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notesSlides/notesSlide30.xml" ContentType="application/vnd.openxmlformats-officedocument.presentationml.notesSlide+xml"/>
  <Override PartName="/ppt/slideLayouts/slideLayout15.xml" ContentType="application/vnd.openxmlformats-officedocument.presentationml.slideLayout+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Layouts/slideLayout14.xml" ContentType="application/vnd.openxmlformats-officedocument.presentationml.slideLayout+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35.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notesSlides/notesSlide36.xml" ContentType="application/vnd.openxmlformats-officedocument.presentationml.notes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Default Extension="wmf" ContentType="image/x-wmf"/>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slides/slide41.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slides/slide46.xml" ContentType="application/vnd.openxmlformats-officedocument.presentationml.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8"/>
  </p:notesMasterIdLst>
  <p:sldIdLst>
    <p:sldId id="375" r:id="rId2"/>
    <p:sldId id="492" r:id="rId3"/>
    <p:sldId id="493" r:id="rId4"/>
    <p:sldId id="511" r:id="rId5"/>
    <p:sldId id="306" r:id="rId6"/>
    <p:sldId id="496" r:id="rId7"/>
    <p:sldId id="497" r:id="rId8"/>
    <p:sldId id="426" r:id="rId9"/>
    <p:sldId id="324" r:id="rId10"/>
    <p:sldId id="326" r:id="rId11"/>
    <p:sldId id="325" r:id="rId12"/>
    <p:sldId id="330" r:id="rId13"/>
    <p:sldId id="328" r:id="rId14"/>
    <p:sldId id="431" r:id="rId15"/>
    <p:sldId id="343" r:id="rId16"/>
    <p:sldId id="495" r:id="rId17"/>
    <p:sldId id="382" r:id="rId18"/>
    <p:sldId id="383" r:id="rId19"/>
    <p:sldId id="384" r:id="rId20"/>
    <p:sldId id="388" r:id="rId21"/>
    <p:sldId id="491" r:id="rId22"/>
    <p:sldId id="486" r:id="rId23"/>
    <p:sldId id="390" r:id="rId24"/>
    <p:sldId id="488" r:id="rId25"/>
    <p:sldId id="489" r:id="rId26"/>
    <p:sldId id="490" r:id="rId27"/>
    <p:sldId id="512" r:id="rId28"/>
    <p:sldId id="513" r:id="rId29"/>
    <p:sldId id="514" r:id="rId30"/>
    <p:sldId id="522" r:id="rId31"/>
    <p:sldId id="510" r:id="rId32"/>
    <p:sldId id="515" r:id="rId33"/>
    <p:sldId id="516" r:id="rId34"/>
    <p:sldId id="519" r:id="rId35"/>
    <p:sldId id="518" r:id="rId36"/>
    <p:sldId id="520" r:id="rId37"/>
    <p:sldId id="521" r:id="rId38"/>
    <p:sldId id="508" r:id="rId39"/>
    <p:sldId id="509" r:id="rId40"/>
    <p:sldId id="507" r:id="rId41"/>
    <p:sldId id="517" r:id="rId42"/>
    <p:sldId id="503" r:id="rId43"/>
    <p:sldId id="504" r:id="rId44"/>
    <p:sldId id="505" r:id="rId45"/>
    <p:sldId id="506" r:id="rId46"/>
    <p:sldId id="523" r:id="rId4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996633"/>
    <a:srgbClr val="00FF00"/>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0741" autoAdjust="0"/>
    <p:restoredTop sz="94660"/>
  </p:normalViewPr>
  <p:slideViewPr>
    <p:cSldViewPr>
      <p:cViewPr varScale="1">
        <p:scale>
          <a:sx n="143" d="100"/>
          <a:sy n="143" d="100"/>
        </p:scale>
        <p:origin x="-1584" y="-112"/>
      </p:cViewPr>
      <p:guideLst>
        <p:guide orient="horz" pos="2160"/>
        <p:guide pos="2880"/>
      </p:guideLst>
    </p:cSldViewPr>
  </p:slideViewPr>
  <p:outlineViewPr>
    <p:cViewPr>
      <p:scale>
        <a:sx n="33" d="100"/>
        <a:sy n="33" d="100"/>
      </p:scale>
      <p:origin x="0" y="2944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706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06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06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706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1FEBE86-90D6-B74D-B993-BB12E6EDFCBA}"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56213D61-66F6-E940-9A2A-900BD34C6664}" type="slidenum">
              <a:rPr lang="en-US"/>
              <a:pPr/>
              <a:t>1</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C56CFEF-EEFE-2745-9D62-F16D079A2374}" type="slidenum">
              <a:rPr lang="en-US"/>
              <a:pPr/>
              <a:t>10</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458830AF-8432-2F45-9E8C-03466C46C780}" type="slidenum">
              <a:rPr lang="en-US"/>
              <a:pPr/>
              <a:t>11</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188FD6D4-27CB-D84E-9884-58D35591CA4B}" type="slidenum">
              <a:rPr lang="en-US"/>
              <a:pPr/>
              <a:t>12</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EBFA9609-82B6-1643-8FB6-FBA9AFE5BCA7}" type="slidenum">
              <a:rPr lang="en-US"/>
              <a:pPr/>
              <a:t>13</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D36AAC0-B4E6-DB4D-8E5C-7EF9E79F8174}" type="slidenum">
              <a:rPr lang="en-US"/>
              <a:pPr/>
              <a:t>14</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2B52354F-C7A3-7140-AF50-368946F19C00}" type="slidenum">
              <a:rPr lang="en-US"/>
              <a:pPr/>
              <a:t>15</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B6D1DE6A-4A6D-1740-BFFD-9FF118FDEA46}" type="slidenum">
              <a:rPr lang="en-US"/>
              <a:pPr/>
              <a:t>17</a:t>
            </a:fld>
            <a:endParaRPr lang="en-US"/>
          </a:p>
        </p:txBody>
      </p:sp>
      <p:sp>
        <p:nvSpPr>
          <p:cNvPr id="102403" name="Rectangle 2"/>
          <p:cNvSpPr>
            <a:spLocks noGrp="1" noRot="1" noChangeAspect="1" noChangeArrowheads="1" noTextEdit="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I am showing the original idea of synoptic observations and what they resolve.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0AE5AC4F-D13E-EA4F-B179-3A8B5F74242A}" type="slidenum">
              <a:rPr lang="en-US"/>
              <a:pPr/>
              <a:t>18</a:t>
            </a:fld>
            <a:endParaRPr lang="en-US"/>
          </a:p>
        </p:txBody>
      </p:sp>
      <p:sp>
        <p:nvSpPr>
          <p:cNvPr id="104451" name="Rectangle 2"/>
          <p:cNvSpPr>
            <a:spLocks noGrp="1" noRot="1" noChangeAspect="1" noChangeArrowheads="1" noTextEdit="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Now I add the evolution of models and how they originally began deterministically forecasting what the original conventional “synoptic” observations could see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B72C7D6-65C0-FF43-87C5-7BB4635D5B0F}" type="slidenum">
              <a:rPr lang="en-US"/>
              <a:pPr/>
              <a:t>19</a:t>
            </a:fld>
            <a:endParaRPr lang="en-US"/>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Now I Include an estimate of the scales of features that the models actually resolve which is larger than the grid spacing.  Note that the scales are now becoming less than what the conventional observations can resolve.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FC6D2FA0-FC4B-AF48-AE18-7D293D3045AF}" type="slidenum">
              <a:rPr lang="en-US"/>
              <a:pPr/>
              <a:t>2</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6A6E4F79-55FD-5B4E-A8DC-FC84D450BDDA}" type="slidenum">
              <a:rPr lang="en-US"/>
              <a:pPr/>
              <a:t>20</a:t>
            </a:fld>
            <a:endParaRPr lang="en-US"/>
          </a:p>
        </p:txBody>
      </p:sp>
      <p:sp>
        <p:nvSpPr>
          <p:cNvPr id="108547" name="Rectangle 2"/>
          <p:cNvSpPr>
            <a:spLocks noGrp="1" noRot="1" noChangeAspect="1" noChangeArrowheads="1" noTextEdit="1"/>
          </p:cNvSpPr>
          <p:nvPr>
            <p:ph type="sldImg"/>
          </p:nvPr>
        </p:nvSpPr>
        <p:spPr>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Now I show that we are developing a data gap with these new models.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AEBA1052-3EC5-1041-829C-0B3A18E75F93}" type="slidenum">
              <a:rPr lang="en-US"/>
              <a:pPr/>
              <a:t>23</a:t>
            </a:fld>
            <a:endParaRPr lang="en-US"/>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Summary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C4A59C82-8429-9349-9137-71E0A6B20B67}" type="slidenum">
              <a:rPr lang="en-US"/>
              <a:pPr/>
              <a:t>24</a:t>
            </a:fld>
            <a:endParaRPr lang="en-US"/>
          </a:p>
        </p:txBody>
      </p:sp>
      <p:sp>
        <p:nvSpPr>
          <p:cNvPr id="114691" name="Rectangle 2"/>
          <p:cNvSpPr>
            <a:spLocks noGrp="1" noRot="1" noChangeAspect="1" noChangeArrowheads="1" noTextEdit="1"/>
          </p:cNvSpPr>
          <p:nvPr>
            <p:ph type="sldImg"/>
          </p:nvPr>
        </p:nvSpPr>
        <p:spPr>
          <a:solidFill>
            <a:srgbClr val="FFFFFF"/>
          </a:solidFill>
          <a:ln/>
        </p:spPr>
      </p:sp>
      <p:sp>
        <p:nvSpPr>
          <p:cNvPr id="1146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Summary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1965286-8A64-5648-AB74-5377A1005186}" type="slidenum">
              <a:rPr lang="en-US"/>
              <a:pPr/>
              <a:t>25</a:t>
            </a:fld>
            <a:endParaRPr lang="en-US"/>
          </a:p>
        </p:txBody>
      </p:sp>
      <p:sp>
        <p:nvSpPr>
          <p:cNvPr id="116739" name="Rectangle 2"/>
          <p:cNvSpPr>
            <a:spLocks noGrp="1" noRot="1" noChangeAspect="1" noChangeArrowheads="1" noTextEdit="1"/>
          </p:cNvSpPr>
          <p:nvPr>
            <p:ph type="sldImg"/>
          </p:nvPr>
        </p:nvSpPr>
        <p:spPr>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Summary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4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6195" name="Rectangle 3"/>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p:spPr>
        <p:txBody>
          <a:bodyPr lIns="90485" tIns="45242" rIns="90485" bIns="45242">
            <a:prstTxWarp prst="textNoShape">
              <a:avLst/>
            </a:prstTxWarp>
          </a:bodyPr>
          <a:lstStyle/>
          <a:p>
            <a:pPr defTabSz="457200">
              <a:spcBef>
                <a:spcPct val="0"/>
              </a:spcBef>
              <a:buFont typeface="Wingdings" charset="2"/>
              <a:buNone/>
            </a:pPr>
            <a:r>
              <a:rPr lang="en-US"/>
              <a:t>Include notes that would be helpful to the reader or someone (other than yourself) who needs to understand the details. Ideally the chart will be useful even without the author to explain the details. Also include references to published papers plus URLs to online versions if available.</a:t>
            </a:r>
          </a:p>
          <a:p>
            <a:pPr defTabSz="457200">
              <a:spcBef>
                <a:spcPct val="0"/>
              </a:spcBef>
              <a:buFont typeface="Wingdings" charset="2"/>
              <a:buNone/>
            </a:pPr>
            <a:endParaRPr lang="en-US"/>
          </a:p>
          <a:p>
            <a:pPr defTabSz="457200">
              <a:spcBef>
                <a:spcPct val="0"/>
              </a:spcBef>
              <a:buFont typeface="Wingdings" charset="2"/>
              <a:buNone/>
            </a:pPr>
            <a:r>
              <a:rPr lang="en-US"/>
              <a:t>Keep in mind that somewhere or other in this chart, each of these questions should be answered:</a:t>
            </a:r>
          </a:p>
          <a:p>
            <a:pPr defTabSz="457200">
              <a:spcBef>
                <a:spcPct val="0"/>
              </a:spcBef>
              <a:buFont typeface="Wingdings" charset="2"/>
              <a:buNone/>
            </a:pPr>
            <a:endParaRPr lang="en-US"/>
          </a:p>
          <a:p>
            <a:pPr defTabSz="457200">
              <a:spcBef>
                <a:spcPct val="0"/>
              </a:spcBef>
              <a:buFont typeface="Wingdings" charset="2"/>
              <a:buNone/>
            </a:pPr>
            <a:r>
              <a:rPr lang="en-US"/>
              <a:t>1. What technical challenge is being undertaken on behalf of the project</a:t>
            </a:r>
          </a:p>
          <a:p>
            <a:pPr defTabSz="457200">
              <a:spcBef>
                <a:spcPct val="0"/>
              </a:spcBef>
              <a:buFont typeface="Wingdings" charset="2"/>
              <a:buNone/>
            </a:pPr>
            <a:r>
              <a:rPr lang="en-US"/>
              <a:t>2. Why is it hard and what are the open problems</a:t>
            </a:r>
          </a:p>
          <a:p>
            <a:pPr defTabSz="457200">
              <a:spcBef>
                <a:spcPct val="0"/>
              </a:spcBef>
              <a:buFont typeface="Wingdings" charset="2"/>
              <a:buNone/>
            </a:pPr>
            <a:r>
              <a:rPr lang="en-US"/>
              <a:t>3. How has this problem been addressed in the past</a:t>
            </a:r>
          </a:p>
          <a:p>
            <a:pPr defTabSz="457200">
              <a:spcBef>
                <a:spcPct val="0"/>
              </a:spcBef>
              <a:buFont typeface="Wingdings" charset="2"/>
              <a:buNone/>
            </a:pPr>
            <a:r>
              <a:rPr lang="en-US"/>
              <a:t>4. What new intellectual tools are being brought to bear on the problem</a:t>
            </a:r>
          </a:p>
          <a:p>
            <a:pPr defTabSz="457200">
              <a:spcBef>
                <a:spcPct val="0"/>
              </a:spcBef>
              <a:buFont typeface="Wingdings" charset="2"/>
              <a:buNone/>
            </a:pPr>
            <a:r>
              <a:rPr lang="en-US"/>
              <a:t>5. What is the main intermediate achievement</a:t>
            </a:r>
          </a:p>
          <a:p>
            <a:pPr defTabSz="457200">
              <a:spcBef>
                <a:spcPct val="0"/>
              </a:spcBef>
              <a:buFont typeface="Wingdings" charset="2"/>
              <a:buNone/>
            </a:pPr>
            <a:r>
              <a:rPr lang="en-US"/>
              <a:t>6. How and when does this achievement align with the project roadmap (end-of-phase or end-of-project goal) </a:t>
            </a:r>
          </a:p>
          <a:p>
            <a:pPr defTabSz="457200">
              <a:spcBef>
                <a:spcPct val="0"/>
              </a:spcBef>
              <a:buFont typeface="Wingdings" charset="2"/>
              <a:buNone/>
            </a:pPr>
            <a:r>
              <a:rPr lang="en-US"/>
              <a:t>7. What are the even long-term objectives and consequences?</a:t>
            </a:r>
          </a:p>
          <a:p>
            <a:pPr defTabSz="457200">
              <a:spcBef>
                <a:spcPct val="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2EF9F5E2-9CEE-CB4A-A4FD-77D7DC90C57F}" type="slidenum">
              <a:rPr lang="en-US" sz="1200">
                <a:latin typeface="Times New Roman" charset="0"/>
              </a:rPr>
              <a:pPr algn="r" eaLnBrk="0" hangingPunct="0"/>
              <a:t>39</a:t>
            </a:fld>
            <a:endParaRPr lang="en-US" sz="1200">
              <a:latin typeface="Times New Roman" charset="0"/>
            </a:endParaRPr>
          </a:p>
        </p:txBody>
      </p:sp>
      <p:sp>
        <p:nvSpPr>
          <p:cNvPr id="138243" name="Rectangle 2"/>
          <p:cNvSpPr>
            <a:spLocks noGrp="1" noRot="1" noChangeAspect="1" noChangeArrowheads="1" noTextEdit="1"/>
          </p:cNvSpPr>
          <p:nvPr>
            <p:ph type="sldImg"/>
          </p:nvPr>
        </p:nvSpPr>
        <p:spPr bwMode="auto">
          <a:xfrm>
            <a:off x="1152525" y="692150"/>
            <a:ext cx="4556125" cy="3416300"/>
          </a:xfrm>
          <a:prstGeom prst="rect">
            <a:avLst/>
          </a:prstGeom>
          <a:solidFill>
            <a:srgbClr val="FFFFFF"/>
          </a:solidFill>
          <a:ln>
            <a:solidFill>
              <a:srgbClr val="000000"/>
            </a:solidFill>
            <a:miter lim="800000"/>
            <a:headEnd/>
            <a:tailEnd/>
          </a:ln>
        </p:spPr>
      </p:sp>
      <p:sp>
        <p:nvSpPr>
          <p:cNvPr id="138244"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D49BE569-87E7-864E-BD57-E36F73472564}" type="slidenum">
              <a:rPr lang="en-US" sz="1200">
                <a:latin typeface="Times New Roman" charset="0"/>
              </a:rPr>
              <a:pPr algn="r" eaLnBrk="0" hangingPunct="0"/>
              <a:t>40</a:t>
            </a:fld>
            <a:endParaRPr lang="en-US" sz="1200">
              <a:latin typeface="Times New Roman" charset="0"/>
            </a:endParaRPr>
          </a:p>
        </p:txBody>
      </p:sp>
      <p:sp>
        <p:nvSpPr>
          <p:cNvPr id="134147" name="Rectangle 2"/>
          <p:cNvSpPr>
            <a:spLocks noGrp="1" noRot="1" noChangeAspect="1" noChangeArrowheads="1" noTextEdit="1"/>
          </p:cNvSpPr>
          <p:nvPr>
            <p:ph type="sldImg"/>
          </p:nvPr>
        </p:nvSpPr>
        <p:spPr bwMode="auto">
          <a:xfrm>
            <a:off x="1152525" y="692150"/>
            <a:ext cx="4556125" cy="3416300"/>
          </a:xfrm>
          <a:prstGeom prst="rect">
            <a:avLst/>
          </a:prstGeom>
          <a:solidFill>
            <a:srgbClr val="FFFFFF"/>
          </a:solidFill>
          <a:ln>
            <a:solidFill>
              <a:srgbClr val="000000"/>
            </a:solidFill>
            <a:miter lim="800000"/>
            <a:headEnd/>
            <a:tailEnd/>
          </a:ln>
        </p:spPr>
      </p:sp>
      <p:sp>
        <p:nvSpPr>
          <p:cNvPr id="134148"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974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5FC787AF-3132-8C4D-9130-B00C2713404D}" type="slidenum">
              <a:rPr lang="en-US"/>
              <a:pPr/>
              <a:t>5</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556CA38F-CF9B-CF40-8145-3D9EEEB28F8B}" type="slidenum">
              <a:rPr lang="en-US"/>
              <a:pPr/>
              <a:t>6</a:t>
            </a:fld>
            <a:endParaRPr lang="en-US"/>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Here I am showing a “mesoscale” (10 km resolution) simulation, typical of modern models which actually work deterministically.  This is because the “synoptic” flow is controlling the outcome and the synoptic flow is resolved by conventional observations.  The 10 km scales can be predicted because they are created by the interaction of a definable topographical barrier with the synoptic flow.  This simulation has the predictability of the traditional synoptic scale of 6 days but hs the prediction scale of  10 km.  Hurricanes are not like this, because they evolve on the small scales and have predictability defined by the small scales.</a:t>
            </a:r>
          </a:p>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7C2C558F-5421-E645-8E8E-FFC46190B016}" type="slidenum">
              <a:rPr lang="en-US"/>
              <a:pPr/>
              <a:t>7</a:t>
            </a:fld>
            <a:endParaRPr lang="en-US"/>
          </a:p>
        </p:txBody>
      </p:sp>
      <p:sp>
        <p:nvSpPr>
          <p:cNvPr id="27651" name="Rectangle 2"/>
          <p:cNvSpPr>
            <a:spLocks noGrp="1" noRot="1" noChangeAspect="1" noChangeArrowheads="1" noTextEdit="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These simulations of small scale features are in between.  The flow systems causing waterspouts is set up by the interaction of synoptic flows with a topographical barrier, but the waterspout, itself, is probabilistic so that although the existence of waterspouts in the region may be predictable deterministically, a particular waterspout event is not.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209569F4-2ECC-AC43-907C-EA9A209F085B}" type="slidenum">
              <a:rPr lang="en-US"/>
              <a:pPr/>
              <a:t>8</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7C7D439F-6AD2-064E-A191-F78324C8C422}" type="slidenum">
              <a:rPr lang="en-US"/>
              <a:pPr/>
              <a:t>9</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2CA9711-B3D7-3C48-9EF3-29D86C661AF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ECB3D27-CE1E-5948-9F24-46B12F66372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3EFFA98-BAD9-304B-AF1A-5E18539A6740}"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5C40B61-960C-224B-9907-237643F4225A}"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4A41A5B-47AB-8445-A6F6-E16B6F87A5D6}"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CBADF0B6-B925-EE4C-9377-FB709D82F593}"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7C5A3D4-05A2-894D-9068-3A0FA596241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E6996E-1B47-1648-85F8-C3B864FDE25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5CAC2A0-2424-E445-B042-2D2EDA8DE03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4366D30-1769-584E-AC56-1D449922442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485DA0B-DF78-6342-9A3B-1FE000B8ABB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0D4BAA1-14E5-A645-9B36-3E97B73E042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3EF5710-C828-EE44-A0F4-E5220777CF5F}"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9ABF57A-8D87-914C-9079-975A9FCC8F68}"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F795D01-AE23-F145-AB40-F91C3C39CC6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C88BA04-692E-D04A-AB61-676875A660B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17.png"/><Relationship Id="rId1" Type="http://schemas.openxmlformats.org/officeDocument/2006/relationships/video" Target="file://localhost/Users/marks/Desktop/Tripoli_jcsda_miami/nasa-20.mp4" TargetMode="External"/><Relationship Id="rId2"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video" Target="file://localhost/Users/marks/Desktop/Tripoli_jcsda_miami/NIS%20Feed%20ARM%20Rotation.mp4" TargetMode="External"/><Relationship Id="rId2" Type="http://schemas.openxmlformats.org/officeDocument/2006/relationships/slideLayout" Target="../slideLayouts/slideLayout2.xml"/><Relationship Id="rId3"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4.png"/><Relationship Id="rId1" Type="http://schemas.openxmlformats.org/officeDocument/2006/relationships/video" Target="file://localhost/Users/marks/Desktop/Tripoli_jcsda_miami/traj5new.mp4" TargetMode="External"/><Relationship Id="rId2"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video" Target="file://localhost/Users/marks/Desktop/Tripoli_jcsda_miami/mvg4a.mp4" TargetMode="External"/><Relationship Id="rId4" Type="http://schemas.openxmlformats.org/officeDocument/2006/relationships/slideLayout" Target="../slideLayouts/slideLayout14.xml"/><Relationship Id="rId5" Type="http://schemas.openxmlformats.org/officeDocument/2006/relationships/notesSlide" Target="../notesSlides/notesSlide7.xml"/><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jpeg"/><Relationship Id="rId1" Type="http://schemas.openxmlformats.org/officeDocument/2006/relationships/video" Target="file://localhost/Users/marks/Desktop/Tripoli_jcsda_miami/mvg8.new.1.mp4" TargetMode="External"/><Relationship Id="rId2" Type="http://schemas.openxmlformats.org/officeDocument/2006/relationships/video" Target="file://localhost/Users/marks/Desktop/Tripoli_jcsda_miami/mvg6.mp4"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09600" y="381000"/>
            <a:ext cx="8229600" cy="1676400"/>
          </a:xfrm>
          <a:solidFill>
            <a:schemeClr val="bg1"/>
          </a:solidFill>
        </p:spPr>
        <p:txBody>
          <a:bodyPr/>
          <a:lstStyle/>
          <a:p>
            <a:pPr eaLnBrk="1" hangingPunct="1"/>
            <a:r>
              <a:rPr lang="en-US" sz="4000">
                <a:solidFill>
                  <a:srgbClr val="000000"/>
                </a:solidFill>
                <a:latin typeface="Times New Roman" charset="0"/>
              </a:rPr>
              <a:t>The Guiding Principles, Realities and Future of Cloud Resolving NWP Models</a:t>
            </a:r>
            <a:br>
              <a:rPr lang="en-US" sz="4000">
                <a:solidFill>
                  <a:srgbClr val="000000"/>
                </a:solidFill>
                <a:latin typeface="Times New Roman" charset="0"/>
              </a:rPr>
            </a:br>
            <a:endParaRPr lang="en-US" sz="4000"/>
          </a:p>
        </p:txBody>
      </p:sp>
      <p:sp>
        <p:nvSpPr>
          <p:cNvPr id="18435" name="Rectangle 7" descr="5%"/>
          <p:cNvSpPr>
            <a:spLocks noChangeArrowheads="1"/>
          </p:cNvSpPr>
          <p:nvPr/>
        </p:nvSpPr>
        <p:spPr bwMode="auto">
          <a:xfrm>
            <a:off x="685800" y="4876800"/>
            <a:ext cx="8229600" cy="1524000"/>
          </a:xfrm>
          <a:prstGeom prst="rect">
            <a:avLst/>
          </a:prstGeom>
          <a:pattFill prst="pct5">
            <a:fgClr>
              <a:schemeClr val="accent1">
                <a:alpha val="41176"/>
              </a:schemeClr>
            </a:fgClr>
            <a:bgClr>
              <a:srgbClr val="FFFFFF"/>
            </a:bgClr>
          </a:pattFill>
          <a:ln w="9525">
            <a:noFill/>
            <a:miter lim="800000"/>
            <a:headEnd/>
            <a:tailEnd/>
          </a:ln>
        </p:spPr>
        <p:txBody>
          <a:bodyPr anchor="ctr">
            <a:prstTxWarp prst="textNoShape">
              <a:avLst/>
            </a:prstTxWarp>
          </a:bodyPr>
          <a:lstStyle/>
          <a:p>
            <a:pPr algn="ctr"/>
            <a:r>
              <a:rPr lang="en-US" sz="3600">
                <a:solidFill>
                  <a:srgbClr val="000000"/>
                </a:solidFill>
                <a:latin typeface="Times New Roman" charset="0"/>
              </a:rPr>
              <a:t>by </a:t>
            </a:r>
          </a:p>
          <a:p>
            <a:pPr algn="ctr"/>
            <a:r>
              <a:rPr lang="en-US" sz="3600">
                <a:solidFill>
                  <a:srgbClr val="000000"/>
                </a:solidFill>
                <a:latin typeface="Times New Roman" charset="0"/>
              </a:rPr>
              <a:t>G. J. Tripoli </a:t>
            </a:r>
            <a:br>
              <a:rPr lang="en-US" sz="3600">
                <a:solidFill>
                  <a:srgbClr val="000000"/>
                </a:solidFill>
                <a:latin typeface="Times New Roman" charset="0"/>
              </a:rPr>
            </a:br>
            <a:r>
              <a:rPr lang="en-US" sz="3600">
                <a:solidFill>
                  <a:srgbClr val="000000"/>
                </a:solidFill>
                <a:latin typeface="Times New Roman" charset="0"/>
              </a:rPr>
              <a:t>The University of Wisconsin - Madison</a:t>
            </a:r>
            <a:endParaRPr lang="en-US" sz="3600">
              <a:solidFill>
                <a:schemeClr val="tx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t>The Test</a:t>
            </a:r>
          </a:p>
        </p:txBody>
      </p:sp>
      <p:sp>
        <p:nvSpPr>
          <p:cNvPr id="34819" name="Rectangle 3"/>
          <p:cNvSpPr>
            <a:spLocks noGrp="1" noChangeArrowheads="1"/>
          </p:cNvSpPr>
          <p:nvPr>
            <p:ph type="body" idx="1"/>
          </p:nvPr>
        </p:nvSpPr>
        <p:spPr/>
        <p:txBody>
          <a:bodyPr/>
          <a:lstStyle/>
          <a:p>
            <a:pPr eaLnBrk="1" hangingPunct="1">
              <a:lnSpc>
                <a:spcPct val="90000"/>
              </a:lnSpc>
            </a:pPr>
            <a:r>
              <a:rPr lang="en-US" sz="2400"/>
              <a:t>Control model will be the GFDL hurricane model having nesting resolutions:</a:t>
            </a:r>
          </a:p>
          <a:p>
            <a:pPr lvl="1" eaLnBrk="1" hangingPunct="1">
              <a:lnSpc>
                <a:spcPct val="90000"/>
              </a:lnSpc>
            </a:pPr>
            <a:r>
              <a:rPr lang="en-US" sz="2000" b="1">
                <a:solidFill>
                  <a:srgbClr val="FF3300"/>
                </a:solidFill>
              </a:rPr>
              <a:t>Coarse Grid 1</a:t>
            </a:r>
            <a:r>
              <a:rPr lang="en-US" sz="2000"/>
              <a:t>: </a:t>
            </a:r>
          </a:p>
          <a:p>
            <a:pPr lvl="2" eaLnBrk="1" hangingPunct="1">
              <a:lnSpc>
                <a:spcPct val="90000"/>
              </a:lnSpc>
            </a:pPr>
            <a:r>
              <a:rPr lang="en-US" sz="1800"/>
              <a:t>~ 75 latitude x 75 longitude degrees (8000 x 8000 km) </a:t>
            </a:r>
          </a:p>
          <a:p>
            <a:pPr lvl="2" eaLnBrk="1" hangingPunct="1">
              <a:lnSpc>
                <a:spcPct val="90000"/>
              </a:lnSpc>
            </a:pPr>
            <a:r>
              <a:rPr lang="en-US" sz="1800"/>
              <a:t>Delta x = Delta y ~ 9 km (1/12 degree)</a:t>
            </a:r>
          </a:p>
          <a:p>
            <a:pPr lvl="1" eaLnBrk="1" hangingPunct="1">
              <a:lnSpc>
                <a:spcPct val="90000"/>
              </a:lnSpc>
            </a:pPr>
            <a:r>
              <a:rPr lang="en-US" sz="2000" b="1">
                <a:solidFill>
                  <a:srgbClr val="FF3300"/>
                </a:solidFill>
              </a:rPr>
              <a:t>Medium Grid 2:</a:t>
            </a:r>
            <a:r>
              <a:rPr lang="en-US" sz="2000"/>
              <a:t> </a:t>
            </a:r>
          </a:p>
          <a:p>
            <a:pPr lvl="2" eaLnBrk="1" hangingPunct="1">
              <a:lnSpc>
                <a:spcPct val="90000"/>
              </a:lnSpc>
            </a:pPr>
            <a:r>
              <a:rPr lang="en-US" sz="1800"/>
              <a:t>~ 9 latitude x 9 longitude degrees latitude (1000 x 1000 km)</a:t>
            </a:r>
          </a:p>
          <a:p>
            <a:pPr lvl="2" eaLnBrk="1" hangingPunct="1">
              <a:lnSpc>
                <a:spcPct val="90000"/>
              </a:lnSpc>
            </a:pPr>
            <a:r>
              <a:rPr lang="en-US" sz="1800"/>
              <a:t>Delta x = Delta y ~ 3 km (1/36 degree)</a:t>
            </a:r>
          </a:p>
          <a:p>
            <a:pPr lvl="1" eaLnBrk="1" hangingPunct="1">
              <a:lnSpc>
                <a:spcPct val="90000"/>
              </a:lnSpc>
            </a:pPr>
            <a:r>
              <a:rPr lang="en-US" sz="2000" b="1">
                <a:solidFill>
                  <a:srgbClr val="FF3300"/>
                </a:solidFill>
              </a:rPr>
              <a:t>Fine Grid 3:</a:t>
            </a:r>
            <a:r>
              <a:rPr lang="en-US" sz="2000"/>
              <a:t> </a:t>
            </a:r>
          </a:p>
          <a:p>
            <a:pPr lvl="2" eaLnBrk="1" hangingPunct="1">
              <a:lnSpc>
                <a:spcPct val="90000"/>
              </a:lnSpc>
            </a:pPr>
            <a:r>
              <a:rPr lang="en-US" sz="1800"/>
              <a:t>~ 3 latitude x 3 longitude degrees  (330 x 330 km)</a:t>
            </a:r>
          </a:p>
          <a:p>
            <a:pPr lvl="2" eaLnBrk="1" hangingPunct="1">
              <a:lnSpc>
                <a:spcPct val="90000"/>
              </a:lnSpc>
            </a:pPr>
            <a:r>
              <a:rPr lang="en-US" sz="1800"/>
              <a:t>Delta x = Delta y ~ =1 km (1/108 degree)</a:t>
            </a:r>
          </a:p>
          <a:p>
            <a:pPr lvl="2" eaLnBrk="1" hangingPunct="1">
              <a:lnSpc>
                <a:spcPct val="90000"/>
              </a:lnSpc>
            </a:pPr>
            <a:endParaRPr lang="en-US" sz="1800"/>
          </a:p>
          <a:p>
            <a:pPr lvl="2" eaLnBrk="1" hangingPunct="1">
              <a:lnSpc>
                <a:spcPct val="90000"/>
              </a:lnSpc>
            </a:pPr>
            <a:endParaRPr lang="en-US" sz="18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t>The Test</a:t>
            </a:r>
          </a:p>
        </p:txBody>
      </p:sp>
      <p:sp>
        <p:nvSpPr>
          <p:cNvPr id="36867" name="Rectangle 3"/>
          <p:cNvSpPr>
            <a:spLocks noGrp="1" noChangeArrowheads="1"/>
          </p:cNvSpPr>
          <p:nvPr>
            <p:ph type="body" idx="1"/>
          </p:nvPr>
        </p:nvSpPr>
        <p:spPr/>
        <p:txBody>
          <a:bodyPr/>
          <a:lstStyle/>
          <a:p>
            <a:pPr marL="609600" indent="-609600" eaLnBrk="1" hangingPunct="1">
              <a:lnSpc>
                <a:spcPct val="90000"/>
              </a:lnSpc>
            </a:pPr>
            <a:r>
              <a:rPr lang="en-US" sz="2800" b="1">
                <a:solidFill>
                  <a:srgbClr val="FF3300"/>
                </a:solidFill>
              </a:rPr>
              <a:t>Test impact of resolution</a:t>
            </a:r>
            <a:r>
              <a:rPr lang="en-US" sz="2800"/>
              <a:t> by 3 part tests for each case:</a:t>
            </a:r>
          </a:p>
          <a:p>
            <a:pPr marL="990600" lvl="1" indent="-533400" eaLnBrk="1" hangingPunct="1">
              <a:lnSpc>
                <a:spcPct val="90000"/>
              </a:lnSpc>
              <a:buFontTx/>
              <a:buAutoNum type="alphaLcParenR"/>
            </a:pPr>
            <a:r>
              <a:rPr lang="en-US"/>
              <a:t>5 day forecast, Grid 1 only </a:t>
            </a:r>
          </a:p>
          <a:p>
            <a:pPr marL="990600" lvl="1" indent="-533400" eaLnBrk="1" hangingPunct="1">
              <a:lnSpc>
                <a:spcPct val="90000"/>
              </a:lnSpc>
              <a:buFontTx/>
              <a:buAutoNum type="alphaLcParenR"/>
            </a:pPr>
            <a:r>
              <a:rPr lang="en-US"/>
              <a:t>5 day forecast, Grids 1 and 2 only</a:t>
            </a:r>
          </a:p>
          <a:p>
            <a:pPr marL="990600" lvl="1" indent="-533400" eaLnBrk="1" hangingPunct="1">
              <a:lnSpc>
                <a:spcPct val="90000"/>
              </a:lnSpc>
              <a:buFontTx/>
              <a:buAutoNum type="alphaLcParenR"/>
            </a:pPr>
            <a:r>
              <a:rPr lang="en-US"/>
              <a:t>5 day forecast, Grids 1, 2 and 3</a:t>
            </a:r>
            <a:br>
              <a:rPr lang="en-US"/>
            </a:br>
            <a:endParaRPr lang="en-US"/>
          </a:p>
          <a:p>
            <a:pPr marL="609600" indent="-609600" eaLnBrk="1" hangingPunct="1">
              <a:lnSpc>
                <a:spcPct val="90000"/>
              </a:lnSpc>
              <a:buFont typeface="Times" charset="0"/>
              <a:buChar char="•"/>
            </a:pPr>
            <a:r>
              <a:rPr lang="en-US" sz="2800" b="1">
                <a:solidFill>
                  <a:srgbClr val="FF3300"/>
                </a:solidFill>
              </a:rPr>
              <a:t>Hypothesis verified if</a:t>
            </a:r>
            <a:r>
              <a:rPr lang="en-US" sz="2800"/>
              <a:t>: </a:t>
            </a:r>
          </a:p>
          <a:p>
            <a:pPr marL="990600" lvl="1" indent="-533400" eaLnBrk="1" hangingPunct="1">
              <a:lnSpc>
                <a:spcPct val="90000"/>
              </a:lnSpc>
              <a:buFontTx/>
              <a:buAutoNum type="arabicParenR"/>
            </a:pPr>
            <a:r>
              <a:rPr lang="en-US"/>
              <a:t>significant improvement in track and intensity going from a to b and from b to c</a:t>
            </a:r>
          </a:p>
          <a:p>
            <a:pPr marL="990600" lvl="1" indent="-533400" eaLnBrk="1" hangingPunct="1">
              <a:lnSpc>
                <a:spcPct val="90000"/>
              </a:lnSpc>
              <a:buFontTx/>
              <a:buAutoNum type="arabicParenR"/>
            </a:pPr>
            <a:r>
              <a:rPr lang="en-US"/>
              <a:t>Similar improvements for each model tested</a:t>
            </a:r>
          </a:p>
          <a:p>
            <a:pPr marL="1371600" lvl="2" indent="-457200" eaLnBrk="1" hangingPunct="1">
              <a:lnSpc>
                <a:spcPct val="90000"/>
              </a:lnSpc>
              <a:buFontTx/>
              <a:buAutoNum type="alphaLcParenR"/>
            </a:pPr>
            <a:endParaRPr lang="en-US" sz="1800"/>
          </a:p>
          <a:p>
            <a:pPr marL="1371600" lvl="2" indent="-457200" eaLnBrk="1" hangingPunct="1">
              <a:lnSpc>
                <a:spcPct val="90000"/>
              </a:lnSpc>
            </a:pPr>
            <a:endParaRPr lang="en-US" sz="18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Picture 2" descr="DTC21_Page_02"/>
          <p:cNvPicPr>
            <a:picLocks noChangeAspect="1" noChangeArrowheads="1"/>
          </p:cNvPicPr>
          <p:nvPr/>
        </p:nvPicPr>
        <p:blipFill>
          <a:blip r:embed="rId3"/>
          <a:srcRect/>
          <a:stretch>
            <a:fillRect/>
          </a:stretch>
        </p:blipFill>
        <p:spPr bwMode="auto">
          <a:xfrm>
            <a:off x="0" y="-3175"/>
            <a:ext cx="9145588" cy="686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81000" y="152400"/>
            <a:ext cx="8229600" cy="762000"/>
          </a:xfrm>
        </p:spPr>
        <p:txBody>
          <a:bodyPr/>
          <a:lstStyle/>
          <a:p>
            <a:pPr eaLnBrk="1" hangingPunct="1"/>
            <a:r>
              <a:rPr lang="en-US"/>
              <a:t>Modeling Groups</a:t>
            </a:r>
          </a:p>
        </p:txBody>
      </p:sp>
      <p:sp>
        <p:nvSpPr>
          <p:cNvPr id="43011" name="Rectangle 3"/>
          <p:cNvSpPr>
            <a:spLocks noGrp="1" noChangeArrowheads="1"/>
          </p:cNvSpPr>
          <p:nvPr>
            <p:ph type="body" idx="1"/>
          </p:nvPr>
        </p:nvSpPr>
        <p:spPr>
          <a:xfrm>
            <a:off x="304800" y="990600"/>
            <a:ext cx="8229600" cy="5638800"/>
          </a:xfrm>
        </p:spPr>
        <p:txBody>
          <a:bodyPr/>
          <a:lstStyle/>
          <a:p>
            <a:pPr eaLnBrk="1" hangingPunct="1">
              <a:lnSpc>
                <a:spcPct val="90000"/>
              </a:lnSpc>
            </a:pPr>
            <a:r>
              <a:rPr lang="en-US" sz="1800" b="1"/>
              <a:t>U. Rhode Island - </a:t>
            </a:r>
            <a:r>
              <a:rPr lang="en-US" sz="1800" b="1">
                <a:solidFill>
                  <a:schemeClr val="accent2"/>
                </a:solidFill>
              </a:rPr>
              <a:t>GFDL</a:t>
            </a:r>
            <a:r>
              <a:rPr lang="en-US" sz="1800" b="1"/>
              <a:t> Hurricane Model (I. Ginis/ M. Bender)</a:t>
            </a:r>
          </a:p>
          <a:p>
            <a:pPr lvl="1" eaLnBrk="1" hangingPunct="1">
              <a:lnSpc>
                <a:spcPct val="90000"/>
              </a:lnSpc>
            </a:pPr>
            <a:r>
              <a:rPr lang="en-US" sz="1400" b="1">
                <a:solidFill>
                  <a:srgbClr val="996633"/>
                </a:solidFill>
              </a:rPr>
              <a:t>Operational</a:t>
            </a:r>
            <a:r>
              <a:rPr lang="en-US" sz="1400">
                <a:solidFill>
                  <a:srgbClr val="996633"/>
                </a:solidFill>
              </a:rPr>
              <a:t> </a:t>
            </a:r>
            <a:r>
              <a:rPr lang="en-US" sz="1400"/>
              <a:t>NOAA hurricane model </a:t>
            </a:r>
            <a:r>
              <a:rPr lang="en-US" sz="1400" b="1"/>
              <a:t>hydrostatic, compressible, sigma vertical coordinate</a:t>
            </a:r>
            <a:endParaRPr lang="en-US" sz="1400"/>
          </a:p>
          <a:p>
            <a:pPr lvl="1" eaLnBrk="1" hangingPunct="1">
              <a:lnSpc>
                <a:spcPct val="90000"/>
              </a:lnSpc>
            </a:pPr>
            <a:r>
              <a:rPr lang="en-US" sz="1400">
                <a:solidFill>
                  <a:srgbClr val="FF3300"/>
                </a:solidFill>
              </a:rPr>
              <a:t>GFDL initial vortex (bogused with guidance from reconnaissance) </a:t>
            </a:r>
            <a:endParaRPr lang="en-US" sz="1400"/>
          </a:p>
          <a:p>
            <a:pPr eaLnBrk="1" hangingPunct="1">
              <a:lnSpc>
                <a:spcPct val="90000"/>
              </a:lnSpc>
            </a:pPr>
            <a:r>
              <a:rPr lang="en-US" sz="1800" b="1"/>
              <a:t>AOML- H</a:t>
            </a:r>
            <a:r>
              <a:rPr lang="en-US" sz="1800" b="1">
                <a:solidFill>
                  <a:schemeClr val="accent2"/>
                </a:solidFill>
              </a:rPr>
              <a:t>WRF</a:t>
            </a:r>
            <a:r>
              <a:rPr lang="en-US" sz="1800" b="1"/>
              <a:t>-X (S. Gopalakrishnan)</a:t>
            </a:r>
          </a:p>
          <a:p>
            <a:pPr lvl="1" eaLnBrk="1" hangingPunct="1">
              <a:lnSpc>
                <a:spcPct val="90000"/>
              </a:lnSpc>
            </a:pPr>
            <a:r>
              <a:rPr lang="en-US" sz="1400" b="1">
                <a:solidFill>
                  <a:srgbClr val="996633"/>
                </a:solidFill>
              </a:rPr>
              <a:t>Research</a:t>
            </a:r>
            <a:r>
              <a:rPr lang="en-US" sz="1400"/>
              <a:t> hurricane model </a:t>
            </a:r>
            <a:r>
              <a:rPr lang="en-US" sz="1400" b="1"/>
              <a:t>nonhydrostatic, compressible, sigma vertical coordinate</a:t>
            </a:r>
            <a:endParaRPr lang="en-US" sz="1400"/>
          </a:p>
          <a:p>
            <a:pPr lvl="1" eaLnBrk="1" hangingPunct="1">
              <a:lnSpc>
                <a:spcPct val="90000"/>
              </a:lnSpc>
            </a:pPr>
            <a:r>
              <a:rPr lang="en-US" sz="1400"/>
              <a:t>Adapted WRF model</a:t>
            </a:r>
          </a:p>
          <a:p>
            <a:pPr lvl="1" eaLnBrk="1" hangingPunct="1">
              <a:lnSpc>
                <a:spcPct val="90000"/>
              </a:lnSpc>
            </a:pPr>
            <a:r>
              <a:rPr lang="en-US" sz="1400">
                <a:solidFill>
                  <a:srgbClr val="FF3300"/>
                </a:solidFill>
              </a:rPr>
              <a:t>GFDL initial vortex</a:t>
            </a:r>
            <a:endParaRPr lang="en-US" sz="1600" b="1">
              <a:solidFill>
                <a:srgbClr val="FF3300"/>
              </a:solidFill>
            </a:endParaRPr>
          </a:p>
          <a:p>
            <a:pPr eaLnBrk="1" hangingPunct="1">
              <a:lnSpc>
                <a:spcPct val="90000"/>
              </a:lnSpc>
            </a:pPr>
            <a:r>
              <a:rPr lang="en-US" sz="1800" b="1"/>
              <a:t>NCAR/MMM- AH</a:t>
            </a:r>
            <a:r>
              <a:rPr lang="en-US" sz="1800" b="1">
                <a:solidFill>
                  <a:schemeClr val="accent2"/>
                </a:solidFill>
              </a:rPr>
              <a:t>WRF</a:t>
            </a:r>
            <a:r>
              <a:rPr lang="en-US" sz="1800" b="1"/>
              <a:t> (C. Davis/ R. Torn)</a:t>
            </a:r>
          </a:p>
          <a:p>
            <a:pPr lvl="1" eaLnBrk="1" hangingPunct="1">
              <a:lnSpc>
                <a:spcPct val="90000"/>
              </a:lnSpc>
            </a:pPr>
            <a:r>
              <a:rPr lang="en-US" sz="1400" b="1">
                <a:solidFill>
                  <a:srgbClr val="996633"/>
                </a:solidFill>
              </a:rPr>
              <a:t>Research</a:t>
            </a:r>
            <a:r>
              <a:rPr lang="en-US" sz="1400" b="1">
                <a:solidFill>
                  <a:schemeClr val="hlink"/>
                </a:solidFill>
              </a:rPr>
              <a:t> </a:t>
            </a:r>
            <a:r>
              <a:rPr lang="en-US" sz="1400"/>
              <a:t>hurricane model </a:t>
            </a:r>
            <a:r>
              <a:rPr lang="en-US" sz="1400" b="1"/>
              <a:t>nonhydrostatic, compressible, sigma vertical coordinate</a:t>
            </a:r>
            <a:endParaRPr lang="en-US" sz="1400"/>
          </a:p>
          <a:p>
            <a:pPr lvl="1" eaLnBrk="1" hangingPunct="1">
              <a:lnSpc>
                <a:spcPct val="90000"/>
              </a:lnSpc>
            </a:pPr>
            <a:r>
              <a:rPr lang="en-US" sz="1400">
                <a:solidFill>
                  <a:srgbClr val="FF3300"/>
                </a:solidFill>
              </a:rPr>
              <a:t>EnKF data assimilation initial vortex</a:t>
            </a:r>
          </a:p>
          <a:p>
            <a:pPr eaLnBrk="1" hangingPunct="1">
              <a:lnSpc>
                <a:spcPct val="90000"/>
              </a:lnSpc>
            </a:pPr>
            <a:r>
              <a:rPr lang="en-US" sz="1800" b="1"/>
              <a:t>PSU - </a:t>
            </a:r>
            <a:r>
              <a:rPr lang="en-US" sz="1800" b="1">
                <a:solidFill>
                  <a:schemeClr val="accent2"/>
                </a:solidFill>
              </a:rPr>
              <a:t>WRF</a:t>
            </a:r>
            <a:r>
              <a:rPr lang="en-US" sz="1800" b="1"/>
              <a:t>-ARW (F. Zhang)</a:t>
            </a:r>
          </a:p>
          <a:p>
            <a:pPr lvl="1" eaLnBrk="1" hangingPunct="1">
              <a:lnSpc>
                <a:spcPct val="90000"/>
              </a:lnSpc>
            </a:pPr>
            <a:r>
              <a:rPr lang="en-US" sz="1400" b="1">
                <a:solidFill>
                  <a:srgbClr val="996633"/>
                </a:solidFill>
              </a:rPr>
              <a:t>Research</a:t>
            </a:r>
            <a:r>
              <a:rPr lang="en-US" sz="1400"/>
              <a:t> mesoscale model </a:t>
            </a:r>
            <a:r>
              <a:rPr lang="en-US" sz="1400" b="1"/>
              <a:t>nonhydrostatic, compressible, sigma vertical coordinate</a:t>
            </a:r>
            <a:endParaRPr lang="en-US" sz="1400"/>
          </a:p>
          <a:p>
            <a:pPr lvl="1" eaLnBrk="1" hangingPunct="1">
              <a:lnSpc>
                <a:spcPct val="90000"/>
              </a:lnSpc>
            </a:pPr>
            <a:r>
              <a:rPr lang="en-US" sz="1400">
                <a:solidFill>
                  <a:srgbClr val="FF3300"/>
                </a:solidFill>
              </a:rPr>
              <a:t>EnKF data assimilation initial vortex</a:t>
            </a:r>
            <a:endParaRPr lang="en-US" sz="1400"/>
          </a:p>
          <a:p>
            <a:pPr eaLnBrk="1" hangingPunct="1">
              <a:lnSpc>
                <a:spcPct val="90000"/>
              </a:lnSpc>
            </a:pPr>
            <a:r>
              <a:rPr lang="en-US" sz="1800" b="1"/>
              <a:t>NRL - </a:t>
            </a:r>
            <a:r>
              <a:rPr lang="en-US" sz="1800" b="1">
                <a:solidFill>
                  <a:schemeClr val="accent2"/>
                </a:solidFill>
              </a:rPr>
              <a:t>COAMPS</a:t>
            </a:r>
            <a:r>
              <a:rPr lang="en-US" sz="1800" b="1"/>
              <a:t> - TC (M. Peng/ R. Hodur)</a:t>
            </a:r>
          </a:p>
          <a:p>
            <a:pPr lvl="1" eaLnBrk="1" hangingPunct="1">
              <a:lnSpc>
                <a:spcPct val="90000"/>
              </a:lnSpc>
            </a:pPr>
            <a:r>
              <a:rPr lang="en-US" sz="1400" b="1">
                <a:solidFill>
                  <a:srgbClr val="996633"/>
                </a:solidFill>
              </a:rPr>
              <a:t>Operational</a:t>
            </a:r>
            <a:r>
              <a:rPr lang="en-US" sz="1400" b="1">
                <a:solidFill>
                  <a:schemeClr val="hlink"/>
                </a:solidFill>
              </a:rPr>
              <a:t> </a:t>
            </a:r>
            <a:r>
              <a:rPr lang="en-US" sz="1400"/>
              <a:t>NAVY TC </a:t>
            </a:r>
            <a:r>
              <a:rPr lang="en-US" sz="1400" b="1"/>
              <a:t>nonhydrostatic model, quasi-compressible</a:t>
            </a:r>
            <a:r>
              <a:rPr lang="en-US" sz="1400"/>
              <a:t>, </a:t>
            </a:r>
            <a:r>
              <a:rPr lang="en-US" sz="1400" b="1"/>
              <a:t>sigmaz vertical coordinate</a:t>
            </a:r>
          </a:p>
          <a:p>
            <a:pPr lvl="1" eaLnBrk="1" hangingPunct="1">
              <a:lnSpc>
                <a:spcPct val="90000"/>
              </a:lnSpc>
            </a:pPr>
            <a:r>
              <a:rPr lang="en-US" sz="1400">
                <a:solidFill>
                  <a:srgbClr val="FF3300"/>
                </a:solidFill>
              </a:rPr>
              <a:t>Initial vortex relocated</a:t>
            </a:r>
            <a:r>
              <a:rPr lang="en-US" sz="1400">
                <a:solidFill>
                  <a:srgbClr val="FF3300"/>
                </a:solidFill>
                <a:latin typeface="ヒラギノ角ゴ ProN W3" charset="-128"/>
              </a:rPr>
              <a:t> from previous 12 hour forecast</a:t>
            </a:r>
          </a:p>
          <a:p>
            <a:pPr eaLnBrk="1" hangingPunct="1">
              <a:lnSpc>
                <a:spcPct val="90000"/>
              </a:lnSpc>
            </a:pPr>
            <a:r>
              <a:rPr lang="en-US" sz="1800" b="1"/>
              <a:t>U. Wisconsin -  </a:t>
            </a:r>
            <a:r>
              <a:rPr lang="en-US" sz="1800" b="1">
                <a:solidFill>
                  <a:schemeClr val="accent2"/>
                </a:solidFill>
              </a:rPr>
              <a:t>NMS</a:t>
            </a:r>
            <a:r>
              <a:rPr lang="en-US" sz="1800" b="1"/>
              <a:t> - (W.Lewis/ G. Tripoli)</a:t>
            </a:r>
          </a:p>
          <a:p>
            <a:pPr lvl="1" eaLnBrk="1" hangingPunct="1">
              <a:lnSpc>
                <a:spcPct val="90000"/>
              </a:lnSpc>
            </a:pPr>
            <a:r>
              <a:rPr lang="en-US" sz="1400" b="1">
                <a:solidFill>
                  <a:srgbClr val="996633"/>
                </a:solidFill>
              </a:rPr>
              <a:t>Research</a:t>
            </a:r>
            <a:r>
              <a:rPr lang="en-US" sz="1400"/>
              <a:t> mesoscale model; </a:t>
            </a:r>
            <a:r>
              <a:rPr lang="en-US" sz="1400" b="1"/>
              <a:t>nonhydrostatic Lamb Vector form, quasi-compressible, vertical height coordinate with VST</a:t>
            </a:r>
          </a:p>
          <a:p>
            <a:pPr lvl="1" eaLnBrk="1" hangingPunct="1">
              <a:lnSpc>
                <a:spcPct val="90000"/>
              </a:lnSpc>
            </a:pPr>
            <a:r>
              <a:rPr lang="en-US" sz="1400"/>
              <a:t>Uniquely constrained  dynamics core</a:t>
            </a:r>
          </a:p>
          <a:p>
            <a:pPr lvl="1" eaLnBrk="1" hangingPunct="1">
              <a:lnSpc>
                <a:spcPct val="90000"/>
              </a:lnSpc>
            </a:pPr>
            <a:r>
              <a:rPr lang="en-US" sz="1400">
                <a:solidFill>
                  <a:srgbClr val="FF3300"/>
                </a:solidFill>
              </a:rPr>
              <a:t>GFDL initial vortex</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t>Evaluation </a:t>
            </a:r>
          </a:p>
        </p:txBody>
      </p:sp>
      <p:sp>
        <p:nvSpPr>
          <p:cNvPr id="53251" name="Rectangle 3"/>
          <p:cNvSpPr>
            <a:spLocks noGrp="1" noChangeArrowheads="1"/>
          </p:cNvSpPr>
          <p:nvPr>
            <p:ph type="body" idx="1"/>
          </p:nvPr>
        </p:nvSpPr>
        <p:spPr/>
        <p:txBody>
          <a:bodyPr/>
          <a:lstStyle/>
          <a:p>
            <a:pPr eaLnBrk="1" hangingPunct="1">
              <a:lnSpc>
                <a:spcPct val="90000"/>
              </a:lnSpc>
            </a:pPr>
            <a:r>
              <a:rPr lang="en-US" sz="2800"/>
              <a:t>Track Error (nm) vs lead time</a:t>
            </a:r>
          </a:p>
          <a:p>
            <a:pPr eaLnBrk="1" hangingPunct="1">
              <a:lnSpc>
                <a:spcPct val="90000"/>
              </a:lnSpc>
            </a:pPr>
            <a:r>
              <a:rPr lang="en-US" sz="2800"/>
              <a:t>Intensity Error (kt) vs lead time</a:t>
            </a:r>
          </a:p>
          <a:p>
            <a:pPr eaLnBrk="1" hangingPunct="1">
              <a:lnSpc>
                <a:spcPct val="90000"/>
              </a:lnSpc>
            </a:pPr>
            <a:r>
              <a:rPr lang="en-US" sz="2800"/>
              <a:t>Absolute Intensity Error (kt) vs lead time</a:t>
            </a:r>
          </a:p>
          <a:p>
            <a:pPr eaLnBrk="1" hangingPunct="1">
              <a:lnSpc>
                <a:spcPct val="90000"/>
              </a:lnSpc>
            </a:pPr>
            <a:r>
              <a:rPr lang="en-US" sz="2800"/>
              <a:t>Wind radii error (nm) (34,50, 64 kt) SS improvement</a:t>
            </a:r>
          </a:p>
          <a:p>
            <a:pPr eaLnBrk="1" hangingPunct="1">
              <a:lnSpc>
                <a:spcPct val="90000"/>
              </a:lnSpc>
            </a:pPr>
            <a:r>
              <a:rPr lang="en-US" sz="2800"/>
              <a:t>Rapid Intensification and Rapid Weakening using event and episode methodologies SS improvement with resolution?</a:t>
            </a:r>
          </a:p>
          <a:p>
            <a:pPr eaLnBrk="1" hangingPunct="1">
              <a:lnSpc>
                <a:spcPct val="90000"/>
              </a:lnSpc>
            </a:pPr>
            <a:r>
              <a:rPr lang="en-US" sz="2800"/>
              <a:t>Consistency --subjective inspection or 10 difference measurements</a:t>
            </a:r>
          </a:p>
          <a:p>
            <a:pPr eaLnBrk="1" hangingPunct="1">
              <a:lnSpc>
                <a:spcPct val="90000"/>
              </a:lnSpc>
            </a:pPr>
            <a:r>
              <a:rPr lang="en-US" sz="2800"/>
              <a:t>Overall evaluation</a:t>
            </a:r>
          </a:p>
          <a:p>
            <a:pPr eaLnBrk="1" hangingPunct="1">
              <a:lnSpc>
                <a:spcPct val="90000"/>
              </a:lnSpc>
            </a:pPr>
            <a:endParaRPr lang="en-US" sz="28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b="1"/>
              <a:t>Final Conclusions of HRH Test</a:t>
            </a:r>
            <a:endParaRPr lang="en-US"/>
          </a:p>
        </p:txBody>
      </p:sp>
      <p:sp>
        <p:nvSpPr>
          <p:cNvPr id="98307" name="Rectangle 7"/>
          <p:cNvSpPr>
            <a:spLocks noGrp="1" noChangeArrowheads="1"/>
          </p:cNvSpPr>
          <p:nvPr>
            <p:ph type="body" idx="1"/>
          </p:nvPr>
        </p:nvSpPr>
        <p:spPr/>
        <p:txBody>
          <a:bodyPr/>
          <a:lstStyle/>
          <a:p>
            <a:pPr eaLnBrk="1" hangingPunct="1">
              <a:lnSpc>
                <a:spcPct val="90000"/>
              </a:lnSpc>
            </a:pPr>
            <a:r>
              <a:rPr lang="en-US" b="1">
                <a:solidFill>
                  <a:srgbClr val="FF3300"/>
                </a:solidFill>
              </a:rPr>
              <a:t>Results are suggesting that the hypothesis is NOT verified!</a:t>
            </a:r>
          </a:p>
          <a:p>
            <a:pPr eaLnBrk="1" hangingPunct="1">
              <a:lnSpc>
                <a:spcPct val="90000"/>
              </a:lnSpc>
            </a:pPr>
            <a:r>
              <a:rPr lang="en-US"/>
              <a:t>Less than significant and less than robust improvements found.  </a:t>
            </a:r>
          </a:p>
          <a:p>
            <a:pPr eaLnBrk="1" hangingPunct="1">
              <a:lnSpc>
                <a:spcPct val="90000"/>
              </a:lnSpc>
            </a:pPr>
            <a:r>
              <a:rPr lang="en-US"/>
              <a:t>In a few cases, increased resolution led to degraded results</a:t>
            </a:r>
          </a:p>
          <a:p>
            <a:pPr eaLnBrk="1" hangingPunct="1">
              <a:lnSpc>
                <a:spcPct val="90000"/>
              </a:lnSpc>
            </a:pPr>
            <a:r>
              <a:rPr lang="en-US"/>
              <a:t>No apparent increase in skill for those employing 4DVAR (NRL)  or EnKF (PSU, MMM) data assimilation systems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a:t>Bottom Line</a:t>
            </a:r>
          </a:p>
        </p:txBody>
      </p:sp>
      <p:sp>
        <p:nvSpPr>
          <p:cNvPr id="100355" name="Content Placeholder 2"/>
          <p:cNvSpPr>
            <a:spLocks noGrp="1"/>
          </p:cNvSpPr>
          <p:nvPr>
            <p:ph idx="1"/>
          </p:nvPr>
        </p:nvSpPr>
        <p:spPr/>
        <p:txBody>
          <a:bodyPr/>
          <a:lstStyle/>
          <a:p>
            <a:pPr algn="ctr">
              <a:buFontTx/>
              <a:buNone/>
            </a:pPr>
            <a:r>
              <a:rPr lang="en-US" sz="4800" b="1"/>
              <a:t>THE SYNOPTIC PARADIGM </a:t>
            </a:r>
          </a:p>
          <a:p>
            <a:pPr algn="ctr">
              <a:buFontTx/>
              <a:buNone/>
            </a:pPr>
            <a:r>
              <a:rPr lang="en-US" sz="4800" b="1"/>
              <a:t>HAS HIT THE WALL</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sz="4000"/>
              <a:t>Conventional “Synoptic” Observations</a:t>
            </a:r>
          </a:p>
        </p:txBody>
      </p:sp>
      <p:pic>
        <p:nvPicPr>
          <p:cNvPr id="101379" name="Picture 3" descr="res1a"/>
          <p:cNvPicPr>
            <a:picLocks noGrp="1" noChangeAspect="1" noChangeArrowheads="1"/>
          </p:cNvPicPr>
          <p:nvPr>
            <p:ph idx="1"/>
          </p:nvPr>
        </p:nvPicPr>
        <p:blipFill>
          <a:blip r:embed="rId3"/>
          <a:srcRect/>
          <a:stretch>
            <a:fillRect/>
          </a:stretch>
        </p:blipFill>
        <p:spPr>
          <a:xfrm>
            <a:off x="885825" y="1600200"/>
            <a:ext cx="7372350" cy="4525963"/>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a:t>Model Grid Spacing</a:t>
            </a:r>
          </a:p>
        </p:txBody>
      </p:sp>
      <p:pic>
        <p:nvPicPr>
          <p:cNvPr id="103427" name="Picture 3" descr="res1b"/>
          <p:cNvPicPr>
            <a:picLocks noGrp="1" noChangeAspect="1" noChangeArrowheads="1"/>
          </p:cNvPicPr>
          <p:nvPr>
            <p:ph idx="1"/>
          </p:nvPr>
        </p:nvPicPr>
        <p:blipFill>
          <a:blip r:embed="rId3"/>
          <a:srcRect/>
          <a:stretch>
            <a:fillRect/>
          </a:stretch>
        </p:blipFill>
        <p:spPr>
          <a:xfrm>
            <a:off x="885825" y="1600200"/>
            <a:ext cx="7372350" cy="4525963"/>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a:t>Model Resolution</a:t>
            </a:r>
          </a:p>
        </p:txBody>
      </p:sp>
      <p:pic>
        <p:nvPicPr>
          <p:cNvPr id="105475" name="Picture 3" descr="res1c"/>
          <p:cNvPicPr>
            <a:picLocks noGrp="1" noChangeAspect="1" noChangeArrowheads="1"/>
          </p:cNvPicPr>
          <p:nvPr>
            <p:ph idx="1"/>
          </p:nvPr>
        </p:nvPicPr>
        <p:blipFill>
          <a:blip r:embed="rId3"/>
          <a:srcRect/>
          <a:stretch>
            <a:fillRect/>
          </a:stretch>
        </p:blipFill>
        <p:spPr>
          <a:xfrm>
            <a:off x="885825" y="1600200"/>
            <a:ext cx="7372350" cy="4525963"/>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38"/>
          <p:cNvSpPr>
            <a:spLocks noGrp="1" noChangeArrowheads="1"/>
          </p:cNvSpPr>
          <p:nvPr>
            <p:ph type="title"/>
          </p:nvPr>
        </p:nvSpPr>
        <p:spPr>
          <a:xfrm>
            <a:off x="304800" y="228600"/>
            <a:ext cx="8229600" cy="1143000"/>
          </a:xfrm>
        </p:spPr>
        <p:txBody>
          <a:bodyPr/>
          <a:lstStyle/>
          <a:p>
            <a:pPr eaLnBrk="1" hangingPunct="1"/>
            <a:r>
              <a:rPr lang="en-US"/>
              <a:t>Synoptic Paradigm</a:t>
            </a:r>
          </a:p>
        </p:txBody>
      </p:sp>
      <p:sp>
        <p:nvSpPr>
          <p:cNvPr id="20483" name="Rectangle 39"/>
          <p:cNvSpPr>
            <a:spLocks noGrp="1" noChangeArrowheads="1"/>
          </p:cNvSpPr>
          <p:nvPr>
            <p:ph type="body" idx="1"/>
          </p:nvPr>
        </p:nvSpPr>
        <p:spPr>
          <a:xfrm>
            <a:off x="609600" y="1524000"/>
            <a:ext cx="7772400" cy="4419600"/>
          </a:xfrm>
        </p:spPr>
        <p:txBody>
          <a:bodyPr/>
          <a:lstStyle/>
          <a:p>
            <a:pPr eaLnBrk="1" hangingPunct="1">
              <a:buFontTx/>
              <a:buNone/>
            </a:pPr>
            <a:endParaRPr lang="en-US" sz="2800"/>
          </a:p>
          <a:p>
            <a:pPr eaLnBrk="1" hangingPunct="1"/>
            <a:r>
              <a:rPr lang="en-US" sz="2800"/>
              <a:t>(1903) V.  Bjerknes Use natural laws to predict Weather</a:t>
            </a:r>
          </a:p>
          <a:p>
            <a:pPr eaLnBrk="1" hangingPunct="1"/>
            <a:r>
              <a:rPr lang="en-US" sz="2800"/>
              <a:t>(1922) L. F. Richardson Weather Prediction is an initial value problem</a:t>
            </a:r>
          </a:p>
          <a:p>
            <a:pPr eaLnBrk="1" hangingPunct="1"/>
            <a:r>
              <a:rPr lang="en-US" sz="2800"/>
              <a:t>(1950) Charney performs 1st NWP integration</a:t>
            </a:r>
          </a:p>
          <a:p>
            <a:pPr eaLnBrk="1" hangingPunct="1"/>
            <a:r>
              <a:rPr lang="en-US" sz="2800"/>
              <a:t>(1961) Lorenz shows that there are limits to predictability</a:t>
            </a:r>
          </a:p>
          <a:p>
            <a:pPr lvl="1" eaLnBrk="1" hangingPunct="1">
              <a:buFontTx/>
              <a:buNone/>
            </a:pPr>
            <a:endParaRPr lang="en-US" sz="24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2800"/>
              <a:t>5 Dimensional Gap between conventional “synoptic” observations and model resolution</a:t>
            </a:r>
          </a:p>
        </p:txBody>
      </p:sp>
      <p:pic>
        <p:nvPicPr>
          <p:cNvPr id="107523" name="Picture 3" descr="res1d"/>
          <p:cNvPicPr>
            <a:picLocks noGrp="1" noChangeAspect="1" noChangeArrowheads="1"/>
          </p:cNvPicPr>
          <p:nvPr>
            <p:ph idx="1"/>
          </p:nvPr>
        </p:nvPicPr>
        <p:blipFill>
          <a:blip r:embed="rId3"/>
          <a:srcRect/>
          <a:stretch>
            <a:fillRect/>
          </a:stretch>
        </p:blipFill>
        <p:spPr>
          <a:xfrm>
            <a:off x="885825" y="1600200"/>
            <a:ext cx="7372350" cy="4525963"/>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a:t>Can we overcome the gap?</a:t>
            </a:r>
          </a:p>
        </p:txBody>
      </p:sp>
      <p:sp>
        <p:nvSpPr>
          <p:cNvPr id="109571" name="Content Placeholder 2"/>
          <p:cNvSpPr>
            <a:spLocks noGrp="1"/>
          </p:cNvSpPr>
          <p:nvPr>
            <p:ph idx="1"/>
          </p:nvPr>
        </p:nvSpPr>
        <p:spPr/>
        <p:txBody>
          <a:bodyPr/>
          <a:lstStyle/>
          <a:p>
            <a:r>
              <a:rPr lang="en-US"/>
              <a:t>“we can just fill it with satellite data?”</a:t>
            </a:r>
          </a:p>
          <a:p>
            <a:r>
              <a:rPr lang="en-US"/>
              <a:t>“ we just need more satellite resolution to match the model scales, right?”</a:t>
            </a:r>
          </a:p>
          <a:p>
            <a:endParaRPr lang="en-US"/>
          </a:p>
          <a:p>
            <a:r>
              <a:rPr lang="en-US"/>
              <a:t>Or is the existence of a simple resolution gap “problem” really just good old time  “synoptic” thinking?</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a:t>Filling the Gap</a:t>
            </a:r>
          </a:p>
        </p:txBody>
      </p:sp>
      <p:sp>
        <p:nvSpPr>
          <p:cNvPr id="110595" name="Content Placeholder 2"/>
          <p:cNvSpPr>
            <a:spLocks noGrp="1"/>
          </p:cNvSpPr>
          <p:nvPr>
            <p:ph idx="1"/>
          </p:nvPr>
        </p:nvSpPr>
        <p:spPr/>
        <p:txBody>
          <a:bodyPr/>
          <a:lstStyle/>
          <a:p>
            <a:r>
              <a:rPr lang="en-US"/>
              <a:t>The only option to fill this continually widening gap is through remote sensing, i.e. satellite, radar, lidar, E-M signals, specialized aircraft </a:t>
            </a:r>
          </a:p>
          <a:p>
            <a:pPr lvl="1"/>
            <a:r>
              <a:rPr lang="en-US"/>
              <a:t>But remotely sensed weather analysis is indirect, under-specified and dependent on models to make a connection with state measurement.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sz="3200" b="1"/>
              <a:t>Predictability Issues in Age of Cloud Resolving Models</a:t>
            </a:r>
          </a:p>
        </p:txBody>
      </p:sp>
      <p:sp>
        <p:nvSpPr>
          <p:cNvPr id="111619" name="Rectangle 3"/>
          <p:cNvSpPr>
            <a:spLocks noGrp="1" noChangeArrowheads="1"/>
          </p:cNvSpPr>
          <p:nvPr>
            <p:ph type="body" idx="1"/>
          </p:nvPr>
        </p:nvSpPr>
        <p:spPr/>
        <p:txBody>
          <a:bodyPr/>
          <a:lstStyle/>
          <a:p>
            <a:pPr eaLnBrk="1" hangingPunct="1">
              <a:lnSpc>
                <a:spcPct val="90000"/>
              </a:lnSpc>
            </a:pPr>
            <a:endParaRPr lang="en-US" sz="2400"/>
          </a:p>
          <a:p>
            <a:pPr eaLnBrk="1" hangingPunct="1">
              <a:lnSpc>
                <a:spcPct val="90000"/>
              </a:lnSpc>
            </a:pPr>
            <a:r>
              <a:rPr lang="en-US" sz="2400"/>
              <a:t>Deterministic predictability is practically confined to time scales less than 1 lifecycle period of the energy containing disturbance, i.e. linear time scales</a:t>
            </a:r>
          </a:p>
          <a:p>
            <a:pPr lvl="1" eaLnBrk="1" hangingPunct="1">
              <a:lnSpc>
                <a:spcPct val="90000"/>
              </a:lnSpc>
            </a:pPr>
            <a:r>
              <a:rPr lang="en-US" sz="2000"/>
              <a:t>NWP successes</a:t>
            </a:r>
          </a:p>
          <a:p>
            <a:pPr lvl="2" eaLnBrk="1" hangingPunct="1">
              <a:lnSpc>
                <a:spcPct val="90000"/>
              </a:lnSpc>
            </a:pPr>
            <a:r>
              <a:rPr lang="en-US" sz="1600"/>
              <a:t>Baroclinic Cyclone  ~  6 - 7 days (classic synoptic problem)</a:t>
            </a:r>
          </a:p>
          <a:p>
            <a:pPr lvl="1" eaLnBrk="1" hangingPunct="1">
              <a:lnSpc>
                <a:spcPct val="90000"/>
              </a:lnSpc>
            </a:pPr>
            <a:r>
              <a:rPr lang="en-US" sz="2000"/>
              <a:t>Things we have trouble with</a:t>
            </a:r>
          </a:p>
          <a:p>
            <a:pPr lvl="2" eaLnBrk="1" hangingPunct="1">
              <a:lnSpc>
                <a:spcPct val="90000"/>
              </a:lnSpc>
            </a:pPr>
            <a:r>
              <a:rPr lang="en-US" sz="1600"/>
              <a:t>Eye Wall ~ 20 - 40 hours</a:t>
            </a:r>
          </a:p>
          <a:p>
            <a:pPr lvl="2" eaLnBrk="1" hangingPunct="1">
              <a:lnSpc>
                <a:spcPct val="90000"/>
              </a:lnSpc>
            </a:pPr>
            <a:r>
              <a:rPr lang="en-US" sz="1600"/>
              <a:t>Rainband, MCS ~ 4-20 hours</a:t>
            </a:r>
          </a:p>
          <a:p>
            <a:pPr lvl="2" eaLnBrk="1" hangingPunct="1">
              <a:lnSpc>
                <a:spcPct val="90000"/>
              </a:lnSpc>
            </a:pPr>
            <a:r>
              <a:rPr lang="en-US" sz="1600"/>
              <a:t>Cumulus cloud   ~ 20 - 60 minutes</a:t>
            </a:r>
          </a:p>
          <a:p>
            <a:pPr eaLnBrk="1" hangingPunct="1">
              <a:lnSpc>
                <a:spcPct val="90000"/>
              </a:lnSpc>
            </a:pPr>
            <a:r>
              <a:rPr lang="en-US" sz="2400"/>
              <a:t>Perhaps </a:t>
            </a:r>
            <a:r>
              <a:rPr lang="en-US" sz="2400" b="1"/>
              <a:t>probabilistic predictability </a:t>
            </a:r>
            <a:r>
              <a:rPr lang="en-US" sz="2400"/>
              <a:t>of certain small space-time scale features can be attained from the predictability of their sustaining  environment</a:t>
            </a:r>
          </a:p>
          <a:p>
            <a:pPr lvl="1" eaLnBrk="1" hangingPunct="1">
              <a:lnSpc>
                <a:spcPct val="90000"/>
              </a:lnSpc>
            </a:pPr>
            <a:r>
              <a:rPr lang="en-US" sz="2000"/>
              <a:t>Most typically, this will be the slow manifold, balanced portion of the flow field…but not always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US" sz="3200" b="1"/>
              <a:t>Can we initialize cloud scales with Cloud Resolving Data?</a:t>
            </a:r>
          </a:p>
        </p:txBody>
      </p:sp>
      <p:sp>
        <p:nvSpPr>
          <p:cNvPr id="113667" name="Rectangle 3"/>
          <p:cNvSpPr>
            <a:spLocks noGrp="1" noChangeArrowheads="1"/>
          </p:cNvSpPr>
          <p:nvPr>
            <p:ph type="body" idx="1"/>
          </p:nvPr>
        </p:nvSpPr>
        <p:spPr>
          <a:xfrm>
            <a:off x="381000" y="1143000"/>
            <a:ext cx="8229600" cy="5486400"/>
          </a:xfrm>
        </p:spPr>
        <p:txBody>
          <a:bodyPr/>
          <a:lstStyle/>
          <a:p>
            <a:pPr eaLnBrk="1" hangingPunct="1"/>
            <a:endParaRPr lang="en-US" sz="2800"/>
          </a:p>
          <a:p>
            <a:pPr eaLnBrk="1" hangingPunct="1"/>
            <a:r>
              <a:rPr lang="en-US" sz="2000"/>
              <a:t>How much data resolution does it take to define a feature?</a:t>
            </a:r>
          </a:p>
          <a:p>
            <a:pPr lvl="1" eaLnBrk="1" hangingPunct="1"/>
            <a:r>
              <a:rPr lang="en-US" sz="2000"/>
              <a:t>Dependent on spatial scales</a:t>
            </a:r>
          </a:p>
          <a:p>
            <a:pPr lvl="1" eaLnBrk="1" hangingPunct="1"/>
            <a:r>
              <a:rPr lang="en-US" sz="2000"/>
              <a:t>Dependent on time scales</a:t>
            </a:r>
          </a:p>
          <a:p>
            <a:pPr eaLnBrk="1" hangingPunct="1"/>
            <a:r>
              <a:rPr lang="en-US" sz="2000"/>
              <a:t>We were raised with the “synoptic” paradigm, but recall the classic “synoptic” disturbance has a lifecycle of 6-7 days.</a:t>
            </a:r>
          </a:p>
          <a:p>
            <a:pPr eaLnBrk="1" hangingPunct="1"/>
            <a:r>
              <a:rPr lang="en-US" sz="2000"/>
              <a:t>It is no accident that we typically take 3D observations 1-2 times a day, because that is about 6-12 observations pre lifecycle…of the “synoptic” wave with which we have had some success with prediction</a:t>
            </a:r>
          </a:p>
          <a:p>
            <a:pPr eaLnBrk="1" hangingPunct="1"/>
            <a:r>
              <a:rPr lang="en-US" sz="2000"/>
              <a:t>Most of us who have worked with numerical systems know the 2</a:t>
            </a:r>
            <a:r>
              <a:rPr lang="en-US" sz="2000" baseline="30000"/>
              <a:t>nd</a:t>
            </a:r>
            <a:r>
              <a:rPr lang="en-US" sz="2000"/>
              <a:t> order numerical representation of a simple sine  wave yields 9% phase error when represented by 10 points, 28% error when sampled by 5 points and 100% error when sampled by 2 points!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57200" y="0"/>
            <a:ext cx="8229600" cy="1143000"/>
          </a:xfrm>
        </p:spPr>
        <p:txBody>
          <a:bodyPr/>
          <a:lstStyle/>
          <a:p>
            <a:pPr eaLnBrk="1" hangingPunct="1"/>
            <a:r>
              <a:rPr lang="en-US" sz="3200" b="1"/>
              <a:t>The Space-Time Problem</a:t>
            </a:r>
          </a:p>
        </p:txBody>
      </p:sp>
      <p:sp>
        <p:nvSpPr>
          <p:cNvPr id="115715" name="Rectangle 3"/>
          <p:cNvSpPr>
            <a:spLocks noGrp="1" noChangeArrowheads="1"/>
          </p:cNvSpPr>
          <p:nvPr>
            <p:ph type="body" idx="1"/>
          </p:nvPr>
        </p:nvSpPr>
        <p:spPr>
          <a:xfrm>
            <a:off x="457200" y="1143000"/>
            <a:ext cx="8229600" cy="5105400"/>
          </a:xfrm>
        </p:spPr>
        <p:txBody>
          <a:bodyPr/>
          <a:lstStyle/>
          <a:p>
            <a:pPr eaLnBrk="1" hangingPunct="1">
              <a:lnSpc>
                <a:spcPct val="90000"/>
              </a:lnSpc>
            </a:pPr>
            <a:r>
              <a:rPr lang="en-US" sz="2800"/>
              <a:t>We have had success with the “synoptic” paradigm until now because</a:t>
            </a:r>
          </a:p>
          <a:p>
            <a:pPr lvl="1" eaLnBrk="1" hangingPunct="1">
              <a:lnSpc>
                <a:spcPct val="90000"/>
              </a:lnSpc>
            </a:pPr>
            <a:r>
              <a:rPr lang="en-US" sz="2400"/>
              <a:t>multivariate observations  have adequately defined the “synoptic” problem in both space and time.</a:t>
            </a:r>
          </a:p>
          <a:p>
            <a:pPr eaLnBrk="1" hangingPunct="1">
              <a:lnSpc>
                <a:spcPct val="90000"/>
              </a:lnSpc>
            </a:pPr>
            <a:r>
              <a:rPr lang="en-US" sz="2800"/>
              <a:t>The problems that we are encountering in NWP are because resolved model scales have become smaller than the power of our observing systems to resolve those scales in space-time</a:t>
            </a:r>
          </a:p>
          <a:p>
            <a:pPr eaLnBrk="1" hangingPunct="1">
              <a:lnSpc>
                <a:spcPct val="90000"/>
              </a:lnSpc>
            </a:pPr>
            <a:r>
              <a:rPr lang="en-US" sz="2800"/>
              <a:t>We must build observation systems to optimally equip our prediction systems with observations having space-time resolution comparable to those resolved by the models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Title 1"/>
          <p:cNvSpPr>
            <a:spLocks noGrp="1"/>
          </p:cNvSpPr>
          <p:nvPr>
            <p:ph type="title"/>
          </p:nvPr>
        </p:nvSpPr>
        <p:spPr>
          <a:xfrm>
            <a:off x="457200" y="0"/>
            <a:ext cx="8229600" cy="838200"/>
          </a:xfrm>
        </p:spPr>
        <p:txBody>
          <a:bodyPr/>
          <a:lstStyle/>
          <a:p>
            <a:r>
              <a:rPr lang="en-US"/>
              <a:t>How can we move forward?</a:t>
            </a:r>
          </a:p>
        </p:txBody>
      </p:sp>
      <p:sp>
        <p:nvSpPr>
          <p:cNvPr id="117763" name="Content Placeholder 2"/>
          <p:cNvSpPr>
            <a:spLocks noGrp="1"/>
          </p:cNvSpPr>
          <p:nvPr>
            <p:ph idx="1"/>
          </p:nvPr>
        </p:nvSpPr>
        <p:spPr>
          <a:xfrm>
            <a:off x="457200" y="1066800"/>
            <a:ext cx="8229600" cy="4648200"/>
          </a:xfrm>
        </p:spPr>
        <p:txBody>
          <a:bodyPr/>
          <a:lstStyle/>
          <a:p>
            <a:r>
              <a:rPr lang="en-US" sz="2000"/>
              <a:t>Remote sensing based data assimilation the only option</a:t>
            </a:r>
          </a:p>
          <a:p>
            <a:pPr lvl="1"/>
            <a:r>
              <a:rPr lang="en-US" sz="2000"/>
              <a:t>Goals of data collection and modeling must be modified to reflect the new S-T paradigm, i.e. optimizing S-T resolution to fit that of the model</a:t>
            </a:r>
          </a:p>
          <a:p>
            <a:pPr lvl="1"/>
            <a:r>
              <a:rPr lang="en-US" sz="2000"/>
              <a:t>Multivariate needed to define relationship between dynamics and thermodynamics</a:t>
            </a:r>
          </a:p>
          <a:p>
            <a:pPr lvl="1"/>
            <a:r>
              <a:rPr lang="en-US" sz="2000"/>
              <a:t>To define these entities, we need a minimum of 6-10 observations per S-T dimension</a:t>
            </a:r>
          </a:p>
          <a:p>
            <a:pPr lvl="1"/>
            <a:r>
              <a:rPr lang="en-US" sz="2000"/>
              <a:t>Models must ultimately merge with data collection to:</a:t>
            </a:r>
          </a:p>
          <a:p>
            <a:pPr lvl="2"/>
            <a:r>
              <a:rPr lang="en-US" sz="2000"/>
              <a:t>Form a probabilistic analysis , such as an ensemble analysis</a:t>
            </a:r>
          </a:p>
          <a:p>
            <a:pPr lvl="2"/>
            <a:r>
              <a:rPr lang="en-US" sz="2000"/>
              <a:t>The optimal analysis must select the S-T model physics and evolution at space and time scales that support the observed behavior of radiance over time.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en-US"/>
              <a:t>Expectations and Goals</a:t>
            </a:r>
          </a:p>
        </p:txBody>
      </p:sp>
      <p:sp>
        <p:nvSpPr>
          <p:cNvPr id="152579" name="Rectangle 3"/>
          <p:cNvSpPr>
            <a:spLocks noGrp="1" noChangeArrowheads="1"/>
          </p:cNvSpPr>
          <p:nvPr>
            <p:ph type="body" idx="1"/>
          </p:nvPr>
        </p:nvSpPr>
        <p:spPr/>
        <p:txBody>
          <a:bodyPr/>
          <a:lstStyle/>
          <a:p>
            <a:pPr>
              <a:lnSpc>
                <a:spcPct val="90000"/>
              </a:lnSpc>
            </a:pPr>
            <a:r>
              <a:rPr lang="en-US" sz="2800"/>
              <a:t>Expectations should be for:</a:t>
            </a:r>
          </a:p>
          <a:p>
            <a:pPr>
              <a:lnSpc>
                <a:spcPct val="90000"/>
              </a:lnSpc>
            </a:pPr>
            <a:r>
              <a:rPr lang="en-US" sz="2800"/>
              <a:t>probabilistic forecasts, where uncertainty becomes an expected and necessary part of a forecast.</a:t>
            </a:r>
          </a:p>
          <a:p>
            <a:pPr lvl="1">
              <a:lnSpc>
                <a:spcPct val="90000"/>
              </a:lnSpc>
            </a:pPr>
            <a:r>
              <a:rPr lang="en-US" sz="2400"/>
              <a:t>Deterministic forecast is a special case</a:t>
            </a:r>
          </a:p>
          <a:p>
            <a:pPr lvl="1">
              <a:lnSpc>
                <a:spcPct val="90000"/>
              </a:lnSpc>
            </a:pPr>
            <a:r>
              <a:rPr lang="en-US" sz="2400"/>
              <a:t>Deterministic forecast probably only possible over time scales less than one lifecycle - ( 20 minutes for convective plume)</a:t>
            </a:r>
          </a:p>
          <a:p>
            <a:pPr>
              <a:lnSpc>
                <a:spcPct val="90000"/>
              </a:lnSpc>
            </a:pPr>
            <a:r>
              <a:rPr lang="en-US" sz="2800"/>
              <a:t>The goal of NWP should not be for a most likely atmospheric state, but for a range of possibilities articulated in a standardized probabilistic format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a:t>Why can’t space time be predicted as an Initial Value Problem?</a:t>
            </a:r>
          </a:p>
        </p:txBody>
      </p:sp>
      <p:sp>
        <p:nvSpPr>
          <p:cNvPr id="154627" name="Rectangle 3"/>
          <p:cNvSpPr>
            <a:spLocks noGrp="1" noChangeArrowheads="1"/>
          </p:cNvSpPr>
          <p:nvPr>
            <p:ph type="body" idx="1"/>
          </p:nvPr>
        </p:nvSpPr>
        <p:spPr>
          <a:xfrm>
            <a:off x="457200" y="1828800"/>
            <a:ext cx="8229600" cy="4525963"/>
          </a:xfrm>
        </p:spPr>
        <p:txBody>
          <a:bodyPr/>
          <a:lstStyle/>
          <a:p>
            <a:pPr>
              <a:lnSpc>
                <a:spcPct val="90000"/>
              </a:lnSpc>
            </a:pPr>
            <a:r>
              <a:rPr lang="en-US" sz="2800"/>
              <a:t>Initial state contains all of the information necessary for a nonlinear forward prediction (hollographic principle of NWP) </a:t>
            </a:r>
          </a:p>
          <a:p>
            <a:pPr>
              <a:lnSpc>
                <a:spcPct val="90000"/>
              </a:lnSpc>
            </a:pPr>
            <a:r>
              <a:rPr lang="en-US" sz="2800"/>
              <a:t>To access this information, infinite multivariate spatial resolution necessary</a:t>
            </a:r>
          </a:p>
          <a:p>
            <a:pPr>
              <a:lnSpc>
                <a:spcPct val="90000"/>
              </a:lnSpc>
            </a:pPr>
            <a:r>
              <a:rPr lang="en-US" sz="2800"/>
              <a:t>Otherwise, to predict linear progression of a truncated space-time analysis we need to define the space-time structure to filter the space-time structures that are not resolved from the initial condition</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57200" y="533400"/>
            <a:ext cx="8229600" cy="1143000"/>
          </a:xfrm>
        </p:spPr>
        <p:txBody>
          <a:bodyPr/>
          <a:lstStyle/>
          <a:p>
            <a:r>
              <a:rPr lang="en-US"/>
              <a:t>We need to define or initial state with matching Space-Time fidelity</a:t>
            </a:r>
          </a:p>
        </p:txBody>
      </p:sp>
      <p:sp>
        <p:nvSpPr>
          <p:cNvPr id="155651" name="Rectangle 3"/>
          <p:cNvSpPr>
            <a:spLocks noGrp="1" noChangeArrowheads="1"/>
          </p:cNvSpPr>
          <p:nvPr>
            <p:ph type="body" idx="1"/>
          </p:nvPr>
        </p:nvSpPr>
        <p:spPr>
          <a:xfrm>
            <a:off x="457200" y="1981200"/>
            <a:ext cx="8229600" cy="4525963"/>
          </a:xfrm>
        </p:spPr>
        <p:txBody>
          <a:bodyPr/>
          <a:lstStyle/>
          <a:p>
            <a:pPr>
              <a:lnSpc>
                <a:spcPct val="90000"/>
              </a:lnSpc>
            </a:pPr>
            <a:r>
              <a:rPr lang="en-US" sz="2800"/>
              <a:t>Requires high spatial AND temporal scale resolution</a:t>
            </a:r>
          </a:p>
          <a:p>
            <a:pPr>
              <a:lnSpc>
                <a:spcPct val="90000"/>
              </a:lnSpc>
            </a:pPr>
            <a:r>
              <a:rPr lang="en-US" sz="2800"/>
              <a:t>Requires multivariate definition</a:t>
            </a:r>
          </a:p>
          <a:p>
            <a:pPr>
              <a:lnSpc>
                <a:spcPct val="90000"/>
              </a:lnSpc>
            </a:pPr>
            <a:r>
              <a:rPr lang="en-US" sz="2800"/>
              <a:t>Doppler radar is one such observation system that fills this need for smor of the convective scale features that we now resolve</a:t>
            </a:r>
          </a:p>
          <a:p>
            <a:pPr>
              <a:lnSpc>
                <a:spcPct val="90000"/>
              </a:lnSpc>
            </a:pPr>
            <a:r>
              <a:rPr lang="en-US" sz="2800"/>
              <a:t>Geostationary passive satellite observations are the best option we have today from space, although they only view 2 spatial dimensions in the convective areas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274638"/>
            <a:ext cx="8229600" cy="792162"/>
          </a:xfrm>
        </p:spPr>
        <p:txBody>
          <a:bodyPr/>
          <a:lstStyle/>
          <a:p>
            <a:r>
              <a:rPr lang="en-US"/>
              <a:t>The last 50 years</a:t>
            </a:r>
          </a:p>
        </p:txBody>
      </p:sp>
      <p:sp>
        <p:nvSpPr>
          <p:cNvPr id="22531" name="Content Placeholder 2"/>
          <p:cNvSpPr>
            <a:spLocks noGrp="1"/>
          </p:cNvSpPr>
          <p:nvPr>
            <p:ph idx="1"/>
          </p:nvPr>
        </p:nvSpPr>
        <p:spPr>
          <a:xfrm>
            <a:off x="457200" y="1752600"/>
            <a:ext cx="8229600" cy="4724400"/>
          </a:xfrm>
        </p:spPr>
        <p:txBody>
          <a:bodyPr/>
          <a:lstStyle/>
          <a:p>
            <a:r>
              <a:rPr lang="en-US" sz="2800"/>
              <a:t>We developed climate models, GCMs, weather prediction models, cloud models, LES models and more</a:t>
            </a:r>
          </a:p>
          <a:p>
            <a:r>
              <a:rPr lang="en-US" sz="2800"/>
              <a:t>We developed multivariate analysis schemes that evolved into data assimilation systems</a:t>
            </a:r>
          </a:p>
          <a:p>
            <a:r>
              <a:rPr lang="en-US" sz="2800"/>
              <a:t>Physics representation has steadily improved</a:t>
            </a:r>
          </a:p>
          <a:p>
            <a:r>
              <a:rPr lang="en-US" sz="2800"/>
              <a:t>Resolution increasing with Moores Law</a:t>
            </a:r>
          </a:p>
          <a:p>
            <a:r>
              <a:rPr lang="en-US" sz="2800"/>
              <a:t>Weather forecasts have generally improved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en-US"/>
              <a:t>Observation Options</a:t>
            </a:r>
          </a:p>
        </p:txBody>
      </p:sp>
      <p:sp>
        <p:nvSpPr>
          <p:cNvPr id="168963" name="Rectangle 3"/>
          <p:cNvSpPr>
            <a:spLocks noGrp="1" noChangeArrowheads="1"/>
          </p:cNvSpPr>
          <p:nvPr>
            <p:ph type="body" idx="1"/>
          </p:nvPr>
        </p:nvSpPr>
        <p:spPr>
          <a:xfrm>
            <a:off x="381000" y="1371600"/>
            <a:ext cx="8229600" cy="5181600"/>
          </a:xfrm>
        </p:spPr>
        <p:txBody>
          <a:bodyPr/>
          <a:lstStyle/>
          <a:p>
            <a:pPr>
              <a:lnSpc>
                <a:spcPct val="90000"/>
              </a:lnSpc>
            </a:pPr>
            <a:r>
              <a:rPr lang="en-US" sz="2800" b="1"/>
              <a:t>High frequency Doppler radar</a:t>
            </a:r>
            <a:r>
              <a:rPr lang="en-US" sz="2800"/>
              <a:t> observations are the only feasible technology to fill the data gap in cloudy regions</a:t>
            </a:r>
          </a:p>
          <a:p>
            <a:pPr lvl="1">
              <a:lnSpc>
                <a:spcPct val="90000"/>
              </a:lnSpc>
            </a:pPr>
            <a:r>
              <a:rPr lang="en-US" sz="2400"/>
              <a:t>Reconnaissance aircraft based Doppler radar has been demonstrated to improve space-time definition, but:</a:t>
            </a:r>
          </a:p>
          <a:p>
            <a:pPr lvl="2">
              <a:lnSpc>
                <a:spcPct val="90000"/>
              </a:lnSpc>
            </a:pPr>
            <a:r>
              <a:rPr lang="en-US" sz="2000"/>
              <a:t>is not available for all disturbances affecting a TC genesis</a:t>
            </a:r>
          </a:p>
          <a:p>
            <a:pPr lvl="2">
              <a:lnSpc>
                <a:spcPct val="90000"/>
              </a:lnSpc>
            </a:pPr>
            <a:r>
              <a:rPr lang="en-US" sz="2000"/>
              <a:t>Is not available continuously throughout the lifecycle of the TC</a:t>
            </a:r>
          </a:p>
          <a:p>
            <a:pPr lvl="2">
              <a:lnSpc>
                <a:spcPct val="90000"/>
              </a:lnSpc>
            </a:pPr>
            <a:r>
              <a:rPr lang="en-US" sz="2000"/>
              <a:t>expensive limited deployments affordable only by a few societies</a:t>
            </a:r>
          </a:p>
          <a:p>
            <a:pPr lvl="1">
              <a:lnSpc>
                <a:spcPct val="90000"/>
              </a:lnSpc>
            </a:pPr>
            <a:r>
              <a:rPr lang="en-US" sz="2400"/>
              <a:t>UAVs may work, but it would take a lot of expensive UAVs to define cloud structures across an ocean basin and without defining the structures outside as well as within the TC, analysis would be incomplete</a:t>
            </a:r>
          </a:p>
          <a:p>
            <a:pPr lvl="1">
              <a:lnSpc>
                <a:spcPct val="90000"/>
              </a:lnSpc>
            </a:pPr>
            <a:endParaRPr lang="en-US" sz="240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7" name="Text Box 3"/>
          <p:cNvSpPr txBox="1">
            <a:spLocks noChangeArrowheads="1"/>
          </p:cNvSpPr>
          <p:nvPr/>
        </p:nvSpPr>
        <p:spPr bwMode="auto">
          <a:xfrm>
            <a:off x="685800" y="6491288"/>
            <a:ext cx="7696200" cy="36671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Zhang et al., 2009 </a:t>
            </a:r>
          </a:p>
        </p:txBody>
      </p:sp>
      <p:sp>
        <p:nvSpPr>
          <p:cNvPr id="139268" name="Text Box 4"/>
          <p:cNvSpPr txBox="1">
            <a:spLocks noChangeArrowheads="1"/>
          </p:cNvSpPr>
          <p:nvPr/>
        </p:nvSpPr>
        <p:spPr bwMode="auto">
          <a:xfrm>
            <a:off x="2819400" y="152400"/>
            <a:ext cx="27432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NEXRAD assimilation </a:t>
            </a:r>
          </a:p>
        </p:txBody>
      </p:sp>
      <p:pic>
        <p:nvPicPr>
          <p:cNvPr id="139270" name="Picture 6" descr="zhang2"/>
          <p:cNvPicPr>
            <a:picLocks noChangeAspect="1" noChangeArrowheads="1"/>
          </p:cNvPicPr>
          <p:nvPr/>
        </p:nvPicPr>
        <p:blipFill>
          <a:blip r:embed="rId3"/>
          <a:srcRect/>
          <a:stretch>
            <a:fillRect/>
          </a:stretch>
        </p:blipFill>
        <p:spPr bwMode="auto">
          <a:xfrm>
            <a:off x="1435100" y="612775"/>
            <a:ext cx="6273800" cy="5630863"/>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a:t>Future Observations</a:t>
            </a:r>
          </a:p>
        </p:txBody>
      </p:sp>
      <p:sp>
        <p:nvSpPr>
          <p:cNvPr id="156675" name="Rectangle 3"/>
          <p:cNvSpPr>
            <a:spLocks noGrp="1" noChangeArrowheads="1"/>
          </p:cNvSpPr>
          <p:nvPr>
            <p:ph type="body" idx="1"/>
          </p:nvPr>
        </p:nvSpPr>
        <p:spPr>
          <a:xfrm>
            <a:off x="381000" y="1371600"/>
            <a:ext cx="8534400" cy="5181600"/>
          </a:xfrm>
        </p:spPr>
        <p:txBody>
          <a:bodyPr/>
          <a:lstStyle/>
          <a:p>
            <a:pPr>
              <a:lnSpc>
                <a:spcPct val="90000"/>
              </a:lnSpc>
            </a:pPr>
            <a:r>
              <a:rPr lang="en-US"/>
              <a:t>GeoSTAR- Microwave in geostationary orbit</a:t>
            </a:r>
          </a:p>
          <a:p>
            <a:pPr lvl="1">
              <a:lnSpc>
                <a:spcPct val="90000"/>
              </a:lnSpc>
            </a:pPr>
            <a:r>
              <a:rPr lang="en-US" sz="2400"/>
              <a:t>Very important advance in helping resolve the time dimension, but</a:t>
            </a:r>
          </a:p>
          <a:p>
            <a:pPr lvl="2">
              <a:lnSpc>
                <a:spcPct val="90000"/>
              </a:lnSpc>
            </a:pPr>
            <a:r>
              <a:rPr lang="en-US"/>
              <a:t>Vertical dimension still not observed</a:t>
            </a:r>
          </a:p>
          <a:p>
            <a:pPr lvl="2">
              <a:lnSpc>
                <a:spcPct val="90000"/>
              </a:lnSpc>
            </a:pPr>
            <a:r>
              <a:rPr lang="en-US"/>
              <a:t>No direct independent multivariate observation, requiring assumptions of balance to assimilate dynamics</a:t>
            </a:r>
          </a:p>
          <a:p>
            <a:pPr lvl="1">
              <a:lnSpc>
                <a:spcPct val="90000"/>
              </a:lnSpc>
            </a:pPr>
            <a:endParaRPr lang="en-US" sz="24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a:t>Future Observation Option</a:t>
            </a:r>
          </a:p>
        </p:txBody>
      </p:sp>
      <p:sp>
        <p:nvSpPr>
          <p:cNvPr id="157699" name="Rectangle 3"/>
          <p:cNvSpPr>
            <a:spLocks noGrp="1" noChangeArrowheads="1"/>
          </p:cNvSpPr>
          <p:nvPr>
            <p:ph type="body" idx="1"/>
          </p:nvPr>
        </p:nvSpPr>
        <p:spPr>
          <a:xfrm>
            <a:off x="381000" y="1981200"/>
            <a:ext cx="8229600" cy="4525963"/>
          </a:xfrm>
        </p:spPr>
        <p:txBody>
          <a:bodyPr/>
          <a:lstStyle/>
          <a:p>
            <a:pPr>
              <a:lnSpc>
                <a:spcPct val="90000"/>
              </a:lnSpc>
            </a:pPr>
            <a:r>
              <a:rPr lang="en-US" sz="2800"/>
              <a:t>High frequency three-dimensional Doppler radar observations taken by satellite in geostationary orbit would be the only option featuring space-time multivariate resolution  that can fill the data gap over the remote regions of TC and convective system genesis</a:t>
            </a:r>
          </a:p>
          <a:p>
            <a:pPr>
              <a:lnSpc>
                <a:spcPct val="90000"/>
              </a:lnSpc>
            </a:pPr>
            <a:r>
              <a:rPr lang="en-US" sz="2800"/>
              <a:t>Such an observational platform, named “NEXRAD in Space” has been under development at NASA for nearly a decade and is now reaching a stage where an experimental launch could be made within a decade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a:srcRect/>
          <a:stretch>
            <a:fillRect/>
          </a:stretch>
        </p:blipFill>
        <p:spPr bwMode="auto">
          <a:xfrm>
            <a:off x="990600" y="1600200"/>
            <a:ext cx="6858000" cy="3886200"/>
          </a:xfrm>
          <a:prstGeom prst="rect">
            <a:avLst/>
          </a:prstGeom>
          <a:noFill/>
          <a:ln w="12700">
            <a:noFill/>
            <a:miter lim="800000"/>
            <a:headEnd/>
            <a:tailEnd/>
          </a:ln>
          <a:effectLst/>
        </p:spPr>
      </p:pic>
      <p:sp>
        <p:nvSpPr>
          <p:cNvPr id="162819" name="Text Box 3"/>
          <p:cNvSpPr txBox="1">
            <a:spLocks noChangeArrowheads="1"/>
          </p:cNvSpPr>
          <p:nvPr/>
        </p:nvSpPr>
        <p:spPr bwMode="auto">
          <a:xfrm>
            <a:off x="609600" y="457200"/>
            <a:ext cx="7924800" cy="579438"/>
          </a:xfrm>
          <a:prstGeom prst="rect">
            <a:avLst/>
          </a:prstGeom>
          <a:noFill/>
          <a:ln w="9525">
            <a:noFill/>
            <a:miter lim="800000"/>
            <a:headEnd/>
            <a:tailEnd/>
          </a:ln>
          <a:effectLst/>
        </p:spPr>
        <p:txBody>
          <a:bodyPr>
            <a:prstTxWarp prst="textNoShape">
              <a:avLst/>
            </a:prstTxWarp>
            <a:spAutoFit/>
          </a:bodyPr>
          <a:lstStyle/>
          <a:p>
            <a:r>
              <a:rPr lang="en-US" sz="3200">
                <a:latin typeface="Book Antiqua" charset="0"/>
              </a:rPr>
              <a:t>NIS Design and Performance Parameters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0772" name="Picture 4" descr="catrina1"/>
          <p:cNvPicPr>
            <a:picLocks noChangeAspect="1" noChangeArrowheads="1"/>
          </p:cNvPicPr>
          <p:nvPr/>
        </p:nvPicPr>
        <p:blipFill>
          <a:blip r:embed="rId2"/>
          <a:srcRect/>
          <a:stretch>
            <a:fillRect/>
          </a:stretch>
        </p:blipFill>
        <p:spPr bwMode="auto">
          <a:xfrm>
            <a:off x="1905000" y="685800"/>
            <a:ext cx="5715000" cy="5715000"/>
          </a:xfrm>
          <a:prstGeom prst="rect">
            <a:avLst/>
          </a:prstGeom>
          <a:noFill/>
        </p:spPr>
      </p:pic>
      <p:sp>
        <p:nvSpPr>
          <p:cNvPr id="160773" name="Text Box 5"/>
          <p:cNvSpPr txBox="1">
            <a:spLocks noChangeArrowheads="1"/>
          </p:cNvSpPr>
          <p:nvPr/>
        </p:nvSpPr>
        <p:spPr bwMode="auto">
          <a:xfrm>
            <a:off x="0" y="152400"/>
            <a:ext cx="83820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NEXRAD in SPACE Scan Area (200 m vertical resolution, 55 degrees diameter)</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nasa-20.mp4">
            <a:hlinkClick r:id="" action="ppaction://media"/>
          </p:cNvPr>
          <p:cNvPicPr/>
          <p:nvPr>
            <a:videoFile r:link="rId1"/>
          </p:nvPr>
        </p:nvPicPr>
        <p:blipFill>
          <a:blip r:embed="rId4"/>
          <a:stretch>
            <a:fillRect/>
          </a:stretch>
        </p:blipFill>
        <p:spPr>
          <a:xfrm>
            <a:off x="1600200" y="1828800"/>
            <a:ext cx="5730237" cy="4297677"/>
          </a:xfrm>
          <a:prstGeom prst="rect">
            <a:avLst/>
          </a:prstGeom>
        </p:spPr>
      </p:pic>
      <p:sp>
        <p:nvSpPr>
          <p:cNvPr id="163853" name="Rectangle 13"/>
          <p:cNvSpPr>
            <a:spLocks noGrp="1" noChangeArrowheads="1"/>
          </p:cNvSpPr>
          <p:nvPr>
            <p:ph type="title"/>
          </p:nvPr>
        </p:nvSpPr>
        <p:spPr/>
        <p:txBody>
          <a:bodyPr/>
          <a:lstStyle/>
          <a:p>
            <a:r>
              <a:rPr lang="en-US" sz="4000"/>
              <a:t>NEXRAD in Space</a:t>
            </a:r>
            <a:br>
              <a:rPr lang="en-US" sz="4000"/>
            </a:br>
            <a:r>
              <a:rPr lang="en-US" sz="4000"/>
              <a:t>Deployable Antenna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z="4000"/>
              <a:t>Level 3 Technology</a:t>
            </a:r>
            <a:br>
              <a:rPr lang="en-US" sz="4000"/>
            </a:br>
            <a:r>
              <a:rPr lang="en-US" sz="4000"/>
              <a:t>(Rotating Arm Test)</a:t>
            </a:r>
          </a:p>
        </p:txBody>
      </p:sp>
      <p:pic>
        <p:nvPicPr>
          <p:cNvPr id="4" name="NIS Feed ARM Rotation.mp4">
            <a:hlinkClick r:id="" action="ppaction://media"/>
          </p:cNvPr>
          <p:cNvPicPr/>
          <p:nvPr>
            <a:videoFile r:link="rId1"/>
          </p:nvPr>
        </p:nvPicPr>
        <p:blipFill>
          <a:blip r:embed="rId3"/>
          <a:stretch>
            <a:fillRect/>
          </a:stretch>
        </p:blipFill>
        <p:spPr>
          <a:xfrm>
            <a:off x="1371600" y="1981200"/>
            <a:ext cx="6673895" cy="4352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9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35170" name="Picture 25"/>
          <p:cNvPicPr>
            <a:picLocks noChangeAspect="1"/>
          </p:cNvPicPr>
          <p:nvPr/>
        </p:nvPicPr>
        <p:blipFill>
          <a:blip r:embed="rId3"/>
          <a:srcRect/>
          <a:stretch>
            <a:fillRect/>
          </a:stretch>
        </p:blipFill>
        <p:spPr bwMode="auto">
          <a:xfrm>
            <a:off x="401638" y="914400"/>
            <a:ext cx="1076325" cy="1093788"/>
          </a:xfrm>
          <a:prstGeom prst="rect">
            <a:avLst/>
          </a:prstGeom>
          <a:noFill/>
          <a:ln w="9525">
            <a:noFill/>
            <a:miter lim="800000"/>
            <a:headEnd/>
            <a:tailEnd/>
          </a:ln>
        </p:spPr>
      </p:pic>
      <p:pic>
        <p:nvPicPr>
          <p:cNvPr id="135171" name="Picture 28" descr="screenshot_02.jpg"/>
          <p:cNvPicPr>
            <a:picLocks noChangeAspect="1"/>
          </p:cNvPicPr>
          <p:nvPr/>
        </p:nvPicPr>
        <p:blipFill>
          <a:blip r:embed="rId4"/>
          <a:srcRect/>
          <a:stretch>
            <a:fillRect/>
          </a:stretch>
        </p:blipFill>
        <p:spPr bwMode="auto">
          <a:xfrm>
            <a:off x="1733550" y="914400"/>
            <a:ext cx="960438" cy="1093788"/>
          </a:xfrm>
          <a:prstGeom prst="rect">
            <a:avLst/>
          </a:prstGeom>
          <a:noFill/>
          <a:ln w="9525">
            <a:noFill/>
            <a:miter lim="800000"/>
            <a:headEnd/>
            <a:tailEnd/>
          </a:ln>
        </p:spPr>
      </p:pic>
      <p:sp>
        <p:nvSpPr>
          <p:cNvPr id="135172" name="AutoShape 3"/>
          <p:cNvSpPr>
            <a:spLocks noChangeArrowheads="1"/>
          </p:cNvSpPr>
          <p:nvPr/>
        </p:nvSpPr>
        <p:spPr bwMode="auto">
          <a:xfrm>
            <a:off x="6765925" y="963613"/>
            <a:ext cx="2209800" cy="2636837"/>
          </a:xfrm>
          <a:prstGeom prst="roundRect">
            <a:avLst>
              <a:gd name="adj" fmla="val 11111"/>
            </a:avLst>
          </a:prstGeom>
          <a:solidFill>
            <a:srgbClr val="3366FF">
              <a:alpha val="20000"/>
            </a:srgbClr>
          </a:solidFill>
          <a:ln w="25400">
            <a:solidFill>
              <a:schemeClr val="bg2"/>
            </a:solidFill>
            <a:round/>
            <a:headEnd/>
            <a:tailEnd/>
          </a:ln>
        </p:spPr>
        <p:txBody>
          <a:bodyPr lIns="100584" tIns="73152" rIns="64008" bIns="82296" anchor="b">
            <a:prstTxWarp prst="textNoShape">
              <a:avLst/>
            </a:prstTxWarp>
          </a:bodyPr>
          <a:lstStyle/>
          <a:p>
            <a:pPr marL="122238" indent="-122238" defTabSz="457200">
              <a:lnSpc>
                <a:spcPct val="90000"/>
              </a:lnSpc>
              <a:spcBef>
                <a:spcPct val="35000"/>
              </a:spcBef>
            </a:pPr>
            <a:endParaRPr lang="en-US" sz="1000"/>
          </a:p>
          <a:p>
            <a:pPr marL="122238" indent="-122238" defTabSz="457200">
              <a:lnSpc>
                <a:spcPct val="90000"/>
              </a:lnSpc>
              <a:spcBef>
                <a:spcPct val="35000"/>
              </a:spcBef>
              <a:buFont typeface="Arial" charset="0"/>
              <a:buChar char="•"/>
            </a:pPr>
            <a:endParaRPr lang="en-US" sz="1000" b="1"/>
          </a:p>
          <a:p>
            <a:pPr marL="122238" indent="-122238" defTabSz="457200">
              <a:lnSpc>
                <a:spcPct val="90000"/>
              </a:lnSpc>
              <a:spcBef>
                <a:spcPct val="35000"/>
              </a:spcBef>
              <a:buFont typeface="Arial" charset="0"/>
              <a:buChar char="•"/>
            </a:pPr>
            <a:endParaRPr lang="en-US" sz="1000" b="1"/>
          </a:p>
          <a:p>
            <a:pPr marL="122238" indent="-122238" defTabSz="457200">
              <a:lnSpc>
                <a:spcPct val="90000"/>
              </a:lnSpc>
              <a:spcBef>
                <a:spcPct val="35000"/>
              </a:spcBef>
              <a:buFont typeface="Arial" charset="0"/>
              <a:buChar char="•"/>
            </a:pPr>
            <a:endParaRPr lang="en-US" sz="1000" b="1"/>
          </a:p>
          <a:p>
            <a:pPr marL="122238" indent="-122238" defTabSz="457200">
              <a:lnSpc>
                <a:spcPct val="90000"/>
              </a:lnSpc>
              <a:spcBef>
                <a:spcPct val="35000"/>
              </a:spcBef>
              <a:buFont typeface="Arial" charset="0"/>
              <a:buChar char="•"/>
            </a:pPr>
            <a:endParaRPr lang="en-US" sz="1000" b="1"/>
          </a:p>
          <a:p>
            <a:pPr marL="122238" indent="-122238" defTabSz="457200">
              <a:lnSpc>
                <a:spcPct val="90000"/>
              </a:lnSpc>
              <a:spcBef>
                <a:spcPct val="35000"/>
              </a:spcBef>
              <a:buFont typeface="Arial" charset="0"/>
              <a:buChar char="•"/>
            </a:pPr>
            <a:endParaRPr lang="en-US" sz="1000" b="1"/>
          </a:p>
          <a:p>
            <a:pPr marL="122238" indent="-122238" defTabSz="457200">
              <a:lnSpc>
                <a:spcPct val="90000"/>
              </a:lnSpc>
              <a:spcBef>
                <a:spcPct val="35000"/>
              </a:spcBef>
              <a:buFont typeface="Arial" charset="0"/>
              <a:buChar char="•"/>
            </a:pPr>
            <a:endParaRPr lang="en-US" sz="1000" b="1"/>
          </a:p>
          <a:p>
            <a:pPr marL="122238" indent="-122238" defTabSz="457200">
              <a:lnSpc>
                <a:spcPct val="90000"/>
              </a:lnSpc>
              <a:spcBef>
                <a:spcPct val="35000"/>
              </a:spcBef>
              <a:buFont typeface="Arial" charset="0"/>
              <a:buChar char="•"/>
            </a:pPr>
            <a:endParaRPr lang="en-US" sz="1000" b="1"/>
          </a:p>
          <a:p>
            <a:pPr marL="122238" indent="-122238" defTabSz="457200">
              <a:lnSpc>
                <a:spcPct val="90000"/>
              </a:lnSpc>
              <a:spcBef>
                <a:spcPct val="35000"/>
              </a:spcBef>
              <a:buFont typeface="Arial" charset="0"/>
              <a:buChar char="•"/>
            </a:pPr>
            <a:endParaRPr lang="en-US" sz="1000" b="1"/>
          </a:p>
          <a:p>
            <a:pPr marL="122238" indent="-122238" defTabSz="457200">
              <a:lnSpc>
                <a:spcPct val="90000"/>
              </a:lnSpc>
              <a:spcBef>
                <a:spcPct val="35000"/>
              </a:spcBef>
              <a:buFont typeface="Arial" charset="0"/>
              <a:buChar char="•"/>
            </a:pPr>
            <a:endParaRPr lang="en-US" sz="1000" b="1"/>
          </a:p>
          <a:p>
            <a:pPr marL="122238" indent="-122238" defTabSz="457200">
              <a:lnSpc>
                <a:spcPct val="90000"/>
              </a:lnSpc>
              <a:spcBef>
                <a:spcPct val="35000"/>
              </a:spcBef>
              <a:buFont typeface="Arial" charset="0"/>
              <a:buChar char="•"/>
            </a:pPr>
            <a:endParaRPr lang="en-US" sz="1000" b="1"/>
          </a:p>
          <a:p>
            <a:pPr marL="122238" indent="-122238" defTabSz="457200">
              <a:lnSpc>
                <a:spcPct val="90000"/>
              </a:lnSpc>
              <a:spcBef>
                <a:spcPct val="35000"/>
              </a:spcBef>
              <a:buFont typeface="Arial" charset="0"/>
              <a:buChar char="•"/>
            </a:pPr>
            <a:endParaRPr lang="en-US" sz="1000" b="1"/>
          </a:p>
          <a:p>
            <a:pPr marL="122238" indent="-122238" defTabSz="457200">
              <a:lnSpc>
                <a:spcPct val="90000"/>
              </a:lnSpc>
              <a:spcBef>
                <a:spcPct val="35000"/>
              </a:spcBef>
              <a:buFont typeface="Arial" charset="0"/>
              <a:buChar char="•"/>
            </a:pPr>
            <a:endParaRPr lang="en-US" sz="1000" b="1"/>
          </a:p>
          <a:p>
            <a:pPr marL="122238" indent="-122238" defTabSz="457200">
              <a:lnSpc>
                <a:spcPct val="90000"/>
              </a:lnSpc>
              <a:spcBef>
                <a:spcPct val="35000"/>
              </a:spcBef>
              <a:buFont typeface="Arial" charset="0"/>
              <a:buChar char="•"/>
            </a:pPr>
            <a:endParaRPr lang="en-US" sz="1000" b="1"/>
          </a:p>
          <a:p>
            <a:pPr marL="122238" indent="-122238" defTabSz="457200">
              <a:lnSpc>
                <a:spcPct val="90000"/>
              </a:lnSpc>
              <a:spcBef>
                <a:spcPct val="35000"/>
              </a:spcBef>
              <a:buFont typeface="Arial" charset="0"/>
              <a:buChar char="•"/>
            </a:pPr>
            <a:endParaRPr lang="en-US" sz="1000" b="1"/>
          </a:p>
          <a:p>
            <a:pPr marL="122238" indent="-122238" defTabSz="457200">
              <a:lnSpc>
                <a:spcPct val="90000"/>
              </a:lnSpc>
              <a:spcBef>
                <a:spcPct val="35000"/>
              </a:spcBef>
              <a:buFont typeface="Arial" charset="0"/>
              <a:buChar char="•"/>
            </a:pPr>
            <a:endParaRPr lang="en-US" sz="1000" b="1"/>
          </a:p>
          <a:p>
            <a:pPr marL="122238" indent="-122238" defTabSz="457200">
              <a:lnSpc>
                <a:spcPct val="90000"/>
              </a:lnSpc>
              <a:spcBef>
                <a:spcPct val="35000"/>
              </a:spcBef>
              <a:buFont typeface="Arial" charset="0"/>
              <a:buChar char="•"/>
            </a:pPr>
            <a:endParaRPr lang="en-US" sz="1000" b="1"/>
          </a:p>
          <a:p>
            <a:pPr marL="122238" indent="-122238" defTabSz="457200">
              <a:lnSpc>
                <a:spcPct val="90000"/>
              </a:lnSpc>
              <a:spcBef>
                <a:spcPct val="35000"/>
              </a:spcBef>
              <a:buFont typeface="Arial" charset="0"/>
              <a:buChar char="•"/>
            </a:pPr>
            <a:endParaRPr lang="en-US" sz="1000" b="1"/>
          </a:p>
        </p:txBody>
      </p:sp>
      <p:sp>
        <p:nvSpPr>
          <p:cNvPr id="135173" name="Rectangle 15"/>
          <p:cNvSpPr>
            <a:spLocks noChangeArrowheads="1"/>
          </p:cNvSpPr>
          <p:nvPr/>
        </p:nvSpPr>
        <p:spPr bwMode="auto">
          <a:xfrm>
            <a:off x="6765925" y="5556250"/>
            <a:ext cx="1914525" cy="609600"/>
          </a:xfrm>
          <a:prstGeom prst="rect">
            <a:avLst/>
          </a:prstGeom>
          <a:noFill/>
          <a:ln w="19050">
            <a:noFill/>
            <a:prstDash val="sysDot"/>
            <a:miter lim="800000"/>
            <a:headEnd/>
            <a:tailEnd/>
          </a:ln>
        </p:spPr>
        <p:txBody>
          <a:bodyPr lIns="0" tIns="0" rIns="0" bIns="0" anchor="b">
            <a:prstTxWarp prst="textNoShape">
              <a:avLst/>
            </a:prstTxWarp>
            <a:spAutoFit/>
          </a:bodyPr>
          <a:lstStyle/>
          <a:p>
            <a:pPr marL="122238" indent="-122238" defTabSz="457200">
              <a:tabLst>
                <a:tab pos="288925" algn="l"/>
              </a:tabLst>
            </a:pPr>
            <a:r>
              <a:rPr kumimoji="1" lang="en-US" sz="1000"/>
              <a:t>Total Budget: </a:t>
            </a:r>
            <a:br>
              <a:rPr kumimoji="1" lang="en-US" sz="1000"/>
            </a:br>
            <a:r>
              <a:rPr kumimoji="1" lang="en-US" sz="1000"/>
              <a:t>$70M over 3 Years</a:t>
            </a:r>
          </a:p>
          <a:p>
            <a:pPr marL="122238" indent="-122238" defTabSz="457200">
              <a:tabLst>
                <a:tab pos="288925" algn="l"/>
              </a:tabLst>
            </a:pPr>
            <a:r>
              <a:rPr kumimoji="1" lang="en-US" sz="1000"/>
              <a:t>Potential Partners: NOAA, DoD, FAA, Industry</a:t>
            </a:r>
            <a:endParaRPr kumimoji="1" lang="en-US" sz="1000" i="1"/>
          </a:p>
        </p:txBody>
      </p:sp>
      <p:sp>
        <p:nvSpPr>
          <p:cNvPr id="135174" name="Text Box 23"/>
          <p:cNvSpPr txBox="1">
            <a:spLocks noChangeArrowheads="1"/>
          </p:cNvSpPr>
          <p:nvPr/>
        </p:nvSpPr>
        <p:spPr bwMode="auto">
          <a:xfrm rot="5400000">
            <a:off x="7809706" y="4949032"/>
            <a:ext cx="2465387" cy="146050"/>
          </a:xfrm>
          <a:prstGeom prst="rect">
            <a:avLst/>
          </a:prstGeom>
          <a:noFill/>
          <a:ln w="12700">
            <a:noFill/>
            <a:miter lim="800000"/>
            <a:headEnd/>
            <a:tailEnd/>
          </a:ln>
        </p:spPr>
        <p:txBody>
          <a:bodyPr lIns="0" tIns="0" rIns="0" bIns="0">
            <a:prstTxWarp prst="textNoShape">
              <a:avLst/>
            </a:prstTxWarp>
            <a:spAutoFit/>
          </a:bodyPr>
          <a:lstStyle/>
          <a:p>
            <a:pPr algn="ctr" defTabSz="457200">
              <a:lnSpc>
                <a:spcPct val="80000"/>
              </a:lnSpc>
            </a:pPr>
            <a:r>
              <a:rPr lang="en-US" sz="1200">
                <a:solidFill>
                  <a:srgbClr val="952B1D"/>
                </a:solidFill>
                <a:latin typeface="Arial Black" charset="0"/>
              </a:rPr>
              <a:t>END-OF-TASK OBJECTIVES</a:t>
            </a:r>
          </a:p>
        </p:txBody>
      </p:sp>
      <p:sp>
        <p:nvSpPr>
          <p:cNvPr id="135175" name="AutoShape 2"/>
          <p:cNvSpPr>
            <a:spLocks noChangeAspect="1" noChangeArrowheads="1"/>
          </p:cNvSpPr>
          <p:nvPr/>
        </p:nvSpPr>
        <p:spPr bwMode="auto">
          <a:xfrm>
            <a:off x="7575550" y="3600450"/>
            <a:ext cx="615950" cy="214313"/>
          </a:xfrm>
          <a:prstGeom prst="downArrow">
            <a:avLst>
              <a:gd name="adj1" fmla="val 53611"/>
              <a:gd name="adj2" fmla="val 53773"/>
            </a:avLst>
          </a:prstGeom>
          <a:solidFill>
            <a:srgbClr val="B2B2B2">
              <a:alpha val="59999"/>
            </a:srgbClr>
          </a:solidFill>
          <a:ln w="12700">
            <a:solidFill>
              <a:srgbClr val="808080"/>
            </a:solidFill>
            <a:miter lim="800000"/>
            <a:headEnd/>
            <a:tailEnd/>
          </a:ln>
        </p:spPr>
        <p:txBody>
          <a:bodyPr wrap="none" anchor="ctr">
            <a:prstTxWarp prst="textNoShape">
              <a:avLst/>
            </a:prstTxWarp>
          </a:bodyPr>
          <a:lstStyle/>
          <a:p>
            <a:pPr algn="ctr" defTabSz="457200"/>
            <a:endParaRPr lang="en-US" sz="700" b="1">
              <a:solidFill>
                <a:srgbClr val="952B1D"/>
              </a:solidFill>
              <a:latin typeface="Century Gothic" charset="0"/>
            </a:endParaRPr>
          </a:p>
        </p:txBody>
      </p:sp>
      <p:sp>
        <p:nvSpPr>
          <p:cNvPr id="135176" name="AutoShape 4"/>
          <p:cNvSpPr>
            <a:spLocks noChangeArrowheads="1"/>
          </p:cNvSpPr>
          <p:nvPr/>
        </p:nvSpPr>
        <p:spPr bwMode="auto">
          <a:xfrm>
            <a:off x="3005138" y="1173163"/>
            <a:ext cx="3441700" cy="4989512"/>
          </a:xfrm>
          <a:prstGeom prst="roundRect">
            <a:avLst>
              <a:gd name="adj" fmla="val 7963"/>
            </a:avLst>
          </a:prstGeom>
          <a:solidFill>
            <a:srgbClr val="666699">
              <a:alpha val="25098"/>
            </a:srgbClr>
          </a:solidFill>
          <a:ln w="38100">
            <a:solidFill>
              <a:srgbClr val="4D4D4D"/>
            </a:solidFill>
            <a:round/>
            <a:headEnd/>
            <a:tailEnd/>
          </a:ln>
        </p:spPr>
        <p:txBody>
          <a:bodyPr tIns="91440" bIns="91440">
            <a:prstTxWarp prst="textNoShape">
              <a:avLst/>
            </a:prstTxWarp>
          </a:bodyPr>
          <a:lstStyle/>
          <a:p>
            <a:pPr marL="114300" indent="-114300" defTabSz="457200"/>
            <a:endParaRPr lang="en-US" sz="1200" u="sng"/>
          </a:p>
        </p:txBody>
      </p:sp>
      <p:sp>
        <p:nvSpPr>
          <p:cNvPr id="135177" name="Rectangle 27"/>
          <p:cNvSpPr>
            <a:spLocks noGrp="1" noChangeArrowheads="1"/>
          </p:cNvSpPr>
          <p:nvPr>
            <p:ph type="title" idx="4294967295"/>
          </p:nvPr>
        </p:nvSpPr>
        <p:spPr>
          <a:xfrm>
            <a:off x="642938" y="28575"/>
            <a:ext cx="7962900" cy="754063"/>
          </a:xfrm>
        </p:spPr>
        <p:txBody>
          <a:bodyPr lIns="0" tIns="0" rIns="0" bIns="0"/>
          <a:lstStyle/>
          <a:p>
            <a:pPr eaLnBrk="1" hangingPunct="1">
              <a:spcBef>
                <a:spcPts val="1200"/>
              </a:spcBef>
              <a:tabLst>
                <a:tab pos="8229600" algn="r"/>
              </a:tabLst>
            </a:pPr>
            <a:r>
              <a:rPr lang="en-US" sz="1200" b="1"/>
              <a:t>Large, Lightweight, Deployable, Scanning Reflector Antennas</a:t>
            </a:r>
            <a:br>
              <a:rPr lang="en-US" sz="1200" b="1"/>
            </a:br>
            <a:r>
              <a:rPr lang="en-US" sz="1200" b="1"/>
              <a:t> </a:t>
            </a:r>
            <a:br>
              <a:rPr lang="en-US" sz="1200" b="1"/>
            </a:br>
            <a:r>
              <a:rPr lang="en-US" sz="1200" b="1"/>
              <a:t>Game Changing                            POC: Eastwood Im; eastwood.im@jpl.nasa.gov</a:t>
            </a:r>
            <a:endParaRPr lang="en-US" sz="2000"/>
          </a:p>
        </p:txBody>
      </p:sp>
      <p:sp>
        <p:nvSpPr>
          <p:cNvPr id="15366" name="AutoShape 6"/>
          <p:cNvSpPr>
            <a:spLocks noChangeArrowheads="1"/>
          </p:cNvSpPr>
          <p:nvPr/>
        </p:nvSpPr>
        <p:spPr bwMode="auto">
          <a:xfrm>
            <a:off x="325438" y="3814763"/>
            <a:ext cx="2335212" cy="2347912"/>
          </a:xfrm>
          <a:prstGeom prst="roundRect">
            <a:avLst>
              <a:gd name="adj" fmla="val 11111"/>
            </a:avLst>
          </a:prstGeom>
          <a:solidFill>
            <a:srgbClr val="3366FF">
              <a:alpha val="20000"/>
            </a:srgbClr>
          </a:solidFill>
          <a:ln w="25400">
            <a:solidFill>
              <a:schemeClr val="bg2"/>
            </a:solidFill>
            <a:round/>
            <a:headEnd/>
            <a:tailEnd/>
          </a:ln>
        </p:spPr>
        <p:txBody>
          <a:bodyPr lIns="100584" tIns="73152" rIns="64008" bIns="82296" anchor="b">
            <a:prstTxWarp prst="textNoShape">
              <a:avLst/>
            </a:prstTxWarp>
          </a:bodyPr>
          <a:lstStyle/>
          <a:p>
            <a:pPr marL="122238" indent="-122238" defTabSz="457200">
              <a:lnSpc>
                <a:spcPct val="90000"/>
              </a:lnSpc>
              <a:spcBef>
                <a:spcPct val="35000"/>
              </a:spcBef>
            </a:pPr>
            <a:endParaRPr lang="en-US" sz="1000"/>
          </a:p>
          <a:p>
            <a:pPr marL="122238" indent="-122238" defTabSz="457200">
              <a:lnSpc>
                <a:spcPct val="90000"/>
              </a:lnSpc>
              <a:spcBef>
                <a:spcPct val="35000"/>
              </a:spcBef>
            </a:pPr>
            <a:endParaRPr lang="en-US" sz="1000"/>
          </a:p>
          <a:p>
            <a:pPr marL="122238" indent="-122238" defTabSz="457200">
              <a:lnSpc>
                <a:spcPct val="90000"/>
              </a:lnSpc>
              <a:spcBef>
                <a:spcPct val="35000"/>
              </a:spcBef>
            </a:pPr>
            <a:endParaRPr lang="en-US" sz="1000"/>
          </a:p>
          <a:p>
            <a:pPr marL="122238" indent="-122238" defTabSz="457200">
              <a:lnSpc>
                <a:spcPct val="90000"/>
              </a:lnSpc>
              <a:spcBef>
                <a:spcPct val="35000"/>
              </a:spcBef>
            </a:pPr>
            <a:endParaRPr lang="en-US" sz="1000"/>
          </a:p>
          <a:p>
            <a:pPr marL="122238" indent="-122238" defTabSz="457200">
              <a:lnSpc>
                <a:spcPct val="90000"/>
              </a:lnSpc>
            </a:pPr>
            <a:endParaRPr lang="en-US" sz="1000"/>
          </a:p>
          <a:p>
            <a:pPr marL="122238" indent="-122238" defTabSz="457200">
              <a:lnSpc>
                <a:spcPct val="90000"/>
              </a:lnSpc>
            </a:pPr>
            <a:endParaRPr lang="en-US" sz="1000"/>
          </a:p>
          <a:p>
            <a:pPr marL="122238" indent="-122238" defTabSz="457200">
              <a:lnSpc>
                <a:spcPct val="90000"/>
              </a:lnSpc>
            </a:pPr>
            <a:endParaRPr lang="en-US" sz="1000"/>
          </a:p>
        </p:txBody>
      </p:sp>
      <p:sp>
        <p:nvSpPr>
          <p:cNvPr id="135179" name="Text Box 7"/>
          <p:cNvSpPr txBox="1">
            <a:spLocks noChangeArrowheads="1"/>
          </p:cNvSpPr>
          <p:nvPr/>
        </p:nvSpPr>
        <p:spPr bwMode="auto">
          <a:xfrm>
            <a:off x="401638" y="6218238"/>
            <a:ext cx="8561387" cy="515937"/>
          </a:xfrm>
          <a:prstGeom prst="rect">
            <a:avLst/>
          </a:prstGeom>
          <a:solidFill>
            <a:srgbClr val="FFFF00"/>
          </a:solidFill>
          <a:ln w="31750">
            <a:solidFill>
              <a:srgbClr val="333333"/>
            </a:solidFill>
            <a:miter lim="800000"/>
            <a:headEnd/>
            <a:tailEnd/>
          </a:ln>
        </p:spPr>
        <p:txBody>
          <a:bodyPr lIns="274320" tIns="100584" rIns="274320" bIns="73152" anchor="b" anchorCtr="1">
            <a:prstTxWarp prst="textNoShape">
              <a:avLst/>
            </a:prstTxWarp>
            <a:spAutoFit/>
          </a:bodyPr>
          <a:lstStyle/>
          <a:p>
            <a:pPr algn="ctr" defTabSz="457200">
              <a:lnSpc>
                <a:spcPct val="85000"/>
              </a:lnSpc>
            </a:pPr>
            <a:r>
              <a:rPr lang="en-US" sz="1200" b="1"/>
              <a:t>Enable high-resolution, large spatial, and frequent reconnaissance, hurricane/hazard monitoring, climate trending, and aviation safety applications from LEO to GEO platforms</a:t>
            </a:r>
          </a:p>
        </p:txBody>
      </p:sp>
      <p:sp>
        <p:nvSpPr>
          <p:cNvPr id="135180" name="Rectangle 8"/>
          <p:cNvSpPr>
            <a:spLocks noChangeArrowheads="1"/>
          </p:cNvSpPr>
          <p:nvPr/>
        </p:nvSpPr>
        <p:spPr bwMode="auto">
          <a:xfrm>
            <a:off x="3124200" y="1309688"/>
            <a:ext cx="3273425" cy="5321300"/>
          </a:xfrm>
          <a:prstGeom prst="rect">
            <a:avLst/>
          </a:prstGeom>
          <a:noFill/>
          <a:ln w="19050">
            <a:noFill/>
            <a:prstDash val="sysDot"/>
            <a:miter lim="800000"/>
            <a:headEnd/>
            <a:tailEnd/>
          </a:ln>
        </p:spPr>
        <p:txBody>
          <a:bodyPr lIns="0" tIns="0" rIns="0" bIns="0">
            <a:prstTxWarp prst="textNoShape">
              <a:avLst/>
            </a:prstTxWarp>
            <a:spAutoFit/>
          </a:bodyPr>
          <a:lstStyle/>
          <a:p>
            <a:pPr marL="114300" indent="-114300" defTabSz="457200">
              <a:lnSpc>
                <a:spcPct val="90000"/>
              </a:lnSpc>
              <a:spcBef>
                <a:spcPct val="35000"/>
              </a:spcBef>
              <a:tabLst>
                <a:tab pos="119063" algn="l"/>
              </a:tabLst>
            </a:pPr>
            <a:r>
              <a:rPr lang="en-US" sz="1200" b="1"/>
              <a:t>First Technology Advance:</a:t>
            </a:r>
          </a:p>
          <a:p>
            <a:pPr marL="114300" indent="-114300" defTabSz="457200">
              <a:lnSpc>
                <a:spcPct val="90000"/>
              </a:lnSpc>
              <a:spcBef>
                <a:spcPct val="35000"/>
              </a:spcBef>
              <a:tabLst>
                <a:tab pos="119063" algn="l"/>
              </a:tabLst>
            </a:pPr>
            <a:r>
              <a:rPr lang="en-US" sz="1100"/>
              <a:t>	Membrane, mesh and composite materials; in-space metrology; actuators, real-time surface accuracy control algorithms; structural architectures; and mechanical scanning feed system.</a:t>
            </a:r>
          </a:p>
          <a:p>
            <a:pPr marL="114300" indent="-114300" defTabSz="457200">
              <a:lnSpc>
                <a:spcPct val="90000"/>
              </a:lnSpc>
              <a:spcBef>
                <a:spcPct val="35000"/>
              </a:spcBef>
              <a:tabLst>
                <a:tab pos="119063" algn="l"/>
              </a:tabLst>
            </a:pPr>
            <a:r>
              <a:rPr lang="en-US" sz="1100" b="1"/>
              <a:t>Next Technology Advance:</a:t>
            </a:r>
            <a:endParaRPr lang="en-US" sz="1100"/>
          </a:p>
          <a:p>
            <a:pPr marL="114300" indent="-114300" defTabSz="457200">
              <a:lnSpc>
                <a:spcPct val="90000"/>
              </a:lnSpc>
              <a:spcBef>
                <a:spcPct val="35000"/>
              </a:spcBef>
              <a:tabLst>
                <a:tab pos="119063" algn="l"/>
              </a:tabLst>
            </a:pPr>
            <a:r>
              <a:rPr lang="en-US" sz="1100"/>
              <a:t>	Phased Array feed for rapid scan and aberration compensation.</a:t>
            </a:r>
          </a:p>
          <a:p>
            <a:pPr marL="114300" indent="-114300" defTabSz="457200">
              <a:lnSpc>
                <a:spcPct val="90000"/>
              </a:lnSpc>
              <a:spcBef>
                <a:spcPct val="35000"/>
              </a:spcBef>
              <a:tabLst>
                <a:tab pos="119063" algn="l"/>
              </a:tabLst>
            </a:pPr>
            <a:r>
              <a:rPr lang="en-US" sz="1200" b="1"/>
              <a:t>How It Works: </a:t>
            </a:r>
          </a:p>
          <a:p>
            <a:pPr marL="114300" indent="-114300" defTabSz="457200">
              <a:lnSpc>
                <a:spcPct val="90000"/>
              </a:lnSpc>
              <a:spcBef>
                <a:spcPct val="35000"/>
              </a:spcBef>
              <a:buFont typeface="Arial" charset="0"/>
              <a:buChar char="•"/>
              <a:tabLst>
                <a:tab pos="119063" algn="l"/>
              </a:tabLst>
            </a:pPr>
            <a:r>
              <a:rPr lang="en-US" sz="1100"/>
              <a:t>A deployable structure grants structural integrity, deployment and overall reflector shape.</a:t>
            </a:r>
          </a:p>
          <a:p>
            <a:pPr marL="114300" indent="-114300" defTabSz="457200">
              <a:lnSpc>
                <a:spcPct val="90000"/>
              </a:lnSpc>
              <a:spcBef>
                <a:spcPct val="35000"/>
              </a:spcBef>
              <a:buFont typeface="Arial" charset="0"/>
              <a:buChar char="•"/>
              <a:tabLst>
                <a:tab pos="119063" algn="l"/>
              </a:tabLst>
            </a:pPr>
            <a:r>
              <a:rPr lang="en-US" sz="1100"/>
              <a:t>High-precision actuators and metrology system enable fine-tuning of the surface to compensate for distortions and sporadic failures.</a:t>
            </a:r>
          </a:p>
          <a:p>
            <a:pPr marL="114300" indent="-114300" defTabSz="457200">
              <a:lnSpc>
                <a:spcPct val="90000"/>
              </a:lnSpc>
              <a:spcBef>
                <a:spcPct val="35000"/>
              </a:spcBef>
              <a:buFont typeface="Arial" charset="0"/>
              <a:buChar char="•"/>
              <a:tabLst>
                <a:tab pos="119063" algn="l"/>
              </a:tabLst>
            </a:pPr>
            <a:r>
              <a:rPr lang="en-US" sz="1100"/>
              <a:t>A variety of different types of feeds and mechanical configurations thereof provide rapid and/or precision scan capability over the field of view as required for numerous crosscutting Missions</a:t>
            </a:r>
          </a:p>
          <a:p>
            <a:pPr marL="114300" indent="-114300" defTabSz="457200">
              <a:lnSpc>
                <a:spcPct val="90000"/>
              </a:lnSpc>
              <a:spcBef>
                <a:spcPct val="35000"/>
              </a:spcBef>
              <a:tabLst>
                <a:tab pos="119063" algn="l"/>
              </a:tabLst>
            </a:pPr>
            <a:r>
              <a:rPr lang="en-US" sz="1100" b="1"/>
              <a:t>Assumptions and Limitations:</a:t>
            </a:r>
          </a:p>
          <a:p>
            <a:pPr marL="114300" indent="-114300" defTabSz="457200">
              <a:lnSpc>
                <a:spcPct val="90000"/>
              </a:lnSpc>
              <a:spcBef>
                <a:spcPct val="35000"/>
              </a:spcBef>
              <a:buFontTx/>
              <a:buChar char="•"/>
              <a:tabLst>
                <a:tab pos="119063" algn="l"/>
              </a:tabLst>
            </a:pPr>
            <a:r>
              <a:rPr lang="en-US" sz="1100"/>
              <a:t>	The RF reflective surface material is compatible with the operating wavelength and does not suffer from stowage or long-term exposure in-space</a:t>
            </a:r>
          </a:p>
          <a:p>
            <a:pPr marL="114300" indent="-114300" defTabSz="457200">
              <a:lnSpc>
                <a:spcPct val="90000"/>
              </a:lnSpc>
              <a:spcBef>
                <a:spcPct val="35000"/>
              </a:spcBef>
              <a:buFontTx/>
              <a:buChar char="•"/>
              <a:tabLst>
                <a:tab pos="119063" algn="l"/>
              </a:tabLst>
            </a:pPr>
            <a:r>
              <a:rPr lang="en-US" sz="1100"/>
              <a:t>The deployable structure is reliable and robust in deployment and incorporates precision actuators that compensate for surface shapes errors</a:t>
            </a:r>
          </a:p>
          <a:p>
            <a:pPr marL="114300" indent="-114300" defTabSz="457200">
              <a:lnSpc>
                <a:spcPct val="90000"/>
              </a:lnSpc>
              <a:spcBef>
                <a:spcPct val="35000"/>
              </a:spcBef>
              <a:tabLst>
                <a:tab pos="119063" algn="l"/>
              </a:tabLst>
            </a:pPr>
            <a:endParaRPr lang="en-US" sz="1100"/>
          </a:p>
          <a:p>
            <a:pPr marL="114300" indent="-114300" defTabSz="457200">
              <a:lnSpc>
                <a:spcPct val="90000"/>
              </a:lnSpc>
              <a:spcBef>
                <a:spcPct val="35000"/>
              </a:spcBef>
              <a:tabLst>
                <a:tab pos="119063" algn="l"/>
              </a:tabLst>
            </a:pPr>
            <a:endParaRPr lang="en-US" sz="1100"/>
          </a:p>
          <a:p>
            <a:pPr marL="114300" indent="-114300" defTabSz="457200">
              <a:lnSpc>
                <a:spcPct val="90000"/>
              </a:lnSpc>
              <a:spcBef>
                <a:spcPct val="35000"/>
              </a:spcBef>
              <a:tabLst>
                <a:tab pos="119063" algn="l"/>
              </a:tabLst>
            </a:pPr>
            <a:endParaRPr lang="en-US" sz="1100" b="1"/>
          </a:p>
        </p:txBody>
      </p:sp>
      <p:sp>
        <p:nvSpPr>
          <p:cNvPr id="135181" name="AutoShape 9"/>
          <p:cNvSpPr>
            <a:spLocks noChangeAspect="1" noChangeArrowheads="1"/>
          </p:cNvSpPr>
          <p:nvPr/>
        </p:nvSpPr>
        <p:spPr bwMode="auto">
          <a:xfrm rot="-5400000">
            <a:off x="2531269" y="4110831"/>
            <a:ext cx="615950" cy="363538"/>
          </a:xfrm>
          <a:prstGeom prst="downArrow">
            <a:avLst>
              <a:gd name="adj1" fmla="val 53611"/>
              <a:gd name="adj2" fmla="val 53773"/>
            </a:avLst>
          </a:prstGeom>
          <a:solidFill>
            <a:srgbClr val="952B1D"/>
          </a:solidFill>
          <a:ln w="12700">
            <a:solidFill>
              <a:srgbClr val="4D4D4D"/>
            </a:solidFill>
            <a:miter lim="800000"/>
            <a:headEnd/>
            <a:tailEnd/>
          </a:ln>
        </p:spPr>
        <p:txBody>
          <a:bodyPr vert="eaVert" wrap="none" anchor="ctr">
            <a:prstTxWarp prst="textNoShape">
              <a:avLst/>
            </a:prstTxWarp>
          </a:bodyPr>
          <a:lstStyle/>
          <a:p>
            <a:pPr algn="ctr" defTabSz="457200"/>
            <a:endParaRPr lang="en-US" sz="700" b="1">
              <a:solidFill>
                <a:srgbClr val="952B1D"/>
              </a:solidFill>
              <a:latin typeface="Century Gothic" charset="0"/>
            </a:endParaRPr>
          </a:p>
        </p:txBody>
      </p:sp>
      <p:grpSp>
        <p:nvGrpSpPr>
          <p:cNvPr id="135182" name="Group 11"/>
          <p:cNvGrpSpPr>
            <a:grpSpLocks/>
          </p:cNvGrpSpPr>
          <p:nvPr/>
        </p:nvGrpSpPr>
        <p:grpSpPr bwMode="auto">
          <a:xfrm>
            <a:off x="1241425" y="3168650"/>
            <a:ext cx="615950" cy="622300"/>
            <a:chOff x="735" y="2496"/>
            <a:chExt cx="388" cy="338"/>
          </a:xfrm>
        </p:grpSpPr>
        <p:sp>
          <p:nvSpPr>
            <p:cNvPr id="135183" name="AutoShape 12"/>
            <p:cNvSpPr>
              <a:spLocks noChangeAspect="1" noChangeArrowheads="1"/>
            </p:cNvSpPr>
            <p:nvPr/>
          </p:nvSpPr>
          <p:spPr bwMode="auto">
            <a:xfrm>
              <a:off x="735" y="2605"/>
              <a:ext cx="388" cy="229"/>
            </a:xfrm>
            <a:prstGeom prst="downArrow">
              <a:avLst>
                <a:gd name="adj1" fmla="val 53611"/>
                <a:gd name="adj2" fmla="val 53773"/>
              </a:avLst>
            </a:prstGeom>
            <a:solidFill>
              <a:srgbClr val="B2B2B2">
                <a:alpha val="59999"/>
              </a:srgbClr>
            </a:solidFill>
            <a:ln w="12700">
              <a:solidFill>
                <a:srgbClr val="808080"/>
              </a:solidFill>
              <a:miter lim="800000"/>
              <a:headEnd/>
              <a:tailEnd/>
            </a:ln>
          </p:spPr>
          <p:txBody>
            <a:bodyPr wrap="none" anchor="ctr">
              <a:prstTxWarp prst="textNoShape">
                <a:avLst/>
              </a:prstTxWarp>
            </a:bodyPr>
            <a:lstStyle/>
            <a:p>
              <a:pPr algn="ctr" defTabSz="457200"/>
              <a:endParaRPr lang="en-US" sz="700" b="1">
                <a:solidFill>
                  <a:srgbClr val="952B1D"/>
                </a:solidFill>
                <a:latin typeface="Century Gothic" charset="0"/>
              </a:endParaRPr>
            </a:p>
          </p:txBody>
        </p:sp>
        <p:sp>
          <p:nvSpPr>
            <p:cNvPr id="135184" name="AutoShape 13"/>
            <p:cNvSpPr>
              <a:spLocks/>
            </p:cNvSpPr>
            <p:nvPr/>
          </p:nvSpPr>
          <p:spPr bwMode="auto">
            <a:xfrm rot="5400000">
              <a:off x="865" y="2424"/>
              <a:ext cx="116" cy="259"/>
            </a:xfrm>
            <a:prstGeom prst="rightBracket">
              <a:avLst>
                <a:gd name="adj" fmla="val 18606"/>
              </a:avLst>
            </a:prstGeom>
            <a:noFill/>
            <a:ln w="28575">
              <a:solidFill>
                <a:srgbClr val="969696"/>
              </a:solidFill>
              <a:round/>
              <a:headEnd/>
              <a:tailEnd/>
            </a:ln>
          </p:spPr>
          <p:txBody>
            <a:bodyPr anchor="ctr">
              <a:prstTxWarp prst="textNoShape">
                <a:avLst/>
              </a:prstTxWarp>
              <a:spAutoFit/>
            </a:bodyPr>
            <a:lstStyle/>
            <a:p>
              <a:pPr defTabSz="457200"/>
              <a:endParaRPr lang="en-US"/>
            </a:p>
          </p:txBody>
        </p:sp>
      </p:grpSp>
      <p:sp>
        <p:nvSpPr>
          <p:cNvPr id="15372" name="Rectangle 14"/>
          <p:cNvSpPr>
            <a:spLocks noChangeArrowheads="1"/>
          </p:cNvSpPr>
          <p:nvPr/>
        </p:nvSpPr>
        <p:spPr bwMode="auto">
          <a:xfrm>
            <a:off x="371475" y="2049463"/>
            <a:ext cx="2430463" cy="1419225"/>
          </a:xfrm>
          <a:prstGeom prst="rect">
            <a:avLst/>
          </a:prstGeom>
          <a:noFill/>
          <a:ln w="19050">
            <a:noFill/>
            <a:prstDash val="sysDot"/>
            <a:miter lim="800000"/>
            <a:headEnd/>
            <a:tailEnd/>
          </a:ln>
        </p:spPr>
        <p:txBody>
          <a:bodyPr lIns="0" tIns="0" rIns="0" bIns="0" anchor="b">
            <a:prstTxWarp prst="textNoShape">
              <a:avLst/>
            </a:prstTxWarp>
            <a:spAutoFit/>
          </a:bodyPr>
          <a:lstStyle/>
          <a:p>
            <a:pPr defTabSz="457200">
              <a:lnSpc>
                <a:spcPct val="90000"/>
              </a:lnSpc>
              <a:spcBef>
                <a:spcPct val="35000"/>
              </a:spcBef>
              <a:tabLst>
                <a:tab pos="288925" algn="l"/>
              </a:tabLst>
            </a:pPr>
            <a:r>
              <a:rPr kumimoji="1" lang="en-US" sz="1100" b="1" i="1"/>
              <a:t> Deployable mesh reflectors with diameter/wavelength (D/λ)&lt;250</a:t>
            </a:r>
          </a:p>
          <a:p>
            <a:pPr defTabSz="457200">
              <a:lnSpc>
                <a:spcPct val="90000"/>
              </a:lnSpc>
              <a:spcBef>
                <a:spcPct val="35000"/>
              </a:spcBef>
              <a:buClr>
                <a:srgbClr val="000066"/>
              </a:buClr>
              <a:tabLst>
                <a:tab pos="288925" algn="l"/>
              </a:tabLst>
            </a:pPr>
            <a:r>
              <a:rPr kumimoji="1" lang="en-US" sz="1000" i="1"/>
              <a:t>•	Telecom, Military and Earth Remote Sensing applications</a:t>
            </a:r>
          </a:p>
          <a:p>
            <a:pPr defTabSz="457200">
              <a:lnSpc>
                <a:spcPct val="90000"/>
              </a:lnSpc>
              <a:spcBef>
                <a:spcPct val="35000"/>
              </a:spcBef>
              <a:buClr>
                <a:srgbClr val="000066"/>
              </a:buClr>
              <a:buFont typeface="Arial" charset="0"/>
              <a:buChar char="•"/>
              <a:tabLst>
                <a:tab pos="288925" algn="l"/>
              </a:tabLst>
            </a:pPr>
            <a:r>
              <a:rPr kumimoji="1" lang="en-US" sz="1000" i="1"/>
              <a:t>Non-deployable reflectors result in excessive mass and envelope at launch. Current deployable solutions do not achieve, or scale to, the desired D/λ.</a:t>
            </a:r>
          </a:p>
          <a:p>
            <a:pPr defTabSz="457200">
              <a:lnSpc>
                <a:spcPct val="90000"/>
              </a:lnSpc>
              <a:spcBef>
                <a:spcPct val="35000"/>
              </a:spcBef>
              <a:buClr>
                <a:srgbClr val="000066"/>
              </a:buClr>
              <a:tabLst>
                <a:tab pos="288925" algn="l"/>
              </a:tabLst>
            </a:pPr>
            <a:endParaRPr kumimoji="1" lang="en-US" sz="1000" i="1"/>
          </a:p>
        </p:txBody>
      </p:sp>
      <p:sp>
        <p:nvSpPr>
          <p:cNvPr id="15376" name="Rectangle 19"/>
          <p:cNvSpPr>
            <a:spLocks noChangeArrowheads="1"/>
          </p:cNvSpPr>
          <p:nvPr/>
        </p:nvSpPr>
        <p:spPr bwMode="auto">
          <a:xfrm>
            <a:off x="6611938" y="3776663"/>
            <a:ext cx="2395537" cy="1808162"/>
          </a:xfrm>
          <a:prstGeom prst="rect">
            <a:avLst/>
          </a:prstGeom>
        </p:spPr>
        <p:txBody>
          <a:bodyPr rIns="45720">
            <a:prstTxWarp prst="textNoShape">
              <a:avLst/>
            </a:prstTxWarp>
            <a:spAutoFit/>
          </a:bodyPr>
          <a:lstStyle/>
          <a:p>
            <a:pPr defTabSz="457200">
              <a:lnSpc>
                <a:spcPct val="90000"/>
              </a:lnSpc>
            </a:pPr>
            <a:r>
              <a:rPr lang="en-US" sz="1200" b="1" i="1">
                <a:solidFill>
                  <a:schemeClr val="accent2"/>
                </a:solidFill>
              </a:rPr>
              <a:t>Ground demonstration of a flight-like, 20-m dia., 60-GHz scanning antenna with real-time metrology and control</a:t>
            </a:r>
          </a:p>
          <a:p>
            <a:pPr defTabSz="457200">
              <a:lnSpc>
                <a:spcPct val="90000"/>
              </a:lnSpc>
              <a:buFont typeface="Arial" charset="0"/>
              <a:buChar char="•"/>
            </a:pPr>
            <a:r>
              <a:rPr lang="en-US" sz="1100">
                <a:solidFill>
                  <a:schemeClr val="accent2"/>
                </a:solidFill>
              </a:rPr>
              <a:t>Scalable to a 40-m dia. Ka-Band antenna (D/</a:t>
            </a:r>
            <a:r>
              <a:rPr lang="el-GR" sz="1100">
                <a:solidFill>
                  <a:schemeClr val="accent2"/>
                </a:solidFill>
              </a:rPr>
              <a:t>λ</a:t>
            </a:r>
            <a:r>
              <a:rPr lang="en-US" sz="1100">
                <a:solidFill>
                  <a:schemeClr val="accent2"/>
                </a:solidFill>
              </a:rPr>
              <a:t> = 4000) for a GEO Doppler radar that tracks the 3-D structures of out-at-sea severe-storms and hurricanes, and ocean vector winds every 30 minutes or less.</a:t>
            </a:r>
          </a:p>
        </p:txBody>
      </p:sp>
      <p:sp>
        <p:nvSpPr>
          <p:cNvPr id="135187" name="Text Box 22"/>
          <p:cNvSpPr txBox="1">
            <a:spLocks noChangeArrowheads="1"/>
          </p:cNvSpPr>
          <p:nvPr/>
        </p:nvSpPr>
        <p:spPr bwMode="auto">
          <a:xfrm rot="5400000">
            <a:off x="7772400" y="2265363"/>
            <a:ext cx="2571750" cy="146050"/>
          </a:xfrm>
          <a:prstGeom prst="rect">
            <a:avLst/>
          </a:prstGeom>
          <a:noFill/>
          <a:ln w="12700">
            <a:noFill/>
            <a:miter lim="800000"/>
            <a:headEnd/>
            <a:tailEnd/>
          </a:ln>
        </p:spPr>
        <p:txBody>
          <a:bodyPr lIns="0" tIns="0" rIns="0" bIns="0">
            <a:prstTxWarp prst="textNoShape">
              <a:avLst/>
            </a:prstTxWarp>
            <a:spAutoFit/>
          </a:bodyPr>
          <a:lstStyle/>
          <a:p>
            <a:pPr algn="ctr" defTabSz="457200">
              <a:lnSpc>
                <a:spcPct val="80000"/>
              </a:lnSpc>
            </a:pPr>
            <a:r>
              <a:rPr lang="en-US" sz="1200">
                <a:solidFill>
                  <a:srgbClr val="952B1D"/>
                </a:solidFill>
                <a:latin typeface="Arial Black" charset="0"/>
              </a:rPr>
              <a:t>QUANTITATIVE IMPACT</a:t>
            </a:r>
          </a:p>
        </p:txBody>
      </p:sp>
      <p:sp>
        <p:nvSpPr>
          <p:cNvPr id="135188" name="Text Box 24"/>
          <p:cNvSpPr txBox="1">
            <a:spLocks noChangeArrowheads="1"/>
          </p:cNvSpPr>
          <p:nvPr/>
        </p:nvSpPr>
        <p:spPr bwMode="auto">
          <a:xfrm>
            <a:off x="2609850" y="889000"/>
            <a:ext cx="4164013" cy="212725"/>
          </a:xfrm>
          <a:prstGeom prst="rect">
            <a:avLst/>
          </a:prstGeom>
          <a:noFill/>
          <a:ln w="12700">
            <a:noFill/>
            <a:miter lim="800000"/>
            <a:headEnd/>
            <a:tailEnd/>
          </a:ln>
        </p:spPr>
        <p:txBody>
          <a:bodyPr lIns="0" tIns="0" rIns="0" bIns="0">
            <a:prstTxWarp prst="textNoShape">
              <a:avLst/>
            </a:prstTxWarp>
            <a:spAutoFit/>
          </a:bodyPr>
          <a:lstStyle/>
          <a:p>
            <a:pPr algn="ctr" defTabSz="457200"/>
            <a:r>
              <a:rPr lang="en-US" sz="1400">
                <a:solidFill>
                  <a:srgbClr val="952B1D"/>
                </a:solidFill>
                <a:latin typeface="Arial Black" charset="0"/>
              </a:rPr>
              <a:t>Needed Technology Advances</a:t>
            </a:r>
          </a:p>
        </p:txBody>
      </p:sp>
      <p:sp>
        <p:nvSpPr>
          <p:cNvPr id="135189" name="Text Box 25"/>
          <p:cNvSpPr txBox="1">
            <a:spLocks noChangeArrowheads="1"/>
          </p:cNvSpPr>
          <p:nvPr/>
        </p:nvSpPr>
        <p:spPr bwMode="auto">
          <a:xfrm rot="-5400000">
            <a:off x="-792163" y="2063751"/>
            <a:ext cx="2066925" cy="146050"/>
          </a:xfrm>
          <a:prstGeom prst="rect">
            <a:avLst/>
          </a:prstGeom>
          <a:noFill/>
          <a:ln w="12700">
            <a:noFill/>
            <a:miter lim="800000"/>
            <a:headEnd/>
            <a:tailEnd/>
          </a:ln>
        </p:spPr>
        <p:txBody>
          <a:bodyPr lIns="0" tIns="0" rIns="0" bIns="0">
            <a:prstTxWarp prst="textNoShape">
              <a:avLst/>
            </a:prstTxWarp>
            <a:spAutoFit/>
          </a:bodyPr>
          <a:lstStyle/>
          <a:p>
            <a:pPr algn="ctr" defTabSz="457200">
              <a:lnSpc>
                <a:spcPct val="80000"/>
              </a:lnSpc>
            </a:pPr>
            <a:r>
              <a:rPr lang="en-US" sz="1200">
                <a:solidFill>
                  <a:srgbClr val="952B1D"/>
                </a:solidFill>
                <a:latin typeface="Arial Black" charset="0"/>
              </a:rPr>
              <a:t>STATUS QUO</a:t>
            </a:r>
          </a:p>
        </p:txBody>
      </p:sp>
      <p:sp>
        <p:nvSpPr>
          <p:cNvPr id="135190" name="Text Box 26"/>
          <p:cNvSpPr txBox="1">
            <a:spLocks noChangeArrowheads="1"/>
          </p:cNvSpPr>
          <p:nvPr/>
        </p:nvSpPr>
        <p:spPr bwMode="auto">
          <a:xfrm rot="-5400000">
            <a:off x="-755650" y="4703763"/>
            <a:ext cx="1993900" cy="146050"/>
          </a:xfrm>
          <a:prstGeom prst="rect">
            <a:avLst/>
          </a:prstGeom>
          <a:noFill/>
          <a:ln w="12700">
            <a:noFill/>
            <a:miter lim="800000"/>
            <a:headEnd/>
            <a:tailEnd/>
          </a:ln>
        </p:spPr>
        <p:txBody>
          <a:bodyPr lIns="0" tIns="0" rIns="0" bIns="0">
            <a:prstTxWarp prst="textNoShape">
              <a:avLst/>
            </a:prstTxWarp>
            <a:spAutoFit/>
          </a:bodyPr>
          <a:lstStyle/>
          <a:p>
            <a:pPr defTabSz="457200">
              <a:lnSpc>
                <a:spcPct val="80000"/>
              </a:lnSpc>
              <a:tabLst>
                <a:tab pos="1827213" algn="l"/>
              </a:tabLst>
            </a:pPr>
            <a:r>
              <a:rPr lang="en-US" sz="1200">
                <a:solidFill>
                  <a:srgbClr val="952B1D"/>
                </a:solidFill>
                <a:latin typeface="Arial Black" charset="0"/>
              </a:rPr>
              <a:t>NEW INNOVATIONS</a:t>
            </a:r>
          </a:p>
        </p:txBody>
      </p:sp>
      <p:sp>
        <p:nvSpPr>
          <p:cNvPr id="135191" name="AutoShape 10"/>
          <p:cNvSpPr>
            <a:spLocks noChangeAspect="1" noChangeArrowheads="1"/>
          </p:cNvSpPr>
          <p:nvPr/>
        </p:nvSpPr>
        <p:spPr bwMode="auto">
          <a:xfrm rot="-5400000">
            <a:off x="6309519" y="2734469"/>
            <a:ext cx="615950" cy="363538"/>
          </a:xfrm>
          <a:prstGeom prst="downArrow">
            <a:avLst>
              <a:gd name="adj1" fmla="val 53611"/>
              <a:gd name="adj2" fmla="val 53773"/>
            </a:avLst>
          </a:prstGeom>
          <a:solidFill>
            <a:srgbClr val="952B1D"/>
          </a:solidFill>
          <a:ln w="12700">
            <a:solidFill>
              <a:srgbClr val="4D4D4D"/>
            </a:solidFill>
            <a:miter lim="800000"/>
            <a:headEnd/>
            <a:tailEnd/>
          </a:ln>
        </p:spPr>
        <p:txBody>
          <a:bodyPr vert="eaVert" wrap="none" anchor="ctr">
            <a:prstTxWarp prst="textNoShape">
              <a:avLst/>
            </a:prstTxWarp>
          </a:bodyPr>
          <a:lstStyle/>
          <a:p>
            <a:pPr algn="ctr" defTabSz="457200"/>
            <a:endParaRPr lang="en-US" sz="700" b="1">
              <a:solidFill>
                <a:srgbClr val="952B1D"/>
              </a:solidFill>
              <a:latin typeface="Century Gothic" charset="0"/>
            </a:endParaRPr>
          </a:p>
        </p:txBody>
      </p:sp>
      <p:sp>
        <p:nvSpPr>
          <p:cNvPr id="30" name="Rectangle 19"/>
          <p:cNvSpPr>
            <a:spLocks noChangeArrowheads="1"/>
          </p:cNvSpPr>
          <p:nvPr/>
        </p:nvSpPr>
        <p:spPr bwMode="auto">
          <a:xfrm>
            <a:off x="6729413" y="1008063"/>
            <a:ext cx="2293937" cy="2733675"/>
          </a:xfrm>
          <a:prstGeom prst="rect">
            <a:avLst/>
          </a:prstGeom>
          <a:noFill/>
          <a:ln w="22225" cap="rnd">
            <a:noFill/>
            <a:prstDash val="sysDot"/>
            <a:miter lim="800000"/>
            <a:headEnd/>
            <a:tailEnd/>
          </a:ln>
        </p:spPr>
        <p:txBody>
          <a:bodyPr rIns="45720">
            <a:prstTxWarp prst="textNoShape">
              <a:avLst/>
            </a:prstTxWarp>
            <a:spAutoFit/>
          </a:bodyPr>
          <a:lstStyle/>
          <a:p>
            <a:pPr marL="115888" indent="-115888" defTabSz="457200">
              <a:lnSpc>
                <a:spcPct val="90000"/>
              </a:lnSpc>
              <a:spcBef>
                <a:spcPct val="40000"/>
              </a:spcBef>
              <a:buFont typeface="Arial" charset="0"/>
              <a:buChar char="•"/>
            </a:pPr>
            <a:r>
              <a:rPr lang="en-US" sz="1100" b="1" i="1">
                <a:solidFill>
                  <a:schemeClr val="accent2"/>
                </a:solidFill>
              </a:rPr>
              <a:t>Missions Enabled:</a:t>
            </a:r>
          </a:p>
          <a:p>
            <a:pPr marL="115888" indent="-115888" defTabSz="457200">
              <a:lnSpc>
                <a:spcPct val="90000"/>
              </a:lnSpc>
              <a:buFont typeface="Arial" charset="0"/>
              <a:buChar char="•"/>
            </a:pPr>
            <a:r>
              <a:rPr lang="en-US" sz="1100" b="1" i="1">
                <a:solidFill>
                  <a:schemeClr val="accent2"/>
                </a:solidFill>
              </a:rPr>
              <a:t>Earth Science – many</a:t>
            </a:r>
          </a:p>
          <a:p>
            <a:pPr marL="115888" indent="-115888" defTabSz="457200">
              <a:lnSpc>
                <a:spcPct val="90000"/>
              </a:lnSpc>
              <a:buFont typeface="Arial" charset="0"/>
              <a:buChar char="•"/>
            </a:pPr>
            <a:r>
              <a:rPr lang="en-US" sz="1100" b="1" i="1">
                <a:solidFill>
                  <a:schemeClr val="accent2"/>
                </a:solidFill>
              </a:rPr>
              <a:t>NOAA/FAA  – hurricanes &amp; severe storms</a:t>
            </a:r>
          </a:p>
          <a:p>
            <a:pPr marL="115888" indent="-115888" defTabSz="457200">
              <a:lnSpc>
                <a:spcPct val="90000"/>
              </a:lnSpc>
              <a:buFont typeface="Arial" charset="0"/>
              <a:buChar char="•"/>
            </a:pPr>
            <a:r>
              <a:rPr lang="en-US" sz="1100" b="1" i="1">
                <a:solidFill>
                  <a:schemeClr val="accent2"/>
                </a:solidFill>
              </a:rPr>
              <a:t>Manned Mars Comm</a:t>
            </a:r>
          </a:p>
          <a:p>
            <a:pPr marL="115888" indent="-115888" defTabSz="457200">
              <a:lnSpc>
                <a:spcPct val="90000"/>
              </a:lnSpc>
              <a:buFont typeface="Arial" charset="0"/>
              <a:buChar char="•"/>
            </a:pPr>
            <a:r>
              <a:rPr lang="en-US" sz="1100" b="1" i="1">
                <a:solidFill>
                  <a:schemeClr val="accent2"/>
                </a:solidFill>
              </a:rPr>
              <a:t>DoD – surveillance imaging</a:t>
            </a:r>
          </a:p>
          <a:p>
            <a:pPr marL="115888" indent="-115888" defTabSz="457200">
              <a:lnSpc>
                <a:spcPct val="90000"/>
              </a:lnSpc>
              <a:buFont typeface="Arial" charset="0"/>
              <a:buChar char="•"/>
            </a:pPr>
            <a:r>
              <a:rPr lang="en-US" sz="1100" b="1" i="1">
                <a:solidFill>
                  <a:schemeClr val="accent2"/>
                </a:solidFill>
              </a:rPr>
              <a:t>Astrophysics -  VLBI</a:t>
            </a:r>
          </a:p>
          <a:p>
            <a:pPr marL="115888" indent="-115888" defTabSz="457200">
              <a:lnSpc>
                <a:spcPct val="90000"/>
              </a:lnSpc>
              <a:spcBef>
                <a:spcPts val="400"/>
              </a:spcBef>
              <a:buFont typeface="Arial" charset="0"/>
              <a:buChar char="•"/>
            </a:pPr>
            <a:r>
              <a:rPr lang="en-US" sz="1100" b="1" i="1">
                <a:solidFill>
                  <a:schemeClr val="accent2"/>
                </a:solidFill>
              </a:rPr>
              <a:t>Increase the resolution of the state-of-the-art systems by a factor &gt;15.</a:t>
            </a:r>
          </a:p>
          <a:p>
            <a:pPr marL="115888" indent="-115888" defTabSz="457200">
              <a:lnSpc>
                <a:spcPct val="90000"/>
              </a:lnSpc>
              <a:spcBef>
                <a:spcPts val="400"/>
              </a:spcBef>
              <a:buFont typeface="Arial" charset="0"/>
              <a:buChar char="•"/>
            </a:pPr>
            <a:r>
              <a:rPr lang="en-US" sz="1100" b="1" i="1">
                <a:solidFill>
                  <a:schemeClr val="accent2"/>
                </a:solidFill>
              </a:rPr>
              <a:t>Enable microwave remote  sensing from GEO and MEO</a:t>
            </a:r>
          </a:p>
          <a:p>
            <a:pPr marL="115888" indent="-115888" defTabSz="457200">
              <a:lnSpc>
                <a:spcPct val="90000"/>
              </a:lnSpc>
              <a:spcBef>
                <a:spcPts val="400"/>
              </a:spcBef>
              <a:buFont typeface="Arial" charset="0"/>
              <a:buChar char="•"/>
            </a:pPr>
            <a:r>
              <a:rPr lang="en-US" sz="1100" b="1" i="1">
                <a:solidFill>
                  <a:schemeClr val="accent2"/>
                </a:solidFill>
              </a:rPr>
              <a:t>Enable scanning of super-large antennas without reflector or spacecraft motion</a:t>
            </a:r>
          </a:p>
          <a:p>
            <a:pPr marL="115888" indent="-115888" defTabSz="457200">
              <a:lnSpc>
                <a:spcPct val="90000"/>
              </a:lnSpc>
              <a:spcBef>
                <a:spcPts val="600"/>
              </a:spcBef>
              <a:buFont typeface="Arial" charset="0"/>
              <a:buChar char="•"/>
            </a:pPr>
            <a:endParaRPr lang="en-US" sz="1100" b="1">
              <a:solidFill>
                <a:schemeClr val="accent2"/>
              </a:solidFill>
            </a:endParaRPr>
          </a:p>
        </p:txBody>
      </p:sp>
      <p:pic>
        <p:nvPicPr>
          <p:cNvPr id="135193" name="Picture 9" descr="truss_with_membrane"/>
          <p:cNvPicPr>
            <a:picLocks noChangeAspect="1" noChangeArrowheads="1"/>
          </p:cNvPicPr>
          <p:nvPr/>
        </p:nvPicPr>
        <p:blipFill>
          <a:blip r:embed="rId5">
            <a:clrChange>
              <a:clrFrom>
                <a:srgbClr val="FFFFFF"/>
              </a:clrFrom>
              <a:clrTo>
                <a:srgbClr val="FFFFFF">
                  <a:alpha val="0"/>
                </a:srgbClr>
              </a:clrTo>
            </a:clrChange>
          </a:blip>
          <a:srcRect l="7292" b="5330"/>
          <a:stretch>
            <a:fillRect/>
          </a:stretch>
        </p:blipFill>
        <p:spPr bwMode="auto">
          <a:xfrm>
            <a:off x="1366838" y="3775075"/>
            <a:ext cx="1116012" cy="1090613"/>
          </a:xfrm>
          <a:prstGeom prst="rect">
            <a:avLst/>
          </a:prstGeom>
          <a:noFill/>
          <a:ln w="9525">
            <a:noFill/>
            <a:miter lim="800000"/>
            <a:headEnd/>
            <a:tailEnd/>
          </a:ln>
        </p:spPr>
      </p:pic>
      <p:pic>
        <p:nvPicPr>
          <p:cNvPr id="135194" name="Picture 6" descr="Stowed Curved Array"/>
          <p:cNvPicPr>
            <a:picLocks noChangeAspect="1" noChangeArrowheads="1"/>
          </p:cNvPicPr>
          <p:nvPr/>
        </p:nvPicPr>
        <p:blipFill>
          <a:blip r:embed="rId6">
            <a:clrChange>
              <a:clrFrom>
                <a:srgbClr val="FFFFFF"/>
              </a:clrFrom>
              <a:clrTo>
                <a:srgbClr val="FFFFFF">
                  <a:alpha val="0"/>
                </a:srgbClr>
              </a:clrTo>
            </a:clrChange>
          </a:blip>
          <a:srcRect l="4324" t="3622" r="6937" b="14252"/>
          <a:stretch>
            <a:fillRect/>
          </a:stretch>
        </p:blipFill>
        <p:spPr bwMode="auto">
          <a:xfrm rot="6855141">
            <a:off x="585787" y="4103688"/>
            <a:ext cx="473075" cy="330200"/>
          </a:xfrm>
          <a:prstGeom prst="rect">
            <a:avLst/>
          </a:prstGeom>
          <a:noFill/>
          <a:ln w="9525">
            <a:noFill/>
            <a:miter lim="800000"/>
            <a:headEnd/>
            <a:tailEnd/>
          </a:ln>
        </p:spPr>
      </p:pic>
      <p:sp>
        <p:nvSpPr>
          <p:cNvPr id="135195" name="Rectangle 30"/>
          <p:cNvSpPr>
            <a:spLocks noChangeArrowheads="1"/>
          </p:cNvSpPr>
          <p:nvPr/>
        </p:nvSpPr>
        <p:spPr bwMode="auto">
          <a:xfrm>
            <a:off x="330200" y="4435475"/>
            <a:ext cx="2346325" cy="1644650"/>
          </a:xfrm>
          <a:prstGeom prst="rect">
            <a:avLst/>
          </a:prstGeom>
          <a:noFill/>
          <a:ln w="9525">
            <a:noFill/>
            <a:miter lim="800000"/>
            <a:headEnd/>
            <a:tailEnd/>
          </a:ln>
        </p:spPr>
        <p:txBody>
          <a:bodyPr>
            <a:prstTxWarp prst="textNoShape">
              <a:avLst/>
            </a:prstTxWarp>
            <a:spAutoFit/>
          </a:bodyPr>
          <a:lstStyle/>
          <a:p>
            <a:pPr defTabSz="457200">
              <a:lnSpc>
                <a:spcPct val="90000"/>
              </a:lnSpc>
            </a:pPr>
            <a:r>
              <a:rPr lang="en-US" sz="1000"/>
              <a:t>New materials, </a:t>
            </a:r>
          </a:p>
          <a:p>
            <a:pPr defTabSz="457200">
              <a:lnSpc>
                <a:spcPct val="90000"/>
              </a:lnSpc>
            </a:pPr>
            <a:r>
              <a:rPr lang="en-US" sz="1000"/>
              <a:t>architectures, and</a:t>
            </a:r>
          </a:p>
          <a:p>
            <a:pPr defTabSz="457200">
              <a:lnSpc>
                <a:spcPct val="90000"/>
              </a:lnSpc>
            </a:pPr>
            <a:r>
              <a:rPr lang="en-US" sz="1000"/>
              <a:t>active surface control </a:t>
            </a:r>
            <a:br>
              <a:rPr lang="en-US" sz="1000"/>
            </a:br>
            <a:r>
              <a:rPr lang="en-US" sz="1000"/>
              <a:t>enable lightweight deployable </a:t>
            </a:r>
            <a:br>
              <a:rPr lang="en-US" sz="1000"/>
            </a:br>
            <a:r>
              <a:rPr lang="en-US" sz="1000"/>
              <a:t>antennas with D/λ &gt; 4000, necessary for high-resolution measurements from various vantage points.</a:t>
            </a:r>
          </a:p>
          <a:p>
            <a:pPr defTabSz="457200">
              <a:lnSpc>
                <a:spcPct val="90000"/>
              </a:lnSpc>
              <a:spcBef>
                <a:spcPts val="400"/>
              </a:spcBef>
            </a:pPr>
            <a:r>
              <a:rPr lang="en-US" sz="1000"/>
              <a:t>New electrical and/or mechanical scanning solutions enable use of large reflectors for wide spatial and temporal coverage.</a:t>
            </a:r>
          </a:p>
        </p:txBody>
      </p:sp>
      <p:sp>
        <p:nvSpPr>
          <p:cNvPr id="135196" name="Rectangle 32"/>
          <p:cNvSpPr>
            <a:spLocks noChangeArrowheads="1"/>
          </p:cNvSpPr>
          <p:nvPr/>
        </p:nvSpPr>
        <p:spPr bwMode="auto">
          <a:xfrm>
            <a:off x="411163" y="3814763"/>
            <a:ext cx="495300" cy="260350"/>
          </a:xfrm>
          <a:prstGeom prst="rect">
            <a:avLst/>
          </a:prstGeom>
          <a:noFill/>
          <a:ln w="9525">
            <a:noFill/>
            <a:miter lim="800000"/>
            <a:headEnd/>
            <a:tailEnd/>
          </a:ln>
        </p:spPr>
        <p:txBody>
          <a:bodyPr wrap="none">
            <a:prstTxWarp prst="textNoShape">
              <a:avLst/>
            </a:prstTxWarp>
            <a:spAutoFit/>
          </a:bodyPr>
          <a:lstStyle/>
          <a:p>
            <a:pPr defTabSz="457200"/>
            <a:r>
              <a:rPr lang="en-US" sz="1100"/>
              <a:t>Stow</a:t>
            </a:r>
          </a:p>
        </p:txBody>
      </p:sp>
      <p:sp>
        <p:nvSpPr>
          <p:cNvPr id="135197" name="Rectangle 34"/>
          <p:cNvSpPr>
            <a:spLocks noChangeArrowheads="1"/>
          </p:cNvSpPr>
          <p:nvPr/>
        </p:nvSpPr>
        <p:spPr bwMode="auto">
          <a:xfrm>
            <a:off x="1976438" y="3808413"/>
            <a:ext cx="619125" cy="260350"/>
          </a:xfrm>
          <a:prstGeom prst="rect">
            <a:avLst/>
          </a:prstGeom>
          <a:noFill/>
          <a:ln w="9525">
            <a:noFill/>
            <a:miter lim="800000"/>
            <a:headEnd/>
            <a:tailEnd/>
          </a:ln>
        </p:spPr>
        <p:txBody>
          <a:bodyPr wrap="none">
            <a:prstTxWarp prst="textNoShape">
              <a:avLst/>
            </a:prstTxWarp>
            <a:spAutoFit/>
          </a:bodyPr>
          <a:lstStyle/>
          <a:p>
            <a:pPr defTabSz="457200"/>
            <a:r>
              <a:rPr lang="en-US" sz="1100"/>
              <a:t>Deploy</a:t>
            </a:r>
          </a:p>
        </p:txBody>
      </p:sp>
      <p:sp>
        <p:nvSpPr>
          <p:cNvPr id="135198" name="AutoShape 9"/>
          <p:cNvSpPr>
            <a:spLocks noChangeAspect="1" noChangeArrowheads="1"/>
          </p:cNvSpPr>
          <p:nvPr/>
        </p:nvSpPr>
        <p:spPr bwMode="auto">
          <a:xfrm rot="-5400000">
            <a:off x="1150938" y="4067175"/>
            <a:ext cx="201612" cy="363538"/>
          </a:xfrm>
          <a:prstGeom prst="downArrow">
            <a:avLst>
              <a:gd name="adj1" fmla="val 53611"/>
              <a:gd name="adj2" fmla="val 53627"/>
            </a:avLst>
          </a:prstGeom>
          <a:solidFill>
            <a:srgbClr val="FF0000"/>
          </a:solidFill>
          <a:ln w="12700">
            <a:solidFill>
              <a:srgbClr val="4D4D4D"/>
            </a:solidFill>
            <a:miter lim="800000"/>
            <a:headEnd/>
            <a:tailEnd/>
          </a:ln>
        </p:spPr>
        <p:txBody>
          <a:bodyPr vert="eaVert" wrap="none" anchor="ctr">
            <a:prstTxWarp prst="textNoShape">
              <a:avLst/>
            </a:prstTxWarp>
          </a:bodyPr>
          <a:lstStyle/>
          <a:p>
            <a:pPr algn="ctr" defTabSz="457200"/>
            <a:endParaRPr lang="en-US" sz="700" b="1">
              <a:solidFill>
                <a:srgbClr val="952B1D"/>
              </a:solidFill>
              <a:latin typeface="Century Gothic"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Rectangle 71"/>
          <p:cNvSpPr>
            <a:spLocks noChangeArrowheads="1"/>
          </p:cNvSpPr>
          <p:nvPr/>
        </p:nvSpPr>
        <p:spPr bwMode="auto">
          <a:xfrm>
            <a:off x="762000" y="0"/>
            <a:ext cx="7720013" cy="1108075"/>
          </a:xfrm>
          <a:prstGeom prst="rect">
            <a:avLst/>
          </a:prstGeom>
          <a:noFill/>
          <a:ln w="12700">
            <a:noFill/>
            <a:miter lim="800000"/>
            <a:headEnd/>
            <a:tailEnd/>
          </a:ln>
        </p:spPr>
        <p:txBody>
          <a:bodyPr>
            <a:prstTxWarp prst="textNoShape">
              <a:avLst/>
            </a:prstTxWarp>
            <a:spAutoFit/>
          </a:bodyPr>
          <a:lstStyle/>
          <a:p>
            <a:pPr algn="ctr" eaLnBrk="0" hangingPunct="0">
              <a:lnSpc>
                <a:spcPts val="2000"/>
              </a:lnSpc>
            </a:pPr>
            <a:r>
              <a:rPr lang="en-US" b="1">
                <a:latin typeface="Comic Sans MS" charset="0"/>
              </a:rPr>
              <a:t>ESTO Advanced Technology Progarm (ACT-2008)</a:t>
            </a:r>
          </a:p>
          <a:p>
            <a:pPr algn="ctr" eaLnBrk="0" hangingPunct="0">
              <a:lnSpc>
                <a:spcPts val="2000"/>
              </a:lnSpc>
            </a:pPr>
            <a:r>
              <a:rPr lang="en-US" b="1">
                <a:latin typeface="Comic Sans MS" charset="0"/>
              </a:rPr>
              <a:t>A Large Deployable Reflector for Ka- and W-band Remote Sensing</a:t>
            </a:r>
          </a:p>
          <a:p>
            <a:pPr algn="ctr" eaLnBrk="0" hangingPunct="0">
              <a:lnSpc>
                <a:spcPts val="2000"/>
              </a:lnSpc>
            </a:pPr>
            <a:r>
              <a:rPr lang="en-US" sz="1400" b="1">
                <a:latin typeface="Comic Sans MS" charset="0"/>
              </a:rPr>
              <a:t>PI: Houfei Fang, JPL</a:t>
            </a:r>
            <a:endParaRPr lang="en-US" sz="1400">
              <a:latin typeface="Times" charset="0"/>
            </a:endParaRPr>
          </a:p>
        </p:txBody>
      </p:sp>
      <p:sp>
        <p:nvSpPr>
          <p:cNvPr id="137219" name="Text Box 8"/>
          <p:cNvSpPr txBox="1">
            <a:spLocks noChangeArrowheads="1"/>
          </p:cNvSpPr>
          <p:nvPr/>
        </p:nvSpPr>
        <p:spPr bwMode="auto">
          <a:xfrm>
            <a:off x="157163" y="1133475"/>
            <a:ext cx="4341812" cy="2670175"/>
          </a:xfrm>
          <a:prstGeom prst="rect">
            <a:avLst/>
          </a:prstGeom>
          <a:noFill/>
          <a:ln w="9525">
            <a:noFill/>
            <a:miter lim="800000"/>
            <a:headEnd/>
            <a:tailEnd/>
          </a:ln>
        </p:spPr>
        <p:txBody>
          <a:bodyPr>
            <a:prstTxWarp prst="textNoShape">
              <a:avLst/>
            </a:prstTxWarp>
            <a:spAutoFit/>
          </a:bodyPr>
          <a:lstStyle/>
          <a:p>
            <a:pPr marL="169863" indent="-169863" defTabSz="339725" eaLnBrk="0" hangingPunct="0">
              <a:lnSpc>
                <a:spcPct val="105000"/>
              </a:lnSpc>
              <a:buSzPct val="100000"/>
              <a:buFontTx/>
              <a:buChar char="•"/>
            </a:pPr>
            <a:r>
              <a:rPr lang="en-US" sz="1200">
                <a:latin typeface="Comic Sans MS" charset="0"/>
              </a:rPr>
              <a:t>Develop a large, high frequency and high gain deployable reflector technology to enhance the Aerosol, Clouds and Ecosystem (ACE) Mission and enable the Nexrad-In-Space (NIS) mission. </a:t>
            </a:r>
          </a:p>
          <a:p>
            <a:pPr marL="396875" lvl="1" indent="-112713" defTabSz="339725" eaLnBrk="0" hangingPunct="0">
              <a:lnSpc>
                <a:spcPct val="105000"/>
              </a:lnSpc>
              <a:buSzPct val="100000"/>
              <a:buFontTx/>
              <a:buChar char="•"/>
            </a:pPr>
            <a:r>
              <a:rPr lang="en-US" sz="1100">
                <a:latin typeface="Comic Sans MS" charset="0"/>
              </a:rPr>
              <a:t>This will be implemented by leveraging and integrating several recently developed material technologies, including Shape Memory Polymer (SMP) material; high-precision Membrane Shell Reflector Segment (MSRS) casting process; near zero CTE (coefficient of thermal expansion) membrane Novastrat</a:t>
            </a:r>
            <a:r>
              <a:rPr lang="en-US" sz="1100" baseline="30000">
                <a:latin typeface="Comic Sans MS" charset="0"/>
              </a:rPr>
              <a:t>TM</a:t>
            </a:r>
            <a:r>
              <a:rPr lang="en-US" sz="1100">
                <a:latin typeface="Comic Sans MS" charset="0"/>
              </a:rPr>
              <a:t>; and Poly-Vinylidene Floride (PVDF) electro-active membrane. </a:t>
            </a:r>
          </a:p>
          <a:p>
            <a:pPr marL="169863" indent="-169863" defTabSz="339725" eaLnBrk="0" hangingPunct="0">
              <a:lnSpc>
                <a:spcPct val="105000"/>
              </a:lnSpc>
              <a:buSzPct val="100000"/>
              <a:buFontTx/>
              <a:buChar char="•"/>
            </a:pPr>
            <a:r>
              <a:rPr lang="en-US" sz="1200">
                <a:latin typeface="Comic Sans MS" charset="0"/>
              </a:rPr>
              <a:t>This technology offers precision an order of magnitude higher than the currently used tensioning cable truss reflector and provides a desirable surface contour.</a:t>
            </a:r>
          </a:p>
        </p:txBody>
      </p:sp>
      <p:sp>
        <p:nvSpPr>
          <p:cNvPr id="137220" name="Rectangle 10"/>
          <p:cNvSpPr>
            <a:spLocks noChangeArrowheads="1"/>
          </p:cNvSpPr>
          <p:nvPr/>
        </p:nvSpPr>
        <p:spPr bwMode="auto">
          <a:xfrm>
            <a:off x="157163" y="4160838"/>
            <a:ext cx="4078287" cy="1263650"/>
          </a:xfrm>
          <a:prstGeom prst="rect">
            <a:avLst/>
          </a:prstGeom>
          <a:noFill/>
          <a:ln w="12700">
            <a:noFill/>
            <a:miter lim="800000"/>
            <a:headEnd/>
            <a:tailEnd/>
          </a:ln>
        </p:spPr>
        <p:txBody>
          <a:bodyPr>
            <a:prstTxWarp prst="textNoShape">
              <a:avLst/>
            </a:prstTxWarp>
            <a:spAutoFit/>
          </a:bodyPr>
          <a:lstStyle/>
          <a:p>
            <a:pPr marL="169863" indent="-169863" eaLnBrk="0" hangingPunct="0">
              <a:spcBef>
                <a:spcPct val="10000"/>
              </a:spcBef>
              <a:buFontTx/>
              <a:buChar char="•"/>
            </a:pPr>
            <a:r>
              <a:rPr lang="en-US" sz="1200">
                <a:latin typeface="Comic Sans MS" charset="0"/>
              </a:rPr>
              <a:t>Develop Shape Memory Polymer tetrahedral truss</a:t>
            </a:r>
          </a:p>
          <a:p>
            <a:pPr marL="169863" indent="-169863" eaLnBrk="0" hangingPunct="0">
              <a:spcBef>
                <a:spcPct val="10000"/>
              </a:spcBef>
              <a:buFontTx/>
              <a:buChar char="•"/>
            </a:pPr>
            <a:r>
              <a:rPr lang="en-US" sz="1200">
                <a:latin typeface="Comic Sans MS" charset="0"/>
              </a:rPr>
              <a:t>Develop Membrane Shell Reflector Segment </a:t>
            </a:r>
          </a:p>
          <a:p>
            <a:pPr marL="169863" indent="-169863" eaLnBrk="0" hangingPunct="0">
              <a:spcBef>
                <a:spcPct val="10000"/>
              </a:spcBef>
              <a:buFontTx/>
              <a:buChar char="•"/>
            </a:pPr>
            <a:r>
              <a:rPr lang="en-US" sz="1200">
                <a:latin typeface="Comic Sans MS" charset="0"/>
              </a:rPr>
              <a:t>Integrate a 1.5-m subscale prototype</a:t>
            </a:r>
          </a:p>
          <a:p>
            <a:pPr marL="169863" indent="-169863" eaLnBrk="0" hangingPunct="0">
              <a:spcBef>
                <a:spcPct val="10000"/>
              </a:spcBef>
              <a:buFontTx/>
              <a:buChar char="•"/>
            </a:pPr>
            <a:r>
              <a:rPr lang="en-US" sz="1200">
                <a:latin typeface="Comic Sans MS" charset="0"/>
              </a:rPr>
              <a:t>Conduct tests for the 1.5-m prototype</a:t>
            </a:r>
          </a:p>
          <a:p>
            <a:pPr marL="169863" indent="-169863" eaLnBrk="0" hangingPunct="0">
              <a:spcBef>
                <a:spcPct val="10000"/>
              </a:spcBef>
              <a:buFontTx/>
              <a:buChar char="•"/>
            </a:pPr>
            <a:r>
              <a:rPr lang="en-US" sz="1200">
                <a:latin typeface="Comic Sans MS" charset="0"/>
              </a:rPr>
              <a:t>Analytically scale-up from 1.5-m to 5-m for ACE application, and to 35-m for NIS application</a:t>
            </a:r>
          </a:p>
        </p:txBody>
      </p:sp>
      <p:sp>
        <p:nvSpPr>
          <p:cNvPr id="137221" name="Line 4"/>
          <p:cNvSpPr>
            <a:spLocks noChangeShapeType="1"/>
          </p:cNvSpPr>
          <p:nvPr/>
        </p:nvSpPr>
        <p:spPr bwMode="auto">
          <a:xfrm>
            <a:off x="4427538" y="1071563"/>
            <a:ext cx="0" cy="5195887"/>
          </a:xfrm>
          <a:prstGeom prst="line">
            <a:avLst/>
          </a:prstGeom>
          <a:noFill/>
          <a:ln w="9525">
            <a:solidFill>
              <a:schemeClr val="bg2"/>
            </a:solidFill>
            <a:round/>
            <a:headEnd/>
            <a:tailEnd/>
          </a:ln>
        </p:spPr>
        <p:txBody>
          <a:bodyPr wrap="none" anchor="ctr">
            <a:prstTxWarp prst="textNoShape">
              <a:avLst/>
            </a:prstTxWarp>
          </a:bodyPr>
          <a:lstStyle/>
          <a:p>
            <a:endParaRPr lang="en-US"/>
          </a:p>
        </p:txBody>
      </p:sp>
      <p:sp>
        <p:nvSpPr>
          <p:cNvPr id="137222" name="Text Box 5"/>
          <p:cNvSpPr txBox="1">
            <a:spLocks noChangeArrowheads="1"/>
          </p:cNvSpPr>
          <p:nvPr/>
        </p:nvSpPr>
        <p:spPr bwMode="auto">
          <a:xfrm>
            <a:off x="173038" y="895350"/>
            <a:ext cx="4370387" cy="304800"/>
          </a:xfrm>
          <a:prstGeom prst="rect">
            <a:avLst/>
          </a:prstGeom>
          <a:noFill/>
          <a:ln w="9525">
            <a:noFill/>
            <a:miter lim="800000"/>
            <a:headEnd/>
            <a:tailEnd/>
          </a:ln>
        </p:spPr>
        <p:txBody>
          <a:bodyPr>
            <a:prstTxWarp prst="textNoShape">
              <a:avLst/>
            </a:prstTxWarp>
            <a:spAutoFit/>
          </a:bodyPr>
          <a:lstStyle/>
          <a:p>
            <a:pPr eaLnBrk="0" hangingPunct="0"/>
            <a:r>
              <a:rPr lang="en-US" sz="1400" b="1" u="sng">
                <a:latin typeface="Comic Sans MS" charset="0"/>
              </a:rPr>
              <a:t>Objective</a:t>
            </a:r>
          </a:p>
        </p:txBody>
      </p:sp>
      <p:sp>
        <p:nvSpPr>
          <p:cNvPr id="137223" name="Text Box 6"/>
          <p:cNvSpPr txBox="1">
            <a:spLocks noChangeArrowheads="1"/>
          </p:cNvSpPr>
          <p:nvPr/>
        </p:nvSpPr>
        <p:spPr bwMode="auto">
          <a:xfrm>
            <a:off x="4546600" y="3933825"/>
            <a:ext cx="3395663" cy="304800"/>
          </a:xfrm>
          <a:prstGeom prst="rect">
            <a:avLst/>
          </a:prstGeom>
          <a:noFill/>
          <a:ln w="9525">
            <a:noFill/>
            <a:miter lim="800000"/>
            <a:headEnd/>
            <a:tailEnd/>
          </a:ln>
        </p:spPr>
        <p:txBody>
          <a:bodyPr lIns="0">
            <a:prstTxWarp prst="textNoShape">
              <a:avLst/>
            </a:prstTxWarp>
            <a:spAutoFit/>
          </a:bodyPr>
          <a:lstStyle/>
          <a:p>
            <a:pPr eaLnBrk="0" hangingPunct="0"/>
            <a:r>
              <a:rPr lang="en-US" sz="1400" b="1" u="sng">
                <a:latin typeface="Comic Sans MS" charset="0"/>
              </a:rPr>
              <a:t>Key Milestones</a:t>
            </a:r>
          </a:p>
        </p:txBody>
      </p:sp>
      <p:sp>
        <p:nvSpPr>
          <p:cNvPr id="137224" name="Text Box 7"/>
          <p:cNvSpPr txBox="1">
            <a:spLocks noChangeArrowheads="1"/>
          </p:cNvSpPr>
          <p:nvPr/>
        </p:nvSpPr>
        <p:spPr bwMode="auto">
          <a:xfrm>
            <a:off x="157163" y="3892550"/>
            <a:ext cx="1800225" cy="304800"/>
          </a:xfrm>
          <a:prstGeom prst="rect">
            <a:avLst/>
          </a:prstGeom>
          <a:noFill/>
          <a:ln w="9525">
            <a:noFill/>
            <a:miter lim="800000"/>
            <a:headEnd/>
            <a:tailEnd/>
          </a:ln>
        </p:spPr>
        <p:txBody>
          <a:bodyPr>
            <a:prstTxWarp prst="textNoShape">
              <a:avLst/>
            </a:prstTxWarp>
            <a:spAutoFit/>
          </a:bodyPr>
          <a:lstStyle/>
          <a:p>
            <a:pPr eaLnBrk="0" hangingPunct="0"/>
            <a:r>
              <a:rPr lang="en-US" sz="1400" b="1" u="sng">
                <a:latin typeface="Comic Sans MS" charset="0"/>
              </a:rPr>
              <a:t>Approach</a:t>
            </a:r>
          </a:p>
        </p:txBody>
      </p:sp>
      <p:sp>
        <p:nvSpPr>
          <p:cNvPr id="137225" name="Text Box 13"/>
          <p:cNvSpPr txBox="1">
            <a:spLocks noChangeArrowheads="1"/>
          </p:cNvSpPr>
          <p:nvPr/>
        </p:nvSpPr>
        <p:spPr bwMode="auto">
          <a:xfrm>
            <a:off x="157163" y="5438775"/>
            <a:ext cx="1800225" cy="304800"/>
          </a:xfrm>
          <a:prstGeom prst="rect">
            <a:avLst/>
          </a:prstGeom>
          <a:noFill/>
          <a:ln w="9525">
            <a:noFill/>
            <a:miter lim="800000"/>
            <a:headEnd/>
            <a:tailEnd/>
          </a:ln>
        </p:spPr>
        <p:txBody>
          <a:bodyPr>
            <a:prstTxWarp prst="textNoShape">
              <a:avLst/>
            </a:prstTxWarp>
            <a:spAutoFit/>
          </a:bodyPr>
          <a:lstStyle/>
          <a:p>
            <a:pPr eaLnBrk="0" hangingPunct="0"/>
            <a:r>
              <a:rPr lang="en-US" sz="1400" b="1">
                <a:latin typeface="Comic Sans MS" charset="0"/>
              </a:rPr>
              <a:t>Co-Is/Partners:</a:t>
            </a:r>
          </a:p>
        </p:txBody>
      </p:sp>
      <p:sp>
        <p:nvSpPr>
          <p:cNvPr id="137226" name="Rectangle 14"/>
          <p:cNvSpPr>
            <a:spLocks noChangeArrowheads="1"/>
          </p:cNvSpPr>
          <p:nvPr/>
        </p:nvSpPr>
        <p:spPr bwMode="auto">
          <a:xfrm>
            <a:off x="157163" y="5692775"/>
            <a:ext cx="4176712" cy="457200"/>
          </a:xfrm>
          <a:prstGeom prst="rect">
            <a:avLst/>
          </a:prstGeom>
          <a:noFill/>
          <a:ln w="12700">
            <a:noFill/>
            <a:miter lim="800000"/>
            <a:headEnd/>
            <a:tailEnd/>
          </a:ln>
        </p:spPr>
        <p:txBody>
          <a:bodyPr>
            <a:prstTxWarp prst="textNoShape">
              <a:avLst/>
            </a:prstTxWarp>
            <a:spAutoFit/>
          </a:bodyPr>
          <a:lstStyle/>
          <a:p>
            <a:pPr eaLnBrk="0" hangingPunct="0">
              <a:spcBef>
                <a:spcPct val="10000"/>
              </a:spcBef>
            </a:pPr>
            <a:r>
              <a:rPr lang="en-US" sz="1200">
                <a:latin typeface="Comic Sans MS" charset="0"/>
              </a:rPr>
              <a:t>Simone Tanelli, Mark Thomson, JPL; James Moore, NeXolve Corporation; John Lin, ILC Dover</a:t>
            </a:r>
          </a:p>
        </p:txBody>
      </p:sp>
      <p:pic>
        <p:nvPicPr>
          <p:cNvPr id="137227" name="Picture 78" descr="10-Meter Antenna Reflector Concept"/>
          <p:cNvPicPr>
            <a:picLocks noChangeAspect="1" noChangeArrowheads="1"/>
          </p:cNvPicPr>
          <p:nvPr/>
        </p:nvPicPr>
        <p:blipFill>
          <a:blip r:embed="rId3"/>
          <a:srcRect l="20154" t="8777" r="23470" b="2061"/>
          <a:stretch>
            <a:fillRect/>
          </a:stretch>
        </p:blipFill>
        <p:spPr bwMode="auto">
          <a:xfrm>
            <a:off x="4489450" y="1023938"/>
            <a:ext cx="1585913" cy="1685925"/>
          </a:xfrm>
          <a:prstGeom prst="rect">
            <a:avLst/>
          </a:prstGeom>
          <a:noFill/>
          <a:ln w="9525">
            <a:noFill/>
            <a:miter lim="800000"/>
            <a:headEnd/>
            <a:tailEnd/>
          </a:ln>
        </p:spPr>
      </p:pic>
      <p:sp>
        <p:nvSpPr>
          <p:cNvPr id="137228" name="Rectangle 81"/>
          <p:cNvSpPr>
            <a:spLocks noChangeArrowheads="1"/>
          </p:cNvSpPr>
          <p:nvPr/>
        </p:nvSpPr>
        <p:spPr bwMode="auto">
          <a:xfrm>
            <a:off x="4564063" y="2905125"/>
            <a:ext cx="2852737" cy="549275"/>
          </a:xfrm>
          <a:prstGeom prst="rect">
            <a:avLst/>
          </a:prstGeom>
          <a:noFill/>
          <a:ln w="12700">
            <a:noFill/>
            <a:miter lim="800000"/>
            <a:headEnd/>
            <a:tailEnd/>
          </a:ln>
        </p:spPr>
        <p:txBody>
          <a:bodyPr anchor="ctr">
            <a:prstTxWarp prst="textNoShape">
              <a:avLst/>
            </a:prstTxWarp>
            <a:spAutoFit/>
          </a:bodyPr>
          <a:lstStyle/>
          <a:p>
            <a:pPr eaLnBrk="0" hangingPunct="0"/>
            <a:r>
              <a:rPr lang="en-US" sz="1000" b="1">
                <a:latin typeface="Comic Sans MS" charset="0"/>
              </a:rPr>
              <a:t>Architecture:</a:t>
            </a:r>
            <a:r>
              <a:rPr lang="en-US" sz="1000">
                <a:latin typeface="Comic Sans MS" charset="0"/>
              </a:rPr>
              <a:t> a deployable SMP tetrahedral truss supports a set of MSRS to form a high definition, smooth and continuous surface</a:t>
            </a:r>
          </a:p>
        </p:txBody>
      </p:sp>
      <p:pic>
        <p:nvPicPr>
          <p:cNvPr id="137229" name="Picture 95" descr="Presentation1"/>
          <p:cNvPicPr>
            <a:picLocks noChangeAspect="1" noChangeArrowheads="1"/>
          </p:cNvPicPr>
          <p:nvPr/>
        </p:nvPicPr>
        <p:blipFill>
          <a:blip r:embed="rId4"/>
          <a:srcRect t="24800" r="65845" b="41333"/>
          <a:stretch>
            <a:fillRect/>
          </a:stretch>
        </p:blipFill>
        <p:spPr bwMode="auto">
          <a:xfrm>
            <a:off x="7726363" y="1055688"/>
            <a:ext cx="1243012" cy="923925"/>
          </a:xfrm>
          <a:prstGeom prst="rect">
            <a:avLst/>
          </a:prstGeom>
          <a:noFill/>
          <a:ln w="9525">
            <a:noFill/>
            <a:miter lim="800000"/>
            <a:headEnd/>
            <a:tailEnd/>
          </a:ln>
        </p:spPr>
      </p:pic>
      <p:sp>
        <p:nvSpPr>
          <p:cNvPr id="137230" name="Rectangle 97"/>
          <p:cNvSpPr>
            <a:spLocks noChangeArrowheads="1"/>
          </p:cNvSpPr>
          <p:nvPr/>
        </p:nvSpPr>
        <p:spPr bwMode="auto">
          <a:xfrm>
            <a:off x="7513638" y="3024188"/>
            <a:ext cx="1722437" cy="854075"/>
          </a:xfrm>
          <a:prstGeom prst="rect">
            <a:avLst/>
          </a:prstGeom>
          <a:noFill/>
          <a:ln w="12700">
            <a:noFill/>
            <a:miter lim="800000"/>
            <a:headEnd/>
            <a:tailEnd/>
          </a:ln>
        </p:spPr>
        <p:txBody>
          <a:bodyPr>
            <a:prstTxWarp prst="textNoShape">
              <a:avLst/>
            </a:prstTxWarp>
            <a:spAutoFit/>
          </a:bodyPr>
          <a:lstStyle/>
          <a:p>
            <a:pPr eaLnBrk="0" hangingPunct="0"/>
            <a:r>
              <a:rPr lang="en-US" sz="1000">
                <a:latin typeface="Comic Sans MS" charset="0"/>
              </a:rPr>
              <a:t>An optical quality PVDF film deforms from a flat shape to a concave shape with the application of voltage</a:t>
            </a:r>
          </a:p>
        </p:txBody>
      </p:sp>
      <p:pic>
        <p:nvPicPr>
          <p:cNvPr id="137231" name="Picture 98" descr="Presentation1"/>
          <p:cNvPicPr>
            <a:picLocks noChangeAspect="1" noChangeArrowheads="1"/>
          </p:cNvPicPr>
          <p:nvPr/>
        </p:nvPicPr>
        <p:blipFill>
          <a:blip r:embed="rId4"/>
          <a:srcRect l="65845" t="24800" b="41333"/>
          <a:stretch>
            <a:fillRect/>
          </a:stretch>
        </p:blipFill>
        <p:spPr bwMode="auto">
          <a:xfrm>
            <a:off x="7735888" y="2076450"/>
            <a:ext cx="1252537" cy="931863"/>
          </a:xfrm>
          <a:prstGeom prst="rect">
            <a:avLst/>
          </a:prstGeom>
          <a:noFill/>
          <a:ln w="9525">
            <a:noFill/>
            <a:miter lim="800000"/>
            <a:headEnd/>
            <a:tailEnd/>
          </a:ln>
        </p:spPr>
      </p:pic>
      <p:sp>
        <p:nvSpPr>
          <p:cNvPr id="137232" name="Line 99"/>
          <p:cNvSpPr>
            <a:spLocks noChangeShapeType="1"/>
          </p:cNvSpPr>
          <p:nvPr/>
        </p:nvSpPr>
        <p:spPr bwMode="auto">
          <a:xfrm>
            <a:off x="179388" y="3911600"/>
            <a:ext cx="8797925" cy="0"/>
          </a:xfrm>
          <a:prstGeom prst="line">
            <a:avLst/>
          </a:prstGeom>
          <a:noFill/>
          <a:ln w="9525">
            <a:solidFill>
              <a:schemeClr val="bg2"/>
            </a:solidFill>
            <a:round/>
            <a:headEnd/>
            <a:tailEnd/>
          </a:ln>
        </p:spPr>
        <p:txBody>
          <a:bodyPr wrap="none" anchor="ctr">
            <a:prstTxWarp prst="textNoShape">
              <a:avLst/>
            </a:prstTxWarp>
          </a:bodyPr>
          <a:lstStyle/>
          <a:p>
            <a:endParaRPr lang="en-US"/>
          </a:p>
        </p:txBody>
      </p:sp>
      <p:sp>
        <p:nvSpPr>
          <p:cNvPr id="137233" name="Text Box 79"/>
          <p:cNvSpPr txBox="1">
            <a:spLocks noChangeArrowheads="1"/>
          </p:cNvSpPr>
          <p:nvPr/>
        </p:nvSpPr>
        <p:spPr bwMode="auto">
          <a:xfrm>
            <a:off x="5095875" y="6026150"/>
            <a:ext cx="2600325" cy="304800"/>
          </a:xfrm>
          <a:prstGeom prst="rect">
            <a:avLst/>
          </a:prstGeom>
          <a:noFill/>
          <a:ln w="12700">
            <a:noFill/>
            <a:miter lim="800000"/>
            <a:headEnd/>
            <a:tailEnd/>
          </a:ln>
        </p:spPr>
        <p:txBody>
          <a:bodyPr>
            <a:prstTxWarp prst="textNoShape">
              <a:avLst/>
            </a:prstTxWarp>
            <a:spAutoFit/>
          </a:bodyPr>
          <a:lstStyle/>
          <a:p>
            <a:pPr eaLnBrk="0" hangingPunct="0"/>
            <a:r>
              <a:rPr lang="en-US" sz="1400" b="1">
                <a:solidFill>
                  <a:schemeClr val="tx2"/>
                </a:solidFill>
                <a:latin typeface="Comic Sans MS" charset="0"/>
              </a:rPr>
              <a:t>TRL</a:t>
            </a:r>
            <a:r>
              <a:rPr lang="en-US" sz="1400" b="1" baseline="-25000">
                <a:solidFill>
                  <a:schemeClr val="tx2"/>
                </a:solidFill>
                <a:latin typeface="Comic Sans MS" charset="0"/>
              </a:rPr>
              <a:t>in </a:t>
            </a:r>
            <a:r>
              <a:rPr lang="en-US" sz="1400" b="1">
                <a:solidFill>
                  <a:schemeClr val="tx2"/>
                </a:solidFill>
                <a:latin typeface="Comic Sans MS" charset="0"/>
              </a:rPr>
              <a:t>= 2    TRL</a:t>
            </a:r>
            <a:r>
              <a:rPr lang="en-US" sz="1400" b="1" baseline="-25000">
                <a:solidFill>
                  <a:schemeClr val="tx2"/>
                </a:solidFill>
                <a:latin typeface="Comic Sans MS" charset="0"/>
              </a:rPr>
              <a:t>current </a:t>
            </a:r>
            <a:r>
              <a:rPr lang="en-US" sz="1400" b="1">
                <a:solidFill>
                  <a:schemeClr val="tx2"/>
                </a:solidFill>
                <a:latin typeface="Comic Sans MS" charset="0"/>
              </a:rPr>
              <a:t>= 2</a:t>
            </a:r>
          </a:p>
        </p:txBody>
      </p:sp>
      <p:pic>
        <p:nvPicPr>
          <p:cNvPr id="137234" name="Picture 9" descr="truss_with_membrane"/>
          <p:cNvPicPr>
            <a:picLocks noChangeAspect="1" noChangeArrowheads="1"/>
          </p:cNvPicPr>
          <p:nvPr/>
        </p:nvPicPr>
        <p:blipFill>
          <a:blip r:embed="rId5">
            <a:clrChange>
              <a:clrFrom>
                <a:srgbClr val="FFFFFF"/>
              </a:clrFrom>
              <a:clrTo>
                <a:srgbClr val="FFFFFF">
                  <a:alpha val="0"/>
                </a:srgbClr>
              </a:clrTo>
            </a:clrChange>
          </a:blip>
          <a:srcRect l="7292" b="5330"/>
          <a:stretch>
            <a:fillRect/>
          </a:stretch>
        </p:blipFill>
        <p:spPr bwMode="auto">
          <a:xfrm>
            <a:off x="6078538" y="1020763"/>
            <a:ext cx="1568450" cy="1535112"/>
          </a:xfrm>
          <a:prstGeom prst="rect">
            <a:avLst/>
          </a:prstGeom>
          <a:noFill/>
          <a:ln w="9525">
            <a:noFill/>
            <a:miter lim="800000"/>
            <a:headEnd/>
            <a:tailEnd/>
          </a:ln>
        </p:spPr>
      </p:pic>
      <p:sp>
        <p:nvSpPr>
          <p:cNvPr id="137235" name="Rectangle 88"/>
          <p:cNvSpPr>
            <a:spLocks noChangeArrowheads="1"/>
          </p:cNvSpPr>
          <p:nvPr/>
        </p:nvSpPr>
        <p:spPr bwMode="auto">
          <a:xfrm>
            <a:off x="4446588" y="4176713"/>
            <a:ext cx="4572000" cy="1808162"/>
          </a:xfrm>
          <a:prstGeom prst="rect">
            <a:avLst/>
          </a:prstGeom>
          <a:noFill/>
          <a:ln w="12700">
            <a:noFill/>
            <a:miter lim="800000"/>
            <a:headEnd/>
            <a:tailEnd/>
          </a:ln>
        </p:spPr>
        <p:txBody>
          <a:bodyPr>
            <a:prstTxWarp prst="textNoShape">
              <a:avLst/>
            </a:prstTxWarp>
            <a:spAutoFit/>
          </a:bodyPr>
          <a:lstStyle/>
          <a:p>
            <a:pPr marL="168275" indent="-168275" eaLnBrk="0" hangingPunct="0">
              <a:spcBef>
                <a:spcPct val="20000"/>
              </a:spcBef>
              <a:buSzPct val="100000"/>
              <a:buFontTx/>
              <a:buChar char="•"/>
              <a:tabLst>
                <a:tab pos="3427413" algn="l"/>
              </a:tabLst>
            </a:pPr>
            <a:r>
              <a:rPr lang="en-US" sz="1200">
                <a:solidFill>
                  <a:srgbClr val="000000"/>
                </a:solidFill>
                <a:latin typeface="Comic Sans MS" charset="0"/>
              </a:rPr>
              <a:t>Complete structure concept	09/09</a:t>
            </a:r>
          </a:p>
          <a:p>
            <a:pPr marL="168275" indent="-168275" eaLnBrk="0" hangingPunct="0">
              <a:spcBef>
                <a:spcPct val="20000"/>
              </a:spcBef>
              <a:buSzPct val="100000"/>
              <a:buFontTx/>
              <a:buChar char="•"/>
              <a:tabLst>
                <a:tab pos="3427413" algn="l"/>
              </a:tabLst>
            </a:pPr>
            <a:r>
              <a:rPr lang="en-US" sz="1200">
                <a:solidFill>
                  <a:srgbClr val="000000"/>
                </a:solidFill>
                <a:latin typeface="Comic Sans MS" charset="0"/>
              </a:rPr>
              <a:t>Complete MSRS design and optimization	06/10</a:t>
            </a:r>
          </a:p>
          <a:p>
            <a:pPr marL="168275" indent="-168275" eaLnBrk="0" hangingPunct="0">
              <a:spcBef>
                <a:spcPct val="20000"/>
              </a:spcBef>
              <a:buSzPct val="100000"/>
              <a:buFontTx/>
              <a:buChar char="•"/>
              <a:tabLst>
                <a:tab pos="3427413" algn="l"/>
              </a:tabLst>
            </a:pPr>
            <a:r>
              <a:rPr lang="en-US" sz="1200">
                <a:solidFill>
                  <a:srgbClr val="000000"/>
                </a:solidFill>
                <a:latin typeface="Comic Sans MS" charset="0"/>
              </a:rPr>
              <a:t>Complete structure prototype design	06/10</a:t>
            </a:r>
          </a:p>
          <a:p>
            <a:pPr marL="168275" indent="-168275" eaLnBrk="0" hangingPunct="0">
              <a:spcBef>
                <a:spcPct val="20000"/>
              </a:spcBef>
              <a:buSzPct val="100000"/>
              <a:buFontTx/>
              <a:buChar char="•"/>
              <a:tabLst>
                <a:tab pos="3427413" algn="l"/>
              </a:tabLst>
            </a:pPr>
            <a:r>
              <a:rPr lang="en-US" sz="1200">
                <a:solidFill>
                  <a:srgbClr val="000000"/>
                </a:solidFill>
                <a:latin typeface="Comic Sans MS" charset="0"/>
              </a:rPr>
              <a:t>Complete structure component developing	12/10</a:t>
            </a:r>
          </a:p>
          <a:p>
            <a:pPr marL="168275" indent="-168275" eaLnBrk="0" hangingPunct="0">
              <a:spcBef>
                <a:spcPct val="20000"/>
              </a:spcBef>
              <a:buSzPct val="100000"/>
              <a:buFontTx/>
              <a:buChar char="•"/>
              <a:tabLst>
                <a:tab pos="3427413" algn="l"/>
              </a:tabLst>
            </a:pPr>
            <a:r>
              <a:rPr lang="en-US" sz="1200">
                <a:solidFill>
                  <a:srgbClr val="000000"/>
                </a:solidFill>
                <a:latin typeface="Comic Sans MS" charset="0"/>
              </a:rPr>
              <a:t>Complete MSRS manufacturing technology	12/10</a:t>
            </a:r>
          </a:p>
          <a:p>
            <a:pPr marL="168275" indent="-168275" eaLnBrk="0" hangingPunct="0">
              <a:spcBef>
                <a:spcPct val="20000"/>
              </a:spcBef>
              <a:buSzPct val="100000"/>
              <a:buFontTx/>
              <a:buChar char="•"/>
              <a:tabLst>
                <a:tab pos="3427413" algn="l"/>
              </a:tabLst>
            </a:pPr>
            <a:r>
              <a:rPr lang="en-US" sz="1200">
                <a:solidFill>
                  <a:srgbClr val="000000"/>
                </a:solidFill>
                <a:latin typeface="Comic Sans MS" charset="0"/>
              </a:rPr>
              <a:t>Complete subscale prototype integration	06/11</a:t>
            </a:r>
          </a:p>
          <a:p>
            <a:pPr marL="168275" indent="-168275" eaLnBrk="0" hangingPunct="0">
              <a:spcBef>
                <a:spcPct val="20000"/>
              </a:spcBef>
              <a:buSzPct val="100000"/>
              <a:buFontTx/>
              <a:buChar char="•"/>
              <a:tabLst>
                <a:tab pos="3427413" algn="l"/>
              </a:tabLst>
            </a:pPr>
            <a:r>
              <a:rPr lang="en-US" sz="1200">
                <a:latin typeface="Comic Sans MS" charset="0"/>
              </a:rPr>
              <a:t>Complete subscale prototype testing	09/11</a:t>
            </a:r>
          </a:p>
          <a:p>
            <a:pPr marL="168275" indent="-168275" eaLnBrk="0" hangingPunct="0">
              <a:spcBef>
                <a:spcPct val="20000"/>
              </a:spcBef>
              <a:buSzPct val="100000"/>
              <a:buFontTx/>
              <a:buChar char="•"/>
              <a:tabLst>
                <a:tab pos="3427413" algn="l"/>
              </a:tabLst>
            </a:pPr>
            <a:r>
              <a:rPr lang="en-US" sz="1200">
                <a:latin typeface="Comic Sans MS" charset="0"/>
              </a:rPr>
              <a:t>Complete scale-up and final report	12/11</a:t>
            </a:r>
          </a:p>
        </p:txBody>
      </p:sp>
      <p:sp>
        <p:nvSpPr>
          <p:cNvPr id="137236" name="Text Box 76"/>
          <p:cNvSpPr txBox="1">
            <a:spLocks noChangeArrowheads="1"/>
          </p:cNvSpPr>
          <p:nvPr/>
        </p:nvSpPr>
        <p:spPr bwMode="auto">
          <a:xfrm>
            <a:off x="228600" y="6580188"/>
            <a:ext cx="838200" cy="244475"/>
          </a:xfrm>
          <a:prstGeom prst="rect">
            <a:avLst/>
          </a:prstGeom>
          <a:noFill/>
          <a:ln w="9525">
            <a:noFill/>
            <a:miter lim="800000"/>
            <a:headEnd/>
            <a:tailEnd/>
          </a:ln>
        </p:spPr>
        <p:txBody>
          <a:bodyPr>
            <a:prstTxWarp prst="textNoShape">
              <a:avLst/>
            </a:prstTxWarp>
            <a:spAutoFit/>
          </a:bodyPr>
          <a:lstStyle/>
          <a:p>
            <a:pPr eaLnBrk="0" hangingPunct="0"/>
            <a:r>
              <a:rPr lang="en-US" sz="1000">
                <a:latin typeface="Comic Sans MS" charset="0"/>
              </a:rPr>
              <a:t>04/10</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a:t>But..</a:t>
            </a:r>
          </a:p>
        </p:txBody>
      </p:sp>
      <p:sp>
        <p:nvSpPr>
          <p:cNvPr id="142339" name="Rectangle 3"/>
          <p:cNvSpPr>
            <a:spLocks noGrp="1" noChangeArrowheads="1"/>
          </p:cNvSpPr>
          <p:nvPr>
            <p:ph type="body" idx="1"/>
          </p:nvPr>
        </p:nvSpPr>
        <p:spPr/>
        <p:txBody>
          <a:bodyPr/>
          <a:lstStyle/>
          <a:p>
            <a:pPr>
              <a:lnSpc>
                <a:spcPct val="90000"/>
              </a:lnSpc>
            </a:pPr>
            <a:r>
              <a:rPr lang="en-US" sz="2400"/>
              <a:t>There has been a troubling problem with the “QPF” and  “Warm Season” prediction in particular, it just hasn’t been improving as much.</a:t>
            </a:r>
          </a:p>
          <a:p>
            <a:pPr>
              <a:lnSpc>
                <a:spcPct val="90000"/>
              </a:lnSpc>
            </a:pPr>
            <a:r>
              <a:rPr lang="en-US" sz="2400"/>
              <a:t>The tropical cyclone problem is similar in that improvement of intensity prediction error is slow or nonexistent</a:t>
            </a:r>
          </a:p>
          <a:p>
            <a:pPr>
              <a:lnSpc>
                <a:spcPct val="90000"/>
              </a:lnSpc>
            </a:pPr>
            <a:r>
              <a:rPr lang="en-US" sz="2400"/>
              <a:t>What do these two problems have in common?</a:t>
            </a:r>
          </a:p>
          <a:p>
            <a:pPr lvl="1">
              <a:lnSpc>
                <a:spcPct val="90000"/>
              </a:lnSpc>
            </a:pPr>
            <a:r>
              <a:rPr lang="en-US" sz="2400"/>
              <a:t>Energy driving system evolution moving upscale from below where it is poorly resolved and poorly observed</a:t>
            </a:r>
          </a:p>
          <a:p>
            <a:pPr lvl="1">
              <a:lnSpc>
                <a:spcPct val="90000"/>
              </a:lnSpc>
            </a:pPr>
            <a:r>
              <a:rPr lang="en-US" sz="2400"/>
              <a:t>Previous synoptic analysis and NWP has never had sufficient resolution before now to represent such scale interaction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137"/>
          <p:cNvSpPr>
            <a:spLocks noChangeArrowheads="1"/>
          </p:cNvSpPr>
          <p:nvPr/>
        </p:nvSpPr>
        <p:spPr bwMode="auto">
          <a:xfrm>
            <a:off x="8382000" y="6556375"/>
            <a:ext cx="354013" cy="274638"/>
          </a:xfrm>
          <a:prstGeom prst="rect">
            <a:avLst/>
          </a:prstGeom>
          <a:noFill/>
          <a:ln w="12700">
            <a:noFill/>
            <a:miter lim="800000"/>
            <a:headEnd/>
            <a:tailEnd/>
          </a:ln>
        </p:spPr>
        <p:txBody>
          <a:bodyPr wrap="none" anchor="ctr">
            <a:prstTxWarp prst="textNoShape">
              <a:avLst/>
            </a:prstTxWarp>
          </a:bodyPr>
          <a:lstStyle/>
          <a:p>
            <a:pPr eaLnBrk="0" hangingPunct="0"/>
            <a:endParaRPr lang="en-US" sz="1400"/>
          </a:p>
        </p:txBody>
      </p:sp>
      <p:sp>
        <p:nvSpPr>
          <p:cNvPr id="133123" name="Text Box 200"/>
          <p:cNvSpPr txBox="1">
            <a:spLocks noChangeArrowheads="1"/>
          </p:cNvSpPr>
          <p:nvPr/>
        </p:nvSpPr>
        <p:spPr bwMode="auto">
          <a:xfrm>
            <a:off x="228600" y="6575425"/>
            <a:ext cx="838200" cy="244475"/>
          </a:xfrm>
          <a:prstGeom prst="rect">
            <a:avLst/>
          </a:prstGeom>
          <a:noFill/>
          <a:ln w="9525">
            <a:noFill/>
            <a:miter lim="800000"/>
            <a:headEnd/>
            <a:tailEnd/>
          </a:ln>
        </p:spPr>
        <p:txBody>
          <a:bodyPr>
            <a:prstTxWarp prst="textNoShape">
              <a:avLst/>
            </a:prstTxWarp>
            <a:spAutoFit/>
          </a:bodyPr>
          <a:lstStyle/>
          <a:p>
            <a:pPr eaLnBrk="0" hangingPunct="0"/>
            <a:r>
              <a:rPr lang="en-US" sz="1000">
                <a:latin typeface="Comic Sans MS" charset="0"/>
              </a:rPr>
              <a:t>05/09</a:t>
            </a:r>
          </a:p>
        </p:txBody>
      </p:sp>
      <p:sp>
        <p:nvSpPr>
          <p:cNvPr id="133124" name="Text Box 141"/>
          <p:cNvSpPr txBox="1">
            <a:spLocks noChangeArrowheads="1"/>
          </p:cNvSpPr>
          <p:nvPr/>
        </p:nvSpPr>
        <p:spPr bwMode="auto">
          <a:xfrm>
            <a:off x="5868988" y="6019800"/>
            <a:ext cx="2589212" cy="304800"/>
          </a:xfrm>
          <a:prstGeom prst="rect">
            <a:avLst/>
          </a:prstGeom>
          <a:noFill/>
          <a:ln w="12700">
            <a:noFill/>
            <a:miter lim="800000"/>
            <a:headEnd/>
            <a:tailEnd/>
          </a:ln>
        </p:spPr>
        <p:txBody>
          <a:bodyPr>
            <a:prstTxWarp prst="textNoShape">
              <a:avLst/>
            </a:prstTxWarp>
            <a:spAutoFit/>
          </a:bodyPr>
          <a:lstStyle/>
          <a:p>
            <a:pPr eaLnBrk="0" hangingPunct="0"/>
            <a:r>
              <a:rPr lang="en-US" sz="1400" b="1">
                <a:solidFill>
                  <a:schemeClr val="tx2"/>
                </a:solidFill>
                <a:latin typeface="Comic Sans MS" charset="0"/>
              </a:rPr>
              <a:t>TRL</a:t>
            </a:r>
            <a:r>
              <a:rPr lang="en-US" sz="1400" b="1" baseline="-25000">
                <a:solidFill>
                  <a:schemeClr val="tx2"/>
                </a:solidFill>
                <a:latin typeface="Comic Sans MS" charset="0"/>
              </a:rPr>
              <a:t>in </a:t>
            </a:r>
            <a:r>
              <a:rPr lang="en-US" sz="1400" b="1">
                <a:solidFill>
                  <a:schemeClr val="tx2"/>
                </a:solidFill>
                <a:latin typeface="Comic Sans MS" charset="0"/>
              </a:rPr>
              <a:t>= 2    TRL</a:t>
            </a:r>
            <a:r>
              <a:rPr lang="en-US" sz="1400" b="1" baseline="-25000">
                <a:solidFill>
                  <a:schemeClr val="tx2"/>
                </a:solidFill>
                <a:latin typeface="Comic Sans MS" charset="0"/>
              </a:rPr>
              <a:t>out</a:t>
            </a:r>
            <a:r>
              <a:rPr lang="en-US" sz="1400" b="1">
                <a:solidFill>
                  <a:schemeClr val="tx2"/>
                </a:solidFill>
                <a:latin typeface="Comic Sans MS" charset="0"/>
              </a:rPr>
              <a:t> = 4</a:t>
            </a:r>
          </a:p>
        </p:txBody>
      </p:sp>
      <p:sp>
        <p:nvSpPr>
          <p:cNvPr id="133125" name="Line 182"/>
          <p:cNvSpPr>
            <a:spLocks noChangeShapeType="1"/>
          </p:cNvSpPr>
          <p:nvPr/>
        </p:nvSpPr>
        <p:spPr bwMode="auto">
          <a:xfrm>
            <a:off x="171450" y="5815013"/>
            <a:ext cx="8797925" cy="0"/>
          </a:xfrm>
          <a:prstGeom prst="line">
            <a:avLst/>
          </a:prstGeom>
          <a:noFill/>
          <a:ln w="9525">
            <a:solidFill>
              <a:schemeClr val="bg2"/>
            </a:solidFill>
            <a:round/>
            <a:headEnd/>
            <a:tailEnd/>
          </a:ln>
        </p:spPr>
        <p:txBody>
          <a:bodyPr wrap="none" anchor="ctr">
            <a:prstTxWarp prst="textNoShape">
              <a:avLst/>
            </a:prstTxWarp>
          </a:bodyPr>
          <a:lstStyle/>
          <a:p>
            <a:endParaRPr lang="en-US"/>
          </a:p>
        </p:txBody>
      </p:sp>
      <p:sp>
        <p:nvSpPr>
          <p:cNvPr id="133126" name="Rectangle 40"/>
          <p:cNvSpPr>
            <a:spLocks noChangeArrowheads="1"/>
          </p:cNvSpPr>
          <p:nvPr/>
        </p:nvSpPr>
        <p:spPr bwMode="auto">
          <a:xfrm>
            <a:off x="973138" y="349250"/>
            <a:ext cx="7880350" cy="381000"/>
          </a:xfrm>
          <a:prstGeom prst="rect">
            <a:avLst/>
          </a:prstGeom>
          <a:noFill/>
          <a:ln w="12700">
            <a:noFill/>
            <a:miter lim="800000"/>
            <a:headEnd/>
            <a:tailEnd/>
          </a:ln>
        </p:spPr>
        <p:txBody>
          <a:bodyPr lIns="90487" tIns="44450" rIns="90487" bIns="44450" anchor="ctr">
            <a:prstTxWarp prst="textNoShape">
              <a:avLst/>
            </a:prstTxWarp>
          </a:bodyPr>
          <a:lstStyle/>
          <a:p>
            <a:pPr algn="ctr" eaLnBrk="0" hangingPunct="0"/>
            <a:r>
              <a:rPr lang="en-US" sz="1600" b="1">
                <a:latin typeface="Comic Sans MS" charset="0"/>
              </a:rPr>
              <a:t>ESTO Advanced Technology Program (ACT-2005)</a:t>
            </a:r>
          </a:p>
          <a:p>
            <a:pPr algn="ctr" eaLnBrk="0" hangingPunct="0"/>
            <a:r>
              <a:rPr lang="en-US" b="1">
                <a:latin typeface="Comic Sans MS" charset="0"/>
              </a:rPr>
              <a:t>High-Precision Adaptive Control of Large Antenna Surface</a:t>
            </a:r>
          </a:p>
          <a:p>
            <a:pPr algn="ctr" eaLnBrk="0" hangingPunct="0"/>
            <a:r>
              <a:rPr lang="en-US" sz="1400" b="1">
                <a:latin typeface="Comic Sans MS" charset="0"/>
              </a:rPr>
              <a:t>PI: Houfei Fang, JPL</a:t>
            </a:r>
            <a:endParaRPr lang="en-US" sz="1400">
              <a:latin typeface="Comic Sans MS" charset="0"/>
            </a:endParaRPr>
          </a:p>
          <a:p>
            <a:pPr algn="ctr" eaLnBrk="0" hangingPunct="0"/>
            <a:endParaRPr lang="en-US" b="1">
              <a:latin typeface="Comic Sans MS" charset="0"/>
            </a:endParaRPr>
          </a:p>
        </p:txBody>
      </p:sp>
      <p:sp>
        <p:nvSpPr>
          <p:cNvPr id="133127" name="Text Box 42"/>
          <p:cNvSpPr txBox="1">
            <a:spLocks noChangeArrowheads="1"/>
          </p:cNvSpPr>
          <p:nvPr/>
        </p:nvSpPr>
        <p:spPr bwMode="auto">
          <a:xfrm>
            <a:off x="146050" y="869950"/>
            <a:ext cx="3468688" cy="304800"/>
          </a:xfrm>
          <a:prstGeom prst="rect">
            <a:avLst/>
          </a:prstGeom>
          <a:noFill/>
          <a:ln w="9525">
            <a:noFill/>
            <a:miter lim="800000"/>
            <a:headEnd/>
            <a:tailEnd/>
          </a:ln>
        </p:spPr>
        <p:txBody>
          <a:bodyPr>
            <a:prstTxWarp prst="textNoShape">
              <a:avLst/>
            </a:prstTxWarp>
            <a:spAutoFit/>
          </a:bodyPr>
          <a:lstStyle/>
          <a:p>
            <a:pPr eaLnBrk="0" hangingPunct="0"/>
            <a:r>
              <a:rPr lang="en-US" sz="1400" b="1" u="sng">
                <a:latin typeface="Comic Sans MS" charset="0"/>
              </a:rPr>
              <a:t>Objective</a:t>
            </a:r>
          </a:p>
        </p:txBody>
      </p:sp>
      <p:sp>
        <p:nvSpPr>
          <p:cNvPr id="133128" name="Text Box 43"/>
          <p:cNvSpPr txBox="1">
            <a:spLocks noChangeArrowheads="1"/>
          </p:cNvSpPr>
          <p:nvPr/>
        </p:nvSpPr>
        <p:spPr bwMode="auto">
          <a:xfrm>
            <a:off x="228600" y="1135063"/>
            <a:ext cx="4572000" cy="2355850"/>
          </a:xfrm>
          <a:prstGeom prst="rect">
            <a:avLst/>
          </a:prstGeom>
          <a:noFill/>
          <a:ln w="9525">
            <a:noFill/>
            <a:miter lim="800000"/>
            <a:headEnd/>
            <a:tailEnd/>
          </a:ln>
        </p:spPr>
        <p:txBody>
          <a:bodyPr>
            <a:prstTxWarp prst="textNoShape">
              <a:avLst/>
            </a:prstTxWarp>
            <a:spAutoFit/>
          </a:bodyPr>
          <a:lstStyle/>
          <a:p>
            <a:pPr marL="173038" indent="-173038" defTabSz="339725" eaLnBrk="0" hangingPunct="0">
              <a:spcBef>
                <a:spcPct val="20000"/>
              </a:spcBef>
              <a:buSzPct val="100000"/>
              <a:buFontTx/>
              <a:buChar char="•"/>
            </a:pPr>
            <a:r>
              <a:rPr lang="en-US" sz="1200">
                <a:latin typeface="Comic Sans MS" charset="0"/>
              </a:rPr>
              <a:t>Develop a high precision adaptive surface figure control system to correct for the surface distortions in large deployable membrane antennas, enabling earth remote sensing from higher (Geostationary and Medium) earth orbits and with improved resolution</a:t>
            </a:r>
          </a:p>
          <a:p>
            <a:pPr lvl="1" indent="-169863" defTabSz="339725">
              <a:spcBef>
                <a:spcPct val="20000"/>
              </a:spcBef>
              <a:buFontTx/>
              <a:buChar char="•"/>
            </a:pPr>
            <a:r>
              <a:rPr lang="en-US" sz="1200">
                <a:latin typeface="Comic Sans MS" charset="0"/>
              </a:rPr>
              <a:t>The architecture is based on state-of-the-art technologies in Flexible PVDF (Poly-Vinylidene Floride) Copolymer Film (FPCF) actuators, wavefront sensing metrology, and active shape control laws.</a:t>
            </a:r>
          </a:p>
          <a:p>
            <a:pPr marL="173038" indent="-173038" defTabSz="339725">
              <a:spcBef>
                <a:spcPct val="20000"/>
              </a:spcBef>
              <a:buFontTx/>
              <a:buChar char="•"/>
            </a:pPr>
            <a:r>
              <a:rPr lang="en-US" sz="1200">
                <a:latin typeface="Comic Sans MS" charset="0"/>
              </a:rPr>
              <a:t>Enable high-resolution monitoring of rapidly changing environments, such as hurricanes and severe storms, from a geostationary orbiting radar </a:t>
            </a:r>
          </a:p>
        </p:txBody>
      </p:sp>
      <p:sp>
        <p:nvSpPr>
          <p:cNvPr id="133129" name="Rectangle 21"/>
          <p:cNvSpPr>
            <a:spLocks noChangeArrowheads="1"/>
          </p:cNvSpPr>
          <p:nvPr/>
        </p:nvSpPr>
        <p:spPr bwMode="auto">
          <a:xfrm>
            <a:off x="4953000" y="3068638"/>
            <a:ext cx="4191000" cy="549275"/>
          </a:xfrm>
          <a:prstGeom prst="rect">
            <a:avLst/>
          </a:prstGeom>
          <a:noFill/>
          <a:ln w="9525">
            <a:noFill/>
            <a:miter lim="800000"/>
            <a:headEnd/>
            <a:tailEnd/>
          </a:ln>
        </p:spPr>
        <p:txBody>
          <a:bodyPr>
            <a:prstTxWarp prst="textNoShape">
              <a:avLst/>
            </a:prstTxWarp>
            <a:spAutoFit/>
          </a:bodyPr>
          <a:lstStyle/>
          <a:p>
            <a:r>
              <a:rPr lang="en-US" sz="1000">
                <a:latin typeface="Comic Sans MS" charset="0"/>
              </a:rPr>
              <a:t>The 2.4-m diameter prototype model.  It consists of an inflatable membrane reflector, 84 single and 84 double actuators, flexible circuits, and photogrammetry targets.</a:t>
            </a:r>
            <a:endParaRPr lang="en-US" sz="1000"/>
          </a:p>
        </p:txBody>
      </p:sp>
      <p:sp>
        <p:nvSpPr>
          <p:cNvPr id="133130" name="Line 5"/>
          <p:cNvSpPr>
            <a:spLocks noChangeShapeType="1"/>
          </p:cNvSpPr>
          <p:nvPr/>
        </p:nvSpPr>
        <p:spPr bwMode="auto">
          <a:xfrm>
            <a:off x="4800600" y="914400"/>
            <a:ext cx="0" cy="2743200"/>
          </a:xfrm>
          <a:prstGeom prst="line">
            <a:avLst/>
          </a:prstGeom>
          <a:noFill/>
          <a:ln w="9525">
            <a:solidFill>
              <a:schemeClr val="bg2"/>
            </a:solidFill>
            <a:round/>
            <a:headEnd/>
            <a:tailEnd/>
          </a:ln>
        </p:spPr>
        <p:txBody>
          <a:bodyPr wrap="none" anchor="ctr">
            <a:prstTxWarp prst="textNoShape">
              <a:avLst/>
            </a:prstTxWarp>
          </a:bodyPr>
          <a:lstStyle/>
          <a:p>
            <a:endParaRPr lang="en-US"/>
          </a:p>
        </p:txBody>
      </p:sp>
      <p:sp>
        <p:nvSpPr>
          <p:cNvPr id="133131" name="Line 11"/>
          <p:cNvSpPr>
            <a:spLocks noChangeShapeType="1"/>
          </p:cNvSpPr>
          <p:nvPr/>
        </p:nvSpPr>
        <p:spPr bwMode="auto">
          <a:xfrm>
            <a:off x="0" y="3657600"/>
            <a:ext cx="9144000" cy="0"/>
          </a:xfrm>
          <a:prstGeom prst="line">
            <a:avLst/>
          </a:prstGeom>
          <a:noFill/>
          <a:ln w="9525">
            <a:solidFill>
              <a:schemeClr val="bg2"/>
            </a:solidFill>
            <a:round/>
            <a:headEnd/>
            <a:tailEnd/>
          </a:ln>
        </p:spPr>
        <p:txBody>
          <a:bodyPr wrap="none" anchor="ctr">
            <a:prstTxWarp prst="textNoShape">
              <a:avLst/>
            </a:prstTxWarp>
          </a:bodyPr>
          <a:lstStyle/>
          <a:p>
            <a:endParaRPr lang="en-US"/>
          </a:p>
        </p:txBody>
      </p:sp>
      <p:sp>
        <p:nvSpPr>
          <p:cNvPr id="133132" name="Text Box 17"/>
          <p:cNvSpPr txBox="1">
            <a:spLocks noChangeArrowheads="1"/>
          </p:cNvSpPr>
          <p:nvPr/>
        </p:nvSpPr>
        <p:spPr bwMode="auto">
          <a:xfrm>
            <a:off x="76200" y="3622675"/>
            <a:ext cx="1846263" cy="304800"/>
          </a:xfrm>
          <a:prstGeom prst="rect">
            <a:avLst/>
          </a:prstGeom>
          <a:noFill/>
          <a:ln w="9525">
            <a:noFill/>
            <a:miter lim="800000"/>
            <a:headEnd/>
            <a:tailEnd/>
          </a:ln>
        </p:spPr>
        <p:txBody>
          <a:bodyPr>
            <a:prstTxWarp prst="textNoShape">
              <a:avLst/>
            </a:prstTxWarp>
            <a:spAutoFit/>
          </a:bodyPr>
          <a:lstStyle/>
          <a:p>
            <a:pPr eaLnBrk="0" hangingPunct="0"/>
            <a:r>
              <a:rPr lang="en-US" sz="1400" b="1" u="sng">
                <a:latin typeface="Comic Sans MS" charset="0"/>
              </a:rPr>
              <a:t>Accomplishments</a:t>
            </a:r>
          </a:p>
        </p:txBody>
      </p:sp>
      <p:sp>
        <p:nvSpPr>
          <p:cNvPr id="133133" name="Rectangle 18"/>
          <p:cNvSpPr>
            <a:spLocks noChangeArrowheads="1"/>
          </p:cNvSpPr>
          <p:nvPr/>
        </p:nvSpPr>
        <p:spPr bwMode="auto">
          <a:xfrm>
            <a:off x="76200" y="3873500"/>
            <a:ext cx="9067800" cy="1963738"/>
          </a:xfrm>
          <a:prstGeom prst="rect">
            <a:avLst/>
          </a:prstGeom>
          <a:noFill/>
          <a:ln w="12700">
            <a:noFill/>
            <a:miter lim="800000"/>
            <a:headEnd/>
            <a:tailEnd/>
          </a:ln>
        </p:spPr>
        <p:txBody>
          <a:bodyPr>
            <a:prstTxWarp prst="textNoShape">
              <a:avLst/>
            </a:prstTxWarp>
            <a:spAutoFit/>
          </a:bodyPr>
          <a:lstStyle/>
          <a:p>
            <a:pPr marL="114300" indent="-114300" eaLnBrk="0" hangingPunct="0">
              <a:spcBef>
                <a:spcPts val="300"/>
              </a:spcBef>
              <a:buFontTx/>
              <a:buChar char="•"/>
            </a:pPr>
            <a:r>
              <a:rPr lang="en-US" sz="1200">
                <a:latin typeface="Comic Sans MS" charset="0"/>
              </a:rPr>
              <a:t>Assessed the performance of optical wavefront sensing-based and laser-based metrology technologies. </a:t>
            </a:r>
          </a:p>
          <a:p>
            <a:pPr marL="114300" indent="-114300" eaLnBrk="0" hangingPunct="0">
              <a:spcBef>
                <a:spcPts val="300"/>
              </a:spcBef>
              <a:buFontTx/>
              <a:buChar char="•"/>
            </a:pPr>
            <a:r>
              <a:rPr lang="en-US" sz="1200">
                <a:latin typeface="Comic Sans MS" charset="0"/>
              </a:rPr>
              <a:t>Characterized the performance of several membrane materials for space antenna application and fabrication scalability.</a:t>
            </a:r>
          </a:p>
          <a:p>
            <a:pPr marL="114300" indent="-114300" eaLnBrk="0" hangingPunct="0">
              <a:spcBef>
                <a:spcPts val="300"/>
              </a:spcBef>
              <a:buFontTx/>
              <a:buChar char="•"/>
            </a:pPr>
            <a:r>
              <a:rPr lang="en-US" sz="1200">
                <a:latin typeface="Comic Sans MS" charset="0"/>
              </a:rPr>
              <a:t>Developed PVDF actuator fabrication process and fabricated 372 actuators for the prototype antenna.</a:t>
            </a:r>
          </a:p>
          <a:p>
            <a:pPr marL="114300" indent="-114300" eaLnBrk="0" hangingPunct="0">
              <a:spcBef>
                <a:spcPts val="300"/>
              </a:spcBef>
              <a:buFontTx/>
              <a:buChar char="•"/>
            </a:pPr>
            <a:r>
              <a:rPr lang="en-US" sz="1200">
                <a:latin typeface="Comic Sans MS" charset="0"/>
              </a:rPr>
              <a:t>Prototyped a 2.4-m-diameter membrane antenna and installed 168 actuators for controlling the  surface contour.</a:t>
            </a:r>
          </a:p>
          <a:p>
            <a:pPr marL="114300" indent="-114300" eaLnBrk="0" hangingPunct="0">
              <a:spcBef>
                <a:spcPts val="300"/>
              </a:spcBef>
              <a:buFontTx/>
              <a:buChar char="•"/>
            </a:pPr>
            <a:r>
              <a:rPr lang="en-US" sz="1200">
                <a:latin typeface="Comic Sans MS" charset="0"/>
              </a:rPr>
              <a:t>Developed an Influence Coefficient Matrix-based model for regulating the input voltages to actuators for antenna surface correction.  </a:t>
            </a:r>
          </a:p>
          <a:p>
            <a:pPr marL="114300" indent="-114300" eaLnBrk="0" hangingPunct="0">
              <a:spcBef>
                <a:spcPts val="300"/>
              </a:spcBef>
              <a:buFontTx/>
              <a:buChar char="•"/>
            </a:pPr>
            <a:r>
              <a:rPr lang="en-US" sz="1200">
                <a:latin typeface="Comic Sans MS" charset="0"/>
              </a:rPr>
              <a:t>Conducted initial surface actuation test on the 2.4-m antenna prototype and the test results were well-correlated with the model predictions.</a:t>
            </a:r>
          </a:p>
          <a:p>
            <a:pPr marL="114300" indent="-114300" eaLnBrk="0" hangingPunct="0">
              <a:spcBef>
                <a:spcPts val="300"/>
              </a:spcBef>
              <a:buFontTx/>
              <a:buChar char="•"/>
            </a:pPr>
            <a:r>
              <a:rPr lang="en-US" sz="1200">
                <a:latin typeface="Comic Sans MS" charset="0"/>
              </a:rPr>
              <a:t>Scaled the experimentally verified model to the design of a 35-m-diameter antenna surface contour control system.</a:t>
            </a:r>
          </a:p>
        </p:txBody>
      </p:sp>
      <p:sp>
        <p:nvSpPr>
          <p:cNvPr id="133134" name="Rectangle 52"/>
          <p:cNvSpPr>
            <a:spLocks noChangeArrowheads="1"/>
          </p:cNvSpPr>
          <p:nvPr/>
        </p:nvSpPr>
        <p:spPr bwMode="auto">
          <a:xfrm>
            <a:off x="228600" y="5827713"/>
            <a:ext cx="5334000" cy="669925"/>
          </a:xfrm>
          <a:prstGeom prst="rect">
            <a:avLst/>
          </a:prstGeom>
          <a:noFill/>
          <a:ln w="12700">
            <a:noFill/>
            <a:miter lim="800000"/>
            <a:headEnd/>
            <a:tailEnd/>
          </a:ln>
        </p:spPr>
        <p:txBody>
          <a:bodyPr>
            <a:prstTxWarp prst="textNoShape">
              <a:avLst/>
            </a:prstTxWarp>
            <a:spAutoFit/>
          </a:bodyPr>
          <a:lstStyle/>
          <a:p>
            <a:pPr marL="169863" indent="-169863" eaLnBrk="0" hangingPunct="0">
              <a:spcBef>
                <a:spcPct val="20000"/>
              </a:spcBef>
            </a:pPr>
            <a:r>
              <a:rPr lang="en-US" sz="1400" b="1">
                <a:latin typeface="Comic Sans MS" charset="0"/>
              </a:rPr>
              <a:t>Co-Is/Partners:</a:t>
            </a:r>
            <a:r>
              <a:rPr lang="en-US" sz="1200">
                <a:latin typeface="Comic Sans MS" charset="0"/>
              </a:rPr>
              <a:t> Xian An, Ubaldo Quijano, JPL; Kon-Well Wang, Jeff Hill, University of Michigan; Frank Djuth, Geospace Research; James Moore, James Pearson, ManTech SRS Technologies</a:t>
            </a:r>
          </a:p>
        </p:txBody>
      </p:sp>
      <p:pic>
        <p:nvPicPr>
          <p:cNvPr id="133135" name="Picture 53" descr="DSC_0004"/>
          <p:cNvPicPr>
            <a:picLocks noChangeAspect="1" noChangeArrowheads="1"/>
          </p:cNvPicPr>
          <p:nvPr/>
        </p:nvPicPr>
        <p:blipFill>
          <a:blip r:embed="rId3"/>
          <a:srcRect/>
          <a:stretch>
            <a:fillRect/>
          </a:stretch>
        </p:blipFill>
        <p:spPr bwMode="auto">
          <a:xfrm>
            <a:off x="5405438" y="942975"/>
            <a:ext cx="3281362" cy="2181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722" name="TextBox 8"/>
          <p:cNvSpPr txBox="1">
            <a:spLocks noChangeArrowheads="1"/>
          </p:cNvSpPr>
          <p:nvPr/>
        </p:nvSpPr>
        <p:spPr bwMode="auto">
          <a:xfrm>
            <a:off x="381000" y="1828800"/>
            <a:ext cx="8077200" cy="1920875"/>
          </a:xfrm>
          <a:prstGeom prst="rect">
            <a:avLst/>
          </a:prstGeom>
          <a:noFill/>
          <a:ln w="9525">
            <a:noFill/>
            <a:miter lim="800000"/>
            <a:headEnd/>
            <a:tailEnd/>
          </a:ln>
        </p:spPr>
        <p:txBody>
          <a:bodyPr>
            <a:prstTxWarp prst="textNoShape">
              <a:avLst/>
            </a:prstTxWarp>
            <a:spAutoFit/>
          </a:bodyPr>
          <a:lstStyle/>
          <a:p>
            <a:pPr defTabSz="457200"/>
            <a:r>
              <a:rPr lang="en-US" sz="2000">
                <a:latin typeface="Times New Roman" charset="0"/>
              </a:rPr>
              <a:t>Lewis et al. (2010) simulate NIS observations for Hurricane Wilma (2005) </a:t>
            </a:r>
          </a:p>
          <a:p>
            <a:pPr defTabSz="457200"/>
            <a:r>
              <a:rPr lang="en-US" sz="2000">
                <a:latin typeface="Times New Roman" charset="0"/>
              </a:rPr>
              <a:t>using a UW-NMS high-resolution simulation.</a:t>
            </a:r>
          </a:p>
          <a:p>
            <a:pPr defTabSz="457200"/>
            <a:endParaRPr lang="en-US" sz="2000">
              <a:latin typeface="Times New Roman" charset="0"/>
            </a:endParaRPr>
          </a:p>
          <a:p>
            <a:pPr defTabSz="457200"/>
            <a:r>
              <a:rPr lang="en-US" sz="2000">
                <a:latin typeface="Times New Roman" charset="0"/>
              </a:rPr>
              <a:t>Assessment of structure reconstructed from V</a:t>
            </a:r>
            <a:r>
              <a:rPr lang="en-US" sz="2000" baseline="-25000">
                <a:latin typeface="Times New Roman" charset="0"/>
              </a:rPr>
              <a:t>R</a:t>
            </a:r>
            <a:r>
              <a:rPr lang="en-US" sz="2000">
                <a:latin typeface="Times New Roman" charset="0"/>
              </a:rPr>
              <a:t> and Z</a:t>
            </a:r>
            <a:r>
              <a:rPr lang="en-US" sz="2000" baseline="-25000">
                <a:latin typeface="Times New Roman" charset="0"/>
              </a:rPr>
              <a:t>e</a:t>
            </a:r>
            <a:r>
              <a:rPr lang="en-US" sz="2000">
                <a:latin typeface="Times New Roman" charset="0"/>
              </a:rPr>
              <a:t> observations</a:t>
            </a:r>
          </a:p>
          <a:p>
            <a:pPr defTabSz="457200"/>
            <a:endParaRPr lang="en-US" sz="2000">
              <a:latin typeface="Times New Roman" charset="0"/>
            </a:endParaRPr>
          </a:p>
          <a:p>
            <a:pPr defTabSz="457200"/>
            <a:r>
              <a:rPr lang="en-US" sz="2000">
                <a:latin typeface="Times New Roman" charset="0"/>
              </a:rPr>
              <a:t>Retrieval of relevant (i.e. operationally interesting) metrics</a:t>
            </a:r>
          </a:p>
        </p:txBody>
      </p:sp>
      <p:sp>
        <p:nvSpPr>
          <p:cNvPr id="158723" name="TextBox 9"/>
          <p:cNvSpPr txBox="1">
            <a:spLocks noChangeArrowheads="1"/>
          </p:cNvSpPr>
          <p:nvPr/>
        </p:nvSpPr>
        <p:spPr bwMode="auto">
          <a:xfrm>
            <a:off x="2068513" y="635000"/>
            <a:ext cx="4791075" cy="579438"/>
          </a:xfrm>
          <a:prstGeom prst="rect">
            <a:avLst/>
          </a:prstGeom>
          <a:noFill/>
          <a:ln w="9525">
            <a:noFill/>
            <a:miter lim="800000"/>
            <a:headEnd/>
            <a:tailEnd/>
          </a:ln>
        </p:spPr>
        <p:txBody>
          <a:bodyPr wrap="none">
            <a:prstTxWarp prst="textNoShape">
              <a:avLst/>
            </a:prstTxWarp>
            <a:spAutoFit/>
          </a:bodyPr>
          <a:lstStyle/>
          <a:p>
            <a:pPr algn="ctr" defTabSz="457200"/>
            <a:r>
              <a:rPr lang="en-US" sz="3200">
                <a:latin typeface="Times New Roman" charset="0"/>
              </a:rPr>
              <a:t>NIS as an observational tool</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Title 1"/>
          <p:cNvSpPr>
            <a:spLocks noGrp="1"/>
          </p:cNvSpPr>
          <p:nvPr>
            <p:ph type="title" idx="4294967295"/>
          </p:nvPr>
        </p:nvSpPr>
        <p:spPr>
          <a:xfrm>
            <a:off x="457200" y="203200"/>
            <a:ext cx="8229600" cy="1143000"/>
          </a:xfrm>
        </p:spPr>
        <p:txBody>
          <a:bodyPr/>
          <a:lstStyle/>
          <a:p>
            <a:r>
              <a:rPr lang="en-US"/>
              <a:t>Retrieval of V</a:t>
            </a:r>
            <a:r>
              <a:rPr lang="en-US" baseline="-25000"/>
              <a:t>H</a:t>
            </a:r>
          </a:p>
        </p:txBody>
      </p:sp>
      <p:pic>
        <p:nvPicPr>
          <p:cNvPr id="129027" name="Picture 3" descr="nis_scan_geometry.png"/>
          <p:cNvPicPr>
            <a:picLocks noChangeAspect="1"/>
          </p:cNvPicPr>
          <p:nvPr/>
        </p:nvPicPr>
        <p:blipFill>
          <a:blip r:embed="rId3"/>
          <a:srcRect/>
          <a:stretch>
            <a:fillRect/>
          </a:stretch>
        </p:blipFill>
        <p:spPr bwMode="auto">
          <a:xfrm>
            <a:off x="898525" y="2028825"/>
            <a:ext cx="3681413" cy="4046538"/>
          </a:xfrm>
          <a:prstGeom prst="rect">
            <a:avLst/>
          </a:prstGeom>
          <a:noFill/>
          <a:ln w="9525">
            <a:noFill/>
            <a:miter lim="800000"/>
            <a:headEnd/>
            <a:tailEnd/>
          </a:ln>
        </p:spPr>
      </p:pic>
      <p:sp>
        <p:nvSpPr>
          <p:cNvPr id="129028" name="Rectangle 4"/>
          <p:cNvSpPr>
            <a:spLocks noChangeArrowheads="1"/>
          </p:cNvSpPr>
          <p:nvPr/>
        </p:nvSpPr>
        <p:spPr bwMode="auto">
          <a:xfrm>
            <a:off x="4346575" y="3636963"/>
            <a:ext cx="4773613" cy="366712"/>
          </a:xfrm>
          <a:prstGeom prst="rect">
            <a:avLst/>
          </a:prstGeom>
          <a:noFill/>
          <a:ln w="9525">
            <a:noFill/>
            <a:miter lim="800000"/>
            <a:headEnd/>
            <a:tailEnd/>
          </a:ln>
        </p:spPr>
        <p:txBody>
          <a:bodyPr>
            <a:prstTxWarp prst="textNoShape">
              <a:avLst/>
            </a:prstTxWarp>
            <a:spAutoFit/>
          </a:bodyPr>
          <a:lstStyle/>
          <a:p>
            <a:pPr defTabSz="457200"/>
            <a:r>
              <a:rPr lang="en-US">
                <a:latin typeface="Calibri" charset="0"/>
              </a:rPr>
              <a:t>	</a:t>
            </a:r>
            <a:r>
              <a:rPr lang="en-US" i="1">
                <a:latin typeface="Calibri" charset="0"/>
              </a:rPr>
              <a:t>V</a:t>
            </a:r>
            <a:r>
              <a:rPr lang="en-US" i="1" baseline="-25000">
                <a:latin typeface="Calibri" charset="0"/>
              </a:rPr>
              <a:t>H</a:t>
            </a:r>
            <a:r>
              <a:rPr lang="en-US" i="1">
                <a:latin typeface="Calibri" charset="0"/>
              </a:rPr>
              <a:t> </a:t>
            </a:r>
            <a:r>
              <a:rPr lang="en-US">
                <a:latin typeface="Calibri" charset="0"/>
              </a:rPr>
              <a:t>= |</a:t>
            </a:r>
            <a:r>
              <a:rPr lang="en-US" i="1">
                <a:latin typeface="Calibri" charset="0"/>
              </a:rPr>
              <a:t>V</a:t>
            </a:r>
            <a:r>
              <a:rPr lang="en-US" i="1" baseline="-25000">
                <a:latin typeface="Calibri" charset="0"/>
              </a:rPr>
              <a:t>R</a:t>
            </a:r>
            <a:r>
              <a:rPr lang="en-US">
                <a:latin typeface="Calibri" charset="0"/>
              </a:rPr>
              <a:t> | / (cos</a:t>
            </a:r>
            <a:r>
              <a:rPr lang="en-US" baseline="30000">
                <a:latin typeface="Calibri" charset="0"/>
              </a:rPr>
              <a:t>2</a:t>
            </a:r>
            <a:r>
              <a:rPr lang="en-US">
                <a:latin typeface="Calibri" charset="0"/>
              </a:rPr>
              <a:t> </a:t>
            </a:r>
            <a:r>
              <a:rPr lang="el-GR" i="1">
                <a:latin typeface="Calibri" charset="0"/>
              </a:rPr>
              <a:t>θ</a:t>
            </a:r>
            <a:r>
              <a:rPr lang="en-US">
                <a:latin typeface="Calibri" charset="0"/>
              </a:rPr>
              <a:t> sin</a:t>
            </a:r>
            <a:r>
              <a:rPr lang="en-US" baseline="30000">
                <a:latin typeface="Calibri" charset="0"/>
              </a:rPr>
              <a:t>2</a:t>
            </a:r>
            <a:r>
              <a:rPr lang="en-US">
                <a:latin typeface="Calibri" charset="0"/>
              </a:rPr>
              <a:t> </a:t>
            </a:r>
            <a:r>
              <a:rPr lang="el-GR" i="1">
                <a:latin typeface="Calibri" charset="0"/>
              </a:rPr>
              <a:t>γ</a:t>
            </a:r>
            <a:r>
              <a:rPr lang="en-US">
                <a:latin typeface="Calibri" charset="0"/>
              </a:rPr>
              <a:t> + sin</a:t>
            </a:r>
            <a:r>
              <a:rPr lang="en-US" baseline="30000">
                <a:latin typeface="Calibri" charset="0"/>
              </a:rPr>
              <a:t>2</a:t>
            </a:r>
            <a:r>
              <a:rPr lang="en-US">
                <a:latin typeface="Calibri" charset="0"/>
              </a:rPr>
              <a:t> </a:t>
            </a:r>
            <a:r>
              <a:rPr lang="el-GR" i="1">
                <a:latin typeface="Calibri" charset="0"/>
              </a:rPr>
              <a:t>θ</a:t>
            </a:r>
            <a:r>
              <a:rPr lang="en-US">
                <a:latin typeface="Calibri" charset="0"/>
              </a:rPr>
              <a:t> cos</a:t>
            </a:r>
            <a:r>
              <a:rPr lang="en-US" baseline="30000">
                <a:latin typeface="Calibri" charset="0"/>
              </a:rPr>
              <a:t>2</a:t>
            </a:r>
            <a:r>
              <a:rPr lang="en-US">
                <a:latin typeface="Calibri" charset="0"/>
              </a:rPr>
              <a:t> </a:t>
            </a:r>
            <a:r>
              <a:rPr lang="el-GR" i="1">
                <a:latin typeface="Calibri" charset="0"/>
              </a:rPr>
              <a:t>γ</a:t>
            </a:r>
            <a:r>
              <a:rPr lang="en-US">
                <a:latin typeface="Calibri" charset="0"/>
              </a:rPr>
              <a:t>)</a:t>
            </a:r>
            <a:r>
              <a:rPr lang="en-US" baseline="30000">
                <a:latin typeface="Calibri" charset="0"/>
              </a:rPr>
              <a:t>1/2</a:t>
            </a:r>
            <a:r>
              <a:rPr lang="en-US">
                <a:latin typeface="Calibri" charset="0"/>
              </a:rPr>
              <a:t>. </a:t>
            </a:r>
          </a:p>
        </p:txBody>
      </p:sp>
      <p:sp>
        <p:nvSpPr>
          <p:cNvPr id="129029" name="Rectangle 5"/>
          <p:cNvSpPr>
            <a:spLocks noChangeArrowheads="1"/>
          </p:cNvSpPr>
          <p:nvPr/>
        </p:nvSpPr>
        <p:spPr bwMode="auto">
          <a:xfrm>
            <a:off x="4759325" y="4668838"/>
            <a:ext cx="2462213" cy="366712"/>
          </a:xfrm>
          <a:prstGeom prst="rect">
            <a:avLst/>
          </a:prstGeom>
          <a:noFill/>
          <a:ln w="9525">
            <a:noFill/>
            <a:miter lim="800000"/>
            <a:headEnd/>
            <a:tailEnd/>
          </a:ln>
        </p:spPr>
        <p:txBody>
          <a:bodyPr wrap="none">
            <a:prstTxWarp prst="textNoShape">
              <a:avLst/>
            </a:prstTxWarp>
            <a:spAutoFit/>
          </a:bodyPr>
          <a:lstStyle/>
          <a:p>
            <a:pPr defTabSz="457200"/>
            <a:r>
              <a:rPr lang="el-GR" i="1">
                <a:latin typeface="Calibri" charset="0"/>
              </a:rPr>
              <a:t>θ</a:t>
            </a:r>
            <a:r>
              <a:rPr lang="en-US">
                <a:latin typeface="Calibri" charset="0"/>
              </a:rPr>
              <a:t> = </a:t>
            </a:r>
            <a:r>
              <a:rPr lang="el-GR" i="1">
                <a:latin typeface="Calibri" charset="0"/>
              </a:rPr>
              <a:t>α</a:t>
            </a:r>
            <a:r>
              <a:rPr lang="en-US">
                <a:latin typeface="Calibri" charset="0"/>
              </a:rPr>
              <a:t> + sin</a:t>
            </a:r>
            <a:r>
              <a:rPr lang="en-US" baseline="30000">
                <a:latin typeface="Calibri" charset="0"/>
              </a:rPr>
              <a:t>-1</a:t>
            </a:r>
            <a:r>
              <a:rPr lang="en-US">
                <a:latin typeface="Calibri" charset="0"/>
              </a:rPr>
              <a:t> [(</a:t>
            </a:r>
            <a:r>
              <a:rPr lang="en-US" i="1">
                <a:latin typeface="Calibri" charset="0"/>
              </a:rPr>
              <a:t>d </a:t>
            </a:r>
            <a:r>
              <a:rPr lang="en-US">
                <a:latin typeface="Calibri" charset="0"/>
              </a:rPr>
              <a:t>sin </a:t>
            </a:r>
            <a:r>
              <a:rPr lang="el-GR">
                <a:latin typeface="Calibri" charset="0"/>
              </a:rPr>
              <a:t>α</a:t>
            </a:r>
            <a:r>
              <a:rPr lang="en-US">
                <a:latin typeface="Calibri" charset="0"/>
              </a:rPr>
              <a:t>)/</a:t>
            </a:r>
            <a:r>
              <a:rPr lang="en-US" i="1">
                <a:latin typeface="Calibri" charset="0"/>
              </a:rPr>
              <a:t>a</a:t>
            </a:r>
            <a:r>
              <a:rPr lang="en-US">
                <a:latin typeface="Calibri" charset="0"/>
              </a:rPr>
              <a:t>] </a:t>
            </a:r>
          </a:p>
        </p:txBody>
      </p:sp>
      <p:sp>
        <p:nvSpPr>
          <p:cNvPr id="129030" name="Rectangle 6"/>
          <p:cNvSpPr>
            <a:spLocks noChangeArrowheads="1"/>
          </p:cNvSpPr>
          <p:nvPr/>
        </p:nvSpPr>
        <p:spPr bwMode="auto">
          <a:xfrm>
            <a:off x="4795838" y="5068888"/>
            <a:ext cx="2476500" cy="366712"/>
          </a:xfrm>
          <a:prstGeom prst="rect">
            <a:avLst/>
          </a:prstGeom>
          <a:noFill/>
          <a:ln w="9525">
            <a:noFill/>
            <a:miter lim="800000"/>
            <a:headEnd/>
            <a:tailEnd/>
          </a:ln>
        </p:spPr>
        <p:txBody>
          <a:bodyPr wrap="none">
            <a:prstTxWarp prst="textNoShape">
              <a:avLst/>
            </a:prstTxWarp>
            <a:spAutoFit/>
          </a:bodyPr>
          <a:lstStyle/>
          <a:p>
            <a:pPr defTabSz="457200"/>
            <a:r>
              <a:rPr lang="el-GR" i="1">
                <a:latin typeface="Calibri" charset="0"/>
              </a:rPr>
              <a:t>γ</a:t>
            </a:r>
            <a:r>
              <a:rPr lang="en-US">
                <a:latin typeface="Calibri" charset="0"/>
              </a:rPr>
              <a:t> = </a:t>
            </a:r>
            <a:r>
              <a:rPr lang="el-GR" i="1">
                <a:latin typeface="Calibri" charset="0"/>
              </a:rPr>
              <a:t>β </a:t>
            </a:r>
            <a:r>
              <a:rPr lang="en-US">
                <a:latin typeface="Calibri" charset="0"/>
              </a:rPr>
              <a:t>+ sin</a:t>
            </a:r>
            <a:r>
              <a:rPr lang="en-US" baseline="30000">
                <a:latin typeface="Calibri" charset="0"/>
              </a:rPr>
              <a:t>-1</a:t>
            </a:r>
            <a:r>
              <a:rPr lang="en-US">
                <a:latin typeface="Calibri" charset="0"/>
              </a:rPr>
              <a:t> [(</a:t>
            </a:r>
            <a:r>
              <a:rPr lang="en-US" i="1">
                <a:latin typeface="Calibri" charset="0"/>
              </a:rPr>
              <a:t>d</a:t>
            </a:r>
            <a:r>
              <a:rPr lang="en-US">
                <a:latin typeface="Calibri" charset="0"/>
              </a:rPr>
              <a:t> sin </a:t>
            </a:r>
            <a:r>
              <a:rPr lang="el-GR">
                <a:latin typeface="Calibri" charset="0"/>
              </a:rPr>
              <a:t>β</a:t>
            </a:r>
            <a:r>
              <a:rPr lang="en-US">
                <a:latin typeface="Calibri" charset="0"/>
              </a:rPr>
              <a:t>)/</a:t>
            </a:r>
            <a:r>
              <a:rPr lang="en-US" i="1">
                <a:latin typeface="Calibri" charset="0"/>
              </a:rPr>
              <a:t>a</a:t>
            </a:r>
            <a:r>
              <a:rPr lang="en-US">
                <a:latin typeface="Calibri" charset="0"/>
              </a:rPr>
              <a:t>]. </a:t>
            </a:r>
          </a:p>
        </p:txBody>
      </p:sp>
      <p:sp>
        <p:nvSpPr>
          <p:cNvPr id="129031" name="TextBox 7"/>
          <p:cNvSpPr txBox="1">
            <a:spLocks noChangeArrowheads="1"/>
          </p:cNvSpPr>
          <p:nvPr/>
        </p:nvSpPr>
        <p:spPr bwMode="auto">
          <a:xfrm>
            <a:off x="4900613" y="2239963"/>
            <a:ext cx="3873500" cy="3937000"/>
          </a:xfrm>
          <a:prstGeom prst="rect">
            <a:avLst/>
          </a:prstGeom>
          <a:noFill/>
          <a:ln w="9525">
            <a:noFill/>
            <a:miter lim="800000"/>
            <a:headEnd/>
            <a:tailEnd/>
          </a:ln>
        </p:spPr>
        <p:txBody>
          <a:bodyPr wrap="none">
            <a:prstTxWarp prst="textNoShape">
              <a:avLst/>
            </a:prstTxWarp>
            <a:spAutoFit/>
          </a:bodyPr>
          <a:lstStyle/>
          <a:p>
            <a:pPr defTabSz="457200"/>
            <a:r>
              <a:rPr lang="en-US">
                <a:latin typeface="Times New Roman" charset="0"/>
              </a:rPr>
              <a:t>If we assume V</a:t>
            </a:r>
            <a:r>
              <a:rPr lang="en-US" baseline="-25000">
                <a:latin typeface="Times New Roman" charset="0"/>
              </a:rPr>
              <a:t>H</a:t>
            </a:r>
            <a:r>
              <a:rPr lang="en-US">
                <a:latin typeface="Times New Roman" charset="0"/>
              </a:rPr>
              <a:t> &gt;&gt; w , then</a:t>
            </a:r>
          </a:p>
          <a:p>
            <a:pPr defTabSz="457200"/>
            <a:r>
              <a:rPr lang="en-US">
                <a:latin typeface="Times New Roman" charset="0"/>
              </a:rPr>
              <a:t>the horizontal wind may be retrieved</a:t>
            </a:r>
          </a:p>
          <a:p>
            <a:pPr defTabSz="457200"/>
            <a:r>
              <a:rPr lang="en-US">
                <a:latin typeface="Times New Roman" charset="0"/>
              </a:rPr>
              <a:t>in terms of the measured (here, assumed</a:t>
            </a:r>
          </a:p>
          <a:p>
            <a:pPr defTabSz="457200"/>
            <a:r>
              <a:rPr lang="en-US">
                <a:latin typeface="Times New Roman" charset="0"/>
              </a:rPr>
              <a:t>dealiased) Doppler radial velocity:</a:t>
            </a:r>
          </a:p>
          <a:p>
            <a:pPr defTabSz="457200"/>
            <a:endParaRPr lang="en-US">
              <a:latin typeface="Times New Roman" charset="0"/>
            </a:endParaRPr>
          </a:p>
          <a:p>
            <a:pPr defTabSz="457200"/>
            <a:endParaRPr lang="en-US">
              <a:latin typeface="Times New Roman" charset="0"/>
            </a:endParaRPr>
          </a:p>
          <a:p>
            <a:pPr defTabSz="457200"/>
            <a:endParaRPr lang="en-US">
              <a:latin typeface="Times New Roman" charset="0"/>
            </a:endParaRPr>
          </a:p>
          <a:p>
            <a:pPr defTabSz="457200"/>
            <a:r>
              <a:rPr lang="en-US">
                <a:latin typeface="Times New Roman" charset="0"/>
              </a:rPr>
              <a:t>where</a:t>
            </a:r>
          </a:p>
          <a:p>
            <a:pPr defTabSz="457200"/>
            <a:endParaRPr lang="en-US">
              <a:latin typeface="Times New Roman" charset="0"/>
            </a:endParaRPr>
          </a:p>
          <a:p>
            <a:pPr defTabSz="457200"/>
            <a:endParaRPr lang="en-US">
              <a:latin typeface="Times New Roman" charset="0"/>
            </a:endParaRPr>
          </a:p>
          <a:p>
            <a:pPr defTabSz="457200"/>
            <a:endParaRPr lang="en-US">
              <a:latin typeface="Times New Roman" charset="0"/>
            </a:endParaRPr>
          </a:p>
          <a:p>
            <a:pPr defTabSz="457200"/>
            <a:endParaRPr lang="en-US">
              <a:latin typeface="Times New Roman" charset="0"/>
            </a:endParaRPr>
          </a:p>
          <a:p>
            <a:pPr defTabSz="457200"/>
            <a:r>
              <a:rPr lang="en-US">
                <a:latin typeface="Times New Roman" charset="0"/>
              </a:rPr>
              <a:t>and d is the range to the target and a is</a:t>
            </a:r>
          </a:p>
          <a:p>
            <a:pPr defTabSz="457200"/>
            <a:r>
              <a:rPr lang="en-US">
                <a:latin typeface="Times New Roman" charset="0"/>
              </a:rPr>
              <a:t>the earth’s radius.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0050" name="Picture 3" descr="Z_spd_comp.png"/>
          <p:cNvPicPr>
            <a:picLocks noChangeAspect="1"/>
          </p:cNvPicPr>
          <p:nvPr/>
        </p:nvPicPr>
        <p:blipFill>
          <a:blip r:embed="rId3"/>
          <a:srcRect/>
          <a:stretch>
            <a:fillRect/>
          </a:stretch>
        </p:blipFill>
        <p:spPr bwMode="auto">
          <a:xfrm>
            <a:off x="458788" y="300038"/>
            <a:ext cx="5662612" cy="6473825"/>
          </a:xfrm>
          <a:prstGeom prst="rect">
            <a:avLst/>
          </a:prstGeom>
          <a:noFill/>
          <a:ln w="9525">
            <a:noFill/>
            <a:miter lim="800000"/>
            <a:headEnd/>
            <a:tailEnd/>
          </a:ln>
        </p:spPr>
      </p:pic>
      <p:sp>
        <p:nvSpPr>
          <p:cNvPr id="130051" name="TextBox 4"/>
          <p:cNvSpPr txBox="1">
            <a:spLocks noChangeArrowheads="1"/>
          </p:cNvSpPr>
          <p:nvPr/>
        </p:nvSpPr>
        <p:spPr bwMode="auto">
          <a:xfrm>
            <a:off x="6324600" y="2971800"/>
            <a:ext cx="2590800" cy="1187450"/>
          </a:xfrm>
          <a:prstGeom prst="rect">
            <a:avLst/>
          </a:prstGeom>
          <a:noFill/>
          <a:ln w="9525">
            <a:noFill/>
            <a:miter lim="800000"/>
            <a:headEnd/>
            <a:tailEnd/>
          </a:ln>
        </p:spPr>
        <p:txBody>
          <a:bodyPr>
            <a:prstTxWarp prst="textNoShape">
              <a:avLst/>
            </a:prstTxWarp>
            <a:spAutoFit/>
          </a:bodyPr>
          <a:lstStyle/>
          <a:p>
            <a:pPr defTabSz="457200"/>
            <a:r>
              <a:rPr lang="en-US" sz="2400">
                <a:latin typeface="Times New Roman" charset="0"/>
              </a:rPr>
              <a:t>Reflectivity and Winds  (4.5 km AGL)</a:t>
            </a:r>
          </a:p>
        </p:txBody>
      </p:sp>
      <p:sp>
        <p:nvSpPr>
          <p:cNvPr id="130052" name="TextBox 5"/>
          <p:cNvSpPr txBox="1">
            <a:spLocks noChangeArrowheads="1"/>
          </p:cNvSpPr>
          <p:nvPr/>
        </p:nvSpPr>
        <p:spPr bwMode="auto">
          <a:xfrm rot="-5400000">
            <a:off x="-162719" y="1000920"/>
            <a:ext cx="1196975" cy="366712"/>
          </a:xfrm>
          <a:prstGeom prst="rect">
            <a:avLst/>
          </a:prstGeom>
          <a:noFill/>
          <a:ln w="9525">
            <a:noFill/>
            <a:miter lim="800000"/>
            <a:headEnd/>
            <a:tailEnd/>
          </a:ln>
        </p:spPr>
        <p:txBody>
          <a:bodyPr wrap="none">
            <a:prstTxWarp prst="textNoShape">
              <a:avLst/>
            </a:prstTxWarp>
            <a:spAutoFit/>
          </a:bodyPr>
          <a:lstStyle/>
          <a:p>
            <a:pPr defTabSz="457200"/>
            <a:r>
              <a:rPr lang="en-US">
                <a:latin typeface="Calibri" charset="0"/>
              </a:rPr>
              <a:t>Z</a:t>
            </a:r>
            <a:r>
              <a:rPr lang="en-US" baseline="-25000">
                <a:latin typeface="Calibri" charset="0"/>
              </a:rPr>
              <a:t>e</a:t>
            </a:r>
            <a:r>
              <a:rPr lang="en-US">
                <a:latin typeface="Calibri" charset="0"/>
              </a:rPr>
              <a:t> (X band)</a:t>
            </a:r>
          </a:p>
        </p:txBody>
      </p:sp>
      <p:sp>
        <p:nvSpPr>
          <p:cNvPr id="130053" name="TextBox 6"/>
          <p:cNvSpPr txBox="1">
            <a:spLocks noChangeArrowheads="1"/>
          </p:cNvSpPr>
          <p:nvPr/>
        </p:nvSpPr>
        <p:spPr bwMode="auto">
          <a:xfrm rot="-5400000">
            <a:off x="164306" y="2458245"/>
            <a:ext cx="409575" cy="366712"/>
          </a:xfrm>
          <a:prstGeom prst="rect">
            <a:avLst/>
          </a:prstGeom>
          <a:noFill/>
          <a:ln w="9525">
            <a:noFill/>
            <a:miter lim="800000"/>
            <a:headEnd/>
            <a:tailEnd/>
          </a:ln>
        </p:spPr>
        <p:txBody>
          <a:bodyPr wrap="none">
            <a:prstTxWarp prst="textNoShape">
              <a:avLst/>
            </a:prstTxWarp>
            <a:spAutoFit/>
          </a:bodyPr>
          <a:lstStyle/>
          <a:p>
            <a:pPr defTabSz="457200"/>
            <a:r>
              <a:rPr lang="en-US">
                <a:latin typeface="Calibri" charset="0"/>
              </a:rPr>
              <a:t>V</a:t>
            </a:r>
            <a:r>
              <a:rPr lang="en-US" baseline="-25000">
                <a:latin typeface="Calibri" charset="0"/>
              </a:rPr>
              <a:t>H</a:t>
            </a:r>
          </a:p>
        </p:txBody>
      </p:sp>
      <p:sp>
        <p:nvSpPr>
          <p:cNvPr id="130054" name="TextBox 7"/>
          <p:cNvSpPr txBox="1">
            <a:spLocks noChangeArrowheads="1"/>
          </p:cNvSpPr>
          <p:nvPr/>
        </p:nvSpPr>
        <p:spPr bwMode="auto">
          <a:xfrm rot="-5400000">
            <a:off x="-227013" y="3965576"/>
            <a:ext cx="1325563" cy="366712"/>
          </a:xfrm>
          <a:prstGeom prst="rect">
            <a:avLst/>
          </a:prstGeom>
          <a:noFill/>
          <a:ln w="9525">
            <a:noFill/>
            <a:miter lim="800000"/>
            <a:headEnd/>
            <a:tailEnd/>
          </a:ln>
        </p:spPr>
        <p:txBody>
          <a:bodyPr wrap="none">
            <a:prstTxWarp prst="textNoShape">
              <a:avLst/>
            </a:prstTxWarp>
            <a:spAutoFit/>
          </a:bodyPr>
          <a:lstStyle/>
          <a:p>
            <a:pPr defTabSz="457200"/>
            <a:r>
              <a:rPr lang="en-US">
                <a:latin typeface="Calibri" charset="0"/>
              </a:rPr>
              <a:t>Z</a:t>
            </a:r>
            <a:r>
              <a:rPr lang="en-US" baseline="-25000">
                <a:latin typeface="Calibri" charset="0"/>
              </a:rPr>
              <a:t>e</a:t>
            </a:r>
            <a:r>
              <a:rPr lang="en-US">
                <a:latin typeface="Calibri" charset="0"/>
              </a:rPr>
              <a:t> (Ka-band)</a:t>
            </a:r>
          </a:p>
        </p:txBody>
      </p:sp>
      <p:sp>
        <p:nvSpPr>
          <p:cNvPr id="130055" name="TextBox 8"/>
          <p:cNvSpPr txBox="1">
            <a:spLocks noChangeArrowheads="1"/>
          </p:cNvSpPr>
          <p:nvPr/>
        </p:nvSpPr>
        <p:spPr bwMode="auto">
          <a:xfrm rot="-5400000">
            <a:off x="196851" y="5364162"/>
            <a:ext cx="442912" cy="366713"/>
          </a:xfrm>
          <a:prstGeom prst="rect">
            <a:avLst/>
          </a:prstGeom>
          <a:noFill/>
          <a:ln w="9525">
            <a:noFill/>
            <a:miter lim="800000"/>
            <a:headEnd/>
            <a:tailEnd/>
          </a:ln>
        </p:spPr>
        <p:txBody>
          <a:bodyPr wrap="none">
            <a:prstTxWarp prst="textNoShape">
              <a:avLst/>
            </a:prstTxWarp>
            <a:spAutoFit/>
          </a:bodyPr>
          <a:lstStyle/>
          <a:p>
            <a:pPr defTabSz="457200"/>
            <a:r>
              <a:rPr lang="en-US">
                <a:latin typeface="Calibri" charset="0"/>
              </a:rPr>
              <a:t>V</a:t>
            </a:r>
            <a:r>
              <a:rPr lang="en-US" baseline="-25000">
                <a:latin typeface="Calibri" charset="0"/>
              </a:rPr>
              <a:t>H </a:t>
            </a:r>
            <a:endParaRPr lang="en-US">
              <a:latin typeface="Calibri" charset="0"/>
            </a:endParaRPr>
          </a:p>
        </p:txBody>
      </p:sp>
      <p:sp>
        <p:nvSpPr>
          <p:cNvPr id="130056" name="TextBox 9"/>
          <p:cNvSpPr txBox="1">
            <a:spLocks noChangeArrowheads="1"/>
          </p:cNvSpPr>
          <p:nvPr/>
        </p:nvSpPr>
        <p:spPr bwMode="auto">
          <a:xfrm>
            <a:off x="7056438" y="1733550"/>
            <a:ext cx="833437" cy="366713"/>
          </a:xfrm>
          <a:prstGeom prst="rect">
            <a:avLst/>
          </a:prstGeom>
          <a:noFill/>
          <a:ln w="9525">
            <a:noFill/>
            <a:miter lim="800000"/>
            <a:headEnd/>
            <a:tailEnd/>
          </a:ln>
        </p:spPr>
        <p:txBody>
          <a:bodyPr wrap="none">
            <a:prstTxWarp prst="textNoShape">
              <a:avLst/>
            </a:prstTxWarp>
            <a:spAutoFit/>
          </a:bodyPr>
          <a:lstStyle/>
          <a:p>
            <a:pPr defTabSz="457200"/>
            <a:r>
              <a:rPr lang="en-US" b="1">
                <a:latin typeface="Calibri" charset="0"/>
              </a:rPr>
              <a:t>TRUTH</a:t>
            </a:r>
          </a:p>
        </p:txBody>
      </p:sp>
      <p:sp>
        <p:nvSpPr>
          <p:cNvPr id="130057" name="TextBox 10"/>
          <p:cNvSpPr txBox="1">
            <a:spLocks noChangeArrowheads="1"/>
          </p:cNvSpPr>
          <p:nvPr/>
        </p:nvSpPr>
        <p:spPr bwMode="auto">
          <a:xfrm>
            <a:off x="7221538" y="4748213"/>
            <a:ext cx="503237" cy="366712"/>
          </a:xfrm>
          <a:prstGeom prst="rect">
            <a:avLst/>
          </a:prstGeom>
          <a:noFill/>
          <a:ln w="9525">
            <a:noFill/>
            <a:miter lim="800000"/>
            <a:headEnd/>
            <a:tailEnd/>
          </a:ln>
        </p:spPr>
        <p:txBody>
          <a:bodyPr wrap="none">
            <a:prstTxWarp prst="textNoShape">
              <a:avLst/>
            </a:prstTxWarp>
            <a:spAutoFit/>
          </a:bodyPr>
          <a:lstStyle/>
          <a:p>
            <a:pPr defTabSz="457200"/>
            <a:r>
              <a:rPr lang="en-US" b="1">
                <a:solidFill>
                  <a:srgbClr val="FF0000"/>
                </a:solidFill>
                <a:latin typeface="Calibri" charset="0"/>
              </a:rPr>
              <a:t>NIS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1074" name="Picture 3" descr="xsctn_comp.png"/>
          <p:cNvPicPr>
            <a:picLocks noChangeAspect="1"/>
          </p:cNvPicPr>
          <p:nvPr/>
        </p:nvPicPr>
        <p:blipFill>
          <a:blip r:embed="rId3"/>
          <a:srcRect/>
          <a:stretch>
            <a:fillRect/>
          </a:stretch>
        </p:blipFill>
        <p:spPr bwMode="auto">
          <a:xfrm>
            <a:off x="1008063" y="442913"/>
            <a:ext cx="6888162" cy="6858000"/>
          </a:xfrm>
          <a:prstGeom prst="rect">
            <a:avLst/>
          </a:prstGeom>
          <a:noFill/>
          <a:ln w="9525">
            <a:noFill/>
            <a:miter lim="800000"/>
            <a:headEnd/>
            <a:tailEnd/>
          </a:ln>
        </p:spPr>
      </p:pic>
      <p:sp>
        <p:nvSpPr>
          <p:cNvPr id="131075" name="TextBox 4"/>
          <p:cNvSpPr txBox="1">
            <a:spLocks noChangeArrowheads="1"/>
          </p:cNvSpPr>
          <p:nvPr/>
        </p:nvSpPr>
        <p:spPr bwMode="auto">
          <a:xfrm>
            <a:off x="2600325" y="168275"/>
            <a:ext cx="3917950" cy="457200"/>
          </a:xfrm>
          <a:prstGeom prst="rect">
            <a:avLst/>
          </a:prstGeom>
          <a:noFill/>
          <a:ln w="9525">
            <a:noFill/>
            <a:miter lim="800000"/>
            <a:headEnd/>
            <a:tailEnd/>
          </a:ln>
        </p:spPr>
        <p:txBody>
          <a:bodyPr wrap="none">
            <a:prstTxWarp prst="textNoShape">
              <a:avLst/>
            </a:prstTxWarp>
            <a:spAutoFit/>
          </a:bodyPr>
          <a:lstStyle/>
          <a:p>
            <a:pPr defTabSz="457200"/>
            <a:r>
              <a:rPr lang="en-US" sz="2400">
                <a:latin typeface="Calibri" charset="0"/>
              </a:rPr>
              <a:t>Horizontal Wind Cross Section</a:t>
            </a:r>
          </a:p>
        </p:txBody>
      </p:sp>
      <p:sp>
        <p:nvSpPr>
          <p:cNvPr id="131076" name="TextBox 5"/>
          <p:cNvSpPr txBox="1">
            <a:spLocks noChangeArrowheads="1"/>
          </p:cNvSpPr>
          <p:nvPr/>
        </p:nvSpPr>
        <p:spPr bwMode="auto">
          <a:xfrm rot="-5400000">
            <a:off x="971550" y="2195513"/>
            <a:ext cx="820738" cy="366712"/>
          </a:xfrm>
          <a:prstGeom prst="rect">
            <a:avLst/>
          </a:prstGeom>
          <a:noFill/>
          <a:ln w="9525">
            <a:noFill/>
            <a:miter lim="800000"/>
            <a:headEnd/>
            <a:tailEnd/>
          </a:ln>
        </p:spPr>
        <p:txBody>
          <a:bodyPr wrap="none">
            <a:prstTxWarp prst="textNoShape">
              <a:avLst/>
            </a:prstTxWarp>
            <a:spAutoFit/>
          </a:bodyPr>
          <a:lstStyle/>
          <a:p>
            <a:pPr defTabSz="457200"/>
            <a:r>
              <a:rPr lang="en-US">
                <a:latin typeface="Calibri" charset="0"/>
              </a:rPr>
              <a:t>TRUTH</a:t>
            </a:r>
          </a:p>
        </p:txBody>
      </p:sp>
      <p:sp>
        <p:nvSpPr>
          <p:cNvPr id="131077" name="TextBox 6"/>
          <p:cNvSpPr txBox="1">
            <a:spLocks noChangeArrowheads="1"/>
          </p:cNvSpPr>
          <p:nvPr/>
        </p:nvSpPr>
        <p:spPr bwMode="auto">
          <a:xfrm rot="-5400000">
            <a:off x="569913" y="5010150"/>
            <a:ext cx="1544637" cy="366713"/>
          </a:xfrm>
          <a:prstGeom prst="rect">
            <a:avLst/>
          </a:prstGeom>
          <a:noFill/>
          <a:ln w="9525">
            <a:noFill/>
            <a:miter lim="800000"/>
            <a:headEnd/>
            <a:tailEnd/>
          </a:ln>
        </p:spPr>
        <p:txBody>
          <a:bodyPr wrap="none">
            <a:prstTxWarp prst="textNoShape">
              <a:avLst/>
            </a:prstTxWarp>
            <a:spAutoFit/>
          </a:bodyPr>
          <a:lstStyle/>
          <a:p>
            <a:pPr defTabSz="457200"/>
            <a:r>
              <a:rPr lang="en-US">
                <a:latin typeface="Calibri" charset="0"/>
              </a:rPr>
              <a:t>NIS RETRIEVAL</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2098" name="Picture 3" descr="maxwind_radii_comp.png"/>
          <p:cNvPicPr>
            <a:picLocks noChangeAspect="1"/>
          </p:cNvPicPr>
          <p:nvPr/>
        </p:nvPicPr>
        <p:blipFill>
          <a:blip r:embed="rId3"/>
          <a:srcRect/>
          <a:stretch>
            <a:fillRect/>
          </a:stretch>
        </p:blipFill>
        <p:spPr bwMode="auto">
          <a:xfrm>
            <a:off x="228600" y="609600"/>
            <a:ext cx="6223000" cy="6718300"/>
          </a:xfrm>
          <a:prstGeom prst="rect">
            <a:avLst/>
          </a:prstGeom>
          <a:noFill/>
          <a:ln w="9525">
            <a:noFill/>
            <a:miter lim="800000"/>
            <a:headEnd/>
            <a:tailEnd/>
          </a:ln>
        </p:spPr>
      </p:pic>
      <p:sp>
        <p:nvSpPr>
          <p:cNvPr id="132099" name="TextBox 4"/>
          <p:cNvSpPr txBox="1">
            <a:spLocks noChangeArrowheads="1"/>
          </p:cNvSpPr>
          <p:nvPr/>
        </p:nvSpPr>
        <p:spPr bwMode="auto">
          <a:xfrm>
            <a:off x="4037013" y="5475288"/>
            <a:ext cx="706437" cy="366712"/>
          </a:xfrm>
          <a:prstGeom prst="rect">
            <a:avLst/>
          </a:prstGeom>
          <a:noFill/>
          <a:ln w="9525">
            <a:noFill/>
            <a:miter lim="800000"/>
            <a:headEnd/>
            <a:tailEnd/>
          </a:ln>
        </p:spPr>
        <p:txBody>
          <a:bodyPr wrap="none">
            <a:prstTxWarp prst="textNoShape">
              <a:avLst/>
            </a:prstTxWarp>
            <a:spAutoFit/>
          </a:bodyPr>
          <a:lstStyle/>
          <a:p>
            <a:pPr defTabSz="457200"/>
            <a:r>
              <a:rPr lang="en-US">
                <a:latin typeface="Calibri" charset="0"/>
              </a:rPr>
              <a:t>RMW</a:t>
            </a:r>
          </a:p>
        </p:txBody>
      </p:sp>
      <p:sp>
        <p:nvSpPr>
          <p:cNvPr id="132100" name="TextBox 5"/>
          <p:cNvSpPr txBox="1">
            <a:spLocks noChangeArrowheads="1"/>
          </p:cNvSpPr>
          <p:nvPr/>
        </p:nvSpPr>
        <p:spPr bwMode="auto">
          <a:xfrm>
            <a:off x="1257300" y="4073525"/>
            <a:ext cx="539750" cy="366713"/>
          </a:xfrm>
          <a:prstGeom prst="rect">
            <a:avLst/>
          </a:prstGeom>
          <a:noFill/>
          <a:ln w="9525">
            <a:noFill/>
            <a:miter lim="800000"/>
            <a:headEnd/>
            <a:tailEnd/>
          </a:ln>
        </p:spPr>
        <p:txBody>
          <a:bodyPr wrap="none">
            <a:prstTxWarp prst="textNoShape">
              <a:avLst/>
            </a:prstTxWarp>
            <a:spAutoFit/>
          </a:bodyPr>
          <a:lstStyle/>
          <a:p>
            <a:pPr defTabSz="457200"/>
            <a:r>
              <a:rPr lang="en-US">
                <a:latin typeface="Calibri" charset="0"/>
              </a:rPr>
              <a:t>R64</a:t>
            </a:r>
          </a:p>
        </p:txBody>
      </p:sp>
      <p:sp>
        <p:nvSpPr>
          <p:cNvPr id="132101" name="TextBox 6"/>
          <p:cNvSpPr txBox="1">
            <a:spLocks noChangeArrowheads="1"/>
          </p:cNvSpPr>
          <p:nvPr/>
        </p:nvSpPr>
        <p:spPr bwMode="auto">
          <a:xfrm>
            <a:off x="1377950" y="2036763"/>
            <a:ext cx="574675" cy="366712"/>
          </a:xfrm>
          <a:prstGeom prst="rect">
            <a:avLst/>
          </a:prstGeom>
          <a:noFill/>
          <a:ln w="9525">
            <a:noFill/>
            <a:miter lim="800000"/>
            <a:headEnd/>
            <a:tailEnd/>
          </a:ln>
        </p:spPr>
        <p:txBody>
          <a:bodyPr wrap="none">
            <a:prstTxWarp prst="textNoShape">
              <a:avLst/>
            </a:prstTxWarp>
            <a:spAutoFit/>
          </a:bodyPr>
          <a:lstStyle/>
          <a:p>
            <a:pPr defTabSz="457200"/>
            <a:r>
              <a:rPr lang="en-US">
                <a:latin typeface="Calibri" charset="0"/>
              </a:rPr>
              <a:t>V</a:t>
            </a:r>
            <a:r>
              <a:rPr lang="en-US" baseline="-25000">
                <a:latin typeface="Calibri" charset="0"/>
              </a:rPr>
              <a:t>max</a:t>
            </a:r>
          </a:p>
        </p:txBody>
      </p:sp>
      <p:sp>
        <p:nvSpPr>
          <p:cNvPr id="132102" name="TextBox 7"/>
          <p:cNvSpPr txBox="1">
            <a:spLocks noChangeArrowheads="1"/>
          </p:cNvSpPr>
          <p:nvPr/>
        </p:nvSpPr>
        <p:spPr bwMode="auto">
          <a:xfrm>
            <a:off x="304800" y="0"/>
            <a:ext cx="8582025" cy="457200"/>
          </a:xfrm>
          <a:prstGeom prst="rect">
            <a:avLst/>
          </a:prstGeom>
          <a:noFill/>
          <a:ln w="9525">
            <a:noFill/>
            <a:miter lim="800000"/>
            <a:headEnd/>
            <a:tailEnd/>
          </a:ln>
        </p:spPr>
        <p:txBody>
          <a:bodyPr wrap="none">
            <a:prstTxWarp prst="textNoShape">
              <a:avLst/>
            </a:prstTxWarp>
            <a:spAutoFit/>
          </a:bodyPr>
          <a:lstStyle/>
          <a:p>
            <a:pPr defTabSz="457200"/>
            <a:r>
              <a:rPr lang="en-US" sz="2400">
                <a:latin typeface="Calibri" charset="0"/>
              </a:rPr>
              <a:t>Max Wind and Wind Radii (</a:t>
            </a:r>
            <a:r>
              <a:rPr lang="en-US" sz="2400" b="1">
                <a:latin typeface="Calibri" charset="0"/>
              </a:rPr>
              <a:t>TRUTH</a:t>
            </a:r>
            <a:r>
              <a:rPr lang="en-US" sz="2400">
                <a:latin typeface="Calibri" charset="0"/>
              </a:rPr>
              <a:t>, </a:t>
            </a:r>
            <a:r>
              <a:rPr lang="en-US" sz="2400" b="1">
                <a:solidFill>
                  <a:srgbClr val="FF0000"/>
                </a:solidFill>
                <a:latin typeface="Calibri" charset="0"/>
              </a:rPr>
              <a:t>NIS RETRIEVAL</a:t>
            </a:r>
            <a:r>
              <a:rPr lang="en-US" sz="2400">
                <a:latin typeface="Calibri" charset="0"/>
              </a:rPr>
              <a:t>)</a:t>
            </a:r>
          </a:p>
        </p:txBody>
      </p:sp>
      <p:sp>
        <p:nvSpPr>
          <p:cNvPr id="132103" name="TextBox 8"/>
          <p:cNvSpPr txBox="1">
            <a:spLocks noChangeArrowheads="1"/>
          </p:cNvSpPr>
          <p:nvPr/>
        </p:nvSpPr>
        <p:spPr bwMode="auto">
          <a:xfrm>
            <a:off x="5638800" y="1828800"/>
            <a:ext cx="3505200" cy="641350"/>
          </a:xfrm>
          <a:prstGeom prst="rect">
            <a:avLst/>
          </a:prstGeom>
          <a:noFill/>
          <a:ln w="9525">
            <a:noFill/>
            <a:miter lim="800000"/>
            <a:headEnd/>
            <a:tailEnd/>
          </a:ln>
        </p:spPr>
        <p:txBody>
          <a:bodyPr>
            <a:prstTxWarp prst="textNoShape">
              <a:avLst/>
            </a:prstTxWarp>
            <a:spAutoFit/>
          </a:bodyPr>
          <a:lstStyle/>
          <a:p>
            <a:pPr defTabSz="457200"/>
            <a:r>
              <a:rPr lang="en-US">
                <a:latin typeface="Times New Roman" charset="0"/>
              </a:rPr>
              <a:t>V</a:t>
            </a:r>
            <a:r>
              <a:rPr lang="en-US" baseline="-25000">
                <a:latin typeface="Times New Roman" charset="0"/>
              </a:rPr>
              <a:t>max</a:t>
            </a:r>
            <a:r>
              <a:rPr lang="en-US">
                <a:latin typeface="Times New Roman" charset="0"/>
              </a:rPr>
              <a:t> RMSE = 7 ms</a:t>
            </a:r>
            <a:r>
              <a:rPr lang="en-US" baseline="30000">
                <a:latin typeface="Times New Roman" charset="0"/>
              </a:rPr>
              <a:t>-1</a:t>
            </a:r>
            <a:r>
              <a:rPr lang="en-US">
                <a:latin typeface="Times New Roman" charset="0"/>
              </a:rPr>
              <a:t> (before ERC)</a:t>
            </a:r>
          </a:p>
          <a:p>
            <a:pPr defTabSz="457200"/>
            <a:r>
              <a:rPr lang="en-US">
                <a:latin typeface="Times New Roman" charset="0"/>
              </a:rPr>
              <a:t>                    = 3.7 ms</a:t>
            </a:r>
            <a:r>
              <a:rPr lang="en-US" baseline="30000">
                <a:latin typeface="Times New Roman" charset="0"/>
              </a:rPr>
              <a:t>-1 </a:t>
            </a:r>
            <a:r>
              <a:rPr lang="en-US">
                <a:latin typeface="Times New Roman" charset="0"/>
              </a:rPr>
              <a:t>(after ERC)</a:t>
            </a:r>
          </a:p>
        </p:txBody>
      </p:sp>
      <p:sp>
        <p:nvSpPr>
          <p:cNvPr id="132104" name="TextBox 9"/>
          <p:cNvSpPr txBox="1">
            <a:spLocks noChangeArrowheads="1"/>
          </p:cNvSpPr>
          <p:nvPr/>
        </p:nvSpPr>
        <p:spPr bwMode="auto">
          <a:xfrm>
            <a:off x="5943600" y="3276600"/>
            <a:ext cx="2065338" cy="366713"/>
          </a:xfrm>
          <a:prstGeom prst="rect">
            <a:avLst/>
          </a:prstGeom>
          <a:noFill/>
          <a:ln w="9525">
            <a:noFill/>
            <a:miter lim="800000"/>
            <a:headEnd/>
            <a:tailEnd/>
          </a:ln>
        </p:spPr>
        <p:txBody>
          <a:bodyPr wrap="none">
            <a:prstTxWarp prst="textNoShape">
              <a:avLst/>
            </a:prstTxWarp>
            <a:spAutoFit/>
          </a:bodyPr>
          <a:lstStyle/>
          <a:p>
            <a:pPr defTabSz="457200"/>
            <a:r>
              <a:rPr lang="en-US">
                <a:latin typeface="Times New Roman" charset="0"/>
              </a:rPr>
              <a:t>R64 RMSE = 16 km</a:t>
            </a:r>
          </a:p>
        </p:txBody>
      </p:sp>
      <p:sp>
        <p:nvSpPr>
          <p:cNvPr id="132105" name="TextBox 10"/>
          <p:cNvSpPr txBox="1">
            <a:spLocks noChangeArrowheads="1"/>
          </p:cNvSpPr>
          <p:nvPr/>
        </p:nvSpPr>
        <p:spPr bwMode="auto">
          <a:xfrm>
            <a:off x="6019800" y="5192713"/>
            <a:ext cx="2312988" cy="366712"/>
          </a:xfrm>
          <a:prstGeom prst="rect">
            <a:avLst/>
          </a:prstGeom>
          <a:noFill/>
          <a:ln w="9525">
            <a:noFill/>
            <a:miter lim="800000"/>
            <a:headEnd/>
            <a:tailEnd/>
          </a:ln>
        </p:spPr>
        <p:txBody>
          <a:bodyPr wrap="none">
            <a:prstTxWarp prst="textNoShape">
              <a:avLst/>
            </a:prstTxWarp>
            <a:spAutoFit/>
          </a:bodyPr>
          <a:lstStyle/>
          <a:p>
            <a:pPr defTabSz="457200"/>
            <a:r>
              <a:rPr lang="en-US">
                <a:latin typeface="Times New Roman" charset="0"/>
              </a:rPr>
              <a:t>RMW RMSE = 6.4 km</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n-US"/>
              <a:t>Conclusions</a:t>
            </a:r>
          </a:p>
        </p:txBody>
      </p:sp>
      <p:sp>
        <p:nvSpPr>
          <p:cNvPr id="169987" name="Rectangle 3"/>
          <p:cNvSpPr>
            <a:spLocks noGrp="1" noChangeArrowheads="1"/>
          </p:cNvSpPr>
          <p:nvPr>
            <p:ph type="body" idx="1"/>
          </p:nvPr>
        </p:nvSpPr>
        <p:spPr/>
        <p:txBody>
          <a:bodyPr/>
          <a:lstStyle/>
          <a:p>
            <a:pPr>
              <a:lnSpc>
                <a:spcPct val="90000"/>
              </a:lnSpc>
            </a:pPr>
            <a:r>
              <a:rPr lang="en-US" sz="2400"/>
              <a:t>To realize the potential for predictability of TC intensity and track, as well as the “summertime prediction problem”:</a:t>
            </a:r>
          </a:p>
          <a:p>
            <a:pPr lvl="1">
              <a:lnSpc>
                <a:spcPct val="90000"/>
              </a:lnSpc>
            </a:pPr>
            <a:r>
              <a:rPr lang="en-US" sz="2000"/>
              <a:t>Understand the numerical and physical limitations of predictability relative to the space-time scales driving the system evolution</a:t>
            </a:r>
          </a:p>
          <a:p>
            <a:pPr lvl="1">
              <a:lnSpc>
                <a:spcPct val="90000"/>
              </a:lnSpc>
            </a:pPr>
            <a:r>
              <a:rPr lang="en-US" sz="2000"/>
              <a:t>Develop observational strategies to define the space-time multivariate structures driving storm evolution</a:t>
            </a:r>
          </a:p>
          <a:p>
            <a:pPr lvl="1">
              <a:lnSpc>
                <a:spcPct val="90000"/>
              </a:lnSpc>
            </a:pPr>
            <a:r>
              <a:rPr lang="en-US" sz="2000"/>
              <a:t>Embrace and support the development of future Geo 3D multivariate observation technologies (NIS, multi spectral, Doppler lidar, etc) because they represent the only practical hope of filing the 5D data gap that continues to widen as models achieve higher resolution</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t>Hurricane Forecast  Problem</a:t>
            </a:r>
          </a:p>
        </p:txBody>
      </p:sp>
      <p:pic>
        <p:nvPicPr>
          <p:cNvPr id="28675" name="Picture 3" descr="OFCL_ATL_trk_error_trend"/>
          <p:cNvPicPr>
            <a:picLocks noGrp="1" noChangeAspect="1" noChangeArrowheads="1"/>
          </p:cNvPicPr>
          <p:nvPr>
            <p:ph sz="half" idx="1"/>
          </p:nvPr>
        </p:nvPicPr>
        <p:blipFill>
          <a:blip r:embed="rId3"/>
          <a:srcRect/>
          <a:stretch>
            <a:fillRect/>
          </a:stretch>
        </p:blipFill>
        <p:spPr>
          <a:xfrm>
            <a:off x="228600" y="3276600"/>
            <a:ext cx="4343400" cy="3402013"/>
          </a:xfrm>
        </p:spPr>
      </p:pic>
      <p:pic>
        <p:nvPicPr>
          <p:cNvPr id="28676" name="Picture 4" descr="OFCL_ATL_int_error_trend"/>
          <p:cNvPicPr>
            <a:picLocks noGrp="1" noChangeAspect="1" noChangeArrowheads="1"/>
          </p:cNvPicPr>
          <p:nvPr>
            <p:ph sz="half" idx="2"/>
          </p:nvPr>
        </p:nvPicPr>
        <p:blipFill>
          <a:blip r:embed="rId4"/>
          <a:srcRect/>
          <a:stretch>
            <a:fillRect/>
          </a:stretch>
        </p:blipFill>
        <p:spPr>
          <a:xfrm>
            <a:off x="4648200" y="3276600"/>
            <a:ext cx="4267200" cy="3394075"/>
          </a:xfrm>
        </p:spPr>
      </p:pic>
      <p:sp>
        <p:nvSpPr>
          <p:cNvPr id="28677" name="Text Box 5"/>
          <p:cNvSpPr txBox="1">
            <a:spLocks noChangeArrowheads="1"/>
          </p:cNvSpPr>
          <p:nvPr/>
        </p:nvSpPr>
        <p:spPr bwMode="auto">
          <a:xfrm>
            <a:off x="685800" y="1676400"/>
            <a:ext cx="8153400" cy="822325"/>
          </a:xfrm>
          <a:prstGeom prst="rect">
            <a:avLst/>
          </a:prstGeom>
          <a:noFill/>
          <a:ln w="9525">
            <a:noFill/>
            <a:miter lim="800000"/>
            <a:headEnd/>
            <a:tailEnd/>
          </a:ln>
        </p:spPr>
        <p:txBody>
          <a:bodyPr>
            <a:prstTxWarp prst="textNoShape">
              <a:avLst/>
            </a:prstTxWarp>
            <a:spAutoFit/>
          </a:bodyPr>
          <a:lstStyle/>
          <a:p>
            <a:pPr>
              <a:spcBef>
                <a:spcPct val="50000"/>
              </a:spcBef>
            </a:pPr>
            <a:r>
              <a:rPr lang="en-US" sz="2400"/>
              <a:t>Track forecast skill is steadily improving while intensity prediction skill is showing little improvement…Why?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traj5new.mp4">
            <a:hlinkClick r:id="" action="ppaction://media"/>
          </p:cNvPr>
          <p:cNvPicPr/>
          <p:nvPr>
            <a:videoFile r:link="rId1"/>
          </p:nvPr>
        </p:nvPicPr>
        <p:blipFill>
          <a:blip r:embed="rId4"/>
          <a:stretch>
            <a:fillRect/>
          </a:stretch>
        </p:blipFill>
        <p:spPr>
          <a:xfrm>
            <a:off x="4191000" y="1447800"/>
            <a:ext cx="4425696" cy="4425696"/>
          </a:xfrm>
          <a:prstGeom prst="rect">
            <a:avLst/>
          </a:prstGeom>
        </p:spPr>
      </p:pic>
      <p:sp>
        <p:nvSpPr>
          <p:cNvPr id="24578" name="Rectangle 2"/>
          <p:cNvSpPr>
            <a:spLocks noGrp="1" noChangeArrowheads="1"/>
          </p:cNvSpPr>
          <p:nvPr>
            <p:ph type="title"/>
          </p:nvPr>
        </p:nvSpPr>
        <p:spPr/>
        <p:txBody>
          <a:bodyPr/>
          <a:lstStyle/>
          <a:p>
            <a:pPr eaLnBrk="1" hangingPunct="1"/>
            <a:r>
              <a:rPr lang="en-US"/>
              <a:t>20</a:t>
            </a:r>
            <a:r>
              <a:rPr lang="en-US" baseline="30000"/>
              <a:t>th</a:t>
            </a:r>
            <a:r>
              <a:rPr lang="en-US"/>
              <a:t> Century Paradigm for NWP</a:t>
            </a:r>
          </a:p>
        </p:txBody>
      </p:sp>
      <p:sp>
        <p:nvSpPr>
          <p:cNvPr id="24579" name="Rectangle 3"/>
          <p:cNvSpPr>
            <a:spLocks noGrp="1" noChangeArrowheads="1"/>
          </p:cNvSpPr>
          <p:nvPr>
            <p:ph type="body" sz="half" idx="1"/>
          </p:nvPr>
        </p:nvSpPr>
        <p:spPr>
          <a:xfrm>
            <a:off x="228600" y="1524000"/>
            <a:ext cx="3581400" cy="4525963"/>
          </a:xfrm>
        </p:spPr>
        <p:txBody>
          <a:bodyPr/>
          <a:lstStyle/>
          <a:p>
            <a:pPr eaLnBrk="1" hangingPunct="1"/>
            <a:r>
              <a:rPr lang="en-US" sz="1600" b="1"/>
              <a:t>Deterministic Prediction of Subordinate Disturbances </a:t>
            </a:r>
          </a:p>
          <a:p>
            <a:pPr lvl="1" eaLnBrk="1" hangingPunct="1"/>
            <a:r>
              <a:rPr lang="en-US" sz="1400"/>
              <a:t>Initialize model with deterministic “synoptic scale” flow</a:t>
            </a:r>
          </a:p>
          <a:p>
            <a:pPr lvl="1" eaLnBrk="1" hangingPunct="1"/>
            <a:r>
              <a:rPr lang="en-US" sz="1400"/>
              <a:t>Predict mesoscale features created by the interaction of predictable features with definable surface characteristics</a:t>
            </a:r>
          </a:p>
          <a:p>
            <a:pPr lvl="1" eaLnBrk="1" hangingPunct="1"/>
            <a:r>
              <a:rPr lang="en-US" sz="1400"/>
              <a:t>Mesoscale features take on the predictability of the synoptic scale flow</a:t>
            </a:r>
          </a:p>
        </p:txBody>
      </p:sp>
      <p:sp>
        <p:nvSpPr>
          <p:cNvPr id="24581" name="Rectangle 5"/>
          <p:cNvSpPr>
            <a:spLocks noChangeArrowheads="1"/>
          </p:cNvSpPr>
          <p:nvPr/>
        </p:nvSpPr>
        <p:spPr bwMode="auto">
          <a:xfrm>
            <a:off x="5127625" y="56054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mvg8.new.1.mp4">
            <a:hlinkClick r:id="" action="ppaction://media"/>
          </p:cNvPr>
          <p:cNvPicPr/>
          <p:nvPr>
            <a:videoFile r:link="rId1"/>
          </p:nvPr>
        </p:nvPicPr>
        <p:blipFill>
          <a:blip r:embed="rId6"/>
          <a:stretch>
            <a:fillRect/>
          </a:stretch>
        </p:blipFill>
        <p:spPr>
          <a:xfrm>
            <a:off x="2898648" y="4114800"/>
            <a:ext cx="2441448" cy="2441448"/>
          </a:xfrm>
          <a:prstGeom prst="rect">
            <a:avLst/>
          </a:prstGeom>
        </p:spPr>
      </p:pic>
      <p:pic>
        <p:nvPicPr>
          <p:cNvPr id="10" name="mvg6.mp4">
            <a:hlinkClick r:id="" action="ppaction://media"/>
          </p:cNvPr>
          <p:cNvPicPr/>
          <p:nvPr>
            <a:videoFile r:link="rId2"/>
          </p:nvPr>
        </p:nvPicPr>
        <p:blipFill>
          <a:blip r:embed="rId7"/>
          <a:stretch>
            <a:fillRect/>
          </a:stretch>
        </p:blipFill>
        <p:spPr>
          <a:xfrm>
            <a:off x="762000" y="4114800"/>
            <a:ext cx="2441448" cy="2441448"/>
          </a:xfrm>
          <a:prstGeom prst="rect">
            <a:avLst/>
          </a:prstGeom>
        </p:spPr>
      </p:pic>
      <p:pic>
        <p:nvPicPr>
          <p:cNvPr id="8" name="mvg4a.mp4">
            <a:hlinkClick r:id="" action="ppaction://media"/>
          </p:cNvPr>
          <p:cNvPicPr/>
          <p:nvPr>
            <a:videoFile r:link="rId3"/>
          </p:nvPr>
        </p:nvPicPr>
        <p:blipFill>
          <a:blip r:embed="rId8"/>
          <a:stretch>
            <a:fillRect/>
          </a:stretch>
        </p:blipFill>
        <p:spPr>
          <a:xfrm>
            <a:off x="4572000" y="1524000"/>
            <a:ext cx="3840480" cy="2304288"/>
          </a:xfrm>
          <a:prstGeom prst="rect">
            <a:avLst/>
          </a:prstGeom>
        </p:spPr>
      </p:pic>
      <p:sp>
        <p:nvSpPr>
          <p:cNvPr id="26626" name="Rectangle 2"/>
          <p:cNvSpPr>
            <a:spLocks noGrp="1" noChangeArrowheads="1"/>
          </p:cNvSpPr>
          <p:nvPr>
            <p:ph type="title"/>
          </p:nvPr>
        </p:nvSpPr>
        <p:spPr/>
        <p:txBody>
          <a:bodyPr/>
          <a:lstStyle/>
          <a:p>
            <a:pPr eaLnBrk="1" hangingPunct="1"/>
            <a:r>
              <a:rPr lang="en-US"/>
              <a:t>20</a:t>
            </a:r>
            <a:r>
              <a:rPr lang="en-US" baseline="30000"/>
              <a:t>th</a:t>
            </a:r>
            <a:r>
              <a:rPr lang="en-US"/>
              <a:t> Century Paradigm for NWP</a:t>
            </a:r>
          </a:p>
        </p:txBody>
      </p:sp>
      <p:sp>
        <p:nvSpPr>
          <p:cNvPr id="26627" name="Rectangle 3"/>
          <p:cNvSpPr>
            <a:spLocks noGrp="1" noChangeArrowheads="1"/>
          </p:cNvSpPr>
          <p:nvPr>
            <p:ph type="body" sz="half" idx="1"/>
          </p:nvPr>
        </p:nvSpPr>
        <p:spPr>
          <a:xfrm>
            <a:off x="533400" y="1600200"/>
            <a:ext cx="4038600" cy="4525963"/>
          </a:xfrm>
        </p:spPr>
        <p:txBody>
          <a:bodyPr/>
          <a:lstStyle/>
          <a:p>
            <a:pPr eaLnBrk="1" hangingPunct="1"/>
            <a:r>
              <a:rPr lang="en-US" sz="1600" b="1"/>
              <a:t>Simulation of Subordinate Disturbances </a:t>
            </a:r>
          </a:p>
          <a:p>
            <a:pPr lvl="1" eaLnBrk="1" hangingPunct="1"/>
            <a:r>
              <a:rPr lang="en-US" sz="1400"/>
              <a:t>Initialize model with deterministic flow</a:t>
            </a:r>
          </a:p>
          <a:p>
            <a:pPr lvl="1" eaLnBrk="1" hangingPunct="1"/>
            <a:r>
              <a:rPr lang="en-US" sz="1400"/>
              <a:t>Predict mesoscale features created by the interaction of predictable features with definable surface characteristics</a:t>
            </a:r>
          </a:p>
          <a:p>
            <a:pPr lvl="1" eaLnBrk="1" hangingPunct="1"/>
            <a:r>
              <a:rPr lang="en-US" sz="1400"/>
              <a:t>Simulated mesoscale features have independent behavior, but may be used to explain the behavior of simulated phenomena</a:t>
            </a:r>
          </a:p>
        </p:txBody>
      </p:sp>
      <p:pic>
        <p:nvPicPr>
          <p:cNvPr id="232455" name="Picture 7" descr="DSC00030x"/>
          <p:cNvPicPr>
            <a:picLocks noChangeAspect="1" noChangeArrowheads="1"/>
          </p:cNvPicPr>
          <p:nvPr/>
        </p:nvPicPr>
        <p:blipFill>
          <a:blip r:embed="rId9"/>
          <a:srcRect/>
          <a:stretch>
            <a:fillRect/>
          </a:stretch>
        </p:blipFill>
        <p:spPr bwMode="auto">
          <a:xfrm>
            <a:off x="5108448" y="4117150"/>
            <a:ext cx="3350041" cy="2436749"/>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016" fill="hold"/>
                                        <p:tgtEl>
                                          <p:spTgt spid="8"/>
                                        </p:tgtEl>
                                      </p:cBhvr>
                                    </p:cmd>
                                  </p:childTnLst>
                                </p:cTn>
                              </p:par>
                              <p:par>
                                <p:cTn id="7" presetID="1" presetClass="mediacall" presetSubtype="0" fill="hold" nodeType="withEffect">
                                  <p:stCondLst>
                                    <p:cond delay="0"/>
                                  </p:stCondLst>
                                  <p:childTnLst>
                                    <p:cmd type="call" cmd="playFrom(0.0)">
                                      <p:cBhvr>
                                        <p:cTn id="8" dur="7674" fill="hold"/>
                                        <p:tgtEl>
                                          <p:spTgt spid="10"/>
                                        </p:tgtEl>
                                      </p:cBhvr>
                                    </p:cmd>
                                  </p:childTnLst>
                                </p:cTn>
                              </p:par>
                              <p:par>
                                <p:cTn id="9" presetID="1" presetClass="mediacall" presetSubtype="0" fill="hold" nodeType="withEffect">
                                  <p:stCondLst>
                                    <p:cond delay="0"/>
                                  </p:stCondLst>
                                  <p:childTnLst>
                                    <p:cmd type="call" cmd="playFrom(0.0)">
                                      <p:cBhvr>
                                        <p:cTn id="10" dur="38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p:cTn id="17" repeatCount="indefinite" fill="hold" display="0">
                  <p:stCondLst>
                    <p:cond delay="indefinite"/>
                  </p:stCondLst>
                  <p:endCondLst>
                    <p:cond evt="onNext" delay="0">
                      <p:tgtEl>
                        <p:sldTgt/>
                      </p:tgtEl>
                    </p:cond>
                    <p:cond evt="onPrev" delay="0">
                      <p:tgtEl>
                        <p:sldTgt/>
                      </p:tgtEl>
                    </p:cond>
                  </p:end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video>
              <p:cMediaNode>
                <p:cTn id="23" repeatCount="indefinite" fill="hold" display="0">
                  <p:stCondLst>
                    <p:cond delay="indefinite"/>
                  </p:stCondLst>
                  <p:endCondLst>
                    <p:cond evt="onNext" delay="0">
                      <p:tgtEl>
                        <p:sldTgt/>
                      </p:tgtEl>
                    </p:cond>
                    <p:cond evt="onPrev" delay="0">
                      <p:tgtEl>
                        <p:sldTgt/>
                      </p:tgtEl>
                    </p:cond>
                  </p:endCondLst>
                </p:cTn>
                <p:tgtEl>
                  <p:spTgt spid="11"/>
                </p:tgtEl>
              </p:cMediaNode>
            </p:video>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t>Hurricane Forecast Improvement Project</a:t>
            </a:r>
          </a:p>
        </p:txBody>
      </p:sp>
      <p:sp>
        <p:nvSpPr>
          <p:cNvPr id="30723" name="Rectangle 3"/>
          <p:cNvSpPr>
            <a:spLocks noGrp="1" noChangeArrowheads="1"/>
          </p:cNvSpPr>
          <p:nvPr>
            <p:ph type="body" idx="1"/>
          </p:nvPr>
        </p:nvSpPr>
        <p:spPr>
          <a:xfrm>
            <a:off x="457200" y="1981200"/>
            <a:ext cx="8229600" cy="4525963"/>
          </a:xfrm>
        </p:spPr>
        <p:txBody>
          <a:bodyPr/>
          <a:lstStyle/>
          <a:p>
            <a:pPr marL="609600" indent="-609600" eaLnBrk="1" hangingPunct="1"/>
            <a:r>
              <a:rPr lang="en-US" sz="2400"/>
              <a:t>How can we move forward with tropical cyclone intensity prediction?</a:t>
            </a:r>
          </a:p>
          <a:p>
            <a:pPr marL="609600" indent="-609600" eaLnBrk="1" hangingPunct="1"/>
            <a:r>
              <a:rPr lang="en-US" sz="2400"/>
              <a:t>Can implementing high resolution forecast systems, utilizing the most powerful computers lead to the break throughs that we need?</a:t>
            </a:r>
          </a:p>
          <a:p>
            <a:pPr marL="990600" lvl="1" indent="-533400" eaLnBrk="1" hangingPunct="1">
              <a:buFontTx/>
              <a:buAutoNum type="arabicPeriod"/>
            </a:pPr>
            <a:endParaRPr lang="en-US" sz="20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t>The High Resolution Test</a:t>
            </a:r>
          </a:p>
        </p:txBody>
      </p:sp>
      <p:sp>
        <p:nvSpPr>
          <p:cNvPr id="32771" name="Rectangle 3"/>
          <p:cNvSpPr>
            <a:spLocks noGrp="1" noChangeArrowheads="1"/>
          </p:cNvSpPr>
          <p:nvPr>
            <p:ph type="body" idx="1"/>
          </p:nvPr>
        </p:nvSpPr>
        <p:spPr/>
        <p:txBody>
          <a:bodyPr/>
          <a:lstStyle/>
          <a:p>
            <a:pPr eaLnBrk="1" hangingPunct="1">
              <a:lnSpc>
                <a:spcPct val="90000"/>
              </a:lnSpc>
            </a:pPr>
            <a:r>
              <a:rPr lang="en-US" b="1">
                <a:solidFill>
                  <a:srgbClr val="FF3300"/>
                </a:solidFill>
              </a:rPr>
              <a:t>Hypothesis:</a:t>
            </a:r>
            <a:r>
              <a:rPr lang="en-US"/>
              <a:t> </a:t>
            </a:r>
          </a:p>
          <a:p>
            <a:pPr lvl="1" eaLnBrk="1" hangingPunct="1">
              <a:lnSpc>
                <a:spcPct val="90000"/>
              </a:lnSpc>
            </a:pPr>
            <a:r>
              <a:rPr lang="en-US"/>
              <a:t>Given an initial condition of the hurricane vortex defined at 9 km resolution then</a:t>
            </a:r>
          </a:p>
          <a:p>
            <a:pPr lvl="2" eaLnBrk="1" hangingPunct="1">
              <a:lnSpc>
                <a:spcPct val="90000"/>
              </a:lnSpc>
            </a:pPr>
            <a:r>
              <a:rPr lang="en-US"/>
              <a:t>Decreasing the horizontal numerical model grid spacing from 9  km to 1 km, will result in a</a:t>
            </a:r>
            <a:r>
              <a:rPr lang="en-US" b="1"/>
              <a:t> significant increase in the skill of intensity forecasts</a:t>
            </a:r>
            <a:r>
              <a:rPr lang="en-US"/>
              <a:t> in the 5 day time frame</a:t>
            </a:r>
          </a:p>
          <a:p>
            <a:pPr lvl="2" eaLnBrk="1" hangingPunct="1">
              <a:lnSpc>
                <a:spcPct val="90000"/>
              </a:lnSpc>
            </a:pPr>
            <a:r>
              <a:rPr lang="en-US"/>
              <a:t>The </a:t>
            </a:r>
            <a:r>
              <a:rPr lang="en-US" b="1"/>
              <a:t>dependence of intensity forecast accuracy on resolution is a robust </a:t>
            </a:r>
            <a:r>
              <a:rPr lang="en-US"/>
              <a:t>property of all numerical models</a:t>
            </a:r>
          </a:p>
          <a:p>
            <a:pPr lvl="2" eaLnBrk="1" hangingPunct="1">
              <a:lnSpc>
                <a:spcPct val="90000"/>
              </a:lnSpc>
            </a:pP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7415</TotalTime>
  <Words>3998</Words>
  <Application>Microsoft Macintosh PowerPoint</Application>
  <PresentationFormat>On-screen Show (4:3)</PresentationFormat>
  <Paragraphs>376</Paragraphs>
  <Slides>46</Slides>
  <Notes>36</Notes>
  <HiddenSlides>1</HiddenSlides>
  <MMClips>6</MMClips>
  <ScaleCrop>false</ScaleCrop>
  <HeadingPairs>
    <vt:vector size="4" baseType="variant">
      <vt:variant>
        <vt:lpstr>Design Template</vt:lpstr>
      </vt:variant>
      <vt:variant>
        <vt:i4>1</vt:i4>
      </vt:variant>
      <vt:variant>
        <vt:lpstr>Slide Titles</vt:lpstr>
      </vt:variant>
      <vt:variant>
        <vt:i4>46</vt:i4>
      </vt:variant>
    </vt:vector>
  </HeadingPairs>
  <TitlesOfParts>
    <vt:vector size="47" baseType="lpstr">
      <vt:lpstr>Default Design</vt:lpstr>
      <vt:lpstr>The Guiding Principles, Realities and Future of Cloud Resolving NWP Models </vt:lpstr>
      <vt:lpstr>Synoptic Paradigm</vt:lpstr>
      <vt:lpstr>The last 50 years</vt:lpstr>
      <vt:lpstr>But..</vt:lpstr>
      <vt:lpstr>Hurricane Forecast  Problem</vt:lpstr>
      <vt:lpstr>20th Century Paradigm for NWP</vt:lpstr>
      <vt:lpstr>20th Century Paradigm for NWP</vt:lpstr>
      <vt:lpstr>Hurricane Forecast Improvement Project</vt:lpstr>
      <vt:lpstr>The High Resolution Test</vt:lpstr>
      <vt:lpstr>The Test</vt:lpstr>
      <vt:lpstr>The Test</vt:lpstr>
      <vt:lpstr>Slide 12</vt:lpstr>
      <vt:lpstr>Modeling Groups</vt:lpstr>
      <vt:lpstr>Evaluation </vt:lpstr>
      <vt:lpstr>Final Conclusions of HRH Test</vt:lpstr>
      <vt:lpstr>Bottom Line</vt:lpstr>
      <vt:lpstr>Conventional “Synoptic” Observations</vt:lpstr>
      <vt:lpstr>Model Grid Spacing</vt:lpstr>
      <vt:lpstr>Model Resolution</vt:lpstr>
      <vt:lpstr>5 Dimensional Gap between conventional “synoptic” observations and model resolution</vt:lpstr>
      <vt:lpstr>Can we overcome the gap?</vt:lpstr>
      <vt:lpstr>Filling the Gap</vt:lpstr>
      <vt:lpstr>Predictability Issues in Age of Cloud Resolving Models</vt:lpstr>
      <vt:lpstr>Can we initialize cloud scales with Cloud Resolving Data?</vt:lpstr>
      <vt:lpstr>The Space-Time Problem</vt:lpstr>
      <vt:lpstr>How can we move forward?</vt:lpstr>
      <vt:lpstr>Expectations and Goals</vt:lpstr>
      <vt:lpstr>Why can’t space time be predicted as an Initial Value Problem?</vt:lpstr>
      <vt:lpstr>We need to define or initial state with matching Space-Time fidelity</vt:lpstr>
      <vt:lpstr>Observation Options</vt:lpstr>
      <vt:lpstr>Slide 31</vt:lpstr>
      <vt:lpstr>Future Observations</vt:lpstr>
      <vt:lpstr>Future Observation Option</vt:lpstr>
      <vt:lpstr>Slide 34</vt:lpstr>
      <vt:lpstr>Slide 35</vt:lpstr>
      <vt:lpstr>NEXRAD in Space Deployable Antenna</vt:lpstr>
      <vt:lpstr>Level 3 Technology (Rotating Arm Test)</vt:lpstr>
      <vt:lpstr>Large, Lightweight, Deployable, Scanning Reflector Antennas   Game Changing                            POC: Eastwood Im; eastwood.im@jpl.nasa.gov</vt:lpstr>
      <vt:lpstr>Slide 39</vt:lpstr>
      <vt:lpstr>Slide 40</vt:lpstr>
      <vt:lpstr>Slide 41</vt:lpstr>
      <vt:lpstr>Retrieval of VH</vt:lpstr>
      <vt:lpstr>Slide 43</vt:lpstr>
      <vt:lpstr>Slide 44</vt:lpstr>
      <vt:lpstr>Slide 45</vt:lpstr>
      <vt:lpstr>Conclusions</vt:lpstr>
    </vt:vector>
  </TitlesOfParts>
  <Company>UW-AOS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Nexrad In Space</dc:title>
  <dc:creator> Gregory J. Tripoli</dc:creator>
  <cp:lastModifiedBy>Frank Marks</cp:lastModifiedBy>
  <cp:revision>58</cp:revision>
  <dcterms:created xsi:type="dcterms:W3CDTF">2010-12-06T19:54:49Z</dcterms:created>
  <dcterms:modified xsi:type="dcterms:W3CDTF">2010-12-06T19:54:53Z</dcterms:modified>
</cp:coreProperties>
</file>