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2.xml" ContentType="application/vnd.openxmlformats-officedocument.drawingml.char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73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59" r:id="rId10"/>
    <p:sldId id="262" r:id="rId11"/>
    <p:sldId id="263" r:id="rId12"/>
    <p:sldId id="264" r:id="rId13"/>
    <p:sldId id="272" r:id="rId14"/>
    <p:sldId id="282" r:id="rId15"/>
    <p:sldId id="283" r:id="rId16"/>
    <p:sldId id="284" r:id="rId17"/>
    <p:sldId id="285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6F8FF"/>
    <a:srgbClr val="67AE48"/>
    <a:srgbClr val="D4E8CD"/>
    <a:srgbClr val="C4292E"/>
    <a:srgbClr val="C5ECC5"/>
    <a:srgbClr val="48BF4E"/>
    <a:srgbClr val="58B75B"/>
    <a:srgbClr val="4EC350"/>
    <a:srgbClr val="DA7558"/>
    <a:srgbClr val="00B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RD:Users:altug:Documents:work:presentations:noaa_conference_2010:cases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069132231454268"/>
          <c:y val="0.0331280053955463"/>
          <c:w val="0.74436954594325"/>
          <c:h val="0.576144126242336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# Cycles Run</c:v>
                </c:pt>
              </c:strCache>
            </c:strRef>
          </c:tx>
          <c:spPr>
            <a:solidFill>
              <a:srgbClr val="AD2737"/>
            </a:solidFill>
            <a:effectLst>
              <a:outerShdw blurRad="40005" dist="22987" algn="tl" rotWithShape="0">
                <a:schemeClr val="tx1">
                  <a:lumMod val="65000"/>
                  <a:lumOff val="35000"/>
                  <a:alpha val="16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Sheet1!$A$2:$A$20</c:f>
              <c:strCache>
                <c:ptCount val="19"/>
                <c:pt idx="0">
                  <c:v>Earl - 08/29 00Z</c:v>
                </c:pt>
                <c:pt idx="1">
                  <c:v>Earl - 08/29 12Z</c:v>
                </c:pt>
                <c:pt idx="2">
                  <c:v>Earl - 08/30 00Z</c:v>
                </c:pt>
                <c:pt idx="3">
                  <c:v>Earl - 08/30 12Z</c:v>
                </c:pt>
                <c:pt idx="4">
                  <c:v>Earl - 08/31 00Z</c:v>
                </c:pt>
                <c:pt idx="5">
                  <c:v>Earl - 09/01 12Z</c:v>
                </c:pt>
                <c:pt idx="6">
                  <c:v>Earl - 09/02 00Z</c:v>
                </c:pt>
                <c:pt idx="7">
                  <c:v>Earl - 09/02 12Z</c:v>
                </c:pt>
                <c:pt idx="8">
                  <c:v>Earl - 09/03 00Z</c:v>
                </c:pt>
                <c:pt idx="9">
                  <c:v>Earl - 09/03 12Z</c:v>
                </c:pt>
                <c:pt idx="10">
                  <c:v>Earl - 09/04 00Z</c:v>
                </c:pt>
                <c:pt idx="11">
                  <c:v>Invest92 - 09/13 00Z</c:v>
                </c:pt>
                <c:pt idx="12">
                  <c:v>Invest92 - 09/13 12Z</c:v>
                </c:pt>
                <c:pt idx="13">
                  <c:v>Invest92 - 09/14 00Z</c:v>
                </c:pt>
                <c:pt idx="14">
                  <c:v>Karl - 09/16 18Z</c:v>
                </c:pt>
                <c:pt idx="15">
                  <c:v>Richard - 10/23 12Z</c:v>
                </c:pt>
                <c:pt idx="16">
                  <c:v>Tomas - 11/05 00Z</c:v>
                </c:pt>
                <c:pt idx="17">
                  <c:v>Tomas - 11/06 12Z</c:v>
                </c:pt>
                <c:pt idx="18">
                  <c:v>Tomas - 11/07 00Z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5.0</c:v>
                </c:pt>
                <c:pt idx="1">
                  <c:v>6.0</c:v>
                </c:pt>
                <c:pt idx="2">
                  <c:v>5.0</c:v>
                </c:pt>
                <c:pt idx="3">
                  <c:v>5.0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5.0</c:v>
                </c:pt>
                <c:pt idx="8">
                  <c:v>6.0</c:v>
                </c:pt>
                <c:pt idx="9">
                  <c:v>8.0</c:v>
                </c:pt>
                <c:pt idx="10">
                  <c:v>5.0</c:v>
                </c:pt>
                <c:pt idx="11">
                  <c:v>6.0</c:v>
                </c:pt>
                <c:pt idx="12">
                  <c:v>6.0</c:v>
                </c:pt>
                <c:pt idx="13">
                  <c:v>7.0</c:v>
                </c:pt>
                <c:pt idx="14">
                  <c:v>7.0</c:v>
                </c:pt>
                <c:pt idx="15">
                  <c:v>6.0</c:v>
                </c:pt>
                <c:pt idx="16">
                  <c:v>5.0</c:v>
                </c:pt>
                <c:pt idx="17">
                  <c:v>5.0</c:v>
                </c:pt>
                <c:pt idx="18">
                  <c:v>5.0</c:v>
                </c:pt>
              </c:numCache>
            </c:numRef>
          </c:val>
        </c:ser>
        <c:gapWidth val="200"/>
        <c:overlap val="100"/>
        <c:axId val="495108568"/>
        <c:axId val="496803832"/>
      </c:barChart>
      <c:lineChart>
        <c:grouping val="standard"/>
        <c:ser>
          <c:idx val="1"/>
          <c:order val="1"/>
          <c:tx>
            <c:strRef>
              <c:f>Sheet1!$C$1</c:f>
              <c:strCache>
                <c:ptCount val="1"/>
                <c:pt idx="0">
                  <c:v>SFMR</c:v>
                </c:pt>
              </c:strCache>
            </c:strRef>
          </c:tx>
          <c:spPr>
            <a:ln>
              <a:solidFill>
                <a:srgbClr val="AD42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marker>
            <c:symbol val="circle"/>
            <c:size val="9"/>
            <c:spPr>
              <a:solidFill>
                <a:srgbClr val="DD3F00"/>
              </a:solidFill>
              <a:ln>
                <a:solidFill>
                  <a:srgbClr val="DD3F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marker>
          <c:dPt>
            <c:idx val="11"/>
            <c:spPr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dPt>
          <c:dPt>
            <c:idx val="15"/>
            <c:spPr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dPt>
          <c:dPt>
            <c:idx val="16"/>
            <c:spPr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dPt>
          <c:cat>
            <c:strRef>
              <c:f>Sheet1!$A$2:$A$20</c:f>
              <c:strCache>
                <c:ptCount val="19"/>
                <c:pt idx="0">
                  <c:v>Earl - 08/29 00Z</c:v>
                </c:pt>
                <c:pt idx="1">
                  <c:v>Earl - 08/29 12Z</c:v>
                </c:pt>
                <c:pt idx="2">
                  <c:v>Earl - 08/30 00Z</c:v>
                </c:pt>
                <c:pt idx="3">
                  <c:v>Earl - 08/30 12Z</c:v>
                </c:pt>
                <c:pt idx="4">
                  <c:v>Earl - 08/31 00Z</c:v>
                </c:pt>
                <c:pt idx="5">
                  <c:v>Earl - 09/01 12Z</c:v>
                </c:pt>
                <c:pt idx="6">
                  <c:v>Earl - 09/02 00Z</c:v>
                </c:pt>
                <c:pt idx="7">
                  <c:v>Earl - 09/02 12Z</c:v>
                </c:pt>
                <c:pt idx="8">
                  <c:v>Earl - 09/03 00Z</c:v>
                </c:pt>
                <c:pt idx="9">
                  <c:v>Earl - 09/03 12Z</c:v>
                </c:pt>
                <c:pt idx="10">
                  <c:v>Earl - 09/04 00Z</c:v>
                </c:pt>
                <c:pt idx="11">
                  <c:v>Invest92 - 09/13 00Z</c:v>
                </c:pt>
                <c:pt idx="12">
                  <c:v>Invest92 - 09/13 12Z</c:v>
                </c:pt>
                <c:pt idx="13">
                  <c:v>Invest92 - 09/14 00Z</c:v>
                </c:pt>
                <c:pt idx="14">
                  <c:v>Karl - 09/16 18Z</c:v>
                </c:pt>
                <c:pt idx="15">
                  <c:v>Richard - 10/23 12Z</c:v>
                </c:pt>
                <c:pt idx="16">
                  <c:v>Tomas - 11/05 00Z</c:v>
                </c:pt>
                <c:pt idx="17">
                  <c:v>Tomas - 11/06 12Z</c:v>
                </c:pt>
                <c:pt idx="18">
                  <c:v>Tomas - 11/07 00Z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102.0</c:v>
                </c:pt>
                <c:pt idx="1">
                  <c:v>178.0</c:v>
                </c:pt>
                <c:pt idx="2">
                  <c:v>140.0</c:v>
                </c:pt>
                <c:pt idx="3">
                  <c:v>134.0</c:v>
                </c:pt>
                <c:pt idx="4">
                  <c:v>99.0</c:v>
                </c:pt>
                <c:pt idx="5">
                  <c:v>89.0</c:v>
                </c:pt>
                <c:pt idx="6">
                  <c:v>51.0</c:v>
                </c:pt>
                <c:pt idx="7">
                  <c:v>158.0</c:v>
                </c:pt>
                <c:pt idx="8">
                  <c:v>109.0</c:v>
                </c:pt>
                <c:pt idx="9">
                  <c:v>117.0</c:v>
                </c:pt>
                <c:pt idx="10">
                  <c:v>101.0</c:v>
                </c:pt>
                <c:pt idx="11">
                  <c:v>2.0</c:v>
                </c:pt>
                <c:pt idx="12">
                  <c:v>61.0</c:v>
                </c:pt>
                <c:pt idx="13">
                  <c:v>3.0</c:v>
                </c:pt>
                <c:pt idx="14">
                  <c:v>104.0</c:v>
                </c:pt>
                <c:pt idx="15">
                  <c:v>27.0</c:v>
                </c:pt>
                <c:pt idx="16">
                  <c:v>115.0</c:v>
                </c:pt>
                <c:pt idx="17">
                  <c:v>113.0</c:v>
                </c:pt>
                <c:pt idx="18">
                  <c:v>99.0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Dropsonde</c:v>
                </c:pt>
              </c:strCache>
            </c:strRef>
          </c:tx>
          <c:spPr>
            <a:ln>
              <a:solidFill>
                <a:srgbClr val="0B6D0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marker>
            <c:symbol val="circle"/>
            <c:size val="9"/>
            <c:spPr>
              <a:solidFill>
                <a:srgbClr val="009201"/>
              </a:solidFill>
              <a:ln>
                <a:solidFill>
                  <a:srgbClr val="00920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marker>
          <c:dPt>
            <c:idx val="11"/>
            <c:spPr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dPt>
          <c:dPt>
            <c:idx val="15"/>
            <c:spPr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dPt>
          <c:dPt>
            <c:idx val="16"/>
            <c:spPr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dPt>
          <c:cat>
            <c:strRef>
              <c:f>Sheet1!$A$2:$A$20</c:f>
              <c:strCache>
                <c:ptCount val="19"/>
                <c:pt idx="0">
                  <c:v>Earl - 08/29 00Z</c:v>
                </c:pt>
                <c:pt idx="1">
                  <c:v>Earl - 08/29 12Z</c:v>
                </c:pt>
                <c:pt idx="2">
                  <c:v>Earl - 08/30 00Z</c:v>
                </c:pt>
                <c:pt idx="3">
                  <c:v>Earl - 08/30 12Z</c:v>
                </c:pt>
                <c:pt idx="4">
                  <c:v>Earl - 08/31 00Z</c:v>
                </c:pt>
                <c:pt idx="5">
                  <c:v>Earl - 09/01 12Z</c:v>
                </c:pt>
                <c:pt idx="6">
                  <c:v>Earl - 09/02 00Z</c:v>
                </c:pt>
                <c:pt idx="7">
                  <c:v>Earl - 09/02 12Z</c:v>
                </c:pt>
                <c:pt idx="8">
                  <c:v>Earl - 09/03 00Z</c:v>
                </c:pt>
                <c:pt idx="9">
                  <c:v>Earl - 09/03 12Z</c:v>
                </c:pt>
                <c:pt idx="10">
                  <c:v>Earl - 09/04 00Z</c:v>
                </c:pt>
                <c:pt idx="11">
                  <c:v>Invest92 - 09/13 00Z</c:v>
                </c:pt>
                <c:pt idx="12">
                  <c:v>Invest92 - 09/13 12Z</c:v>
                </c:pt>
                <c:pt idx="13">
                  <c:v>Invest92 - 09/14 00Z</c:v>
                </c:pt>
                <c:pt idx="14">
                  <c:v>Karl - 09/16 18Z</c:v>
                </c:pt>
                <c:pt idx="15">
                  <c:v>Richard - 10/23 12Z</c:v>
                </c:pt>
                <c:pt idx="16">
                  <c:v>Tomas - 11/05 00Z</c:v>
                </c:pt>
                <c:pt idx="17">
                  <c:v>Tomas - 11/06 12Z</c:v>
                </c:pt>
                <c:pt idx="18">
                  <c:v>Tomas - 11/07 00Z</c:v>
                </c:pt>
              </c:strCache>
            </c:strRef>
          </c:cat>
          <c:val>
            <c:numRef>
              <c:f>Sheet1!$D$2:$D$20</c:f>
              <c:numCache>
                <c:formatCode>General</c:formatCode>
                <c:ptCount val="19"/>
                <c:pt idx="0">
                  <c:v>175.0</c:v>
                </c:pt>
                <c:pt idx="1">
                  <c:v>51.0</c:v>
                </c:pt>
                <c:pt idx="2">
                  <c:v>176.0</c:v>
                </c:pt>
                <c:pt idx="3">
                  <c:v>27.0</c:v>
                </c:pt>
                <c:pt idx="4">
                  <c:v>270.0</c:v>
                </c:pt>
                <c:pt idx="5">
                  <c:v>43.0</c:v>
                </c:pt>
                <c:pt idx="6">
                  <c:v>149.0</c:v>
                </c:pt>
                <c:pt idx="7">
                  <c:v>225.0</c:v>
                </c:pt>
                <c:pt idx="8">
                  <c:v>57.0</c:v>
                </c:pt>
                <c:pt idx="9">
                  <c:v>35.0</c:v>
                </c:pt>
                <c:pt idx="10">
                  <c:v>130.0</c:v>
                </c:pt>
                <c:pt idx="11">
                  <c:v>395.0</c:v>
                </c:pt>
                <c:pt idx="12">
                  <c:v>36.0</c:v>
                </c:pt>
                <c:pt idx="13">
                  <c:v>133.0</c:v>
                </c:pt>
                <c:pt idx="14">
                  <c:v>166.0</c:v>
                </c:pt>
                <c:pt idx="15">
                  <c:v>66.0</c:v>
                </c:pt>
                <c:pt idx="16">
                  <c:v>0.0</c:v>
                </c:pt>
                <c:pt idx="17">
                  <c:v>0.0</c:v>
                </c:pt>
                <c:pt idx="18">
                  <c:v>38.0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Flight Level</c:v>
                </c:pt>
              </c:strCache>
            </c:strRef>
          </c:tx>
          <c:spPr>
            <a:ln>
              <a:solidFill>
                <a:srgbClr val="74458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marker>
            <c:symbol val="circle"/>
            <c:size val="9"/>
            <c:spPr>
              <a:solidFill>
                <a:srgbClr val="933EB1"/>
              </a:solidFill>
              <a:ln>
                <a:solidFill>
                  <a:srgbClr val="933EB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marker>
          <c:dPt>
            <c:idx val="11"/>
            <c:spPr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dPt>
          <c:dPt>
            <c:idx val="15"/>
            <c:spPr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dPt>
          <c:dPt>
            <c:idx val="16"/>
            <c:spPr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dPt>
          <c:cat>
            <c:strRef>
              <c:f>Sheet1!$A$2:$A$20</c:f>
              <c:strCache>
                <c:ptCount val="19"/>
                <c:pt idx="0">
                  <c:v>Earl - 08/29 00Z</c:v>
                </c:pt>
                <c:pt idx="1">
                  <c:v>Earl - 08/29 12Z</c:v>
                </c:pt>
                <c:pt idx="2">
                  <c:v>Earl - 08/30 00Z</c:v>
                </c:pt>
                <c:pt idx="3">
                  <c:v>Earl - 08/30 12Z</c:v>
                </c:pt>
                <c:pt idx="4">
                  <c:v>Earl - 08/31 00Z</c:v>
                </c:pt>
                <c:pt idx="5">
                  <c:v>Earl - 09/01 12Z</c:v>
                </c:pt>
                <c:pt idx="6">
                  <c:v>Earl - 09/02 00Z</c:v>
                </c:pt>
                <c:pt idx="7">
                  <c:v>Earl - 09/02 12Z</c:v>
                </c:pt>
                <c:pt idx="8">
                  <c:v>Earl - 09/03 00Z</c:v>
                </c:pt>
                <c:pt idx="9">
                  <c:v>Earl - 09/03 12Z</c:v>
                </c:pt>
                <c:pt idx="10">
                  <c:v>Earl - 09/04 00Z</c:v>
                </c:pt>
                <c:pt idx="11">
                  <c:v>Invest92 - 09/13 00Z</c:v>
                </c:pt>
                <c:pt idx="12">
                  <c:v>Invest92 - 09/13 12Z</c:v>
                </c:pt>
                <c:pt idx="13">
                  <c:v>Invest92 - 09/14 00Z</c:v>
                </c:pt>
                <c:pt idx="14">
                  <c:v>Karl - 09/16 18Z</c:v>
                </c:pt>
                <c:pt idx="15">
                  <c:v>Richard - 10/23 12Z</c:v>
                </c:pt>
                <c:pt idx="16">
                  <c:v>Tomas - 11/05 00Z</c:v>
                </c:pt>
                <c:pt idx="17">
                  <c:v>Tomas - 11/06 12Z</c:v>
                </c:pt>
                <c:pt idx="18">
                  <c:v>Tomas - 11/07 00Z</c:v>
                </c:pt>
              </c:strCache>
            </c:strRef>
          </c:cat>
          <c:val>
            <c:numRef>
              <c:f>Sheet1!$E$2:$E$20</c:f>
              <c:numCache>
                <c:formatCode>General</c:formatCode>
                <c:ptCount val="19"/>
                <c:pt idx="0">
                  <c:v>407.0</c:v>
                </c:pt>
                <c:pt idx="1">
                  <c:v>713.0</c:v>
                </c:pt>
                <c:pt idx="2">
                  <c:v>558.0</c:v>
                </c:pt>
                <c:pt idx="3">
                  <c:v>537.0</c:v>
                </c:pt>
                <c:pt idx="4">
                  <c:v>395.0</c:v>
                </c:pt>
                <c:pt idx="5">
                  <c:v>355.0</c:v>
                </c:pt>
                <c:pt idx="6">
                  <c:v>203.0</c:v>
                </c:pt>
                <c:pt idx="7">
                  <c:v>631.0</c:v>
                </c:pt>
                <c:pt idx="8">
                  <c:v>437.0</c:v>
                </c:pt>
                <c:pt idx="9">
                  <c:v>468.0</c:v>
                </c:pt>
                <c:pt idx="10">
                  <c:v>406.0</c:v>
                </c:pt>
                <c:pt idx="11">
                  <c:v>15.0</c:v>
                </c:pt>
                <c:pt idx="12">
                  <c:v>243.0</c:v>
                </c:pt>
                <c:pt idx="13">
                  <c:v>11.0</c:v>
                </c:pt>
                <c:pt idx="14">
                  <c:v>415.0</c:v>
                </c:pt>
                <c:pt idx="15">
                  <c:v>109.0</c:v>
                </c:pt>
                <c:pt idx="16">
                  <c:v>462.0</c:v>
                </c:pt>
                <c:pt idx="17">
                  <c:v>452.0</c:v>
                </c:pt>
                <c:pt idx="18">
                  <c:v>394.0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Doppler Wind</c:v>
                </c:pt>
              </c:strCache>
            </c:strRef>
          </c:tx>
          <c:spPr>
            <a:ln>
              <a:solidFill>
                <a:srgbClr val="145898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marker>
            <c:symbol val="circle"/>
            <c:size val="9"/>
            <c:spPr>
              <a:solidFill>
                <a:srgbClr val="3366FF"/>
              </a:solidFill>
              <a:ln>
                <a:solidFill>
                  <a:srgbClr val="3366FF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marker>
          <c:dPt>
            <c:idx val="11"/>
            <c:spPr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dPt>
          <c:dPt>
            <c:idx val="15"/>
            <c:spPr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dPt>
          <c:dPt>
            <c:idx val="16"/>
            <c:spPr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dPt>
          <c:cat>
            <c:strRef>
              <c:f>Sheet1!$A$2:$A$20</c:f>
              <c:strCache>
                <c:ptCount val="19"/>
                <c:pt idx="0">
                  <c:v>Earl - 08/29 00Z</c:v>
                </c:pt>
                <c:pt idx="1">
                  <c:v>Earl - 08/29 12Z</c:v>
                </c:pt>
                <c:pt idx="2">
                  <c:v>Earl - 08/30 00Z</c:v>
                </c:pt>
                <c:pt idx="3">
                  <c:v>Earl - 08/30 12Z</c:v>
                </c:pt>
                <c:pt idx="4">
                  <c:v>Earl - 08/31 00Z</c:v>
                </c:pt>
                <c:pt idx="5">
                  <c:v>Earl - 09/01 12Z</c:v>
                </c:pt>
                <c:pt idx="6">
                  <c:v>Earl - 09/02 00Z</c:v>
                </c:pt>
                <c:pt idx="7">
                  <c:v>Earl - 09/02 12Z</c:v>
                </c:pt>
                <c:pt idx="8">
                  <c:v>Earl - 09/03 00Z</c:v>
                </c:pt>
                <c:pt idx="9">
                  <c:v>Earl - 09/03 12Z</c:v>
                </c:pt>
                <c:pt idx="10">
                  <c:v>Earl - 09/04 00Z</c:v>
                </c:pt>
                <c:pt idx="11">
                  <c:v>Invest92 - 09/13 00Z</c:v>
                </c:pt>
                <c:pt idx="12">
                  <c:v>Invest92 - 09/13 12Z</c:v>
                </c:pt>
                <c:pt idx="13">
                  <c:v>Invest92 - 09/14 00Z</c:v>
                </c:pt>
                <c:pt idx="14">
                  <c:v>Karl - 09/16 18Z</c:v>
                </c:pt>
                <c:pt idx="15">
                  <c:v>Richard - 10/23 12Z</c:v>
                </c:pt>
                <c:pt idx="16">
                  <c:v>Tomas - 11/05 00Z</c:v>
                </c:pt>
                <c:pt idx="17">
                  <c:v>Tomas - 11/06 12Z</c:v>
                </c:pt>
                <c:pt idx="18">
                  <c:v>Tomas - 11/07 00Z</c:v>
                </c:pt>
              </c:strCache>
            </c:strRef>
          </c:cat>
          <c:val>
            <c:numRef>
              <c:f>Sheet1!$F$2:$F$20</c:f>
              <c:numCache>
                <c:formatCode>General</c:formatCode>
                <c:ptCount val="19"/>
                <c:pt idx="0">
                  <c:v>6736.0</c:v>
                </c:pt>
                <c:pt idx="1">
                  <c:v>7949.0</c:v>
                </c:pt>
                <c:pt idx="2">
                  <c:v>8217.0</c:v>
                </c:pt>
                <c:pt idx="3">
                  <c:v>7474.0</c:v>
                </c:pt>
                <c:pt idx="4">
                  <c:v>6986.0</c:v>
                </c:pt>
                <c:pt idx="5">
                  <c:v>3912.0</c:v>
                </c:pt>
                <c:pt idx="6">
                  <c:v>3292.0</c:v>
                </c:pt>
                <c:pt idx="7">
                  <c:v>6005.0</c:v>
                </c:pt>
                <c:pt idx="8">
                  <c:v>5345.0</c:v>
                </c:pt>
                <c:pt idx="9">
                  <c:v>2610.0</c:v>
                </c:pt>
                <c:pt idx="10">
                  <c:v>4860.0</c:v>
                </c:pt>
                <c:pt idx="11">
                  <c:v>2981.0</c:v>
                </c:pt>
                <c:pt idx="12">
                  <c:v>4969.0</c:v>
                </c:pt>
                <c:pt idx="13">
                  <c:v>374.0</c:v>
                </c:pt>
                <c:pt idx="14">
                  <c:v>3925.0</c:v>
                </c:pt>
                <c:pt idx="15">
                  <c:v>6472.0</c:v>
                </c:pt>
                <c:pt idx="16">
                  <c:v>4348.0</c:v>
                </c:pt>
                <c:pt idx="17">
                  <c:v>7595.0</c:v>
                </c:pt>
                <c:pt idx="18">
                  <c:v>6102.0</c:v>
                </c:pt>
              </c:numCache>
            </c:numRef>
          </c:val>
        </c:ser>
        <c:marker val="1"/>
        <c:axId val="450037768"/>
        <c:axId val="495897816"/>
      </c:lineChart>
      <c:catAx>
        <c:axId val="450037768"/>
        <c:scaling>
          <c:orientation val="minMax"/>
        </c:scaling>
        <c:axPos val="b"/>
        <c:majorGridlines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txPr>
          <a:bodyPr rot="-5400000" vert="horz"/>
          <a:lstStyle/>
          <a:p>
            <a:pPr>
              <a:defRPr sz="1100"/>
            </a:pPr>
            <a:endParaRPr lang="en-US"/>
          </a:p>
        </c:txPr>
        <c:crossAx val="495897816"/>
        <c:crossesAt val="0.1"/>
        <c:auto val="1"/>
        <c:lblAlgn val="ctr"/>
        <c:lblOffset val="100"/>
      </c:catAx>
      <c:valAx>
        <c:axId val="495897816"/>
        <c:scaling>
          <c:logBase val="10.0"/>
          <c:orientation val="minMax"/>
          <c:min val="0.1"/>
        </c:scaling>
        <c:axPos val="l"/>
        <c:majorGridlines/>
        <c:numFmt formatCode="General" sourceLinked="1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txPr>
          <a:bodyPr/>
          <a:lstStyle/>
          <a:p>
            <a:pPr>
              <a:defRPr sz="1000"/>
            </a:pPr>
            <a:endParaRPr lang="en-US"/>
          </a:p>
        </c:txPr>
        <c:crossAx val="450037768"/>
        <c:crosses val="autoZero"/>
        <c:crossBetween val="between"/>
      </c:valAx>
      <c:valAx>
        <c:axId val="496803832"/>
        <c:scaling>
          <c:orientation val="minMax"/>
          <c:max val="25.0"/>
        </c:scaling>
        <c:axPos val="r"/>
        <c:numFmt formatCode="General" sourceLinked="1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495108568"/>
        <c:crosses val="max"/>
        <c:crossBetween val="between"/>
      </c:valAx>
      <c:catAx>
        <c:axId val="495108568"/>
        <c:scaling>
          <c:orientation val="minMax"/>
        </c:scaling>
        <c:delete val="1"/>
        <c:axPos val="b"/>
        <c:tickLblPos val="none"/>
        <c:crossAx val="496803832"/>
        <c:crosses val="autoZero"/>
        <c:auto val="1"/>
        <c:lblAlgn val="ctr"/>
        <c:lblOffset val="100"/>
      </c:catAx>
      <c:spPr>
        <a:solidFill>
          <a:schemeClr val="bg1">
            <a:lumMod val="85000"/>
            <a:alpha val="50000"/>
          </a:schemeClr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  <a:round/>
          <a:headEnd type="none" w="med" len="med"/>
          <a:tailEnd type="none" w="med" len="med"/>
        </a:ln>
      </c:spPr>
    </c:plotArea>
    <c:legend>
      <c:legendPos val="b"/>
      <c:layout>
        <c:manualLayout>
          <c:xMode val="edge"/>
          <c:yMode val="edge"/>
          <c:x val="0.116883904141056"/>
          <c:y val="0.939362967717703"/>
          <c:w val="0.660271376799921"/>
          <c:h val="0.0562294330016901"/>
        </c:manualLayout>
      </c:layout>
      <c:spPr>
        <a:ln>
          <a:solidFill>
            <a:schemeClr val="bg1">
              <a:lumMod val="50000"/>
            </a:schemeClr>
          </a:solidFill>
        </a:ln>
      </c:spPr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zero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1"/>
          <c:order val="1"/>
          <c:tx>
            <c:strRef>
              <c:f>Sheet2!$C$1</c:f>
              <c:strCache>
                <c:ptCount val="1"/>
                <c:pt idx="0">
                  <c:v>Intensity - Oper.</c:v>
                </c:pt>
              </c:strCache>
            </c:strRef>
          </c:tx>
          <c:spPr>
            <a:ln w="44450">
              <a:solidFill>
                <a:srgbClr val="DA7558"/>
              </a:solidFill>
              <a:prstDash val="sysDash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marker>
            <c:symbol val="circle"/>
            <c:size val="9"/>
            <c:spPr>
              <a:solidFill>
                <a:srgbClr val="DA7558"/>
              </a:solidFill>
              <a:ln>
                <a:solidFill>
                  <a:srgbClr val="DA7558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marker>
          <c:dPt>
            <c:idx val="11"/>
            <c:spPr>
              <a:ln w="44450">
                <a:noFill/>
                <a:prstDash val="sysDash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dPt>
          <c:dPt>
            <c:idx val="15"/>
            <c:spPr>
              <a:ln w="44450">
                <a:noFill/>
                <a:prstDash val="sysDash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dPt>
          <c:dPt>
            <c:idx val="16"/>
            <c:spPr>
              <a:ln w="44450">
                <a:noFill/>
                <a:prstDash val="sysDash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dPt>
          <c:cat>
            <c:strRef>
              <c:f>Sheet2!$A$2:$A$20</c:f>
              <c:strCache>
                <c:ptCount val="19"/>
                <c:pt idx="0">
                  <c:v>Earl - 08/29 00Z</c:v>
                </c:pt>
                <c:pt idx="1">
                  <c:v>Earl - 08/29 12Z</c:v>
                </c:pt>
                <c:pt idx="2">
                  <c:v>Earl - 08/30 00Z</c:v>
                </c:pt>
                <c:pt idx="3">
                  <c:v>Earl - 08/30 12Z</c:v>
                </c:pt>
                <c:pt idx="4">
                  <c:v>Earl - 08/31 00Z</c:v>
                </c:pt>
                <c:pt idx="5">
                  <c:v>Earl - 09/01 12Z</c:v>
                </c:pt>
                <c:pt idx="6">
                  <c:v>Earl - 09/02 00Z</c:v>
                </c:pt>
                <c:pt idx="7">
                  <c:v>Earl - 09/02 12Z</c:v>
                </c:pt>
                <c:pt idx="8">
                  <c:v>Earl - 09/03 00Z</c:v>
                </c:pt>
                <c:pt idx="9">
                  <c:v>Earl - 09/03 12Z</c:v>
                </c:pt>
                <c:pt idx="10">
                  <c:v>Earl - 09/04 00Z</c:v>
                </c:pt>
                <c:pt idx="11">
                  <c:v>Invest92 - 09/13 00Z</c:v>
                </c:pt>
                <c:pt idx="12">
                  <c:v>Invest92 - 09/13 12Z</c:v>
                </c:pt>
                <c:pt idx="13">
                  <c:v>Invest92 - 09/14 00Z</c:v>
                </c:pt>
                <c:pt idx="14">
                  <c:v>Karl - 09/16 18Z</c:v>
                </c:pt>
                <c:pt idx="15">
                  <c:v>Richard - 10/23 12Z</c:v>
                </c:pt>
                <c:pt idx="16">
                  <c:v>Tomas - 11/05 00Z</c:v>
                </c:pt>
                <c:pt idx="17">
                  <c:v>Tomas - 11/06 12Z</c:v>
                </c:pt>
                <c:pt idx="18">
                  <c:v>Tomas - 11/07 00Z</c:v>
                </c:pt>
              </c:strCache>
            </c:strRef>
          </c:cat>
          <c:val>
            <c:numRef>
              <c:f>Sheet2!$C$2:$C$20</c:f>
              <c:numCache>
                <c:formatCode>General</c:formatCode>
                <c:ptCount val="19"/>
                <c:pt idx="0">
                  <c:v>55.0</c:v>
                </c:pt>
                <c:pt idx="1">
                  <c:v>65.0</c:v>
                </c:pt>
                <c:pt idx="2">
                  <c:v>80.0</c:v>
                </c:pt>
                <c:pt idx="3">
                  <c:v>100.0</c:v>
                </c:pt>
                <c:pt idx="4">
                  <c:v>115.0</c:v>
                </c:pt>
                <c:pt idx="5">
                  <c:v>110.0</c:v>
                </c:pt>
                <c:pt idx="6">
                  <c:v>120.0</c:v>
                </c:pt>
                <c:pt idx="7">
                  <c:v>120.0</c:v>
                </c:pt>
                <c:pt idx="8">
                  <c:v>95.0</c:v>
                </c:pt>
                <c:pt idx="9">
                  <c:v>75.0</c:v>
                </c:pt>
                <c:pt idx="10">
                  <c:v>60.0</c:v>
                </c:pt>
                <c:pt idx="11">
                  <c:v>20.0</c:v>
                </c:pt>
                <c:pt idx="12">
                  <c:v>25.0</c:v>
                </c:pt>
                <c:pt idx="13">
                  <c:v>25.0</c:v>
                </c:pt>
                <c:pt idx="14">
                  <c:v>65.0</c:v>
                </c:pt>
                <c:pt idx="15">
                  <c:v>55.0</c:v>
                </c:pt>
                <c:pt idx="16">
                  <c:v>55.0</c:v>
                </c:pt>
                <c:pt idx="17">
                  <c:v>60.0</c:v>
                </c:pt>
                <c:pt idx="18">
                  <c:v>70.0</c:v>
                </c:pt>
              </c:numCache>
            </c:numRef>
          </c:val>
        </c:ser>
        <c:ser>
          <c:idx val="0"/>
          <c:order val="2"/>
          <c:tx>
            <c:strRef>
              <c:f>Sheet2!$B$1</c:f>
              <c:strCache>
                <c:ptCount val="1"/>
                <c:pt idx="0">
                  <c:v>Intensity - HEDAS</c:v>
                </c:pt>
              </c:strCache>
            </c:strRef>
          </c:tx>
          <c:spPr>
            <a:ln w="44450">
              <a:solidFill>
                <a:srgbClr val="AD42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marker>
            <c:symbol val="circle"/>
            <c:size val="9"/>
            <c:spPr>
              <a:solidFill>
                <a:srgbClr val="DD3F00"/>
              </a:solidFill>
              <a:ln>
                <a:solidFill>
                  <a:srgbClr val="DD3F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marker>
          <c:dPt>
            <c:idx val="11"/>
            <c:spPr>
              <a:ln w="44450"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dPt>
          <c:dPt>
            <c:idx val="15"/>
            <c:spPr>
              <a:ln w="44450"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dPt>
          <c:dPt>
            <c:idx val="16"/>
            <c:spPr>
              <a:ln w="44450"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dPt>
          <c:cat>
            <c:strRef>
              <c:f>Sheet2!$A$2:$A$20</c:f>
              <c:strCache>
                <c:ptCount val="19"/>
                <c:pt idx="0">
                  <c:v>Earl - 08/29 00Z</c:v>
                </c:pt>
                <c:pt idx="1">
                  <c:v>Earl - 08/29 12Z</c:v>
                </c:pt>
                <c:pt idx="2">
                  <c:v>Earl - 08/30 00Z</c:v>
                </c:pt>
                <c:pt idx="3">
                  <c:v>Earl - 08/30 12Z</c:v>
                </c:pt>
                <c:pt idx="4">
                  <c:v>Earl - 08/31 00Z</c:v>
                </c:pt>
                <c:pt idx="5">
                  <c:v>Earl - 09/01 12Z</c:v>
                </c:pt>
                <c:pt idx="6">
                  <c:v>Earl - 09/02 00Z</c:v>
                </c:pt>
                <c:pt idx="7">
                  <c:v>Earl - 09/02 12Z</c:v>
                </c:pt>
                <c:pt idx="8">
                  <c:v>Earl - 09/03 00Z</c:v>
                </c:pt>
                <c:pt idx="9">
                  <c:v>Earl - 09/03 12Z</c:v>
                </c:pt>
                <c:pt idx="10">
                  <c:v>Earl - 09/04 00Z</c:v>
                </c:pt>
                <c:pt idx="11">
                  <c:v>Invest92 - 09/13 00Z</c:v>
                </c:pt>
                <c:pt idx="12">
                  <c:v>Invest92 - 09/13 12Z</c:v>
                </c:pt>
                <c:pt idx="13">
                  <c:v>Invest92 - 09/14 00Z</c:v>
                </c:pt>
                <c:pt idx="14">
                  <c:v>Karl - 09/16 18Z</c:v>
                </c:pt>
                <c:pt idx="15">
                  <c:v>Richard - 10/23 12Z</c:v>
                </c:pt>
                <c:pt idx="16">
                  <c:v>Tomas - 11/05 00Z</c:v>
                </c:pt>
                <c:pt idx="17">
                  <c:v>Tomas - 11/06 12Z</c:v>
                </c:pt>
                <c:pt idx="18">
                  <c:v>Tomas - 11/07 00Z</c:v>
                </c:pt>
              </c:strCache>
            </c:strRef>
          </c:cat>
          <c:val>
            <c:numRef>
              <c:f>Sheet2!$B$2:$B$20</c:f>
              <c:numCache>
                <c:formatCode>General</c:formatCode>
                <c:ptCount val="19"/>
                <c:pt idx="0">
                  <c:v>60.264</c:v>
                </c:pt>
                <c:pt idx="1">
                  <c:v>69.297768</c:v>
                </c:pt>
                <c:pt idx="2">
                  <c:v>82.00375199999995</c:v>
                </c:pt>
                <c:pt idx="3">
                  <c:v>98.51414400000004</c:v>
                </c:pt>
                <c:pt idx="4">
                  <c:v>90.86644799999995</c:v>
                </c:pt>
                <c:pt idx="5">
                  <c:v>87.71716800000004</c:v>
                </c:pt>
                <c:pt idx="6">
                  <c:v>93.75912000000002</c:v>
                </c:pt>
                <c:pt idx="7">
                  <c:v>93.41114400000004</c:v>
                </c:pt>
                <c:pt idx="8">
                  <c:v>99.803016</c:v>
                </c:pt>
                <c:pt idx="9">
                  <c:v>79.408512</c:v>
                </c:pt>
                <c:pt idx="10">
                  <c:v>72.06796800000002</c:v>
                </c:pt>
                <c:pt idx="11">
                  <c:v>23.51851199999999</c:v>
                </c:pt>
                <c:pt idx="12">
                  <c:v>39.713976</c:v>
                </c:pt>
                <c:pt idx="13">
                  <c:v>21.129336</c:v>
                </c:pt>
                <c:pt idx="14">
                  <c:v>68.40352800000002</c:v>
                </c:pt>
                <c:pt idx="15">
                  <c:v>31.58222399999999</c:v>
                </c:pt>
                <c:pt idx="16">
                  <c:v>43.27927200000001</c:v>
                </c:pt>
                <c:pt idx="17">
                  <c:v>57.382992</c:v>
                </c:pt>
                <c:pt idx="18">
                  <c:v>60.60420000000001</c:v>
                </c:pt>
              </c:numCache>
            </c:numRef>
          </c:val>
        </c:ser>
        <c:marker val="1"/>
        <c:axId val="571166040"/>
        <c:axId val="496855832"/>
      </c:lineChart>
      <c:lineChart>
        <c:grouping val="standard"/>
        <c:ser>
          <c:idx val="3"/>
          <c:order val="0"/>
          <c:tx>
            <c:strRef>
              <c:f>Sheet2!$E$1</c:f>
              <c:strCache>
                <c:ptCount val="1"/>
                <c:pt idx="0">
                  <c:v>Min. Pressure - Oper.</c:v>
                </c:pt>
              </c:strCache>
            </c:strRef>
          </c:tx>
          <c:spPr>
            <a:ln w="44450">
              <a:solidFill>
                <a:srgbClr val="48BF4E"/>
              </a:solidFill>
              <a:prstDash val="sysDash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marker>
            <c:symbol val="circle"/>
            <c:size val="9"/>
            <c:spPr>
              <a:solidFill>
                <a:srgbClr val="48BF4E"/>
              </a:solidFill>
              <a:ln>
                <a:solidFill>
                  <a:srgbClr val="48BF4E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marker>
          <c:dPt>
            <c:idx val="11"/>
            <c:spPr>
              <a:ln w="44450">
                <a:noFill/>
                <a:prstDash val="sysDash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dPt>
          <c:dPt>
            <c:idx val="15"/>
            <c:spPr>
              <a:ln w="44450">
                <a:noFill/>
                <a:prstDash val="sysDash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dPt>
          <c:dPt>
            <c:idx val="16"/>
            <c:spPr>
              <a:ln w="44450">
                <a:noFill/>
                <a:prstDash val="sysDash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dPt>
          <c:cat>
            <c:strRef>
              <c:f>Sheet2!$A$2:$A$20</c:f>
              <c:strCache>
                <c:ptCount val="19"/>
                <c:pt idx="0">
                  <c:v>Earl - 08/29 00Z</c:v>
                </c:pt>
                <c:pt idx="1">
                  <c:v>Earl - 08/29 12Z</c:v>
                </c:pt>
                <c:pt idx="2">
                  <c:v>Earl - 08/30 00Z</c:v>
                </c:pt>
                <c:pt idx="3">
                  <c:v>Earl - 08/30 12Z</c:v>
                </c:pt>
                <c:pt idx="4">
                  <c:v>Earl - 08/31 00Z</c:v>
                </c:pt>
                <c:pt idx="5">
                  <c:v>Earl - 09/01 12Z</c:v>
                </c:pt>
                <c:pt idx="6">
                  <c:v>Earl - 09/02 00Z</c:v>
                </c:pt>
                <c:pt idx="7">
                  <c:v>Earl - 09/02 12Z</c:v>
                </c:pt>
                <c:pt idx="8">
                  <c:v>Earl - 09/03 00Z</c:v>
                </c:pt>
                <c:pt idx="9">
                  <c:v>Earl - 09/03 12Z</c:v>
                </c:pt>
                <c:pt idx="10">
                  <c:v>Earl - 09/04 00Z</c:v>
                </c:pt>
                <c:pt idx="11">
                  <c:v>Invest92 - 09/13 00Z</c:v>
                </c:pt>
                <c:pt idx="12">
                  <c:v>Invest92 - 09/13 12Z</c:v>
                </c:pt>
                <c:pt idx="13">
                  <c:v>Invest92 - 09/14 00Z</c:v>
                </c:pt>
                <c:pt idx="14">
                  <c:v>Karl - 09/16 18Z</c:v>
                </c:pt>
                <c:pt idx="15">
                  <c:v>Richard - 10/23 12Z</c:v>
                </c:pt>
                <c:pt idx="16">
                  <c:v>Tomas - 11/05 00Z</c:v>
                </c:pt>
                <c:pt idx="17">
                  <c:v>Tomas - 11/06 12Z</c:v>
                </c:pt>
                <c:pt idx="18">
                  <c:v>Tomas - 11/07 00Z</c:v>
                </c:pt>
              </c:strCache>
            </c:strRef>
          </c:cat>
          <c:val>
            <c:numRef>
              <c:f>Sheet2!$E$2:$E$20</c:f>
              <c:numCache>
                <c:formatCode>General</c:formatCode>
                <c:ptCount val="19"/>
                <c:pt idx="0">
                  <c:v>989.0</c:v>
                </c:pt>
                <c:pt idx="1">
                  <c:v>985.0</c:v>
                </c:pt>
                <c:pt idx="2">
                  <c:v>972.0</c:v>
                </c:pt>
                <c:pt idx="3">
                  <c:v>965.0</c:v>
                </c:pt>
                <c:pt idx="4">
                  <c:v>938.0</c:v>
                </c:pt>
                <c:pt idx="5">
                  <c:v>943.0</c:v>
                </c:pt>
                <c:pt idx="6">
                  <c:v>932.0</c:v>
                </c:pt>
                <c:pt idx="7">
                  <c:v>932.0</c:v>
                </c:pt>
                <c:pt idx="8">
                  <c:v>949.0</c:v>
                </c:pt>
                <c:pt idx="9">
                  <c:v>960.0</c:v>
                </c:pt>
                <c:pt idx="10">
                  <c:v>961.0</c:v>
                </c:pt>
                <c:pt idx="11">
                  <c:v>1007.0</c:v>
                </c:pt>
                <c:pt idx="12">
                  <c:v>1006.0</c:v>
                </c:pt>
                <c:pt idx="13">
                  <c:v>1006.0</c:v>
                </c:pt>
                <c:pt idx="14">
                  <c:v>983.0</c:v>
                </c:pt>
                <c:pt idx="15">
                  <c:v>1000.0</c:v>
                </c:pt>
                <c:pt idx="16">
                  <c:v>989.0</c:v>
                </c:pt>
                <c:pt idx="17">
                  <c:v>990.0</c:v>
                </c:pt>
                <c:pt idx="18">
                  <c:v>987.0</c:v>
                </c:pt>
              </c:numCache>
            </c:numRef>
          </c:val>
        </c:ser>
        <c:ser>
          <c:idx val="2"/>
          <c:order val="3"/>
          <c:tx>
            <c:strRef>
              <c:f>Sheet2!$D$1</c:f>
              <c:strCache>
                <c:ptCount val="1"/>
                <c:pt idx="0">
                  <c:v>Min. Pressure - HEDAS</c:v>
                </c:pt>
              </c:strCache>
            </c:strRef>
          </c:tx>
          <c:spPr>
            <a:ln w="44450">
              <a:solidFill>
                <a:srgbClr val="0B6D0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marker>
            <c:symbol val="circle"/>
            <c:size val="9"/>
            <c:spPr>
              <a:solidFill>
                <a:srgbClr val="009201"/>
              </a:solidFill>
              <a:ln>
                <a:solidFill>
                  <a:srgbClr val="00920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marker>
          <c:dPt>
            <c:idx val="11"/>
            <c:spPr>
              <a:ln w="44450"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dPt>
          <c:dPt>
            <c:idx val="15"/>
            <c:spPr>
              <a:ln w="44450"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dPt>
          <c:dPt>
            <c:idx val="16"/>
            <c:spPr>
              <a:ln w="44450"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dPt>
          <c:cat>
            <c:strRef>
              <c:f>Sheet2!$A$2:$A$20</c:f>
              <c:strCache>
                <c:ptCount val="19"/>
                <c:pt idx="0">
                  <c:v>Earl - 08/29 00Z</c:v>
                </c:pt>
                <c:pt idx="1">
                  <c:v>Earl - 08/29 12Z</c:v>
                </c:pt>
                <c:pt idx="2">
                  <c:v>Earl - 08/30 00Z</c:v>
                </c:pt>
                <c:pt idx="3">
                  <c:v>Earl - 08/30 12Z</c:v>
                </c:pt>
                <c:pt idx="4">
                  <c:v>Earl - 08/31 00Z</c:v>
                </c:pt>
                <c:pt idx="5">
                  <c:v>Earl - 09/01 12Z</c:v>
                </c:pt>
                <c:pt idx="6">
                  <c:v>Earl - 09/02 00Z</c:v>
                </c:pt>
                <c:pt idx="7">
                  <c:v>Earl - 09/02 12Z</c:v>
                </c:pt>
                <c:pt idx="8">
                  <c:v>Earl - 09/03 00Z</c:v>
                </c:pt>
                <c:pt idx="9">
                  <c:v>Earl - 09/03 12Z</c:v>
                </c:pt>
                <c:pt idx="10">
                  <c:v>Earl - 09/04 00Z</c:v>
                </c:pt>
                <c:pt idx="11">
                  <c:v>Invest92 - 09/13 00Z</c:v>
                </c:pt>
                <c:pt idx="12">
                  <c:v>Invest92 - 09/13 12Z</c:v>
                </c:pt>
                <c:pt idx="13">
                  <c:v>Invest92 - 09/14 00Z</c:v>
                </c:pt>
                <c:pt idx="14">
                  <c:v>Karl - 09/16 18Z</c:v>
                </c:pt>
                <c:pt idx="15">
                  <c:v>Richard - 10/23 12Z</c:v>
                </c:pt>
                <c:pt idx="16">
                  <c:v>Tomas - 11/05 00Z</c:v>
                </c:pt>
                <c:pt idx="17">
                  <c:v>Tomas - 11/06 12Z</c:v>
                </c:pt>
                <c:pt idx="18">
                  <c:v>Tomas - 11/07 00Z</c:v>
                </c:pt>
              </c:strCache>
            </c:strRef>
          </c:cat>
          <c:val>
            <c:numRef>
              <c:f>Sheet2!$D$2:$D$20</c:f>
              <c:numCache>
                <c:formatCode>General</c:formatCode>
                <c:ptCount val="19"/>
                <c:pt idx="0">
                  <c:v>995.7700000000003</c:v>
                </c:pt>
                <c:pt idx="1">
                  <c:v>985.48</c:v>
                </c:pt>
                <c:pt idx="2">
                  <c:v>976.08</c:v>
                </c:pt>
                <c:pt idx="3">
                  <c:v>963.4299999999994</c:v>
                </c:pt>
                <c:pt idx="4">
                  <c:v>951.91</c:v>
                </c:pt>
                <c:pt idx="5">
                  <c:v>954.02</c:v>
                </c:pt>
                <c:pt idx="6">
                  <c:v>947.21</c:v>
                </c:pt>
                <c:pt idx="7">
                  <c:v>941.839999999999</c:v>
                </c:pt>
                <c:pt idx="8">
                  <c:v>954.8</c:v>
                </c:pt>
                <c:pt idx="9">
                  <c:v>963.7700000000003</c:v>
                </c:pt>
                <c:pt idx="10">
                  <c:v>962.69</c:v>
                </c:pt>
                <c:pt idx="11">
                  <c:v>1009.8</c:v>
                </c:pt>
                <c:pt idx="12">
                  <c:v>1008.3</c:v>
                </c:pt>
                <c:pt idx="13">
                  <c:v>1009.6</c:v>
                </c:pt>
                <c:pt idx="14">
                  <c:v>979.63</c:v>
                </c:pt>
                <c:pt idx="15">
                  <c:v>1007.1</c:v>
                </c:pt>
                <c:pt idx="16">
                  <c:v>996.1800000000002</c:v>
                </c:pt>
                <c:pt idx="17">
                  <c:v>997.9399999999998</c:v>
                </c:pt>
                <c:pt idx="18">
                  <c:v>991.4</c:v>
                </c:pt>
              </c:numCache>
            </c:numRef>
          </c:val>
        </c:ser>
        <c:marker val="1"/>
        <c:axId val="495387208"/>
        <c:axId val="450082136"/>
      </c:lineChart>
      <c:catAx>
        <c:axId val="571166040"/>
        <c:scaling>
          <c:orientation val="minMax"/>
        </c:scaling>
        <c:axPos val="b"/>
        <c:majorGridlines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txPr>
          <a:bodyPr rot="-5400000" vert="horz"/>
          <a:lstStyle/>
          <a:p>
            <a:pPr>
              <a:defRPr sz="1100"/>
            </a:pPr>
            <a:endParaRPr lang="en-US"/>
          </a:p>
        </c:txPr>
        <c:crossAx val="496855832"/>
        <c:crosses val="autoZero"/>
        <c:auto val="1"/>
        <c:lblAlgn val="ctr"/>
        <c:lblOffset val="100"/>
      </c:catAx>
      <c:valAx>
        <c:axId val="496855832"/>
        <c:scaling>
          <c:orientation val="minMax"/>
        </c:scaling>
        <c:axPos val="l"/>
        <c:majorGridlines/>
        <c:numFmt formatCode="General" sourceLinked="1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crossAx val="571166040"/>
        <c:crosses val="autoZero"/>
        <c:crossBetween val="between"/>
      </c:valAx>
      <c:valAx>
        <c:axId val="450082136"/>
        <c:scaling>
          <c:orientation val="minMax"/>
          <c:max val="1020.1"/>
          <c:min val="920.0"/>
        </c:scaling>
        <c:axPos val="r"/>
        <c:numFmt formatCode="0" sourceLinked="0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crossAx val="495387208"/>
        <c:crosses val="max"/>
        <c:crossBetween val="between"/>
        <c:majorUnit val="14.286"/>
        <c:minorUnit val="2.66"/>
      </c:valAx>
      <c:catAx>
        <c:axId val="495387208"/>
        <c:scaling>
          <c:orientation val="minMax"/>
        </c:scaling>
        <c:delete val="1"/>
        <c:axPos val="b"/>
        <c:tickLblPos val="none"/>
        <c:crossAx val="450082136"/>
        <c:crosses val="autoZero"/>
        <c:auto val="1"/>
        <c:lblAlgn val="ctr"/>
        <c:lblOffset val="100"/>
      </c:catAx>
      <c:spPr>
        <a:solidFill>
          <a:schemeClr val="bg1">
            <a:lumMod val="75000"/>
            <a:alpha val="50000"/>
          </a:schemeClr>
        </a:solidFill>
        <a:ln w="25400" cmpd="sng">
          <a:solidFill>
            <a:schemeClr val="tx1">
              <a:lumMod val="75000"/>
              <a:lumOff val="25000"/>
            </a:schemeClr>
          </a:solidFill>
        </a:ln>
      </c:spPr>
    </c:plotArea>
    <c:legend>
      <c:legendPos val="b"/>
      <c:layout/>
      <c:spPr>
        <a:ln>
          <a:solidFill>
            <a:schemeClr val="tx1">
              <a:lumMod val="50000"/>
              <a:lumOff val="50000"/>
            </a:schemeClr>
          </a:solidFill>
        </a:ln>
      </c:spPr>
      <c:txPr>
        <a:bodyPr/>
        <a:lstStyle/>
        <a:p>
          <a:pPr>
            <a:defRPr sz="1100"/>
          </a:pPr>
          <a:endParaRPr lang="en-US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467" y="601131"/>
            <a:ext cx="8390466" cy="1470025"/>
          </a:xfrm>
        </p:spPr>
        <p:txBody>
          <a:bodyPr anchor="t">
            <a:normAutofit/>
          </a:bodyPr>
          <a:lstStyle>
            <a:lvl1pPr algn="ctr"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009900"/>
            <a:ext cx="6400800" cy="11641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Presenter Names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841091" y="2808737"/>
            <a:ext cx="3459782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4CA0-C9AB-4A4B-A10A-ED7D456F9589}" type="datetimeFigureOut">
              <a:rPr lang="en-US" smtClean="0"/>
              <a:pPr/>
              <a:t>12/3/10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3D47-BE0A-8945-90EA-0827F61C3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4CA0-C9AB-4A4B-A10A-ED7D456F9589}" type="datetimeFigureOut">
              <a:rPr lang="en-US" smtClean="0"/>
              <a:pPr/>
              <a:t>12/3/10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3D47-BE0A-8945-90EA-0827F61C3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22" y="301234"/>
            <a:ext cx="7927510" cy="92810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57281"/>
            <a:ext cx="8398933" cy="5240965"/>
          </a:xfrm>
        </p:spPr>
        <p:txBody>
          <a:bodyPr anchor="t">
            <a:normAutofit/>
          </a:bodyPr>
          <a:lstStyle>
            <a:lvl1pPr>
              <a:defRPr sz="2000">
                <a:solidFill>
                  <a:srgbClr val="254061"/>
                </a:solidFill>
              </a:defRPr>
            </a:lvl1pPr>
            <a:lvl2pPr>
              <a:defRPr sz="1800">
                <a:solidFill>
                  <a:srgbClr val="254061"/>
                </a:solidFill>
              </a:defRPr>
            </a:lvl2pPr>
            <a:lvl3pPr>
              <a:defRPr sz="1600">
                <a:solidFill>
                  <a:srgbClr val="254061"/>
                </a:solidFill>
              </a:defRPr>
            </a:lvl3pPr>
            <a:lvl4pPr>
              <a:defRPr sz="1400">
                <a:solidFill>
                  <a:srgbClr val="254061"/>
                </a:solidFill>
              </a:defRPr>
            </a:lvl4pPr>
            <a:lvl5pPr>
              <a:defRPr sz="1400">
                <a:solidFill>
                  <a:srgbClr val="25406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ound Diagonal Corner Rectangle 7"/>
          <p:cNvSpPr>
            <a:spLocks noChangeAspect="1"/>
          </p:cNvSpPr>
          <p:nvPr/>
        </p:nvSpPr>
        <p:spPr>
          <a:xfrm>
            <a:off x="191057" y="160703"/>
            <a:ext cx="8769096" cy="6537544"/>
          </a:xfrm>
          <a:prstGeom prst="round2DiagRect">
            <a:avLst>
              <a:gd name="adj1" fmla="val 5142"/>
              <a:gd name="adj2" fmla="val 0"/>
            </a:avLst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157189" y="6339416"/>
            <a:ext cx="376210" cy="365125"/>
          </a:xfrm>
        </p:spPr>
        <p:txBody>
          <a:bodyPr anchor="b"/>
          <a:lstStyle>
            <a:lvl1pPr algn="l">
              <a:defRPr sz="1200"/>
            </a:lvl1pPr>
          </a:lstStyle>
          <a:p>
            <a:fld id="{6E1E3D47-BE0A-8945-90EA-0827F61C3A5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42004" y="1312332"/>
            <a:ext cx="7918149" cy="1588"/>
          </a:xfrm>
          <a:prstGeom prst="line">
            <a:avLst/>
          </a:prstGeom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6" descr="noaa_logo2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1944" y="94071"/>
            <a:ext cx="856235" cy="85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4CA0-C9AB-4A4B-A10A-ED7D456F9589}" type="datetimeFigureOut">
              <a:rPr lang="en-US" smtClean="0"/>
              <a:pPr/>
              <a:t>12/3/10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3D47-BE0A-8945-90EA-0827F61C3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4CA0-C9AB-4A4B-A10A-ED7D456F9589}" type="datetimeFigureOut">
              <a:rPr lang="en-US" smtClean="0"/>
              <a:pPr/>
              <a:t>12/3/10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3D47-BE0A-8945-90EA-0827F61C3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4CA0-C9AB-4A4B-A10A-ED7D456F9589}" type="datetimeFigureOut">
              <a:rPr lang="en-US" smtClean="0"/>
              <a:pPr/>
              <a:t>12/3/10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3D47-BE0A-8945-90EA-0827F61C3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4CA0-C9AB-4A4B-A10A-ED7D456F9589}" type="datetimeFigureOut">
              <a:rPr lang="en-US" smtClean="0"/>
              <a:pPr/>
              <a:t>12/3/10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3D47-BE0A-8945-90EA-0827F61C3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4CA0-C9AB-4A4B-A10A-ED7D456F9589}" type="datetimeFigureOut">
              <a:rPr lang="en-US" smtClean="0"/>
              <a:pPr/>
              <a:t>12/3/10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3D47-BE0A-8945-90EA-0827F61C3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4CA0-C9AB-4A4B-A10A-ED7D456F9589}" type="datetimeFigureOut">
              <a:rPr lang="en-US" smtClean="0"/>
              <a:pPr/>
              <a:t>12/3/10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3D47-BE0A-8945-90EA-0827F61C3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4CA0-C9AB-4A4B-A10A-ED7D456F9589}" type="datetimeFigureOut">
              <a:rPr lang="en-US" smtClean="0"/>
              <a:pPr/>
              <a:t>12/3/10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3D47-BE0A-8945-90EA-0827F61C3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74CA0-C9AB-4A4B-A10A-ED7D456F9589}" type="datetimeFigureOut">
              <a:rPr lang="en-US" smtClean="0"/>
              <a:pPr/>
              <a:t>12/3/10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E3D47-BE0A-8945-90EA-0827F61C3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Relationship Id="rId3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467" y="601131"/>
            <a:ext cx="8390466" cy="17161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Assimilation of satellite cloud and precipitation observations in regional scale systems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667" b="0" dirty="0" smtClean="0"/>
              <a:t>Tomislava Vukicevic</a:t>
            </a:r>
            <a:r>
              <a:rPr lang="en-US" baseline="30000" dirty="0" smtClean="0">
                <a:latin typeface="Calibri" charset="0"/>
              </a:rPr>
              <a:t>1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001728"/>
            <a:ext cx="6900267" cy="2507661"/>
          </a:xfrm>
        </p:spPr>
        <p:txBody>
          <a:bodyPr>
            <a:normAutofit/>
          </a:bodyPr>
          <a:lstStyle/>
          <a:p>
            <a:r>
              <a:rPr lang="en-US" dirty="0" smtClean="0"/>
              <a:t>In collaboration with </a:t>
            </a:r>
          </a:p>
          <a:p>
            <a:r>
              <a:rPr lang="en-US" dirty="0" err="1" smtClean="0">
                <a:latin typeface="Calibri" charset="0"/>
              </a:rPr>
              <a:t>Altuğ</a:t>
            </a:r>
            <a:r>
              <a:rPr lang="en-US" dirty="0" smtClean="0">
                <a:latin typeface="Calibri" charset="0"/>
              </a:rPr>
              <a:t> Aksoy</a:t>
            </a:r>
            <a:r>
              <a:rPr lang="en-US" baseline="30000" dirty="0" smtClean="0">
                <a:latin typeface="Calibri" charset="0"/>
              </a:rPr>
              <a:t>1,2</a:t>
            </a:r>
            <a:r>
              <a:rPr lang="en-US" dirty="0" smtClean="0">
                <a:latin typeface="Calibri" charset="0"/>
              </a:rPr>
              <a:t>, </a:t>
            </a:r>
            <a:r>
              <a:rPr lang="en-US" dirty="0" err="1" smtClean="0">
                <a:latin typeface="Calibri" charset="0"/>
              </a:rPr>
              <a:t>Sim</a:t>
            </a:r>
            <a:r>
              <a:rPr lang="en-US" dirty="0" smtClean="0">
                <a:latin typeface="Calibri" charset="0"/>
              </a:rPr>
              <a:t> Aberson</a:t>
            </a:r>
            <a:r>
              <a:rPr lang="en-US" baseline="30000" dirty="0" smtClean="0">
                <a:latin typeface="Calibri" charset="0"/>
              </a:rPr>
              <a:t>1</a:t>
            </a:r>
            <a:r>
              <a:rPr lang="en-US" dirty="0" smtClean="0">
                <a:latin typeface="Calibri" charset="0"/>
              </a:rPr>
              <a:t>, Kathryn Sellwood</a:t>
            </a:r>
            <a:r>
              <a:rPr lang="en-US" baseline="30000" dirty="0" smtClean="0">
                <a:latin typeface="Calibri" charset="0"/>
              </a:rPr>
              <a:t>1,2</a:t>
            </a:r>
            <a:r>
              <a:rPr lang="en-US" dirty="0" smtClean="0">
                <a:latin typeface="Calibri" charset="0"/>
              </a:rPr>
              <a:t>, Gopal</a:t>
            </a:r>
            <a:r>
              <a:rPr lang="en-US" baseline="30000" dirty="0" smtClean="0">
                <a:latin typeface="Calibri" charset="0"/>
              </a:rPr>
              <a:t>1</a:t>
            </a:r>
            <a:r>
              <a:rPr lang="en-US" dirty="0" smtClean="0">
                <a:latin typeface="Calibri" charset="0"/>
              </a:rPr>
              <a:t>, Frank Marks</a:t>
            </a:r>
            <a:r>
              <a:rPr lang="en-US" baseline="30000" dirty="0" smtClean="0">
                <a:latin typeface="Calibri" charset="0"/>
              </a:rPr>
              <a:t>1</a:t>
            </a:r>
            <a:r>
              <a:rPr lang="en-US" dirty="0" smtClean="0">
                <a:latin typeface="Calibri" charset="0"/>
              </a:rPr>
              <a:t>, </a:t>
            </a:r>
            <a:r>
              <a:rPr lang="en-US" dirty="0" err="1" smtClean="0">
                <a:latin typeface="Calibri" charset="0"/>
              </a:rPr>
              <a:t>Thiago</a:t>
            </a:r>
            <a:r>
              <a:rPr lang="en-US" dirty="0" smtClean="0">
                <a:latin typeface="Calibri" charset="0"/>
              </a:rPr>
              <a:t> Quirino</a:t>
            </a:r>
            <a:r>
              <a:rPr lang="en-US" baseline="30000" dirty="0" smtClean="0">
                <a:latin typeface="Calibri" charset="0"/>
              </a:rPr>
              <a:t>1</a:t>
            </a:r>
            <a:r>
              <a:rPr lang="en-US" dirty="0" smtClean="0">
                <a:latin typeface="Calibri" charset="0"/>
              </a:rPr>
              <a:t> and Lisa R. Bucci</a:t>
            </a:r>
            <a:r>
              <a:rPr lang="en-US" baseline="30000" dirty="0" smtClean="0">
                <a:latin typeface="Calibri" charset="0"/>
              </a:rPr>
              <a:t>1,3</a:t>
            </a:r>
            <a:endParaRPr lang="en-US" dirty="0" smtClean="0">
              <a:latin typeface="Calibri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7136" y="5509389"/>
            <a:ext cx="689693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aseline="30000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</a:rPr>
              <a:t>1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</a:rPr>
              <a:t>NOAA/AOML Hurricane Research Division</a:t>
            </a:r>
          </a:p>
          <a:p>
            <a:pPr algn="ctr"/>
            <a:r>
              <a:rPr lang="en-US" sz="1600" baseline="30000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</a:rPr>
              <a:t>2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</a:rPr>
              <a:t>U. Miami/RSMAS Cooperative Institute for Marine &amp; Atmospheric Studies</a:t>
            </a:r>
          </a:p>
          <a:p>
            <a:pPr algn="ctr"/>
            <a:r>
              <a:rPr lang="en-US" sz="1600" baseline="30000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</a:rPr>
              <a:t>3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</a:rPr>
              <a:t>Science Applications International Corporation</a:t>
            </a:r>
            <a:endParaRPr lang="en-US" sz="1600" baseline="30000" dirty="0" smtClean="0">
              <a:solidFill>
                <a:schemeClr val="accent1">
                  <a:lumMod val="75000"/>
                </a:schemeClr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2010 HEDAS Semi-Real-Time Runs for HFIP:</a:t>
            </a:r>
            <a:br>
              <a:rPr lang="en-US" dirty="0" smtClean="0"/>
            </a:br>
            <a:r>
              <a:rPr lang="en-US" dirty="0" smtClean="0"/>
              <a:t>Summary of Cases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total of 19 cases are run (when NOAA P-3’s collected Doppler radar data):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93526" y="1162227"/>
            <a:ext cx="8576727" cy="5466011"/>
            <a:chOff x="693526" y="1162227"/>
            <a:chExt cx="8576727" cy="5466011"/>
          </a:xfrm>
        </p:grpSpPr>
        <p:grpSp>
          <p:nvGrpSpPr>
            <p:cNvPr id="19" name="Group 18"/>
            <p:cNvGrpSpPr/>
            <p:nvPr/>
          </p:nvGrpSpPr>
          <p:grpSpPr>
            <a:xfrm>
              <a:off x="890023" y="2272352"/>
              <a:ext cx="8380230" cy="4355886"/>
              <a:chOff x="890023" y="2272352"/>
              <a:chExt cx="8380230" cy="4355886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467160" y="2413915"/>
                <a:ext cx="3601720" cy="2513630"/>
              </a:xfrm>
              <a:prstGeom prst="rect">
                <a:avLst/>
              </a:prstGeom>
              <a:solidFill>
                <a:srgbClr val="558ED5">
                  <a:alpha val="50000"/>
                </a:srgb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080138" y="2413915"/>
                <a:ext cx="1317162" cy="2513630"/>
              </a:xfrm>
              <a:prstGeom prst="rect">
                <a:avLst/>
              </a:prstGeom>
              <a:solidFill>
                <a:srgbClr val="FFFF00">
                  <a:alpha val="50000"/>
                </a:srgbClr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394760" y="2413915"/>
                <a:ext cx="326390" cy="2513630"/>
              </a:xfrm>
              <a:prstGeom prst="rect">
                <a:avLst/>
              </a:prstGeom>
              <a:solidFill>
                <a:srgbClr val="558ED5">
                  <a:alpha val="50000"/>
                </a:srgb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731310" y="2413915"/>
                <a:ext cx="974090" cy="2513630"/>
              </a:xfrm>
              <a:prstGeom prst="rect">
                <a:avLst/>
              </a:prstGeom>
              <a:solidFill>
                <a:srgbClr val="FFFF00">
                  <a:alpha val="50000"/>
                </a:srgbClr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7" name="Chart 6"/>
              <p:cNvGraphicFramePr/>
              <p:nvPr/>
            </p:nvGraphicFramePr>
            <p:xfrm>
              <a:off x="890023" y="2272352"/>
              <a:ext cx="8380230" cy="435588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</p:grpSp>
        <p:grpSp>
          <p:nvGrpSpPr>
            <p:cNvPr id="20" name="Group 19"/>
            <p:cNvGrpSpPr/>
            <p:nvPr/>
          </p:nvGrpSpPr>
          <p:grpSpPr>
            <a:xfrm>
              <a:off x="693526" y="1162227"/>
              <a:ext cx="7610371" cy="5200209"/>
              <a:chOff x="693526" y="1162227"/>
              <a:chExt cx="7610371" cy="5200209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2160055" y="1960480"/>
                <a:ext cx="4850133" cy="383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Number of Observations Assimilated per Cycle</a:t>
                </a: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6200000">
                <a:off x="-1673478" y="3529231"/>
                <a:ext cx="50417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Number of Observations</a:t>
                </a: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5400000" flipH="1">
                <a:off x="5629116" y="3687654"/>
                <a:ext cx="50417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Number of Cycles</a:t>
                </a: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100458" y="1873557"/>
            <a:ext cx="1528942" cy="283052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020560" y="1873556"/>
            <a:ext cx="1153160" cy="2830521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87982" y="1873556"/>
            <a:ext cx="4212476" cy="2830523"/>
          </a:xfrm>
          <a:prstGeom prst="rect">
            <a:avLst/>
          </a:prstGeom>
          <a:solidFill>
            <a:srgbClr val="558ED5">
              <a:alpha val="50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631940" y="1873555"/>
            <a:ext cx="388620" cy="2830523"/>
          </a:xfrm>
          <a:prstGeom prst="rect">
            <a:avLst/>
          </a:prstGeom>
          <a:solidFill>
            <a:srgbClr val="558ED5">
              <a:alpha val="50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2010 HEDAS Semi-Real-Time Runs for HFIP:</a:t>
            </a:r>
            <a:br>
              <a:rPr lang="en-US" dirty="0" smtClean="0"/>
            </a:br>
            <a:r>
              <a:rPr lang="en-US" dirty="0" smtClean="0"/>
              <a:t>Summary of Final Mean Analysis Intensity</a:t>
            </a:r>
            <a:endParaRPr lang="en-US" dirty="0"/>
          </a:p>
        </p:txBody>
      </p:sp>
      <p:graphicFrame>
        <p:nvGraphicFramePr>
          <p:cNvPr id="18" name="Chart 17"/>
          <p:cNvGraphicFramePr/>
          <p:nvPr/>
        </p:nvGraphicFramePr>
        <p:xfrm>
          <a:off x="430012" y="1730126"/>
          <a:ext cx="8256258" cy="472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/>
          <p:cNvSpPr txBox="1"/>
          <p:nvPr/>
        </p:nvSpPr>
        <p:spPr>
          <a:xfrm rot="16200000">
            <a:off x="-2183478" y="3128395"/>
            <a:ext cx="5041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Max. 10-m Wind Speed (knots)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5400000" flipH="1">
            <a:off x="6199116" y="3128395"/>
            <a:ext cx="5041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Min. Pressure (mbar)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87012" y="2157972"/>
            <a:ext cx="683830" cy="2335583"/>
          </a:xfrm>
          <a:prstGeom prst="rect">
            <a:avLst/>
          </a:prstGeom>
          <a:noFill/>
          <a:ln w="508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2010 HEDAS Semi-Real-Time Runs for HFIP:</a:t>
            </a:r>
            <a:br>
              <a:rPr lang="en-US" dirty="0" smtClean="0"/>
            </a:br>
            <a:r>
              <a:rPr lang="en-US" dirty="0" smtClean="0"/>
              <a:t>Comparison of Structures (Earl 08/30 12Z)</a:t>
            </a:r>
            <a:endParaRPr lang="en-US" dirty="0"/>
          </a:p>
        </p:txBody>
      </p:sp>
      <p:pic>
        <p:nvPicPr>
          <p:cNvPr id="3" name="Picture 2" descr="wspd1000m_anlys_earl_0830_12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24" y="2674559"/>
            <a:ext cx="3976449" cy="32004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4" name="Picture 3" descr="wspd1000m_anlys_earl_0830_12z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279" y="2674559"/>
            <a:ext cx="3976448" cy="32004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07420" y="1552183"/>
            <a:ext cx="297565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595959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Wind Speed at 1 km 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m/s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4166" y="2255668"/>
            <a:ext cx="103325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595959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lIns="91440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Analysis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3475" y="2255668"/>
            <a:ext cx="80005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595959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lIns="91440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Radar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1068941" y="4119732"/>
            <a:ext cx="2850658" cy="276999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rPr>
              <a:t>Distance from Center (km)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ourier"/>
              <a:cs typeface="Courie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1754" y="6187029"/>
            <a:ext cx="2784970" cy="276999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rPr>
              <a:t>Distance from Center (km)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2010 HEDAS Semi-Real-Time Runs for HFIP:</a:t>
            </a:r>
            <a:br>
              <a:rPr lang="en-US" dirty="0" smtClean="0"/>
            </a:br>
            <a:r>
              <a:rPr lang="en-US" dirty="0" smtClean="0"/>
              <a:t>Summary of Forecast Performance</a:t>
            </a:r>
            <a:endParaRPr lang="en-US" dirty="0"/>
          </a:p>
        </p:txBody>
      </p:sp>
      <p:pic>
        <p:nvPicPr>
          <p:cNvPr id="4" name="Picture 3" descr="intensity_forecast_error_cropp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87" y="2561696"/>
            <a:ext cx="2639020" cy="2514600"/>
          </a:xfrm>
          <a:prstGeom prst="rect">
            <a:avLst/>
          </a:prstGeom>
          <a:ln>
            <a:solidFill>
              <a:srgbClr val="595959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 descr="intensity_forecast_error_cropp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746" y="2566152"/>
            <a:ext cx="2610091" cy="2505687"/>
          </a:xfrm>
          <a:prstGeom prst="rect">
            <a:avLst/>
          </a:prstGeom>
          <a:ln>
            <a:solidFill>
              <a:srgbClr val="595959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5" descr="intensity_forecast_error_cropp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477" y="2563012"/>
            <a:ext cx="2610091" cy="2511967"/>
          </a:xfrm>
          <a:prstGeom prst="rect">
            <a:avLst/>
          </a:prstGeom>
          <a:ln>
            <a:solidFill>
              <a:srgbClr val="595959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995621" y="5167791"/>
            <a:ext cx="2784970" cy="276999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rPr>
              <a:t>Forecast Time (hour)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ourier"/>
              <a:cs typeface="Couri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528" y="1781538"/>
            <a:ext cx="1977939" cy="584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595959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lIns="91440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Intensity Error (kt) &amp;</a:t>
            </a:r>
            <a:b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Number of Cases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8649" y="1781538"/>
            <a:ext cx="1438284" cy="584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595959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lIns="91440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Track Error (km)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1706" y="1781538"/>
            <a:ext cx="2367633" cy="584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595959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lIns="91440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Frequency of</a:t>
            </a:r>
            <a:b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Superior Performance (%)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 rot="5400000">
            <a:off x="2911771" y="2887912"/>
            <a:ext cx="249542" cy="5452577"/>
          </a:xfrm>
          <a:prstGeom prst="rightBrace">
            <a:avLst>
              <a:gd name="adj1" fmla="val 38204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4949" y="5867245"/>
            <a:ext cx="4879220" cy="646331"/>
          </a:xfrm>
          <a:prstGeom prst="rect">
            <a:avLst/>
          </a:prstGeom>
          <a:solidFill>
            <a:srgbClr val="C5ECC5"/>
          </a:solidFill>
          <a:ln>
            <a:solidFill>
              <a:schemeClr val="accent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lIns="91440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3366FF"/>
                </a:solidFill>
              </a:rPr>
              <a:t>HEDAS (in blue)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performs better in intensity and comparably in track (to HWRF and </a:t>
            </a:r>
            <a:r>
              <a:rPr lang="en-US" b="1" dirty="0" err="1" smtClean="0">
                <a:solidFill>
                  <a:srgbClr val="FF0000"/>
                </a:solidFill>
              </a:rPr>
              <a:t>HWRFx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845" y="159180"/>
            <a:ext cx="8229600" cy="1143000"/>
          </a:xfrm>
        </p:spPr>
        <p:txBody>
          <a:bodyPr>
            <a:normAutofit/>
          </a:bodyPr>
          <a:lstStyle/>
          <a:p>
            <a:r>
              <a:rPr lang="en-US" sz="2900" b="1" dirty="0" smtClean="0"/>
              <a:t>Relevance to assimilation of satellite cloud and precipitation observations</a:t>
            </a:r>
            <a:endParaRPr lang="en-US" sz="2900" b="1" dirty="0"/>
          </a:p>
        </p:txBody>
      </p:sp>
      <p:pic>
        <p:nvPicPr>
          <p:cNvPr id="7" name="Picture 6" descr="20100829.1723.aqua1.x.36h.07LEARL.70kts-978mb-174N-589W.90pc.jpg"/>
          <p:cNvPicPr>
            <a:picLocks noChangeAspect="1"/>
          </p:cNvPicPr>
          <p:nvPr/>
        </p:nvPicPr>
        <p:blipFill>
          <a:blip r:embed="rId2"/>
          <a:srcRect l="25200" t="27900" r="31500" b="31500"/>
          <a:stretch>
            <a:fillRect/>
          </a:stretch>
        </p:blipFill>
        <p:spPr>
          <a:xfrm>
            <a:off x="213220" y="2372537"/>
            <a:ext cx="2697659" cy="2804973"/>
          </a:xfrm>
          <a:prstGeom prst="rect">
            <a:avLst/>
          </a:prstGeom>
        </p:spPr>
      </p:pic>
      <p:pic>
        <p:nvPicPr>
          <p:cNvPr id="8" name="Picture 7" descr="mwtb37h_3hr.gif"/>
          <p:cNvPicPr>
            <a:picLocks noChangeAspect="1"/>
          </p:cNvPicPr>
          <p:nvPr/>
        </p:nvPicPr>
        <p:blipFill>
          <a:blip r:embed="rId3"/>
          <a:srcRect l="19440" r="19440"/>
          <a:stretch>
            <a:fillRect/>
          </a:stretch>
        </p:blipFill>
        <p:spPr>
          <a:xfrm>
            <a:off x="2943572" y="2087702"/>
            <a:ext cx="2794414" cy="3429000"/>
          </a:xfrm>
          <a:prstGeom prst="rect">
            <a:avLst/>
          </a:prstGeom>
        </p:spPr>
      </p:pic>
      <p:pic>
        <p:nvPicPr>
          <p:cNvPr id="9" name="Picture 8" descr="mwtb37h_3hr_con.gif"/>
          <p:cNvPicPr>
            <a:picLocks noChangeAspect="1"/>
          </p:cNvPicPr>
          <p:nvPr/>
        </p:nvPicPr>
        <p:blipFill>
          <a:blip r:embed="rId4"/>
          <a:srcRect l="20160" r="5760" b="2880"/>
          <a:stretch>
            <a:fillRect/>
          </a:stretch>
        </p:blipFill>
        <p:spPr>
          <a:xfrm>
            <a:off x="5692172" y="2096973"/>
            <a:ext cx="3386938" cy="3330245"/>
          </a:xfrm>
          <a:prstGeom prst="rect">
            <a:avLst/>
          </a:prstGeom>
        </p:spPr>
      </p:pic>
      <p:pic>
        <p:nvPicPr>
          <p:cNvPr id="10" name="Content Placeholder 3" descr="20100829.1723.aqua1.x.36h.07LEARL.70kts-978mb-174N-589W.90pc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50" r="58950" b="90900"/>
          <a:stretch>
            <a:fillRect/>
          </a:stretch>
        </p:blipFill>
        <p:spPr>
          <a:xfrm>
            <a:off x="16494" y="1957181"/>
            <a:ext cx="2041227" cy="411866"/>
          </a:xfrm>
        </p:spPr>
      </p:pic>
      <p:pic>
        <p:nvPicPr>
          <p:cNvPr id="11" name="Content Placeholder 3" descr="20100829.1723.aqua1.x.36h.07LEARL.70kts-978mb-174N-589W.90pc.jpg"/>
          <p:cNvPicPr>
            <a:picLocks noChangeAspect="1"/>
          </p:cNvPicPr>
          <p:nvPr/>
        </p:nvPicPr>
        <p:blipFill>
          <a:blip r:embed="rId2"/>
          <a:srcRect l="-450" t="92700" r="-2250"/>
          <a:stretch>
            <a:fillRect/>
          </a:stretch>
        </p:blipFill>
        <p:spPr>
          <a:xfrm>
            <a:off x="2235903" y="5414721"/>
            <a:ext cx="4648202" cy="330398"/>
          </a:xfrm>
          <a:prstGeom prst="rect">
            <a:avLst/>
          </a:prstGeom>
        </p:spPr>
      </p:pic>
      <p:sp>
        <p:nvSpPr>
          <p:cNvPr id="15" name="4-Point Star 14"/>
          <p:cNvSpPr/>
          <p:nvPr/>
        </p:nvSpPr>
        <p:spPr>
          <a:xfrm>
            <a:off x="1552331" y="3745807"/>
            <a:ext cx="299605" cy="179079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414889" y="1355219"/>
            <a:ext cx="1636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3h 37 GHz forecast from HEDAS IC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86170" y="1321565"/>
            <a:ext cx="1636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3h 37 GHz forecast from HWRF IC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9394" y="1302180"/>
            <a:ext cx="2549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36 GHz observed AQUA  closest time within 1 </a:t>
            </a:r>
            <a:r>
              <a:rPr lang="en-US" dirty="0" err="1" smtClean="0"/>
              <a:t>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78193" y="6003456"/>
            <a:ext cx="3999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Forecast initial time 12:00Z, 08/29/2010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79166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900" b="1" dirty="0" smtClean="0"/>
              <a:t>Comparison of observed and forecast images for hurricane Earl from HEDAS and HWRF ICs  </a:t>
            </a:r>
            <a:endParaRPr lang="en-US" sz="2900" b="1" dirty="0"/>
          </a:p>
        </p:txBody>
      </p:sp>
      <p:pic>
        <p:nvPicPr>
          <p:cNvPr id="9" name="Picture 8" descr="mwtb85h_3hr.gif"/>
          <p:cNvPicPr>
            <a:picLocks noChangeAspect="1"/>
          </p:cNvPicPr>
          <p:nvPr/>
        </p:nvPicPr>
        <p:blipFill>
          <a:blip r:embed="rId2"/>
          <a:srcRect l="18720" r="20160"/>
          <a:stretch>
            <a:fillRect/>
          </a:stretch>
        </p:blipFill>
        <p:spPr>
          <a:xfrm>
            <a:off x="3332682" y="2618039"/>
            <a:ext cx="2869766" cy="2952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96929" y="1624078"/>
            <a:ext cx="1636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3h 85GHz forecast from HEDAS IC</a:t>
            </a:r>
            <a:endParaRPr lang="en-US" dirty="0"/>
          </a:p>
        </p:txBody>
      </p:sp>
      <p:pic>
        <p:nvPicPr>
          <p:cNvPr id="11" name="Picture 10" descr="mwtb85h_3hr_con.gif"/>
          <p:cNvPicPr>
            <a:picLocks noChangeAspect="1"/>
          </p:cNvPicPr>
          <p:nvPr/>
        </p:nvPicPr>
        <p:blipFill>
          <a:blip r:embed="rId3"/>
          <a:srcRect l="18000" r="19440" b="4800"/>
          <a:stretch>
            <a:fillRect/>
          </a:stretch>
        </p:blipFill>
        <p:spPr>
          <a:xfrm>
            <a:off x="6072668" y="2632898"/>
            <a:ext cx="2836098" cy="2811020"/>
          </a:xfrm>
          <a:prstGeom prst="rect">
            <a:avLst/>
          </a:prstGeom>
        </p:spPr>
      </p:pic>
      <p:pic>
        <p:nvPicPr>
          <p:cNvPr id="12" name="Picture 11" descr="20100829.1723.aqua1.x.89h_1deg.07LEARL.70kts-978mb-174N-589W.88p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682" y="2547408"/>
            <a:ext cx="3048000" cy="304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64270" y="1581153"/>
            <a:ext cx="1636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 </a:t>
            </a:r>
            <a:r>
              <a:rPr lang="en-US" dirty="0" err="1" smtClean="0"/>
              <a:t>h</a:t>
            </a:r>
            <a:r>
              <a:rPr lang="en-US" dirty="0" smtClean="0"/>
              <a:t> 85 GHz forecast from HWRF IC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64344" y="5818790"/>
            <a:ext cx="3999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Forecast initial time 12:00Z, 08/29/2010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8558" y="1656801"/>
            <a:ext cx="2475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89 GHz observed AQUA  closest time within 1 </a:t>
            </a:r>
            <a:r>
              <a:rPr lang="en-US" dirty="0" err="1" smtClean="0"/>
              <a:t>h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Coupling of cloud and</a:t>
            </a:r>
            <a:r>
              <a:rPr lang="en-US" dirty="0" smtClean="0"/>
              <a:t> dynamic </a:t>
            </a:r>
            <a:r>
              <a:rPr lang="en-US" dirty="0" smtClean="0"/>
              <a:t>state variables in HEDAS 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pic>
        <p:nvPicPr>
          <p:cNvPr id="4" name="Picture 3" descr="mwtb37h_0h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6556"/>
            <a:ext cx="4445000" cy="3333750"/>
          </a:xfrm>
          <a:prstGeom prst="rect">
            <a:avLst/>
          </a:prstGeom>
        </p:spPr>
      </p:pic>
      <p:pic>
        <p:nvPicPr>
          <p:cNvPr id="5" name="Picture 4" descr="mwtb37h_0hr_con.gif"/>
          <p:cNvPicPr>
            <a:picLocks noChangeAspect="1"/>
          </p:cNvPicPr>
          <p:nvPr/>
        </p:nvPicPr>
        <p:blipFill>
          <a:blip r:embed="rId3"/>
          <a:srcRect l="10080"/>
          <a:stretch>
            <a:fillRect/>
          </a:stretch>
        </p:blipFill>
        <p:spPr>
          <a:xfrm>
            <a:off x="4359976" y="2201825"/>
            <a:ext cx="3996944" cy="3333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1038" y="1530029"/>
            <a:ext cx="1636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37 GHz  from HEDAS IC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67725" y="1558406"/>
            <a:ext cx="1636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37 GHz from HWRF IC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22" y="296874"/>
            <a:ext cx="7927510" cy="9281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Ensemble </a:t>
            </a:r>
            <a:r>
              <a:rPr lang="en-US" dirty="0" smtClean="0"/>
              <a:t>based correlations on vortex scale</a:t>
            </a:r>
            <a:endParaRPr lang="en-US" dirty="0"/>
          </a:p>
        </p:txBody>
      </p:sp>
      <p:pic>
        <p:nvPicPr>
          <p:cNvPr id="4" name="Content Placeholder 3" descr="RT_Corr(Vt-X)_cycle_2_prio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523" y="1457325"/>
            <a:ext cx="6494816" cy="524033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199" y="1457281"/>
            <a:ext cx="8398933" cy="5240965"/>
          </a:xfrm>
        </p:spPr>
        <p:txBody>
          <a:bodyPr>
            <a:normAutofit/>
          </a:bodyPr>
          <a:lstStyle/>
          <a:p>
            <a:r>
              <a:rPr lang="en-US" dirty="0" smtClean="0"/>
              <a:t>Hurricane background forecasts in high resolution may be skilled enough to enable successful assimilation of satellite cloud and precipitation observations</a:t>
            </a:r>
            <a:endParaRPr lang="en-US" dirty="0" smtClean="0"/>
          </a:p>
          <a:p>
            <a:endParaRPr lang="en-US" sz="1000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Joint assimilation of high resolution 3D wind and satellite observations is likely necessary for success, together with using 4DDA techniques with dynamic coupling in space and </a:t>
            </a:r>
            <a:r>
              <a:rPr lang="en-US" smtClean="0">
                <a:solidFill>
                  <a:srgbClr val="008000"/>
                </a:solidFill>
              </a:rPr>
              <a:t>time dimensions</a:t>
            </a:r>
            <a:endParaRPr lang="en-US" smtClean="0">
              <a:solidFill>
                <a:srgbClr val="008000"/>
              </a:solidFill>
            </a:endParaRPr>
          </a:p>
          <a:p>
            <a:endParaRPr lang="en-US" sz="1000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800000"/>
                </a:solidFill>
              </a:rPr>
              <a:t>Planned updates</a:t>
            </a:r>
            <a:r>
              <a:rPr lang="en-US" dirty="0" smtClean="0">
                <a:solidFill>
                  <a:srgbClr val="800000"/>
                </a:solidFill>
              </a:rPr>
              <a:t> in HEDAS, before </a:t>
            </a:r>
            <a:r>
              <a:rPr lang="en-US" dirty="0" smtClean="0">
                <a:solidFill>
                  <a:srgbClr val="800000"/>
                </a:solidFill>
              </a:rPr>
              <a:t>the 2011 season: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Satellite data assimilation in the core (Vukicevic)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Representation of model error in surface and PBL physics (Aksoy and J. Zhang)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Improved parallelization</a:t>
            </a:r>
          </a:p>
          <a:p>
            <a:endParaRPr lang="en-US" sz="1000" dirty="0" smtClean="0"/>
          </a:p>
          <a:p>
            <a:r>
              <a:rPr lang="en-US" dirty="0" smtClean="0">
                <a:solidFill>
                  <a:srgbClr val="3366FF"/>
                </a:solidFill>
              </a:rPr>
              <a:t>All of HEDAS forecast case results can be found at the following link:</a:t>
            </a:r>
            <a:br>
              <a:rPr lang="en-US" dirty="0" smtClean="0">
                <a:solidFill>
                  <a:srgbClr val="3366FF"/>
                </a:solidFill>
              </a:rPr>
            </a:br>
            <a:r>
              <a:rPr lang="en-US" dirty="0" smtClean="0">
                <a:solidFill>
                  <a:srgbClr val="3366FF"/>
                </a:solidFill>
              </a:rPr>
              <a:t>https://</a:t>
            </a:r>
            <a:r>
              <a:rPr lang="en-US" dirty="0" err="1" smtClean="0">
                <a:solidFill>
                  <a:srgbClr val="3366FF"/>
                </a:solidFill>
              </a:rPr>
              <a:t>storm.aoml.noaa.gov/realtime</a:t>
            </a:r>
            <a:endParaRPr lang="en-US" dirty="0" smtClean="0">
              <a:solidFill>
                <a:srgbClr val="3366FF"/>
              </a:solidFill>
            </a:endParaRP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From : Assimilation of Satellite Cloud and Precipitation Observations in Numerical Weather Prediction Models: Introduction to the JAS Special Collection. </a:t>
            </a:r>
            <a:r>
              <a:rPr lang="en-US" i="1" dirty="0" smtClean="0"/>
              <a:t>J. Atmos. Sci.</a:t>
            </a:r>
            <a:r>
              <a:rPr lang="en-US" dirty="0" smtClean="0"/>
              <a:t>, </a:t>
            </a:r>
            <a:r>
              <a:rPr lang="en-US" b="1" dirty="0" smtClean="0"/>
              <a:t>64</a:t>
            </a:r>
            <a:r>
              <a:rPr lang="en-US" dirty="0" smtClean="0"/>
              <a:t>, 3737–3741, 2007,  by    </a:t>
            </a:r>
            <a:r>
              <a:rPr lang="en-US" dirty="0" err="1" smtClean="0"/>
              <a:t>Errico</a:t>
            </a:r>
            <a:r>
              <a:rPr lang="en-US" dirty="0" smtClean="0"/>
              <a:t>, Ronald M., George </a:t>
            </a:r>
            <a:r>
              <a:rPr lang="en-US" dirty="0" err="1" smtClean="0"/>
              <a:t>Ohring</a:t>
            </a:r>
            <a:r>
              <a:rPr lang="en-US" dirty="0" smtClean="0"/>
              <a:t>, </a:t>
            </a:r>
            <a:r>
              <a:rPr lang="en-US" dirty="0" err="1" smtClean="0"/>
              <a:t>Fuzhong</a:t>
            </a:r>
            <a:r>
              <a:rPr lang="en-US" dirty="0" smtClean="0"/>
              <a:t> </a:t>
            </a:r>
            <a:r>
              <a:rPr lang="en-US" dirty="0" err="1" smtClean="0"/>
              <a:t>Weng</a:t>
            </a:r>
            <a:r>
              <a:rPr lang="en-US" dirty="0" smtClean="0"/>
              <a:t>, Peter Bauer, Brad Ferrier, Jean-François </a:t>
            </a:r>
            <a:r>
              <a:rPr lang="en-US" dirty="0" err="1" smtClean="0"/>
              <a:t>Mahfouf</a:t>
            </a:r>
            <a:r>
              <a:rPr lang="en-US" dirty="0" smtClean="0"/>
              <a:t>, Joe Turk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“</a:t>
            </a:r>
            <a:r>
              <a:rPr lang="en-US" i="1" dirty="0" smtClean="0"/>
              <a:t>To date, the assimilation of satellite measurements in numerical weather prediction (NWP) models has focused on the clear atmosphere. But satellite observations in the visible, infrared, and microwave provide a great deal of information on clouds and precipitation. </a:t>
            </a:r>
          </a:p>
          <a:p>
            <a:pPr>
              <a:buNone/>
            </a:pPr>
            <a:r>
              <a:rPr lang="en-US" i="1" dirty="0" smtClean="0"/>
              <a:t>     </a:t>
            </a:r>
            <a:r>
              <a:rPr lang="en-US" b="1" i="1" dirty="0" smtClean="0"/>
              <a:t>Since clouds and precipitation often occur in sensitive regions for forecast impacts, such improvements are likely necessary for continuing to acquire significant gains in weather forecasting “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much has been </a:t>
            </a:r>
            <a:r>
              <a:rPr lang="en-US" dirty="0" smtClean="0"/>
              <a:t>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57282"/>
            <a:ext cx="8398933" cy="4702858"/>
          </a:xfrm>
        </p:spPr>
        <p:txBody>
          <a:bodyPr>
            <a:normAutofit/>
          </a:bodyPr>
          <a:lstStyle/>
          <a:p>
            <a:r>
              <a:rPr lang="en-US" dirty="0" smtClean="0"/>
              <a:t>Short answer is NOT MUCH</a:t>
            </a:r>
          </a:p>
          <a:p>
            <a:endParaRPr lang="en-US" dirty="0" smtClean="0"/>
          </a:p>
          <a:p>
            <a:r>
              <a:rPr lang="en-US" dirty="0" smtClean="0"/>
              <a:t>Use of satellite observations in -cloud and -precipitation conditions in operational systems</a:t>
            </a:r>
          </a:p>
          <a:p>
            <a:pPr lvl="1"/>
            <a:r>
              <a:rPr lang="en-US" dirty="0" smtClean="0"/>
              <a:t>Precipitation affected microwave (MW) radiances over ocean and infra red (IR) above clouds at ECMWF</a:t>
            </a:r>
          </a:p>
          <a:p>
            <a:pPr lvl="1"/>
            <a:r>
              <a:rPr lang="en-US" dirty="0" smtClean="0"/>
              <a:t>MW un-contaminated by precipitation, over oceans, at EMC, NAVDAS, JMA, UKMO and MSC</a:t>
            </a:r>
          </a:p>
          <a:p>
            <a:pPr lvl="1"/>
            <a:r>
              <a:rPr lang="en-US" dirty="0" smtClean="0"/>
              <a:t>TRMM-PR ??</a:t>
            </a:r>
          </a:p>
          <a:p>
            <a:r>
              <a:rPr lang="en-US" dirty="0" smtClean="0"/>
              <a:t>Cloud properties are not analyzed in operational systems</a:t>
            </a:r>
          </a:p>
          <a:p>
            <a:endParaRPr lang="en-US" dirty="0" smtClean="0"/>
          </a:p>
          <a:p>
            <a:r>
              <a:rPr lang="en-US" dirty="0" smtClean="0"/>
              <a:t>Limited number of research case studies  </a:t>
            </a:r>
            <a:r>
              <a:rPr lang="en-US" smtClean="0"/>
              <a:t>on assimilation of </a:t>
            </a:r>
            <a:r>
              <a:rPr lang="en-US" dirty="0" smtClean="0"/>
              <a:t>satellite cloud and precipitation observations with high-resolution regional models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hinders progress?</a:t>
            </a:r>
            <a:br>
              <a:rPr lang="en-US" dirty="0" smtClean="0"/>
            </a:br>
            <a:r>
              <a:rPr lang="en-US" dirty="0" smtClean="0"/>
              <a:t>Issues summarized in the review 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Observations</a:t>
            </a:r>
          </a:p>
          <a:p>
            <a:pPr lvl="1"/>
            <a:r>
              <a:rPr lang="en-US" dirty="0" smtClean="0"/>
              <a:t>IR observations are limited to information about cloud tops and above  </a:t>
            </a:r>
          </a:p>
          <a:p>
            <a:pPr lvl="1"/>
            <a:r>
              <a:rPr lang="en-US" dirty="0" smtClean="0"/>
              <a:t>Passive MW observations are sparse in space and time, and highly sensitive to surface emissivity which is difficult to evaluate well over land  </a:t>
            </a:r>
          </a:p>
          <a:p>
            <a:pPr lvl="1"/>
            <a:r>
              <a:rPr lang="en-US" dirty="0" smtClean="0"/>
              <a:t>Visible observations are highly sensitive to cloud top micro-properties</a:t>
            </a:r>
          </a:p>
          <a:p>
            <a:pPr lvl="1"/>
            <a:r>
              <a:rPr lang="en-US" dirty="0" smtClean="0"/>
              <a:t>Active sensors such as TRMM, </a:t>
            </a:r>
            <a:r>
              <a:rPr lang="en-US" dirty="0" err="1" smtClean="0"/>
              <a:t>CloudSat</a:t>
            </a:r>
            <a:r>
              <a:rPr lang="en-US" dirty="0" smtClean="0"/>
              <a:t> and CALIPSO have limited temporal and horizontal  coverage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NWP Models</a:t>
            </a:r>
          </a:p>
          <a:p>
            <a:pPr lvl="1"/>
            <a:r>
              <a:rPr lang="en-US" dirty="0" smtClean="0"/>
              <a:t>Inaccurate representation of clouds and precipitation due to resolution and parameterizations</a:t>
            </a:r>
          </a:p>
          <a:p>
            <a:pPr lvl="1"/>
            <a:r>
              <a:rPr lang="en-US" dirty="0" smtClean="0"/>
              <a:t>Uncertainties in parameterizations which link cloud and precipitation to thermal, humidity and other variables</a:t>
            </a:r>
          </a:p>
          <a:p>
            <a:pPr lvl="1"/>
            <a:r>
              <a:rPr lang="en-US" dirty="0" smtClean="0"/>
              <a:t>Highly nonlinear relationship between variables</a:t>
            </a:r>
          </a:p>
          <a:p>
            <a:endParaRPr lang="en-US" dirty="0" smtClean="0"/>
          </a:p>
          <a:p>
            <a:r>
              <a:rPr lang="en-US" b="1" dirty="0" err="1" smtClean="0"/>
              <a:t>Radiative</a:t>
            </a:r>
            <a:r>
              <a:rPr lang="en-US" b="1" dirty="0" smtClean="0"/>
              <a:t> transfer (RT) models</a:t>
            </a:r>
          </a:p>
          <a:p>
            <a:pPr lvl="1"/>
            <a:r>
              <a:rPr lang="en-US" dirty="0" smtClean="0"/>
              <a:t>Uncertainties or poor knowledge of particle properties which affects evaluation of emission and scattering by precipitation and clouds</a:t>
            </a:r>
          </a:p>
          <a:p>
            <a:pPr lvl="1"/>
            <a:r>
              <a:rPr lang="en-US" dirty="0" smtClean="0"/>
              <a:t>Uncertainties due to 3D effects which are typically not modeled (too expensive)</a:t>
            </a:r>
          </a:p>
          <a:p>
            <a:endParaRPr lang="en-US" dirty="0" smtClean="0"/>
          </a:p>
          <a:p>
            <a:r>
              <a:rPr lang="en-US" b="1" dirty="0" smtClean="0"/>
              <a:t>Assimilation methodology</a:t>
            </a:r>
          </a:p>
          <a:p>
            <a:pPr lvl="1"/>
            <a:r>
              <a:rPr lang="en-US" dirty="0" smtClean="0"/>
              <a:t>Limited to near-linear relationships between observed and analyzed quantities</a:t>
            </a:r>
          </a:p>
          <a:p>
            <a:pPr lvl="1"/>
            <a:r>
              <a:rPr lang="en-US" dirty="0" smtClean="0"/>
              <a:t>Poor background information from NWP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research on assimilation GOES imager  visible and IR observations in cloudy conditions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4DVAR assimilation of GOES imager observations with cloud resolving model (</a:t>
            </a:r>
            <a:r>
              <a:rPr lang="en-US" dirty="0" err="1" smtClean="0"/>
              <a:t>Polkinghorne</a:t>
            </a:r>
            <a:r>
              <a:rPr lang="en-US" dirty="0" smtClean="0"/>
              <a:t> et al, 2009 and </a:t>
            </a:r>
            <a:r>
              <a:rPr lang="en-US" dirty="0" err="1" smtClean="0"/>
              <a:t>Polkinghorne</a:t>
            </a:r>
            <a:r>
              <a:rPr lang="en-US" dirty="0" smtClean="0"/>
              <a:t> and Vukicevic, 2010, Vukicevic et al, 2005, 2006)</a:t>
            </a:r>
            <a:endParaRPr lang="en-US" dirty="0" smtClean="0"/>
          </a:p>
          <a:p>
            <a:pPr lvl="1"/>
            <a:r>
              <a:rPr lang="en-US" dirty="0" smtClean="0"/>
              <a:t>NWP </a:t>
            </a:r>
            <a:r>
              <a:rPr lang="en-US" dirty="0" smtClean="0"/>
              <a:t>model : RAMS (Regional Atmospheric Modeling System, Cotton et al, SCU)</a:t>
            </a:r>
          </a:p>
          <a:p>
            <a:pPr lvl="1"/>
            <a:r>
              <a:rPr lang="en-US" dirty="0" smtClean="0"/>
              <a:t>GOES imager observations from  visible, near-IR and IR  wavelengths at frequency of 15 or 30 minutes and resolution of  1-4 km</a:t>
            </a:r>
          </a:p>
          <a:p>
            <a:pPr lvl="1"/>
            <a:r>
              <a:rPr lang="en-US" dirty="0" smtClean="0"/>
              <a:t> Cases of mixed clear and multi-layer cloudy atmosphere without convection in  South-Central US , centered at ARM site in Oklahoma</a:t>
            </a:r>
          </a:p>
          <a:p>
            <a:pPr lvl="1"/>
            <a:r>
              <a:rPr lang="en-US" dirty="0" smtClean="0"/>
              <a:t>4DVAR includes cloud microphysics  through </a:t>
            </a:r>
            <a:r>
              <a:rPr lang="en-US" dirty="0" err="1" smtClean="0"/>
              <a:t>adjoint</a:t>
            </a:r>
            <a:r>
              <a:rPr lang="en-US" dirty="0" smtClean="0"/>
              <a:t> of full physics  of the cloud resolving model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Major issues</a:t>
            </a:r>
          </a:p>
          <a:p>
            <a:pPr lvl="1"/>
            <a:r>
              <a:rPr lang="en-US" dirty="0" smtClean="0"/>
              <a:t>Model background data  had large  biases  in surface temperature,   cloud cover  and spatial distribution of clouds</a:t>
            </a:r>
          </a:p>
          <a:p>
            <a:pPr lvl="1"/>
            <a:r>
              <a:rPr lang="en-US" dirty="0" smtClean="0"/>
              <a:t>Strongest  nonlinearities  in the assimilation occurred  when  cloud </a:t>
            </a:r>
            <a:r>
              <a:rPr lang="en-US" dirty="0" smtClean="0"/>
              <a:t>types </a:t>
            </a:r>
            <a:r>
              <a:rPr lang="en-US" dirty="0" smtClean="0"/>
              <a:t>in the model and observations were different, including cloud- no-cloud  conditions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goes_ch4_0321.tiff"/>
          <p:cNvPicPr>
            <a:picLocks noChangeAspect="1"/>
          </p:cNvPicPr>
          <p:nvPr/>
        </p:nvPicPr>
        <p:blipFill>
          <a:blip r:embed="rId2"/>
          <a:srcRect t="5144"/>
          <a:stretch>
            <a:fillRect/>
          </a:stretch>
        </p:blipFill>
        <p:spPr bwMode="auto">
          <a:xfrm>
            <a:off x="363538" y="2119313"/>
            <a:ext cx="8616950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5" descr="Tb_anal_exp4.tiff"/>
          <p:cNvPicPr>
            <a:picLocks noChangeAspect="1"/>
          </p:cNvPicPr>
          <p:nvPr/>
        </p:nvPicPr>
        <p:blipFill>
          <a:blip r:embed="rId3"/>
          <a:srcRect t="11832"/>
          <a:stretch>
            <a:fillRect/>
          </a:stretch>
        </p:blipFill>
        <p:spPr bwMode="auto">
          <a:xfrm>
            <a:off x="363538" y="4576763"/>
            <a:ext cx="861695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146175" y="2828925"/>
            <a:ext cx="1254125" cy="11953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46175" y="5046663"/>
            <a:ext cx="1254125" cy="12207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29025" y="2828925"/>
            <a:ext cx="1311275" cy="11049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76963" y="2828925"/>
            <a:ext cx="1298575" cy="9556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29025" y="5046663"/>
            <a:ext cx="1311275" cy="11049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76963" y="5046663"/>
            <a:ext cx="1298575" cy="9731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3802" name="Picture 13" descr="Tb_back_Mar21.tiff"/>
          <p:cNvPicPr>
            <a:picLocks noChangeAspect="1"/>
          </p:cNvPicPr>
          <p:nvPr/>
        </p:nvPicPr>
        <p:blipFill>
          <a:blip r:embed="rId4"/>
          <a:srcRect t="16461"/>
          <a:stretch>
            <a:fillRect/>
          </a:stretch>
        </p:blipFill>
        <p:spPr bwMode="auto">
          <a:xfrm>
            <a:off x="439204" y="-96763"/>
            <a:ext cx="8618538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438400" y="2133600"/>
            <a:ext cx="4419600" cy="36933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 of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optimal analysis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3962400"/>
            <a:ext cx="152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observed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3000" y="6167438"/>
            <a:ext cx="1524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400" y="1519238"/>
            <a:ext cx="19812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43000" y="404813"/>
            <a:ext cx="1254125" cy="11953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641725" y="419100"/>
            <a:ext cx="1311275" cy="11049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172200" y="415925"/>
            <a:ext cx="1298575" cy="9556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what has been learned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background bias in cloud distribution strongly </a:t>
            </a:r>
            <a:r>
              <a:rPr lang="en-US" dirty="0" smtClean="0"/>
              <a:t>limits </a:t>
            </a:r>
            <a:r>
              <a:rPr lang="en-US" dirty="0" smtClean="0"/>
              <a:t>success of assimilation </a:t>
            </a:r>
          </a:p>
          <a:p>
            <a:endParaRPr lang="en-US" dirty="0" smtClean="0"/>
          </a:p>
          <a:p>
            <a:r>
              <a:rPr lang="en-US" dirty="0" smtClean="0"/>
              <a:t>More  frequent observations improve the assimilation results</a:t>
            </a:r>
          </a:p>
          <a:p>
            <a:endParaRPr lang="en-US" dirty="0" smtClean="0"/>
          </a:p>
          <a:p>
            <a:r>
              <a:rPr lang="en-US" dirty="0" smtClean="0"/>
              <a:t>Coupling of time and space dimensions  improves the assimilation  </a:t>
            </a:r>
          </a:p>
          <a:p>
            <a:pPr lvl="1"/>
            <a:r>
              <a:rPr lang="en-US" dirty="0" smtClean="0"/>
              <a:t>Achievable by  4D assimilation approaches: 4VAR or ensemble filters  with frequent cycling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Impact of nonlinearities is reduced by more accurate background and inclusion of dynamic coupling with frequent observations</a:t>
            </a:r>
          </a:p>
          <a:p>
            <a:endParaRPr lang="en-US" dirty="0" smtClean="0"/>
          </a:p>
          <a:p>
            <a:r>
              <a:rPr lang="en-US" dirty="0" smtClean="0"/>
              <a:t>IR observations in cloudy  conditions are valuable when the  above conditions are favorable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Assimilation of satellite cloud and precipitation observations in TC and hurricane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Prior studies indicate that  progress could be made by ensuring the following</a:t>
            </a:r>
          </a:p>
          <a:p>
            <a:pPr lvl="1"/>
            <a:r>
              <a:rPr lang="en-US" dirty="0" smtClean="0"/>
              <a:t>Good quality of background forecast with respect to the satellite cloud and precipitation observations </a:t>
            </a:r>
          </a:p>
          <a:p>
            <a:pPr lvl="1"/>
            <a:r>
              <a:rPr lang="en-US" dirty="0" smtClean="0"/>
              <a:t>Time and space coupling in the assimilation </a:t>
            </a:r>
          </a:p>
          <a:p>
            <a:pPr lvl="1"/>
            <a:r>
              <a:rPr lang="en-US" dirty="0" smtClean="0"/>
              <a:t>Frequent observations  at spatial scales that are adequate for improving the conditions that govern a desired prediction skill 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HRD’s Hurricane Ensemble Data Assimilation System (HEDAS)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folHlink"/>
                </a:solidFill>
              </a:rPr>
              <a:t>Forecast model:</a:t>
            </a:r>
          </a:p>
          <a:p>
            <a:pPr lvl="1"/>
            <a:r>
              <a:rPr lang="en-US" sz="1600" dirty="0" err="1" smtClean="0">
                <a:solidFill>
                  <a:schemeClr val="folHlink"/>
                </a:solidFill>
              </a:rPr>
              <a:t>HRD’s</a:t>
            </a:r>
            <a:r>
              <a:rPr lang="en-US" sz="1600" dirty="0" smtClean="0">
                <a:solidFill>
                  <a:schemeClr val="folHlink"/>
                </a:solidFill>
              </a:rPr>
              <a:t> Experimental HWRF (HWRF-X)</a:t>
            </a:r>
          </a:p>
          <a:p>
            <a:pPr lvl="1"/>
            <a:r>
              <a:rPr lang="en-US" sz="1600" dirty="0" smtClean="0">
                <a:solidFill>
                  <a:schemeClr val="folHlink"/>
                </a:solidFill>
              </a:rPr>
              <a:t>2 nested domains (9/3 km horizontal resolution, 42 vert. levels)</a:t>
            </a:r>
          </a:p>
          <a:p>
            <a:pPr lvl="1"/>
            <a:r>
              <a:rPr lang="en-US" sz="1600" dirty="0" smtClean="0">
                <a:solidFill>
                  <a:schemeClr val="folHlink"/>
                </a:solidFill>
              </a:rPr>
              <a:t>Static inner nest to accommodate covariance computations</a:t>
            </a:r>
          </a:p>
          <a:p>
            <a:pPr lvl="2">
              <a:buNone/>
            </a:pPr>
            <a:r>
              <a:rPr lang="en-US" sz="1200" dirty="0" smtClean="0">
                <a:solidFill>
                  <a:schemeClr val="folHlink"/>
                </a:solidFill>
                <a:latin typeface="Wingdings"/>
                <a:ea typeface="Wingdings"/>
                <a:cs typeface="Wingdings"/>
              </a:rPr>
              <a:t>	</a:t>
            </a:r>
            <a:r>
              <a:rPr lang="en-US" sz="1200" dirty="0" err="1" smtClean="0">
                <a:solidFill>
                  <a:schemeClr val="folHlink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1200" dirty="0" smtClean="0">
                <a:solidFill>
                  <a:schemeClr val="folHlink"/>
                </a:solidFill>
                <a:ea typeface="Wingdings"/>
                <a:cs typeface="Wingdings"/>
              </a:rPr>
              <a:t> </a:t>
            </a:r>
            <a:r>
              <a:rPr lang="en-US" sz="1400" dirty="0" smtClean="0">
                <a:solidFill>
                  <a:schemeClr val="folHlink"/>
                </a:solidFill>
              </a:rPr>
              <a:t>Inner nest size: ~10x10 degrees</a:t>
            </a:r>
          </a:p>
          <a:p>
            <a:pPr lvl="1"/>
            <a:r>
              <a:rPr lang="en-US" sz="1600" dirty="0" smtClean="0">
                <a:solidFill>
                  <a:schemeClr val="folHlink"/>
                </a:solidFill>
              </a:rPr>
              <a:t>Ferrier microphysics, explicit convection on inner nest</a:t>
            </a:r>
          </a:p>
          <a:p>
            <a:pPr lvl="1"/>
            <a:endParaRPr lang="en-US" sz="1600" dirty="0" smtClean="0">
              <a:solidFill>
                <a:schemeClr val="folHlink"/>
              </a:solidFill>
            </a:endParaRPr>
          </a:p>
          <a:p>
            <a:r>
              <a:rPr lang="en-US" sz="1800" b="1" dirty="0" smtClean="0">
                <a:solidFill>
                  <a:schemeClr val="hlink"/>
                </a:solidFill>
              </a:rPr>
              <a:t>Ensemble system:</a:t>
            </a:r>
          </a:p>
          <a:p>
            <a:pPr lvl="1"/>
            <a:r>
              <a:rPr lang="en-US" sz="1600" dirty="0" smtClean="0">
                <a:solidFill>
                  <a:schemeClr val="hlink"/>
                </a:solidFill>
              </a:rPr>
              <a:t>Initialized from semi-operational </a:t>
            </a:r>
            <a:r>
              <a:rPr lang="en-US" sz="1600" i="1" dirty="0" smtClean="0">
                <a:solidFill>
                  <a:schemeClr val="hlink"/>
                </a:solidFill>
              </a:rPr>
              <a:t>GFS-EnKF (NOAA/ESRL)</a:t>
            </a:r>
            <a:r>
              <a:rPr lang="en-US" sz="1600" dirty="0" smtClean="0">
                <a:solidFill>
                  <a:schemeClr val="hlink"/>
                </a:solidFill>
              </a:rPr>
              <a:t> ensemble</a:t>
            </a:r>
          </a:p>
          <a:p>
            <a:pPr lvl="1"/>
            <a:r>
              <a:rPr lang="en-US" sz="1600" dirty="0" smtClean="0">
                <a:solidFill>
                  <a:schemeClr val="hlink"/>
                </a:solidFill>
              </a:rPr>
              <a:t>Initial ensemble is spun up for 3-4 hours before assimilation begins</a:t>
            </a:r>
          </a:p>
          <a:p>
            <a:pPr lvl="1"/>
            <a:r>
              <a:rPr lang="en-US" sz="1600" dirty="0" smtClean="0">
                <a:solidFill>
                  <a:schemeClr val="hlink"/>
                </a:solidFill>
              </a:rPr>
              <a:t>30 ensemble members</a:t>
            </a:r>
          </a:p>
          <a:p>
            <a:pPr lvl="1"/>
            <a:endParaRPr lang="en-US" sz="1600" dirty="0" smtClean="0">
              <a:solidFill>
                <a:schemeClr val="hlink"/>
              </a:solidFill>
            </a:endParaRPr>
          </a:p>
          <a:p>
            <a:r>
              <a:rPr lang="en-US" sz="1800" b="1" dirty="0" smtClean="0">
                <a:solidFill>
                  <a:srgbClr val="006600"/>
                </a:solidFill>
              </a:rPr>
              <a:t>Data assimilation:</a:t>
            </a:r>
          </a:p>
          <a:p>
            <a:pPr lvl="1"/>
            <a:r>
              <a:rPr lang="en-US" sz="1600" dirty="0" smtClean="0">
                <a:solidFill>
                  <a:srgbClr val="006600"/>
                </a:solidFill>
              </a:rPr>
              <a:t>Square-root ensemble Kalman filter, EnKF (Whitaker and </a:t>
            </a:r>
            <a:r>
              <a:rPr lang="en-US" sz="1600" dirty="0" err="1" smtClean="0">
                <a:solidFill>
                  <a:srgbClr val="006600"/>
                </a:solidFill>
              </a:rPr>
              <a:t>Hamill</a:t>
            </a:r>
            <a:r>
              <a:rPr lang="en-US" sz="1600" dirty="0" smtClean="0">
                <a:solidFill>
                  <a:srgbClr val="006600"/>
                </a:solidFill>
              </a:rPr>
              <a:t> 2002)</a:t>
            </a:r>
          </a:p>
          <a:p>
            <a:pPr lvl="1"/>
            <a:r>
              <a:rPr lang="en-US" sz="1600" dirty="0" smtClean="0">
                <a:solidFill>
                  <a:srgbClr val="006600"/>
                </a:solidFill>
              </a:rPr>
              <a:t>Assimilates inner-core aircraft data on the inner nest</a:t>
            </a:r>
          </a:p>
          <a:p>
            <a:pPr lvl="2">
              <a:buNone/>
            </a:pPr>
            <a:r>
              <a:rPr lang="en-US" sz="1200" dirty="0" smtClean="0">
                <a:solidFill>
                  <a:srgbClr val="006600"/>
                </a:solidFill>
                <a:latin typeface="Wingdings"/>
                <a:ea typeface="Wingdings"/>
                <a:cs typeface="Wingdings"/>
              </a:rPr>
              <a:t>	</a:t>
            </a:r>
            <a:r>
              <a:rPr lang="en-US" sz="1200" dirty="0" err="1" smtClean="0">
                <a:solidFill>
                  <a:srgbClr val="0066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1400" dirty="0" smtClean="0">
                <a:solidFill>
                  <a:srgbClr val="006600"/>
                </a:solidFill>
              </a:rPr>
              <a:t> NOAA P-3, NOAA G-IV, USAF, PREDICT G-V</a:t>
            </a:r>
          </a:p>
          <a:p>
            <a:pPr lvl="1"/>
            <a:r>
              <a:rPr lang="en-US" sz="1600" dirty="0" smtClean="0">
                <a:solidFill>
                  <a:srgbClr val="006600"/>
                </a:solidFill>
              </a:rPr>
              <a:t>Covariance localization (</a:t>
            </a:r>
            <a:r>
              <a:rPr lang="en-US" sz="1600" dirty="0" err="1" smtClean="0">
                <a:solidFill>
                  <a:srgbClr val="006600"/>
                </a:solidFill>
              </a:rPr>
              <a:t>Gaspari</a:t>
            </a:r>
            <a:r>
              <a:rPr lang="en-US" sz="1600" dirty="0" smtClean="0">
                <a:solidFill>
                  <a:srgbClr val="006600"/>
                </a:solidFill>
              </a:rPr>
              <a:t> and Cohn 1999)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6213</TotalTime>
  <Words>1341</Words>
  <Application>Microsoft Macintosh PowerPoint</Application>
  <PresentationFormat>On-screen Show (4:3)</PresentationFormat>
  <Paragraphs>134</Paragraphs>
  <Slides>18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Assimilation of satellite cloud and precipitation observations in regional scale systems  Tomislava Vukicevic1 </vt:lpstr>
      <vt:lpstr>Overview </vt:lpstr>
      <vt:lpstr>How much has been done?</vt:lpstr>
      <vt:lpstr>What hinders progress? Issues summarized in the review article</vt:lpstr>
      <vt:lpstr>Example of research on assimilation GOES imager  visible and IR observations in cloudy conditions </vt:lpstr>
      <vt:lpstr>Slide 6</vt:lpstr>
      <vt:lpstr>Summary of what has been learned </vt:lpstr>
      <vt:lpstr>Assimilation of satellite cloud and precipitation observations in TC and hurricane conditions</vt:lpstr>
      <vt:lpstr>HRD’s Hurricane Ensemble Data Assimilation System (HEDAS)</vt:lpstr>
      <vt:lpstr>2010 HEDAS Semi-Real-Time Runs for HFIP: Summary of Cases</vt:lpstr>
      <vt:lpstr>2010 HEDAS Semi-Real-Time Runs for HFIP: Summary of Final Mean Analysis Intensity</vt:lpstr>
      <vt:lpstr>2010 HEDAS Semi-Real-Time Runs for HFIP: Comparison of Structures (Earl 08/30 12Z)</vt:lpstr>
      <vt:lpstr>2010 HEDAS Semi-Real-Time Runs for HFIP: Summary of Forecast Performance</vt:lpstr>
      <vt:lpstr>Relevance to assimilation of satellite cloud and precipitation observations</vt:lpstr>
      <vt:lpstr>Comparison of observed and forecast images for hurricane Earl from HEDAS and HWRF ICs  </vt:lpstr>
      <vt:lpstr>Coupling of cloud and dynamic state variables in HEDAS   </vt:lpstr>
      <vt:lpstr> Ensemble based correlations on vortex scale</vt:lpstr>
      <vt:lpstr>Summary</vt:lpstr>
    </vt:vector>
  </TitlesOfParts>
  <Company>USDC/NOAA/AOML/HRD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Vortex-Scale Hurricane Data Assimilation:  Overview of NOAA/AOML/HRD’s Hurricane Ensemble Data Assimilation System (HEDAS) and Its Performance for the 2010 Hurricane Season</dc:title>
  <dc:creator>Altug Aksoy</dc:creator>
  <cp:lastModifiedBy>Tomislava Vukicevic</cp:lastModifiedBy>
  <cp:revision>93</cp:revision>
  <dcterms:created xsi:type="dcterms:W3CDTF">2010-12-03T13:02:47Z</dcterms:created>
  <dcterms:modified xsi:type="dcterms:W3CDTF">2010-12-03T13:24:36Z</dcterms:modified>
</cp:coreProperties>
</file>