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spL1Ye0bVcaCurjNEwkfKySt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9F7B51-849E-4C02-936B-86C3F8CD7EB6}">
  <a:tblStyle styleId="{3F9F7B51-849E-4C02-936B-86C3F8CD7EB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4" name="Google Shape;30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8" name="Google Shape;41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ull_disk_ahi_true_color_20150819070000 (1).jpg" id="21" name="Google Shape;21;p17"/>
          <p:cNvPicPr preferRelativeResize="0"/>
          <p:nvPr/>
        </p:nvPicPr>
        <p:blipFill rotWithShape="1">
          <a:blip r:embed="rId2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7"/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23" name="Google Shape;23;p17"/>
            <p:cNvSpPr/>
            <p:nvPr/>
          </p:nvSpPr>
          <p:spPr>
            <a:xfrm>
              <a:off x="4150413" y="492897"/>
              <a:ext cx="900300" cy="915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" name="Google Shape;2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17"/>
          <p:cNvSpPr txBox="1"/>
          <p:nvPr>
            <p:ph type="ctrTitle"/>
          </p:nvPr>
        </p:nvSpPr>
        <p:spPr>
          <a:xfrm>
            <a:off x="308975" y="2117389"/>
            <a:ext cx="7043803" cy="9156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subTitle"/>
          </p:nvPr>
        </p:nvSpPr>
        <p:spPr>
          <a:xfrm>
            <a:off x="308975" y="3032989"/>
            <a:ext cx="7043803" cy="1960134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14450" y="-38250"/>
            <a:ext cx="12270600" cy="1482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ull_disk_ahi_true_color_20150819070000 (1).jpg" id="16" name="Google Shape;16;p16"/>
          <p:cNvPicPr preferRelativeResize="0"/>
          <p:nvPr/>
        </p:nvPicPr>
        <p:blipFill rotWithShape="1">
          <a:blip r:embed="rId1">
            <a:alphaModFix/>
          </a:blip>
          <a:srcRect b="62558" l="6070" r="9017" t="22480"/>
          <a:stretch/>
        </p:blipFill>
        <p:spPr>
          <a:xfrm>
            <a:off x="5" y="-38232"/>
            <a:ext cx="9405404" cy="1482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7" y="-38258"/>
            <a:ext cx="12192000" cy="1482300"/>
          </a:xfrm>
          <a:prstGeom prst="rect">
            <a:avLst/>
          </a:prstGeom>
          <a:solidFill>
            <a:srgbClr val="000000">
              <a:alpha val="6039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 b="5520" l="35080" r="35921" t="2769"/>
          <a:stretch/>
        </p:blipFill>
        <p:spPr>
          <a:xfrm>
            <a:off x="10532534" y="-38257"/>
            <a:ext cx="1659465" cy="16384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308975" y="2117389"/>
            <a:ext cx="7043803" cy="9156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The Infrastructure of Observations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308975" y="3032987"/>
            <a:ext cx="7043803" cy="369349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Ryan Honeyager, Stephen Herbener,</a:t>
            </a:r>
            <a:br>
              <a:rPr lang="en-US"/>
            </a:br>
            <a:r>
              <a:rPr lang="en-US" u="sng"/>
              <a:t>Many</a:t>
            </a:r>
            <a:r>
              <a:rPr lang="en-US"/>
              <a:t> JEDI Developers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18</a:t>
            </a:r>
            <a:r>
              <a:rPr baseline="30000" lang="en-US"/>
              <a:t>th</a:t>
            </a:r>
            <a:r>
              <a:rPr lang="en-US"/>
              <a:t> JCSDA Technical Review Meeting and Science Workshop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June 9,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10"/>
          <p:cNvCxnSpPr/>
          <p:nvPr/>
        </p:nvCxnSpPr>
        <p:spPr>
          <a:xfrm flipH="1">
            <a:off x="9529277" y="5801977"/>
            <a:ext cx="914400" cy="822900"/>
          </a:xfrm>
          <a:prstGeom prst="bentConnector3">
            <a:avLst>
              <a:gd fmla="val -30079" name="adj1"/>
            </a:avLst>
          </a:prstGeom>
          <a:noFill/>
          <a:ln cap="flat" cmpd="sng" w="31750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53" name="Google Shape;253;p10"/>
          <p:cNvSpPr txBox="1"/>
          <p:nvPr/>
        </p:nvSpPr>
        <p:spPr>
          <a:xfrm>
            <a:off x="7208486" y="116198"/>
            <a:ext cx="5119372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of observation </a:t>
            </a:r>
            <a:r>
              <a:rPr b="1" i="0" lang="en-US" sz="2000" u="none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Error Inflation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Error Bound Tightening</a:t>
            </a:r>
            <a:r>
              <a:rPr b="0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their original values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1299402" y="1747824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3373160" y="1747823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0"/>
          <p:cNvCxnSpPr/>
          <p:nvPr/>
        </p:nvCxnSpPr>
        <p:spPr>
          <a:xfrm>
            <a:off x="4213090" y="6160669"/>
            <a:ext cx="1075800" cy="6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57" name="Google Shape;257;p10"/>
          <p:cNvCxnSpPr/>
          <p:nvPr/>
        </p:nvCxnSpPr>
        <p:spPr>
          <a:xfrm>
            <a:off x="3525419" y="3080860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58" name="Google Shape;258;p10"/>
          <p:cNvCxnSpPr/>
          <p:nvPr/>
        </p:nvCxnSpPr>
        <p:spPr>
          <a:xfrm>
            <a:off x="3525417" y="4629346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59" name="Google Shape;259;p10"/>
          <p:cNvCxnSpPr/>
          <p:nvPr/>
        </p:nvCxnSpPr>
        <p:spPr>
          <a:xfrm>
            <a:off x="11221949" y="2861462"/>
            <a:ext cx="4224" cy="247606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60" name="Google Shape;260;p10"/>
          <p:cNvSpPr/>
          <p:nvPr/>
        </p:nvSpPr>
        <p:spPr>
          <a:xfrm>
            <a:off x="7759840" y="6349963"/>
            <a:ext cx="1454738" cy="367405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 rot="5400000">
            <a:off x="11667549" y="5739287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7287221" y="4006678"/>
            <a:ext cx="88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7314089" y="2831584"/>
            <a:ext cx="95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tzr_qc=0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10431566" y="2078670"/>
            <a:ext cx="1496400" cy="1097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Jacobian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08183" y="2462397"/>
            <a:ext cx="553800" cy="392400"/>
          </a:xfrm>
          <a:prstGeom prst="stripedRightArrow">
            <a:avLst>
              <a:gd fmla="val 58947" name="adj1"/>
              <a:gd fmla="val 76864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9919347" y="5321290"/>
            <a:ext cx="1707300" cy="106048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Gross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 rot="10800000">
            <a:off x="8876548" y="4626660"/>
            <a:ext cx="365700" cy="621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10"/>
          <p:cNvCxnSpPr/>
          <p:nvPr/>
        </p:nvCxnSpPr>
        <p:spPr>
          <a:xfrm>
            <a:off x="6620584" y="6162394"/>
            <a:ext cx="3299100" cy="3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69" name="Google Shape;269;p10"/>
          <p:cNvSpPr/>
          <p:nvPr/>
        </p:nvSpPr>
        <p:spPr>
          <a:xfrm rot="10800000">
            <a:off x="9261091" y="6416782"/>
            <a:ext cx="553800" cy="392400"/>
          </a:xfrm>
          <a:prstGeom prst="stripedRightArrow">
            <a:avLst>
              <a:gd fmla="val 58947" name="adj1"/>
              <a:gd fmla="val 71627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10"/>
          <p:cNvCxnSpPr/>
          <p:nvPr/>
        </p:nvCxnSpPr>
        <p:spPr>
          <a:xfrm>
            <a:off x="2086945" y="2627685"/>
            <a:ext cx="628200" cy="135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71" name="Google Shape;271;p10"/>
          <p:cNvSpPr/>
          <p:nvPr/>
        </p:nvSpPr>
        <p:spPr>
          <a:xfrm>
            <a:off x="5283037" y="5671020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Latitude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0"/>
          <p:cNvCxnSpPr/>
          <p:nvPr/>
        </p:nvCxnSpPr>
        <p:spPr>
          <a:xfrm flipH="1" rot="10800000">
            <a:off x="8198684" y="2758440"/>
            <a:ext cx="2249400" cy="1005900"/>
          </a:xfrm>
          <a:prstGeom prst="bentConnector3">
            <a:avLst>
              <a:gd fmla="val 83341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73" name="Google Shape;273;p10"/>
          <p:cNvSpPr/>
          <p:nvPr/>
        </p:nvSpPr>
        <p:spPr>
          <a:xfrm>
            <a:off x="8188891" y="3382260"/>
            <a:ext cx="1745400" cy="124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Near SST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4948188" y="2059925"/>
            <a:ext cx="2327100" cy="300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5933294" y="1742482"/>
            <a:ext cx="365700" cy="539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 rot="10800000">
            <a:off x="5905094" y="4838856"/>
            <a:ext cx="365700" cy="630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0"/>
          <p:cNvCxnSpPr/>
          <p:nvPr/>
        </p:nvCxnSpPr>
        <p:spPr>
          <a:xfrm>
            <a:off x="6102042" y="3092713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78" name="Google Shape;278;p10"/>
          <p:cNvSpPr/>
          <p:nvPr/>
        </p:nvSpPr>
        <p:spPr>
          <a:xfrm>
            <a:off x="5288904" y="2208577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Detection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10"/>
          <p:cNvCxnSpPr/>
          <p:nvPr/>
        </p:nvCxnSpPr>
        <p:spPr>
          <a:xfrm flipH="1" rot="10800000">
            <a:off x="7287221" y="2450041"/>
            <a:ext cx="3154800" cy="731400"/>
          </a:xfrm>
          <a:prstGeom prst="bentConnector3">
            <a:avLst>
              <a:gd fmla="val 28533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80" name="Google Shape;280;p10"/>
          <p:cNvSpPr txBox="1"/>
          <p:nvPr/>
        </p:nvSpPr>
        <p:spPr>
          <a:xfrm>
            <a:off x="5056288" y="3235200"/>
            <a:ext cx="88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Cloud Detected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2619140" y="5359485"/>
            <a:ext cx="1745400" cy="13248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Top Transmittance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10"/>
          <p:cNvCxnSpPr/>
          <p:nvPr/>
        </p:nvCxnSpPr>
        <p:spPr>
          <a:xfrm>
            <a:off x="7278809" y="3830969"/>
            <a:ext cx="914400" cy="39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283" name="Google Shape;283;p10"/>
          <p:cNvGrpSpPr/>
          <p:nvPr/>
        </p:nvGrpSpPr>
        <p:grpSpPr>
          <a:xfrm>
            <a:off x="634430" y="2207047"/>
            <a:ext cx="1656488" cy="921282"/>
            <a:chOff x="914400" y="2194521"/>
            <a:chExt cx="1656488" cy="921282"/>
          </a:xfrm>
        </p:grpSpPr>
        <p:sp>
          <p:nvSpPr>
            <p:cNvPr id="284" name="Google Shape;284;p10"/>
            <p:cNvSpPr/>
            <p:nvPr/>
          </p:nvSpPr>
          <p:spPr>
            <a:xfrm>
              <a:off x="921357" y="2194521"/>
              <a:ext cx="1649531" cy="914400"/>
            </a:xfrm>
            <a:prstGeom prst="flowChartAlternateProcess">
              <a:avLst/>
            </a:prstGeom>
            <a:solidFill>
              <a:srgbClr val="54813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914400" y="2658603"/>
              <a:ext cx="1649531" cy="457200"/>
            </a:xfrm>
            <a:prstGeom prst="flowChartAlternateProcess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Check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917764" y="2195241"/>
              <a:ext cx="1649531" cy="45720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Wavenumber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0"/>
          <p:cNvSpPr txBox="1"/>
          <p:nvPr/>
        </p:nvSpPr>
        <p:spPr>
          <a:xfrm>
            <a:off x="901947" y="1451492"/>
            <a:ext cx="1293431" cy="220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577" l="-9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720172" y="3321278"/>
            <a:ext cx="1464900" cy="21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056" l="-859" r="-34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2715145" y="1453896"/>
            <a:ext cx="1793376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885" l="-1406" r="-14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5069759" y="1452550"/>
            <a:ext cx="2138727" cy="2501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806" l="0" r="-5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10010738" y="4443718"/>
            <a:ext cx="2131261" cy="4259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5284088" y="3817150"/>
            <a:ext cx="1649400" cy="1097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Sensitivity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10"/>
          <p:cNvCxnSpPr>
            <a:stCxn id="281" idx="3"/>
            <a:endCxn id="278" idx="1"/>
          </p:cNvCxnSpPr>
          <p:nvPr/>
        </p:nvCxnSpPr>
        <p:spPr>
          <a:xfrm flipH="1" rot="10800000">
            <a:off x="4364540" y="2665785"/>
            <a:ext cx="924300" cy="3356100"/>
          </a:xfrm>
          <a:prstGeom prst="bentConnector3">
            <a:avLst>
              <a:gd fmla="val 31795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4" name="Google Shape;294;p10"/>
          <p:cNvSpPr/>
          <p:nvPr/>
        </p:nvSpPr>
        <p:spPr>
          <a:xfrm>
            <a:off x="2715145" y="2196511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 BT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2715145" y="3802578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Topography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>
            <p:ph idx="11" type="ftr"/>
          </p:nvPr>
        </p:nvSpPr>
        <p:spPr>
          <a:xfrm>
            <a:off x="4038600" y="64951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297" name="Google Shape;29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298" name="Google Shape;29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QC Example for IASI</a:t>
            </a:r>
            <a:endParaRPr/>
          </a:p>
        </p:txBody>
      </p:sp>
      <p:sp>
        <p:nvSpPr>
          <p:cNvPr id="300" name="Google Shape;300;p10"/>
          <p:cNvSpPr txBox="1"/>
          <p:nvPr/>
        </p:nvSpPr>
        <p:spPr>
          <a:xfrm>
            <a:off x="0" y="5801977"/>
            <a:ext cx="239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Emily Liu, NOAA/EMC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11"/>
          <p:cNvCxnSpPr/>
          <p:nvPr/>
        </p:nvCxnSpPr>
        <p:spPr>
          <a:xfrm flipH="1">
            <a:off x="9529277" y="5801977"/>
            <a:ext cx="914400" cy="822900"/>
          </a:xfrm>
          <a:prstGeom prst="bentConnector3">
            <a:avLst>
              <a:gd fmla="val -30079" name="adj1"/>
            </a:avLst>
          </a:prstGeom>
          <a:noFill/>
          <a:ln cap="flat" cmpd="sng" w="31750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07" name="Google Shape;307;p11"/>
          <p:cNvSpPr txBox="1"/>
          <p:nvPr/>
        </p:nvSpPr>
        <p:spPr>
          <a:xfrm>
            <a:off x="7208486" y="116198"/>
            <a:ext cx="5119372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of observation </a:t>
            </a:r>
            <a:r>
              <a:rPr b="1" i="0" lang="en-US" sz="2000" u="none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Error Inflation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Error Bound Tightening</a:t>
            </a:r>
            <a:r>
              <a:rPr b="0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their original values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1299402" y="1747824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3373160" y="1747823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11"/>
          <p:cNvCxnSpPr/>
          <p:nvPr/>
        </p:nvCxnSpPr>
        <p:spPr>
          <a:xfrm>
            <a:off x="4213090" y="6160669"/>
            <a:ext cx="1075800" cy="6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11" name="Google Shape;311;p11"/>
          <p:cNvCxnSpPr/>
          <p:nvPr/>
        </p:nvCxnSpPr>
        <p:spPr>
          <a:xfrm>
            <a:off x="3525419" y="3080860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12" name="Google Shape;312;p11"/>
          <p:cNvCxnSpPr/>
          <p:nvPr/>
        </p:nvCxnSpPr>
        <p:spPr>
          <a:xfrm>
            <a:off x="3525417" y="4629346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13" name="Google Shape;313;p11"/>
          <p:cNvCxnSpPr/>
          <p:nvPr/>
        </p:nvCxnSpPr>
        <p:spPr>
          <a:xfrm>
            <a:off x="11221949" y="2861462"/>
            <a:ext cx="4224" cy="247606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14" name="Google Shape;314;p11"/>
          <p:cNvSpPr/>
          <p:nvPr/>
        </p:nvSpPr>
        <p:spPr>
          <a:xfrm>
            <a:off x="7759840" y="6349963"/>
            <a:ext cx="1454738" cy="367405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/>
          <p:nvPr/>
        </p:nvSpPr>
        <p:spPr>
          <a:xfrm rot="5400000">
            <a:off x="11667549" y="5739287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7287221" y="4006678"/>
            <a:ext cx="88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7314089" y="2831584"/>
            <a:ext cx="95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tzr_qc=0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10431566" y="2078670"/>
            <a:ext cx="1496400" cy="1097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Jacobian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108183" y="2462397"/>
            <a:ext cx="553800" cy="392400"/>
          </a:xfrm>
          <a:prstGeom prst="stripedRightArrow">
            <a:avLst>
              <a:gd fmla="val 58947" name="adj1"/>
              <a:gd fmla="val 76864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9919347" y="5321290"/>
            <a:ext cx="1707300" cy="106048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Gross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 rot="10800000">
            <a:off x="8876548" y="4626660"/>
            <a:ext cx="365700" cy="621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1"/>
          <p:cNvCxnSpPr/>
          <p:nvPr/>
        </p:nvCxnSpPr>
        <p:spPr>
          <a:xfrm>
            <a:off x="6620584" y="6162394"/>
            <a:ext cx="3299100" cy="3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23" name="Google Shape;323;p11"/>
          <p:cNvSpPr/>
          <p:nvPr/>
        </p:nvSpPr>
        <p:spPr>
          <a:xfrm rot="10800000">
            <a:off x="9261091" y="6416782"/>
            <a:ext cx="553800" cy="392400"/>
          </a:xfrm>
          <a:prstGeom prst="stripedRightArrow">
            <a:avLst>
              <a:gd fmla="val 58947" name="adj1"/>
              <a:gd fmla="val 71627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11"/>
          <p:cNvCxnSpPr/>
          <p:nvPr/>
        </p:nvCxnSpPr>
        <p:spPr>
          <a:xfrm>
            <a:off x="2086945" y="2627685"/>
            <a:ext cx="628200" cy="135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25" name="Google Shape;325;p11"/>
          <p:cNvSpPr/>
          <p:nvPr/>
        </p:nvSpPr>
        <p:spPr>
          <a:xfrm>
            <a:off x="5283037" y="5671020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Latitude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11"/>
          <p:cNvCxnSpPr/>
          <p:nvPr/>
        </p:nvCxnSpPr>
        <p:spPr>
          <a:xfrm flipH="1" rot="10800000">
            <a:off x="8198684" y="2758440"/>
            <a:ext cx="2249400" cy="1005900"/>
          </a:xfrm>
          <a:prstGeom prst="bentConnector3">
            <a:avLst>
              <a:gd fmla="val 83341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27" name="Google Shape;327;p11"/>
          <p:cNvSpPr/>
          <p:nvPr/>
        </p:nvSpPr>
        <p:spPr>
          <a:xfrm>
            <a:off x="8188891" y="3382260"/>
            <a:ext cx="1745400" cy="124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Near SST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4948188" y="2059925"/>
            <a:ext cx="2327100" cy="300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5933294" y="1742482"/>
            <a:ext cx="365700" cy="539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 rot="10800000">
            <a:off x="5905094" y="4838856"/>
            <a:ext cx="365700" cy="630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11"/>
          <p:cNvCxnSpPr/>
          <p:nvPr/>
        </p:nvCxnSpPr>
        <p:spPr>
          <a:xfrm>
            <a:off x="6102042" y="3092713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32" name="Google Shape;332;p11"/>
          <p:cNvSpPr/>
          <p:nvPr/>
        </p:nvSpPr>
        <p:spPr>
          <a:xfrm>
            <a:off x="5288904" y="2208577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Detection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11"/>
          <p:cNvCxnSpPr/>
          <p:nvPr/>
        </p:nvCxnSpPr>
        <p:spPr>
          <a:xfrm flipH="1" rot="10800000">
            <a:off x="7287221" y="2450041"/>
            <a:ext cx="3154800" cy="731400"/>
          </a:xfrm>
          <a:prstGeom prst="bentConnector3">
            <a:avLst>
              <a:gd fmla="val 28533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34" name="Google Shape;334;p11"/>
          <p:cNvSpPr txBox="1"/>
          <p:nvPr/>
        </p:nvSpPr>
        <p:spPr>
          <a:xfrm>
            <a:off x="5056288" y="3235200"/>
            <a:ext cx="88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Cloud Detected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2619140" y="5359485"/>
            <a:ext cx="1745400" cy="13248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Top Transmittance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1"/>
          <p:cNvCxnSpPr/>
          <p:nvPr/>
        </p:nvCxnSpPr>
        <p:spPr>
          <a:xfrm>
            <a:off x="7278809" y="3830969"/>
            <a:ext cx="914400" cy="39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337" name="Google Shape;337;p11"/>
          <p:cNvGrpSpPr/>
          <p:nvPr/>
        </p:nvGrpSpPr>
        <p:grpSpPr>
          <a:xfrm>
            <a:off x="634430" y="2207047"/>
            <a:ext cx="1656488" cy="921282"/>
            <a:chOff x="914400" y="2194521"/>
            <a:chExt cx="1656488" cy="921282"/>
          </a:xfrm>
        </p:grpSpPr>
        <p:sp>
          <p:nvSpPr>
            <p:cNvPr id="338" name="Google Shape;338;p11"/>
            <p:cNvSpPr/>
            <p:nvPr/>
          </p:nvSpPr>
          <p:spPr>
            <a:xfrm>
              <a:off x="921357" y="2194521"/>
              <a:ext cx="1649531" cy="914400"/>
            </a:xfrm>
            <a:prstGeom prst="flowChartAlternateProcess">
              <a:avLst/>
            </a:prstGeom>
            <a:solidFill>
              <a:srgbClr val="54813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914400" y="2658603"/>
              <a:ext cx="1649531" cy="457200"/>
            </a:xfrm>
            <a:prstGeom prst="flowChartAlternateProcess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Check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917764" y="2195241"/>
              <a:ext cx="1649531" cy="45720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Wavenumber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11"/>
          <p:cNvSpPr txBox="1"/>
          <p:nvPr/>
        </p:nvSpPr>
        <p:spPr>
          <a:xfrm>
            <a:off x="901947" y="1451492"/>
            <a:ext cx="1293431" cy="220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577" l="-9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 txBox="1"/>
          <p:nvPr/>
        </p:nvSpPr>
        <p:spPr>
          <a:xfrm>
            <a:off x="720172" y="3321278"/>
            <a:ext cx="1464900" cy="21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056" l="-859" r="-34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 txBox="1"/>
          <p:nvPr/>
        </p:nvSpPr>
        <p:spPr>
          <a:xfrm>
            <a:off x="2715145" y="1453896"/>
            <a:ext cx="1793376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885" l="-1406" r="-14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 txBox="1"/>
          <p:nvPr/>
        </p:nvSpPr>
        <p:spPr>
          <a:xfrm>
            <a:off x="5069759" y="1452550"/>
            <a:ext cx="2138727" cy="2501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806" l="0" r="-5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0010738" y="4443718"/>
            <a:ext cx="2131261" cy="4259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5284088" y="3817150"/>
            <a:ext cx="1649400" cy="1097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Sensitivity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1"/>
          <p:cNvCxnSpPr>
            <a:stCxn id="335" idx="3"/>
            <a:endCxn id="332" idx="1"/>
          </p:cNvCxnSpPr>
          <p:nvPr/>
        </p:nvCxnSpPr>
        <p:spPr>
          <a:xfrm flipH="1" rot="10800000">
            <a:off x="4364540" y="2665785"/>
            <a:ext cx="924300" cy="3356100"/>
          </a:xfrm>
          <a:prstGeom prst="bentConnector3">
            <a:avLst>
              <a:gd fmla="val 31795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11"/>
          <p:cNvSpPr/>
          <p:nvPr/>
        </p:nvSpPr>
        <p:spPr>
          <a:xfrm>
            <a:off x="2715145" y="2196511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 BT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2715145" y="3802578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Topography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 txBox="1"/>
          <p:nvPr>
            <p:ph idx="11" type="ftr"/>
          </p:nvPr>
        </p:nvSpPr>
        <p:spPr>
          <a:xfrm>
            <a:off x="4038600" y="64951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351" name="Google Shape;3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352" name="Google Shape;3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QC Example for IASI</a:t>
            </a:r>
            <a:endParaRPr/>
          </a:p>
        </p:txBody>
      </p:sp>
      <p:grpSp>
        <p:nvGrpSpPr>
          <p:cNvPr id="354" name="Google Shape;354;p11"/>
          <p:cNvGrpSpPr/>
          <p:nvPr/>
        </p:nvGrpSpPr>
        <p:grpSpPr>
          <a:xfrm>
            <a:off x="4423856" y="1927431"/>
            <a:ext cx="4651048" cy="3186512"/>
            <a:chOff x="4423856" y="1927431"/>
            <a:chExt cx="4651048" cy="3186512"/>
          </a:xfrm>
        </p:grpSpPr>
        <p:pic>
          <p:nvPicPr>
            <p:cNvPr id="355" name="Google Shape;355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88117" y="1927431"/>
              <a:ext cx="4286787" cy="3186512"/>
            </a:xfrm>
            <a:prstGeom prst="rect">
              <a:avLst/>
            </a:prstGeom>
            <a:noFill/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6" name="Google Shape;356;p11"/>
            <p:cNvSpPr/>
            <p:nvPr/>
          </p:nvSpPr>
          <p:spPr>
            <a:xfrm>
              <a:off x="4423856" y="2462397"/>
              <a:ext cx="315448" cy="39906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11"/>
          <p:cNvSpPr txBox="1"/>
          <p:nvPr/>
        </p:nvSpPr>
        <p:spPr>
          <a:xfrm>
            <a:off x="0" y="5801977"/>
            <a:ext cx="239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Emily Liu, NOAA/EMC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Google Shape;363;p12"/>
          <p:cNvCxnSpPr/>
          <p:nvPr/>
        </p:nvCxnSpPr>
        <p:spPr>
          <a:xfrm flipH="1">
            <a:off x="9529277" y="5801977"/>
            <a:ext cx="914400" cy="822900"/>
          </a:xfrm>
          <a:prstGeom prst="bentConnector3">
            <a:avLst>
              <a:gd fmla="val -30079" name="adj1"/>
            </a:avLst>
          </a:prstGeom>
          <a:noFill/>
          <a:ln cap="flat" cmpd="sng" w="31750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64" name="Google Shape;364;p12"/>
          <p:cNvSpPr txBox="1"/>
          <p:nvPr/>
        </p:nvSpPr>
        <p:spPr>
          <a:xfrm>
            <a:off x="7208486" y="116198"/>
            <a:ext cx="5119372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of observation </a:t>
            </a:r>
            <a:r>
              <a:rPr b="1" i="0" lang="en-US" sz="2000" u="none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Error Inflation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Error Bound Tightening</a:t>
            </a:r>
            <a:r>
              <a:rPr b="0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their original values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1299402" y="1747824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3373160" y="1747823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12"/>
          <p:cNvCxnSpPr/>
          <p:nvPr/>
        </p:nvCxnSpPr>
        <p:spPr>
          <a:xfrm>
            <a:off x="4213090" y="6160669"/>
            <a:ext cx="1075800" cy="6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68" name="Google Shape;368;p12"/>
          <p:cNvCxnSpPr/>
          <p:nvPr/>
        </p:nvCxnSpPr>
        <p:spPr>
          <a:xfrm>
            <a:off x="3525419" y="3080860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69" name="Google Shape;369;p12"/>
          <p:cNvCxnSpPr/>
          <p:nvPr/>
        </p:nvCxnSpPr>
        <p:spPr>
          <a:xfrm>
            <a:off x="3525417" y="4629346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70" name="Google Shape;370;p12"/>
          <p:cNvCxnSpPr/>
          <p:nvPr/>
        </p:nvCxnSpPr>
        <p:spPr>
          <a:xfrm>
            <a:off x="11221949" y="2861462"/>
            <a:ext cx="4224" cy="247606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71" name="Google Shape;371;p12"/>
          <p:cNvSpPr/>
          <p:nvPr/>
        </p:nvSpPr>
        <p:spPr>
          <a:xfrm>
            <a:off x="7759840" y="6349963"/>
            <a:ext cx="1454738" cy="367405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11667549" y="5739287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7287221" y="4006678"/>
            <a:ext cx="88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 txBox="1"/>
          <p:nvPr/>
        </p:nvSpPr>
        <p:spPr>
          <a:xfrm>
            <a:off x="7314089" y="2831584"/>
            <a:ext cx="95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tzr_qc=0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10431566" y="2078670"/>
            <a:ext cx="1496400" cy="1097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Jacobian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108183" y="2462397"/>
            <a:ext cx="553800" cy="392400"/>
          </a:xfrm>
          <a:prstGeom prst="stripedRightArrow">
            <a:avLst>
              <a:gd fmla="val 58947" name="adj1"/>
              <a:gd fmla="val 76864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9919347" y="5321290"/>
            <a:ext cx="1707300" cy="106048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Gross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 rot="10800000">
            <a:off x="8876548" y="4626660"/>
            <a:ext cx="365700" cy="621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12"/>
          <p:cNvCxnSpPr/>
          <p:nvPr/>
        </p:nvCxnSpPr>
        <p:spPr>
          <a:xfrm>
            <a:off x="6620584" y="6162394"/>
            <a:ext cx="3299100" cy="3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80" name="Google Shape;380;p12"/>
          <p:cNvSpPr/>
          <p:nvPr/>
        </p:nvSpPr>
        <p:spPr>
          <a:xfrm rot="10800000">
            <a:off x="9261091" y="6416782"/>
            <a:ext cx="553800" cy="392400"/>
          </a:xfrm>
          <a:prstGeom prst="stripedRightArrow">
            <a:avLst>
              <a:gd fmla="val 58947" name="adj1"/>
              <a:gd fmla="val 71627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12"/>
          <p:cNvCxnSpPr/>
          <p:nvPr/>
        </p:nvCxnSpPr>
        <p:spPr>
          <a:xfrm>
            <a:off x="2086945" y="2627685"/>
            <a:ext cx="628200" cy="135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82" name="Google Shape;382;p12"/>
          <p:cNvSpPr/>
          <p:nvPr/>
        </p:nvSpPr>
        <p:spPr>
          <a:xfrm>
            <a:off x="5283037" y="5671020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Latitude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12"/>
          <p:cNvCxnSpPr/>
          <p:nvPr/>
        </p:nvCxnSpPr>
        <p:spPr>
          <a:xfrm flipH="1" rot="10800000">
            <a:off x="8198684" y="2758440"/>
            <a:ext cx="2249400" cy="1005900"/>
          </a:xfrm>
          <a:prstGeom prst="bentConnector3">
            <a:avLst>
              <a:gd fmla="val 83341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84" name="Google Shape;384;p12"/>
          <p:cNvSpPr/>
          <p:nvPr/>
        </p:nvSpPr>
        <p:spPr>
          <a:xfrm>
            <a:off x="8188891" y="3382260"/>
            <a:ext cx="1745400" cy="124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Near SST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4948188" y="2059925"/>
            <a:ext cx="2327100" cy="300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5933294" y="1742482"/>
            <a:ext cx="365700" cy="539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/>
          <p:nvPr/>
        </p:nvSpPr>
        <p:spPr>
          <a:xfrm rot="10800000">
            <a:off x="5905094" y="4838856"/>
            <a:ext cx="365700" cy="630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12"/>
          <p:cNvCxnSpPr/>
          <p:nvPr/>
        </p:nvCxnSpPr>
        <p:spPr>
          <a:xfrm>
            <a:off x="6102042" y="3092713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89" name="Google Shape;389;p12"/>
          <p:cNvSpPr/>
          <p:nvPr/>
        </p:nvSpPr>
        <p:spPr>
          <a:xfrm>
            <a:off x="5288904" y="2208577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Detection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12"/>
          <p:cNvCxnSpPr/>
          <p:nvPr/>
        </p:nvCxnSpPr>
        <p:spPr>
          <a:xfrm flipH="1" rot="10800000">
            <a:off x="7287221" y="2450041"/>
            <a:ext cx="3154800" cy="731400"/>
          </a:xfrm>
          <a:prstGeom prst="bentConnector3">
            <a:avLst>
              <a:gd fmla="val 28533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91" name="Google Shape;391;p12"/>
          <p:cNvSpPr txBox="1"/>
          <p:nvPr/>
        </p:nvSpPr>
        <p:spPr>
          <a:xfrm>
            <a:off x="5056288" y="3235200"/>
            <a:ext cx="88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Cloud Detected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2619140" y="5359485"/>
            <a:ext cx="1745400" cy="13248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Top Transmittance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12"/>
          <p:cNvCxnSpPr/>
          <p:nvPr/>
        </p:nvCxnSpPr>
        <p:spPr>
          <a:xfrm>
            <a:off x="7278809" y="3830969"/>
            <a:ext cx="914400" cy="39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394" name="Google Shape;394;p12"/>
          <p:cNvGrpSpPr/>
          <p:nvPr/>
        </p:nvGrpSpPr>
        <p:grpSpPr>
          <a:xfrm>
            <a:off x="634430" y="2207047"/>
            <a:ext cx="1656488" cy="921282"/>
            <a:chOff x="914400" y="2194521"/>
            <a:chExt cx="1656488" cy="921282"/>
          </a:xfrm>
        </p:grpSpPr>
        <p:sp>
          <p:nvSpPr>
            <p:cNvPr id="395" name="Google Shape;395;p12"/>
            <p:cNvSpPr/>
            <p:nvPr/>
          </p:nvSpPr>
          <p:spPr>
            <a:xfrm>
              <a:off x="921357" y="2194521"/>
              <a:ext cx="1649531" cy="914400"/>
            </a:xfrm>
            <a:prstGeom prst="flowChartAlternateProcess">
              <a:avLst/>
            </a:prstGeom>
            <a:solidFill>
              <a:srgbClr val="54813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914400" y="2658603"/>
              <a:ext cx="1649531" cy="457200"/>
            </a:xfrm>
            <a:prstGeom prst="flowChartAlternateProcess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Check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917764" y="2195241"/>
              <a:ext cx="1649531" cy="45720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Wavenumber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2"/>
          <p:cNvSpPr txBox="1"/>
          <p:nvPr/>
        </p:nvSpPr>
        <p:spPr>
          <a:xfrm>
            <a:off x="901947" y="1451492"/>
            <a:ext cx="1293431" cy="220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577" l="-9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 txBox="1"/>
          <p:nvPr/>
        </p:nvSpPr>
        <p:spPr>
          <a:xfrm>
            <a:off x="720172" y="3321278"/>
            <a:ext cx="1464900" cy="21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056" l="-859" r="-34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/>
          <p:cNvSpPr txBox="1"/>
          <p:nvPr/>
        </p:nvSpPr>
        <p:spPr>
          <a:xfrm>
            <a:off x="2715145" y="1453896"/>
            <a:ext cx="1793376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885" l="-1406" r="-14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2"/>
          <p:cNvSpPr txBox="1"/>
          <p:nvPr/>
        </p:nvSpPr>
        <p:spPr>
          <a:xfrm>
            <a:off x="5069759" y="1452550"/>
            <a:ext cx="2138727" cy="2501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806" l="0" r="-5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2"/>
          <p:cNvSpPr txBox="1"/>
          <p:nvPr/>
        </p:nvSpPr>
        <p:spPr>
          <a:xfrm>
            <a:off x="10010738" y="4443718"/>
            <a:ext cx="2131261" cy="4259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5284088" y="3817150"/>
            <a:ext cx="1649400" cy="1097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Sensitivity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12"/>
          <p:cNvCxnSpPr>
            <a:stCxn id="392" idx="3"/>
            <a:endCxn id="389" idx="1"/>
          </p:cNvCxnSpPr>
          <p:nvPr/>
        </p:nvCxnSpPr>
        <p:spPr>
          <a:xfrm flipH="1" rot="10800000">
            <a:off x="4364540" y="2665785"/>
            <a:ext cx="924300" cy="3356100"/>
          </a:xfrm>
          <a:prstGeom prst="bentConnector3">
            <a:avLst>
              <a:gd fmla="val 31795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Google Shape;405;p12"/>
          <p:cNvSpPr/>
          <p:nvPr/>
        </p:nvSpPr>
        <p:spPr>
          <a:xfrm>
            <a:off x="2715145" y="2196511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 BT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2715145" y="3802578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Topography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 txBox="1"/>
          <p:nvPr>
            <p:ph idx="11" type="ftr"/>
          </p:nvPr>
        </p:nvSpPr>
        <p:spPr>
          <a:xfrm>
            <a:off x="4038600" y="656237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408" name="Google Shape;40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409" name="Google Shape;40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QC Example for IASI</a:t>
            </a:r>
            <a:endParaRPr/>
          </a:p>
        </p:txBody>
      </p:sp>
      <p:grpSp>
        <p:nvGrpSpPr>
          <p:cNvPr id="411" name="Google Shape;411;p12"/>
          <p:cNvGrpSpPr/>
          <p:nvPr/>
        </p:nvGrpSpPr>
        <p:grpSpPr>
          <a:xfrm>
            <a:off x="4423856" y="1927431"/>
            <a:ext cx="6163606" cy="4694708"/>
            <a:chOff x="4423856" y="1927431"/>
            <a:chExt cx="6163606" cy="4694708"/>
          </a:xfrm>
        </p:grpSpPr>
        <p:pic>
          <p:nvPicPr>
            <p:cNvPr id="412" name="Google Shape;412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88117" y="1927431"/>
              <a:ext cx="5799345" cy="4694708"/>
            </a:xfrm>
            <a:prstGeom prst="rect">
              <a:avLst/>
            </a:prstGeom>
            <a:noFill/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13" name="Google Shape;413;p12"/>
            <p:cNvSpPr/>
            <p:nvPr/>
          </p:nvSpPr>
          <p:spPr>
            <a:xfrm>
              <a:off x="4423856" y="3970712"/>
              <a:ext cx="315448" cy="39906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2"/>
          <p:cNvSpPr txBox="1"/>
          <p:nvPr/>
        </p:nvSpPr>
        <p:spPr>
          <a:xfrm>
            <a:off x="0" y="5801977"/>
            <a:ext cx="239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Emily Liu, NOAA/EMC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Google Shape;420;p13"/>
          <p:cNvCxnSpPr/>
          <p:nvPr/>
        </p:nvCxnSpPr>
        <p:spPr>
          <a:xfrm flipH="1">
            <a:off x="9529277" y="5801977"/>
            <a:ext cx="914400" cy="822900"/>
          </a:xfrm>
          <a:prstGeom prst="bentConnector3">
            <a:avLst>
              <a:gd fmla="val -30079" name="adj1"/>
            </a:avLst>
          </a:prstGeom>
          <a:noFill/>
          <a:ln cap="flat" cmpd="sng" w="31750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21" name="Google Shape;421;p13"/>
          <p:cNvSpPr txBox="1"/>
          <p:nvPr/>
        </p:nvSpPr>
        <p:spPr>
          <a:xfrm>
            <a:off x="7208486" y="116198"/>
            <a:ext cx="5119372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of observation </a:t>
            </a:r>
            <a:r>
              <a:rPr b="1" i="0" lang="en-US" sz="2000" u="none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Error Inflation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Error Bound Tightening</a:t>
            </a:r>
            <a:r>
              <a:rPr b="0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their original values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1299402" y="1747824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3373160" y="1747823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13"/>
          <p:cNvCxnSpPr/>
          <p:nvPr/>
        </p:nvCxnSpPr>
        <p:spPr>
          <a:xfrm>
            <a:off x="4213090" y="6160669"/>
            <a:ext cx="1075800" cy="6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425" name="Google Shape;425;p13"/>
          <p:cNvCxnSpPr/>
          <p:nvPr/>
        </p:nvCxnSpPr>
        <p:spPr>
          <a:xfrm>
            <a:off x="3525419" y="3080860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426" name="Google Shape;426;p13"/>
          <p:cNvCxnSpPr/>
          <p:nvPr/>
        </p:nvCxnSpPr>
        <p:spPr>
          <a:xfrm>
            <a:off x="3525417" y="4629346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427" name="Google Shape;427;p13"/>
          <p:cNvCxnSpPr/>
          <p:nvPr/>
        </p:nvCxnSpPr>
        <p:spPr>
          <a:xfrm>
            <a:off x="11221949" y="2861462"/>
            <a:ext cx="4224" cy="247606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28" name="Google Shape;428;p13"/>
          <p:cNvSpPr/>
          <p:nvPr/>
        </p:nvSpPr>
        <p:spPr>
          <a:xfrm>
            <a:off x="7759840" y="6349963"/>
            <a:ext cx="1454738" cy="367405"/>
          </a:xfrm>
          <a:prstGeom prst="flowChartAlternateProcess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3"/>
          <p:cNvSpPr/>
          <p:nvPr/>
        </p:nvSpPr>
        <p:spPr>
          <a:xfrm rot="5400000">
            <a:off x="11667549" y="5739287"/>
            <a:ext cx="365700" cy="45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 txBox="1"/>
          <p:nvPr/>
        </p:nvSpPr>
        <p:spPr>
          <a:xfrm>
            <a:off x="7287221" y="4006678"/>
            <a:ext cx="88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 txBox="1"/>
          <p:nvPr/>
        </p:nvSpPr>
        <p:spPr>
          <a:xfrm>
            <a:off x="7314089" y="2831584"/>
            <a:ext cx="95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tzr_qc=0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10431566" y="2078670"/>
            <a:ext cx="1496400" cy="1097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Jacobian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108183" y="2462397"/>
            <a:ext cx="553800" cy="392400"/>
          </a:xfrm>
          <a:prstGeom prst="stripedRightArrow">
            <a:avLst>
              <a:gd fmla="val 58947" name="adj1"/>
              <a:gd fmla="val 76864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9919347" y="5321290"/>
            <a:ext cx="1707300" cy="106048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Gross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/>
          <p:nvPr/>
        </p:nvSpPr>
        <p:spPr>
          <a:xfrm rot="10800000">
            <a:off x="8876548" y="4626660"/>
            <a:ext cx="365700" cy="621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13"/>
          <p:cNvCxnSpPr/>
          <p:nvPr/>
        </p:nvCxnSpPr>
        <p:spPr>
          <a:xfrm>
            <a:off x="6620584" y="6162394"/>
            <a:ext cx="3299100" cy="3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37" name="Google Shape;437;p13"/>
          <p:cNvSpPr/>
          <p:nvPr/>
        </p:nvSpPr>
        <p:spPr>
          <a:xfrm rot="10800000">
            <a:off x="9261091" y="6416782"/>
            <a:ext cx="553800" cy="392400"/>
          </a:xfrm>
          <a:prstGeom prst="stripedRightArrow">
            <a:avLst>
              <a:gd fmla="val 58947" name="adj1"/>
              <a:gd fmla="val 71627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3"/>
          <p:cNvCxnSpPr/>
          <p:nvPr/>
        </p:nvCxnSpPr>
        <p:spPr>
          <a:xfrm>
            <a:off x="2086945" y="2627685"/>
            <a:ext cx="628200" cy="135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39" name="Google Shape;439;p13"/>
          <p:cNvSpPr/>
          <p:nvPr/>
        </p:nvSpPr>
        <p:spPr>
          <a:xfrm>
            <a:off x="5283037" y="5671020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Latitude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p13"/>
          <p:cNvCxnSpPr/>
          <p:nvPr/>
        </p:nvCxnSpPr>
        <p:spPr>
          <a:xfrm flipH="1" rot="10800000">
            <a:off x="8198684" y="2758440"/>
            <a:ext cx="2249400" cy="1005900"/>
          </a:xfrm>
          <a:prstGeom prst="bentConnector3">
            <a:avLst>
              <a:gd fmla="val 83341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441" name="Google Shape;441;p13"/>
          <p:cNvSpPr/>
          <p:nvPr/>
        </p:nvSpPr>
        <p:spPr>
          <a:xfrm>
            <a:off x="8188891" y="3382260"/>
            <a:ext cx="1745400" cy="124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Near SST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4948188" y="2059925"/>
            <a:ext cx="2327100" cy="300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5933294" y="1742482"/>
            <a:ext cx="365700" cy="539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 rot="10800000">
            <a:off x="5905094" y="4838856"/>
            <a:ext cx="365700" cy="630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13"/>
          <p:cNvCxnSpPr/>
          <p:nvPr/>
        </p:nvCxnSpPr>
        <p:spPr>
          <a:xfrm>
            <a:off x="6102042" y="3092713"/>
            <a:ext cx="0" cy="7314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46" name="Google Shape;446;p13"/>
          <p:cNvSpPr/>
          <p:nvPr/>
        </p:nvSpPr>
        <p:spPr>
          <a:xfrm>
            <a:off x="5288904" y="2208577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Detection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13"/>
          <p:cNvCxnSpPr/>
          <p:nvPr/>
        </p:nvCxnSpPr>
        <p:spPr>
          <a:xfrm flipH="1" rot="10800000">
            <a:off x="7287221" y="2450041"/>
            <a:ext cx="3154800" cy="731400"/>
          </a:xfrm>
          <a:prstGeom prst="bentConnector3">
            <a:avLst>
              <a:gd fmla="val 28533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448" name="Google Shape;448;p13"/>
          <p:cNvSpPr txBox="1"/>
          <p:nvPr/>
        </p:nvSpPr>
        <p:spPr>
          <a:xfrm>
            <a:off x="5056288" y="3235200"/>
            <a:ext cx="88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Cloud Detected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2619140" y="5359485"/>
            <a:ext cx="1745400" cy="13248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Top Transmittance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3"/>
          <p:cNvCxnSpPr/>
          <p:nvPr/>
        </p:nvCxnSpPr>
        <p:spPr>
          <a:xfrm>
            <a:off x="7278809" y="3830969"/>
            <a:ext cx="914400" cy="390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miter lim="800000"/>
            <a:headEnd len="sm" w="sm" type="none"/>
            <a:tailEnd len="lg" w="lg" type="triangle"/>
          </a:ln>
        </p:spPr>
      </p:cxnSp>
      <p:grpSp>
        <p:nvGrpSpPr>
          <p:cNvPr id="451" name="Google Shape;451;p13"/>
          <p:cNvGrpSpPr/>
          <p:nvPr/>
        </p:nvGrpSpPr>
        <p:grpSpPr>
          <a:xfrm>
            <a:off x="634430" y="2207047"/>
            <a:ext cx="1656488" cy="921282"/>
            <a:chOff x="914400" y="2194521"/>
            <a:chExt cx="1656488" cy="921282"/>
          </a:xfrm>
        </p:grpSpPr>
        <p:sp>
          <p:nvSpPr>
            <p:cNvPr id="452" name="Google Shape;452;p13"/>
            <p:cNvSpPr/>
            <p:nvPr/>
          </p:nvSpPr>
          <p:spPr>
            <a:xfrm>
              <a:off x="921357" y="2194521"/>
              <a:ext cx="1649531" cy="914400"/>
            </a:xfrm>
            <a:prstGeom prst="flowChartAlternateProcess">
              <a:avLst/>
            </a:prstGeom>
            <a:solidFill>
              <a:srgbClr val="54813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14400" y="2658603"/>
              <a:ext cx="1649531" cy="457200"/>
            </a:xfrm>
            <a:prstGeom prst="flowChartAlternateProcess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Check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17764" y="2195241"/>
              <a:ext cx="1649531" cy="45720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Wavenumber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13"/>
          <p:cNvSpPr txBox="1"/>
          <p:nvPr/>
        </p:nvSpPr>
        <p:spPr>
          <a:xfrm>
            <a:off x="901947" y="1451492"/>
            <a:ext cx="1293431" cy="220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577" l="-9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3"/>
          <p:cNvSpPr txBox="1"/>
          <p:nvPr/>
        </p:nvSpPr>
        <p:spPr>
          <a:xfrm>
            <a:off x="720172" y="3321278"/>
            <a:ext cx="1464900" cy="21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056" l="-859" r="-34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2715145" y="1453896"/>
            <a:ext cx="1793376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885" l="-1406" r="-14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5069759" y="1452550"/>
            <a:ext cx="2138727" cy="2501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806" l="0" r="-5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10010738" y="4443718"/>
            <a:ext cx="2131261" cy="4259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3"/>
          <p:cNvSpPr/>
          <p:nvPr/>
        </p:nvSpPr>
        <p:spPr>
          <a:xfrm>
            <a:off x="5284088" y="3817150"/>
            <a:ext cx="1649400" cy="1097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Sensitivity Check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13"/>
          <p:cNvCxnSpPr>
            <a:stCxn id="449" idx="3"/>
            <a:endCxn id="446" idx="1"/>
          </p:cNvCxnSpPr>
          <p:nvPr/>
        </p:nvCxnSpPr>
        <p:spPr>
          <a:xfrm flipH="1" rot="10800000">
            <a:off x="4364540" y="2665785"/>
            <a:ext cx="924300" cy="3356100"/>
          </a:xfrm>
          <a:prstGeom prst="bentConnector3">
            <a:avLst>
              <a:gd fmla="val 31795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2" name="Google Shape;462;p13"/>
          <p:cNvSpPr/>
          <p:nvPr/>
        </p:nvSpPr>
        <p:spPr>
          <a:xfrm>
            <a:off x="2715145" y="2196511"/>
            <a:ext cx="1649400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 BT Check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2715145" y="3802578"/>
            <a:ext cx="1649400" cy="914400"/>
          </a:xfrm>
          <a:prstGeom prst="flowChartAlternateProcess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Topography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3"/>
          <p:cNvSpPr txBox="1"/>
          <p:nvPr>
            <p:ph idx="11" type="ftr"/>
          </p:nvPr>
        </p:nvSpPr>
        <p:spPr>
          <a:xfrm>
            <a:off x="4038600" y="656237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465" name="Google Shape;4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466" name="Google Shape;46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QC Example for IASI</a:t>
            </a:r>
            <a:endParaRPr/>
          </a:p>
        </p:txBody>
      </p:sp>
      <p:grpSp>
        <p:nvGrpSpPr>
          <p:cNvPr id="468" name="Google Shape;468;p13"/>
          <p:cNvGrpSpPr/>
          <p:nvPr/>
        </p:nvGrpSpPr>
        <p:grpSpPr>
          <a:xfrm>
            <a:off x="4423856" y="1927431"/>
            <a:ext cx="6163606" cy="4694708"/>
            <a:chOff x="4423856" y="1927431"/>
            <a:chExt cx="6163606" cy="4694708"/>
          </a:xfrm>
        </p:grpSpPr>
        <p:pic>
          <p:nvPicPr>
            <p:cNvPr id="469" name="Google Shape;469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88117" y="1927431"/>
              <a:ext cx="5799345" cy="4694708"/>
            </a:xfrm>
            <a:prstGeom prst="rect">
              <a:avLst/>
            </a:prstGeom>
            <a:noFill/>
            <a:ln cap="flat" cmpd="sng" w="635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70" name="Google Shape;470;p13"/>
            <p:cNvSpPr/>
            <p:nvPr/>
          </p:nvSpPr>
          <p:spPr>
            <a:xfrm>
              <a:off x="4423856" y="3970712"/>
              <a:ext cx="315448" cy="39906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13"/>
          <p:cNvSpPr txBox="1"/>
          <p:nvPr/>
        </p:nvSpPr>
        <p:spPr>
          <a:xfrm>
            <a:off x="0" y="5801977"/>
            <a:ext cx="239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Emily Liu, NOAA/EMC</a:t>
            </a:r>
            <a:endParaRPr/>
          </a:p>
        </p:txBody>
      </p:sp>
      <p:pic>
        <p:nvPicPr>
          <p:cNvPr id="472" name="Google Shape;47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9287" y="2782263"/>
            <a:ext cx="8695291" cy="1893641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Future QC Capabilities</a:t>
            </a:r>
            <a:endParaRPr/>
          </a:p>
        </p:txBody>
      </p:sp>
      <p:sp>
        <p:nvSpPr>
          <p:cNvPr id="479" name="Google Shape;47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Permanent storage of derived data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Derived data: any data not provided directly by ioda converters / quantities calculated in UFO.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should store ObsFunction results. Ex: conversion of winds from speed and direction to u and v.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Expanded QC data storage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QC steps should be able to return more than just a “pass/fail” flag.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Both 1 and 2 depend on further rollout of the IODA 2 changes to UFO.</a:t>
            </a:r>
            <a:endParaRPr/>
          </a:p>
        </p:txBody>
      </p:sp>
      <p:sp>
        <p:nvSpPr>
          <p:cNvPr id="480" name="Google Shape;48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481" name="Google Shape;48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482" name="Google Shape;48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Final Remarks</a:t>
            </a:r>
            <a:endParaRPr/>
          </a:p>
        </p:txBody>
      </p:sp>
      <p:sp>
        <p:nvSpPr>
          <p:cNvPr id="489" name="Google Shape;48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JEDI’s observation infrastructure is maturing and is highly adaptable.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IODA 2.0 release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Next steps: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Update converters and diagnostic codes to use IODA 2’s new Python interface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Extend UFO filtering capabilities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Continuous, agile performance optimization</a:t>
            </a:r>
            <a:endParaRPr/>
          </a:p>
        </p:txBody>
      </p:sp>
      <p:sp>
        <p:nvSpPr>
          <p:cNvPr id="490" name="Google Shape;49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491" name="Google Shape;49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492" name="Google Shape;49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JEDI’s Observation Data Flow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37995" y="2242159"/>
            <a:ext cx="2154476" cy="613775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BUFR (WMO and NCEP)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37995" y="3100517"/>
            <a:ext cx="2154476" cy="613775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ODB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37995" y="3947323"/>
            <a:ext cx="2154476" cy="613775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GSI ncdiags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36951" y="4844948"/>
            <a:ext cx="2154476" cy="613775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51" y="5674589"/>
            <a:ext cx="2154476" cy="613775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METARs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36951" y="1690688"/>
            <a:ext cx="21544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Converters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567835" y="4062480"/>
            <a:ext cx="1177447" cy="47255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941524" y="3980262"/>
            <a:ext cx="2154476" cy="6137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IODA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3941524" y="2855934"/>
            <a:ext cx="2154476" cy="6137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R2D2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787020" y="3980261"/>
            <a:ext cx="2154476" cy="6137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UFO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3941524" y="5060814"/>
            <a:ext cx="2154476" cy="6137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9656524" y="3991868"/>
            <a:ext cx="2154476" cy="6137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OOPS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9656524" y="5060814"/>
            <a:ext cx="2154476" cy="6137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endParaRPr/>
          </a:p>
        </p:txBody>
      </p:sp>
      <p:grpSp>
        <p:nvGrpSpPr>
          <p:cNvPr id="119" name="Google Shape;119;p2"/>
          <p:cNvGrpSpPr/>
          <p:nvPr/>
        </p:nvGrpSpPr>
        <p:grpSpPr>
          <a:xfrm>
            <a:off x="4803731" y="3592000"/>
            <a:ext cx="377868" cy="246370"/>
            <a:chOff x="4803731" y="3592000"/>
            <a:chExt cx="377868" cy="246370"/>
          </a:xfrm>
        </p:grpSpPr>
        <p:sp>
          <p:nvSpPr>
            <p:cNvPr id="120" name="Google Shape;120;p2"/>
            <p:cNvSpPr/>
            <p:nvPr/>
          </p:nvSpPr>
          <p:spPr>
            <a:xfrm>
              <a:off x="5039638" y="3592000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10800000">
              <a:off x="4803731" y="3593787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5400000">
            <a:off x="6240572" y="4131025"/>
            <a:ext cx="377868" cy="246370"/>
            <a:chOff x="4803731" y="3592000"/>
            <a:chExt cx="377868" cy="246370"/>
          </a:xfrm>
        </p:grpSpPr>
        <p:sp>
          <p:nvSpPr>
            <p:cNvPr id="123" name="Google Shape;123;p2"/>
            <p:cNvSpPr/>
            <p:nvPr/>
          </p:nvSpPr>
          <p:spPr>
            <a:xfrm>
              <a:off x="5039638" y="3592000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10800000">
              <a:off x="4803731" y="3593787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 rot="5400000">
            <a:off x="9110077" y="4202005"/>
            <a:ext cx="377868" cy="246370"/>
            <a:chOff x="4803731" y="3592000"/>
            <a:chExt cx="377868" cy="246370"/>
          </a:xfrm>
        </p:grpSpPr>
        <p:sp>
          <p:nvSpPr>
            <p:cNvPr id="126" name="Google Shape;126;p2"/>
            <p:cNvSpPr/>
            <p:nvPr/>
          </p:nvSpPr>
          <p:spPr>
            <a:xfrm>
              <a:off x="5039638" y="3592000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10800000">
              <a:off x="4803731" y="3593787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10544828" y="4721763"/>
            <a:ext cx="377868" cy="246370"/>
            <a:chOff x="4803731" y="3592000"/>
            <a:chExt cx="377868" cy="246370"/>
          </a:xfrm>
        </p:grpSpPr>
        <p:sp>
          <p:nvSpPr>
            <p:cNvPr id="129" name="Google Shape;129;p2"/>
            <p:cNvSpPr/>
            <p:nvPr/>
          </p:nvSpPr>
          <p:spPr>
            <a:xfrm>
              <a:off x="5039638" y="3592000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10800000">
              <a:off x="4803731" y="3593787"/>
              <a:ext cx="141961" cy="24458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6726845" y="1765918"/>
            <a:ext cx="1975694" cy="898952"/>
            <a:chOff x="0" y="0"/>
            <a:chExt cx="2634256" cy="119860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2634256" cy="1198600"/>
            </a:xfrm>
            <a:prstGeom prst="roundRect">
              <a:avLst>
                <a:gd fmla="val 16487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JEDI.png" id="133" name="Google Shape;13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7777" y="135749"/>
              <a:ext cx="2298701" cy="927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"/>
          <p:cNvSpPr/>
          <p:nvPr/>
        </p:nvSpPr>
        <p:spPr>
          <a:xfrm>
            <a:off x="7730094" y="1501658"/>
            <a:ext cx="846611" cy="1385135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992665" y="4718850"/>
            <a:ext cx="141961" cy="2445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137" name="Google Shape;13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138" name="Google Shape;13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8828372" y="1902855"/>
            <a:ext cx="30806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Effort for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assimilation and Integration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Different Classes, Similar Tasks</a:t>
            </a:r>
            <a:endParaRPr/>
          </a:p>
        </p:txBody>
      </p:sp>
      <p:sp>
        <p:nvSpPr>
          <p:cNvPr id="146" name="Google Shape;14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147" name="Google Shape;14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148" name="Google Shape;14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9" name="Google Shape;149;p3"/>
          <p:cNvGraphicFramePr/>
          <p:nvPr/>
        </p:nvGraphicFramePr>
        <p:xfrm>
          <a:off x="920749" y="15519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{3F9F7B51-849E-4C02-936B-86C3F8CD7EB6}</a:tableStyleId>
              </a:tblPr>
              <a:tblGrid>
                <a:gridCol w="1917700"/>
                <a:gridCol w="6229350"/>
                <a:gridCol w="2203450"/>
              </a:tblGrid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Use Case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Language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Data ingest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Creation of Observation Spaces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Python, Fortran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Bias Correction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Read and update data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C++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GeoVaLs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Perform interpolation to align observations and models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Fortran / (C++)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Operators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Read and update data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C++, Fortran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ObsDiagnostics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Store ancillary data produced by an operator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Fortran / (C++)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Filters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Assign QC flags and update observation error estimates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C++, Fortran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ObsFunctions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Calculate derived quantities from data in the ObsSpace, HofX, diagnostics, or GeoVaLs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C++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Diagnostics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Condense data and generate plots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Python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R2D2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Track metadata associated with on-disk ObsSpaces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Python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Observations Need Infrastructure</a:t>
            </a:r>
            <a:endParaRPr/>
          </a:p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Data contract: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a formal agreement between a service (IODA) and users that abstractly describes both the data to be exchanged and the API for accessing data.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Users want: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Easy and efficient access to observation data.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isolate science from data storage technicalities (separation of concerns).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We aim for 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Uniform programming interface,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Uniform data layout, and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Flexible, object-oriented, and generic design.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158" name="Google Shape;15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449225" y="3308084"/>
            <a:ext cx="10904700" cy="226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User-facing classes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9173700" y="0"/>
            <a:ext cx="3044850" cy="15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449225" y="1419175"/>
            <a:ext cx="11236497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Extension of JEDI’s abstract interfaces and separation of concerns to IODA. </a:t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807050" y="2555209"/>
            <a:ext cx="15318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HDF5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2535414" y="2555209"/>
            <a:ext cx="15318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ObsStore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4263778" y="2555209"/>
            <a:ext cx="15318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BUFR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992142" y="2555209"/>
            <a:ext cx="15318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7720506" y="2555209"/>
            <a:ext cx="15318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YAML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448856" y="2555209"/>
            <a:ext cx="15318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NetCDF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807050" y="3564847"/>
            <a:ext cx="101736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IODA: Groups, Variables, Dimensions, Attributes, Type System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807000" y="4574497"/>
            <a:ext cx="17283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ObsSpace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044925" y="4576159"/>
            <a:ext cx="17283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036350" y="4574509"/>
            <a:ext cx="18912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449225" y="5795154"/>
            <a:ext cx="1171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Cross-language bindings (C++, C, Python)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5"/>
          <p:cNvCxnSpPr>
            <a:stCxn id="168" idx="2"/>
          </p:cNvCxnSpPr>
          <p:nvPr/>
        </p:nvCxnSpPr>
        <p:spPr>
          <a:xfrm>
            <a:off x="1572950" y="3064309"/>
            <a:ext cx="1341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5"/>
          <p:cNvCxnSpPr>
            <a:stCxn id="170" idx="2"/>
          </p:cNvCxnSpPr>
          <p:nvPr/>
        </p:nvCxnSpPr>
        <p:spPr>
          <a:xfrm flipH="1">
            <a:off x="5016178" y="3064309"/>
            <a:ext cx="13500" cy="4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5"/>
          <p:cNvCxnSpPr/>
          <p:nvPr/>
        </p:nvCxnSpPr>
        <p:spPr>
          <a:xfrm flipH="1">
            <a:off x="6751303" y="3078334"/>
            <a:ext cx="13500" cy="4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5"/>
          <p:cNvCxnSpPr/>
          <p:nvPr/>
        </p:nvCxnSpPr>
        <p:spPr>
          <a:xfrm flipH="1">
            <a:off x="8412478" y="3067084"/>
            <a:ext cx="780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3" name="Google Shape;183;p5"/>
          <p:cNvCxnSpPr/>
          <p:nvPr/>
        </p:nvCxnSpPr>
        <p:spPr>
          <a:xfrm flipH="1">
            <a:off x="10138153" y="3067084"/>
            <a:ext cx="780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" name="Google Shape;184;p5"/>
          <p:cNvCxnSpPr/>
          <p:nvPr/>
        </p:nvCxnSpPr>
        <p:spPr>
          <a:xfrm>
            <a:off x="3294563" y="3085834"/>
            <a:ext cx="1341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5"/>
          <p:cNvCxnSpPr>
            <a:endCxn id="175" idx="0"/>
          </p:cNvCxnSpPr>
          <p:nvPr/>
        </p:nvCxnSpPr>
        <p:spPr>
          <a:xfrm flipH="1">
            <a:off x="1671150" y="4075597"/>
            <a:ext cx="1857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5"/>
          <p:cNvSpPr/>
          <p:nvPr/>
        </p:nvSpPr>
        <p:spPr>
          <a:xfrm>
            <a:off x="8190675" y="4574509"/>
            <a:ext cx="27897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Containers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5"/>
          <p:cNvCxnSpPr>
            <a:endCxn id="176" idx="0"/>
          </p:cNvCxnSpPr>
          <p:nvPr/>
        </p:nvCxnSpPr>
        <p:spPr>
          <a:xfrm flipH="1">
            <a:off x="4909075" y="4077259"/>
            <a:ext cx="225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p5"/>
          <p:cNvCxnSpPr>
            <a:endCxn id="177" idx="0"/>
          </p:cNvCxnSpPr>
          <p:nvPr/>
        </p:nvCxnSpPr>
        <p:spPr>
          <a:xfrm>
            <a:off x="6903350" y="4075609"/>
            <a:ext cx="786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p5"/>
          <p:cNvCxnSpPr/>
          <p:nvPr/>
        </p:nvCxnSpPr>
        <p:spPr>
          <a:xfrm>
            <a:off x="9173700" y="4075609"/>
            <a:ext cx="786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0" name="Google Shape;190;p5"/>
          <p:cNvSpPr txBox="1"/>
          <p:nvPr/>
        </p:nvSpPr>
        <p:spPr>
          <a:xfrm>
            <a:off x="8989017" y="9925"/>
            <a:ext cx="3202983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IODA v2 Release (this week)</a:t>
            </a:r>
            <a:endParaRPr sz="2000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After Release (Summer)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Planned / Potential</a:t>
            </a:r>
            <a:endParaRPr sz="20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2789800" y="4574509"/>
            <a:ext cx="9996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5"/>
          <p:cNvCxnSpPr/>
          <p:nvPr/>
        </p:nvCxnSpPr>
        <p:spPr>
          <a:xfrm flipH="1">
            <a:off x="3278863" y="4095484"/>
            <a:ext cx="225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3" name="Google Shape;19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194" name="Google Shape;19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195" name="Google Shape;19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IODA 2: Abstract Interfaces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0" y="-24114"/>
            <a:ext cx="245519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 Herbener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 at 9:05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6578200" y="5815650"/>
            <a:ext cx="578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Multidimensional data support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 b="28821" l="0" r="546" t="0"/>
          <a:stretch/>
        </p:blipFill>
        <p:spPr>
          <a:xfrm>
            <a:off x="5299322" y="2128984"/>
            <a:ext cx="6399956" cy="35398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IODA 2: Client-Side Data Layout</a:t>
            </a:r>
            <a:endParaRPr/>
          </a:p>
        </p:txBody>
      </p:sp>
      <p:sp>
        <p:nvSpPr>
          <p:cNvPr id="206" name="Google Shape;20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207" name="Google Shape;20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553" y="2128984"/>
            <a:ext cx="3458135" cy="41408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/>
          <p:nvPr/>
        </p:nvSpPr>
        <p:spPr>
          <a:xfrm>
            <a:off x="455553" y="1551596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IODA 1.0 Observation Files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5297315" y="1551596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IODA 2.0 Observation Files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5297314" y="5808128"/>
            <a:ext cx="4832803" cy="461665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ioda-upgrade.x old_file new_file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4138986" y="3944471"/>
            <a:ext cx="824753" cy="59167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IODA 2: Variable Naming</a:t>
            </a:r>
            <a:endParaRPr/>
          </a:p>
        </p:txBody>
      </p:sp>
      <p:sp>
        <p:nvSpPr>
          <p:cNvPr id="220" name="Google Shape;220;p7"/>
          <p:cNvSpPr txBox="1"/>
          <p:nvPr>
            <p:ph idx="1" type="body"/>
          </p:nvPr>
        </p:nvSpPr>
        <p:spPr>
          <a:xfrm>
            <a:off x="838200" y="1825625"/>
            <a:ext cx="10515600" cy="16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JCSDA OBS project is working on defining consistent IODA layout and variable naming conventions.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Summer code sprint – apply conventions to converters and UFO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222" name="Google Shape;22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223" name="Google Shape;2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14894" y="-25509"/>
            <a:ext cx="245519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 Thompson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at 10:30</a:t>
            </a:r>
            <a:endParaRPr/>
          </a:p>
        </p:txBody>
      </p:sp>
      <p:graphicFrame>
        <p:nvGraphicFramePr>
          <p:cNvPr id="225" name="Google Shape;225;p7"/>
          <p:cNvGraphicFramePr/>
          <p:nvPr/>
        </p:nvGraphicFramePr>
        <p:xfrm>
          <a:off x="694330" y="36046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{3F9F7B51-849E-4C02-936B-86C3F8CD7EB6}</a:tableStyleId>
              </a:tblPr>
              <a:tblGrid>
                <a:gridCol w="4320650"/>
                <a:gridCol w="2881575"/>
                <a:gridCol w="3601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Units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Data Type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brightnessTemperature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Kelvin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32-bit float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radiance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W m</a:t>
                      </a:r>
                      <a:r>
                        <a:rPr baseline="30000" lang="en-US" sz="2400" u="none" cap="none" strike="noStrike"/>
                        <a:t>-1</a:t>
                      </a:r>
                      <a:r>
                        <a:rPr lang="en-US" sz="2400" u="none" cap="none" strike="noStrike"/>
                        <a:t> sr</a:t>
                      </a:r>
                      <a:r>
                        <a:rPr baseline="30000" lang="en-US" sz="2400" u="none" cap="none" strike="noStrike"/>
                        <a:t>-1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32-bit float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instrumentIdentifier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None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Variable-length string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sensorChannelNumber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None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Unsigned 32-bit integer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IODA 2: Data Storage Implementations</a:t>
            </a:r>
            <a:endParaRPr/>
          </a:p>
        </p:txBody>
      </p:sp>
      <p:sp>
        <p:nvSpPr>
          <p:cNvPr id="232" name="Google Shape;23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233" name="Google Shape;233;p8"/>
          <p:cNvSpPr txBox="1"/>
          <p:nvPr>
            <p:ph idx="11" type="ftr"/>
          </p:nvPr>
        </p:nvSpPr>
        <p:spPr>
          <a:xfrm>
            <a:off x="4038600" y="64908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234" name="Google Shape;23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5" name="Google Shape;235;p8"/>
          <p:cNvGraphicFramePr/>
          <p:nvPr/>
        </p:nvGraphicFramePr>
        <p:xfrm>
          <a:off x="1705258" y="1509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{3F9F7B51-849E-4C02-936B-86C3F8CD7EB6}</a:tableStyleId>
              </a:tblPr>
              <a:tblGrid>
                <a:gridCol w="2927150"/>
                <a:gridCol w="2927150"/>
                <a:gridCol w="2927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Implementation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Data source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I/O support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Current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ObsStore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Memory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HDF5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Memory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HDF5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File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Potential (network-optimized)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HDF5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S3 bucket / Hadoop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only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ODC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Database / file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NetCDF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File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NetCDF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HTTP / S3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only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NetCDF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Zarr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Read / write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Observations and Filters</a:t>
            </a:r>
            <a:endParaRPr/>
          </a:p>
        </p:txBody>
      </p:sp>
      <p:sp>
        <p:nvSpPr>
          <p:cNvPr id="242" name="Google Shape;24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2400"/>
              <a:t>Abstract “observation filters” are run before and after an observation operator.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2400"/>
              <a:t>Filters are written once and used with many observation types. They are configurable via YAML.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2400"/>
              <a:t>Observation filters have access to:</a:t>
            </a:r>
            <a:endParaRPr/>
          </a:p>
          <a:p>
            <a:pPr indent="-457188" lvl="1" marL="1066773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-"/>
            </a:pPr>
            <a:r>
              <a:rPr lang="en-US" sz="2400"/>
              <a:t>Observation values and metadata</a:t>
            </a:r>
            <a:endParaRPr/>
          </a:p>
          <a:p>
            <a:pPr indent="-457188" lvl="1" marL="1066773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-"/>
            </a:pPr>
            <a:r>
              <a:rPr lang="en-US" sz="2400"/>
              <a:t>Model values at observations locations (GeoVaLs)</a:t>
            </a:r>
            <a:endParaRPr/>
          </a:p>
          <a:p>
            <a:pPr indent="-457188" lvl="1" marL="1066773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-"/>
            </a:pPr>
            <a:r>
              <a:rPr lang="en-US" sz="2400"/>
              <a:t>Simulated observation value and diagnostics (for post-filter)</a:t>
            </a:r>
            <a:endParaRPr/>
          </a:p>
          <a:p>
            <a:pPr indent="-457188" lvl="1" marL="1066773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-"/>
            </a:pPr>
            <a:r>
              <a:rPr lang="en-US" sz="2400"/>
              <a:t>Their own private data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3" name="Google Shape;24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June 9, 2021</a:t>
            </a:r>
            <a:endParaRPr/>
          </a:p>
        </p:txBody>
      </p:sp>
      <p:sp>
        <p:nvSpPr>
          <p:cNvPr id="244" name="Google Shape;24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Honeyager, JCSDA</a:t>
            </a:r>
            <a:endParaRPr/>
          </a:p>
        </p:txBody>
      </p:sp>
      <p:sp>
        <p:nvSpPr>
          <p:cNvPr id="245" name="Google Shape;24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0" y="-24114"/>
            <a:ext cx="245519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Hui Shao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Friday at 8:05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2021-06-02T18:07:50Z</dcterms:created>
  <dc:creator>Ryan Honeyager</dc:creator>
</cp:coreProperties>
</file>