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12192000"/>
  <p:notesSz cx="6858000" cy="9144000"/>
  <p:embeddedFontLst>
    <p:embeddedFont>
      <p:font typeface="Robot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5" roundtripDataSignature="AMtx7mi7jEFYZ1D8YLpg/D87ABf1yTkT9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E31B26C-7B06-4F23-BE70-BA1A3BCD96D1}">
  <a:tblStyle styleId="{7E31B26C-7B06-4F23-BE70-BA1A3BCD96D1}" styleName="Table_0">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boto-bold.fntdata"/><Relationship Id="rId21" Type="http://schemas.openxmlformats.org/officeDocument/2006/relationships/font" Target="fonts/Roboto-regular.fntdata"/><Relationship Id="rId24" Type="http://schemas.openxmlformats.org/officeDocument/2006/relationships/font" Target="fonts/Roboto-boldItalic.fntdata"/><Relationship Id="rId23"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5"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152400" lvl="0" marL="228600" rtl="0" algn="l">
              <a:lnSpc>
                <a:spcPct val="100000"/>
              </a:lnSpc>
              <a:spcBef>
                <a:spcPts val="0"/>
              </a:spcBef>
              <a:spcAft>
                <a:spcPts val="0"/>
              </a:spcAft>
              <a:buClr>
                <a:schemeClr val="dk1"/>
              </a:buClr>
              <a:buSzPts val="1200"/>
              <a:buFont typeface="Calibri"/>
              <a:buNone/>
            </a:pPr>
            <a:r>
              <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0000"/>
              </a:buClr>
              <a:buSzPts val="1400"/>
              <a:buFont typeface="Calibri"/>
              <a:buNone/>
            </a:pPr>
            <a:r>
              <a:rPr b="0" i="0" lang="en-US" sz="4000" u="none" strike="noStrike">
                <a:solidFill>
                  <a:srgbClr val="FF0000"/>
                </a:solidFill>
              </a:rPr>
              <a:t> </a:t>
            </a:r>
            <a:endParaRPr/>
          </a:p>
          <a:p>
            <a:pPr indent="0" lvl="0" marL="0" rtl="0" algn="l">
              <a:lnSpc>
                <a:spcPct val="100000"/>
              </a:lnSpc>
              <a:spcBef>
                <a:spcPts val="0"/>
              </a:spcBef>
              <a:spcAft>
                <a:spcPts val="0"/>
              </a:spcAft>
              <a:buClr>
                <a:schemeClr val="dk1"/>
              </a:buClr>
              <a:buSzPts val="1400"/>
              <a:buFont typeface="Calibri"/>
              <a:buNone/>
            </a:pPr>
            <a:r>
              <a:t/>
            </a:r>
            <a:endParaRPr b="0" i="0" sz="4000" u="none" strike="noStrike">
              <a:solidFill>
                <a:srgbClr val="FF0000"/>
              </a:solidFill>
            </a:endParaRPr>
          </a:p>
        </p:txBody>
      </p:sp>
      <p:sp>
        <p:nvSpPr>
          <p:cNvPr id="303" name="Google Shape;303;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0000"/>
              </a:buClr>
              <a:buSzPts val="1400"/>
              <a:buFont typeface="Calibri"/>
              <a:buNone/>
            </a:pPr>
            <a:r>
              <a:rPr b="0" i="0" lang="en-US" sz="4000" u="none" strike="noStrike">
                <a:solidFill>
                  <a:srgbClr val="FF0000"/>
                </a:solidFill>
              </a:rPr>
              <a:t> </a:t>
            </a:r>
            <a:endParaRPr/>
          </a:p>
          <a:p>
            <a:pPr indent="0" lvl="0" marL="0" rtl="0" algn="l">
              <a:lnSpc>
                <a:spcPct val="100000"/>
              </a:lnSpc>
              <a:spcBef>
                <a:spcPts val="0"/>
              </a:spcBef>
              <a:spcAft>
                <a:spcPts val="0"/>
              </a:spcAft>
              <a:buClr>
                <a:schemeClr val="dk1"/>
              </a:buClr>
              <a:buSzPts val="1400"/>
              <a:buFont typeface="Calibri"/>
              <a:buNone/>
            </a:pPr>
            <a:r>
              <a:t/>
            </a:r>
            <a:endParaRPr b="0" i="0" sz="4000" u="none" strike="noStrike">
              <a:solidFill>
                <a:srgbClr val="FF0000"/>
              </a:solidFill>
            </a:endParaRPr>
          </a:p>
        </p:txBody>
      </p:sp>
      <p:sp>
        <p:nvSpPr>
          <p:cNvPr id="326" name="Google Shape;326;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0000"/>
              </a:buClr>
              <a:buSzPts val="1400"/>
              <a:buFont typeface="Calibri"/>
              <a:buNone/>
            </a:pPr>
            <a:r>
              <a:rPr b="0" i="0" lang="en-US" sz="4000" u="none" strike="noStrike">
                <a:solidFill>
                  <a:srgbClr val="FF0000"/>
                </a:solidFill>
              </a:rPr>
              <a:t> </a:t>
            </a:r>
            <a:endParaRPr/>
          </a:p>
          <a:p>
            <a:pPr indent="0" lvl="0" marL="0" rtl="0" algn="l">
              <a:lnSpc>
                <a:spcPct val="100000"/>
              </a:lnSpc>
              <a:spcBef>
                <a:spcPts val="0"/>
              </a:spcBef>
              <a:spcAft>
                <a:spcPts val="0"/>
              </a:spcAft>
              <a:buClr>
                <a:schemeClr val="dk1"/>
              </a:buClr>
              <a:buSzPts val="1400"/>
              <a:buFont typeface="Calibri"/>
              <a:buNone/>
            </a:pPr>
            <a:r>
              <a:t/>
            </a:r>
            <a:endParaRPr b="0" i="0" sz="4000" u="none" strike="noStrike">
              <a:solidFill>
                <a:srgbClr val="FF0000"/>
              </a:solidFill>
            </a:endParaRPr>
          </a:p>
        </p:txBody>
      </p:sp>
      <p:sp>
        <p:nvSpPr>
          <p:cNvPr id="340" name="Google Shape;340;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0000"/>
              </a:buClr>
              <a:buSzPts val="1400"/>
              <a:buFont typeface="Calibri"/>
              <a:buNone/>
            </a:pPr>
            <a:r>
              <a:rPr b="0" i="0" lang="en-US" sz="4000" u="none" strike="noStrike">
                <a:solidFill>
                  <a:srgbClr val="FF0000"/>
                </a:solidFill>
              </a:rPr>
              <a:t> </a:t>
            </a:r>
            <a:endParaRPr/>
          </a:p>
          <a:p>
            <a:pPr indent="0" lvl="0" marL="0" rtl="0" algn="l">
              <a:lnSpc>
                <a:spcPct val="100000"/>
              </a:lnSpc>
              <a:spcBef>
                <a:spcPts val="0"/>
              </a:spcBef>
              <a:spcAft>
                <a:spcPts val="0"/>
              </a:spcAft>
              <a:buClr>
                <a:schemeClr val="dk1"/>
              </a:buClr>
              <a:buSzPts val="1400"/>
              <a:buFont typeface="Calibri"/>
              <a:buNone/>
            </a:pPr>
            <a:r>
              <a:t/>
            </a:r>
            <a:endParaRPr b="0" i="0" sz="4000" u="none" strike="noStrike">
              <a:solidFill>
                <a:srgbClr val="FF0000"/>
              </a:solidFill>
            </a:endParaRPr>
          </a:p>
        </p:txBody>
      </p:sp>
      <p:sp>
        <p:nvSpPr>
          <p:cNvPr id="365" name="Google Shape;365;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0000"/>
              </a:buClr>
              <a:buSzPts val="1400"/>
              <a:buFont typeface="Calibri"/>
              <a:buNone/>
            </a:pPr>
            <a:r>
              <a:t/>
            </a:r>
            <a:endParaRPr/>
          </a:p>
        </p:txBody>
      </p:sp>
      <p:sp>
        <p:nvSpPr>
          <p:cNvPr id="387" name="Google Shape;387;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0000"/>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b="0" i="0" sz="4000" u="none" strike="noStrike">
              <a:solidFill>
                <a:srgbClr val="FF0000"/>
              </a:solidFill>
            </a:endParaRPr>
          </a:p>
        </p:txBody>
      </p:sp>
      <p:sp>
        <p:nvSpPr>
          <p:cNvPr id="402" name="Google Shape;402;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152400" lvl="0" marL="304800" rtl="0" algn="l">
              <a:lnSpc>
                <a:spcPct val="100000"/>
              </a:lnSpc>
              <a:spcBef>
                <a:spcPts val="0"/>
              </a:spcBef>
              <a:spcAft>
                <a:spcPts val="0"/>
              </a:spcAft>
              <a:buClr>
                <a:schemeClr val="dk1"/>
              </a:buClr>
              <a:buSzPts val="1200"/>
              <a:buFont typeface="Calibri"/>
              <a:buNone/>
            </a:pPr>
            <a:r>
              <a:t/>
            </a:r>
            <a:endParaRPr/>
          </a:p>
        </p:txBody>
      </p:sp>
      <p:sp>
        <p:nvSpPr>
          <p:cNvPr id="105" name="Google Shape;105;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152400" lvl="0" marL="228600" rtl="0" algn="l">
              <a:lnSpc>
                <a:spcPct val="100000"/>
              </a:lnSpc>
              <a:spcBef>
                <a:spcPts val="0"/>
              </a:spcBef>
              <a:spcAft>
                <a:spcPts val="0"/>
              </a:spcAft>
              <a:buClr>
                <a:schemeClr val="dk1"/>
              </a:buClr>
              <a:buSzPts val="1200"/>
              <a:buFont typeface="Calibri"/>
              <a:buNone/>
            </a:pPr>
            <a:r>
              <a:t/>
            </a:r>
            <a:endParaRPr/>
          </a:p>
          <a:p>
            <a:pPr indent="-152400" lvl="0" marL="228600" rtl="0" algn="l">
              <a:lnSpc>
                <a:spcPct val="100000"/>
              </a:lnSpc>
              <a:spcBef>
                <a:spcPts val="0"/>
              </a:spcBef>
              <a:spcAft>
                <a:spcPts val="0"/>
              </a:spcAft>
              <a:buClr>
                <a:schemeClr val="dk1"/>
              </a:buClr>
              <a:buSzPts val="1200"/>
              <a:buFont typeface="Calibri"/>
              <a:buNone/>
            </a:pPr>
            <a:r>
              <a:t/>
            </a:r>
            <a:endParaRPr/>
          </a:p>
        </p:txBody>
      </p:sp>
      <p:sp>
        <p:nvSpPr>
          <p:cNvPr id="127" name="Google Shape;127;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0000"/>
              </a:buClr>
              <a:buSzPts val="1400"/>
              <a:buFont typeface="Calibri"/>
              <a:buNone/>
            </a:pPr>
            <a:r>
              <a:rPr lang="en-US" sz="4000">
                <a:solidFill>
                  <a:srgbClr val="FF0000"/>
                </a:solidFill>
              </a:rPr>
              <a:t>(1) </a:t>
            </a:r>
            <a:r>
              <a:rPr b="0" i="0" lang="en-US" sz="1200" u="none" cap="none" strike="noStrike">
                <a:solidFill>
                  <a:schemeClr val="dk1"/>
                </a:solidFill>
                <a:latin typeface="Calibri"/>
                <a:ea typeface="Calibri"/>
                <a:cs typeface="Calibri"/>
                <a:sym typeface="Calibri"/>
              </a:rPr>
              <a:t>AOD represent column-integrated aerosol extinction of solar radiation expressed as a summation of species concentrations multiplied by their distinct extinction coefficients and the layer depths.</a:t>
            </a:r>
            <a:endParaRPr sz="4000">
              <a:solidFill>
                <a:srgbClr val="FF0000"/>
              </a:solidFill>
            </a:endParaRPr>
          </a:p>
          <a:p>
            <a:pPr indent="0" lvl="0" marL="0" rtl="0" algn="l">
              <a:lnSpc>
                <a:spcPct val="100000"/>
              </a:lnSpc>
              <a:spcBef>
                <a:spcPts val="0"/>
              </a:spcBef>
              <a:spcAft>
                <a:spcPts val="0"/>
              </a:spcAft>
              <a:buClr>
                <a:srgbClr val="FF0000"/>
              </a:buClr>
              <a:buSzPts val="1400"/>
              <a:buFont typeface="Calibri"/>
              <a:buNone/>
            </a:pPr>
            <a:r>
              <a:rPr lang="en-US" sz="4000">
                <a:solidFill>
                  <a:srgbClr val="FF0000"/>
                </a:solidFill>
              </a:rPr>
              <a:t>(2) Assimilated VIIRS AOD level?</a:t>
            </a:r>
            <a:endParaRPr sz="4000">
              <a:solidFill>
                <a:srgbClr val="FF0000"/>
              </a:solidFill>
            </a:endParaRPr>
          </a:p>
          <a:p>
            <a:pPr indent="0" lvl="0" marL="0" rtl="0" algn="l">
              <a:lnSpc>
                <a:spcPct val="100000"/>
              </a:lnSpc>
              <a:spcBef>
                <a:spcPts val="0"/>
              </a:spcBef>
              <a:spcAft>
                <a:spcPts val="0"/>
              </a:spcAft>
              <a:buClr>
                <a:srgbClr val="FF0000"/>
              </a:buClr>
              <a:buSzPts val="1400"/>
              <a:buFont typeface="Calibri"/>
              <a:buNone/>
            </a:pPr>
            <a:r>
              <a:rPr b="0" i="0" lang="en-US" sz="4000" u="none" strike="noStrike">
                <a:solidFill>
                  <a:srgbClr val="FF0000"/>
                </a:solidFill>
              </a:rPr>
              <a:t>(3) VIIRS bias/error estimate </a:t>
            </a:r>
            <a:endParaRPr/>
          </a:p>
          <a:p>
            <a:pPr indent="0" lvl="0" marL="0" rtl="0" algn="l">
              <a:lnSpc>
                <a:spcPct val="100000"/>
              </a:lnSpc>
              <a:spcBef>
                <a:spcPts val="0"/>
              </a:spcBef>
              <a:spcAft>
                <a:spcPts val="0"/>
              </a:spcAft>
              <a:buClr>
                <a:srgbClr val="FF0000"/>
              </a:buClr>
              <a:buSzPts val="1400"/>
              <a:buFont typeface="Calibri"/>
              <a:buNone/>
            </a:pPr>
            <a:r>
              <a:rPr b="0" i="0" lang="en-US" sz="4000" u="none" cap="none" strike="noStrike">
                <a:solidFill>
                  <a:srgbClr val="FF0000"/>
                </a:solidFill>
                <a:latin typeface="Calibri"/>
                <a:ea typeface="Calibri"/>
                <a:cs typeface="Calibri"/>
                <a:sym typeface="Calibri"/>
              </a:rPr>
              <a:t>          </a:t>
            </a:r>
            <a:r>
              <a:rPr b="0" i="0" lang="en-US" sz="1200" u="none" cap="none" strike="noStrike">
                <a:solidFill>
                  <a:schemeClr val="dk1"/>
                </a:solidFill>
                <a:latin typeface="Calibri"/>
                <a:ea typeface="Calibri"/>
                <a:cs typeface="Calibri"/>
                <a:sym typeface="Calibri"/>
              </a:rPr>
              <a:t>case (10) ! case dark land high quality</a:t>
            </a:r>
            <a:br>
              <a:rPr lang="en-US" sz="4000"/>
            </a:br>
            <a:r>
              <a:rPr b="0" i="0" lang="en-US" sz="1200" u="none" cap="none" strike="noStrike">
                <a:solidFill>
                  <a:schemeClr val="dk1"/>
                </a:solidFill>
                <a:latin typeface="Calibri"/>
                <a:ea typeface="Calibri"/>
                <a:cs typeface="Calibri"/>
                <a:sym typeface="Calibri"/>
              </a:rPr>
              <a:t>          ab = -0.0138969; bb = 0.157877; au = 0.111431; bu = 0.128699</a:t>
            </a:r>
            <a:br>
              <a:rPr lang="en-US" sz="4000"/>
            </a:br>
            <a:r>
              <a:rPr b="0" i="0" lang="en-US" sz="1200" u="none" cap="none" strike="noStrike">
                <a:solidFill>
                  <a:schemeClr val="dk1"/>
                </a:solidFill>
                <a:latin typeface="Calibri"/>
                <a:ea typeface="Calibri"/>
                <a:cs typeface="Calibri"/>
                <a:sym typeface="Calibri"/>
              </a:rPr>
              <a:t>          case (20) ! case bright land high quality</a:t>
            </a:r>
            <a:br>
              <a:rPr lang="en-US" sz="4000"/>
            </a:br>
            <a:r>
              <a:rPr b="0" i="0" lang="en-US" sz="1200" u="none" cap="none" strike="noStrike">
                <a:solidFill>
                  <a:schemeClr val="dk1"/>
                </a:solidFill>
                <a:latin typeface="Calibri"/>
                <a:ea typeface="Calibri"/>
                <a:cs typeface="Calibri"/>
                <a:sym typeface="Calibri"/>
              </a:rPr>
              <a:t>          ab = -0.0107621; bb = 0.150480; au = 0.0550472; bu = 0.299558</a:t>
            </a:r>
            <a:br>
              <a:rPr lang="en-US" sz="4000"/>
            </a:br>
            <a:r>
              <a:rPr b="0" i="0" lang="en-US" sz="1200" u="none" cap="none" strike="noStrike">
                <a:solidFill>
                  <a:schemeClr val="dk1"/>
                </a:solidFill>
                <a:latin typeface="Calibri"/>
                <a:ea typeface="Calibri"/>
                <a:cs typeface="Calibri"/>
                <a:sym typeface="Calibri"/>
              </a:rPr>
              <a:t>          case (0) ! case water high quality</a:t>
            </a:r>
            <a:br>
              <a:rPr lang="en-US" sz="4000"/>
            </a:br>
            <a:r>
              <a:rPr b="0" i="0" lang="en-US" sz="1200" u="none" cap="none" strike="noStrike">
                <a:solidFill>
                  <a:schemeClr val="dk1"/>
                </a:solidFill>
                <a:latin typeface="Calibri"/>
                <a:ea typeface="Calibri"/>
                <a:cs typeface="Calibri"/>
                <a:sym typeface="Calibri"/>
              </a:rPr>
              <a:t>          ab = 0.0151799; bb = 0.0767385; au = 0.00784394; bu = 0.219923</a:t>
            </a:r>
            <a:endParaRPr b="0" i="0" sz="4000" u="none" strike="noStrike">
              <a:solidFill>
                <a:srgbClr val="FF0000"/>
              </a:solidFill>
            </a:endParaRPr>
          </a:p>
        </p:txBody>
      </p:sp>
      <p:sp>
        <p:nvSpPr>
          <p:cNvPr id="143" name="Google Shape;143;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a:p>
        </p:txBody>
      </p:sp>
      <p:sp>
        <p:nvSpPr>
          <p:cNvPr id="177" name="Google Shape;177;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39700" marR="0" rtl="0" algn="l">
              <a:lnSpc>
                <a:spcPct val="100000"/>
              </a:lnSpc>
              <a:spcBef>
                <a:spcPts val="0"/>
              </a:spcBef>
              <a:spcAft>
                <a:spcPts val="0"/>
              </a:spcAft>
              <a:buClr>
                <a:srgbClr val="000000"/>
              </a:buClr>
              <a:buSzPts val="1400"/>
              <a:buFont typeface="Calibri"/>
              <a:buNone/>
            </a:pPr>
            <a:r>
              <a:rPr lang="en-US"/>
              <a:t>(2) SPPT seed generator: </a:t>
            </a:r>
            <a:r>
              <a:rPr b="0" i="0" lang="en-US" sz="1200" u="none" cap="none" strike="noStrike">
                <a:solidFill>
                  <a:schemeClr val="dk1"/>
                </a:solidFill>
                <a:latin typeface="Calibri"/>
                <a:ea typeface="Calibri"/>
                <a:cs typeface="Calibri"/>
                <a:sym typeface="Calibri"/>
              </a:rPr>
              <a:t>auto-regressive AR(1) pattern generator in spectral space </a:t>
            </a:r>
            <a:endParaRPr/>
          </a:p>
          <a:p>
            <a:pPr indent="0" lvl="0" marL="139700" marR="0" rtl="0" algn="l">
              <a:lnSpc>
                <a:spcPct val="100000"/>
              </a:lnSpc>
              <a:spcBef>
                <a:spcPts val="0"/>
              </a:spcBef>
              <a:spcAft>
                <a:spcPts val="0"/>
              </a:spcAft>
              <a:buClr>
                <a:srgbClr val="000000"/>
              </a:buClr>
              <a:buSzPts val="1400"/>
              <a:buFont typeface="Calibri"/>
              <a:buNone/>
            </a:pPr>
            <a:r>
              <a:rPr b="0" i="0" lang="en-US" sz="1200" u="none" cap="none" strike="noStrike">
                <a:solidFill>
                  <a:schemeClr val="dk1"/>
                </a:solidFill>
                <a:latin typeface="Calibri"/>
                <a:ea typeface="Calibri"/>
                <a:cs typeface="Calibri"/>
                <a:sym typeface="Calibri"/>
              </a:rPr>
              <a:t>(3) Variational bias correction is not ready in JEDI. </a:t>
            </a:r>
            <a:endParaRPr/>
          </a:p>
        </p:txBody>
      </p:sp>
      <p:sp>
        <p:nvSpPr>
          <p:cNvPr id="197" name="Google Shape;197;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0000"/>
              </a:buClr>
              <a:buSzPts val="1400"/>
              <a:buFont typeface="Calibri"/>
              <a:buNone/>
            </a:pPr>
            <a:r>
              <a:rPr b="0" i="0" lang="en-US" sz="4000" u="none" strike="noStrike">
                <a:solidFill>
                  <a:srgbClr val="FF0000"/>
                </a:solidFill>
              </a:rPr>
              <a:t> </a:t>
            </a:r>
            <a:r>
              <a:rPr lang="en-US" sz="4000">
                <a:solidFill>
                  <a:srgbClr val="FF0000"/>
                </a:solidFill>
              </a:rPr>
              <a:t> </a:t>
            </a:r>
            <a:endParaRPr/>
          </a:p>
          <a:p>
            <a:pPr indent="0" lvl="0" marL="0" rtl="0" algn="l">
              <a:lnSpc>
                <a:spcPct val="100000"/>
              </a:lnSpc>
              <a:spcBef>
                <a:spcPts val="0"/>
              </a:spcBef>
              <a:spcAft>
                <a:spcPts val="0"/>
              </a:spcAft>
              <a:buClr>
                <a:schemeClr val="dk1"/>
              </a:buClr>
              <a:buSzPts val="1400"/>
              <a:buFont typeface="Calibri"/>
              <a:buNone/>
            </a:pPr>
            <a:r>
              <a:t/>
            </a:r>
            <a:endParaRPr b="0" i="0" sz="4000" u="none" strike="noStrike">
              <a:solidFill>
                <a:srgbClr val="FF0000"/>
              </a:solidFill>
            </a:endParaRPr>
          </a:p>
        </p:txBody>
      </p:sp>
      <p:sp>
        <p:nvSpPr>
          <p:cNvPr id="227" name="Google Shape;227;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0000"/>
              </a:buClr>
              <a:buSzPts val="1400"/>
              <a:buFont typeface="Calibri"/>
              <a:buNone/>
            </a:pPr>
            <a:r>
              <a:rPr b="0" i="0" lang="en-US" sz="4000" u="none" strike="noStrike">
                <a:solidFill>
                  <a:srgbClr val="FF0000"/>
                </a:solidFill>
              </a:rPr>
              <a:t> </a:t>
            </a:r>
            <a:endParaRPr/>
          </a:p>
          <a:p>
            <a:pPr indent="0" lvl="0" marL="0" rtl="0" algn="l">
              <a:lnSpc>
                <a:spcPct val="100000"/>
              </a:lnSpc>
              <a:spcBef>
                <a:spcPts val="0"/>
              </a:spcBef>
              <a:spcAft>
                <a:spcPts val="0"/>
              </a:spcAft>
              <a:buClr>
                <a:schemeClr val="dk1"/>
              </a:buClr>
              <a:buSzPts val="1400"/>
              <a:buFont typeface="Calibri"/>
              <a:buNone/>
            </a:pPr>
            <a:r>
              <a:t/>
            </a:r>
            <a:endParaRPr b="0" i="0" sz="4000" u="none" strike="noStrike">
              <a:solidFill>
                <a:srgbClr val="FF0000"/>
              </a:solidFill>
            </a:endParaRPr>
          </a:p>
        </p:txBody>
      </p:sp>
      <p:sp>
        <p:nvSpPr>
          <p:cNvPr id="242" name="Google Shape;242;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AutoNum type="arabicParenBoth"/>
            </a:pPr>
            <a:r>
              <a:rPr lang="en-US" sz="4000">
                <a:solidFill>
                  <a:srgbClr val="FF0000"/>
                </a:solidFill>
              </a:rPr>
              <a:t>SPE-analysis show slightly larger bias than background. </a:t>
            </a:r>
            <a:endParaRPr/>
          </a:p>
          <a:p>
            <a:pPr indent="0" lvl="0" marL="0" rtl="0" algn="l">
              <a:lnSpc>
                <a:spcPct val="100000"/>
              </a:lnSpc>
              <a:spcBef>
                <a:spcPts val="0"/>
              </a:spcBef>
              <a:spcAft>
                <a:spcPts val="0"/>
              </a:spcAft>
              <a:buClr>
                <a:schemeClr val="dk1"/>
              </a:buClr>
              <a:buSzPts val="1400"/>
              <a:buFont typeface="Calibri"/>
              <a:buNone/>
            </a:pPr>
            <a:r>
              <a:t/>
            </a:r>
            <a:endParaRPr b="0" i="0" sz="4000" u="none" strike="noStrike">
              <a:solidFill>
                <a:srgbClr val="FF0000"/>
              </a:solidFill>
            </a:endParaRPr>
          </a:p>
        </p:txBody>
      </p:sp>
      <p:sp>
        <p:nvSpPr>
          <p:cNvPr id="285" name="Google Shape;285;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3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jp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8.png"/><Relationship Id="rId7" Type="http://schemas.openxmlformats.org/officeDocument/2006/relationships/image" Target="../media/image23.png"/><Relationship Id="rId8"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5.png"/><Relationship Id="rId6" Type="http://schemas.openxmlformats.org/officeDocument/2006/relationships/image" Target="../media/image34.png"/><Relationship Id="rId7"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2.png"/><Relationship Id="rId9" Type="http://schemas.openxmlformats.org/officeDocument/2006/relationships/image" Target="../media/image17.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1.png"/><Relationship Id="rId8"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jp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jpg"/><Relationship Id="rId5" Type="http://schemas.openxmlformats.org/officeDocument/2006/relationships/image" Target="../media/image2.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gif"/><Relationship Id="rId4" Type="http://schemas.openxmlformats.org/officeDocument/2006/relationships/image" Target="../media/image1.jpg"/><Relationship Id="rId10" Type="http://schemas.openxmlformats.org/officeDocument/2006/relationships/image" Target="../media/image8.png"/><Relationship Id="rId9" Type="http://schemas.openxmlformats.org/officeDocument/2006/relationships/image" Target="../media/image12.gif"/><Relationship Id="rId5" Type="http://schemas.openxmlformats.org/officeDocument/2006/relationships/image" Target="../media/image2.png"/><Relationship Id="rId6" Type="http://schemas.openxmlformats.org/officeDocument/2006/relationships/image" Target="../media/image6.gif"/><Relationship Id="rId7" Type="http://schemas.openxmlformats.org/officeDocument/2006/relationships/image" Target="../media/image10.gif"/><Relationship Id="rId8" Type="http://schemas.openxmlformats.org/officeDocument/2006/relationships/image" Target="../media/image16.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jpg"/><Relationship Id="rId6"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jp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26.png"/><Relationship Id="rId8" Type="http://schemas.openxmlformats.org/officeDocument/2006/relationships/image" Target="../media/image24.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1.jpg"/><Relationship Id="rId5" Type="http://schemas.openxmlformats.org/officeDocument/2006/relationships/image" Target="../media/image2.png"/><Relationship Id="rId6" Type="http://schemas.openxmlformats.org/officeDocument/2006/relationships/image" Target="../media/image20.png"/><Relationship Id="rId7" Type="http://schemas.openxmlformats.org/officeDocument/2006/relationships/image" Target="../media/image27.png"/><Relationship Id="rId8"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21.png"/><Relationship Id="rId6"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idx="1" type="subTitle"/>
          </p:nvPr>
        </p:nvSpPr>
        <p:spPr>
          <a:xfrm>
            <a:off x="207100" y="2609125"/>
            <a:ext cx="7374900" cy="2223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538CD5"/>
              </a:buClr>
              <a:buSzPts val="1800"/>
              <a:buNone/>
            </a:pPr>
            <a:r>
              <a:rPr b="1" lang="en-US" sz="2000">
                <a:latin typeface="Arial"/>
                <a:ea typeface="Arial"/>
                <a:cs typeface="Arial"/>
                <a:sym typeface="Arial"/>
              </a:rPr>
              <a:t>Bo Huang</a:t>
            </a:r>
            <a:r>
              <a:rPr b="1" baseline="30000" lang="en-US" sz="2000">
                <a:latin typeface="Arial"/>
                <a:ea typeface="Arial"/>
                <a:cs typeface="Arial"/>
                <a:sym typeface="Arial"/>
              </a:rPr>
              <a:t>1,2</a:t>
            </a:r>
            <a:r>
              <a:rPr lang="en-US" sz="2000">
                <a:solidFill>
                  <a:schemeClr val="dk1"/>
                </a:solidFill>
                <a:latin typeface="Arial"/>
                <a:ea typeface="Arial"/>
                <a:cs typeface="Arial"/>
                <a:sym typeface="Arial"/>
              </a:rPr>
              <a:t>, Mariusz Pagowski</a:t>
            </a:r>
            <a:r>
              <a:rPr baseline="30000" lang="en-US" sz="2000">
                <a:solidFill>
                  <a:schemeClr val="dk1"/>
                </a:solidFill>
                <a:latin typeface="Arial"/>
                <a:ea typeface="Arial"/>
                <a:cs typeface="Arial"/>
                <a:sym typeface="Arial"/>
              </a:rPr>
              <a:t>1,2</a:t>
            </a:r>
            <a:r>
              <a:rPr lang="en-US" sz="2000">
                <a:solidFill>
                  <a:schemeClr val="dk1"/>
                </a:solidFill>
                <a:latin typeface="Arial"/>
                <a:ea typeface="Arial"/>
                <a:cs typeface="Arial"/>
                <a:sym typeface="Arial"/>
              </a:rPr>
              <a:t>, Cory R. Martin</a:t>
            </a:r>
            <a:r>
              <a:rPr baseline="30000" lang="en-US" sz="2000">
                <a:solidFill>
                  <a:schemeClr val="dk1"/>
                </a:solidFill>
                <a:latin typeface="Arial"/>
                <a:ea typeface="Arial"/>
                <a:cs typeface="Arial"/>
                <a:sym typeface="Arial"/>
              </a:rPr>
              <a:t>3,4</a:t>
            </a:r>
            <a:r>
              <a:rPr lang="en-US" sz="2000">
                <a:solidFill>
                  <a:schemeClr val="dk1"/>
                </a:solidFill>
                <a:latin typeface="Arial"/>
                <a:ea typeface="Arial"/>
                <a:cs typeface="Arial"/>
                <a:sym typeface="Arial"/>
              </a:rPr>
              <a:t>, </a:t>
            </a:r>
            <a:endParaRPr sz="2000">
              <a:latin typeface="Arial"/>
              <a:ea typeface="Arial"/>
              <a:cs typeface="Arial"/>
              <a:sym typeface="Arial"/>
            </a:endParaRPr>
          </a:p>
          <a:p>
            <a:pPr indent="0" lvl="0" marL="0" rtl="0" algn="l">
              <a:lnSpc>
                <a:spcPct val="100000"/>
              </a:lnSpc>
              <a:spcBef>
                <a:spcPts val="0"/>
              </a:spcBef>
              <a:spcAft>
                <a:spcPts val="0"/>
              </a:spcAft>
              <a:buClr>
                <a:srgbClr val="538CD5"/>
              </a:buClr>
              <a:buSzPts val="1800"/>
              <a:buNone/>
            </a:pPr>
            <a:r>
              <a:rPr lang="en-US" sz="2000">
                <a:latin typeface="Arial"/>
                <a:ea typeface="Arial"/>
                <a:cs typeface="Arial"/>
                <a:sym typeface="Arial"/>
              </a:rPr>
              <a:t>Samuel Trahan</a:t>
            </a:r>
            <a:r>
              <a:rPr baseline="30000" lang="en-US" sz="2000">
                <a:latin typeface="Arial"/>
                <a:ea typeface="Arial"/>
                <a:cs typeface="Arial"/>
                <a:sym typeface="Arial"/>
              </a:rPr>
              <a:t>1,2</a:t>
            </a:r>
            <a:r>
              <a:rPr lang="en-US" sz="2000">
                <a:latin typeface="Arial"/>
                <a:ea typeface="Arial"/>
                <a:cs typeface="Arial"/>
                <a:sym typeface="Arial"/>
              </a:rPr>
              <a:t>, </a:t>
            </a:r>
            <a:r>
              <a:rPr lang="en-US" sz="2000">
                <a:solidFill>
                  <a:schemeClr val="dk1"/>
                </a:solidFill>
                <a:latin typeface="Arial"/>
                <a:ea typeface="Arial"/>
                <a:cs typeface="Arial"/>
                <a:sym typeface="Arial"/>
              </a:rPr>
              <a:t>Dan Holdaway</a:t>
            </a:r>
            <a:r>
              <a:rPr baseline="30000" lang="en-US" sz="2000">
                <a:solidFill>
                  <a:schemeClr val="dk1"/>
                </a:solidFill>
                <a:latin typeface="Arial"/>
                <a:ea typeface="Arial"/>
                <a:cs typeface="Arial"/>
                <a:sym typeface="Arial"/>
              </a:rPr>
              <a:t>5</a:t>
            </a:r>
            <a:r>
              <a:rPr lang="en-US" sz="2000">
                <a:solidFill>
                  <a:schemeClr val="dk1"/>
                </a:solidFill>
                <a:latin typeface="Arial"/>
                <a:ea typeface="Arial"/>
                <a:cs typeface="Arial"/>
                <a:sym typeface="Arial"/>
              </a:rPr>
              <a:t>,  Andrew Tangborn</a:t>
            </a:r>
            <a:r>
              <a:rPr baseline="30000" lang="en-US" sz="2000">
                <a:solidFill>
                  <a:schemeClr val="dk1"/>
                </a:solidFill>
                <a:latin typeface="Arial"/>
                <a:ea typeface="Arial"/>
                <a:cs typeface="Arial"/>
                <a:sym typeface="Arial"/>
              </a:rPr>
              <a:t>4,6</a:t>
            </a:r>
            <a:r>
              <a:rPr lang="en-US" sz="2000">
                <a:solidFill>
                  <a:schemeClr val="dk1"/>
                </a:solidFill>
                <a:latin typeface="Arial"/>
                <a:ea typeface="Arial"/>
                <a:cs typeface="Arial"/>
                <a:sym typeface="Arial"/>
              </a:rPr>
              <a:t>, </a:t>
            </a:r>
            <a:endParaRPr sz="2000">
              <a:latin typeface="Arial"/>
              <a:ea typeface="Arial"/>
              <a:cs typeface="Arial"/>
              <a:sym typeface="Arial"/>
            </a:endParaRPr>
          </a:p>
          <a:p>
            <a:pPr indent="0" lvl="0" marL="0" rtl="0" algn="l">
              <a:lnSpc>
                <a:spcPct val="100000"/>
              </a:lnSpc>
              <a:spcBef>
                <a:spcPts val="0"/>
              </a:spcBef>
              <a:spcAft>
                <a:spcPts val="0"/>
              </a:spcAft>
              <a:buClr>
                <a:srgbClr val="538CD5"/>
              </a:buClr>
              <a:buSzPts val="1800"/>
              <a:buNone/>
            </a:pPr>
            <a:r>
              <a:rPr lang="en-US" sz="2000">
                <a:solidFill>
                  <a:schemeClr val="dk1"/>
                </a:solidFill>
                <a:latin typeface="Arial"/>
                <a:ea typeface="Arial"/>
                <a:cs typeface="Arial"/>
                <a:sym typeface="Arial"/>
              </a:rPr>
              <a:t>Daryl T. Kleist</a:t>
            </a:r>
            <a:r>
              <a:rPr baseline="30000" lang="en-US" sz="2000">
                <a:solidFill>
                  <a:schemeClr val="dk1"/>
                </a:solidFill>
                <a:latin typeface="Arial"/>
                <a:ea typeface="Arial"/>
                <a:cs typeface="Arial"/>
                <a:sym typeface="Arial"/>
              </a:rPr>
              <a:t>4</a:t>
            </a:r>
            <a:r>
              <a:rPr lang="en-US" sz="2000">
                <a:solidFill>
                  <a:schemeClr val="dk1"/>
                </a:solidFill>
                <a:latin typeface="Arial"/>
                <a:ea typeface="Arial"/>
                <a:cs typeface="Arial"/>
                <a:sym typeface="Arial"/>
              </a:rPr>
              <a:t>, Shobha Kondragunta</a:t>
            </a:r>
            <a:r>
              <a:rPr baseline="30000" lang="en-US" sz="2000">
                <a:solidFill>
                  <a:schemeClr val="dk1"/>
                </a:solidFill>
                <a:latin typeface="Arial"/>
                <a:ea typeface="Arial"/>
                <a:cs typeface="Arial"/>
                <a:sym typeface="Arial"/>
              </a:rPr>
              <a:t>7 </a:t>
            </a:r>
            <a:r>
              <a:rPr lang="en-US" sz="2000">
                <a:solidFill>
                  <a:schemeClr val="dk1"/>
                </a:solidFill>
                <a:latin typeface="Arial"/>
                <a:ea typeface="Arial"/>
                <a:cs typeface="Arial"/>
                <a:sym typeface="Arial"/>
              </a:rPr>
              <a:t> </a:t>
            </a:r>
            <a:endParaRPr/>
          </a:p>
          <a:p>
            <a:pPr indent="0" lvl="0" marL="0" rtl="0" algn="l">
              <a:lnSpc>
                <a:spcPct val="100000"/>
              </a:lnSpc>
              <a:spcBef>
                <a:spcPts val="0"/>
              </a:spcBef>
              <a:spcAft>
                <a:spcPts val="0"/>
              </a:spcAft>
              <a:buClr>
                <a:srgbClr val="538CD5"/>
              </a:buClr>
              <a:buSzPts val="1800"/>
              <a:buNone/>
            </a:pPr>
            <a:r>
              <a:t/>
            </a:r>
            <a:endParaRPr baseline="30000" sz="2000">
              <a:solidFill>
                <a:schemeClr val="dk1"/>
              </a:solidFill>
              <a:latin typeface="Arial"/>
              <a:ea typeface="Arial"/>
              <a:cs typeface="Arial"/>
              <a:sym typeface="Arial"/>
            </a:endParaRPr>
          </a:p>
          <a:p>
            <a:pPr indent="0" lvl="0" marL="0" rtl="0" algn="l">
              <a:lnSpc>
                <a:spcPct val="100000"/>
              </a:lnSpc>
              <a:spcBef>
                <a:spcPts val="0"/>
              </a:spcBef>
              <a:spcAft>
                <a:spcPts val="0"/>
              </a:spcAft>
              <a:buClr>
                <a:srgbClr val="538CD5"/>
              </a:buClr>
              <a:buSzPts val="1800"/>
              <a:buNone/>
            </a:pPr>
            <a:r>
              <a:rPr b="1" lang="en-US" sz="2000">
                <a:solidFill>
                  <a:schemeClr val="dk1"/>
                </a:solidFill>
                <a:latin typeface="Arial"/>
                <a:ea typeface="Arial"/>
                <a:cs typeface="Arial"/>
                <a:sym typeface="Arial"/>
              </a:rPr>
              <a:t>Collaborators: </a:t>
            </a:r>
            <a:r>
              <a:rPr lang="en-US" sz="2000">
                <a:solidFill>
                  <a:schemeClr val="dk1"/>
                </a:solidFill>
                <a:latin typeface="Arial"/>
                <a:ea typeface="Arial"/>
                <a:cs typeface="Arial"/>
                <a:sym typeface="Arial"/>
                <a:extLst>
                  <a:ext uri="http://customooxmlschemas.google.com/">
                    <go:slidesCustomData xmlns:go="http://customooxmlschemas.google.com/" textRoundtripDataId="0"/>
                  </a:ext>
                </a:extLst>
              </a:rPr>
              <a:t>Benjamin Johnson</a:t>
            </a:r>
            <a:r>
              <a:rPr baseline="30000" lang="en-US" sz="2000">
                <a:solidFill>
                  <a:schemeClr val="dk1"/>
                </a:solidFill>
                <a:latin typeface="Arial"/>
                <a:ea typeface="Arial"/>
                <a:cs typeface="Arial"/>
                <a:sym typeface="Arial"/>
                <a:extLst>
                  <a:ext uri="http://customooxmlschemas.google.com/">
                    <go:slidesCustomData xmlns:go="http://customooxmlschemas.google.com/" textRoundtripDataId="1"/>
                  </a:ext>
                </a:extLst>
              </a:rPr>
              <a:t>5</a:t>
            </a:r>
            <a:r>
              <a:rPr lang="en-US" sz="2000">
                <a:solidFill>
                  <a:schemeClr val="dk1"/>
                </a:solidFill>
                <a:latin typeface="Arial"/>
                <a:ea typeface="Arial"/>
                <a:cs typeface="Arial"/>
                <a:sym typeface="Arial"/>
                <a:extLst>
                  <a:ext uri="http://customooxmlschemas.google.com/">
                    <go:slidesCustomData xmlns:go="http://customooxmlschemas.google.com/" textRoundtripDataId="2"/>
                  </a:ext>
                </a:extLst>
              </a:rPr>
              <a:t>, Georg A. Grell</a:t>
            </a:r>
            <a:r>
              <a:rPr baseline="30000" lang="en-US" sz="2000">
                <a:solidFill>
                  <a:schemeClr val="dk1"/>
                </a:solidFill>
                <a:latin typeface="Arial"/>
                <a:ea typeface="Arial"/>
                <a:cs typeface="Arial"/>
                <a:sym typeface="Arial"/>
                <a:extLst>
                  <a:ext uri="http://customooxmlschemas.google.com/">
                    <go:slidesCustomData xmlns:go="http://customooxmlschemas.google.com/" textRoundtripDataId="3"/>
                  </a:ext>
                </a:extLst>
              </a:rPr>
              <a:t>2</a:t>
            </a:r>
            <a:r>
              <a:rPr lang="en-US" sz="2000">
                <a:solidFill>
                  <a:schemeClr val="dk1"/>
                </a:solidFill>
                <a:latin typeface="Arial"/>
                <a:ea typeface="Arial"/>
                <a:cs typeface="Arial"/>
                <a:sym typeface="Arial"/>
                <a:extLst>
                  <a:ext uri="http://customooxmlschemas.google.com/">
                    <go:slidesCustomData xmlns:go="http://customooxmlschemas.google.com/" textRoundtripDataId="4"/>
                  </a:ext>
                </a:extLst>
              </a:rPr>
              <a:t>, </a:t>
            </a:r>
            <a:endParaRPr sz="2000">
              <a:solidFill>
                <a:schemeClr val="dk1"/>
              </a:solidFill>
              <a:latin typeface="Arial"/>
              <a:ea typeface="Arial"/>
              <a:cs typeface="Arial"/>
              <a:sym typeface="Arial"/>
            </a:endParaRPr>
          </a:p>
          <a:p>
            <a:pPr indent="0" lvl="0" marL="0" rtl="0" algn="l">
              <a:lnSpc>
                <a:spcPct val="100000"/>
              </a:lnSpc>
              <a:spcBef>
                <a:spcPts val="0"/>
              </a:spcBef>
              <a:spcAft>
                <a:spcPts val="0"/>
              </a:spcAft>
              <a:buClr>
                <a:srgbClr val="538CD5"/>
              </a:buClr>
              <a:buSzPts val="1800"/>
              <a:buNone/>
            </a:pPr>
            <a:r>
              <a:rPr lang="en-US" sz="2000">
                <a:latin typeface="Arial"/>
                <a:ea typeface="Arial"/>
                <a:cs typeface="Arial"/>
                <a:sym typeface="Arial"/>
              </a:rPr>
              <a:t>                          </a:t>
            </a:r>
            <a:r>
              <a:rPr lang="en-US" sz="2000">
                <a:solidFill>
                  <a:srgbClr val="3C4043"/>
                </a:solidFill>
                <a:highlight>
                  <a:srgbClr val="FFFFFF"/>
                </a:highlight>
                <a:latin typeface="Roboto"/>
                <a:ea typeface="Roboto"/>
                <a:cs typeface="Roboto"/>
                <a:sym typeface="Roboto"/>
              </a:rPr>
              <a:t>Arlindo da Silva</a:t>
            </a:r>
            <a:r>
              <a:rPr baseline="30000" lang="en-US" sz="2000">
                <a:latin typeface="Arial"/>
                <a:ea typeface="Arial"/>
                <a:cs typeface="Arial"/>
                <a:sym typeface="Arial"/>
              </a:rPr>
              <a:t>8</a:t>
            </a:r>
            <a:r>
              <a:rPr lang="en-US" sz="2000">
                <a:solidFill>
                  <a:srgbClr val="3C4043"/>
                </a:solidFill>
                <a:highlight>
                  <a:srgbClr val="FFFFFF"/>
                </a:highlight>
                <a:latin typeface="Roboto"/>
                <a:ea typeface="Roboto"/>
                <a:cs typeface="Roboto"/>
                <a:sym typeface="Roboto"/>
              </a:rPr>
              <a:t>, Virginie Buchard</a:t>
            </a:r>
            <a:r>
              <a:rPr baseline="30000" lang="en-US" sz="2000">
                <a:latin typeface="Arial"/>
                <a:ea typeface="Arial"/>
                <a:cs typeface="Arial"/>
                <a:sym typeface="Arial"/>
              </a:rPr>
              <a:t>8</a:t>
            </a:r>
            <a:r>
              <a:rPr lang="en-US" sz="2000">
                <a:latin typeface="Arial"/>
                <a:ea typeface="Arial"/>
                <a:cs typeface="Arial"/>
                <a:sym typeface="Arial"/>
              </a:rPr>
              <a:t>,</a:t>
            </a:r>
            <a:endParaRPr sz="2000"/>
          </a:p>
          <a:p>
            <a:pPr indent="0" lvl="0" marL="0" rtl="0" algn="l">
              <a:lnSpc>
                <a:spcPct val="100000"/>
              </a:lnSpc>
              <a:spcBef>
                <a:spcPts val="0"/>
              </a:spcBef>
              <a:spcAft>
                <a:spcPts val="0"/>
              </a:spcAft>
              <a:buClr>
                <a:srgbClr val="538CD5"/>
              </a:buClr>
              <a:buSzPts val="1800"/>
              <a:buNone/>
            </a:pPr>
            <a:r>
              <a:rPr lang="en-US" sz="2000">
                <a:solidFill>
                  <a:schemeClr val="dk1"/>
                </a:solidFill>
                <a:latin typeface="Arial"/>
                <a:ea typeface="Arial"/>
                <a:cs typeface="Arial"/>
                <a:sym typeface="Arial"/>
              </a:rPr>
              <a:t>                          Li Zhang</a:t>
            </a:r>
            <a:r>
              <a:rPr baseline="30000" lang="en-US" sz="2000">
                <a:latin typeface="Arial"/>
                <a:ea typeface="Arial"/>
                <a:cs typeface="Arial"/>
                <a:sym typeface="Arial"/>
              </a:rPr>
              <a:t>1,2</a:t>
            </a:r>
            <a:r>
              <a:rPr lang="en-US" sz="2000">
                <a:solidFill>
                  <a:schemeClr val="dk1"/>
                </a:solidFill>
                <a:latin typeface="Arial"/>
                <a:ea typeface="Arial"/>
                <a:cs typeface="Arial"/>
                <a:sym typeface="Arial"/>
              </a:rPr>
              <a:t>, Judy Henderson</a:t>
            </a:r>
            <a:r>
              <a:rPr baseline="30000" lang="en-US" sz="2000">
                <a:latin typeface="Arial"/>
                <a:ea typeface="Arial"/>
                <a:cs typeface="Arial"/>
                <a:sym typeface="Arial"/>
              </a:rPr>
              <a:t>2</a:t>
            </a:r>
            <a:r>
              <a:rPr lang="en-US" sz="2000">
                <a:solidFill>
                  <a:schemeClr val="dk1"/>
                </a:solidFill>
                <a:latin typeface="Arial"/>
                <a:ea typeface="Arial"/>
                <a:cs typeface="Arial"/>
                <a:sym typeface="Arial"/>
              </a:rPr>
              <a:t>, Haiqin Li</a:t>
            </a:r>
            <a:r>
              <a:rPr baseline="30000" lang="en-US" sz="2000">
                <a:latin typeface="Arial"/>
                <a:ea typeface="Arial"/>
                <a:cs typeface="Arial"/>
                <a:sym typeface="Arial"/>
              </a:rPr>
              <a:t>1,2</a:t>
            </a:r>
            <a:r>
              <a:rPr lang="en-US" sz="2000">
                <a:latin typeface="Arial"/>
                <a:ea typeface="Arial"/>
                <a:cs typeface="Arial"/>
                <a:sym typeface="Arial"/>
              </a:rPr>
              <a:t>,</a:t>
            </a:r>
            <a:endParaRPr sz="2000">
              <a:latin typeface="Arial"/>
              <a:ea typeface="Arial"/>
              <a:cs typeface="Arial"/>
              <a:sym typeface="Arial"/>
            </a:endParaRPr>
          </a:p>
          <a:p>
            <a:pPr indent="0" lvl="0" marL="0" rtl="0" algn="l">
              <a:lnSpc>
                <a:spcPct val="100000"/>
              </a:lnSpc>
              <a:spcBef>
                <a:spcPts val="0"/>
              </a:spcBef>
              <a:spcAft>
                <a:spcPts val="0"/>
              </a:spcAft>
              <a:buClr>
                <a:srgbClr val="538CD5"/>
              </a:buClr>
              <a:buSzPts val="1800"/>
              <a:buNone/>
            </a:pPr>
            <a:r>
              <a:rPr lang="en-US" sz="2000">
                <a:latin typeface="Arial"/>
                <a:ea typeface="Arial"/>
                <a:cs typeface="Arial"/>
                <a:sym typeface="Arial"/>
              </a:rPr>
              <a:t>                          Sarah Lu</a:t>
            </a:r>
            <a:r>
              <a:rPr baseline="30000" lang="en-US" sz="2000">
                <a:latin typeface="Arial"/>
                <a:ea typeface="Arial"/>
                <a:cs typeface="Arial"/>
                <a:sym typeface="Arial"/>
              </a:rPr>
              <a:t>5,9</a:t>
            </a:r>
            <a:r>
              <a:rPr lang="en-US" sz="2000">
                <a:latin typeface="Arial"/>
                <a:ea typeface="Arial"/>
                <a:cs typeface="Arial"/>
                <a:sym typeface="Arial"/>
              </a:rPr>
              <a:t> and Shih-Wei Wei</a:t>
            </a:r>
            <a:r>
              <a:rPr baseline="30000" lang="en-US" sz="2000">
                <a:latin typeface="Arial"/>
                <a:ea typeface="Arial"/>
                <a:cs typeface="Arial"/>
                <a:sym typeface="Arial"/>
              </a:rPr>
              <a:t>9</a:t>
            </a:r>
            <a:endParaRPr sz="2000">
              <a:solidFill>
                <a:schemeClr val="dk1"/>
              </a:solidFill>
              <a:latin typeface="Arial"/>
              <a:ea typeface="Arial"/>
              <a:cs typeface="Arial"/>
              <a:sym typeface="Arial"/>
            </a:endParaRPr>
          </a:p>
          <a:p>
            <a:pPr indent="0" lvl="0" marL="0" rtl="0" algn="ctr">
              <a:lnSpc>
                <a:spcPct val="100000"/>
              </a:lnSpc>
              <a:spcBef>
                <a:spcPts val="360"/>
              </a:spcBef>
              <a:spcAft>
                <a:spcPts val="0"/>
              </a:spcAft>
              <a:buClr>
                <a:srgbClr val="888888"/>
              </a:buClr>
              <a:buSzPts val="1800"/>
              <a:buNone/>
            </a:pPr>
            <a:r>
              <a:t/>
            </a:r>
            <a:endParaRPr sz="2000">
              <a:solidFill>
                <a:schemeClr val="dk1"/>
              </a:solidFill>
              <a:latin typeface="Arial"/>
              <a:ea typeface="Arial"/>
              <a:cs typeface="Arial"/>
              <a:sym typeface="Arial"/>
            </a:endParaRPr>
          </a:p>
        </p:txBody>
      </p:sp>
      <p:sp>
        <p:nvSpPr>
          <p:cNvPr id="90" name="Google Shape;90;p1"/>
          <p:cNvSpPr txBox="1"/>
          <p:nvPr>
            <p:ph idx="12" type="sldNum"/>
          </p:nvPr>
        </p:nvSpPr>
        <p:spPr>
          <a:xfrm>
            <a:off x="8077200" y="6356351"/>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91" name="Google Shape;91;p1"/>
          <p:cNvSpPr txBox="1"/>
          <p:nvPr/>
        </p:nvSpPr>
        <p:spPr>
          <a:xfrm>
            <a:off x="-614019" y="2986745"/>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 name="Google Shape;92;p1"/>
          <p:cNvSpPr/>
          <p:nvPr/>
        </p:nvSpPr>
        <p:spPr>
          <a:xfrm>
            <a:off x="208464" y="335132"/>
            <a:ext cx="8205988" cy="12464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chemeClr val="dk1"/>
                </a:solidFill>
                <a:latin typeface="Arial"/>
                <a:ea typeface="Arial"/>
                <a:cs typeface="Arial"/>
                <a:sym typeface="Arial"/>
              </a:rPr>
              <a:t>Development of a Global Ensemble-based Data Assimilation System using JEDI for Aerosol Forecasting in NOAA’s GEFS-Aerosols Model</a:t>
            </a:r>
            <a:endParaRPr b="1" i="0" sz="2500" u="none" cap="none" strike="noStrike">
              <a:solidFill>
                <a:schemeClr val="dk1"/>
              </a:solidFill>
              <a:latin typeface="Arial"/>
              <a:ea typeface="Arial"/>
              <a:cs typeface="Arial"/>
              <a:sym typeface="Arial"/>
            </a:endParaRPr>
          </a:p>
        </p:txBody>
      </p:sp>
      <p:sp>
        <p:nvSpPr>
          <p:cNvPr id="93" name="Google Shape;93;p1"/>
          <p:cNvSpPr/>
          <p:nvPr/>
        </p:nvSpPr>
        <p:spPr>
          <a:xfrm>
            <a:off x="7314280" y="2641750"/>
            <a:ext cx="5022900" cy="2062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baseline="30000" i="0" lang="en-US" sz="1600" u="none" cap="none" strike="noStrike">
                <a:solidFill>
                  <a:srgbClr val="000000"/>
                </a:solidFill>
                <a:latin typeface="Arial"/>
                <a:ea typeface="Arial"/>
                <a:cs typeface="Arial"/>
                <a:sym typeface="Arial"/>
              </a:rPr>
              <a:t>1</a:t>
            </a:r>
            <a:r>
              <a:rPr b="0" i="0" lang="en-US" sz="1600" u="none" cap="none" strike="noStrike">
                <a:solidFill>
                  <a:srgbClr val="000000"/>
                </a:solidFill>
                <a:latin typeface="Arial"/>
                <a:ea typeface="Arial"/>
                <a:cs typeface="Arial"/>
                <a:sym typeface="Arial"/>
              </a:rPr>
              <a:t>CIRES, CU Boulder</a:t>
            </a:r>
            <a:endParaRPr b="0" baseline="3000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baseline="30000" i="0" lang="en-US" sz="1600" u="none" cap="none" strike="noStrike">
                <a:solidFill>
                  <a:srgbClr val="000000"/>
                </a:solidFill>
                <a:latin typeface="Arial"/>
                <a:ea typeface="Arial"/>
                <a:cs typeface="Arial"/>
                <a:sym typeface="Arial"/>
              </a:rPr>
              <a:t>2</a:t>
            </a:r>
            <a:r>
              <a:rPr b="0" i="0" lang="en-US" sz="1600" u="none" cap="none" strike="noStrike">
                <a:solidFill>
                  <a:srgbClr val="000000"/>
                </a:solidFill>
                <a:latin typeface="Arial"/>
                <a:ea typeface="Arial"/>
                <a:cs typeface="Arial"/>
                <a:sym typeface="Arial"/>
              </a:rPr>
              <a:t>NOAA/ESRL/GSL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baseline="30000" i="0" lang="en-US" sz="1600" u="none" cap="none" strike="noStrike">
                <a:solidFill>
                  <a:srgbClr val="000000"/>
                </a:solidFill>
                <a:latin typeface="Arial"/>
                <a:ea typeface="Arial"/>
                <a:cs typeface="Arial"/>
                <a:sym typeface="Arial"/>
              </a:rPr>
              <a:t>3</a:t>
            </a:r>
            <a:r>
              <a:rPr b="0" i="0" lang="en-US" sz="1600" u="none" cap="none" strike="noStrike">
                <a:solidFill>
                  <a:srgbClr val="000000"/>
                </a:solidFill>
                <a:latin typeface="Arial"/>
                <a:ea typeface="Arial"/>
                <a:cs typeface="Arial"/>
                <a:sym typeface="Arial"/>
              </a:rPr>
              <a:t>RedLine Performance Solutions at NCEP EMC</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baseline="30000" i="0" lang="en-US" sz="1600" u="none" cap="none" strike="noStrike">
                <a:solidFill>
                  <a:srgbClr val="000000"/>
                </a:solidFill>
                <a:latin typeface="Arial"/>
                <a:ea typeface="Arial"/>
                <a:cs typeface="Arial"/>
                <a:sym typeface="Arial"/>
              </a:rPr>
              <a:t>4</a:t>
            </a:r>
            <a:r>
              <a:rPr b="0" i="0" lang="en-US" sz="1600" u="none" cap="none" strike="noStrike">
                <a:solidFill>
                  <a:srgbClr val="000000"/>
                </a:solidFill>
                <a:latin typeface="Arial"/>
                <a:ea typeface="Arial"/>
                <a:cs typeface="Arial"/>
                <a:sym typeface="Arial"/>
              </a:rPr>
              <a:t>NOAA NWS NCEP EMC</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baseline="30000" i="0" lang="en-US" sz="1600" u="none" cap="none" strike="noStrike">
                <a:solidFill>
                  <a:srgbClr val="000000"/>
                </a:solidFill>
                <a:latin typeface="Arial"/>
                <a:ea typeface="Arial"/>
                <a:cs typeface="Arial"/>
                <a:sym typeface="Arial"/>
              </a:rPr>
              <a:t>5</a:t>
            </a:r>
            <a:r>
              <a:rPr b="0" i="0" lang="en-US" sz="1600" u="none" cap="none" strike="noStrike">
                <a:solidFill>
                  <a:srgbClr val="000000"/>
                </a:solidFill>
                <a:latin typeface="Arial"/>
                <a:ea typeface="Arial"/>
                <a:cs typeface="Arial"/>
                <a:sym typeface="Arial"/>
              </a:rPr>
              <a:t>Joint Center for Satellite Data Assimilation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baseline="30000" i="0" lang="en-US" sz="1600" u="none" cap="none" strike="noStrike">
                <a:solidFill>
                  <a:srgbClr val="000000"/>
                </a:solidFill>
                <a:latin typeface="Arial"/>
                <a:ea typeface="Arial"/>
                <a:cs typeface="Arial"/>
                <a:sym typeface="Arial"/>
              </a:rPr>
              <a:t>6</a:t>
            </a:r>
            <a:r>
              <a:rPr b="0" i="0" lang="en-US" sz="1600" u="none" cap="none" strike="noStrike">
                <a:solidFill>
                  <a:srgbClr val="000000"/>
                </a:solidFill>
                <a:latin typeface="Arial"/>
                <a:ea typeface="Arial"/>
                <a:cs typeface="Arial"/>
                <a:sym typeface="Arial"/>
              </a:rPr>
              <a:t>IMSG</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baseline="30000" i="0" lang="en-US" sz="1600" u="none" cap="none" strike="noStrike">
                <a:solidFill>
                  <a:srgbClr val="000000"/>
                </a:solidFill>
                <a:latin typeface="Arial"/>
                <a:ea typeface="Arial"/>
                <a:cs typeface="Arial"/>
                <a:sym typeface="Arial"/>
              </a:rPr>
              <a:t>7</a:t>
            </a:r>
            <a:r>
              <a:rPr b="0" i="0" lang="en-US" sz="1600" u="none" cap="none" strike="noStrike">
                <a:solidFill>
                  <a:srgbClr val="000000"/>
                </a:solidFill>
                <a:latin typeface="Arial"/>
                <a:ea typeface="Arial"/>
                <a:cs typeface="Arial"/>
                <a:sym typeface="Arial"/>
              </a:rPr>
              <a:t>NOAA NESDIS STAR</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baseline="30000" i="0" lang="en-US" sz="1600" u="none" cap="none" strike="noStrike">
                <a:solidFill>
                  <a:schemeClr val="dk1"/>
                </a:solidFill>
                <a:latin typeface="Arial"/>
                <a:ea typeface="Arial"/>
                <a:cs typeface="Arial"/>
                <a:sym typeface="Arial"/>
              </a:rPr>
              <a:t>8</a:t>
            </a:r>
            <a:r>
              <a:rPr lang="en-US" sz="1600">
                <a:solidFill>
                  <a:schemeClr val="dk1"/>
                </a:solidFill>
              </a:rPr>
              <a:t>NASA</a:t>
            </a:r>
            <a:r>
              <a:rPr b="0" i="0" lang="en-US" sz="1600" u="none" cap="none" strike="noStrike">
                <a:solidFill>
                  <a:schemeClr val="dk1"/>
                </a:solidFill>
                <a:latin typeface="Arial"/>
                <a:ea typeface="Arial"/>
                <a:cs typeface="Arial"/>
                <a:sym typeface="Arial"/>
              </a:rPr>
              <a:t>/GMAO</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baseline="30000" i="0" lang="en-US" sz="1600" u="none" cap="none" strike="noStrike">
                <a:solidFill>
                  <a:srgbClr val="000000"/>
                </a:solidFill>
                <a:latin typeface="Arial"/>
                <a:ea typeface="Arial"/>
                <a:cs typeface="Arial"/>
                <a:sym typeface="Arial"/>
              </a:rPr>
              <a:t>9</a:t>
            </a:r>
            <a:r>
              <a:rPr b="0" i="0" lang="en-US" sz="1600" u="none" cap="none" strike="noStrike">
                <a:solidFill>
                  <a:schemeClr val="dk1"/>
                </a:solidFill>
                <a:latin typeface="Arial"/>
                <a:ea typeface="Arial"/>
                <a:cs typeface="Arial"/>
                <a:sym typeface="Arial"/>
              </a:rPr>
              <a:t>State University of New York at Albany</a:t>
            </a:r>
            <a:endParaRPr b="0" i="0" sz="1600" u="none" cap="none" strike="noStrike">
              <a:solidFill>
                <a:srgbClr val="000000"/>
              </a:solidFill>
              <a:latin typeface="Arial"/>
              <a:ea typeface="Arial"/>
              <a:cs typeface="Arial"/>
              <a:sym typeface="Arial"/>
            </a:endParaRPr>
          </a:p>
        </p:txBody>
      </p:sp>
      <p:pic>
        <p:nvPicPr>
          <p:cNvPr id="94" name="Google Shape;94;p1"/>
          <p:cNvPicPr preferRelativeResize="0"/>
          <p:nvPr/>
        </p:nvPicPr>
        <p:blipFill rotWithShape="1">
          <a:blip r:embed="rId3">
            <a:alphaModFix/>
          </a:blip>
          <a:srcRect b="0" l="0" r="0" t="0"/>
          <a:stretch/>
        </p:blipFill>
        <p:spPr>
          <a:xfrm>
            <a:off x="2794000" y="817649"/>
            <a:ext cx="127000" cy="190500"/>
          </a:xfrm>
          <a:prstGeom prst="rect">
            <a:avLst/>
          </a:prstGeom>
          <a:noFill/>
          <a:ln>
            <a:noFill/>
          </a:ln>
        </p:spPr>
      </p:pic>
      <p:pic>
        <p:nvPicPr>
          <p:cNvPr id="95" name="Google Shape;95;p1"/>
          <p:cNvPicPr preferRelativeResize="0"/>
          <p:nvPr/>
        </p:nvPicPr>
        <p:blipFill rotWithShape="1">
          <a:blip r:embed="rId3">
            <a:alphaModFix/>
          </a:blip>
          <a:srcRect b="0" l="0" r="0" t="0"/>
          <a:stretch/>
        </p:blipFill>
        <p:spPr>
          <a:xfrm>
            <a:off x="7581900" y="4762500"/>
            <a:ext cx="127000" cy="190500"/>
          </a:xfrm>
          <a:prstGeom prst="rect">
            <a:avLst/>
          </a:prstGeom>
          <a:noFill/>
          <a:ln>
            <a:noFill/>
          </a:ln>
        </p:spPr>
      </p:pic>
      <p:sp>
        <p:nvSpPr>
          <p:cNvPr id="96" name="Google Shape;96;p1"/>
          <p:cNvSpPr txBox="1"/>
          <p:nvPr/>
        </p:nvSpPr>
        <p:spPr>
          <a:xfrm>
            <a:off x="1584428" y="6359730"/>
            <a:ext cx="9144000" cy="3692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18</a:t>
            </a:r>
            <a:r>
              <a:rPr b="0" baseline="30000" i="0" lang="en-US" sz="1800" u="none" cap="none" strike="noStrike">
                <a:solidFill>
                  <a:schemeClr val="dk1"/>
                </a:solidFill>
                <a:latin typeface="Arial"/>
                <a:ea typeface="Arial"/>
                <a:cs typeface="Arial"/>
                <a:sym typeface="Arial"/>
              </a:rPr>
              <a:t>th</a:t>
            </a:r>
            <a:r>
              <a:rPr b="0" i="0" lang="en-US" sz="1800" u="none" cap="none" strike="noStrike">
                <a:solidFill>
                  <a:schemeClr val="dk1"/>
                </a:solidFill>
                <a:latin typeface="Arial"/>
                <a:ea typeface="Arial"/>
                <a:cs typeface="Arial"/>
                <a:sym typeface="Arial"/>
              </a:rPr>
              <a:t> JCSDA Technical Review Meeting and Science Workshop, June  9, 2021</a:t>
            </a:r>
            <a:endParaRPr b="0" i="0" sz="1800" u="none" cap="none" strike="noStrike">
              <a:solidFill>
                <a:schemeClr val="dk1"/>
              </a:solidFill>
              <a:latin typeface="Arial"/>
              <a:ea typeface="Arial"/>
              <a:cs typeface="Arial"/>
              <a:sym typeface="Arial"/>
            </a:endParaRPr>
          </a:p>
        </p:txBody>
      </p:sp>
      <p:cxnSp>
        <p:nvCxnSpPr>
          <p:cNvPr id="97" name="Google Shape;97;p1"/>
          <p:cNvCxnSpPr/>
          <p:nvPr/>
        </p:nvCxnSpPr>
        <p:spPr>
          <a:xfrm>
            <a:off x="-25052" y="1871942"/>
            <a:ext cx="8077200" cy="0"/>
          </a:xfrm>
          <a:prstGeom prst="straightConnector1">
            <a:avLst/>
          </a:prstGeom>
          <a:noFill/>
          <a:ln cap="flat" cmpd="sng" w="76200">
            <a:solidFill>
              <a:srgbClr val="538CD5"/>
            </a:solidFill>
            <a:prstDash val="solid"/>
            <a:round/>
            <a:headEnd len="sm" w="sm" type="none"/>
            <a:tailEnd len="sm" w="sm" type="none"/>
          </a:ln>
        </p:spPr>
      </p:cxnSp>
      <p:cxnSp>
        <p:nvCxnSpPr>
          <p:cNvPr id="98" name="Google Shape;98;p1"/>
          <p:cNvCxnSpPr/>
          <p:nvPr/>
        </p:nvCxnSpPr>
        <p:spPr>
          <a:xfrm>
            <a:off x="-25052" y="1957685"/>
            <a:ext cx="12192000" cy="0"/>
          </a:xfrm>
          <a:prstGeom prst="straightConnector1">
            <a:avLst/>
          </a:prstGeom>
          <a:noFill/>
          <a:ln cap="flat" cmpd="sng" w="25400">
            <a:solidFill>
              <a:srgbClr val="538CD5"/>
            </a:solidFill>
            <a:prstDash val="solid"/>
            <a:round/>
            <a:headEnd len="sm" w="sm" type="none"/>
            <a:tailEnd len="sm" w="sm" type="none"/>
          </a:ln>
        </p:spPr>
      </p:cxnSp>
      <p:pic>
        <p:nvPicPr>
          <p:cNvPr descr="cireslogo-cc.jpg" id="99" name="Google Shape;99;p1"/>
          <p:cNvPicPr preferRelativeResize="0"/>
          <p:nvPr/>
        </p:nvPicPr>
        <p:blipFill rotWithShape="1">
          <a:blip r:embed="rId4">
            <a:alphaModFix/>
          </a:blip>
          <a:srcRect b="0" l="0" r="0" t="0"/>
          <a:stretch/>
        </p:blipFill>
        <p:spPr>
          <a:xfrm>
            <a:off x="8599380" y="542077"/>
            <a:ext cx="1547136" cy="731520"/>
          </a:xfrm>
          <a:prstGeom prst="rect">
            <a:avLst/>
          </a:prstGeom>
          <a:noFill/>
          <a:ln>
            <a:noFill/>
          </a:ln>
        </p:spPr>
      </p:pic>
      <p:pic>
        <p:nvPicPr>
          <p:cNvPr descr="NOAA.png" id="100" name="Google Shape;100;p1"/>
          <p:cNvPicPr preferRelativeResize="0"/>
          <p:nvPr/>
        </p:nvPicPr>
        <p:blipFill rotWithShape="1">
          <a:blip r:embed="rId5">
            <a:alphaModFix/>
          </a:blip>
          <a:srcRect b="0" l="0" r="0" t="0"/>
          <a:stretch/>
        </p:blipFill>
        <p:spPr>
          <a:xfrm>
            <a:off x="10703376" y="322292"/>
            <a:ext cx="1280160" cy="1280160"/>
          </a:xfrm>
          <a:prstGeom prst="rect">
            <a:avLst/>
          </a:prstGeom>
          <a:noFill/>
          <a:ln>
            <a:noFill/>
          </a:ln>
        </p:spPr>
      </p:pic>
      <p:sp>
        <p:nvSpPr>
          <p:cNvPr id="101" name="Google Shape;101;p1"/>
          <p:cNvSpPr txBox="1"/>
          <p:nvPr/>
        </p:nvSpPr>
        <p:spPr>
          <a:xfrm>
            <a:off x="1863041" y="5569892"/>
            <a:ext cx="8283475"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1" lang="en-US" sz="1400" u="none" cap="none" strike="noStrike">
                <a:solidFill>
                  <a:schemeClr val="dk1"/>
                </a:solidFill>
                <a:latin typeface="Arial"/>
                <a:ea typeface="Arial"/>
                <a:cs typeface="Arial"/>
                <a:sym typeface="Arial"/>
              </a:rPr>
              <a:t>Acknowledgements</a:t>
            </a:r>
            <a:r>
              <a:rPr b="0" i="0" lang="en-US" sz="1400" u="none" cap="none" strike="noStrike">
                <a:solidFill>
                  <a:srgbClr val="000000"/>
                </a:solidFill>
                <a:latin typeface="Arial"/>
                <a:ea typeface="Arial"/>
                <a:cs typeface="Arial"/>
                <a:sym typeface="Arial"/>
              </a:rPr>
              <a:t>: </a:t>
            </a:r>
            <a:r>
              <a:rPr b="0" i="1" lang="en-US" sz="1400" u="none" cap="none" strike="noStrike">
                <a:solidFill>
                  <a:schemeClr val="dk1"/>
                </a:solidFill>
                <a:latin typeface="Arial"/>
                <a:ea typeface="Arial"/>
                <a:cs typeface="Arial"/>
                <a:sym typeface="Arial"/>
              </a:rPr>
              <a:t>“Development of the National Global Data Assimilation Ensemble-based System for Forecasting of Aerosols” funded by NOAA/OAR/WPO/Air Quality program</a:t>
            </a:r>
            <a:endParaRPr b="0" i="1"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2"/>
          <p:cNvSpPr txBox="1"/>
          <p:nvPr>
            <p:ph idx="12" type="sldNum"/>
          </p:nvPr>
        </p:nvSpPr>
        <p:spPr>
          <a:xfrm>
            <a:off x="8077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06" name="Google Shape;306;p12"/>
          <p:cNvSpPr txBox="1"/>
          <p:nvPr/>
        </p:nvSpPr>
        <p:spPr>
          <a:xfrm>
            <a:off x="2312894" y="564776"/>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7" name="Google Shape;307;p12"/>
          <p:cNvSpPr txBox="1"/>
          <p:nvPr/>
        </p:nvSpPr>
        <p:spPr>
          <a:xfrm>
            <a:off x="1524000" y="130536"/>
            <a:ext cx="9144000" cy="5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308" name="Google Shape;308;p12"/>
          <p:cNvSpPr txBox="1"/>
          <p:nvPr/>
        </p:nvSpPr>
        <p:spPr>
          <a:xfrm>
            <a:off x="208149" y="-8650"/>
            <a:ext cx="8315100" cy="1038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000" u="none" cap="none" strike="noStrike">
                <a:solidFill>
                  <a:schemeClr val="dk1"/>
                </a:solidFill>
                <a:latin typeface="Arial"/>
                <a:ea typeface="Arial"/>
                <a:cs typeface="Arial"/>
                <a:sym typeface="Arial"/>
              </a:rPr>
              <a:t>Background ensemble error-spread consistency in AOD DA experiments</a:t>
            </a:r>
            <a:endParaRPr b="0" i="0" sz="3000" u="none" cap="none" strike="noStrike">
              <a:solidFill>
                <a:srgbClr val="000000"/>
              </a:solidFill>
              <a:latin typeface="Arial"/>
              <a:ea typeface="Arial"/>
              <a:cs typeface="Arial"/>
              <a:sym typeface="Arial"/>
            </a:endParaRPr>
          </a:p>
        </p:txBody>
      </p:sp>
      <p:cxnSp>
        <p:nvCxnSpPr>
          <p:cNvPr id="309" name="Google Shape;309;p12"/>
          <p:cNvCxnSpPr/>
          <p:nvPr/>
        </p:nvCxnSpPr>
        <p:spPr>
          <a:xfrm>
            <a:off x="0" y="1069826"/>
            <a:ext cx="9144000" cy="0"/>
          </a:xfrm>
          <a:prstGeom prst="straightConnector1">
            <a:avLst/>
          </a:prstGeom>
          <a:noFill/>
          <a:ln cap="flat" cmpd="sng" w="76200">
            <a:solidFill>
              <a:srgbClr val="538CD5"/>
            </a:solidFill>
            <a:prstDash val="solid"/>
            <a:round/>
            <a:headEnd len="sm" w="sm" type="none"/>
            <a:tailEnd len="sm" w="sm" type="none"/>
          </a:ln>
        </p:spPr>
      </p:cxnSp>
      <p:cxnSp>
        <p:nvCxnSpPr>
          <p:cNvPr id="310" name="Google Shape;310;p12"/>
          <p:cNvCxnSpPr/>
          <p:nvPr/>
        </p:nvCxnSpPr>
        <p:spPr>
          <a:xfrm>
            <a:off x="0" y="1155569"/>
            <a:ext cx="12192000" cy="0"/>
          </a:xfrm>
          <a:prstGeom prst="straightConnector1">
            <a:avLst/>
          </a:prstGeom>
          <a:noFill/>
          <a:ln cap="flat" cmpd="sng" w="25400">
            <a:solidFill>
              <a:srgbClr val="538CD5"/>
            </a:solidFill>
            <a:prstDash val="solid"/>
            <a:round/>
            <a:headEnd len="sm" w="sm" type="none"/>
            <a:tailEnd len="sm" w="sm" type="none"/>
          </a:ln>
        </p:spPr>
      </p:cxnSp>
      <p:pic>
        <p:nvPicPr>
          <p:cNvPr descr="cireslogo-cc.jpg" id="311" name="Google Shape;311;p12"/>
          <p:cNvPicPr preferRelativeResize="0"/>
          <p:nvPr/>
        </p:nvPicPr>
        <p:blipFill rotWithShape="1">
          <a:blip r:embed="rId3">
            <a:alphaModFix/>
          </a:blip>
          <a:srcRect b="0" l="0" r="0" t="0"/>
          <a:stretch/>
        </p:blipFill>
        <p:spPr>
          <a:xfrm>
            <a:off x="9265388" y="136524"/>
            <a:ext cx="1463040" cy="691757"/>
          </a:xfrm>
          <a:prstGeom prst="rect">
            <a:avLst/>
          </a:prstGeom>
          <a:noFill/>
          <a:ln>
            <a:noFill/>
          </a:ln>
        </p:spPr>
      </p:pic>
      <p:pic>
        <p:nvPicPr>
          <p:cNvPr descr="NOAA.png" id="312" name="Google Shape;312;p12"/>
          <p:cNvPicPr preferRelativeResize="0"/>
          <p:nvPr/>
        </p:nvPicPr>
        <p:blipFill rotWithShape="1">
          <a:blip r:embed="rId4">
            <a:alphaModFix/>
          </a:blip>
          <a:srcRect b="0" l="0" r="0" t="0"/>
          <a:stretch/>
        </p:blipFill>
        <p:spPr>
          <a:xfrm>
            <a:off x="10964993" y="0"/>
            <a:ext cx="1097280" cy="1097280"/>
          </a:xfrm>
          <a:prstGeom prst="rect">
            <a:avLst/>
          </a:prstGeom>
          <a:noFill/>
          <a:ln>
            <a:noFill/>
          </a:ln>
        </p:spPr>
      </p:pic>
      <p:pic>
        <p:nvPicPr>
          <p:cNvPr id="313" name="Google Shape;313;p12"/>
          <p:cNvPicPr preferRelativeResize="0"/>
          <p:nvPr/>
        </p:nvPicPr>
        <p:blipFill rotWithShape="1">
          <a:blip r:embed="rId5">
            <a:alphaModFix/>
          </a:blip>
          <a:srcRect b="0" l="0" r="0" t="0"/>
          <a:stretch/>
        </p:blipFill>
        <p:spPr>
          <a:xfrm>
            <a:off x="879984" y="1189003"/>
            <a:ext cx="3200400" cy="3200400"/>
          </a:xfrm>
          <a:prstGeom prst="rect">
            <a:avLst/>
          </a:prstGeom>
          <a:noFill/>
          <a:ln>
            <a:noFill/>
          </a:ln>
        </p:spPr>
      </p:pic>
      <p:pic>
        <p:nvPicPr>
          <p:cNvPr id="314" name="Google Shape;314;p12"/>
          <p:cNvPicPr preferRelativeResize="0"/>
          <p:nvPr/>
        </p:nvPicPr>
        <p:blipFill rotWithShape="1">
          <a:blip r:embed="rId6">
            <a:alphaModFix/>
          </a:blip>
          <a:srcRect b="0" l="0" r="0" t="0"/>
          <a:stretch/>
        </p:blipFill>
        <p:spPr>
          <a:xfrm>
            <a:off x="4467224" y="1189003"/>
            <a:ext cx="3200400" cy="3200400"/>
          </a:xfrm>
          <a:prstGeom prst="rect">
            <a:avLst/>
          </a:prstGeom>
          <a:noFill/>
          <a:ln>
            <a:noFill/>
          </a:ln>
        </p:spPr>
      </p:pic>
      <p:pic>
        <p:nvPicPr>
          <p:cNvPr id="315" name="Google Shape;315;p12"/>
          <p:cNvPicPr preferRelativeResize="0"/>
          <p:nvPr/>
        </p:nvPicPr>
        <p:blipFill rotWithShape="1">
          <a:blip r:embed="rId7">
            <a:alphaModFix/>
          </a:blip>
          <a:srcRect b="0" l="0" r="0" t="0"/>
          <a:stretch/>
        </p:blipFill>
        <p:spPr>
          <a:xfrm>
            <a:off x="8068751" y="1189003"/>
            <a:ext cx="3200400" cy="3200400"/>
          </a:xfrm>
          <a:prstGeom prst="rect">
            <a:avLst/>
          </a:prstGeom>
          <a:noFill/>
          <a:ln>
            <a:noFill/>
          </a:ln>
        </p:spPr>
      </p:pic>
      <p:sp>
        <p:nvSpPr>
          <p:cNvPr id="316" name="Google Shape;316;p12"/>
          <p:cNvSpPr txBox="1"/>
          <p:nvPr/>
        </p:nvSpPr>
        <p:spPr>
          <a:xfrm>
            <a:off x="348476" y="1655825"/>
            <a:ext cx="2609019" cy="3431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DA</a:t>
            </a:r>
            <a:endParaRPr b="1" i="0" sz="1400" u="none" cap="none" strike="noStrike">
              <a:solidFill>
                <a:srgbClr val="000000"/>
              </a:solidFill>
              <a:latin typeface="Arial"/>
              <a:ea typeface="Arial"/>
              <a:cs typeface="Arial"/>
              <a:sym typeface="Arial"/>
            </a:endParaRPr>
          </a:p>
        </p:txBody>
      </p:sp>
      <p:sp>
        <p:nvSpPr>
          <p:cNvPr id="317" name="Google Shape;317;p12"/>
          <p:cNvSpPr txBox="1"/>
          <p:nvPr/>
        </p:nvSpPr>
        <p:spPr>
          <a:xfrm>
            <a:off x="4051807" y="1655825"/>
            <a:ext cx="2609019" cy="3431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DA-SPE</a:t>
            </a:r>
            <a:endParaRPr b="1" i="0" sz="1400" u="none" cap="none" strike="noStrike">
              <a:solidFill>
                <a:srgbClr val="000000"/>
              </a:solidFill>
              <a:latin typeface="Arial"/>
              <a:ea typeface="Arial"/>
              <a:cs typeface="Arial"/>
              <a:sym typeface="Arial"/>
            </a:endParaRPr>
          </a:p>
        </p:txBody>
      </p:sp>
      <p:sp>
        <p:nvSpPr>
          <p:cNvPr id="318" name="Google Shape;318;p12"/>
          <p:cNvSpPr txBox="1"/>
          <p:nvPr/>
        </p:nvSpPr>
        <p:spPr>
          <a:xfrm>
            <a:off x="7687901" y="1600676"/>
            <a:ext cx="2609019" cy="3431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DA-SPE3</a:t>
            </a:r>
            <a:endParaRPr b="1" i="0" sz="1400" u="none" cap="none" strike="noStrike">
              <a:solidFill>
                <a:srgbClr val="000000"/>
              </a:solidFill>
              <a:latin typeface="Arial"/>
              <a:ea typeface="Arial"/>
              <a:cs typeface="Arial"/>
              <a:sym typeface="Arial"/>
            </a:endParaRPr>
          </a:p>
        </p:txBody>
      </p:sp>
      <p:pic>
        <p:nvPicPr>
          <p:cNvPr id="319" name="Google Shape;319;p12"/>
          <p:cNvPicPr preferRelativeResize="0"/>
          <p:nvPr/>
        </p:nvPicPr>
        <p:blipFill rotWithShape="1">
          <a:blip r:embed="rId8">
            <a:alphaModFix/>
          </a:blip>
          <a:srcRect b="16468" l="0" r="0" t="18452"/>
          <a:stretch/>
        </p:blipFill>
        <p:spPr>
          <a:xfrm>
            <a:off x="4002439" y="4913360"/>
            <a:ext cx="3746808" cy="1828800"/>
          </a:xfrm>
          <a:prstGeom prst="rect">
            <a:avLst/>
          </a:prstGeom>
          <a:noFill/>
          <a:ln>
            <a:noFill/>
          </a:ln>
        </p:spPr>
      </p:pic>
      <p:cxnSp>
        <p:nvCxnSpPr>
          <p:cNvPr id="320" name="Google Shape;320;p12"/>
          <p:cNvCxnSpPr/>
          <p:nvPr/>
        </p:nvCxnSpPr>
        <p:spPr>
          <a:xfrm>
            <a:off x="9156398" y="4634755"/>
            <a:ext cx="1808595" cy="0"/>
          </a:xfrm>
          <a:prstGeom prst="straightConnector1">
            <a:avLst/>
          </a:prstGeom>
          <a:noFill/>
          <a:ln cap="flat" cmpd="sng" w="38100">
            <a:solidFill>
              <a:schemeClr val="dk1"/>
            </a:solidFill>
            <a:prstDash val="solid"/>
            <a:miter lim="800000"/>
            <a:headEnd len="sm" w="sm" type="none"/>
            <a:tailEnd len="med" w="med" type="triangle"/>
          </a:ln>
        </p:spPr>
      </p:cxnSp>
      <p:cxnSp>
        <p:nvCxnSpPr>
          <p:cNvPr id="321" name="Google Shape;321;p12"/>
          <p:cNvCxnSpPr/>
          <p:nvPr/>
        </p:nvCxnSpPr>
        <p:spPr>
          <a:xfrm>
            <a:off x="1001106" y="4634755"/>
            <a:ext cx="2084053" cy="0"/>
          </a:xfrm>
          <a:prstGeom prst="straightConnector1">
            <a:avLst/>
          </a:prstGeom>
          <a:noFill/>
          <a:ln cap="flat" cmpd="sng" w="38100">
            <a:solidFill>
              <a:schemeClr val="dk1"/>
            </a:solidFill>
            <a:prstDash val="solid"/>
            <a:round/>
            <a:headEnd len="sm" w="sm" type="none"/>
            <a:tailEnd len="sm" w="sm" type="none"/>
          </a:ln>
        </p:spPr>
      </p:cxnSp>
      <p:sp>
        <p:nvSpPr>
          <p:cNvPr id="322" name="Google Shape;322;p12"/>
          <p:cNvSpPr txBox="1"/>
          <p:nvPr/>
        </p:nvSpPr>
        <p:spPr>
          <a:xfrm>
            <a:off x="3016430" y="4447908"/>
            <a:ext cx="6259404" cy="79227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Improved background error-spread consistency</a:t>
            </a:r>
            <a:endParaRPr b="1" i="0" sz="20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3"/>
          <p:cNvSpPr txBox="1"/>
          <p:nvPr>
            <p:ph idx="12" type="sldNum"/>
          </p:nvPr>
        </p:nvSpPr>
        <p:spPr>
          <a:xfrm>
            <a:off x="8077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29" name="Google Shape;329;p13"/>
          <p:cNvSpPr txBox="1"/>
          <p:nvPr/>
        </p:nvSpPr>
        <p:spPr>
          <a:xfrm>
            <a:off x="2312894" y="564776"/>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0" name="Google Shape;330;p13"/>
          <p:cNvSpPr txBox="1"/>
          <p:nvPr/>
        </p:nvSpPr>
        <p:spPr>
          <a:xfrm>
            <a:off x="1524000" y="130536"/>
            <a:ext cx="9144000" cy="5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331" name="Google Shape;331;p13"/>
          <p:cNvSpPr txBox="1"/>
          <p:nvPr/>
        </p:nvSpPr>
        <p:spPr>
          <a:xfrm>
            <a:off x="41443" y="31526"/>
            <a:ext cx="9399550" cy="1038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Globally averaged AOD compared to </a:t>
            </a:r>
            <a:r>
              <a:rPr b="1" i="0" lang="en-US" sz="2800" u="none" cap="none" strike="noStrike">
                <a:solidFill>
                  <a:srgbClr val="000000"/>
                </a:solidFill>
                <a:latin typeface="Arial"/>
                <a:ea typeface="Arial"/>
                <a:cs typeface="Arial"/>
                <a:sym typeface="Arial"/>
              </a:rPr>
              <a:t>NASA-MERRA2 and ECMWF-CAMSiRA reanalysis</a:t>
            </a:r>
            <a:endParaRPr b="0" i="0" sz="2800" u="none" cap="none" strike="noStrike">
              <a:solidFill>
                <a:srgbClr val="000000"/>
              </a:solidFill>
              <a:latin typeface="Arial"/>
              <a:ea typeface="Arial"/>
              <a:cs typeface="Arial"/>
              <a:sym typeface="Arial"/>
            </a:endParaRPr>
          </a:p>
        </p:txBody>
      </p:sp>
      <p:cxnSp>
        <p:nvCxnSpPr>
          <p:cNvPr id="332" name="Google Shape;332;p13"/>
          <p:cNvCxnSpPr/>
          <p:nvPr/>
        </p:nvCxnSpPr>
        <p:spPr>
          <a:xfrm>
            <a:off x="0" y="1069826"/>
            <a:ext cx="9144000" cy="0"/>
          </a:xfrm>
          <a:prstGeom prst="straightConnector1">
            <a:avLst/>
          </a:prstGeom>
          <a:noFill/>
          <a:ln cap="flat" cmpd="sng" w="76200">
            <a:solidFill>
              <a:srgbClr val="538CD5"/>
            </a:solidFill>
            <a:prstDash val="solid"/>
            <a:round/>
            <a:headEnd len="sm" w="sm" type="none"/>
            <a:tailEnd len="sm" w="sm" type="none"/>
          </a:ln>
        </p:spPr>
      </p:cxnSp>
      <p:cxnSp>
        <p:nvCxnSpPr>
          <p:cNvPr id="333" name="Google Shape;333;p13"/>
          <p:cNvCxnSpPr/>
          <p:nvPr/>
        </p:nvCxnSpPr>
        <p:spPr>
          <a:xfrm>
            <a:off x="0" y="1155569"/>
            <a:ext cx="12192000" cy="0"/>
          </a:xfrm>
          <a:prstGeom prst="straightConnector1">
            <a:avLst/>
          </a:prstGeom>
          <a:noFill/>
          <a:ln cap="flat" cmpd="sng" w="25400">
            <a:solidFill>
              <a:srgbClr val="538CD5"/>
            </a:solidFill>
            <a:prstDash val="solid"/>
            <a:round/>
            <a:headEnd len="sm" w="sm" type="none"/>
            <a:tailEnd len="sm" w="sm" type="none"/>
          </a:ln>
        </p:spPr>
      </p:cxnSp>
      <p:pic>
        <p:nvPicPr>
          <p:cNvPr descr="cireslogo-cc.jpg" id="334" name="Google Shape;334;p13"/>
          <p:cNvPicPr preferRelativeResize="0"/>
          <p:nvPr/>
        </p:nvPicPr>
        <p:blipFill rotWithShape="1">
          <a:blip r:embed="rId3">
            <a:alphaModFix/>
          </a:blip>
          <a:srcRect b="0" l="0" r="0" t="0"/>
          <a:stretch/>
        </p:blipFill>
        <p:spPr>
          <a:xfrm>
            <a:off x="9265388" y="136524"/>
            <a:ext cx="1463040" cy="691757"/>
          </a:xfrm>
          <a:prstGeom prst="rect">
            <a:avLst/>
          </a:prstGeom>
          <a:noFill/>
          <a:ln>
            <a:noFill/>
          </a:ln>
        </p:spPr>
      </p:pic>
      <p:pic>
        <p:nvPicPr>
          <p:cNvPr descr="NOAA.png" id="335" name="Google Shape;335;p13"/>
          <p:cNvPicPr preferRelativeResize="0"/>
          <p:nvPr/>
        </p:nvPicPr>
        <p:blipFill rotWithShape="1">
          <a:blip r:embed="rId4">
            <a:alphaModFix/>
          </a:blip>
          <a:srcRect b="0" l="0" r="0" t="0"/>
          <a:stretch/>
        </p:blipFill>
        <p:spPr>
          <a:xfrm>
            <a:off x="10964993" y="0"/>
            <a:ext cx="1097280" cy="1097280"/>
          </a:xfrm>
          <a:prstGeom prst="rect">
            <a:avLst/>
          </a:prstGeom>
          <a:noFill/>
          <a:ln>
            <a:noFill/>
          </a:ln>
        </p:spPr>
      </p:pic>
      <p:pic>
        <p:nvPicPr>
          <p:cNvPr id="336" name="Google Shape;336;p13"/>
          <p:cNvPicPr preferRelativeResize="0"/>
          <p:nvPr/>
        </p:nvPicPr>
        <p:blipFill rotWithShape="1">
          <a:blip r:embed="rId5">
            <a:alphaModFix/>
          </a:blip>
          <a:srcRect b="0" l="0" r="0" t="5161"/>
          <a:stretch/>
        </p:blipFill>
        <p:spPr>
          <a:xfrm>
            <a:off x="823913" y="1771658"/>
            <a:ext cx="10972799" cy="441233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14"/>
          <p:cNvSpPr txBox="1"/>
          <p:nvPr>
            <p:ph idx="12" type="sldNum"/>
          </p:nvPr>
        </p:nvSpPr>
        <p:spPr>
          <a:xfrm>
            <a:off x="8077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43" name="Google Shape;343;p14"/>
          <p:cNvSpPr txBox="1"/>
          <p:nvPr/>
        </p:nvSpPr>
        <p:spPr>
          <a:xfrm>
            <a:off x="2312894" y="564776"/>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4" name="Google Shape;344;p14"/>
          <p:cNvSpPr txBox="1"/>
          <p:nvPr/>
        </p:nvSpPr>
        <p:spPr>
          <a:xfrm>
            <a:off x="1524000" y="160687"/>
            <a:ext cx="9144000" cy="5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345" name="Google Shape;345;p14"/>
          <p:cNvSpPr txBox="1"/>
          <p:nvPr/>
        </p:nvSpPr>
        <p:spPr>
          <a:xfrm>
            <a:off x="-57904" y="2577353"/>
            <a:ext cx="1157024" cy="47551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Bias agan. NASA-MERRA2 reanalysis </a:t>
            </a:r>
            <a:endParaRPr b="1" i="0" sz="1400" u="none" cap="none" strike="noStrike">
              <a:solidFill>
                <a:srgbClr val="000000"/>
              </a:solidFill>
              <a:latin typeface="Arial"/>
              <a:ea typeface="Arial"/>
              <a:cs typeface="Arial"/>
              <a:sym typeface="Arial"/>
            </a:endParaRPr>
          </a:p>
        </p:txBody>
      </p:sp>
      <p:sp>
        <p:nvSpPr>
          <p:cNvPr id="346" name="Google Shape;346;p14"/>
          <p:cNvSpPr txBox="1"/>
          <p:nvPr/>
        </p:nvSpPr>
        <p:spPr>
          <a:xfrm>
            <a:off x="-184317" y="4401834"/>
            <a:ext cx="1409850" cy="47551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Bias agan. ECMWF-CAMSiRA reanalysis </a:t>
            </a:r>
            <a:endParaRPr b="1" i="0" sz="1400" u="none" cap="none" strike="noStrike">
              <a:solidFill>
                <a:srgbClr val="000000"/>
              </a:solidFill>
              <a:latin typeface="Arial"/>
              <a:ea typeface="Arial"/>
              <a:cs typeface="Arial"/>
              <a:sym typeface="Arial"/>
            </a:endParaRPr>
          </a:p>
        </p:txBody>
      </p:sp>
      <p:sp>
        <p:nvSpPr>
          <p:cNvPr id="347" name="Google Shape;347;p14"/>
          <p:cNvSpPr txBox="1"/>
          <p:nvPr/>
        </p:nvSpPr>
        <p:spPr>
          <a:xfrm>
            <a:off x="2312894" y="1509755"/>
            <a:ext cx="1157024" cy="3027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NODA</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6-hour fcst</a:t>
            </a:r>
            <a:endParaRPr b="1" i="0" sz="1400" u="none" cap="none" strike="noStrike">
              <a:solidFill>
                <a:srgbClr val="000000"/>
              </a:solidFill>
              <a:latin typeface="Arial"/>
              <a:ea typeface="Arial"/>
              <a:cs typeface="Arial"/>
              <a:sym typeface="Arial"/>
            </a:endParaRPr>
          </a:p>
        </p:txBody>
      </p:sp>
      <p:sp>
        <p:nvSpPr>
          <p:cNvPr id="348" name="Google Shape;348;p14"/>
          <p:cNvSpPr txBox="1"/>
          <p:nvPr/>
        </p:nvSpPr>
        <p:spPr>
          <a:xfrm>
            <a:off x="10023503" y="1500430"/>
            <a:ext cx="1409850" cy="30277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DA-SPE analysis</a:t>
            </a:r>
            <a:endParaRPr b="1" i="0" sz="1400" u="none" cap="none" strike="noStrike">
              <a:solidFill>
                <a:srgbClr val="000000"/>
              </a:solidFill>
              <a:latin typeface="Arial"/>
              <a:ea typeface="Arial"/>
              <a:cs typeface="Arial"/>
              <a:sym typeface="Arial"/>
            </a:endParaRPr>
          </a:p>
        </p:txBody>
      </p:sp>
      <p:sp>
        <p:nvSpPr>
          <p:cNvPr id="349" name="Google Shape;349;p14"/>
          <p:cNvSpPr txBox="1"/>
          <p:nvPr/>
        </p:nvSpPr>
        <p:spPr>
          <a:xfrm>
            <a:off x="5874705" y="1550310"/>
            <a:ext cx="1409850" cy="30277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analysis</a:t>
            </a:r>
            <a:endParaRPr b="1" i="0" sz="1400" u="none" cap="none" strike="noStrike">
              <a:solidFill>
                <a:srgbClr val="000000"/>
              </a:solidFill>
              <a:latin typeface="Arial"/>
              <a:ea typeface="Arial"/>
              <a:cs typeface="Arial"/>
              <a:sym typeface="Arial"/>
            </a:endParaRPr>
          </a:p>
        </p:txBody>
      </p:sp>
      <p:cxnSp>
        <p:nvCxnSpPr>
          <p:cNvPr id="350" name="Google Shape;350;p14"/>
          <p:cNvCxnSpPr/>
          <p:nvPr/>
        </p:nvCxnSpPr>
        <p:spPr>
          <a:xfrm>
            <a:off x="0" y="1069826"/>
            <a:ext cx="9144000" cy="0"/>
          </a:xfrm>
          <a:prstGeom prst="straightConnector1">
            <a:avLst/>
          </a:prstGeom>
          <a:noFill/>
          <a:ln cap="flat" cmpd="sng" w="76200">
            <a:solidFill>
              <a:srgbClr val="538CD5"/>
            </a:solidFill>
            <a:prstDash val="solid"/>
            <a:round/>
            <a:headEnd len="sm" w="sm" type="none"/>
            <a:tailEnd len="sm" w="sm" type="none"/>
          </a:ln>
        </p:spPr>
      </p:cxnSp>
      <p:cxnSp>
        <p:nvCxnSpPr>
          <p:cNvPr id="351" name="Google Shape;351;p14"/>
          <p:cNvCxnSpPr/>
          <p:nvPr/>
        </p:nvCxnSpPr>
        <p:spPr>
          <a:xfrm>
            <a:off x="0" y="1155569"/>
            <a:ext cx="12192000" cy="0"/>
          </a:xfrm>
          <a:prstGeom prst="straightConnector1">
            <a:avLst/>
          </a:prstGeom>
          <a:noFill/>
          <a:ln cap="flat" cmpd="sng" w="25400">
            <a:solidFill>
              <a:srgbClr val="538CD5"/>
            </a:solidFill>
            <a:prstDash val="solid"/>
            <a:round/>
            <a:headEnd len="sm" w="sm" type="none"/>
            <a:tailEnd len="sm" w="sm" type="none"/>
          </a:ln>
        </p:spPr>
      </p:cxnSp>
      <p:pic>
        <p:nvPicPr>
          <p:cNvPr descr="cireslogo-cc.jpg" id="352" name="Google Shape;352;p14"/>
          <p:cNvPicPr preferRelativeResize="0"/>
          <p:nvPr/>
        </p:nvPicPr>
        <p:blipFill rotWithShape="1">
          <a:blip r:embed="rId3">
            <a:alphaModFix/>
          </a:blip>
          <a:srcRect b="0" l="0" r="0" t="0"/>
          <a:stretch/>
        </p:blipFill>
        <p:spPr>
          <a:xfrm>
            <a:off x="9265388" y="146056"/>
            <a:ext cx="1463040" cy="691757"/>
          </a:xfrm>
          <a:prstGeom prst="rect">
            <a:avLst/>
          </a:prstGeom>
          <a:noFill/>
          <a:ln>
            <a:noFill/>
          </a:ln>
        </p:spPr>
      </p:pic>
      <p:pic>
        <p:nvPicPr>
          <p:cNvPr descr="NOAA.png" id="353" name="Google Shape;353;p14"/>
          <p:cNvPicPr preferRelativeResize="0"/>
          <p:nvPr/>
        </p:nvPicPr>
        <p:blipFill rotWithShape="1">
          <a:blip r:embed="rId4">
            <a:alphaModFix/>
          </a:blip>
          <a:srcRect b="0" l="0" r="0" t="0"/>
          <a:stretch/>
        </p:blipFill>
        <p:spPr>
          <a:xfrm>
            <a:off x="10964993" y="0"/>
            <a:ext cx="1097280" cy="1097280"/>
          </a:xfrm>
          <a:prstGeom prst="rect">
            <a:avLst/>
          </a:prstGeom>
          <a:noFill/>
          <a:ln>
            <a:noFill/>
          </a:ln>
        </p:spPr>
      </p:pic>
      <p:sp>
        <p:nvSpPr>
          <p:cNvPr id="354" name="Google Shape;354;p14"/>
          <p:cNvSpPr txBox="1"/>
          <p:nvPr/>
        </p:nvSpPr>
        <p:spPr>
          <a:xfrm>
            <a:off x="0" y="31024"/>
            <a:ext cx="9265388" cy="95960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n-US" sz="2800" u="none" cap="none" strike="noStrike">
                <a:solidFill>
                  <a:srgbClr val="000000"/>
                </a:solidFill>
                <a:latin typeface="Arial"/>
                <a:ea typeface="Arial"/>
                <a:cs typeface="Arial"/>
                <a:sym typeface="Arial"/>
              </a:rPr>
              <a:t>Monthly averaged AOD bias against NASA-MERRA2 and ECMWF-CAMSiRA reanalysis</a:t>
            </a:r>
            <a:endParaRPr b="1" i="0" sz="2800" u="none" cap="none" strike="noStrike">
              <a:solidFill>
                <a:srgbClr val="000000"/>
              </a:solidFill>
              <a:latin typeface="Arial"/>
              <a:ea typeface="Arial"/>
              <a:cs typeface="Arial"/>
              <a:sym typeface="Arial"/>
            </a:endParaRPr>
          </a:p>
        </p:txBody>
      </p:sp>
      <p:sp>
        <p:nvSpPr>
          <p:cNvPr id="355" name="Google Shape;355;p14"/>
          <p:cNvSpPr txBox="1"/>
          <p:nvPr/>
        </p:nvSpPr>
        <p:spPr>
          <a:xfrm>
            <a:off x="2048900" y="6000856"/>
            <a:ext cx="8755161" cy="58473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Arial"/>
                <a:ea typeface="Arial"/>
                <a:cs typeface="Arial"/>
                <a:sym typeface="Arial"/>
              </a:rPr>
              <a:t>Analysis from DA-SPE3 (not shown here) shows similar bias patterns as DA-SPE but with slightly further reduced bias over coastal areas.  </a:t>
            </a:r>
            <a:endParaRPr b="0" i="0" sz="1400" u="none" cap="none" strike="noStrike">
              <a:solidFill>
                <a:srgbClr val="000000"/>
              </a:solidFill>
              <a:latin typeface="Arial"/>
              <a:ea typeface="Arial"/>
              <a:cs typeface="Arial"/>
              <a:sym typeface="Arial"/>
            </a:endParaRPr>
          </a:p>
        </p:txBody>
      </p:sp>
      <p:pic>
        <p:nvPicPr>
          <p:cNvPr id="356" name="Google Shape;356;p14"/>
          <p:cNvPicPr preferRelativeResize="0"/>
          <p:nvPr/>
        </p:nvPicPr>
        <p:blipFill rotWithShape="1">
          <a:blip r:embed="rId5">
            <a:alphaModFix/>
          </a:blip>
          <a:srcRect b="34503" l="0" r="49995" t="36372"/>
          <a:stretch/>
        </p:blipFill>
        <p:spPr>
          <a:xfrm>
            <a:off x="1044782" y="2148067"/>
            <a:ext cx="3657600" cy="1597776"/>
          </a:xfrm>
          <a:prstGeom prst="rect">
            <a:avLst/>
          </a:prstGeom>
          <a:noFill/>
          <a:ln>
            <a:noFill/>
          </a:ln>
        </p:spPr>
      </p:pic>
      <p:pic>
        <p:nvPicPr>
          <p:cNvPr id="357" name="Google Shape;357;p14"/>
          <p:cNvPicPr preferRelativeResize="0"/>
          <p:nvPr/>
        </p:nvPicPr>
        <p:blipFill rotWithShape="1">
          <a:blip r:embed="rId5">
            <a:alphaModFix/>
          </a:blip>
          <a:srcRect b="34503" l="49996" r="0" t="36372"/>
          <a:stretch/>
        </p:blipFill>
        <p:spPr>
          <a:xfrm>
            <a:off x="1044782" y="4111278"/>
            <a:ext cx="3657600" cy="1597776"/>
          </a:xfrm>
          <a:prstGeom prst="rect">
            <a:avLst/>
          </a:prstGeom>
          <a:noFill/>
          <a:ln>
            <a:noFill/>
          </a:ln>
        </p:spPr>
      </p:pic>
      <p:pic>
        <p:nvPicPr>
          <p:cNvPr id="358" name="Google Shape;358;p14"/>
          <p:cNvPicPr preferRelativeResize="0"/>
          <p:nvPr/>
        </p:nvPicPr>
        <p:blipFill rotWithShape="1">
          <a:blip r:embed="rId6">
            <a:alphaModFix/>
          </a:blip>
          <a:srcRect b="34269" l="0" r="50000" t="36372"/>
          <a:stretch/>
        </p:blipFill>
        <p:spPr>
          <a:xfrm>
            <a:off x="4750830" y="2148067"/>
            <a:ext cx="3657600" cy="1610738"/>
          </a:xfrm>
          <a:prstGeom prst="rect">
            <a:avLst/>
          </a:prstGeom>
          <a:noFill/>
          <a:ln>
            <a:noFill/>
          </a:ln>
        </p:spPr>
      </p:pic>
      <p:pic>
        <p:nvPicPr>
          <p:cNvPr id="359" name="Google Shape;359;p14"/>
          <p:cNvPicPr preferRelativeResize="0"/>
          <p:nvPr/>
        </p:nvPicPr>
        <p:blipFill rotWithShape="1">
          <a:blip r:embed="rId6">
            <a:alphaModFix/>
          </a:blip>
          <a:srcRect b="34269" l="49996" r="0" t="36372"/>
          <a:stretch/>
        </p:blipFill>
        <p:spPr>
          <a:xfrm>
            <a:off x="4750830" y="4111278"/>
            <a:ext cx="3657600" cy="1610610"/>
          </a:xfrm>
          <a:prstGeom prst="rect">
            <a:avLst/>
          </a:prstGeom>
          <a:noFill/>
          <a:ln>
            <a:noFill/>
          </a:ln>
        </p:spPr>
      </p:pic>
      <p:pic>
        <p:nvPicPr>
          <p:cNvPr id="360" name="Google Shape;360;p14"/>
          <p:cNvPicPr preferRelativeResize="0"/>
          <p:nvPr/>
        </p:nvPicPr>
        <p:blipFill rotWithShape="1">
          <a:blip r:embed="rId7">
            <a:alphaModFix/>
          </a:blip>
          <a:srcRect b="34267" l="49996" r="0" t="36373"/>
          <a:stretch/>
        </p:blipFill>
        <p:spPr>
          <a:xfrm>
            <a:off x="8502022" y="4111278"/>
            <a:ext cx="3657600" cy="1610610"/>
          </a:xfrm>
          <a:prstGeom prst="rect">
            <a:avLst/>
          </a:prstGeom>
          <a:noFill/>
          <a:ln>
            <a:noFill/>
          </a:ln>
        </p:spPr>
      </p:pic>
      <p:pic>
        <p:nvPicPr>
          <p:cNvPr id="361" name="Google Shape;361;p14"/>
          <p:cNvPicPr preferRelativeResize="0"/>
          <p:nvPr/>
        </p:nvPicPr>
        <p:blipFill rotWithShape="1">
          <a:blip r:embed="rId7">
            <a:alphaModFix/>
          </a:blip>
          <a:srcRect b="34267" l="0" r="50000" t="36373"/>
          <a:stretch/>
        </p:blipFill>
        <p:spPr>
          <a:xfrm>
            <a:off x="8502022" y="2148067"/>
            <a:ext cx="3657600" cy="16107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16"/>
          <p:cNvSpPr txBox="1"/>
          <p:nvPr>
            <p:ph idx="12" type="sldNum"/>
          </p:nvPr>
        </p:nvSpPr>
        <p:spPr>
          <a:xfrm>
            <a:off x="8077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68" name="Google Shape;368;p16"/>
          <p:cNvSpPr txBox="1"/>
          <p:nvPr/>
        </p:nvSpPr>
        <p:spPr>
          <a:xfrm>
            <a:off x="2312894" y="564776"/>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9" name="Google Shape;369;p16"/>
          <p:cNvSpPr txBox="1"/>
          <p:nvPr/>
        </p:nvSpPr>
        <p:spPr>
          <a:xfrm>
            <a:off x="1524000" y="130536"/>
            <a:ext cx="9144000" cy="5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cxnSp>
        <p:nvCxnSpPr>
          <p:cNvPr id="370" name="Google Shape;370;p16"/>
          <p:cNvCxnSpPr/>
          <p:nvPr/>
        </p:nvCxnSpPr>
        <p:spPr>
          <a:xfrm>
            <a:off x="0" y="1069826"/>
            <a:ext cx="9144000" cy="0"/>
          </a:xfrm>
          <a:prstGeom prst="straightConnector1">
            <a:avLst/>
          </a:prstGeom>
          <a:noFill/>
          <a:ln cap="flat" cmpd="sng" w="76200">
            <a:solidFill>
              <a:srgbClr val="538CD5"/>
            </a:solidFill>
            <a:prstDash val="solid"/>
            <a:round/>
            <a:headEnd len="sm" w="sm" type="none"/>
            <a:tailEnd len="sm" w="sm" type="none"/>
          </a:ln>
        </p:spPr>
      </p:cxnSp>
      <p:cxnSp>
        <p:nvCxnSpPr>
          <p:cNvPr id="371" name="Google Shape;371;p16"/>
          <p:cNvCxnSpPr/>
          <p:nvPr/>
        </p:nvCxnSpPr>
        <p:spPr>
          <a:xfrm>
            <a:off x="0" y="1155569"/>
            <a:ext cx="12192000" cy="0"/>
          </a:xfrm>
          <a:prstGeom prst="straightConnector1">
            <a:avLst/>
          </a:prstGeom>
          <a:noFill/>
          <a:ln cap="flat" cmpd="sng" w="25400">
            <a:solidFill>
              <a:srgbClr val="538CD5"/>
            </a:solidFill>
            <a:prstDash val="solid"/>
            <a:round/>
            <a:headEnd len="sm" w="sm" type="none"/>
            <a:tailEnd len="sm" w="sm" type="none"/>
          </a:ln>
        </p:spPr>
      </p:cxnSp>
      <p:pic>
        <p:nvPicPr>
          <p:cNvPr descr="cireslogo-cc.jpg" id="372" name="Google Shape;372;p16"/>
          <p:cNvPicPr preferRelativeResize="0"/>
          <p:nvPr/>
        </p:nvPicPr>
        <p:blipFill rotWithShape="1">
          <a:blip r:embed="rId3">
            <a:alphaModFix/>
          </a:blip>
          <a:srcRect b="0" l="0" r="0" t="0"/>
          <a:stretch/>
        </p:blipFill>
        <p:spPr>
          <a:xfrm>
            <a:off x="9265388" y="136524"/>
            <a:ext cx="1463040" cy="691757"/>
          </a:xfrm>
          <a:prstGeom prst="rect">
            <a:avLst/>
          </a:prstGeom>
          <a:noFill/>
          <a:ln>
            <a:noFill/>
          </a:ln>
        </p:spPr>
      </p:pic>
      <p:pic>
        <p:nvPicPr>
          <p:cNvPr descr="NOAA.png" id="373" name="Google Shape;373;p16"/>
          <p:cNvPicPr preferRelativeResize="0"/>
          <p:nvPr/>
        </p:nvPicPr>
        <p:blipFill rotWithShape="1">
          <a:blip r:embed="rId4">
            <a:alphaModFix/>
          </a:blip>
          <a:srcRect b="0" l="0" r="0" t="0"/>
          <a:stretch/>
        </p:blipFill>
        <p:spPr>
          <a:xfrm>
            <a:off x="10964993" y="0"/>
            <a:ext cx="1097280" cy="1097280"/>
          </a:xfrm>
          <a:prstGeom prst="rect">
            <a:avLst/>
          </a:prstGeom>
          <a:noFill/>
          <a:ln>
            <a:noFill/>
          </a:ln>
        </p:spPr>
      </p:pic>
      <p:pic>
        <p:nvPicPr>
          <p:cNvPr id="374" name="Google Shape;374;p16"/>
          <p:cNvPicPr preferRelativeResize="0"/>
          <p:nvPr/>
        </p:nvPicPr>
        <p:blipFill rotWithShape="1">
          <a:blip r:embed="rId5">
            <a:alphaModFix/>
          </a:blip>
          <a:srcRect b="0" l="0" r="0" t="0"/>
          <a:stretch/>
        </p:blipFill>
        <p:spPr>
          <a:xfrm>
            <a:off x="-57152" y="1613031"/>
            <a:ext cx="3108960" cy="3454400"/>
          </a:xfrm>
          <a:prstGeom prst="rect">
            <a:avLst/>
          </a:prstGeom>
          <a:noFill/>
          <a:ln>
            <a:noFill/>
          </a:ln>
        </p:spPr>
      </p:pic>
      <p:pic>
        <p:nvPicPr>
          <p:cNvPr id="375" name="Google Shape;375;p16"/>
          <p:cNvPicPr preferRelativeResize="0"/>
          <p:nvPr/>
        </p:nvPicPr>
        <p:blipFill rotWithShape="1">
          <a:blip r:embed="rId6">
            <a:alphaModFix/>
          </a:blip>
          <a:srcRect b="0" l="0" r="0" t="0"/>
          <a:stretch/>
        </p:blipFill>
        <p:spPr>
          <a:xfrm>
            <a:off x="6077739" y="1613031"/>
            <a:ext cx="3108960" cy="3454400"/>
          </a:xfrm>
          <a:prstGeom prst="rect">
            <a:avLst/>
          </a:prstGeom>
          <a:noFill/>
          <a:ln>
            <a:noFill/>
          </a:ln>
        </p:spPr>
      </p:pic>
      <p:pic>
        <p:nvPicPr>
          <p:cNvPr id="376" name="Google Shape;376;p16"/>
          <p:cNvPicPr preferRelativeResize="0"/>
          <p:nvPr/>
        </p:nvPicPr>
        <p:blipFill rotWithShape="1">
          <a:blip r:embed="rId7">
            <a:alphaModFix/>
          </a:blip>
          <a:srcRect b="0" l="0" r="0" t="0"/>
          <a:stretch/>
        </p:blipFill>
        <p:spPr>
          <a:xfrm>
            <a:off x="3022828" y="1613031"/>
            <a:ext cx="3108960" cy="3454400"/>
          </a:xfrm>
          <a:prstGeom prst="rect">
            <a:avLst/>
          </a:prstGeom>
          <a:noFill/>
          <a:ln>
            <a:noFill/>
          </a:ln>
        </p:spPr>
      </p:pic>
      <p:pic>
        <p:nvPicPr>
          <p:cNvPr id="377" name="Google Shape;377;p16"/>
          <p:cNvPicPr preferRelativeResize="0"/>
          <p:nvPr/>
        </p:nvPicPr>
        <p:blipFill rotWithShape="1">
          <a:blip r:embed="rId8">
            <a:alphaModFix/>
          </a:blip>
          <a:srcRect b="0" l="0" r="0" t="0"/>
          <a:stretch/>
        </p:blipFill>
        <p:spPr>
          <a:xfrm>
            <a:off x="9108789" y="1613031"/>
            <a:ext cx="3108960" cy="3454400"/>
          </a:xfrm>
          <a:prstGeom prst="rect">
            <a:avLst/>
          </a:prstGeom>
          <a:noFill/>
          <a:ln>
            <a:noFill/>
          </a:ln>
        </p:spPr>
      </p:pic>
      <p:sp>
        <p:nvSpPr>
          <p:cNvPr id="378" name="Google Shape;378;p16"/>
          <p:cNvSpPr txBox="1"/>
          <p:nvPr/>
        </p:nvSpPr>
        <p:spPr>
          <a:xfrm>
            <a:off x="403019" y="1105344"/>
            <a:ext cx="2609100" cy="34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Dust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at NAFRME</a:t>
            </a:r>
            <a:endParaRPr b="1" i="0" sz="1400" u="none" cap="none" strike="noStrike">
              <a:solidFill>
                <a:srgbClr val="000000"/>
              </a:solidFill>
              <a:latin typeface="Arial"/>
              <a:ea typeface="Arial"/>
              <a:cs typeface="Arial"/>
              <a:sym typeface="Arial"/>
            </a:endParaRPr>
          </a:p>
        </p:txBody>
      </p:sp>
      <p:sp>
        <p:nvSpPr>
          <p:cNvPr id="379" name="Google Shape;379;p16"/>
          <p:cNvSpPr txBox="1"/>
          <p:nvPr/>
        </p:nvSpPr>
        <p:spPr>
          <a:xfrm>
            <a:off x="6325892" y="1105344"/>
            <a:ext cx="2609100" cy="103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Sea salt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at SPAC</a:t>
            </a:r>
            <a:endParaRPr b="1" i="0" sz="1400" u="none" cap="none" strike="noStrike">
              <a:solidFill>
                <a:srgbClr val="000000"/>
              </a:solidFill>
              <a:latin typeface="Arial"/>
              <a:ea typeface="Arial"/>
              <a:cs typeface="Arial"/>
              <a:sym typeface="Arial"/>
            </a:endParaRPr>
          </a:p>
        </p:txBody>
      </p:sp>
      <p:sp>
        <p:nvSpPr>
          <p:cNvPr id="380" name="Google Shape;380;p16"/>
          <p:cNvSpPr txBox="1"/>
          <p:nvPr/>
        </p:nvSpPr>
        <p:spPr>
          <a:xfrm>
            <a:off x="3537577" y="1105344"/>
            <a:ext cx="2609100" cy="103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Sulfate</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at EASIA</a:t>
            </a:r>
            <a:endParaRPr b="1" i="0" sz="1400" u="none" cap="none" strike="noStrike">
              <a:solidFill>
                <a:srgbClr val="000000"/>
              </a:solidFill>
              <a:latin typeface="Arial"/>
              <a:ea typeface="Arial"/>
              <a:cs typeface="Arial"/>
              <a:sym typeface="Arial"/>
            </a:endParaRPr>
          </a:p>
        </p:txBody>
      </p:sp>
      <p:sp>
        <p:nvSpPr>
          <p:cNvPr id="381" name="Google Shape;381;p16"/>
          <p:cNvSpPr txBox="1"/>
          <p:nvPr/>
        </p:nvSpPr>
        <p:spPr>
          <a:xfrm>
            <a:off x="9373051" y="1105344"/>
            <a:ext cx="2609100" cy="103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Total black and organic carbon at RUSC2E</a:t>
            </a:r>
            <a:endParaRPr b="1" i="0" sz="1400" u="none" cap="none" strike="noStrike">
              <a:solidFill>
                <a:srgbClr val="000000"/>
              </a:solidFill>
              <a:latin typeface="Arial"/>
              <a:ea typeface="Arial"/>
              <a:cs typeface="Arial"/>
              <a:sym typeface="Arial"/>
            </a:endParaRPr>
          </a:p>
        </p:txBody>
      </p:sp>
      <p:pic>
        <p:nvPicPr>
          <p:cNvPr id="382" name="Google Shape;382;p16"/>
          <p:cNvPicPr preferRelativeResize="0"/>
          <p:nvPr/>
        </p:nvPicPr>
        <p:blipFill rotWithShape="1">
          <a:blip r:embed="rId9">
            <a:alphaModFix/>
          </a:blip>
          <a:srcRect b="16471" l="0" r="0" t="18449"/>
          <a:stretch/>
        </p:blipFill>
        <p:spPr>
          <a:xfrm>
            <a:off x="4164451" y="4991230"/>
            <a:ext cx="3749040" cy="1828800"/>
          </a:xfrm>
          <a:prstGeom prst="rect">
            <a:avLst/>
          </a:prstGeom>
          <a:noFill/>
          <a:ln>
            <a:noFill/>
          </a:ln>
        </p:spPr>
      </p:pic>
      <p:sp>
        <p:nvSpPr>
          <p:cNvPr id="383" name="Google Shape;383;p16"/>
          <p:cNvSpPr txBox="1"/>
          <p:nvPr/>
        </p:nvSpPr>
        <p:spPr>
          <a:xfrm>
            <a:off x="-57152" y="13768"/>
            <a:ext cx="9640989" cy="1038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chemeClr val="dk1"/>
                </a:solidFill>
                <a:latin typeface="Arial"/>
                <a:ea typeface="Arial"/>
                <a:cs typeface="Arial"/>
                <a:sym typeface="Arial"/>
              </a:rPr>
              <a:t>Regionally averaged aerosol mixing ratio profiles compared to </a:t>
            </a:r>
            <a:r>
              <a:rPr b="1" i="0" lang="en-US" sz="2600" u="none" cap="none" strike="noStrike">
                <a:solidFill>
                  <a:srgbClr val="000000"/>
                </a:solidFill>
                <a:latin typeface="Arial"/>
                <a:ea typeface="Arial"/>
                <a:cs typeface="Arial"/>
                <a:sym typeface="Arial"/>
              </a:rPr>
              <a:t>NASA-MERRA2 and ECMWF-CAMSiRA reanalysis</a:t>
            </a:r>
            <a:endParaRPr b="0" i="0" sz="26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18"/>
          <p:cNvSpPr txBox="1"/>
          <p:nvPr>
            <p:ph idx="12" type="sldNum"/>
          </p:nvPr>
        </p:nvSpPr>
        <p:spPr>
          <a:xfrm>
            <a:off x="8077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90" name="Google Shape;390;p18"/>
          <p:cNvSpPr txBox="1"/>
          <p:nvPr/>
        </p:nvSpPr>
        <p:spPr>
          <a:xfrm>
            <a:off x="2312894" y="564776"/>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1" name="Google Shape;391;p18"/>
          <p:cNvSpPr txBox="1"/>
          <p:nvPr/>
        </p:nvSpPr>
        <p:spPr>
          <a:xfrm>
            <a:off x="1524000" y="130536"/>
            <a:ext cx="9144000" cy="5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392" name="Google Shape;392;p18"/>
          <p:cNvSpPr txBox="1"/>
          <p:nvPr/>
        </p:nvSpPr>
        <p:spPr>
          <a:xfrm>
            <a:off x="265311" y="19936"/>
            <a:ext cx="9075233" cy="1038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Conclusion and ongoing/future work</a:t>
            </a:r>
            <a:endParaRPr b="0" i="0" sz="1400" u="none" cap="none" strike="noStrike">
              <a:solidFill>
                <a:srgbClr val="000000"/>
              </a:solidFill>
              <a:latin typeface="Arial"/>
              <a:ea typeface="Arial"/>
              <a:cs typeface="Arial"/>
              <a:sym typeface="Arial"/>
            </a:endParaRPr>
          </a:p>
        </p:txBody>
      </p:sp>
      <p:cxnSp>
        <p:nvCxnSpPr>
          <p:cNvPr id="393" name="Google Shape;393;p18"/>
          <p:cNvCxnSpPr/>
          <p:nvPr/>
        </p:nvCxnSpPr>
        <p:spPr>
          <a:xfrm>
            <a:off x="0" y="1069826"/>
            <a:ext cx="9144000" cy="0"/>
          </a:xfrm>
          <a:prstGeom prst="straightConnector1">
            <a:avLst/>
          </a:prstGeom>
          <a:noFill/>
          <a:ln cap="flat" cmpd="sng" w="76200">
            <a:solidFill>
              <a:srgbClr val="538CD5"/>
            </a:solidFill>
            <a:prstDash val="solid"/>
            <a:round/>
            <a:headEnd len="sm" w="sm" type="none"/>
            <a:tailEnd len="sm" w="sm" type="none"/>
          </a:ln>
        </p:spPr>
      </p:cxnSp>
      <p:cxnSp>
        <p:nvCxnSpPr>
          <p:cNvPr id="394" name="Google Shape;394;p18"/>
          <p:cNvCxnSpPr/>
          <p:nvPr/>
        </p:nvCxnSpPr>
        <p:spPr>
          <a:xfrm>
            <a:off x="0" y="1155569"/>
            <a:ext cx="12192000" cy="0"/>
          </a:xfrm>
          <a:prstGeom prst="straightConnector1">
            <a:avLst/>
          </a:prstGeom>
          <a:noFill/>
          <a:ln cap="flat" cmpd="sng" w="25400">
            <a:solidFill>
              <a:srgbClr val="538CD5"/>
            </a:solidFill>
            <a:prstDash val="solid"/>
            <a:round/>
            <a:headEnd len="sm" w="sm" type="none"/>
            <a:tailEnd len="sm" w="sm" type="none"/>
          </a:ln>
        </p:spPr>
      </p:cxnSp>
      <p:pic>
        <p:nvPicPr>
          <p:cNvPr descr="cireslogo-cc.jpg" id="395" name="Google Shape;395;p18"/>
          <p:cNvPicPr preferRelativeResize="0"/>
          <p:nvPr/>
        </p:nvPicPr>
        <p:blipFill rotWithShape="1">
          <a:blip r:embed="rId3">
            <a:alphaModFix/>
          </a:blip>
          <a:srcRect b="0" l="0" r="0" t="0"/>
          <a:stretch/>
        </p:blipFill>
        <p:spPr>
          <a:xfrm>
            <a:off x="9265388" y="136524"/>
            <a:ext cx="1463040" cy="691757"/>
          </a:xfrm>
          <a:prstGeom prst="rect">
            <a:avLst/>
          </a:prstGeom>
          <a:noFill/>
          <a:ln>
            <a:noFill/>
          </a:ln>
        </p:spPr>
      </p:pic>
      <p:pic>
        <p:nvPicPr>
          <p:cNvPr descr="NOAA.png" id="396" name="Google Shape;396;p18"/>
          <p:cNvPicPr preferRelativeResize="0"/>
          <p:nvPr/>
        </p:nvPicPr>
        <p:blipFill rotWithShape="1">
          <a:blip r:embed="rId4">
            <a:alphaModFix/>
          </a:blip>
          <a:srcRect b="0" l="0" r="0" t="0"/>
          <a:stretch/>
        </p:blipFill>
        <p:spPr>
          <a:xfrm>
            <a:off x="10964993" y="0"/>
            <a:ext cx="1097280" cy="1097280"/>
          </a:xfrm>
          <a:prstGeom prst="rect">
            <a:avLst/>
          </a:prstGeom>
          <a:noFill/>
          <a:ln>
            <a:noFill/>
          </a:ln>
        </p:spPr>
      </p:pic>
      <p:sp>
        <p:nvSpPr>
          <p:cNvPr id="397" name="Google Shape;397;p18"/>
          <p:cNvSpPr txBox="1"/>
          <p:nvPr/>
        </p:nvSpPr>
        <p:spPr>
          <a:xfrm>
            <a:off x="217865" y="929017"/>
            <a:ext cx="11844300" cy="424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extLst>
                  <a:ext uri="http://customooxmlschemas.google.com/">
                    <go:slidesCustomData xmlns:go="http://customooxmlschemas.google.com/" textRoundtripDataId="6"/>
                  </a:ext>
                </a:extLst>
              </a:rPr>
              <a:t>JEDI-based DA system is being developed for operational aerosol forecasting at NOAA with the GEFS-Aerosols model. </a:t>
            </a:r>
            <a:r>
              <a:rPr b="0" i="0" lang="en-US" sz="1800" u="none" cap="none" strike="noStrike">
                <a:solidFill>
                  <a:schemeClr val="dk1"/>
                </a:solidFill>
                <a:latin typeface="Arial"/>
                <a:ea typeface="Arial"/>
                <a:cs typeface="Arial"/>
                <a:sym typeface="Arial"/>
              </a:rPr>
              <a:t>Stochastically-perturbed emissions are developed to alleviate modeled AOD bias and background ensemble spread deficiency.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0" i="0" lang="en-US" sz="1800" u="none" cap="none" strike="noStrike">
                <a:solidFill>
                  <a:srgbClr val="000000"/>
                </a:solidFill>
                <a:latin typeface="Arial"/>
                <a:ea typeface="Arial"/>
                <a:cs typeface="Arial"/>
                <a:sym typeface="Arial"/>
              </a:rPr>
              <a:t>Cycled experiments show that assimilation of AOD retrievals reduces bias and root-mean-square error of simulated AOD, and improves agreement of global aerosol analyses and forecasts with aerosol reanalyses from NASA and ECMWF. Leveraging ensemble forecasts at different valid times to populate background ensembles suggests additional benefits. </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Ongoing and future work includes</a:t>
            </a:r>
            <a:endParaRPr b="0" i="0" sz="1800" u="none" cap="none" strike="noStrike">
              <a:solidFill>
                <a:schemeClr val="dk1"/>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chemeClr val="dk1"/>
              </a:solidFill>
              <a:latin typeface="Arial"/>
              <a:ea typeface="Arial"/>
              <a:cs typeface="Arial"/>
              <a:sym typeface="Arial"/>
            </a:endParaRPr>
          </a:p>
          <a:p>
            <a:pPr indent="-171450" lvl="1" marL="742950" marR="0" rtl="0" algn="l">
              <a:lnSpc>
                <a:spcPct val="100000"/>
              </a:lnSpc>
              <a:spcBef>
                <a:spcPts val="0"/>
              </a:spcBef>
              <a:spcAft>
                <a:spcPts val="0"/>
              </a:spcAft>
              <a:buClr>
                <a:schemeClr val="dk1"/>
              </a:buClr>
              <a:buSzPts val="1800"/>
              <a:buFont typeface="Noto Sans Symbols"/>
              <a:buNone/>
            </a:pPr>
            <a:r>
              <a:t/>
            </a:r>
            <a:endParaRPr b="0" i="0" sz="1800" u="none" cap="none" strike="noStrike">
              <a:solidFill>
                <a:schemeClr val="dk1"/>
              </a:solidFill>
              <a:latin typeface="Arial"/>
              <a:ea typeface="Arial"/>
              <a:cs typeface="Arial"/>
              <a:sym typeface="Arial"/>
            </a:endParaRPr>
          </a:p>
        </p:txBody>
      </p:sp>
      <p:sp>
        <p:nvSpPr>
          <p:cNvPr id="398" name="Google Shape;398;p18"/>
          <p:cNvSpPr txBox="1"/>
          <p:nvPr/>
        </p:nvSpPr>
        <p:spPr>
          <a:xfrm>
            <a:off x="524625" y="3995100"/>
            <a:ext cx="11667300" cy="2401200"/>
          </a:xfrm>
          <a:prstGeom prst="rect">
            <a:avLst/>
          </a:prstGeom>
          <a:noFill/>
          <a:ln>
            <a:noFill/>
          </a:ln>
        </p:spPr>
        <p:txBody>
          <a:bodyPr anchorCtr="0" anchor="t" bIns="45700" lIns="91425" spcFirstLastPara="1" rIns="91425" wrap="square" tIns="45700">
            <a:spAutoFit/>
          </a:bodyPr>
          <a:lstStyle/>
          <a:p>
            <a:pPr indent="-266700" lvl="1" marL="285750" marR="0" rtl="0" algn="l">
              <a:lnSpc>
                <a:spcPct val="150000"/>
              </a:lnSpc>
              <a:spcBef>
                <a:spcPts val="0"/>
              </a:spcBef>
              <a:spcAft>
                <a:spcPts val="0"/>
              </a:spcAft>
              <a:buClr>
                <a:schemeClr val="dk1"/>
              </a:buClr>
              <a:buSzPts val="1500"/>
              <a:buFont typeface="Noto Sans Symbols"/>
              <a:buChar char="▪"/>
            </a:pPr>
            <a:r>
              <a:rPr b="0" i="0" lang="en-US" sz="1500" u="none" cap="none" strike="noStrike">
                <a:solidFill>
                  <a:schemeClr val="dk1"/>
                </a:solidFill>
                <a:latin typeface="Arial"/>
                <a:ea typeface="Arial"/>
                <a:cs typeface="Arial"/>
                <a:sym typeface="Arial"/>
                <a:extLst>
                  <a:ext uri="http://customooxmlschemas.google.com/">
                    <go:slidesCustomData xmlns:go="http://customooxmlschemas.google.com/" textRoundtripDataId="7"/>
                  </a:ext>
                </a:extLst>
              </a:rPr>
              <a:t>implementing AOD data assimilation for near-real-time run at NOAA/ESRL/GSL and transitioning to NCEP/EMC for operations. </a:t>
            </a:r>
            <a:endParaRPr b="0" i="0" sz="1500" u="none" cap="none" strike="noStrike">
              <a:solidFill>
                <a:schemeClr val="dk1"/>
              </a:solidFill>
              <a:latin typeface="Arial"/>
              <a:ea typeface="Arial"/>
              <a:cs typeface="Arial"/>
              <a:sym typeface="Arial"/>
            </a:endParaRPr>
          </a:p>
          <a:p>
            <a:pPr indent="-266700" lvl="1" marL="285750" marR="0" rtl="0" algn="l">
              <a:lnSpc>
                <a:spcPct val="150000"/>
              </a:lnSpc>
              <a:spcBef>
                <a:spcPts val="0"/>
              </a:spcBef>
              <a:spcAft>
                <a:spcPts val="0"/>
              </a:spcAft>
              <a:buClr>
                <a:schemeClr val="dk1"/>
              </a:buClr>
              <a:buSzPts val="1500"/>
              <a:buFont typeface="Noto Sans Symbols"/>
              <a:buChar char="▪"/>
            </a:pPr>
            <a:r>
              <a:rPr b="0" i="0" lang="en-US" sz="1500" u="none" cap="none" strike="noStrike">
                <a:solidFill>
                  <a:schemeClr val="dk1"/>
                </a:solidFill>
                <a:latin typeface="Arial"/>
                <a:ea typeface="Arial"/>
                <a:cs typeface="Arial"/>
                <a:sym typeface="Arial"/>
              </a:rPr>
              <a:t>tuning emission scaling factor and emission perturbation standard deviation in DA-SPE experiment.</a:t>
            </a:r>
            <a:endParaRPr b="0" i="0" sz="1500" u="none" cap="none" strike="noStrike">
              <a:solidFill>
                <a:srgbClr val="000000"/>
              </a:solidFill>
              <a:latin typeface="Arial"/>
              <a:ea typeface="Arial"/>
              <a:cs typeface="Arial"/>
              <a:sym typeface="Arial"/>
            </a:endParaRPr>
          </a:p>
          <a:p>
            <a:pPr indent="-266700" lvl="1" marL="285750" marR="0" rtl="0" algn="l">
              <a:lnSpc>
                <a:spcPct val="150000"/>
              </a:lnSpc>
              <a:spcBef>
                <a:spcPts val="0"/>
              </a:spcBef>
              <a:spcAft>
                <a:spcPts val="0"/>
              </a:spcAft>
              <a:buClr>
                <a:schemeClr val="dk1"/>
              </a:buClr>
              <a:buSzPts val="1500"/>
              <a:buFont typeface="Noto Sans Symbols"/>
              <a:buChar char="▪"/>
            </a:pPr>
            <a:r>
              <a:rPr b="0" i="0" lang="en-US" sz="1500" u="none" cap="none" strike="noStrike">
                <a:solidFill>
                  <a:schemeClr val="dk1"/>
                </a:solidFill>
                <a:latin typeface="Arial"/>
                <a:ea typeface="Arial"/>
                <a:cs typeface="Arial"/>
                <a:sym typeface="Arial"/>
              </a:rPr>
              <a:t>verifying modeled AOD against the AErosol RObotic NETwork (AERONET) observations at different wavelengths.</a:t>
            </a:r>
            <a:endParaRPr b="0" i="0" sz="1500" u="none" cap="none" strike="noStrike">
              <a:solidFill>
                <a:srgbClr val="000000"/>
              </a:solidFill>
              <a:latin typeface="Arial"/>
              <a:ea typeface="Arial"/>
              <a:cs typeface="Arial"/>
              <a:sym typeface="Arial"/>
            </a:endParaRPr>
          </a:p>
          <a:p>
            <a:pPr indent="-266700" lvl="1" marL="285750" marR="0" rtl="0" algn="l">
              <a:lnSpc>
                <a:spcPct val="150000"/>
              </a:lnSpc>
              <a:spcBef>
                <a:spcPts val="0"/>
              </a:spcBef>
              <a:spcAft>
                <a:spcPts val="0"/>
              </a:spcAft>
              <a:buClr>
                <a:schemeClr val="dk1"/>
              </a:buClr>
              <a:buSzPts val="1500"/>
              <a:buFont typeface="Noto Sans Symbols"/>
              <a:buChar char="▪"/>
            </a:pPr>
            <a:r>
              <a:rPr b="0" i="0" lang="en-US" sz="1500" u="none" cap="none" strike="noStrike">
                <a:solidFill>
                  <a:schemeClr val="dk1"/>
                </a:solidFill>
                <a:latin typeface="Arial"/>
                <a:ea typeface="Arial"/>
                <a:cs typeface="Arial"/>
                <a:sym typeface="Arial"/>
              </a:rPr>
              <a:t>developing dual-resolution capability for ensemble and control.</a:t>
            </a:r>
            <a:endParaRPr b="0" i="0" sz="1500" u="none" cap="none" strike="noStrike">
              <a:solidFill>
                <a:srgbClr val="000000"/>
              </a:solidFill>
              <a:latin typeface="Arial"/>
              <a:ea typeface="Arial"/>
              <a:cs typeface="Arial"/>
              <a:sym typeface="Arial"/>
            </a:endParaRPr>
          </a:p>
          <a:p>
            <a:pPr indent="-266700" lvl="1" marL="285750" marR="0" rtl="0" algn="l">
              <a:lnSpc>
                <a:spcPct val="150000"/>
              </a:lnSpc>
              <a:spcBef>
                <a:spcPts val="0"/>
              </a:spcBef>
              <a:spcAft>
                <a:spcPts val="0"/>
              </a:spcAft>
              <a:buClr>
                <a:schemeClr val="dk1"/>
              </a:buClr>
              <a:buSzPts val="1500"/>
              <a:buFont typeface="Noto Sans Symbols"/>
              <a:buChar char="▪"/>
            </a:pPr>
            <a:r>
              <a:rPr b="0" i="0" lang="en-US" sz="1500" u="none" cap="none" strike="noStrike">
                <a:solidFill>
                  <a:schemeClr val="dk1"/>
                </a:solidFill>
                <a:latin typeface="Arial"/>
                <a:ea typeface="Arial"/>
                <a:cs typeface="Arial"/>
                <a:sym typeface="Arial"/>
              </a:rPr>
              <a:t>developing static B-matrix for aerosol species.</a:t>
            </a:r>
            <a:endParaRPr b="0" i="0" sz="1500" u="none" cap="none" strike="noStrike">
              <a:solidFill>
                <a:schemeClr val="dk1"/>
              </a:solidFill>
              <a:latin typeface="Calibri"/>
              <a:ea typeface="Calibri"/>
              <a:cs typeface="Calibri"/>
              <a:sym typeface="Calibri"/>
            </a:endParaRPr>
          </a:p>
          <a:p>
            <a:pPr indent="-266700" lvl="1" marL="285750" marR="0" rtl="0" algn="l">
              <a:lnSpc>
                <a:spcPct val="150000"/>
              </a:lnSpc>
              <a:spcBef>
                <a:spcPts val="0"/>
              </a:spcBef>
              <a:spcAft>
                <a:spcPts val="0"/>
              </a:spcAft>
              <a:buClr>
                <a:schemeClr val="dk1"/>
              </a:buClr>
              <a:buSzPts val="1500"/>
              <a:buFont typeface="Noto Sans Symbols"/>
              <a:buChar char="▪"/>
            </a:pPr>
            <a:r>
              <a:rPr b="0" i="0" lang="en-US" sz="1500" u="none" cap="none" strike="noStrike">
                <a:solidFill>
                  <a:schemeClr val="dk1"/>
                </a:solidFill>
                <a:latin typeface="Arial"/>
                <a:ea typeface="Arial"/>
                <a:cs typeface="Arial"/>
                <a:sym typeface="Arial"/>
              </a:rPr>
              <a:t>employing variational bias correction when available in JEDI.</a:t>
            </a:r>
            <a:endParaRPr b="0" i="0" sz="1500" u="none" cap="none" strike="noStrike">
              <a:solidFill>
                <a:srgbClr val="000000"/>
              </a:solidFill>
              <a:latin typeface="Arial"/>
              <a:ea typeface="Arial"/>
              <a:cs typeface="Arial"/>
              <a:sym typeface="Arial"/>
            </a:endParaRPr>
          </a:p>
          <a:p>
            <a:pPr indent="-266700" lvl="1" marL="285750" marR="0" rtl="0" algn="l">
              <a:lnSpc>
                <a:spcPct val="150000"/>
              </a:lnSpc>
              <a:spcBef>
                <a:spcPts val="0"/>
              </a:spcBef>
              <a:spcAft>
                <a:spcPts val="0"/>
              </a:spcAft>
              <a:buClr>
                <a:schemeClr val="dk1"/>
              </a:buClr>
              <a:buSzPts val="1500"/>
              <a:buFont typeface="Noto Sans Symbols"/>
              <a:buChar char="▪"/>
            </a:pPr>
            <a:r>
              <a:rPr b="0" i="0" lang="en-US" sz="1500" u="none" cap="none" strike="noStrike">
                <a:solidFill>
                  <a:schemeClr val="dk1"/>
                </a:solidFill>
                <a:latin typeface="Arial"/>
                <a:ea typeface="Arial"/>
                <a:cs typeface="Arial"/>
                <a:sym typeface="Arial"/>
              </a:rPr>
              <a:t>accounting for the non-Gaussian error distribution of AOD.</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15"/>
          <p:cNvSpPr txBox="1"/>
          <p:nvPr>
            <p:ph idx="12" type="sldNum"/>
          </p:nvPr>
        </p:nvSpPr>
        <p:spPr>
          <a:xfrm>
            <a:off x="8077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05" name="Google Shape;405;p15"/>
          <p:cNvSpPr txBox="1"/>
          <p:nvPr/>
        </p:nvSpPr>
        <p:spPr>
          <a:xfrm>
            <a:off x="2312894" y="564776"/>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6" name="Google Shape;406;p15"/>
          <p:cNvSpPr txBox="1"/>
          <p:nvPr/>
        </p:nvSpPr>
        <p:spPr>
          <a:xfrm>
            <a:off x="1524000" y="130536"/>
            <a:ext cx="9144000" cy="5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407" name="Google Shape;407;p15"/>
          <p:cNvSpPr txBox="1"/>
          <p:nvPr/>
        </p:nvSpPr>
        <p:spPr>
          <a:xfrm>
            <a:off x="265311" y="19936"/>
            <a:ext cx="9075233" cy="1038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Reference</a:t>
            </a:r>
            <a:endParaRPr b="0" i="0" sz="1400" u="none" cap="none" strike="noStrike">
              <a:solidFill>
                <a:srgbClr val="000000"/>
              </a:solidFill>
              <a:latin typeface="Arial"/>
              <a:ea typeface="Arial"/>
              <a:cs typeface="Arial"/>
              <a:sym typeface="Arial"/>
            </a:endParaRPr>
          </a:p>
        </p:txBody>
      </p:sp>
      <p:cxnSp>
        <p:nvCxnSpPr>
          <p:cNvPr id="408" name="Google Shape;408;p15"/>
          <p:cNvCxnSpPr/>
          <p:nvPr/>
        </p:nvCxnSpPr>
        <p:spPr>
          <a:xfrm>
            <a:off x="0" y="1069826"/>
            <a:ext cx="9144000" cy="0"/>
          </a:xfrm>
          <a:prstGeom prst="straightConnector1">
            <a:avLst/>
          </a:prstGeom>
          <a:noFill/>
          <a:ln cap="flat" cmpd="sng" w="76200">
            <a:solidFill>
              <a:srgbClr val="538CD5"/>
            </a:solidFill>
            <a:prstDash val="solid"/>
            <a:round/>
            <a:headEnd len="sm" w="sm" type="none"/>
            <a:tailEnd len="sm" w="sm" type="none"/>
          </a:ln>
        </p:spPr>
      </p:cxnSp>
      <p:cxnSp>
        <p:nvCxnSpPr>
          <p:cNvPr id="409" name="Google Shape;409;p15"/>
          <p:cNvCxnSpPr/>
          <p:nvPr/>
        </p:nvCxnSpPr>
        <p:spPr>
          <a:xfrm>
            <a:off x="0" y="1155569"/>
            <a:ext cx="12192000" cy="0"/>
          </a:xfrm>
          <a:prstGeom prst="straightConnector1">
            <a:avLst/>
          </a:prstGeom>
          <a:noFill/>
          <a:ln cap="flat" cmpd="sng" w="25400">
            <a:solidFill>
              <a:srgbClr val="538CD5"/>
            </a:solidFill>
            <a:prstDash val="solid"/>
            <a:round/>
            <a:headEnd len="sm" w="sm" type="none"/>
            <a:tailEnd len="sm" w="sm" type="none"/>
          </a:ln>
        </p:spPr>
      </p:cxnSp>
      <p:pic>
        <p:nvPicPr>
          <p:cNvPr descr="cireslogo-cc.jpg" id="410" name="Google Shape;410;p15"/>
          <p:cNvPicPr preferRelativeResize="0"/>
          <p:nvPr/>
        </p:nvPicPr>
        <p:blipFill rotWithShape="1">
          <a:blip r:embed="rId3">
            <a:alphaModFix/>
          </a:blip>
          <a:srcRect b="0" l="0" r="0" t="0"/>
          <a:stretch/>
        </p:blipFill>
        <p:spPr>
          <a:xfrm>
            <a:off x="9265388" y="136524"/>
            <a:ext cx="1463040" cy="691757"/>
          </a:xfrm>
          <a:prstGeom prst="rect">
            <a:avLst/>
          </a:prstGeom>
          <a:noFill/>
          <a:ln>
            <a:noFill/>
          </a:ln>
        </p:spPr>
      </p:pic>
      <p:pic>
        <p:nvPicPr>
          <p:cNvPr descr="NOAA.png" id="411" name="Google Shape;411;p15"/>
          <p:cNvPicPr preferRelativeResize="0"/>
          <p:nvPr/>
        </p:nvPicPr>
        <p:blipFill rotWithShape="1">
          <a:blip r:embed="rId4">
            <a:alphaModFix/>
          </a:blip>
          <a:srcRect b="0" l="0" r="0" t="0"/>
          <a:stretch/>
        </p:blipFill>
        <p:spPr>
          <a:xfrm>
            <a:off x="10964993" y="0"/>
            <a:ext cx="1097280" cy="1097280"/>
          </a:xfrm>
          <a:prstGeom prst="rect">
            <a:avLst/>
          </a:prstGeom>
          <a:noFill/>
          <a:ln>
            <a:noFill/>
          </a:ln>
        </p:spPr>
      </p:pic>
      <p:sp>
        <p:nvSpPr>
          <p:cNvPr id="412" name="Google Shape;412;p15"/>
          <p:cNvSpPr txBox="1"/>
          <p:nvPr/>
        </p:nvSpPr>
        <p:spPr>
          <a:xfrm>
            <a:off x="549584" y="1454289"/>
            <a:ext cx="11092800" cy="14775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Huang, B., and X. Wang, 2018: On the use of cost-effective valid-time-shifting (VTS) method to increase ensemble size in the GFS hybrid 4DEnVar system. Mon. Wea. Rev., 146, 2973–2998, https://doi.org/10.1175/MWR-D-18-0009.1.</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Noto Sans Symbols"/>
              <a:buChar char="▪"/>
            </a:pPr>
            <a:r>
              <a:rPr b="0" i="0" lang="en-US" sz="1800" u="none" cap="none" strike="noStrike">
                <a:solidFill>
                  <a:schemeClr val="dk1"/>
                </a:solidFill>
                <a:latin typeface="Arial"/>
                <a:ea typeface="Arial"/>
                <a:cs typeface="Arial"/>
                <a:sym typeface="Arial"/>
              </a:rPr>
              <a:t>Randles, C. A.,  and Coauthors, 2017: The MERRA-2 aerosol reanalysis, 1980 onward, Part I: System description and data assimilation evaluation. J. Climate, 30, 6823–6850, doi:10.1175/JCLI-D-16-0609.1.</a:t>
            </a:r>
            <a:endParaRPr b="0" i="0" sz="1400" u="none" cap="none" strike="noStrike">
              <a:solidFill>
                <a:srgbClr val="000000"/>
              </a:solidFill>
              <a:latin typeface="Arial"/>
              <a:ea typeface="Arial"/>
              <a:cs typeface="Arial"/>
              <a:sym typeface="Arial"/>
            </a:endParaRPr>
          </a:p>
        </p:txBody>
      </p:sp>
      <p:sp>
        <p:nvSpPr>
          <p:cNvPr id="413" name="Google Shape;413;p15"/>
          <p:cNvSpPr txBox="1"/>
          <p:nvPr/>
        </p:nvSpPr>
        <p:spPr>
          <a:xfrm>
            <a:off x="1524000" y="3864723"/>
            <a:ext cx="9144000" cy="2134618"/>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Thanks for your attention!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1" lang="en-US" sz="2400" u="none" cap="none" strike="noStrike">
                <a:solidFill>
                  <a:schemeClr val="dk1"/>
                </a:solidFill>
                <a:latin typeface="Arial"/>
                <a:ea typeface="Arial"/>
                <a:cs typeface="Arial"/>
                <a:sym typeface="Arial"/>
              </a:rPr>
              <a:t>Questions?</a:t>
            </a:r>
            <a:endParaRPr b="1" i="1" sz="2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1" i="1" sz="2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bo.huang@noaa.gov</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
          <p:cNvSpPr txBox="1"/>
          <p:nvPr>
            <p:ph idx="12" type="sldNum"/>
          </p:nvPr>
        </p:nvSpPr>
        <p:spPr>
          <a:xfrm>
            <a:off x="8077200" y="6356351"/>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08" name="Google Shape;108;p2"/>
          <p:cNvSpPr txBox="1"/>
          <p:nvPr/>
        </p:nvSpPr>
        <p:spPr>
          <a:xfrm>
            <a:off x="-614019" y="2986745"/>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 name="Google Shape;109;p2"/>
          <p:cNvSpPr/>
          <p:nvPr/>
        </p:nvSpPr>
        <p:spPr>
          <a:xfrm>
            <a:off x="129727" y="306958"/>
            <a:ext cx="8077201"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Background and objective</a:t>
            </a:r>
            <a:endParaRPr b="1" i="0" sz="2500" u="none" cap="none" strike="noStrike">
              <a:solidFill>
                <a:schemeClr val="dk1"/>
              </a:solidFill>
              <a:latin typeface="Arial"/>
              <a:ea typeface="Arial"/>
              <a:cs typeface="Arial"/>
              <a:sym typeface="Arial"/>
            </a:endParaRPr>
          </a:p>
        </p:txBody>
      </p:sp>
      <p:pic>
        <p:nvPicPr>
          <p:cNvPr id="110" name="Google Shape;110;p2"/>
          <p:cNvPicPr preferRelativeResize="0"/>
          <p:nvPr/>
        </p:nvPicPr>
        <p:blipFill rotWithShape="1">
          <a:blip r:embed="rId3">
            <a:alphaModFix/>
          </a:blip>
          <a:srcRect b="0" l="0" r="0" t="0"/>
          <a:stretch/>
        </p:blipFill>
        <p:spPr>
          <a:xfrm>
            <a:off x="2794000" y="817649"/>
            <a:ext cx="127000" cy="190500"/>
          </a:xfrm>
          <a:prstGeom prst="rect">
            <a:avLst/>
          </a:prstGeom>
          <a:noFill/>
          <a:ln>
            <a:noFill/>
          </a:ln>
        </p:spPr>
      </p:pic>
      <p:pic>
        <p:nvPicPr>
          <p:cNvPr id="111" name="Google Shape;111;p2"/>
          <p:cNvPicPr preferRelativeResize="0"/>
          <p:nvPr/>
        </p:nvPicPr>
        <p:blipFill rotWithShape="1">
          <a:blip r:embed="rId3">
            <a:alphaModFix/>
          </a:blip>
          <a:srcRect b="0" l="0" r="0" t="0"/>
          <a:stretch/>
        </p:blipFill>
        <p:spPr>
          <a:xfrm>
            <a:off x="7581900" y="4762500"/>
            <a:ext cx="127000" cy="190500"/>
          </a:xfrm>
          <a:prstGeom prst="rect">
            <a:avLst/>
          </a:prstGeom>
          <a:noFill/>
          <a:ln>
            <a:noFill/>
          </a:ln>
        </p:spPr>
      </p:pic>
      <p:cxnSp>
        <p:nvCxnSpPr>
          <p:cNvPr id="112" name="Google Shape;112;p2"/>
          <p:cNvCxnSpPr/>
          <p:nvPr/>
        </p:nvCxnSpPr>
        <p:spPr>
          <a:xfrm>
            <a:off x="0" y="1102844"/>
            <a:ext cx="9144000" cy="0"/>
          </a:xfrm>
          <a:prstGeom prst="straightConnector1">
            <a:avLst/>
          </a:prstGeom>
          <a:noFill/>
          <a:ln cap="flat" cmpd="sng" w="76200">
            <a:solidFill>
              <a:srgbClr val="538CD5"/>
            </a:solidFill>
            <a:prstDash val="solid"/>
            <a:round/>
            <a:headEnd len="sm" w="sm" type="none"/>
            <a:tailEnd len="sm" w="sm" type="none"/>
          </a:ln>
        </p:spPr>
      </p:cxnSp>
      <p:cxnSp>
        <p:nvCxnSpPr>
          <p:cNvPr id="113" name="Google Shape;113;p2"/>
          <p:cNvCxnSpPr/>
          <p:nvPr/>
        </p:nvCxnSpPr>
        <p:spPr>
          <a:xfrm>
            <a:off x="0" y="1188587"/>
            <a:ext cx="12192000" cy="0"/>
          </a:xfrm>
          <a:prstGeom prst="straightConnector1">
            <a:avLst/>
          </a:prstGeom>
          <a:noFill/>
          <a:ln cap="flat" cmpd="sng" w="25400">
            <a:solidFill>
              <a:srgbClr val="538CD5"/>
            </a:solidFill>
            <a:prstDash val="solid"/>
            <a:round/>
            <a:headEnd len="sm" w="sm" type="none"/>
            <a:tailEnd len="sm" w="sm" type="none"/>
          </a:ln>
        </p:spPr>
      </p:cxnSp>
      <p:pic>
        <p:nvPicPr>
          <p:cNvPr descr="cireslogo-cc.jpg" id="114" name="Google Shape;114;p2"/>
          <p:cNvPicPr preferRelativeResize="0"/>
          <p:nvPr/>
        </p:nvPicPr>
        <p:blipFill rotWithShape="1">
          <a:blip r:embed="rId4">
            <a:alphaModFix/>
          </a:blip>
          <a:srcRect b="0" l="0" r="0" t="0"/>
          <a:stretch/>
        </p:blipFill>
        <p:spPr>
          <a:xfrm>
            <a:off x="9265388" y="169542"/>
            <a:ext cx="1463040" cy="691757"/>
          </a:xfrm>
          <a:prstGeom prst="rect">
            <a:avLst/>
          </a:prstGeom>
          <a:noFill/>
          <a:ln>
            <a:noFill/>
          </a:ln>
        </p:spPr>
      </p:pic>
      <p:pic>
        <p:nvPicPr>
          <p:cNvPr descr="NOAA.png" id="115" name="Google Shape;115;p2"/>
          <p:cNvPicPr preferRelativeResize="0"/>
          <p:nvPr/>
        </p:nvPicPr>
        <p:blipFill rotWithShape="1">
          <a:blip r:embed="rId5">
            <a:alphaModFix/>
          </a:blip>
          <a:srcRect b="0" l="0" r="0" t="0"/>
          <a:stretch/>
        </p:blipFill>
        <p:spPr>
          <a:xfrm>
            <a:off x="10964993" y="0"/>
            <a:ext cx="1097280" cy="1097280"/>
          </a:xfrm>
          <a:prstGeom prst="rect">
            <a:avLst/>
          </a:prstGeom>
          <a:noFill/>
          <a:ln>
            <a:noFill/>
          </a:ln>
        </p:spPr>
      </p:pic>
      <p:sp>
        <p:nvSpPr>
          <p:cNvPr id="116" name="Google Shape;116;p2"/>
          <p:cNvSpPr txBox="1"/>
          <p:nvPr/>
        </p:nvSpPr>
        <p:spPr>
          <a:xfrm>
            <a:off x="0" y="1064868"/>
            <a:ext cx="6898800" cy="4278900"/>
          </a:xfrm>
          <a:prstGeom prst="rect">
            <a:avLst/>
          </a:prstGeom>
          <a:noFill/>
          <a:ln>
            <a:noFill/>
          </a:ln>
        </p:spPr>
        <p:txBody>
          <a:bodyPr anchorCtr="0" anchor="t" bIns="45700" lIns="91425" spcFirstLastPara="1" rIns="91425" wrap="square" tIns="45700">
            <a:spAutoFit/>
          </a:bodyPr>
          <a:lstStyle/>
          <a:p>
            <a:pPr indent="0" lvl="0" marL="127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330200" lvl="0" marL="34290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Arial"/>
                <a:ea typeface="Arial"/>
                <a:cs typeface="Arial"/>
                <a:sym typeface="Arial"/>
              </a:rPr>
              <a:t>The operational Global Ensemble Forecast System - Aerosols (GEFS-Aerosols) at ESRL and NCEP relies on the Finite-Volume Cubed-Sphere (FV3) dynamical core, Global Forecast System (GFS) physics and the aerosol parameterization based on the Goddard Chemistry Aerosol Radiance and Transport (GOCART) model.</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a:p>
            <a:pPr indent="-228600" lvl="8" marL="34290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a:p>
            <a:pPr indent="-330200" lvl="0" marL="34290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Arial"/>
                <a:ea typeface="Arial"/>
                <a:cs typeface="Arial"/>
                <a:sym typeface="Arial"/>
              </a:rPr>
              <a:t>Aerosol forecasts from GEFS-Aerosols are currently not constrained by observations and show large differences compared to NASA-MERRA-2 and ECMWF-CAMSiRA aerosol reanalyses. </a:t>
            </a:r>
            <a:endParaRPr b="0" i="0" sz="1600" u="none" cap="none" strike="noStrike">
              <a:solidFill>
                <a:schemeClr val="dk1"/>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Arial"/>
              <a:ea typeface="Arial"/>
              <a:cs typeface="Arial"/>
              <a:sym typeface="Arial"/>
            </a:endParaRPr>
          </a:p>
        </p:txBody>
      </p:sp>
      <p:sp>
        <p:nvSpPr>
          <p:cNvPr id="117" name="Google Shape;117;p2"/>
          <p:cNvSpPr txBox="1"/>
          <p:nvPr/>
        </p:nvSpPr>
        <p:spPr>
          <a:xfrm>
            <a:off x="680845" y="5248138"/>
            <a:ext cx="10872300" cy="1477500"/>
          </a:xfrm>
          <a:prstGeom prst="rect">
            <a:avLst/>
          </a:prstGeom>
          <a:noFill/>
          <a:ln>
            <a:noFill/>
          </a:ln>
        </p:spPr>
        <p:txBody>
          <a:bodyPr anchorCtr="0" anchor="t" bIns="45700" lIns="91425" spcFirstLastPara="1" rIns="91425" wrap="square" tIns="45700">
            <a:spAutoFit/>
          </a:bodyPr>
          <a:lstStyle/>
          <a:p>
            <a:pPr indent="0" lvl="0" marL="1270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Objective: </a:t>
            </a:r>
            <a:endParaRPr b="0" i="0" sz="1400" u="none" cap="none" strike="noStrike">
              <a:solidFill>
                <a:srgbClr val="000000"/>
              </a:solidFill>
              <a:latin typeface="Arial"/>
              <a:ea typeface="Arial"/>
              <a:cs typeface="Arial"/>
              <a:sym typeface="Arial"/>
            </a:endParaRPr>
          </a:p>
          <a:p>
            <a:pPr indent="0" lvl="0" marL="1270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12700" marR="0" rtl="0" algn="ctr">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Arial"/>
                <a:ea typeface="Arial"/>
                <a:cs typeface="Arial"/>
                <a:sym typeface="Arial"/>
                <a:extLst>
                  <a:ext uri="http://customooxmlschemas.google.com/">
                    <go:slidesCustomData xmlns:go="http://customooxmlschemas.google.com/" textRoundtripDataId="5"/>
                  </a:ext>
                </a:extLst>
              </a:rPr>
              <a:t>Develop global aerosol ensemble-variational (EnVar) data assimilation capability within the Joint Efforts for Data assimilation Integration (JEDI) led by the Joint Center for Satellite Data Assimilation (JCSDA) for operational aerosol forecasting at NOAA with the GEFS-Aerosols model. </a:t>
            </a:r>
            <a:endParaRPr b="0" i="0" sz="1400" u="none" cap="none" strike="noStrike">
              <a:solidFill>
                <a:srgbClr val="000000"/>
              </a:solidFill>
              <a:latin typeface="Arial"/>
              <a:ea typeface="Arial"/>
              <a:cs typeface="Arial"/>
              <a:sym typeface="Arial"/>
            </a:endParaRPr>
          </a:p>
        </p:txBody>
      </p:sp>
      <p:sp>
        <p:nvSpPr>
          <p:cNvPr id="118" name="Google Shape;118;p2"/>
          <p:cNvSpPr txBox="1"/>
          <p:nvPr/>
        </p:nvSpPr>
        <p:spPr>
          <a:xfrm>
            <a:off x="7328227" y="1423405"/>
            <a:ext cx="4637656"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Mixing ratio vertical profiles averaged in June 2016 </a:t>
            </a:r>
            <a:endParaRPr b="1" i="0" sz="1400" u="none" cap="none" strike="noStrike">
              <a:solidFill>
                <a:schemeClr val="dk1"/>
              </a:solidFill>
              <a:latin typeface="Arial"/>
              <a:ea typeface="Arial"/>
              <a:cs typeface="Arial"/>
              <a:sym typeface="Arial"/>
            </a:endParaRPr>
          </a:p>
        </p:txBody>
      </p:sp>
      <p:sp>
        <p:nvSpPr>
          <p:cNvPr id="119" name="Google Shape;119;p2"/>
          <p:cNvSpPr txBox="1"/>
          <p:nvPr/>
        </p:nvSpPr>
        <p:spPr>
          <a:xfrm>
            <a:off x="7581900" y="1772096"/>
            <a:ext cx="1723861"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200" u="none" cap="none" strike="noStrike">
                <a:solidFill>
                  <a:schemeClr val="dk1"/>
                </a:solidFill>
                <a:latin typeface="Arial"/>
                <a:ea typeface="Arial"/>
                <a:cs typeface="Arial"/>
                <a:sym typeface="Arial"/>
              </a:rPr>
              <a:t>Dust</a:t>
            </a:r>
            <a:r>
              <a:rPr b="0" i="0" lang="en-US" sz="1200" u="none" cap="none" strike="noStrike">
                <a:solidFill>
                  <a:schemeClr val="dk1"/>
                </a:solidFill>
                <a:latin typeface="Arial"/>
                <a:ea typeface="Arial"/>
                <a:cs typeface="Arial"/>
                <a:sym typeface="Arial"/>
              </a:rPr>
              <a:t> over the North Africa and Middle East</a:t>
            </a:r>
            <a:endParaRPr b="0" i="0" sz="1200" u="none" cap="none" strike="noStrike">
              <a:solidFill>
                <a:schemeClr val="dk1"/>
              </a:solidFill>
              <a:latin typeface="Arial"/>
              <a:ea typeface="Arial"/>
              <a:cs typeface="Arial"/>
              <a:sym typeface="Arial"/>
            </a:endParaRPr>
          </a:p>
        </p:txBody>
      </p:sp>
      <p:sp>
        <p:nvSpPr>
          <p:cNvPr id="120" name="Google Shape;120;p2"/>
          <p:cNvSpPr txBox="1"/>
          <p:nvPr/>
        </p:nvSpPr>
        <p:spPr>
          <a:xfrm>
            <a:off x="10210800" y="1748633"/>
            <a:ext cx="1723800"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200" u="none" cap="none" strike="noStrike">
                <a:solidFill>
                  <a:schemeClr val="dk1"/>
                </a:solidFill>
                <a:latin typeface="Arial"/>
                <a:ea typeface="Arial"/>
                <a:cs typeface="Arial"/>
                <a:sym typeface="Arial"/>
              </a:rPr>
              <a:t>Sulfate </a:t>
            </a:r>
            <a:r>
              <a:rPr b="0" i="0" lang="en-US" sz="1200" u="none" cap="none" strike="noStrike">
                <a:solidFill>
                  <a:schemeClr val="dk1"/>
                </a:solidFill>
                <a:latin typeface="Arial"/>
                <a:ea typeface="Arial"/>
                <a:cs typeface="Arial"/>
                <a:sym typeface="Arial"/>
              </a:rPr>
              <a:t> over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200" u="none" cap="none" strike="noStrike">
                <a:solidFill>
                  <a:schemeClr val="dk1"/>
                </a:solidFill>
                <a:latin typeface="Arial"/>
                <a:ea typeface="Arial"/>
                <a:cs typeface="Arial"/>
                <a:sym typeface="Arial"/>
              </a:rPr>
              <a:t>the East Asia</a:t>
            </a:r>
            <a:endParaRPr b="0" i="0" sz="1200" u="none" cap="none" strike="noStrike">
              <a:solidFill>
                <a:schemeClr val="dk1"/>
              </a:solidFill>
              <a:latin typeface="Arial"/>
              <a:ea typeface="Arial"/>
              <a:cs typeface="Arial"/>
              <a:sym typeface="Arial"/>
            </a:endParaRPr>
          </a:p>
        </p:txBody>
      </p:sp>
      <p:sp>
        <p:nvSpPr>
          <p:cNvPr id="121" name="Google Shape;121;p2"/>
          <p:cNvSpPr txBox="1"/>
          <p:nvPr/>
        </p:nvSpPr>
        <p:spPr>
          <a:xfrm>
            <a:off x="292356" y="2736569"/>
            <a:ext cx="6437100" cy="1908600"/>
          </a:xfrm>
          <a:prstGeom prst="rect">
            <a:avLst/>
          </a:prstGeom>
          <a:noFill/>
          <a:ln>
            <a:noFill/>
          </a:ln>
        </p:spPr>
        <p:txBody>
          <a:bodyPr anchorCtr="0" anchor="t" bIns="45700" lIns="91425" spcFirstLastPara="1" rIns="91425" wrap="square" tIns="45700">
            <a:spAutoFit/>
          </a:bodyPr>
          <a:lstStyle/>
          <a:p>
            <a:pPr indent="-285750" lvl="8" marL="298450" marR="0" rtl="0" algn="l">
              <a:lnSpc>
                <a:spcPct val="100000"/>
              </a:lnSpc>
              <a:spcBef>
                <a:spcPts val="0"/>
              </a:spcBef>
              <a:spcAft>
                <a:spcPts val="0"/>
              </a:spcAft>
              <a:buClr>
                <a:schemeClr val="dk1"/>
              </a:buClr>
              <a:buSzPts val="1600"/>
              <a:buFont typeface="Noto Sans Symbols"/>
              <a:buChar char="▪"/>
            </a:pPr>
            <a:r>
              <a:rPr b="0" i="0" lang="en-US" sz="1400" u="none" cap="none" strike="noStrike">
                <a:solidFill>
                  <a:schemeClr val="dk1"/>
                </a:solidFill>
                <a:latin typeface="Arial"/>
                <a:ea typeface="Arial"/>
                <a:cs typeface="Arial"/>
                <a:sym typeface="Arial"/>
              </a:rPr>
              <a:t> Dust and sea salt (five size bins), hydrophobic and hydrophilic black and   </a:t>
            </a:r>
            <a:endParaRPr b="0" i="0" sz="1400" u="none" cap="none" strike="noStrike">
              <a:solidFill>
                <a:srgbClr val="000000"/>
              </a:solidFill>
              <a:latin typeface="Arial"/>
              <a:ea typeface="Arial"/>
              <a:cs typeface="Arial"/>
              <a:sym typeface="Arial"/>
            </a:endParaRPr>
          </a:p>
          <a:p>
            <a:pPr indent="0" lvl="8" marL="1270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       organic carbon (BC and OC) and sulfate (SO</a:t>
            </a:r>
            <a:r>
              <a:rPr b="0" baseline="-25000" i="0" lang="en-US" sz="1400" u="none" cap="none" strike="noStrike">
                <a:solidFill>
                  <a:schemeClr val="dk1"/>
                </a:solidFill>
                <a:latin typeface="Arial"/>
                <a:ea typeface="Arial"/>
                <a:cs typeface="Arial"/>
                <a:sym typeface="Arial"/>
              </a:rPr>
              <a:t>4</a:t>
            </a:r>
            <a:r>
              <a:rPr b="0" i="0" lang="en-US" sz="14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30200" lvl="8" marL="342900" marR="0" rtl="0" algn="l">
              <a:lnSpc>
                <a:spcPct val="100000"/>
              </a:lnSpc>
              <a:spcBef>
                <a:spcPts val="0"/>
              </a:spcBef>
              <a:spcAft>
                <a:spcPts val="0"/>
              </a:spcAft>
              <a:buClr>
                <a:schemeClr val="dk1"/>
              </a:buClr>
              <a:buSzPts val="1600"/>
              <a:buFont typeface="Noto Sans Symbols"/>
              <a:buChar char="▪"/>
            </a:pPr>
            <a:r>
              <a:rPr b="0" i="0" lang="en-US" sz="1400" u="none" cap="none" strike="noStrike">
                <a:solidFill>
                  <a:schemeClr val="dk1"/>
                </a:solidFill>
                <a:latin typeface="Arial"/>
                <a:ea typeface="Arial"/>
                <a:cs typeface="Arial"/>
                <a:sym typeface="Arial"/>
              </a:rPr>
              <a:t>Emission, advection, convection, diffusion, dry/wet deposition and chemical reactions. </a:t>
            </a:r>
            <a:endParaRPr b="0" i="0" sz="1400" u="none" cap="none" strike="noStrike">
              <a:solidFill>
                <a:srgbClr val="000000"/>
              </a:solidFill>
              <a:latin typeface="Arial"/>
              <a:ea typeface="Arial"/>
              <a:cs typeface="Arial"/>
              <a:sym typeface="Arial"/>
            </a:endParaRPr>
          </a:p>
          <a:p>
            <a:pPr indent="-330200" lvl="8" marL="342900" marR="0" rtl="0" algn="l">
              <a:lnSpc>
                <a:spcPct val="100000"/>
              </a:lnSpc>
              <a:spcBef>
                <a:spcPts val="0"/>
              </a:spcBef>
              <a:spcAft>
                <a:spcPts val="0"/>
              </a:spcAft>
              <a:buClr>
                <a:schemeClr val="dk1"/>
              </a:buClr>
              <a:buSzPts val="1600"/>
              <a:buFont typeface="Noto Sans Symbols"/>
              <a:buChar char="▪"/>
            </a:pPr>
            <a:r>
              <a:rPr b="0" i="0" lang="en-US" sz="1400" u="none" cap="none" strike="noStrike">
                <a:solidFill>
                  <a:schemeClr val="dk1"/>
                </a:solidFill>
                <a:latin typeface="Arial"/>
                <a:ea typeface="Arial"/>
                <a:cs typeface="Arial"/>
                <a:sym typeface="Arial"/>
              </a:rPr>
              <a:t>Natural and anthropogenic emissions including daily updated Blended Global Biomass Burning Emissions Product and Fire Radiative Product. </a:t>
            </a:r>
            <a:endParaRPr b="0" i="0" sz="1400" u="none" cap="none" strike="noStrike">
              <a:solidFill>
                <a:srgbClr val="000000"/>
              </a:solidFill>
              <a:latin typeface="Arial"/>
              <a:ea typeface="Arial"/>
              <a:cs typeface="Arial"/>
              <a:sym typeface="Arial"/>
            </a:endParaRPr>
          </a:p>
          <a:p>
            <a:pPr indent="0" lvl="8" marL="127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8" marL="1270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22" name="Google Shape;122;p2"/>
          <p:cNvPicPr preferRelativeResize="0"/>
          <p:nvPr/>
        </p:nvPicPr>
        <p:blipFill rotWithShape="1">
          <a:blip r:embed="rId6">
            <a:alphaModFix/>
          </a:blip>
          <a:srcRect b="0" l="0" r="0" t="0"/>
          <a:stretch/>
        </p:blipFill>
        <p:spPr>
          <a:xfrm>
            <a:off x="6729326" y="2186838"/>
            <a:ext cx="2743200" cy="3048000"/>
          </a:xfrm>
          <a:prstGeom prst="rect">
            <a:avLst/>
          </a:prstGeom>
          <a:noFill/>
          <a:ln>
            <a:noFill/>
          </a:ln>
        </p:spPr>
      </p:pic>
      <p:pic>
        <p:nvPicPr>
          <p:cNvPr id="123" name="Google Shape;123;p2"/>
          <p:cNvPicPr preferRelativeResize="0"/>
          <p:nvPr/>
        </p:nvPicPr>
        <p:blipFill rotWithShape="1">
          <a:blip r:embed="rId7">
            <a:alphaModFix/>
          </a:blip>
          <a:srcRect b="0" l="0" r="0" t="0"/>
          <a:stretch/>
        </p:blipFill>
        <p:spPr>
          <a:xfrm>
            <a:off x="9463088" y="2186838"/>
            <a:ext cx="2743200" cy="304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3"/>
          <p:cNvSpPr txBox="1"/>
          <p:nvPr>
            <p:ph idx="12" type="sldNum"/>
          </p:nvPr>
        </p:nvSpPr>
        <p:spPr>
          <a:xfrm>
            <a:off x="8077200" y="6356351"/>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30" name="Google Shape;130;p3"/>
          <p:cNvSpPr txBox="1"/>
          <p:nvPr/>
        </p:nvSpPr>
        <p:spPr>
          <a:xfrm>
            <a:off x="-614019" y="2986745"/>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1" name="Google Shape;131;p3"/>
          <p:cNvSpPr/>
          <p:nvPr/>
        </p:nvSpPr>
        <p:spPr>
          <a:xfrm>
            <a:off x="-100" y="263549"/>
            <a:ext cx="9398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JEDI-based global aerosol EnVar DA system</a:t>
            </a:r>
            <a:endParaRPr b="1" i="0" sz="3000" u="none" cap="none" strike="noStrike">
              <a:solidFill>
                <a:schemeClr val="dk1"/>
              </a:solidFill>
              <a:latin typeface="Arial"/>
              <a:ea typeface="Arial"/>
              <a:cs typeface="Arial"/>
              <a:sym typeface="Arial"/>
            </a:endParaRPr>
          </a:p>
        </p:txBody>
      </p:sp>
      <p:pic>
        <p:nvPicPr>
          <p:cNvPr id="132" name="Google Shape;132;p3"/>
          <p:cNvPicPr preferRelativeResize="0"/>
          <p:nvPr/>
        </p:nvPicPr>
        <p:blipFill rotWithShape="1">
          <a:blip r:embed="rId3">
            <a:alphaModFix/>
          </a:blip>
          <a:srcRect b="0" l="0" r="0" t="0"/>
          <a:stretch/>
        </p:blipFill>
        <p:spPr>
          <a:xfrm>
            <a:off x="2794000" y="817649"/>
            <a:ext cx="127000" cy="190500"/>
          </a:xfrm>
          <a:prstGeom prst="rect">
            <a:avLst/>
          </a:prstGeom>
          <a:noFill/>
          <a:ln>
            <a:noFill/>
          </a:ln>
        </p:spPr>
      </p:pic>
      <p:pic>
        <p:nvPicPr>
          <p:cNvPr id="133" name="Google Shape;133;p3"/>
          <p:cNvPicPr preferRelativeResize="0"/>
          <p:nvPr/>
        </p:nvPicPr>
        <p:blipFill rotWithShape="1">
          <a:blip r:embed="rId3">
            <a:alphaModFix/>
          </a:blip>
          <a:srcRect b="0" l="0" r="0" t="0"/>
          <a:stretch/>
        </p:blipFill>
        <p:spPr>
          <a:xfrm>
            <a:off x="7581900" y="4762500"/>
            <a:ext cx="127000" cy="190500"/>
          </a:xfrm>
          <a:prstGeom prst="rect">
            <a:avLst/>
          </a:prstGeom>
          <a:noFill/>
          <a:ln>
            <a:noFill/>
          </a:ln>
        </p:spPr>
      </p:pic>
      <p:cxnSp>
        <p:nvCxnSpPr>
          <p:cNvPr id="134" name="Google Shape;134;p3"/>
          <p:cNvCxnSpPr/>
          <p:nvPr/>
        </p:nvCxnSpPr>
        <p:spPr>
          <a:xfrm>
            <a:off x="0" y="1069826"/>
            <a:ext cx="9144000" cy="0"/>
          </a:xfrm>
          <a:prstGeom prst="straightConnector1">
            <a:avLst/>
          </a:prstGeom>
          <a:noFill/>
          <a:ln cap="flat" cmpd="sng" w="76200">
            <a:solidFill>
              <a:srgbClr val="538CD5"/>
            </a:solidFill>
            <a:prstDash val="solid"/>
            <a:round/>
            <a:headEnd len="sm" w="sm" type="none"/>
            <a:tailEnd len="sm" w="sm" type="none"/>
          </a:ln>
        </p:spPr>
      </p:cxnSp>
      <p:cxnSp>
        <p:nvCxnSpPr>
          <p:cNvPr id="135" name="Google Shape;135;p3"/>
          <p:cNvCxnSpPr/>
          <p:nvPr/>
        </p:nvCxnSpPr>
        <p:spPr>
          <a:xfrm>
            <a:off x="0" y="1155569"/>
            <a:ext cx="12192000" cy="0"/>
          </a:xfrm>
          <a:prstGeom prst="straightConnector1">
            <a:avLst/>
          </a:prstGeom>
          <a:noFill/>
          <a:ln cap="flat" cmpd="sng" w="25400">
            <a:solidFill>
              <a:srgbClr val="538CD5"/>
            </a:solidFill>
            <a:prstDash val="solid"/>
            <a:round/>
            <a:headEnd len="sm" w="sm" type="none"/>
            <a:tailEnd len="sm" w="sm" type="none"/>
          </a:ln>
        </p:spPr>
      </p:cxnSp>
      <p:pic>
        <p:nvPicPr>
          <p:cNvPr descr="cireslogo-cc.jpg" id="136" name="Google Shape;136;p3"/>
          <p:cNvPicPr preferRelativeResize="0"/>
          <p:nvPr/>
        </p:nvPicPr>
        <p:blipFill rotWithShape="1">
          <a:blip r:embed="rId4">
            <a:alphaModFix/>
          </a:blip>
          <a:srcRect b="0" l="0" r="0" t="0"/>
          <a:stretch/>
        </p:blipFill>
        <p:spPr>
          <a:xfrm>
            <a:off x="9265388" y="136524"/>
            <a:ext cx="1463040" cy="691757"/>
          </a:xfrm>
          <a:prstGeom prst="rect">
            <a:avLst/>
          </a:prstGeom>
          <a:noFill/>
          <a:ln>
            <a:noFill/>
          </a:ln>
        </p:spPr>
      </p:pic>
      <p:pic>
        <p:nvPicPr>
          <p:cNvPr descr="NOAA.png" id="137" name="Google Shape;137;p3"/>
          <p:cNvPicPr preferRelativeResize="0"/>
          <p:nvPr/>
        </p:nvPicPr>
        <p:blipFill rotWithShape="1">
          <a:blip r:embed="rId5">
            <a:alphaModFix/>
          </a:blip>
          <a:srcRect b="0" l="0" r="0" t="0"/>
          <a:stretch/>
        </p:blipFill>
        <p:spPr>
          <a:xfrm>
            <a:off x="10964993" y="0"/>
            <a:ext cx="1097280" cy="1097280"/>
          </a:xfrm>
          <a:prstGeom prst="rect">
            <a:avLst/>
          </a:prstGeom>
          <a:noFill/>
          <a:ln>
            <a:noFill/>
          </a:ln>
        </p:spPr>
      </p:pic>
      <p:pic>
        <p:nvPicPr>
          <p:cNvPr id="138" name="Google Shape;138;p3"/>
          <p:cNvPicPr preferRelativeResize="0"/>
          <p:nvPr/>
        </p:nvPicPr>
        <p:blipFill rotWithShape="1">
          <a:blip r:embed="rId6">
            <a:alphaModFix/>
          </a:blip>
          <a:srcRect b="0" l="0" r="0" t="0"/>
          <a:stretch/>
        </p:blipFill>
        <p:spPr>
          <a:xfrm>
            <a:off x="3267961" y="1482858"/>
            <a:ext cx="9087273" cy="5111591"/>
          </a:xfrm>
          <a:prstGeom prst="rect">
            <a:avLst/>
          </a:prstGeom>
          <a:noFill/>
          <a:ln>
            <a:noFill/>
          </a:ln>
        </p:spPr>
      </p:pic>
      <p:sp>
        <p:nvSpPr>
          <p:cNvPr id="139" name="Google Shape;139;p3"/>
          <p:cNvSpPr txBox="1"/>
          <p:nvPr/>
        </p:nvSpPr>
        <p:spPr>
          <a:xfrm>
            <a:off x="238650" y="2986745"/>
            <a:ext cx="3207053" cy="2313918"/>
          </a:xfrm>
          <a:prstGeom prst="rect">
            <a:avLst/>
          </a:prstGeom>
          <a:noFill/>
          <a:ln>
            <a:noFill/>
          </a:ln>
        </p:spPr>
        <p:txBody>
          <a:bodyPr anchorCtr="0" anchor="t" bIns="45700" lIns="91425" spcFirstLastPara="1" rIns="91425" wrap="square" tIns="45700">
            <a:noAutofit/>
          </a:bodyPr>
          <a:lstStyle/>
          <a:p>
            <a:pPr indent="-260350" lvl="0" marL="285750" marR="0" rtl="0" algn="l">
              <a:lnSpc>
                <a:spcPct val="100000"/>
              </a:lnSpc>
              <a:spcBef>
                <a:spcPts val="0"/>
              </a:spcBef>
              <a:spcAft>
                <a:spcPts val="0"/>
              </a:spcAft>
              <a:buClr>
                <a:schemeClr val="dk1"/>
              </a:buClr>
              <a:buSzPts val="1200"/>
              <a:buFont typeface="Noto Sans Symbols"/>
              <a:buChar char="●"/>
            </a:pPr>
            <a:r>
              <a:rPr b="1" i="0" lang="en-US" sz="1200" u="none" cap="none" strike="noStrike">
                <a:solidFill>
                  <a:schemeClr val="dk1"/>
                </a:solidFill>
                <a:latin typeface="Arial"/>
                <a:ea typeface="Arial"/>
                <a:cs typeface="Arial"/>
                <a:sym typeface="Arial"/>
              </a:rPr>
              <a:t>AOD</a:t>
            </a:r>
            <a:r>
              <a:rPr b="0" i="0" lang="en-US" sz="1200" u="none" cap="none" strike="noStrike">
                <a:solidFill>
                  <a:schemeClr val="dk1"/>
                </a:solidFill>
                <a:latin typeface="Arial"/>
                <a:ea typeface="Arial"/>
                <a:cs typeface="Arial"/>
                <a:sym typeface="Arial"/>
              </a:rPr>
              <a:t>: VIIRS aerosol optical depth (AOD) at 550 nm;</a:t>
            </a:r>
            <a:endParaRPr b="0" i="0" sz="1200" u="none" cap="none" strike="noStrike">
              <a:solidFill>
                <a:schemeClr val="dk1"/>
              </a:solidFill>
              <a:latin typeface="Arial"/>
              <a:ea typeface="Arial"/>
              <a:cs typeface="Arial"/>
              <a:sym typeface="Arial"/>
            </a:endParaRPr>
          </a:p>
          <a:p>
            <a:pPr indent="-260350" lvl="0" marL="285750" marR="0" rtl="0" algn="l">
              <a:lnSpc>
                <a:spcPct val="100000"/>
              </a:lnSpc>
              <a:spcBef>
                <a:spcPts val="0"/>
              </a:spcBef>
              <a:spcAft>
                <a:spcPts val="0"/>
              </a:spcAft>
              <a:buClr>
                <a:schemeClr val="dk1"/>
              </a:buClr>
              <a:buSzPts val="1200"/>
              <a:buFont typeface="Noto Sans Symbols"/>
              <a:buChar char="●"/>
            </a:pPr>
            <a:r>
              <a:rPr b="1" i="0" lang="en-US" sz="1200" u="none" cap="none" strike="noStrike">
                <a:solidFill>
                  <a:schemeClr val="dk1"/>
                </a:solidFill>
                <a:latin typeface="Arial"/>
                <a:ea typeface="Arial"/>
                <a:cs typeface="Arial"/>
                <a:sym typeface="Arial"/>
              </a:rPr>
              <a:t>JEDI</a:t>
            </a:r>
            <a:r>
              <a:rPr b="0" i="0" lang="en-US" sz="1200" u="none" cap="none" strike="noStrike">
                <a:solidFill>
                  <a:schemeClr val="dk1"/>
                </a:solidFill>
                <a:latin typeface="Arial"/>
                <a:ea typeface="Arial"/>
                <a:cs typeface="Arial"/>
                <a:sym typeface="Arial"/>
              </a:rPr>
              <a:t>: Joint Effort for Data assimilation Integration -- a collaborative effort led by JCSDA;</a:t>
            </a:r>
            <a:endParaRPr b="0" i="0" sz="1200" u="none" cap="none" strike="noStrike">
              <a:solidFill>
                <a:schemeClr val="dk1"/>
              </a:solidFill>
              <a:latin typeface="Arial"/>
              <a:ea typeface="Arial"/>
              <a:cs typeface="Arial"/>
              <a:sym typeface="Arial"/>
            </a:endParaRPr>
          </a:p>
          <a:p>
            <a:pPr indent="-260350" lvl="0" marL="285750" marR="0" rtl="0" algn="l">
              <a:lnSpc>
                <a:spcPct val="100000"/>
              </a:lnSpc>
              <a:spcBef>
                <a:spcPts val="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IODA</a:t>
            </a:r>
            <a:r>
              <a:rPr b="0" i="0" lang="en-US" sz="1200" u="none" cap="none" strike="noStrike">
                <a:solidFill>
                  <a:schemeClr val="dk1"/>
                </a:solidFill>
                <a:latin typeface="Arial"/>
                <a:ea typeface="Arial"/>
                <a:cs typeface="Arial"/>
                <a:sym typeface="Arial"/>
              </a:rPr>
              <a:t>: Interface for Observation Data Access;</a:t>
            </a:r>
            <a:endParaRPr b="0" i="0" sz="1400" u="none" cap="none" strike="noStrike">
              <a:solidFill>
                <a:srgbClr val="000000"/>
              </a:solidFill>
              <a:latin typeface="Arial"/>
              <a:ea typeface="Arial"/>
              <a:cs typeface="Arial"/>
              <a:sym typeface="Arial"/>
            </a:endParaRPr>
          </a:p>
          <a:p>
            <a:pPr indent="-260350" lvl="0" marL="285750" marR="0" rtl="0" algn="l">
              <a:lnSpc>
                <a:spcPct val="100000"/>
              </a:lnSpc>
              <a:spcBef>
                <a:spcPts val="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UFO</a:t>
            </a:r>
            <a:r>
              <a:rPr b="0" i="0" lang="en-US" sz="1200" u="none" cap="none" strike="noStrike">
                <a:solidFill>
                  <a:schemeClr val="dk1"/>
                </a:solidFill>
                <a:latin typeface="Arial"/>
                <a:ea typeface="Arial"/>
                <a:cs typeface="Arial"/>
                <a:sym typeface="Arial"/>
              </a:rPr>
              <a:t>: Unified Forward Operator;</a:t>
            </a:r>
            <a:endParaRPr b="0" i="0" sz="1200" u="none" cap="none" strike="noStrike">
              <a:solidFill>
                <a:schemeClr val="dk1"/>
              </a:solidFill>
              <a:latin typeface="Arial"/>
              <a:ea typeface="Arial"/>
              <a:cs typeface="Arial"/>
              <a:sym typeface="Arial"/>
            </a:endParaRPr>
          </a:p>
          <a:p>
            <a:pPr indent="-260350" lvl="0" marL="285750" marR="0" rtl="0" algn="l">
              <a:lnSpc>
                <a:spcPct val="100000"/>
              </a:lnSpc>
              <a:spcBef>
                <a:spcPts val="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LETKF</a:t>
            </a:r>
            <a:r>
              <a:rPr b="0" i="0" lang="en-US" sz="1200" u="none" cap="none" strike="noStrike">
                <a:solidFill>
                  <a:schemeClr val="dk1"/>
                </a:solidFill>
                <a:latin typeface="Arial"/>
                <a:ea typeface="Arial"/>
                <a:cs typeface="Arial"/>
                <a:sym typeface="Arial"/>
              </a:rPr>
              <a:t>: Local Ensemble Transform Kalman Filter</a:t>
            </a:r>
            <a:endParaRPr b="0" i="0" sz="1400" u="none" cap="none" strike="noStrike">
              <a:solidFill>
                <a:srgbClr val="000000"/>
              </a:solidFill>
              <a:latin typeface="Arial"/>
              <a:ea typeface="Arial"/>
              <a:cs typeface="Arial"/>
              <a:sym typeface="Arial"/>
            </a:endParaRPr>
          </a:p>
          <a:p>
            <a:pPr indent="-260350" lvl="0" marL="285750" marR="0" rtl="0" algn="l">
              <a:lnSpc>
                <a:spcPct val="100000"/>
              </a:lnSpc>
              <a:spcBef>
                <a:spcPts val="0"/>
              </a:spcBef>
              <a:spcAft>
                <a:spcPts val="0"/>
              </a:spcAft>
              <a:buClr>
                <a:schemeClr val="dk1"/>
              </a:buClr>
              <a:buSzPts val="1200"/>
              <a:buFont typeface="Arial"/>
              <a:buChar char="●"/>
            </a:pPr>
            <a:r>
              <a:rPr b="1" i="0" lang="en-US" sz="1200" u="none" cap="none" strike="noStrike">
                <a:solidFill>
                  <a:schemeClr val="dk1"/>
                </a:solidFill>
                <a:latin typeface="Arial"/>
                <a:ea typeface="Arial"/>
                <a:cs typeface="Arial"/>
                <a:sym typeface="Arial"/>
              </a:rPr>
              <a:t>EnVar</a:t>
            </a:r>
            <a:r>
              <a:rPr b="0" i="0" lang="en-US" sz="1200" u="none" cap="none" strike="noStrike">
                <a:solidFill>
                  <a:schemeClr val="dk1"/>
                </a:solidFill>
                <a:latin typeface="Arial"/>
                <a:ea typeface="Arial"/>
                <a:cs typeface="Arial"/>
                <a:sym typeface="Arial"/>
              </a:rPr>
              <a:t>: </a:t>
            </a:r>
            <a:r>
              <a:rPr b="0" i="0" lang="en-US" sz="1300" u="none" cap="none" strike="noStrike">
                <a:solidFill>
                  <a:schemeClr val="dk1"/>
                </a:solidFill>
                <a:latin typeface="Arial"/>
                <a:ea typeface="Arial"/>
                <a:cs typeface="Arial"/>
                <a:sym typeface="Arial"/>
              </a:rPr>
              <a:t>Ensemble-Variational solver</a:t>
            </a:r>
            <a:r>
              <a:rPr b="0" i="0" lang="en-US"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4"/>
          <p:cNvPicPr preferRelativeResize="0"/>
          <p:nvPr/>
        </p:nvPicPr>
        <p:blipFill rotWithShape="1">
          <a:blip r:embed="rId3">
            <a:alphaModFix/>
          </a:blip>
          <a:srcRect b="18873" l="0" r="0" t="17210"/>
          <a:stretch/>
        </p:blipFill>
        <p:spPr>
          <a:xfrm>
            <a:off x="56132" y="3316943"/>
            <a:ext cx="3657600" cy="1972566"/>
          </a:xfrm>
          <a:prstGeom prst="rect">
            <a:avLst/>
          </a:prstGeom>
          <a:noFill/>
          <a:ln>
            <a:noFill/>
          </a:ln>
        </p:spPr>
      </p:pic>
      <p:sp>
        <p:nvSpPr>
          <p:cNvPr id="146" name="Google Shape;146;p4"/>
          <p:cNvSpPr txBox="1"/>
          <p:nvPr>
            <p:ph idx="12" type="sldNum"/>
          </p:nvPr>
        </p:nvSpPr>
        <p:spPr>
          <a:xfrm>
            <a:off x="8077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47" name="Google Shape;147;p4"/>
          <p:cNvSpPr txBox="1"/>
          <p:nvPr/>
        </p:nvSpPr>
        <p:spPr>
          <a:xfrm>
            <a:off x="2312894" y="564776"/>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 name="Google Shape;148;p4"/>
          <p:cNvSpPr txBox="1"/>
          <p:nvPr/>
        </p:nvSpPr>
        <p:spPr>
          <a:xfrm>
            <a:off x="1524000" y="130536"/>
            <a:ext cx="9144000" cy="5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149" name="Google Shape;149;p4"/>
          <p:cNvSpPr txBox="1"/>
          <p:nvPr/>
        </p:nvSpPr>
        <p:spPr>
          <a:xfrm>
            <a:off x="86052" y="29729"/>
            <a:ext cx="9075233" cy="1038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NOAA S-NPP VIIRS AOD retrievals at 550 nm</a:t>
            </a:r>
            <a:endParaRPr b="1" i="0" sz="3000" u="none" cap="none" strike="noStrike">
              <a:solidFill>
                <a:schemeClr val="dk1"/>
              </a:solidFill>
              <a:latin typeface="Arial"/>
              <a:ea typeface="Arial"/>
              <a:cs typeface="Arial"/>
              <a:sym typeface="Arial"/>
            </a:endParaRPr>
          </a:p>
        </p:txBody>
      </p:sp>
      <p:cxnSp>
        <p:nvCxnSpPr>
          <p:cNvPr id="150" name="Google Shape;150;p4"/>
          <p:cNvCxnSpPr/>
          <p:nvPr/>
        </p:nvCxnSpPr>
        <p:spPr>
          <a:xfrm>
            <a:off x="0" y="1069826"/>
            <a:ext cx="9144000" cy="0"/>
          </a:xfrm>
          <a:prstGeom prst="straightConnector1">
            <a:avLst/>
          </a:prstGeom>
          <a:noFill/>
          <a:ln cap="flat" cmpd="sng" w="76200">
            <a:solidFill>
              <a:srgbClr val="538CD5"/>
            </a:solidFill>
            <a:prstDash val="solid"/>
            <a:round/>
            <a:headEnd len="sm" w="sm" type="none"/>
            <a:tailEnd len="sm" w="sm" type="none"/>
          </a:ln>
        </p:spPr>
      </p:cxnSp>
      <p:cxnSp>
        <p:nvCxnSpPr>
          <p:cNvPr id="151" name="Google Shape;151;p4"/>
          <p:cNvCxnSpPr/>
          <p:nvPr/>
        </p:nvCxnSpPr>
        <p:spPr>
          <a:xfrm>
            <a:off x="0" y="1155569"/>
            <a:ext cx="12192000" cy="0"/>
          </a:xfrm>
          <a:prstGeom prst="straightConnector1">
            <a:avLst/>
          </a:prstGeom>
          <a:noFill/>
          <a:ln cap="flat" cmpd="sng" w="25400">
            <a:solidFill>
              <a:srgbClr val="538CD5"/>
            </a:solidFill>
            <a:prstDash val="solid"/>
            <a:round/>
            <a:headEnd len="sm" w="sm" type="none"/>
            <a:tailEnd len="sm" w="sm" type="none"/>
          </a:ln>
        </p:spPr>
      </p:cxnSp>
      <p:pic>
        <p:nvPicPr>
          <p:cNvPr descr="cireslogo-cc.jpg" id="152" name="Google Shape;152;p4"/>
          <p:cNvPicPr preferRelativeResize="0"/>
          <p:nvPr/>
        </p:nvPicPr>
        <p:blipFill rotWithShape="1">
          <a:blip r:embed="rId4">
            <a:alphaModFix/>
          </a:blip>
          <a:srcRect b="0" l="0" r="0" t="0"/>
          <a:stretch/>
        </p:blipFill>
        <p:spPr>
          <a:xfrm>
            <a:off x="9265388" y="136524"/>
            <a:ext cx="1463040" cy="691757"/>
          </a:xfrm>
          <a:prstGeom prst="rect">
            <a:avLst/>
          </a:prstGeom>
          <a:noFill/>
          <a:ln>
            <a:noFill/>
          </a:ln>
        </p:spPr>
      </p:pic>
      <p:pic>
        <p:nvPicPr>
          <p:cNvPr descr="NOAA.png" id="153" name="Google Shape;153;p4"/>
          <p:cNvPicPr preferRelativeResize="0"/>
          <p:nvPr/>
        </p:nvPicPr>
        <p:blipFill rotWithShape="1">
          <a:blip r:embed="rId5">
            <a:alphaModFix/>
          </a:blip>
          <a:srcRect b="0" l="0" r="0" t="0"/>
          <a:stretch/>
        </p:blipFill>
        <p:spPr>
          <a:xfrm>
            <a:off x="10964993" y="0"/>
            <a:ext cx="1097280" cy="1097280"/>
          </a:xfrm>
          <a:prstGeom prst="rect">
            <a:avLst/>
          </a:prstGeom>
          <a:noFill/>
          <a:ln>
            <a:noFill/>
          </a:ln>
        </p:spPr>
      </p:pic>
      <p:sp>
        <p:nvSpPr>
          <p:cNvPr id="154" name="Google Shape;154;p4"/>
          <p:cNvSpPr txBox="1"/>
          <p:nvPr/>
        </p:nvSpPr>
        <p:spPr>
          <a:xfrm>
            <a:off x="5981423" y="1415975"/>
            <a:ext cx="5076846"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GEFS-Aerosols 6-hour aerosol mixing ratio forecast at lowest model level</a:t>
            </a:r>
            <a:endParaRPr b="1" i="0" sz="1400" u="none" cap="none" strike="noStrike">
              <a:solidFill>
                <a:schemeClr val="dk1"/>
              </a:solidFill>
              <a:latin typeface="Arial"/>
              <a:ea typeface="Arial"/>
              <a:cs typeface="Arial"/>
              <a:sym typeface="Arial"/>
            </a:endParaRPr>
          </a:p>
        </p:txBody>
      </p:sp>
      <p:sp>
        <p:nvSpPr>
          <p:cNvPr id="155" name="Google Shape;155;p4"/>
          <p:cNvSpPr txBox="1"/>
          <p:nvPr/>
        </p:nvSpPr>
        <p:spPr>
          <a:xfrm>
            <a:off x="9996908" y="1950758"/>
            <a:ext cx="913513"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Sea salt</a:t>
            </a:r>
            <a:endParaRPr b="1" i="0" sz="1400" u="none" cap="none" strike="noStrike">
              <a:solidFill>
                <a:schemeClr val="dk1"/>
              </a:solidFill>
              <a:latin typeface="Arial"/>
              <a:ea typeface="Arial"/>
              <a:cs typeface="Arial"/>
              <a:sym typeface="Arial"/>
            </a:endParaRPr>
          </a:p>
        </p:txBody>
      </p:sp>
      <p:sp>
        <p:nvSpPr>
          <p:cNvPr id="156" name="Google Shape;156;p4"/>
          <p:cNvSpPr txBox="1"/>
          <p:nvPr/>
        </p:nvSpPr>
        <p:spPr>
          <a:xfrm>
            <a:off x="5166535" y="4131189"/>
            <a:ext cx="3192267"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Total black and organic carbon</a:t>
            </a:r>
            <a:endParaRPr b="1" i="0" sz="1400" u="none" cap="none" strike="noStrike">
              <a:solidFill>
                <a:schemeClr val="dk1"/>
              </a:solidFill>
              <a:latin typeface="Arial"/>
              <a:ea typeface="Arial"/>
              <a:cs typeface="Arial"/>
              <a:sym typeface="Arial"/>
            </a:endParaRPr>
          </a:p>
        </p:txBody>
      </p:sp>
      <p:sp>
        <p:nvSpPr>
          <p:cNvPr id="157" name="Google Shape;157;p4"/>
          <p:cNvSpPr txBox="1"/>
          <p:nvPr/>
        </p:nvSpPr>
        <p:spPr>
          <a:xfrm>
            <a:off x="9928791" y="4131189"/>
            <a:ext cx="981630"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Sulfate</a:t>
            </a:r>
            <a:endParaRPr b="1" i="0" sz="1400" u="none" cap="none" strike="noStrike">
              <a:solidFill>
                <a:schemeClr val="dk1"/>
              </a:solidFill>
              <a:latin typeface="Arial"/>
              <a:ea typeface="Arial"/>
              <a:cs typeface="Arial"/>
              <a:sym typeface="Arial"/>
            </a:endParaRPr>
          </a:p>
        </p:txBody>
      </p:sp>
      <p:sp>
        <p:nvSpPr>
          <p:cNvPr id="158" name="Google Shape;158;p4"/>
          <p:cNvSpPr txBox="1"/>
          <p:nvPr/>
        </p:nvSpPr>
        <p:spPr>
          <a:xfrm>
            <a:off x="24668" y="1309068"/>
            <a:ext cx="5493630" cy="403643"/>
          </a:xfrm>
          <a:prstGeom prst="rect">
            <a:avLst/>
          </a:prstGeom>
          <a:noFill/>
          <a:ln>
            <a:noFill/>
          </a:ln>
        </p:spPr>
        <p:txBody>
          <a:bodyPr anchorCtr="0" anchor="t" bIns="45700" lIns="91425" spcFirstLastPara="1" rIns="91425" wrap="square" tIns="45700">
            <a:noAutofit/>
          </a:bodyPr>
          <a:lstStyle/>
          <a:p>
            <a:pPr indent="-285750" lvl="0" marL="311150" marR="0" rtl="0" algn="l">
              <a:lnSpc>
                <a:spcPct val="100000"/>
              </a:lnSpc>
              <a:spcBef>
                <a:spcPts val="0"/>
              </a:spcBef>
              <a:spcAft>
                <a:spcPts val="0"/>
              </a:spcAft>
              <a:buClr>
                <a:schemeClr val="dk1"/>
              </a:buClr>
              <a:buSzPts val="1200"/>
              <a:buFont typeface="Noto Sans Symbols"/>
              <a:buChar char="❑"/>
            </a:pPr>
            <a:r>
              <a:rPr b="1" i="0" lang="en-US" sz="1400" u="none" cap="none" strike="noStrike">
                <a:solidFill>
                  <a:schemeClr val="dk1"/>
                </a:solidFill>
                <a:latin typeface="Arial"/>
                <a:ea typeface="Arial"/>
                <a:cs typeface="Arial"/>
                <a:sym typeface="Arial"/>
              </a:rPr>
              <a:t>Column-integrated AOD</a:t>
            </a:r>
            <a:r>
              <a:rPr b="0" i="0" lang="en-US" sz="1400" u="none" cap="none" strike="noStrike">
                <a:solidFill>
                  <a:schemeClr val="dk1"/>
                </a:solidFill>
                <a:latin typeface="Arial"/>
                <a:ea typeface="Arial"/>
                <a:cs typeface="Arial"/>
                <a:sym typeface="Arial"/>
              </a:rPr>
              <a:t> calculation</a:t>
            </a:r>
            <a:r>
              <a:rPr b="0" i="0" lang="en-US" sz="1200" u="none" cap="none" strike="noStrike">
                <a:solidFill>
                  <a:schemeClr val="dk1"/>
                </a:solidFill>
                <a:latin typeface="Arial"/>
                <a:ea typeface="Arial"/>
                <a:cs typeface="Arial"/>
                <a:sym typeface="Arial"/>
              </a:rPr>
              <a:t> (Eq.1 of Randles et al. 2017):</a:t>
            </a:r>
            <a:endParaRPr b="1" i="0" sz="1200" u="none" cap="none" strike="noStrike">
              <a:solidFill>
                <a:schemeClr val="dk1"/>
              </a:solidFill>
              <a:latin typeface="Arial"/>
              <a:ea typeface="Arial"/>
              <a:cs typeface="Arial"/>
              <a:sym typeface="Arial"/>
            </a:endParaRPr>
          </a:p>
          <a:p>
            <a:pPr indent="0" lvl="0" marL="254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sp>
        <p:nvSpPr>
          <p:cNvPr id="159" name="Google Shape;159;p4"/>
          <p:cNvSpPr txBox="1"/>
          <p:nvPr/>
        </p:nvSpPr>
        <p:spPr>
          <a:xfrm>
            <a:off x="227580" y="2844682"/>
            <a:ext cx="3657600" cy="4616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NOAA S-NPP VIIRS AOD retrievals at 550 nm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 50 km resolution)</a:t>
            </a:r>
            <a:endParaRPr b="1" i="0" sz="1200" u="none" cap="none" strike="noStrike">
              <a:solidFill>
                <a:schemeClr val="dk1"/>
              </a:solidFill>
              <a:latin typeface="Arial"/>
              <a:ea typeface="Arial"/>
              <a:cs typeface="Arial"/>
              <a:sym typeface="Arial"/>
            </a:endParaRPr>
          </a:p>
        </p:txBody>
      </p:sp>
      <p:pic>
        <p:nvPicPr>
          <p:cNvPr id="160" name="Google Shape;160;p4"/>
          <p:cNvPicPr preferRelativeResize="0"/>
          <p:nvPr/>
        </p:nvPicPr>
        <p:blipFill rotWithShape="1">
          <a:blip r:embed="rId6">
            <a:alphaModFix/>
          </a:blip>
          <a:srcRect b="19169" l="0" r="0" t="17209"/>
          <a:stretch/>
        </p:blipFill>
        <p:spPr>
          <a:xfrm>
            <a:off x="4968573" y="2241726"/>
            <a:ext cx="3657600" cy="1745296"/>
          </a:xfrm>
          <a:prstGeom prst="rect">
            <a:avLst/>
          </a:prstGeom>
          <a:noFill/>
          <a:ln>
            <a:noFill/>
          </a:ln>
        </p:spPr>
      </p:pic>
      <p:pic>
        <p:nvPicPr>
          <p:cNvPr id="161" name="Google Shape;161;p4"/>
          <p:cNvPicPr preferRelativeResize="0"/>
          <p:nvPr/>
        </p:nvPicPr>
        <p:blipFill rotWithShape="1">
          <a:blip r:embed="rId7">
            <a:alphaModFix/>
          </a:blip>
          <a:srcRect b="19169" l="0" r="0" t="17209"/>
          <a:stretch/>
        </p:blipFill>
        <p:spPr>
          <a:xfrm>
            <a:off x="8566299" y="2233996"/>
            <a:ext cx="3657600" cy="1745299"/>
          </a:xfrm>
          <a:prstGeom prst="rect">
            <a:avLst/>
          </a:prstGeom>
          <a:noFill/>
          <a:ln>
            <a:noFill/>
          </a:ln>
        </p:spPr>
      </p:pic>
      <p:pic>
        <p:nvPicPr>
          <p:cNvPr id="162" name="Google Shape;162;p4"/>
          <p:cNvPicPr preferRelativeResize="0"/>
          <p:nvPr/>
        </p:nvPicPr>
        <p:blipFill rotWithShape="1">
          <a:blip r:embed="rId8">
            <a:alphaModFix/>
          </a:blip>
          <a:srcRect b="19169" l="0" r="0" t="17209"/>
          <a:stretch/>
        </p:blipFill>
        <p:spPr>
          <a:xfrm>
            <a:off x="4968573" y="4462132"/>
            <a:ext cx="3657600" cy="1745298"/>
          </a:xfrm>
          <a:prstGeom prst="rect">
            <a:avLst/>
          </a:prstGeom>
          <a:noFill/>
          <a:ln>
            <a:noFill/>
          </a:ln>
        </p:spPr>
      </p:pic>
      <p:pic>
        <p:nvPicPr>
          <p:cNvPr id="163" name="Google Shape;163;p4"/>
          <p:cNvPicPr preferRelativeResize="0"/>
          <p:nvPr/>
        </p:nvPicPr>
        <p:blipFill rotWithShape="1">
          <a:blip r:embed="rId9">
            <a:alphaModFix/>
          </a:blip>
          <a:srcRect b="18055" l="0" r="0" t="16157"/>
          <a:stretch/>
        </p:blipFill>
        <p:spPr>
          <a:xfrm>
            <a:off x="8519846" y="4462132"/>
            <a:ext cx="3657600" cy="1804658"/>
          </a:xfrm>
          <a:prstGeom prst="rect">
            <a:avLst/>
          </a:prstGeom>
          <a:noFill/>
          <a:ln>
            <a:noFill/>
          </a:ln>
        </p:spPr>
      </p:pic>
      <p:sp>
        <p:nvSpPr>
          <p:cNvPr id="164" name="Google Shape;164;p4"/>
          <p:cNvSpPr txBox="1"/>
          <p:nvPr/>
        </p:nvSpPr>
        <p:spPr>
          <a:xfrm>
            <a:off x="3717409" y="3836860"/>
            <a:ext cx="1167863"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200" u="none" cap="none" strike="noStrike">
                <a:solidFill>
                  <a:srgbClr val="FF0000"/>
                </a:solidFill>
                <a:latin typeface="Arial"/>
                <a:ea typeface="Arial"/>
                <a:cs typeface="Arial"/>
                <a:sym typeface="Arial"/>
              </a:rPr>
              <a:t>Simulation</a:t>
            </a:r>
            <a:endParaRPr b="1" i="0" sz="1200" u="none" cap="none" strike="noStrike">
              <a:solidFill>
                <a:srgbClr val="FF0000"/>
              </a:solidFill>
              <a:latin typeface="Arial"/>
              <a:ea typeface="Arial"/>
              <a:cs typeface="Arial"/>
              <a:sym typeface="Arial"/>
            </a:endParaRPr>
          </a:p>
        </p:txBody>
      </p:sp>
      <p:cxnSp>
        <p:nvCxnSpPr>
          <p:cNvPr id="165" name="Google Shape;165;p4"/>
          <p:cNvCxnSpPr/>
          <p:nvPr/>
        </p:nvCxnSpPr>
        <p:spPr>
          <a:xfrm>
            <a:off x="3751576" y="4374001"/>
            <a:ext cx="1068220" cy="0"/>
          </a:xfrm>
          <a:prstGeom prst="straightConnector1">
            <a:avLst/>
          </a:prstGeom>
          <a:noFill/>
          <a:ln cap="flat" cmpd="sng" w="38100">
            <a:solidFill>
              <a:schemeClr val="dk1"/>
            </a:solidFill>
            <a:prstDash val="solid"/>
            <a:miter lim="800000"/>
            <a:headEnd len="sm" w="sm" type="none"/>
            <a:tailEnd len="med" w="med" type="triangle"/>
          </a:ln>
        </p:spPr>
      </p:cxnSp>
      <p:cxnSp>
        <p:nvCxnSpPr>
          <p:cNvPr id="166" name="Google Shape;166;p4"/>
          <p:cNvCxnSpPr/>
          <p:nvPr/>
        </p:nvCxnSpPr>
        <p:spPr>
          <a:xfrm rot="10800000">
            <a:off x="3712503" y="4174099"/>
            <a:ext cx="1068220" cy="0"/>
          </a:xfrm>
          <a:prstGeom prst="straightConnector1">
            <a:avLst/>
          </a:prstGeom>
          <a:noFill/>
          <a:ln cap="flat" cmpd="sng" w="38100">
            <a:solidFill>
              <a:schemeClr val="dk1"/>
            </a:solidFill>
            <a:prstDash val="solid"/>
            <a:miter lim="800000"/>
            <a:headEnd len="sm" w="sm" type="none"/>
            <a:tailEnd len="med" w="med" type="triangle"/>
          </a:ln>
        </p:spPr>
      </p:cxnSp>
      <p:sp>
        <p:nvSpPr>
          <p:cNvPr id="167" name="Google Shape;167;p4"/>
          <p:cNvSpPr txBox="1"/>
          <p:nvPr/>
        </p:nvSpPr>
        <p:spPr>
          <a:xfrm>
            <a:off x="3747022" y="4411417"/>
            <a:ext cx="1167863"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200" u="none" cap="none" strike="noStrike">
                <a:solidFill>
                  <a:srgbClr val="FF0000"/>
                </a:solidFill>
                <a:latin typeface="Arial"/>
                <a:ea typeface="Arial"/>
                <a:cs typeface="Arial"/>
                <a:sym typeface="Arial"/>
              </a:rPr>
              <a:t>Correction</a:t>
            </a:r>
            <a:endParaRPr b="1" i="0" sz="1200" u="none" cap="none" strike="noStrike">
              <a:solidFill>
                <a:srgbClr val="FF0000"/>
              </a:solidFill>
              <a:latin typeface="Arial"/>
              <a:ea typeface="Arial"/>
              <a:cs typeface="Arial"/>
              <a:sym typeface="Arial"/>
            </a:endParaRPr>
          </a:p>
        </p:txBody>
      </p:sp>
      <p:pic>
        <p:nvPicPr>
          <p:cNvPr id="168" name="Google Shape;168;p4"/>
          <p:cNvPicPr preferRelativeResize="0"/>
          <p:nvPr/>
        </p:nvPicPr>
        <p:blipFill rotWithShape="1">
          <a:blip r:embed="rId10">
            <a:alphaModFix/>
          </a:blip>
          <a:srcRect b="22773" l="0" r="26204" t="0"/>
          <a:stretch/>
        </p:blipFill>
        <p:spPr>
          <a:xfrm>
            <a:off x="309581" y="1867261"/>
            <a:ext cx="2428838" cy="457200"/>
          </a:xfrm>
          <a:prstGeom prst="rect">
            <a:avLst/>
          </a:prstGeom>
          <a:noFill/>
          <a:ln>
            <a:noFill/>
          </a:ln>
        </p:spPr>
      </p:pic>
      <p:sp>
        <p:nvSpPr>
          <p:cNvPr id="169" name="Google Shape;169;p4"/>
          <p:cNvSpPr txBox="1"/>
          <p:nvPr/>
        </p:nvSpPr>
        <p:spPr>
          <a:xfrm>
            <a:off x="2771483" y="1638611"/>
            <a:ext cx="2428837" cy="106627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𝞽: column-integrated AOD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x</a:t>
            </a:r>
            <a:r>
              <a:rPr b="0" baseline="-25000" i="0" lang="en-US" sz="1000" u="none" cap="none" strike="noStrike">
                <a:solidFill>
                  <a:schemeClr val="dk1"/>
                </a:solidFill>
                <a:latin typeface="Arial"/>
                <a:ea typeface="Arial"/>
                <a:cs typeface="Arial"/>
                <a:sym typeface="Arial"/>
              </a:rPr>
              <a:t>i</a:t>
            </a:r>
            <a:r>
              <a:rPr b="0" i="0" lang="en-US" sz="1000" u="none" cap="none" strike="noStrike">
                <a:solidFill>
                  <a:schemeClr val="dk1"/>
                </a:solidFill>
                <a:latin typeface="Arial"/>
                <a:ea typeface="Arial"/>
                <a:cs typeface="Arial"/>
                <a:sym typeface="Arial"/>
              </a:rPr>
              <a:t>: mass mixing ratio of aerosol species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b</a:t>
            </a:r>
            <a:r>
              <a:rPr b="0" baseline="-25000" i="0" lang="en-US" sz="1000" u="none" cap="none" strike="noStrike">
                <a:solidFill>
                  <a:schemeClr val="dk1"/>
                </a:solidFill>
                <a:latin typeface="Arial"/>
                <a:ea typeface="Arial"/>
                <a:cs typeface="Arial"/>
                <a:sym typeface="Arial"/>
              </a:rPr>
              <a:t>ext,i </a:t>
            </a:r>
            <a:r>
              <a:rPr b="0" i="0" lang="en-US" sz="1000" u="none" cap="none" strike="noStrike">
                <a:solidFill>
                  <a:schemeClr val="dk1"/>
                </a:solidFill>
                <a:latin typeface="Arial"/>
                <a:ea typeface="Arial"/>
                <a:cs typeface="Arial"/>
                <a:sym typeface="Arial"/>
              </a:rPr>
              <a:t>:species-specific extinction coefficients as a function of wavelength (λ) and relative humidity (RH)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𝛿z: layer depth </a:t>
            </a:r>
            <a:endParaRPr b="0" i="0" sz="14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chemeClr val="dk1"/>
              </a:buClr>
              <a:buSzPts val="1200"/>
              <a:buFont typeface="Noto Sans Symbols"/>
              <a:buNone/>
            </a:pPr>
            <a:r>
              <a:t/>
            </a:r>
            <a:endParaRPr b="1" i="0" sz="1000" u="none" cap="none" strike="noStrike">
              <a:solidFill>
                <a:schemeClr val="dk1"/>
              </a:solidFill>
              <a:latin typeface="Arial"/>
              <a:ea typeface="Arial"/>
              <a:cs typeface="Arial"/>
              <a:sym typeface="Arial"/>
            </a:endParaRPr>
          </a:p>
          <a:p>
            <a:pPr indent="0" lvl="0" marL="2540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p:txBody>
      </p:sp>
      <p:sp>
        <p:nvSpPr>
          <p:cNvPr id="170" name="Google Shape;170;p4"/>
          <p:cNvSpPr txBox="1"/>
          <p:nvPr/>
        </p:nvSpPr>
        <p:spPr>
          <a:xfrm>
            <a:off x="6591747" y="1973686"/>
            <a:ext cx="826979"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400" u="none" cap="none" strike="noStrike">
                <a:solidFill>
                  <a:schemeClr val="dk1"/>
                </a:solidFill>
                <a:latin typeface="Arial"/>
                <a:ea typeface="Arial"/>
                <a:cs typeface="Arial"/>
                <a:sym typeface="Arial"/>
              </a:rPr>
              <a:t>Dust</a:t>
            </a:r>
            <a:endParaRPr b="1" i="0" sz="1400" u="none" cap="none" strike="noStrike">
              <a:solidFill>
                <a:schemeClr val="dk1"/>
              </a:solidFill>
              <a:latin typeface="Arial"/>
              <a:ea typeface="Arial"/>
              <a:cs typeface="Arial"/>
              <a:sym typeface="Arial"/>
            </a:endParaRPr>
          </a:p>
        </p:txBody>
      </p:sp>
      <p:sp>
        <p:nvSpPr>
          <p:cNvPr id="171" name="Google Shape;171;p4"/>
          <p:cNvSpPr/>
          <p:nvPr/>
        </p:nvSpPr>
        <p:spPr>
          <a:xfrm>
            <a:off x="4791220" y="2543974"/>
            <a:ext cx="250187" cy="3462324"/>
          </a:xfrm>
          <a:prstGeom prst="leftBrace">
            <a:avLst>
              <a:gd fmla="val 8333" name="adj1"/>
              <a:gd fmla="val 50000" name="adj2"/>
            </a:avLst>
          </a:prstGeom>
          <a:noFill/>
          <a:ln cap="flat" cmpd="sng" w="317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2" name="Google Shape;172;p4"/>
          <p:cNvSpPr txBox="1"/>
          <p:nvPr/>
        </p:nvSpPr>
        <p:spPr>
          <a:xfrm>
            <a:off x="24668" y="5714320"/>
            <a:ext cx="5493630" cy="403643"/>
          </a:xfrm>
          <a:prstGeom prst="rect">
            <a:avLst/>
          </a:prstGeom>
          <a:noFill/>
          <a:ln>
            <a:noFill/>
          </a:ln>
        </p:spPr>
        <p:txBody>
          <a:bodyPr anchorCtr="0" anchor="t" bIns="45700" lIns="91425" spcFirstLastPara="1" rIns="91425" wrap="square" tIns="45700">
            <a:noAutofit/>
          </a:bodyPr>
          <a:lstStyle/>
          <a:p>
            <a:pPr indent="-285750" lvl="0" marL="311150" marR="0" rtl="0" algn="l">
              <a:lnSpc>
                <a:spcPct val="100000"/>
              </a:lnSpc>
              <a:spcBef>
                <a:spcPts val="0"/>
              </a:spcBef>
              <a:spcAft>
                <a:spcPts val="0"/>
              </a:spcAft>
              <a:buClr>
                <a:schemeClr val="dk1"/>
              </a:buClr>
              <a:buSzPts val="1200"/>
              <a:buFont typeface="Noto Sans Symbols"/>
              <a:buChar char="❑"/>
            </a:pPr>
            <a:r>
              <a:rPr b="1" i="0" lang="en-US" sz="1400" u="none" cap="none" strike="noStrike">
                <a:solidFill>
                  <a:schemeClr val="dk1"/>
                </a:solidFill>
                <a:latin typeface="Arial"/>
                <a:ea typeface="Arial"/>
                <a:cs typeface="Arial"/>
                <a:sym typeface="Arial"/>
              </a:rPr>
              <a:t>AOD bias and uncertainty estimate:</a:t>
            </a:r>
            <a:endParaRPr b="0" i="0" sz="1400" u="none" cap="none" strike="noStrike">
              <a:solidFill>
                <a:srgbClr val="000000"/>
              </a:solidFill>
              <a:latin typeface="Arial"/>
              <a:ea typeface="Arial"/>
              <a:cs typeface="Arial"/>
              <a:sym typeface="Arial"/>
            </a:endParaRPr>
          </a:p>
          <a:p>
            <a:pPr indent="0" lvl="0" marL="2540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a:p>
            <a:pPr indent="0" lvl="0" marL="2540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 </a:t>
            </a:r>
            <a:endParaRPr b="1" i="0" sz="1200" u="none" cap="none" strike="noStrike">
              <a:solidFill>
                <a:schemeClr val="dk1"/>
              </a:solidFill>
              <a:latin typeface="Arial"/>
              <a:ea typeface="Arial"/>
              <a:cs typeface="Arial"/>
              <a:sym typeface="Arial"/>
            </a:endParaRPr>
          </a:p>
          <a:p>
            <a:pPr indent="0" lvl="0" marL="254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sp>
        <p:nvSpPr>
          <p:cNvPr id="173" name="Google Shape;173;p4"/>
          <p:cNvSpPr txBox="1"/>
          <p:nvPr/>
        </p:nvSpPr>
        <p:spPr>
          <a:xfrm>
            <a:off x="602370" y="6055000"/>
            <a:ext cx="5493630" cy="1275201"/>
          </a:xfrm>
          <a:prstGeom prst="rect">
            <a:avLst/>
          </a:prstGeom>
          <a:noFill/>
          <a:ln>
            <a:noFill/>
          </a:ln>
        </p:spPr>
        <p:txBody>
          <a:bodyPr anchorCtr="0" anchor="t" bIns="45700" lIns="91425" spcFirstLastPara="1" rIns="91425" wrap="square" tIns="45700">
            <a:noAutofit/>
          </a:bodyPr>
          <a:lstStyle/>
          <a:p>
            <a:pPr indent="0" lvl="0" marL="2540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bias = ab + bb*AOD</a:t>
            </a:r>
            <a:endParaRPr b="0" i="0" sz="1400" u="none" cap="none" strike="noStrike">
              <a:solidFill>
                <a:srgbClr val="000000"/>
              </a:solidFill>
              <a:latin typeface="Arial"/>
              <a:ea typeface="Arial"/>
              <a:cs typeface="Arial"/>
              <a:sym typeface="Arial"/>
            </a:endParaRPr>
          </a:p>
          <a:p>
            <a:pPr indent="0" lvl="0" marL="2540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uncertainty = au + bu*AOD</a:t>
            </a:r>
            <a:endParaRPr b="0" i="0" sz="1400" u="none" cap="none" strike="noStrike">
              <a:solidFill>
                <a:srgbClr val="000000"/>
              </a:solidFill>
              <a:latin typeface="Arial"/>
              <a:ea typeface="Arial"/>
              <a:cs typeface="Arial"/>
              <a:sym typeface="Arial"/>
            </a:endParaRPr>
          </a:p>
          <a:p>
            <a:pPr indent="0" lvl="0" marL="2540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0" lvl="0" marL="254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5"/>
          <p:cNvSpPr txBox="1"/>
          <p:nvPr>
            <p:ph idx="12" type="sldNum"/>
          </p:nvPr>
        </p:nvSpPr>
        <p:spPr>
          <a:xfrm>
            <a:off x="8077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80" name="Google Shape;180;p5"/>
          <p:cNvSpPr txBox="1"/>
          <p:nvPr/>
        </p:nvSpPr>
        <p:spPr>
          <a:xfrm>
            <a:off x="2312894" y="564776"/>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 name="Google Shape;181;p5"/>
          <p:cNvSpPr txBox="1"/>
          <p:nvPr/>
        </p:nvSpPr>
        <p:spPr>
          <a:xfrm>
            <a:off x="1524000" y="130536"/>
            <a:ext cx="9144000" cy="5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182" name="Google Shape;182;p5"/>
          <p:cNvSpPr txBox="1"/>
          <p:nvPr/>
        </p:nvSpPr>
        <p:spPr>
          <a:xfrm>
            <a:off x="11659" y="-363"/>
            <a:ext cx="9019974" cy="1038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Improved AOD forward operator calculation using NASA Look-Up Tables (LUTs) compared to Community Radiative Transfer Model (CRTM) in JEDI</a:t>
            </a:r>
            <a:endParaRPr b="1" i="0" sz="2400" u="none" cap="none" strike="noStrike">
              <a:solidFill>
                <a:schemeClr val="dk1"/>
              </a:solidFill>
              <a:latin typeface="Arial"/>
              <a:ea typeface="Arial"/>
              <a:cs typeface="Arial"/>
              <a:sym typeface="Arial"/>
            </a:endParaRPr>
          </a:p>
        </p:txBody>
      </p:sp>
      <p:pic>
        <p:nvPicPr>
          <p:cNvPr descr="CRTM-AOD-2DMAP-20160619.png" id="183" name="Google Shape;183;p5"/>
          <p:cNvPicPr preferRelativeResize="0"/>
          <p:nvPr/>
        </p:nvPicPr>
        <p:blipFill rotWithShape="1">
          <a:blip r:embed="rId3">
            <a:alphaModFix/>
          </a:blip>
          <a:srcRect b="63598" l="10487" r="8336" t="11702"/>
          <a:stretch/>
        </p:blipFill>
        <p:spPr>
          <a:xfrm>
            <a:off x="3767140" y="1626204"/>
            <a:ext cx="5029200" cy="2295231"/>
          </a:xfrm>
          <a:prstGeom prst="rect">
            <a:avLst/>
          </a:prstGeom>
          <a:noFill/>
          <a:ln>
            <a:noFill/>
          </a:ln>
        </p:spPr>
      </p:pic>
      <p:pic>
        <p:nvPicPr>
          <p:cNvPr descr="CRTM-AOD-2DMAP-20160619.png" id="184" name="Google Shape;184;p5"/>
          <p:cNvPicPr preferRelativeResize="0"/>
          <p:nvPr/>
        </p:nvPicPr>
        <p:blipFill rotWithShape="1">
          <a:blip r:embed="rId3">
            <a:alphaModFix/>
          </a:blip>
          <a:srcRect b="9319" l="10487" r="8336" t="65773"/>
          <a:stretch/>
        </p:blipFill>
        <p:spPr>
          <a:xfrm>
            <a:off x="828673" y="3998935"/>
            <a:ext cx="5029200" cy="2314555"/>
          </a:xfrm>
          <a:prstGeom prst="rect">
            <a:avLst/>
          </a:prstGeom>
          <a:noFill/>
          <a:ln>
            <a:noFill/>
          </a:ln>
        </p:spPr>
      </p:pic>
      <p:pic>
        <p:nvPicPr>
          <p:cNvPr descr="LUTs-AOD-2DMAP-20160619.png" id="185" name="Google Shape;185;p5"/>
          <p:cNvPicPr preferRelativeResize="0"/>
          <p:nvPr/>
        </p:nvPicPr>
        <p:blipFill rotWithShape="1">
          <a:blip r:embed="rId4">
            <a:alphaModFix/>
          </a:blip>
          <a:srcRect b="9319" l="10106" r="8718" t="65773"/>
          <a:stretch/>
        </p:blipFill>
        <p:spPr>
          <a:xfrm>
            <a:off x="6669222" y="4070376"/>
            <a:ext cx="5029200" cy="2314554"/>
          </a:xfrm>
          <a:prstGeom prst="rect">
            <a:avLst/>
          </a:prstGeom>
          <a:noFill/>
          <a:ln>
            <a:noFill/>
          </a:ln>
        </p:spPr>
      </p:pic>
      <p:cxnSp>
        <p:nvCxnSpPr>
          <p:cNvPr id="186" name="Google Shape;186;p5"/>
          <p:cNvCxnSpPr/>
          <p:nvPr/>
        </p:nvCxnSpPr>
        <p:spPr>
          <a:xfrm>
            <a:off x="0" y="1069826"/>
            <a:ext cx="9144000" cy="0"/>
          </a:xfrm>
          <a:prstGeom prst="straightConnector1">
            <a:avLst/>
          </a:prstGeom>
          <a:noFill/>
          <a:ln cap="flat" cmpd="sng" w="76200">
            <a:solidFill>
              <a:srgbClr val="538CD5"/>
            </a:solidFill>
            <a:prstDash val="solid"/>
            <a:round/>
            <a:headEnd len="sm" w="sm" type="none"/>
            <a:tailEnd len="sm" w="sm" type="none"/>
          </a:ln>
        </p:spPr>
      </p:cxnSp>
      <p:cxnSp>
        <p:nvCxnSpPr>
          <p:cNvPr id="187" name="Google Shape;187;p5"/>
          <p:cNvCxnSpPr/>
          <p:nvPr/>
        </p:nvCxnSpPr>
        <p:spPr>
          <a:xfrm>
            <a:off x="0" y="1155569"/>
            <a:ext cx="12192000" cy="0"/>
          </a:xfrm>
          <a:prstGeom prst="straightConnector1">
            <a:avLst/>
          </a:prstGeom>
          <a:noFill/>
          <a:ln cap="flat" cmpd="sng" w="25400">
            <a:solidFill>
              <a:srgbClr val="538CD5"/>
            </a:solidFill>
            <a:prstDash val="solid"/>
            <a:round/>
            <a:headEnd len="sm" w="sm" type="none"/>
            <a:tailEnd len="sm" w="sm" type="none"/>
          </a:ln>
        </p:spPr>
      </p:cxnSp>
      <p:pic>
        <p:nvPicPr>
          <p:cNvPr descr="cireslogo-cc.jpg" id="188" name="Google Shape;188;p5"/>
          <p:cNvPicPr preferRelativeResize="0"/>
          <p:nvPr/>
        </p:nvPicPr>
        <p:blipFill rotWithShape="1">
          <a:blip r:embed="rId5">
            <a:alphaModFix/>
          </a:blip>
          <a:srcRect b="0" l="0" r="0" t="0"/>
          <a:stretch/>
        </p:blipFill>
        <p:spPr>
          <a:xfrm>
            <a:off x="9265388" y="136524"/>
            <a:ext cx="1463040" cy="691757"/>
          </a:xfrm>
          <a:prstGeom prst="rect">
            <a:avLst/>
          </a:prstGeom>
          <a:noFill/>
          <a:ln>
            <a:noFill/>
          </a:ln>
        </p:spPr>
      </p:pic>
      <p:pic>
        <p:nvPicPr>
          <p:cNvPr descr="NOAA.png" id="189" name="Google Shape;189;p5"/>
          <p:cNvPicPr preferRelativeResize="0"/>
          <p:nvPr/>
        </p:nvPicPr>
        <p:blipFill rotWithShape="1">
          <a:blip r:embed="rId6">
            <a:alphaModFix/>
          </a:blip>
          <a:srcRect b="0" l="0" r="0" t="0"/>
          <a:stretch/>
        </p:blipFill>
        <p:spPr>
          <a:xfrm>
            <a:off x="10964993" y="0"/>
            <a:ext cx="1097280" cy="1097280"/>
          </a:xfrm>
          <a:prstGeom prst="rect">
            <a:avLst/>
          </a:prstGeom>
          <a:noFill/>
          <a:ln>
            <a:noFill/>
          </a:ln>
        </p:spPr>
      </p:pic>
      <p:sp>
        <p:nvSpPr>
          <p:cNvPr id="190" name="Google Shape;190;p5"/>
          <p:cNvSpPr txBox="1"/>
          <p:nvPr/>
        </p:nvSpPr>
        <p:spPr>
          <a:xfrm>
            <a:off x="4122647" y="1309611"/>
            <a:ext cx="6173881"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NOAA S-NPP VIIRS AOD retrievals at 550 nm at 20160619</a:t>
            </a:r>
            <a:endParaRPr b="1" i="0" sz="1200" u="none" cap="none" strike="noStrike">
              <a:solidFill>
                <a:srgbClr val="000000"/>
              </a:solidFill>
              <a:latin typeface="Arial"/>
              <a:ea typeface="Arial"/>
              <a:cs typeface="Arial"/>
              <a:sym typeface="Arial"/>
            </a:endParaRPr>
          </a:p>
        </p:txBody>
      </p:sp>
      <p:sp>
        <p:nvSpPr>
          <p:cNvPr id="191" name="Google Shape;191;p5"/>
          <p:cNvSpPr txBox="1"/>
          <p:nvPr/>
        </p:nvSpPr>
        <p:spPr>
          <a:xfrm>
            <a:off x="425100" y="3608676"/>
            <a:ext cx="31563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0000"/>
                </a:solidFill>
                <a:latin typeface="Arial"/>
                <a:ea typeface="Arial"/>
                <a:cs typeface="Arial"/>
                <a:sym typeface="Arial"/>
              </a:rPr>
              <a:t>CRTM</a:t>
            </a:r>
            <a:r>
              <a:rPr b="1" i="0" lang="en-US" sz="1200" u="none" cap="none" strike="noStrike">
                <a:solidFill>
                  <a:schemeClr val="dk1"/>
                </a:solidFill>
                <a:latin typeface="Arial"/>
                <a:ea typeface="Arial"/>
                <a:cs typeface="Arial"/>
                <a:sym typeface="Arial"/>
              </a:rPr>
              <a:t>-simulated AOD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at 550 nm at 20160619</a:t>
            </a:r>
            <a:endParaRPr b="1" i="0" sz="1200" u="none" cap="none" strike="noStrike">
              <a:solidFill>
                <a:srgbClr val="000000"/>
              </a:solidFill>
              <a:latin typeface="Arial"/>
              <a:ea typeface="Arial"/>
              <a:cs typeface="Arial"/>
              <a:sym typeface="Arial"/>
            </a:endParaRPr>
          </a:p>
        </p:txBody>
      </p:sp>
      <p:sp>
        <p:nvSpPr>
          <p:cNvPr id="192" name="Google Shape;192;p5"/>
          <p:cNvSpPr txBox="1"/>
          <p:nvPr/>
        </p:nvSpPr>
        <p:spPr>
          <a:xfrm>
            <a:off x="8790677" y="3608676"/>
            <a:ext cx="2514014" cy="461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rgbClr val="0000FF"/>
                </a:solidFill>
                <a:latin typeface="Arial"/>
                <a:ea typeface="Arial"/>
                <a:cs typeface="Arial"/>
                <a:sym typeface="Arial"/>
              </a:rPr>
              <a:t>NASA-LUTs</a:t>
            </a:r>
            <a:r>
              <a:rPr b="1" i="0" lang="en-US" sz="1200" u="none" cap="none" strike="noStrike">
                <a:solidFill>
                  <a:schemeClr val="dk1"/>
                </a:solidFill>
                <a:latin typeface="Arial"/>
                <a:ea typeface="Arial"/>
                <a:cs typeface="Arial"/>
                <a:sym typeface="Arial"/>
              </a:rPr>
              <a:t>-simulated AOD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at 550 nm at 20160619</a:t>
            </a:r>
            <a:endParaRPr b="1" i="0" sz="1200" u="none" cap="none" strike="noStrike">
              <a:solidFill>
                <a:srgbClr val="000000"/>
              </a:solidFill>
              <a:latin typeface="Arial"/>
              <a:ea typeface="Arial"/>
              <a:cs typeface="Arial"/>
              <a:sym typeface="Arial"/>
            </a:endParaRPr>
          </a:p>
        </p:txBody>
      </p:sp>
      <p:sp>
        <p:nvSpPr>
          <p:cNvPr id="193" name="Google Shape;193;p5"/>
          <p:cNvSpPr txBox="1"/>
          <p:nvPr/>
        </p:nvSpPr>
        <p:spPr>
          <a:xfrm>
            <a:off x="8790677" y="1386420"/>
            <a:ext cx="3462527" cy="2031285"/>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600"/>
              <a:buFont typeface="Noto Sans Symbols"/>
              <a:buChar char="❑"/>
            </a:pPr>
            <a:r>
              <a:rPr b="0" i="0" lang="en-US" sz="1400" u="none" cap="none" strike="noStrike">
                <a:solidFill>
                  <a:schemeClr val="dk1"/>
                </a:solidFill>
                <a:latin typeface="Arial"/>
                <a:ea typeface="Arial"/>
                <a:cs typeface="Arial"/>
                <a:sym typeface="Arial"/>
              </a:rPr>
              <a:t>Better representation of aerosol optical properties in NASA-LUTs  likely due to </a:t>
            </a:r>
            <a:endParaRPr b="0" i="0" sz="1400" u="none" cap="none" strike="noStrike">
              <a:solidFill>
                <a:srgbClr val="000000"/>
              </a:solidFill>
              <a:latin typeface="Arial"/>
              <a:ea typeface="Arial"/>
              <a:cs typeface="Arial"/>
              <a:sym typeface="Arial"/>
            </a:endParaRPr>
          </a:p>
          <a:p>
            <a:pPr indent="-285750" lvl="3" marL="285750" marR="0" rtl="0" algn="l">
              <a:lnSpc>
                <a:spcPct val="100000"/>
              </a:lnSpc>
              <a:spcBef>
                <a:spcPts val="0"/>
              </a:spcBef>
              <a:spcAft>
                <a:spcPts val="0"/>
              </a:spcAft>
              <a:buClr>
                <a:schemeClr val="dk1"/>
              </a:buClr>
              <a:buSzPts val="1600"/>
              <a:buFont typeface="Noto Sans Symbols"/>
              <a:buChar char="▪"/>
            </a:pPr>
            <a:r>
              <a:rPr b="0" i="0" lang="en-US" sz="1400" u="none" cap="none" strike="noStrike">
                <a:solidFill>
                  <a:schemeClr val="dk1"/>
                </a:solidFill>
                <a:latin typeface="Arial"/>
                <a:ea typeface="Arial"/>
                <a:cs typeface="Arial"/>
                <a:sym typeface="Arial"/>
              </a:rPr>
              <a:t>including non-spherical dust particles; </a:t>
            </a:r>
            <a:endParaRPr b="0" i="0" sz="1400" u="none" cap="none" strike="noStrike">
              <a:solidFill>
                <a:srgbClr val="000000"/>
              </a:solidFill>
              <a:latin typeface="Arial"/>
              <a:ea typeface="Arial"/>
              <a:cs typeface="Arial"/>
              <a:sym typeface="Arial"/>
            </a:endParaRPr>
          </a:p>
          <a:p>
            <a:pPr indent="-285750" lvl="2" marL="285750" marR="0" rtl="0" algn="l">
              <a:lnSpc>
                <a:spcPct val="100000"/>
              </a:lnSpc>
              <a:spcBef>
                <a:spcPts val="0"/>
              </a:spcBef>
              <a:spcAft>
                <a:spcPts val="0"/>
              </a:spcAft>
              <a:buClr>
                <a:schemeClr val="dk1"/>
              </a:buClr>
              <a:buSzPts val="1600"/>
              <a:buFont typeface="Noto Sans Symbols"/>
              <a:buChar char="▪"/>
            </a:pPr>
            <a:r>
              <a:rPr b="0" i="0" lang="en-US" sz="1400" u="none" cap="none" strike="noStrike">
                <a:solidFill>
                  <a:srgbClr val="000000"/>
                </a:solidFill>
                <a:latin typeface="Arial"/>
                <a:ea typeface="Arial"/>
                <a:cs typeface="Arial"/>
                <a:sym typeface="Arial"/>
              </a:rPr>
              <a:t>accounting for relative humidity’s effects on radius growth of hydrophilic aerosols. </a:t>
            </a:r>
            <a:endParaRPr b="0" i="0" sz="1400" u="none" cap="none" strike="noStrike">
              <a:solidFill>
                <a:srgbClr val="000000"/>
              </a:solidFill>
              <a:latin typeface="Arial"/>
              <a:ea typeface="Arial"/>
              <a:cs typeface="Arial"/>
              <a:sym typeface="Arial"/>
            </a:endParaRPr>
          </a:p>
          <a:p>
            <a:pPr indent="-184150" lvl="0" marL="285750" marR="0" rtl="0" algn="l">
              <a:lnSpc>
                <a:spcPct val="100000"/>
              </a:lnSpc>
              <a:spcBef>
                <a:spcPts val="0"/>
              </a:spcBef>
              <a:spcAft>
                <a:spcPts val="0"/>
              </a:spcAft>
              <a:buClr>
                <a:schemeClr val="dk1"/>
              </a:buClr>
              <a:buSzPts val="1600"/>
              <a:buFont typeface="Noto Sans Symbols"/>
              <a:buNone/>
            </a:pPr>
            <a:r>
              <a:t/>
            </a:r>
            <a:endParaRPr b="0" i="0" sz="1400" u="none" cap="none" strike="noStrike">
              <a:solidFill>
                <a:schemeClr val="dk1"/>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6"/>
          <p:cNvPicPr preferRelativeResize="0"/>
          <p:nvPr/>
        </p:nvPicPr>
        <p:blipFill rotWithShape="1">
          <a:blip r:embed="rId3">
            <a:alphaModFix/>
          </a:blip>
          <a:srcRect b="0" l="0" r="0" t="0"/>
          <a:stretch/>
        </p:blipFill>
        <p:spPr>
          <a:xfrm>
            <a:off x="6612407" y="4317459"/>
            <a:ext cx="5974080" cy="2560320"/>
          </a:xfrm>
          <a:prstGeom prst="rect">
            <a:avLst/>
          </a:prstGeom>
          <a:noFill/>
          <a:ln>
            <a:noFill/>
          </a:ln>
        </p:spPr>
      </p:pic>
      <p:sp>
        <p:nvSpPr>
          <p:cNvPr id="200" name="Google Shape;200;p6"/>
          <p:cNvSpPr txBox="1"/>
          <p:nvPr>
            <p:ph idx="12" type="sldNum"/>
          </p:nvPr>
        </p:nvSpPr>
        <p:spPr>
          <a:xfrm>
            <a:off x="8077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01" name="Google Shape;201;p6"/>
          <p:cNvSpPr txBox="1"/>
          <p:nvPr/>
        </p:nvSpPr>
        <p:spPr>
          <a:xfrm>
            <a:off x="2312894" y="564776"/>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 name="Google Shape;202;p6"/>
          <p:cNvSpPr txBox="1"/>
          <p:nvPr/>
        </p:nvSpPr>
        <p:spPr>
          <a:xfrm>
            <a:off x="1524000" y="130536"/>
            <a:ext cx="9144000" cy="5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203" name="Google Shape;203;p6"/>
          <p:cNvSpPr txBox="1"/>
          <p:nvPr/>
        </p:nvSpPr>
        <p:spPr>
          <a:xfrm>
            <a:off x="75823" y="8290"/>
            <a:ext cx="8948220" cy="1038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Stochastically-Perturbed Emissions (SPE) based on ECMWF’s Stochastically Perturbed Parametrization Tendency (SPPT) scheme to alleviate modeled AOD bias and ensemble spread deficiency</a:t>
            </a:r>
            <a:endParaRPr b="1" i="0" sz="2000" u="none" cap="none" strike="noStrike">
              <a:solidFill>
                <a:schemeClr val="dk1"/>
              </a:solidFill>
              <a:latin typeface="Arial"/>
              <a:ea typeface="Arial"/>
              <a:cs typeface="Arial"/>
              <a:sym typeface="Arial"/>
            </a:endParaRPr>
          </a:p>
        </p:txBody>
      </p:sp>
      <p:cxnSp>
        <p:nvCxnSpPr>
          <p:cNvPr id="204" name="Google Shape;204;p6"/>
          <p:cNvCxnSpPr/>
          <p:nvPr/>
        </p:nvCxnSpPr>
        <p:spPr>
          <a:xfrm>
            <a:off x="0" y="1069826"/>
            <a:ext cx="9144000" cy="0"/>
          </a:xfrm>
          <a:prstGeom prst="straightConnector1">
            <a:avLst/>
          </a:prstGeom>
          <a:noFill/>
          <a:ln cap="flat" cmpd="sng" w="76200">
            <a:solidFill>
              <a:srgbClr val="538CD5"/>
            </a:solidFill>
            <a:prstDash val="solid"/>
            <a:round/>
            <a:headEnd len="sm" w="sm" type="none"/>
            <a:tailEnd len="sm" w="sm" type="none"/>
          </a:ln>
        </p:spPr>
      </p:cxnSp>
      <p:cxnSp>
        <p:nvCxnSpPr>
          <p:cNvPr id="205" name="Google Shape;205;p6"/>
          <p:cNvCxnSpPr/>
          <p:nvPr/>
        </p:nvCxnSpPr>
        <p:spPr>
          <a:xfrm>
            <a:off x="0" y="1155569"/>
            <a:ext cx="12192000" cy="0"/>
          </a:xfrm>
          <a:prstGeom prst="straightConnector1">
            <a:avLst/>
          </a:prstGeom>
          <a:noFill/>
          <a:ln cap="flat" cmpd="sng" w="25400">
            <a:solidFill>
              <a:srgbClr val="538CD5"/>
            </a:solidFill>
            <a:prstDash val="solid"/>
            <a:round/>
            <a:headEnd len="sm" w="sm" type="none"/>
            <a:tailEnd len="sm" w="sm" type="none"/>
          </a:ln>
        </p:spPr>
      </p:cxnSp>
      <p:pic>
        <p:nvPicPr>
          <p:cNvPr descr="cireslogo-cc.jpg" id="206" name="Google Shape;206;p6"/>
          <p:cNvPicPr preferRelativeResize="0"/>
          <p:nvPr/>
        </p:nvPicPr>
        <p:blipFill rotWithShape="1">
          <a:blip r:embed="rId4">
            <a:alphaModFix/>
          </a:blip>
          <a:srcRect b="0" l="0" r="0" t="0"/>
          <a:stretch/>
        </p:blipFill>
        <p:spPr>
          <a:xfrm>
            <a:off x="9265388" y="136524"/>
            <a:ext cx="1463040" cy="691757"/>
          </a:xfrm>
          <a:prstGeom prst="rect">
            <a:avLst/>
          </a:prstGeom>
          <a:noFill/>
          <a:ln>
            <a:noFill/>
          </a:ln>
        </p:spPr>
      </p:pic>
      <p:pic>
        <p:nvPicPr>
          <p:cNvPr descr="NOAA.png" id="207" name="Google Shape;207;p6"/>
          <p:cNvPicPr preferRelativeResize="0"/>
          <p:nvPr/>
        </p:nvPicPr>
        <p:blipFill rotWithShape="1">
          <a:blip r:embed="rId5">
            <a:alphaModFix/>
          </a:blip>
          <a:srcRect b="0" l="0" r="0" t="0"/>
          <a:stretch/>
        </p:blipFill>
        <p:spPr>
          <a:xfrm>
            <a:off x="10964993" y="0"/>
            <a:ext cx="1097280" cy="1097280"/>
          </a:xfrm>
          <a:prstGeom prst="rect">
            <a:avLst/>
          </a:prstGeom>
          <a:noFill/>
          <a:ln>
            <a:noFill/>
          </a:ln>
        </p:spPr>
      </p:pic>
      <p:pic>
        <p:nvPicPr>
          <p:cNvPr id="208" name="Google Shape;208;p6"/>
          <p:cNvPicPr preferRelativeResize="0"/>
          <p:nvPr/>
        </p:nvPicPr>
        <p:blipFill rotWithShape="1">
          <a:blip r:embed="rId6">
            <a:alphaModFix/>
          </a:blip>
          <a:srcRect b="16468" l="0" r="0" t="18452"/>
          <a:stretch/>
        </p:blipFill>
        <p:spPr>
          <a:xfrm>
            <a:off x="163349" y="1261364"/>
            <a:ext cx="4683510" cy="2286000"/>
          </a:xfrm>
          <a:prstGeom prst="rect">
            <a:avLst/>
          </a:prstGeom>
          <a:noFill/>
          <a:ln>
            <a:noFill/>
          </a:ln>
        </p:spPr>
      </p:pic>
      <p:pic>
        <p:nvPicPr>
          <p:cNvPr id="209" name="Google Shape;209;p6"/>
          <p:cNvPicPr preferRelativeResize="0"/>
          <p:nvPr/>
        </p:nvPicPr>
        <p:blipFill rotWithShape="1">
          <a:blip r:embed="rId7">
            <a:alphaModFix/>
          </a:blip>
          <a:srcRect b="0" l="0" r="0" t="0"/>
          <a:stretch/>
        </p:blipFill>
        <p:spPr>
          <a:xfrm>
            <a:off x="6614046" y="1691747"/>
            <a:ext cx="5974080" cy="2560320"/>
          </a:xfrm>
          <a:prstGeom prst="rect">
            <a:avLst/>
          </a:prstGeom>
          <a:noFill/>
          <a:ln>
            <a:noFill/>
          </a:ln>
        </p:spPr>
      </p:pic>
      <p:cxnSp>
        <p:nvCxnSpPr>
          <p:cNvPr id="210" name="Google Shape;210;p6"/>
          <p:cNvCxnSpPr/>
          <p:nvPr/>
        </p:nvCxnSpPr>
        <p:spPr>
          <a:xfrm>
            <a:off x="8194845" y="1141548"/>
            <a:ext cx="0" cy="5229090"/>
          </a:xfrm>
          <a:prstGeom prst="straightConnector1">
            <a:avLst/>
          </a:prstGeom>
          <a:noFill/>
          <a:ln cap="flat" cmpd="sng" w="19050">
            <a:solidFill>
              <a:schemeClr val="dk1"/>
            </a:solidFill>
            <a:prstDash val="dash"/>
            <a:round/>
            <a:headEnd len="sm" w="sm" type="none"/>
            <a:tailEnd len="sm" w="sm" type="none"/>
          </a:ln>
        </p:spPr>
      </p:cxnSp>
      <p:cxnSp>
        <p:nvCxnSpPr>
          <p:cNvPr id="211" name="Google Shape;211;p6"/>
          <p:cNvCxnSpPr/>
          <p:nvPr/>
        </p:nvCxnSpPr>
        <p:spPr>
          <a:xfrm>
            <a:off x="8986314" y="1165424"/>
            <a:ext cx="0" cy="5190900"/>
          </a:xfrm>
          <a:prstGeom prst="straightConnector1">
            <a:avLst/>
          </a:prstGeom>
          <a:noFill/>
          <a:ln cap="flat" cmpd="sng" w="19050">
            <a:solidFill>
              <a:schemeClr val="dk1"/>
            </a:solidFill>
            <a:prstDash val="dash"/>
            <a:round/>
            <a:headEnd len="sm" w="sm" type="none"/>
            <a:tailEnd len="sm" w="sm" type="none"/>
          </a:ln>
        </p:spPr>
      </p:cxnSp>
      <p:cxnSp>
        <p:nvCxnSpPr>
          <p:cNvPr id="212" name="Google Shape;212;p6"/>
          <p:cNvCxnSpPr/>
          <p:nvPr/>
        </p:nvCxnSpPr>
        <p:spPr>
          <a:xfrm>
            <a:off x="9800189" y="1129786"/>
            <a:ext cx="0" cy="5226564"/>
          </a:xfrm>
          <a:prstGeom prst="straightConnector1">
            <a:avLst/>
          </a:prstGeom>
          <a:noFill/>
          <a:ln cap="flat" cmpd="sng" w="19050">
            <a:solidFill>
              <a:schemeClr val="dk1"/>
            </a:solidFill>
            <a:prstDash val="dash"/>
            <a:round/>
            <a:headEnd len="sm" w="sm" type="none"/>
            <a:tailEnd len="sm" w="sm" type="none"/>
          </a:ln>
        </p:spPr>
      </p:cxnSp>
      <p:cxnSp>
        <p:nvCxnSpPr>
          <p:cNvPr id="213" name="Google Shape;213;p6"/>
          <p:cNvCxnSpPr/>
          <p:nvPr/>
        </p:nvCxnSpPr>
        <p:spPr>
          <a:xfrm>
            <a:off x="7776917" y="1155569"/>
            <a:ext cx="0" cy="5200781"/>
          </a:xfrm>
          <a:prstGeom prst="straightConnector1">
            <a:avLst/>
          </a:prstGeom>
          <a:noFill/>
          <a:ln cap="flat" cmpd="sng" w="19050">
            <a:solidFill>
              <a:schemeClr val="dk1"/>
            </a:solidFill>
            <a:prstDash val="dash"/>
            <a:round/>
            <a:headEnd len="sm" w="sm" type="none"/>
            <a:tailEnd len="sm" w="sm" type="none"/>
          </a:ln>
        </p:spPr>
      </p:cxnSp>
      <p:sp>
        <p:nvSpPr>
          <p:cNvPr id="214" name="Google Shape;214;p6"/>
          <p:cNvSpPr txBox="1"/>
          <p:nvPr/>
        </p:nvSpPr>
        <p:spPr>
          <a:xfrm>
            <a:off x="7579083" y="1346663"/>
            <a:ext cx="840697"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Dust</a:t>
            </a:r>
            <a:endParaRPr b="0" i="0" sz="1400" u="none" cap="none" strike="noStrike">
              <a:solidFill>
                <a:srgbClr val="000000"/>
              </a:solidFill>
              <a:latin typeface="Arial"/>
              <a:ea typeface="Arial"/>
              <a:cs typeface="Arial"/>
              <a:sym typeface="Arial"/>
            </a:endParaRPr>
          </a:p>
        </p:txBody>
      </p:sp>
      <p:sp>
        <p:nvSpPr>
          <p:cNvPr id="215" name="Google Shape;215;p6"/>
          <p:cNvSpPr txBox="1"/>
          <p:nvPr/>
        </p:nvSpPr>
        <p:spPr>
          <a:xfrm>
            <a:off x="6126956" y="1191993"/>
            <a:ext cx="1705526"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Dominated Emission source</a:t>
            </a:r>
            <a:endParaRPr b="0" i="0" sz="1400" u="none" cap="none" strike="noStrike">
              <a:solidFill>
                <a:srgbClr val="000000"/>
              </a:solidFill>
              <a:latin typeface="Arial"/>
              <a:ea typeface="Arial"/>
              <a:cs typeface="Arial"/>
              <a:sym typeface="Arial"/>
            </a:endParaRPr>
          </a:p>
        </p:txBody>
      </p:sp>
      <p:sp>
        <p:nvSpPr>
          <p:cNvPr id="216" name="Google Shape;216;p6"/>
          <p:cNvSpPr txBox="1"/>
          <p:nvPr/>
        </p:nvSpPr>
        <p:spPr>
          <a:xfrm>
            <a:off x="8914575" y="1345213"/>
            <a:ext cx="10068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Wildfires</a:t>
            </a:r>
            <a:endParaRPr b="1" i="0" sz="1400" u="none" cap="none" strike="noStrike">
              <a:solidFill>
                <a:srgbClr val="000000"/>
              </a:solidFill>
              <a:latin typeface="Arial"/>
              <a:ea typeface="Arial"/>
              <a:cs typeface="Arial"/>
              <a:sym typeface="Arial"/>
            </a:endParaRPr>
          </a:p>
        </p:txBody>
      </p:sp>
      <p:sp>
        <p:nvSpPr>
          <p:cNvPr id="217" name="Google Shape;217;p6"/>
          <p:cNvSpPr txBox="1"/>
          <p:nvPr/>
        </p:nvSpPr>
        <p:spPr>
          <a:xfrm>
            <a:off x="4846859" y="4290121"/>
            <a:ext cx="1940336" cy="1642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Simulated VIIRS AOD error and spread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t>
            </a:r>
            <a:r>
              <a:rPr b="0" i="0" lang="en-US" sz="1400" u="none" cap="none" strike="noStrike">
                <a:solidFill>
                  <a:srgbClr val="000000"/>
                </a:solidFill>
                <a:latin typeface="Arial"/>
                <a:ea typeface="Arial"/>
                <a:cs typeface="Arial"/>
                <a:sym typeface="Arial"/>
              </a:rPr>
              <a:t>20 members, used to </a:t>
            </a:r>
            <a:r>
              <a:rPr b="1" i="0" lang="en-US" sz="1400" u="none" cap="none" strike="noStrike">
                <a:solidFill>
                  <a:srgbClr val="000000"/>
                </a:solidFill>
                <a:latin typeface="Arial"/>
                <a:ea typeface="Arial"/>
                <a:cs typeface="Arial"/>
                <a:sym typeface="Arial"/>
              </a:rPr>
              <a:t>define emission perturbation standard deviation (=2.0) to increase background ensemble spread)</a:t>
            </a:r>
            <a:endParaRPr b="1" i="0" sz="1400" u="none" cap="none" strike="noStrike">
              <a:solidFill>
                <a:srgbClr val="000000"/>
              </a:solidFill>
              <a:latin typeface="Arial"/>
              <a:ea typeface="Arial"/>
              <a:cs typeface="Arial"/>
              <a:sym typeface="Arial"/>
            </a:endParaRPr>
          </a:p>
        </p:txBody>
      </p:sp>
      <p:sp>
        <p:nvSpPr>
          <p:cNvPr id="218" name="Google Shape;218;p6"/>
          <p:cNvSpPr txBox="1"/>
          <p:nvPr/>
        </p:nvSpPr>
        <p:spPr>
          <a:xfrm>
            <a:off x="9766014" y="1340198"/>
            <a:ext cx="1484041"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Sea salt</a:t>
            </a:r>
            <a:endParaRPr b="0" i="0" sz="1400" u="none" cap="none" strike="noStrike">
              <a:solidFill>
                <a:srgbClr val="000000"/>
              </a:solidFill>
              <a:latin typeface="Arial"/>
              <a:ea typeface="Arial"/>
              <a:cs typeface="Arial"/>
              <a:sym typeface="Arial"/>
            </a:endParaRPr>
          </a:p>
        </p:txBody>
      </p:sp>
      <p:cxnSp>
        <p:nvCxnSpPr>
          <p:cNvPr id="219" name="Google Shape;219;p6"/>
          <p:cNvCxnSpPr/>
          <p:nvPr/>
        </p:nvCxnSpPr>
        <p:spPr>
          <a:xfrm>
            <a:off x="5666756" y="1702658"/>
            <a:ext cx="6943046" cy="0"/>
          </a:xfrm>
          <a:prstGeom prst="straightConnector1">
            <a:avLst/>
          </a:prstGeom>
          <a:noFill/>
          <a:ln cap="flat" cmpd="sng" w="19050">
            <a:solidFill>
              <a:schemeClr val="dk1"/>
            </a:solidFill>
            <a:prstDash val="dash"/>
            <a:round/>
            <a:headEnd len="sm" w="sm" type="none"/>
            <a:tailEnd len="sm" w="sm" type="none"/>
          </a:ln>
        </p:spPr>
      </p:cxnSp>
      <p:sp>
        <p:nvSpPr>
          <p:cNvPr id="220" name="Google Shape;220;p6"/>
          <p:cNvSpPr txBox="1"/>
          <p:nvPr/>
        </p:nvSpPr>
        <p:spPr>
          <a:xfrm>
            <a:off x="8183346" y="1342730"/>
            <a:ext cx="840697"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Anthro.</a:t>
            </a:r>
            <a:endParaRPr b="0" i="0" sz="1400" u="none" cap="none" strike="noStrike">
              <a:solidFill>
                <a:srgbClr val="000000"/>
              </a:solidFill>
              <a:latin typeface="Arial"/>
              <a:ea typeface="Arial"/>
              <a:cs typeface="Arial"/>
              <a:sym typeface="Arial"/>
            </a:endParaRPr>
          </a:p>
        </p:txBody>
      </p:sp>
      <p:pic>
        <p:nvPicPr>
          <p:cNvPr id="221" name="Google Shape;221;p6"/>
          <p:cNvPicPr preferRelativeResize="0"/>
          <p:nvPr/>
        </p:nvPicPr>
        <p:blipFill rotWithShape="1">
          <a:blip r:embed="rId8">
            <a:alphaModFix/>
          </a:blip>
          <a:srcRect b="19762" l="2516" r="7909" t="24044"/>
          <a:stretch/>
        </p:blipFill>
        <p:spPr>
          <a:xfrm>
            <a:off x="272630" y="3854621"/>
            <a:ext cx="4389120" cy="2743200"/>
          </a:xfrm>
          <a:prstGeom prst="rect">
            <a:avLst/>
          </a:prstGeom>
          <a:noFill/>
          <a:ln>
            <a:noFill/>
          </a:ln>
        </p:spPr>
      </p:pic>
      <p:sp>
        <p:nvSpPr>
          <p:cNvPr id="222" name="Google Shape;222;p6"/>
          <p:cNvSpPr txBox="1"/>
          <p:nvPr/>
        </p:nvSpPr>
        <p:spPr>
          <a:xfrm>
            <a:off x="6115987" y="7135318"/>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3" name="Google Shape;223;p6"/>
          <p:cNvSpPr txBox="1"/>
          <p:nvPr/>
        </p:nvSpPr>
        <p:spPr>
          <a:xfrm>
            <a:off x="4741901" y="1840230"/>
            <a:ext cx="2189359" cy="136653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Simulated VIIRS AOD vs VIIRS AOD retrievals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(used to define emission scaling factors  (=2.0) to correct modeled AOD bias and increase background ensemble spread)</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9"/>
          <p:cNvSpPr txBox="1"/>
          <p:nvPr>
            <p:ph idx="12" type="sldNum"/>
          </p:nvPr>
        </p:nvSpPr>
        <p:spPr>
          <a:xfrm>
            <a:off x="8077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30" name="Google Shape;230;p9"/>
          <p:cNvSpPr txBox="1"/>
          <p:nvPr/>
        </p:nvSpPr>
        <p:spPr>
          <a:xfrm>
            <a:off x="2312894" y="564776"/>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 name="Google Shape;231;p9"/>
          <p:cNvSpPr txBox="1"/>
          <p:nvPr/>
        </p:nvSpPr>
        <p:spPr>
          <a:xfrm>
            <a:off x="1524000" y="130536"/>
            <a:ext cx="9144000" cy="5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232" name="Google Shape;232;p9"/>
          <p:cNvSpPr txBox="1"/>
          <p:nvPr/>
        </p:nvSpPr>
        <p:spPr>
          <a:xfrm>
            <a:off x="21593" y="22160"/>
            <a:ext cx="9075233" cy="1038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Experiment design</a:t>
            </a:r>
            <a:endParaRPr b="1" i="0" sz="3000" u="none" cap="none" strike="noStrike">
              <a:solidFill>
                <a:schemeClr val="dk1"/>
              </a:solidFill>
              <a:latin typeface="Arial"/>
              <a:ea typeface="Arial"/>
              <a:cs typeface="Arial"/>
              <a:sym typeface="Arial"/>
            </a:endParaRPr>
          </a:p>
        </p:txBody>
      </p:sp>
      <p:cxnSp>
        <p:nvCxnSpPr>
          <p:cNvPr id="233" name="Google Shape;233;p9"/>
          <p:cNvCxnSpPr/>
          <p:nvPr/>
        </p:nvCxnSpPr>
        <p:spPr>
          <a:xfrm>
            <a:off x="0" y="1069826"/>
            <a:ext cx="9144000" cy="0"/>
          </a:xfrm>
          <a:prstGeom prst="straightConnector1">
            <a:avLst/>
          </a:prstGeom>
          <a:noFill/>
          <a:ln cap="flat" cmpd="sng" w="76200">
            <a:solidFill>
              <a:srgbClr val="538CD5"/>
            </a:solidFill>
            <a:prstDash val="solid"/>
            <a:round/>
            <a:headEnd len="sm" w="sm" type="none"/>
            <a:tailEnd len="sm" w="sm" type="none"/>
          </a:ln>
        </p:spPr>
      </p:cxnSp>
      <p:cxnSp>
        <p:nvCxnSpPr>
          <p:cNvPr id="234" name="Google Shape;234;p9"/>
          <p:cNvCxnSpPr/>
          <p:nvPr/>
        </p:nvCxnSpPr>
        <p:spPr>
          <a:xfrm>
            <a:off x="0" y="1155569"/>
            <a:ext cx="12192000" cy="0"/>
          </a:xfrm>
          <a:prstGeom prst="straightConnector1">
            <a:avLst/>
          </a:prstGeom>
          <a:noFill/>
          <a:ln cap="flat" cmpd="sng" w="25400">
            <a:solidFill>
              <a:srgbClr val="538CD5"/>
            </a:solidFill>
            <a:prstDash val="solid"/>
            <a:round/>
            <a:headEnd len="sm" w="sm" type="none"/>
            <a:tailEnd len="sm" w="sm" type="none"/>
          </a:ln>
        </p:spPr>
      </p:cxnSp>
      <p:pic>
        <p:nvPicPr>
          <p:cNvPr descr="cireslogo-cc.jpg" id="235" name="Google Shape;235;p9"/>
          <p:cNvPicPr preferRelativeResize="0"/>
          <p:nvPr/>
        </p:nvPicPr>
        <p:blipFill rotWithShape="1">
          <a:blip r:embed="rId3">
            <a:alphaModFix/>
          </a:blip>
          <a:srcRect b="0" l="0" r="0" t="0"/>
          <a:stretch/>
        </p:blipFill>
        <p:spPr>
          <a:xfrm>
            <a:off x="9265388" y="136524"/>
            <a:ext cx="1463040" cy="691757"/>
          </a:xfrm>
          <a:prstGeom prst="rect">
            <a:avLst/>
          </a:prstGeom>
          <a:noFill/>
          <a:ln>
            <a:noFill/>
          </a:ln>
        </p:spPr>
      </p:pic>
      <p:pic>
        <p:nvPicPr>
          <p:cNvPr descr="NOAA.png" id="236" name="Google Shape;236;p9"/>
          <p:cNvPicPr preferRelativeResize="0"/>
          <p:nvPr/>
        </p:nvPicPr>
        <p:blipFill rotWithShape="1">
          <a:blip r:embed="rId4">
            <a:alphaModFix/>
          </a:blip>
          <a:srcRect b="0" l="0" r="0" t="0"/>
          <a:stretch/>
        </p:blipFill>
        <p:spPr>
          <a:xfrm>
            <a:off x="10964993" y="0"/>
            <a:ext cx="1097280" cy="1097280"/>
          </a:xfrm>
          <a:prstGeom prst="rect">
            <a:avLst/>
          </a:prstGeom>
          <a:noFill/>
          <a:ln>
            <a:noFill/>
          </a:ln>
        </p:spPr>
      </p:pic>
      <p:graphicFrame>
        <p:nvGraphicFramePr>
          <p:cNvPr id="237" name="Google Shape;237;p9"/>
          <p:cNvGraphicFramePr/>
          <p:nvPr/>
        </p:nvGraphicFramePr>
        <p:xfrm>
          <a:off x="5427281" y="2149010"/>
          <a:ext cx="3000000" cy="3000000"/>
        </p:xfrm>
        <a:graphic>
          <a:graphicData uri="http://schemas.openxmlformats.org/drawingml/2006/table">
            <a:tbl>
              <a:tblPr bandRow="1" firstRow="1">
                <a:noFill/>
                <a:tableStyleId>{7E31B26C-7B06-4F23-BE70-BA1A3BCD96D1}</a:tableStyleId>
              </a:tblPr>
              <a:tblGrid>
                <a:gridCol w="1130675"/>
                <a:gridCol w="665200"/>
                <a:gridCol w="1902950"/>
                <a:gridCol w="2921875"/>
              </a:tblGrid>
              <a:tr h="7568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Arial"/>
                        <a:ea typeface="Arial"/>
                        <a:cs typeface="Arial"/>
                        <a:sym typeface="Aria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AOD DA</a:t>
                      </a:r>
                      <a:endParaRPr b="1" sz="16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dk1"/>
                          </a:solidFill>
                        </a:rPr>
                        <a:t>Ensemble size </a:t>
                      </a:r>
                      <a:endParaRPr sz="1400" u="none" cap="none" strike="noStrike"/>
                    </a:p>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dk1"/>
                          </a:solidFill>
                        </a:rPr>
                        <a:t>in EnVar solver</a:t>
                      </a:r>
                      <a:endParaRPr b="1" sz="16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chemeClr val="dk1"/>
                          </a:solidFill>
                        </a:rPr>
                        <a:t>Stochastically-perturbed emissions</a:t>
                      </a:r>
                      <a:endParaRPr b="1" sz="16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0692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NODA</a:t>
                      </a:r>
                      <a:endParaRPr sz="16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rPr>
                        <a:t>No</a:t>
                      </a:r>
                      <a:endParaRPr sz="14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rPr>
                        <a:t>N/A</a:t>
                      </a:r>
                      <a:endParaRPr sz="14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rPr>
                        <a:t>No</a:t>
                      </a:r>
                      <a:endParaRPr sz="14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0692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DA</a:t>
                      </a:r>
                      <a:endParaRPr sz="16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rPr>
                        <a:t>Yes</a:t>
                      </a:r>
                      <a:endParaRPr sz="14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rPr>
                        <a:t>20</a:t>
                      </a:r>
                      <a:endParaRPr sz="14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rPr>
                        <a:t>No</a:t>
                      </a:r>
                      <a:endParaRPr sz="14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68642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DA-SPE</a:t>
                      </a:r>
                      <a:endParaRPr sz="16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rPr>
                        <a:t>Yes</a:t>
                      </a:r>
                      <a:endParaRPr sz="14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rPr>
                        <a:t>20</a:t>
                      </a:r>
                      <a:endParaRPr sz="14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Yes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emission scaling factors = 2.0</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emission perturbation SD= 2.0</a:t>
                      </a:r>
                      <a:endParaRPr sz="1400" u="none" cap="none" strike="noStrike"/>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88662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DA-SPE3</a:t>
                      </a:r>
                      <a:endParaRPr sz="16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rPr>
                        <a:t>Yes</a:t>
                      </a:r>
                      <a:endParaRPr sz="14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rPr>
                        <a:t>20*3 </a:t>
                      </a:r>
                      <a:endParaRPr sz="1400" u="none" cap="none" strike="noStrike">
                        <a:solidFill>
                          <a:schemeClr val="dk1"/>
                        </a:solidFill>
                      </a:endParaRPr>
                    </a:p>
                    <a:p>
                      <a:pPr indent="0" lvl="0" marL="0" marR="0" rtl="0" algn="ctr">
                        <a:lnSpc>
                          <a:spcPct val="100000"/>
                        </a:lnSpc>
                        <a:spcBef>
                          <a:spcPts val="0"/>
                        </a:spcBef>
                        <a:spcAft>
                          <a:spcPts val="0"/>
                        </a:spcAft>
                        <a:buClr>
                          <a:srgbClr val="000000"/>
                        </a:buClr>
                        <a:buSzPts val="1400"/>
                        <a:buFont typeface="Arial"/>
                        <a:buNone/>
                      </a:pPr>
                      <a:r>
                        <a:rPr lang="en-US" sz="1400" u="none" cap="none" strike="noStrike">
                          <a:solidFill>
                            <a:schemeClr val="dk1"/>
                          </a:solidFill>
                        </a:rPr>
                        <a:t>by including ensemble forecasts at +/- 3-hour valid times</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chemeClr val="dk1"/>
                          </a:solidFill>
                        </a:rPr>
                        <a:t>(Huang and Wang 2018)</a:t>
                      </a:r>
                      <a:endParaRPr sz="1200" u="none" cap="none" strike="noStrike">
                        <a:solidFill>
                          <a:schemeClr val="dk1"/>
                        </a:solidFil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dk1"/>
                        </a:solidFill>
                      </a:endParaRPr>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Yes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emission scaling factors = 2.0</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solidFill>
                            <a:schemeClr val="dk1"/>
                          </a:solidFill>
                        </a:rPr>
                        <a:t>emission perturbation SD= 2.0</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Arial"/>
                        <a:ea typeface="Arial"/>
                        <a:cs typeface="Arial"/>
                        <a:sym typeface="Arial"/>
                      </a:endParaRPr>
                    </a:p>
                  </a:txBody>
                  <a:tcPr marT="45725" marB="45725" marR="91450" marL="91450" anchor="ctr" anchorCtr="1">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238" name="Google Shape;238;p9"/>
          <p:cNvSpPr txBox="1"/>
          <p:nvPr/>
        </p:nvSpPr>
        <p:spPr>
          <a:xfrm>
            <a:off x="142165" y="1241333"/>
            <a:ext cx="5285100" cy="53412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550"/>
              <a:buFont typeface="Noto Sans Symbols"/>
              <a:buChar char="❑"/>
            </a:pPr>
            <a:r>
              <a:rPr b="0" i="0" lang="en-US" sz="1550" u="none" cap="none" strike="noStrike">
                <a:solidFill>
                  <a:schemeClr val="dk1"/>
                </a:solidFill>
                <a:latin typeface="Arial"/>
                <a:ea typeface="Arial"/>
                <a:cs typeface="Arial"/>
                <a:sym typeface="Arial"/>
              </a:rPr>
              <a:t>Six-hourly assimilation of AOD retrievals at 550 nm derived from NOAA VIIRS onboard the Suomi-NPP satellite;  </a:t>
            </a:r>
            <a:endParaRPr b="0" i="0" sz="1400" u="none" cap="none" strike="noStrike">
              <a:solidFill>
                <a:srgbClr val="000000"/>
              </a:solidFill>
              <a:latin typeface="Arial"/>
              <a:ea typeface="Arial"/>
              <a:cs typeface="Arial"/>
              <a:sym typeface="Arial"/>
            </a:endParaRPr>
          </a:p>
          <a:p>
            <a:pPr indent="-187325" lvl="0" marL="285750" marR="0" rtl="0" algn="l">
              <a:lnSpc>
                <a:spcPct val="100000"/>
              </a:lnSpc>
              <a:spcBef>
                <a:spcPts val="0"/>
              </a:spcBef>
              <a:spcAft>
                <a:spcPts val="0"/>
              </a:spcAft>
              <a:buClr>
                <a:schemeClr val="dk1"/>
              </a:buClr>
              <a:buSzPts val="1550"/>
              <a:buFont typeface="Noto Sans Symbols"/>
              <a:buNone/>
            </a:pPr>
            <a:r>
              <a:t/>
            </a:r>
            <a:endParaRPr b="0" i="0" sz="155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550"/>
              <a:buFont typeface="Noto Sans Symbols"/>
              <a:buChar char="❑"/>
            </a:pPr>
            <a:r>
              <a:rPr b="0" i="0" lang="en-US" sz="1550" u="none" cap="none" strike="noStrike">
                <a:solidFill>
                  <a:schemeClr val="dk1"/>
                </a:solidFill>
                <a:latin typeface="Arial"/>
                <a:ea typeface="Arial"/>
                <a:cs typeface="Arial"/>
                <a:sym typeface="Arial"/>
              </a:rPr>
              <a:t>3D-EnVar and LETKF for aerosol update;</a:t>
            </a:r>
            <a:endParaRPr b="0" i="0" sz="1400" u="none" cap="none" strike="noStrike">
              <a:solidFill>
                <a:srgbClr val="000000"/>
              </a:solidFill>
              <a:latin typeface="Arial"/>
              <a:ea typeface="Arial"/>
              <a:cs typeface="Arial"/>
              <a:sym typeface="Arial"/>
            </a:endParaRPr>
          </a:p>
          <a:p>
            <a:pPr indent="-244475" lvl="0" marL="342900" marR="0" rtl="0" algn="l">
              <a:lnSpc>
                <a:spcPct val="100000"/>
              </a:lnSpc>
              <a:spcBef>
                <a:spcPts val="0"/>
              </a:spcBef>
              <a:spcAft>
                <a:spcPts val="0"/>
              </a:spcAft>
              <a:buClr>
                <a:schemeClr val="dk1"/>
              </a:buClr>
              <a:buSzPts val="1550"/>
              <a:buFont typeface="Noto Sans Symbols"/>
              <a:buNone/>
            </a:pPr>
            <a:r>
              <a:t/>
            </a:r>
            <a:endParaRPr b="0" i="0" sz="155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550"/>
              <a:buFont typeface="Noto Sans Symbols"/>
              <a:buChar char="❑"/>
            </a:pPr>
            <a:r>
              <a:rPr b="0" i="0" lang="en-US" sz="1550" u="none" cap="none" strike="noStrike">
                <a:solidFill>
                  <a:schemeClr val="dk1"/>
                </a:solidFill>
                <a:latin typeface="Arial"/>
                <a:ea typeface="Arial"/>
                <a:cs typeface="Arial"/>
                <a:sym typeface="Arial"/>
              </a:rPr>
              <a:t>LETKF analysis recentered around EnVar analysis </a:t>
            </a:r>
            <a:endParaRPr b="0" i="0" sz="1400" u="none" cap="none" strike="noStrike">
              <a:solidFill>
                <a:srgbClr val="000000"/>
              </a:solidFill>
              <a:latin typeface="Arial"/>
              <a:ea typeface="Arial"/>
              <a:cs typeface="Arial"/>
              <a:sym typeface="Arial"/>
            </a:endParaRPr>
          </a:p>
          <a:p>
            <a:pPr indent="-244475" lvl="0" marL="342900" marR="0" rtl="0" algn="l">
              <a:lnSpc>
                <a:spcPct val="100000"/>
              </a:lnSpc>
              <a:spcBef>
                <a:spcPts val="0"/>
              </a:spcBef>
              <a:spcAft>
                <a:spcPts val="0"/>
              </a:spcAft>
              <a:buClr>
                <a:schemeClr val="dk1"/>
              </a:buClr>
              <a:buSzPts val="1550"/>
              <a:buFont typeface="Noto Sans Symbols"/>
              <a:buNone/>
            </a:pPr>
            <a:r>
              <a:t/>
            </a:r>
            <a:endParaRPr b="0" i="0" sz="155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550"/>
              <a:buFont typeface="Noto Sans Symbols"/>
              <a:buChar char="❑"/>
            </a:pPr>
            <a:r>
              <a:rPr b="0" i="0" lang="en-US" sz="1550" u="none" cap="none" strike="noStrike">
                <a:solidFill>
                  <a:schemeClr val="dk1"/>
                </a:solidFill>
                <a:latin typeface="Arial"/>
                <a:ea typeface="Arial"/>
                <a:cs typeface="Arial"/>
                <a:sym typeface="Arial"/>
              </a:rPr>
              <a:t>NASA-LUTs for AOD forward operator calculation;</a:t>
            </a:r>
            <a:endParaRPr b="0" i="0" sz="1400" u="none" cap="none" strike="noStrike">
              <a:solidFill>
                <a:srgbClr val="000000"/>
              </a:solidFill>
              <a:latin typeface="Arial"/>
              <a:ea typeface="Arial"/>
              <a:cs typeface="Arial"/>
              <a:sym typeface="Arial"/>
            </a:endParaRPr>
          </a:p>
          <a:p>
            <a:pPr indent="-244475" lvl="0" marL="342900" marR="0" rtl="0" algn="l">
              <a:lnSpc>
                <a:spcPct val="100000"/>
              </a:lnSpc>
              <a:spcBef>
                <a:spcPts val="0"/>
              </a:spcBef>
              <a:spcAft>
                <a:spcPts val="0"/>
              </a:spcAft>
              <a:buClr>
                <a:schemeClr val="dk1"/>
              </a:buClr>
              <a:buSzPts val="1550"/>
              <a:buFont typeface="Noto Sans Symbols"/>
              <a:buNone/>
            </a:pPr>
            <a:r>
              <a:t/>
            </a:r>
            <a:endParaRPr b="0" i="0" sz="155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550"/>
              <a:buFont typeface="Noto Sans Symbols"/>
              <a:buChar char="❑"/>
            </a:pPr>
            <a:r>
              <a:rPr b="1" i="0" lang="en-US" sz="1550" u="none" cap="none" strike="noStrike">
                <a:solidFill>
                  <a:schemeClr val="dk1"/>
                </a:solidFill>
                <a:latin typeface="Arial"/>
                <a:ea typeface="Arial"/>
                <a:cs typeface="Arial"/>
                <a:sym typeface="Arial"/>
              </a:rPr>
              <a:t>Meteorological variables corrected by adding regridded increments from operational GDAS analyses.</a:t>
            </a:r>
            <a:endParaRPr b="1" i="0" sz="1400" u="none" cap="none" strike="noStrike">
              <a:solidFill>
                <a:srgbClr val="000000"/>
              </a:solidFill>
              <a:latin typeface="Arial"/>
              <a:ea typeface="Arial"/>
              <a:cs typeface="Arial"/>
              <a:sym typeface="Arial"/>
            </a:endParaRPr>
          </a:p>
          <a:p>
            <a:pPr indent="-244475" lvl="0" marL="342900" marR="0" rtl="0" algn="l">
              <a:lnSpc>
                <a:spcPct val="100000"/>
              </a:lnSpc>
              <a:spcBef>
                <a:spcPts val="0"/>
              </a:spcBef>
              <a:spcAft>
                <a:spcPts val="0"/>
              </a:spcAft>
              <a:buClr>
                <a:schemeClr val="dk1"/>
              </a:buClr>
              <a:buSzPts val="1550"/>
              <a:buFont typeface="Noto Sans Symbols"/>
              <a:buNone/>
            </a:pPr>
            <a:r>
              <a:t/>
            </a:r>
            <a:endParaRPr b="0" i="0" sz="155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550"/>
              <a:buFont typeface="Noto Sans Symbols"/>
              <a:buChar char="❑"/>
            </a:pPr>
            <a:r>
              <a:rPr b="0" i="0" lang="en-US" sz="1550" u="none" cap="none" strike="noStrike">
                <a:solidFill>
                  <a:schemeClr val="dk1"/>
                </a:solidFill>
                <a:latin typeface="Arial"/>
                <a:ea typeface="Arial"/>
                <a:cs typeface="Arial"/>
                <a:sym typeface="Arial"/>
              </a:rPr>
              <a:t>1-control plus 20-member ensemble at C96 (~100km) using GEFS-Aerosols model</a:t>
            </a:r>
            <a:endParaRPr b="0" i="0" sz="1400" u="none" cap="none" strike="noStrike">
              <a:solidFill>
                <a:srgbClr val="000000"/>
              </a:solidFill>
              <a:latin typeface="Arial"/>
              <a:ea typeface="Arial"/>
              <a:cs typeface="Arial"/>
              <a:sym typeface="Arial"/>
            </a:endParaRPr>
          </a:p>
          <a:p>
            <a:pPr indent="-244475" lvl="0" marL="342900" marR="0" rtl="0" algn="l">
              <a:lnSpc>
                <a:spcPct val="100000"/>
              </a:lnSpc>
              <a:spcBef>
                <a:spcPts val="0"/>
              </a:spcBef>
              <a:spcAft>
                <a:spcPts val="0"/>
              </a:spcAft>
              <a:buClr>
                <a:schemeClr val="dk1"/>
              </a:buClr>
              <a:buSzPts val="1550"/>
              <a:buFont typeface="Noto Sans Symbols"/>
              <a:buNone/>
            </a:pPr>
            <a:r>
              <a:t/>
            </a:r>
            <a:endParaRPr b="0" i="0" sz="155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550"/>
              <a:buFont typeface="Noto Sans Symbols"/>
              <a:buChar char="❑"/>
            </a:pPr>
            <a:r>
              <a:rPr b="0" i="0" lang="en-US" sz="1550" u="none" cap="none" strike="noStrike">
                <a:solidFill>
                  <a:schemeClr val="dk1"/>
                </a:solidFill>
                <a:latin typeface="Arial"/>
                <a:ea typeface="Arial"/>
                <a:cs typeface="Arial"/>
                <a:sym typeface="Arial"/>
              </a:rPr>
              <a:t>One-month cycled VIIRS AOD DA  experiments in June 2016 after three-week free model run in May 2016</a:t>
            </a:r>
            <a:endParaRPr b="0" i="0" sz="1400" u="none" cap="none" strike="noStrike">
              <a:solidFill>
                <a:srgbClr val="000000"/>
              </a:solidFill>
              <a:latin typeface="Arial"/>
              <a:ea typeface="Arial"/>
              <a:cs typeface="Arial"/>
              <a:sym typeface="Arial"/>
            </a:endParaRPr>
          </a:p>
          <a:p>
            <a:pPr indent="-244475" lvl="0" marL="342900" marR="0" rtl="0" algn="l">
              <a:lnSpc>
                <a:spcPct val="100000"/>
              </a:lnSpc>
              <a:spcBef>
                <a:spcPts val="0"/>
              </a:spcBef>
              <a:spcAft>
                <a:spcPts val="0"/>
              </a:spcAft>
              <a:buClr>
                <a:schemeClr val="dk1"/>
              </a:buClr>
              <a:buSzPts val="1550"/>
              <a:buFont typeface="Noto Sans Symbols"/>
              <a:buNone/>
            </a:pPr>
            <a:r>
              <a:t/>
            </a:r>
            <a:endParaRPr b="0" i="0" sz="155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550"/>
              <a:buFont typeface="Noto Sans Symbols"/>
              <a:buChar char="❑"/>
            </a:pPr>
            <a:r>
              <a:rPr b="0" i="0" lang="en-US" sz="1550" u="none" cap="none" strike="noStrike">
                <a:solidFill>
                  <a:schemeClr val="dk1"/>
                </a:solidFill>
                <a:latin typeface="Arial"/>
                <a:ea typeface="Arial"/>
                <a:cs typeface="Arial"/>
                <a:sym typeface="Arial"/>
              </a:rPr>
              <a:t>Statistics were performed for June 8-30, 2016. </a:t>
            </a:r>
            <a:endParaRPr b="0" i="0" sz="155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grpSp>
        <p:nvGrpSpPr>
          <p:cNvPr id="244" name="Google Shape;244;p7"/>
          <p:cNvGrpSpPr/>
          <p:nvPr/>
        </p:nvGrpSpPr>
        <p:grpSpPr>
          <a:xfrm>
            <a:off x="6374076" y="857158"/>
            <a:ext cx="3383280" cy="3099569"/>
            <a:chOff x="6386447" y="903649"/>
            <a:chExt cx="3383280" cy="3099569"/>
          </a:xfrm>
        </p:grpSpPr>
        <p:grpSp>
          <p:nvGrpSpPr>
            <p:cNvPr id="245" name="Google Shape;245;p7"/>
            <p:cNvGrpSpPr/>
            <p:nvPr/>
          </p:nvGrpSpPr>
          <p:grpSpPr>
            <a:xfrm>
              <a:off x="6386447" y="903649"/>
              <a:ext cx="3383280" cy="3099569"/>
              <a:chOff x="4356613" y="889120"/>
              <a:chExt cx="3383280" cy="3099569"/>
            </a:xfrm>
          </p:grpSpPr>
          <p:pic>
            <p:nvPicPr>
              <p:cNvPr id="246" name="Google Shape;246;p7"/>
              <p:cNvPicPr preferRelativeResize="0"/>
              <p:nvPr/>
            </p:nvPicPr>
            <p:blipFill rotWithShape="1">
              <a:blip r:embed="rId3">
                <a:alphaModFix/>
              </a:blip>
              <a:srcRect b="8385" l="0" r="0" t="0"/>
              <a:stretch/>
            </p:blipFill>
            <p:spPr>
              <a:xfrm>
                <a:off x="4356613" y="889120"/>
                <a:ext cx="3383280" cy="3099569"/>
              </a:xfrm>
              <a:prstGeom prst="rect">
                <a:avLst/>
              </a:prstGeom>
              <a:noFill/>
              <a:ln>
                <a:noFill/>
              </a:ln>
            </p:spPr>
          </p:pic>
          <p:sp>
            <p:nvSpPr>
              <p:cNvPr id="247" name="Google Shape;247;p7"/>
              <p:cNvSpPr/>
              <p:nvPr/>
            </p:nvSpPr>
            <p:spPr>
              <a:xfrm>
                <a:off x="4869243" y="1930878"/>
                <a:ext cx="803868" cy="633789"/>
              </a:xfrm>
              <a:prstGeom prst="ellipse">
                <a:avLst/>
              </a:prstGeom>
              <a:noFill/>
              <a:ln cap="flat" cmpd="sng" w="38100">
                <a:solidFill>
                  <a:srgbClr val="1265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8" name="Google Shape;248;p7"/>
              <p:cNvSpPr/>
              <p:nvPr/>
            </p:nvSpPr>
            <p:spPr>
              <a:xfrm>
                <a:off x="5494970" y="1572339"/>
                <a:ext cx="1617969" cy="675870"/>
              </a:xfrm>
              <a:prstGeom prst="ellipse">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49" name="Google Shape;249;p7"/>
              <p:cNvSpPr/>
              <p:nvPr/>
            </p:nvSpPr>
            <p:spPr>
              <a:xfrm>
                <a:off x="6172053" y="2412026"/>
                <a:ext cx="752262" cy="458604"/>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grpSp>
        <p:sp>
          <p:nvSpPr>
            <p:cNvPr id="250" name="Google Shape;250;p7"/>
            <p:cNvSpPr txBox="1"/>
            <p:nvPr/>
          </p:nvSpPr>
          <p:spPr>
            <a:xfrm>
              <a:off x="6731525" y="3513140"/>
              <a:ext cx="2609019" cy="3431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600" u="none" cap="none" strike="noStrike">
                  <a:solidFill>
                    <a:srgbClr val="000000"/>
                  </a:solidFill>
                  <a:latin typeface="Arial"/>
                  <a:ea typeface="Arial"/>
                  <a:cs typeface="Arial"/>
                  <a:sym typeface="Arial"/>
                </a:rPr>
                <a:t>NODA 6-hour fcst </a:t>
              </a:r>
              <a:endParaRPr b="1" i="0" sz="1600" u="none" cap="none" strike="noStrike">
                <a:solidFill>
                  <a:srgbClr val="000000"/>
                </a:solidFill>
                <a:latin typeface="Arial"/>
                <a:ea typeface="Arial"/>
                <a:cs typeface="Arial"/>
                <a:sym typeface="Arial"/>
              </a:endParaRPr>
            </a:p>
          </p:txBody>
        </p:sp>
      </p:grpSp>
      <p:sp>
        <p:nvSpPr>
          <p:cNvPr id="251" name="Google Shape;251;p7"/>
          <p:cNvSpPr txBox="1"/>
          <p:nvPr>
            <p:ph idx="12" type="sldNum"/>
          </p:nvPr>
        </p:nvSpPr>
        <p:spPr>
          <a:xfrm>
            <a:off x="8077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52" name="Google Shape;252;p7"/>
          <p:cNvSpPr txBox="1"/>
          <p:nvPr/>
        </p:nvSpPr>
        <p:spPr>
          <a:xfrm>
            <a:off x="2312894" y="564776"/>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3" name="Google Shape;253;p7"/>
          <p:cNvSpPr txBox="1"/>
          <p:nvPr/>
        </p:nvSpPr>
        <p:spPr>
          <a:xfrm>
            <a:off x="1524000" y="130536"/>
            <a:ext cx="9144000" cy="5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254" name="Google Shape;254;p7"/>
          <p:cNvSpPr txBox="1"/>
          <p:nvPr/>
        </p:nvSpPr>
        <p:spPr>
          <a:xfrm>
            <a:off x="265311" y="19936"/>
            <a:ext cx="9075233" cy="1038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AOD DA impact on the Saharan dust storm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in June 21 2016</a:t>
            </a:r>
            <a:endParaRPr b="0" i="0" sz="3000" u="none" cap="none" strike="noStrike">
              <a:solidFill>
                <a:schemeClr val="dk1"/>
              </a:solidFill>
              <a:latin typeface="Calibri"/>
              <a:ea typeface="Calibri"/>
              <a:cs typeface="Calibri"/>
              <a:sym typeface="Calibri"/>
            </a:endParaRPr>
          </a:p>
        </p:txBody>
      </p:sp>
      <p:cxnSp>
        <p:nvCxnSpPr>
          <p:cNvPr id="255" name="Google Shape;255;p7"/>
          <p:cNvCxnSpPr/>
          <p:nvPr/>
        </p:nvCxnSpPr>
        <p:spPr>
          <a:xfrm>
            <a:off x="0" y="1069826"/>
            <a:ext cx="9144000" cy="0"/>
          </a:xfrm>
          <a:prstGeom prst="straightConnector1">
            <a:avLst/>
          </a:prstGeom>
          <a:noFill/>
          <a:ln cap="flat" cmpd="sng" w="76200">
            <a:solidFill>
              <a:srgbClr val="538CD5"/>
            </a:solidFill>
            <a:prstDash val="solid"/>
            <a:round/>
            <a:headEnd len="sm" w="sm" type="none"/>
            <a:tailEnd len="sm" w="sm" type="none"/>
          </a:ln>
        </p:spPr>
      </p:cxnSp>
      <p:cxnSp>
        <p:nvCxnSpPr>
          <p:cNvPr id="256" name="Google Shape;256;p7"/>
          <p:cNvCxnSpPr/>
          <p:nvPr/>
        </p:nvCxnSpPr>
        <p:spPr>
          <a:xfrm>
            <a:off x="0" y="1155569"/>
            <a:ext cx="12192000" cy="0"/>
          </a:xfrm>
          <a:prstGeom prst="straightConnector1">
            <a:avLst/>
          </a:prstGeom>
          <a:noFill/>
          <a:ln cap="flat" cmpd="sng" w="25400">
            <a:solidFill>
              <a:srgbClr val="538CD5"/>
            </a:solidFill>
            <a:prstDash val="solid"/>
            <a:round/>
            <a:headEnd len="sm" w="sm" type="none"/>
            <a:tailEnd len="sm" w="sm" type="none"/>
          </a:ln>
        </p:spPr>
      </p:cxnSp>
      <p:pic>
        <p:nvPicPr>
          <p:cNvPr descr="cireslogo-cc.jpg" id="257" name="Google Shape;257;p7"/>
          <p:cNvPicPr preferRelativeResize="0"/>
          <p:nvPr/>
        </p:nvPicPr>
        <p:blipFill rotWithShape="1">
          <a:blip r:embed="rId4">
            <a:alphaModFix/>
          </a:blip>
          <a:srcRect b="0" l="0" r="0" t="0"/>
          <a:stretch/>
        </p:blipFill>
        <p:spPr>
          <a:xfrm>
            <a:off x="9265388" y="136524"/>
            <a:ext cx="1463040" cy="691757"/>
          </a:xfrm>
          <a:prstGeom prst="rect">
            <a:avLst/>
          </a:prstGeom>
          <a:noFill/>
          <a:ln>
            <a:noFill/>
          </a:ln>
        </p:spPr>
      </p:pic>
      <p:pic>
        <p:nvPicPr>
          <p:cNvPr descr="NOAA.png" id="258" name="Google Shape;258;p7"/>
          <p:cNvPicPr preferRelativeResize="0"/>
          <p:nvPr/>
        </p:nvPicPr>
        <p:blipFill rotWithShape="1">
          <a:blip r:embed="rId5">
            <a:alphaModFix/>
          </a:blip>
          <a:srcRect b="0" l="0" r="0" t="0"/>
          <a:stretch/>
        </p:blipFill>
        <p:spPr>
          <a:xfrm>
            <a:off x="10964993" y="0"/>
            <a:ext cx="1097280" cy="1097280"/>
          </a:xfrm>
          <a:prstGeom prst="rect">
            <a:avLst/>
          </a:prstGeom>
          <a:noFill/>
          <a:ln>
            <a:noFill/>
          </a:ln>
        </p:spPr>
      </p:pic>
      <p:grpSp>
        <p:nvGrpSpPr>
          <p:cNvPr id="259" name="Google Shape;259;p7"/>
          <p:cNvGrpSpPr/>
          <p:nvPr/>
        </p:nvGrpSpPr>
        <p:grpSpPr>
          <a:xfrm>
            <a:off x="4700062" y="4004500"/>
            <a:ext cx="3383280" cy="3099571"/>
            <a:chOff x="4343814" y="4057413"/>
            <a:chExt cx="3383280" cy="3099571"/>
          </a:xfrm>
        </p:grpSpPr>
        <p:pic>
          <p:nvPicPr>
            <p:cNvPr id="260" name="Google Shape;260;p7"/>
            <p:cNvPicPr preferRelativeResize="0"/>
            <p:nvPr/>
          </p:nvPicPr>
          <p:blipFill rotWithShape="1">
            <a:blip r:embed="rId6">
              <a:alphaModFix/>
            </a:blip>
            <a:srcRect b="0" l="0" r="0" t="8386"/>
            <a:stretch/>
          </p:blipFill>
          <p:spPr>
            <a:xfrm>
              <a:off x="4343814" y="4057413"/>
              <a:ext cx="3383280" cy="3099571"/>
            </a:xfrm>
            <a:prstGeom prst="rect">
              <a:avLst/>
            </a:prstGeom>
            <a:noFill/>
            <a:ln>
              <a:noFill/>
            </a:ln>
          </p:spPr>
        </p:pic>
        <p:sp>
          <p:nvSpPr>
            <p:cNvPr id="261" name="Google Shape;261;p7"/>
            <p:cNvSpPr/>
            <p:nvPr/>
          </p:nvSpPr>
          <p:spPr>
            <a:xfrm>
              <a:off x="4844547" y="4812617"/>
              <a:ext cx="803868" cy="633789"/>
            </a:xfrm>
            <a:prstGeom prst="ellipse">
              <a:avLst/>
            </a:prstGeom>
            <a:noFill/>
            <a:ln cap="flat" cmpd="sng" w="38100">
              <a:solidFill>
                <a:srgbClr val="1265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2" name="Google Shape;262;p7"/>
            <p:cNvSpPr/>
            <p:nvPr/>
          </p:nvSpPr>
          <p:spPr>
            <a:xfrm>
              <a:off x="5470274" y="4454078"/>
              <a:ext cx="1617969" cy="675870"/>
            </a:xfrm>
            <a:prstGeom prst="ellipse">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3" name="Google Shape;263;p7"/>
            <p:cNvSpPr/>
            <p:nvPr/>
          </p:nvSpPr>
          <p:spPr>
            <a:xfrm>
              <a:off x="6147357" y="5293765"/>
              <a:ext cx="752262" cy="458604"/>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sp>
          <p:nvSpPr>
            <p:cNvPr id="264" name="Google Shape;264;p7"/>
            <p:cNvSpPr txBox="1"/>
            <p:nvPr/>
          </p:nvSpPr>
          <p:spPr>
            <a:xfrm>
              <a:off x="4695041" y="6367780"/>
              <a:ext cx="2609019" cy="3431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600" u="none" cap="none" strike="noStrike">
                  <a:solidFill>
                    <a:srgbClr val="000000"/>
                  </a:solidFill>
                  <a:latin typeface="Arial"/>
                  <a:ea typeface="Arial"/>
                  <a:cs typeface="Arial"/>
                  <a:sym typeface="Arial"/>
                </a:rPr>
                <a:t>DA analysis</a:t>
              </a:r>
              <a:endParaRPr b="1" i="0" sz="1600" u="none" cap="none" strike="noStrike">
                <a:solidFill>
                  <a:srgbClr val="000000"/>
                </a:solidFill>
                <a:latin typeface="Arial"/>
                <a:ea typeface="Arial"/>
                <a:cs typeface="Arial"/>
                <a:sym typeface="Arial"/>
              </a:endParaRPr>
            </a:p>
          </p:txBody>
        </p:sp>
      </p:grpSp>
      <p:grpSp>
        <p:nvGrpSpPr>
          <p:cNvPr id="265" name="Google Shape;265;p7"/>
          <p:cNvGrpSpPr/>
          <p:nvPr/>
        </p:nvGrpSpPr>
        <p:grpSpPr>
          <a:xfrm>
            <a:off x="8248090" y="4068000"/>
            <a:ext cx="3383280" cy="2777900"/>
            <a:chOff x="8110372" y="4058241"/>
            <a:chExt cx="3383280" cy="2777900"/>
          </a:xfrm>
        </p:grpSpPr>
        <p:pic>
          <p:nvPicPr>
            <p:cNvPr id="266" name="Google Shape;266;p7"/>
            <p:cNvPicPr preferRelativeResize="0"/>
            <p:nvPr/>
          </p:nvPicPr>
          <p:blipFill rotWithShape="1">
            <a:blip r:embed="rId7">
              <a:alphaModFix/>
            </a:blip>
            <a:srcRect b="9508" l="0" r="0" t="8385"/>
            <a:stretch/>
          </p:blipFill>
          <p:spPr>
            <a:xfrm>
              <a:off x="8110372" y="4058241"/>
              <a:ext cx="3383280" cy="2777900"/>
            </a:xfrm>
            <a:prstGeom prst="rect">
              <a:avLst/>
            </a:prstGeom>
            <a:noFill/>
            <a:ln>
              <a:noFill/>
            </a:ln>
          </p:spPr>
        </p:pic>
        <p:sp>
          <p:nvSpPr>
            <p:cNvPr id="267" name="Google Shape;267;p7"/>
            <p:cNvSpPr txBox="1"/>
            <p:nvPr/>
          </p:nvSpPr>
          <p:spPr>
            <a:xfrm>
              <a:off x="8439868" y="6394284"/>
              <a:ext cx="2609019" cy="3431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600" u="none" cap="none" strike="noStrike">
                  <a:solidFill>
                    <a:srgbClr val="000000"/>
                  </a:solidFill>
                  <a:latin typeface="Arial"/>
                  <a:ea typeface="Arial"/>
                  <a:cs typeface="Arial"/>
                  <a:sym typeface="Arial"/>
                </a:rPr>
                <a:t>DA-SPE analysis</a:t>
              </a:r>
              <a:endParaRPr b="1" i="0" sz="1600" u="none" cap="none" strike="noStrike">
                <a:solidFill>
                  <a:srgbClr val="000000"/>
                </a:solidFill>
                <a:latin typeface="Arial"/>
                <a:ea typeface="Arial"/>
                <a:cs typeface="Arial"/>
                <a:sym typeface="Arial"/>
              </a:endParaRPr>
            </a:p>
          </p:txBody>
        </p:sp>
        <p:sp>
          <p:nvSpPr>
            <p:cNvPr id="268" name="Google Shape;268;p7"/>
            <p:cNvSpPr/>
            <p:nvPr/>
          </p:nvSpPr>
          <p:spPr>
            <a:xfrm>
              <a:off x="8608493" y="4807821"/>
              <a:ext cx="803868" cy="633789"/>
            </a:xfrm>
            <a:prstGeom prst="ellipse">
              <a:avLst/>
            </a:prstGeom>
            <a:noFill/>
            <a:ln cap="flat" cmpd="sng" w="38100">
              <a:solidFill>
                <a:srgbClr val="1265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69" name="Google Shape;269;p7"/>
            <p:cNvSpPr/>
            <p:nvPr/>
          </p:nvSpPr>
          <p:spPr>
            <a:xfrm>
              <a:off x="9234220" y="4449282"/>
              <a:ext cx="1617969" cy="675870"/>
            </a:xfrm>
            <a:prstGeom prst="ellipse">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70" name="Google Shape;270;p7"/>
            <p:cNvSpPr/>
            <p:nvPr/>
          </p:nvSpPr>
          <p:spPr>
            <a:xfrm>
              <a:off x="9911303" y="5288969"/>
              <a:ext cx="752262" cy="458604"/>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grpSp>
      <p:grpSp>
        <p:nvGrpSpPr>
          <p:cNvPr id="271" name="Google Shape;271;p7"/>
          <p:cNvGrpSpPr/>
          <p:nvPr/>
        </p:nvGrpSpPr>
        <p:grpSpPr>
          <a:xfrm>
            <a:off x="811719" y="1621433"/>
            <a:ext cx="3920841" cy="4376711"/>
            <a:chOff x="423630" y="1783210"/>
            <a:chExt cx="3920841" cy="4376711"/>
          </a:xfrm>
        </p:grpSpPr>
        <p:pic>
          <p:nvPicPr>
            <p:cNvPr id="272" name="Google Shape;272;p7"/>
            <p:cNvPicPr preferRelativeResize="0"/>
            <p:nvPr/>
          </p:nvPicPr>
          <p:blipFill rotWithShape="1">
            <a:blip r:embed="rId8">
              <a:alphaModFix/>
            </a:blip>
            <a:srcRect b="8629" l="0" r="0" t="9263"/>
            <a:stretch/>
          </p:blipFill>
          <p:spPr>
            <a:xfrm>
              <a:off x="459283" y="2668507"/>
              <a:ext cx="3383280" cy="2777899"/>
            </a:xfrm>
            <a:prstGeom prst="rect">
              <a:avLst/>
            </a:prstGeom>
            <a:noFill/>
            <a:ln>
              <a:noFill/>
            </a:ln>
          </p:spPr>
        </p:pic>
        <p:sp>
          <p:nvSpPr>
            <p:cNvPr id="273" name="Google Shape;273;p7"/>
            <p:cNvSpPr txBox="1"/>
            <p:nvPr/>
          </p:nvSpPr>
          <p:spPr>
            <a:xfrm>
              <a:off x="423630" y="1783210"/>
              <a:ext cx="1727293" cy="59710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600" u="none" cap="none" strike="noStrike">
                  <a:solidFill>
                    <a:srgbClr val="000000"/>
                  </a:solidFill>
                  <a:latin typeface="Arial"/>
                  <a:ea typeface="Arial"/>
                  <a:cs typeface="Arial"/>
                  <a:sym typeface="Arial"/>
                </a:rPr>
                <a:t>Dust emission  dominates.</a:t>
              </a:r>
              <a:endParaRPr b="0" i="0" sz="1400" u="none" cap="none" strike="noStrike">
                <a:solidFill>
                  <a:srgbClr val="000000"/>
                </a:solidFill>
                <a:latin typeface="Arial"/>
                <a:ea typeface="Arial"/>
                <a:cs typeface="Arial"/>
                <a:sym typeface="Arial"/>
              </a:endParaRPr>
            </a:p>
          </p:txBody>
        </p:sp>
        <p:sp>
          <p:nvSpPr>
            <p:cNvPr id="274" name="Google Shape;274;p7"/>
            <p:cNvSpPr txBox="1"/>
            <p:nvPr/>
          </p:nvSpPr>
          <p:spPr>
            <a:xfrm>
              <a:off x="2186895" y="5611147"/>
              <a:ext cx="2157576" cy="54877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600" u="none" cap="none" strike="noStrike">
                  <a:solidFill>
                    <a:srgbClr val="000000"/>
                  </a:solidFill>
                  <a:latin typeface="Arial"/>
                  <a:ea typeface="Arial"/>
                  <a:cs typeface="Arial"/>
                  <a:sym typeface="Arial"/>
                </a:rPr>
                <a:t>Wildfire emission dominates. </a:t>
              </a:r>
              <a:endParaRPr b="1" i="0" sz="1600" u="none" cap="none" strike="noStrike">
                <a:solidFill>
                  <a:srgbClr val="000000"/>
                </a:solidFill>
                <a:latin typeface="Arial"/>
                <a:ea typeface="Arial"/>
                <a:cs typeface="Arial"/>
                <a:sym typeface="Arial"/>
              </a:endParaRPr>
            </a:p>
          </p:txBody>
        </p:sp>
        <p:cxnSp>
          <p:nvCxnSpPr>
            <p:cNvPr id="275" name="Google Shape;275;p7"/>
            <p:cNvCxnSpPr/>
            <p:nvPr/>
          </p:nvCxnSpPr>
          <p:spPr>
            <a:xfrm flipH="1" rot="10800000">
              <a:off x="1188633" y="2293161"/>
              <a:ext cx="216098" cy="1098737"/>
            </a:xfrm>
            <a:prstGeom prst="straightConnector1">
              <a:avLst/>
            </a:prstGeom>
            <a:noFill/>
            <a:ln cap="flat" cmpd="sng" w="25400">
              <a:solidFill>
                <a:srgbClr val="1265FF"/>
              </a:solidFill>
              <a:prstDash val="solid"/>
              <a:round/>
              <a:headEnd len="sm" w="sm" type="none"/>
              <a:tailEnd len="med" w="med" type="triangle"/>
            </a:ln>
          </p:spPr>
        </p:cxnSp>
        <p:cxnSp>
          <p:nvCxnSpPr>
            <p:cNvPr id="276" name="Google Shape;276;p7"/>
            <p:cNvCxnSpPr/>
            <p:nvPr/>
          </p:nvCxnSpPr>
          <p:spPr>
            <a:xfrm rot="10800000">
              <a:off x="1556958" y="2293162"/>
              <a:ext cx="593965" cy="740197"/>
            </a:xfrm>
            <a:prstGeom prst="straightConnector1">
              <a:avLst/>
            </a:prstGeom>
            <a:noFill/>
            <a:ln cap="flat" cmpd="sng" w="25400">
              <a:solidFill>
                <a:schemeClr val="dk1"/>
              </a:solidFill>
              <a:prstDash val="solid"/>
              <a:round/>
              <a:headEnd len="sm" w="sm" type="none"/>
              <a:tailEnd len="med" w="med" type="triangle"/>
            </a:ln>
          </p:spPr>
        </p:cxnSp>
        <p:cxnSp>
          <p:nvCxnSpPr>
            <p:cNvPr id="277" name="Google Shape;277;p7"/>
            <p:cNvCxnSpPr/>
            <p:nvPr/>
          </p:nvCxnSpPr>
          <p:spPr>
            <a:xfrm>
              <a:off x="2774460" y="4347155"/>
              <a:ext cx="474101" cy="1316618"/>
            </a:xfrm>
            <a:prstGeom prst="straightConnector1">
              <a:avLst/>
            </a:prstGeom>
            <a:noFill/>
            <a:ln cap="flat" cmpd="sng" w="25400">
              <a:solidFill>
                <a:srgbClr val="FF0000"/>
              </a:solidFill>
              <a:prstDash val="solid"/>
              <a:round/>
              <a:headEnd len="sm" w="sm" type="none"/>
              <a:tailEnd len="med" w="med" type="triangle"/>
            </a:ln>
          </p:spPr>
        </p:cxnSp>
        <p:sp>
          <p:nvSpPr>
            <p:cNvPr id="278" name="Google Shape;278;p7"/>
            <p:cNvSpPr/>
            <p:nvPr/>
          </p:nvSpPr>
          <p:spPr>
            <a:xfrm>
              <a:off x="953867" y="3391898"/>
              <a:ext cx="803868" cy="633789"/>
            </a:xfrm>
            <a:prstGeom prst="ellipse">
              <a:avLst/>
            </a:prstGeom>
            <a:noFill/>
            <a:ln cap="flat" cmpd="sng" w="38100">
              <a:solidFill>
                <a:srgbClr val="1265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79" name="Google Shape;279;p7"/>
            <p:cNvSpPr/>
            <p:nvPr/>
          </p:nvSpPr>
          <p:spPr>
            <a:xfrm>
              <a:off x="1579594" y="3033359"/>
              <a:ext cx="1617969" cy="675870"/>
            </a:xfrm>
            <a:prstGeom prst="ellipse">
              <a:avLst/>
            </a:pr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80" name="Google Shape;280;p7"/>
            <p:cNvSpPr/>
            <p:nvPr/>
          </p:nvSpPr>
          <p:spPr>
            <a:xfrm>
              <a:off x="2256677" y="3873046"/>
              <a:ext cx="752262" cy="458604"/>
            </a:xfrm>
            <a:prstGeom prst="ellipse">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grpSp>
      <p:sp>
        <p:nvSpPr>
          <p:cNvPr id="281" name="Google Shape;281;p7"/>
          <p:cNvSpPr txBox="1"/>
          <p:nvPr/>
        </p:nvSpPr>
        <p:spPr>
          <a:xfrm>
            <a:off x="1130556" y="4834900"/>
            <a:ext cx="2861255" cy="34314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600" u="none" cap="none" strike="noStrike">
                <a:solidFill>
                  <a:srgbClr val="000000"/>
                </a:solidFill>
                <a:latin typeface="Arial"/>
                <a:ea typeface="Arial"/>
                <a:cs typeface="Arial"/>
                <a:sym typeface="Arial"/>
              </a:rPr>
              <a:t>VIIRS AOD at June 21 2016</a:t>
            </a:r>
            <a:endParaRPr b="1" i="0" sz="16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1"/>
          <p:cNvSpPr txBox="1"/>
          <p:nvPr>
            <p:ph idx="12" type="sldNum"/>
          </p:nvPr>
        </p:nvSpPr>
        <p:spPr>
          <a:xfrm>
            <a:off x="8077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88" name="Google Shape;288;p11"/>
          <p:cNvSpPr txBox="1"/>
          <p:nvPr/>
        </p:nvSpPr>
        <p:spPr>
          <a:xfrm>
            <a:off x="2312894" y="564776"/>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9" name="Google Shape;289;p11"/>
          <p:cNvSpPr txBox="1"/>
          <p:nvPr/>
        </p:nvSpPr>
        <p:spPr>
          <a:xfrm>
            <a:off x="1524000" y="130536"/>
            <a:ext cx="9144000" cy="546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p:txBody>
      </p:sp>
      <p:sp>
        <p:nvSpPr>
          <p:cNvPr id="290" name="Google Shape;290;p11"/>
          <p:cNvSpPr txBox="1"/>
          <p:nvPr/>
        </p:nvSpPr>
        <p:spPr>
          <a:xfrm>
            <a:off x="265311" y="19936"/>
            <a:ext cx="9075233" cy="10383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Innovation Statistics of VIIRS AOD at 550nm</a:t>
            </a:r>
            <a:endParaRPr b="0" i="0" sz="3000" u="none" cap="none" strike="noStrike">
              <a:solidFill>
                <a:srgbClr val="000000"/>
              </a:solidFill>
              <a:latin typeface="Arial"/>
              <a:ea typeface="Arial"/>
              <a:cs typeface="Arial"/>
              <a:sym typeface="Arial"/>
            </a:endParaRPr>
          </a:p>
        </p:txBody>
      </p:sp>
      <p:cxnSp>
        <p:nvCxnSpPr>
          <p:cNvPr id="291" name="Google Shape;291;p11"/>
          <p:cNvCxnSpPr/>
          <p:nvPr/>
        </p:nvCxnSpPr>
        <p:spPr>
          <a:xfrm>
            <a:off x="0" y="1069826"/>
            <a:ext cx="9144000" cy="0"/>
          </a:xfrm>
          <a:prstGeom prst="straightConnector1">
            <a:avLst/>
          </a:prstGeom>
          <a:noFill/>
          <a:ln cap="flat" cmpd="sng" w="76200">
            <a:solidFill>
              <a:srgbClr val="538CD5"/>
            </a:solidFill>
            <a:prstDash val="solid"/>
            <a:round/>
            <a:headEnd len="sm" w="sm" type="none"/>
            <a:tailEnd len="sm" w="sm" type="none"/>
          </a:ln>
        </p:spPr>
      </p:cxnSp>
      <p:cxnSp>
        <p:nvCxnSpPr>
          <p:cNvPr id="292" name="Google Shape;292;p11"/>
          <p:cNvCxnSpPr/>
          <p:nvPr/>
        </p:nvCxnSpPr>
        <p:spPr>
          <a:xfrm>
            <a:off x="0" y="1155569"/>
            <a:ext cx="12192000" cy="0"/>
          </a:xfrm>
          <a:prstGeom prst="straightConnector1">
            <a:avLst/>
          </a:prstGeom>
          <a:noFill/>
          <a:ln cap="flat" cmpd="sng" w="25400">
            <a:solidFill>
              <a:srgbClr val="538CD5"/>
            </a:solidFill>
            <a:prstDash val="solid"/>
            <a:round/>
            <a:headEnd len="sm" w="sm" type="none"/>
            <a:tailEnd len="sm" w="sm" type="none"/>
          </a:ln>
        </p:spPr>
      </p:cxnSp>
      <p:pic>
        <p:nvPicPr>
          <p:cNvPr descr="cireslogo-cc.jpg" id="293" name="Google Shape;293;p11"/>
          <p:cNvPicPr preferRelativeResize="0"/>
          <p:nvPr/>
        </p:nvPicPr>
        <p:blipFill rotWithShape="1">
          <a:blip r:embed="rId3">
            <a:alphaModFix/>
          </a:blip>
          <a:srcRect b="0" l="0" r="0" t="0"/>
          <a:stretch/>
        </p:blipFill>
        <p:spPr>
          <a:xfrm>
            <a:off x="9265388" y="136524"/>
            <a:ext cx="1463040" cy="691757"/>
          </a:xfrm>
          <a:prstGeom prst="rect">
            <a:avLst/>
          </a:prstGeom>
          <a:noFill/>
          <a:ln>
            <a:noFill/>
          </a:ln>
        </p:spPr>
      </p:pic>
      <p:pic>
        <p:nvPicPr>
          <p:cNvPr descr="NOAA.png" id="294" name="Google Shape;294;p11"/>
          <p:cNvPicPr preferRelativeResize="0"/>
          <p:nvPr/>
        </p:nvPicPr>
        <p:blipFill rotWithShape="1">
          <a:blip r:embed="rId4">
            <a:alphaModFix/>
          </a:blip>
          <a:srcRect b="0" l="0" r="0" t="0"/>
          <a:stretch/>
        </p:blipFill>
        <p:spPr>
          <a:xfrm>
            <a:off x="10964993" y="0"/>
            <a:ext cx="1097280" cy="1097280"/>
          </a:xfrm>
          <a:prstGeom prst="rect">
            <a:avLst/>
          </a:prstGeom>
          <a:noFill/>
          <a:ln>
            <a:noFill/>
          </a:ln>
        </p:spPr>
      </p:pic>
      <p:pic>
        <p:nvPicPr>
          <p:cNvPr id="295" name="Google Shape;295;p11"/>
          <p:cNvPicPr preferRelativeResize="0"/>
          <p:nvPr/>
        </p:nvPicPr>
        <p:blipFill rotWithShape="1">
          <a:blip r:embed="rId5">
            <a:alphaModFix/>
          </a:blip>
          <a:srcRect b="0" l="0" r="0" t="6676"/>
          <a:stretch/>
        </p:blipFill>
        <p:spPr>
          <a:xfrm>
            <a:off x="938037" y="1943100"/>
            <a:ext cx="4572000" cy="3200070"/>
          </a:xfrm>
          <a:prstGeom prst="rect">
            <a:avLst/>
          </a:prstGeom>
          <a:noFill/>
          <a:ln>
            <a:noFill/>
          </a:ln>
        </p:spPr>
      </p:pic>
      <p:pic>
        <p:nvPicPr>
          <p:cNvPr id="296" name="Google Shape;296;p11"/>
          <p:cNvPicPr preferRelativeResize="0"/>
          <p:nvPr/>
        </p:nvPicPr>
        <p:blipFill rotWithShape="1">
          <a:blip r:embed="rId6">
            <a:alphaModFix/>
          </a:blip>
          <a:srcRect b="0" l="0" r="0" t="6676"/>
          <a:stretch/>
        </p:blipFill>
        <p:spPr>
          <a:xfrm>
            <a:off x="6096000" y="1943100"/>
            <a:ext cx="4572000" cy="3200070"/>
          </a:xfrm>
          <a:prstGeom prst="rect">
            <a:avLst/>
          </a:prstGeom>
          <a:noFill/>
          <a:ln>
            <a:noFill/>
          </a:ln>
        </p:spPr>
      </p:pic>
      <p:sp>
        <p:nvSpPr>
          <p:cNvPr id="297" name="Google Shape;297;p11"/>
          <p:cNvSpPr txBox="1"/>
          <p:nvPr/>
        </p:nvSpPr>
        <p:spPr>
          <a:xfrm>
            <a:off x="2312894" y="1392406"/>
            <a:ext cx="2202250" cy="5448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Averaged </a:t>
            </a:r>
            <a:r>
              <a:rPr b="1" i="0" lang="en-US" sz="1600" u="none" cap="none" strike="noStrike">
                <a:solidFill>
                  <a:srgbClr val="000000"/>
                </a:solidFill>
                <a:latin typeface="Arial"/>
                <a:ea typeface="Arial"/>
                <a:cs typeface="Arial"/>
                <a:sym typeface="Arial"/>
              </a:rPr>
              <a:t>bias</a:t>
            </a:r>
            <a:r>
              <a:rPr b="0" i="0" lang="en-US" sz="1600" u="none" cap="none" strike="noStrike">
                <a:solidFill>
                  <a:srgbClr val="000000"/>
                </a:solidFill>
                <a:latin typeface="Arial"/>
                <a:ea typeface="Arial"/>
                <a:cs typeface="Arial"/>
                <a:sym typeface="Arial"/>
              </a:rPr>
              <a:t> against VIIRS AOD</a:t>
            </a:r>
            <a:endParaRPr b="0" i="0" sz="1600" u="none" cap="none" strike="noStrike">
              <a:solidFill>
                <a:srgbClr val="000000"/>
              </a:solidFill>
              <a:latin typeface="Arial"/>
              <a:ea typeface="Arial"/>
              <a:cs typeface="Arial"/>
              <a:sym typeface="Arial"/>
            </a:endParaRPr>
          </a:p>
        </p:txBody>
      </p:sp>
      <p:sp>
        <p:nvSpPr>
          <p:cNvPr id="298" name="Google Shape;298;p11"/>
          <p:cNvSpPr txBox="1"/>
          <p:nvPr/>
        </p:nvSpPr>
        <p:spPr>
          <a:xfrm>
            <a:off x="7280875" y="1392406"/>
            <a:ext cx="2202250" cy="54484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Averaged </a:t>
            </a:r>
            <a:r>
              <a:rPr b="1" i="0" lang="en-US" sz="1600" u="none" cap="none" strike="noStrike">
                <a:solidFill>
                  <a:srgbClr val="000000"/>
                </a:solidFill>
                <a:latin typeface="Arial"/>
                <a:ea typeface="Arial"/>
                <a:cs typeface="Arial"/>
                <a:sym typeface="Arial"/>
              </a:rPr>
              <a:t>RMSE </a:t>
            </a:r>
            <a:r>
              <a:rPr b="0" i="0" lang="en-US" sz="1600" u="none" cap="none" strike="noStrike">
                <a:solidFill>
                  <a:srgbClr val="000000"/>
                </a:solidFill>
                <a:latin typeface="Arial"/>
                <a:ea typeface="Arial"/>
                <a:cs typeface="Arial"/>
                <a:sym typeface="Arial"/>
              </a:rPr>
              <a:t>against VIIRS AOD</a:t>
            </a:r>
            <a:endParaRPr b="0" i="0" sz="1600" u="none" cap="none" strike="noStrike">
              <a:solidFill>
                <a:srgbClr val="000000"/>
              </a:solidFill>
              <a:latin typeface="Arial"/>
              <a:ea typeface="Arial"/>
              <a:cs typeface="Arial"/>
              <a:sym typeface="Arial"/>
            </a:endParaRPr>
          </a:p>
        </p:txBody>
      </p:sp>
      <p:sp>
        <p:nvSpPr>
          <p:cNvPr id="299" name="Google Shape;299;p11"/>
          <p:cNvSpPr txBox="1"/>
          <p:nvPr/>
        </p:nvSpPr>
        <p:spPr>
          <a:xfrm>
            <a:off x="1253162" y="5195524"/>
            <a:ext cx="10384500" cy="16005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600"/>
              <a:buFont typeface="Noto Sans Symbols"/>
              <a:buChar char="❑"/>
            </a:pPr>
            <a:r>
              <a:rPr b="0" i="0" lang="en-US" sz="1400" u="none" cap="none" strike="noStrike">
                <a:solidFill>
                  <a:schemeClr val="dk1"/>
                </a:solidFill>
                <a:latin typeface="Arial"/>
                <a:ea typeface="Arial"/>
                <a:cs typeface="Arial"/>
                <a:sym typeface="Arial"/>
              </a:rPr>
              <a:t>Assimilation of AOD at 550 nm efficiently reduces negative bias and error of simulated AOD, especially when SPE is applied.</a:t>
            </a:r>
            <a:endParaRPr b="0" i="0" sz="14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Noto Sans Symbols"/>
              <a:buChar char="❑"/>
            </a:pPr>
            <a:r>
              <a:rPr b="0" i="0" lang="en-US" sz="1400" u="none" cap="none" strike="noStrike">
                <a:solidFill>
                  <a:schemeClr val="dk1"/>
                </a:solidFill>
                <a:latin typeface="Arial"/>
                <a:ea typeface="Arial"/>
                <a:cs typeface="Arial"/>
                <a:sym typeface="Arial"/>
              </a:rPr>
              <a:t>When available in JEDI, variational bias correction is expected to further reduce bias in AOD data assimilation experiments. </a:t>
            </a:r>
            <a:endParaRPr b="0" i="0" sz="14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Noto Sans Symbols"/>
              <a:buChar char="❑"/>
            </a:pPr>
            <a:r>
              <a:rPr b="0" i="0" lang="en-US" sz="1400" u="none" cap="none" strike="noStrike">
                <a:solidFill>
                  <a:schemeClr val="dk1"/>
                </a:solidFill>
                <a:latin typeface="Arial"/>
                <a:ea typeface="Arial"/>
                <a:cs typeface="Arial"/>
                <a:sym typeface="Arial"/>
              </a:rPr>
              <a:t>Similar statistics are shown, when verified against independent AOD retrievals at 550 nm from the Moderate Resolution Imaging Spectroradiometer (MODIS).</a:t>
            </a:r>
            <a:endParaRPr b="0" i="0" sz="14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2021-01-26T20:44:45Z</dcterms:created>
  <dc:creator>Microsoft Office User</dc:creator>
</cp:coreProperties>
</file>