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jvb+UPxlocaZeVo3wU7DyDR+wH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556097"/>
            <a:ext cx="9144000" cy="18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Progress Toward Cycling EDA and All-sky IR Radiance Assimilation with MPAS-JEDI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2691825"/>
            <a:ext cx="9144000" cy="22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JJ Guerrette, Jake Liu, Chris Snyder, Junmei Ban, BJ Jung, Steve Vahl, Yali Wu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National Center for Atmospheric Research, Boulder CO, USA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Mesoscale and Microscale Meteorology Laboratory (MMM)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JCSDA Workshop, June 2021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Special thanks to the JEDI core team and Clementine Gas for OOPS-EDA contributions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1050" y="5278324"/>
            <a:ext cx="1346906" cy="1341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6325" y="5703520"/>
            <a:ext cx="1740089" cy="49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95791" y="5257750"/>
            <a:ext cx="1387025" cy="138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66189" y="5317186"/>
            <a:ext cx="1487900" cy="1483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838200" y="264885"/>
            <a:ext cx="10515600" cy="832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Short intro of Leave-One-Out EDA experiments</a:t>
            </a:r>
            <a:endParaRPr/>
          </a:p>
        </p:txBody>
      </p:sp>
      <p:sp>
        <p:nvSpPr>
          <p:cNvPr id="99" name="Google Shape;99;p2"/>
          <p:cNvSpPr txBox="1"/>
          <p:nvPr>
            <p:ph idx="1" type="body"/>
          </p:nvPr>
        </p:nvSpPr>
        <p:spPr>
          <a:xfrm>
            <a:off x="838200" y="1197428"/>
            <a:ext cx="10515600" cy="5279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“Cross validation” investigated by Buehner (2020) for EnSRF and LETKF in ECCC’s NWP system, following initial work by </a:t>
            </a:r>
            <a:r>
              <a:rPr lang="en-US"/>
              <a:t>Houtekamer and Mitchell (1998) for stochastic EnKF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the context of an EDA of EnVar minimizations: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</a:t>
            </a:r>
            <a:r>
              <a:rPr i="1" lang="en-US">
                <a:latin typeface="Times"/>
                <a:ea typeface="Times"/>
                <a:cs typeface="Times"/>
                <a:sym typeface="Times"/>
              </a:rPr>
              <a:t>i</a:t>
            </a:r>
            <a:r>
              <a:rPr baseline="30000" lang="en-US"/>
              <a:t>th</a:t>
            </a:r>
            <a:r>
              <a:rPr lang="en-US"/>
              <a:t> analysis excludes the </a:t>
            </a:r>
            <a:r>
              <a:rPr i="1" lang="en-US">
                <a:latin typeface="Times"/>
                <a:ea typeface="Times"/>
                <a:cs typeface="Times"/>
                <a:sym typeface="Times"/>
              </a:rPr>
              <a:t>i</a:t>
            </a:r>
            <a:r>
              <a:rPr baseline="30000" lang="en-US"/>
              <a:t>th</a:t>
            </a:r>
            <a:r>
              <a:rPr lang="en-US"/>
              <a:t> background perturbation in ensemble </a:t>
            </a:r>
            <a:r>
              <a:rPr b="1" lang="en-US">
                <a:latin typeface="Times"/>
                <a:ea typeface="Times"/>
                <a:cs typeface="Times"/>
                <a:sym typeface="Times"/>
              </a:rPr>
              <a:t>B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I.e., for an </a:t>
            </a:r>
            <a:r>
              <a:rPr i="1" lang="en-US">
                <a:latin typeface="Times"/>
                <a:ea typeface="Times"/>
                <a:cs typeface="Times"/>
                <a:sym typeface="Times"/>
              </a:rPr>
              <a:t>n</a:t>
            </a:r>
            <a:r>
              <a:rPr lang="en-US"/>
              <a:t>-member cycling EDA experiment, </a:t>
            </a:r>
            <a:r>
              <a:rPr b="1" lang="en-US">
                <a:latin typeface="Times"/>
                <a:ea typeface="Times"/>
                <a:cs typeface="Times"/>
                <a:sym typeface="Times"/>
              </a:rPr>
              <a:t>B</a:t>
            </a:r>
            <a:r>
              <a:rPr lang="en-US"/>
              <a:t> contains </a:t>
            </a:r>
            <a:r>
              <a:rPr i="1" lang="en-US">
                <a:latin typeface="Times"/>
                <a:ea typeface="Times"/>
                <a:cs typeface="Times"/>
                <a:sym typeface="Times"/>
              </a:rPr>
              <a:t>n-1</a:t>
            </a:r>
            <a:r>
              <a:rPr lang="en-US"/>
              <a:t> members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intention</a:t>
            </a:r>
            <a:r>
              <a:rPr lang="en-US"/>
              <a:t> is to avoid inbreeding between </a:t>
            </a:r>
            <a:r>
              <a:rPr b="1" i="1" lang="en-US">
                <a:latin typeface="Times"/>
                <a:ea typeface="Times"/>
                <a:cs typeface="Times"/>
                <a:sym typeface="Times"/>
              </a:rPr>
              <a:t>x</a:t>
            </a:r>
            <a:r>
              <a:rPr baseline="-25000" lang="en-US">
                <a:latin typeface="Times"/>
                <a:ea typeface="Times"/>
                <a:cs typeface="Times"/>
                <a:sym typeface="Times"/>
              </a:rPr>
              <a:t>b</a:t>
            </a:r>
            <a:r>
              <a:rPr lang="en-US"/>
              <a:t> and </a:t>
            </a:r>
            <a:r>
              <a:rPr b="1" lang="en-US" sz="2400">
                <a:latin typeface="Times"/>
                <a:ea typeface="Times"/>
                <a:cs typeface="Times"/>
                <a:sym typeface="Times"/>
              </a:rPr>
              <a:t>B</a:t>
            </a:r>
            <a:r>
              <a:rPr lang="en-US"/>
              <a:t>, reducing the need for inflation and subsequent tuning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Our experiments use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MPAS quasi-uniform 120km mesh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“baseline” configuration from C. Snyder’s MPAS-JEDI presentation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838199" y="183725"/>
            <a:ext cx="10515600" cy="719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RTPP Inflation versus </a:t>
            </a:r>
            <a:r>
              <a:rPr lang="en-US">
                <a:solidFill>
                  <a:srgbClr val="FF0000"/>
                </a:solidFill>
              </a:rPr>
              <a:t>Leave-One-Out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4697970" y="1505118"/>
            <a:ext cx="185145" cy="15374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6254975" y="3759550"/>
            <a:ext cx="48852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RTPP-80% inflation is close to optimal.  Many values tested.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degradation, some improvement over GEFS ensemble baseline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Leave-One-Out is comparable to RTPP-80%, without any tuning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8083719" y="1088427"/>
            <a:ext cx="36912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baseline: 3denvar, GEFS ens.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101FF"/>
                </a:solidFill>
                <a:latin typeface="Calibri"/>
                <a:ea typeface="Calibri"/>
                <a:cs typeface="Calibri"/>
                <a:sym typeface="Calibri"/>
              </a:rPr>
              <a:t>eda80: 80% RTPP inflation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eda85: 85% RTPP inflation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eda-leave: leave-one-out ensemble B, no inflation</a:t>
            </a:r>
            <a:endParaRPr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33687" t="0"/>
          <a:stretch/>
        </p:blipFill>
        <p:spPr>
          <a:xfrm>
            <a:off x="298754" y="1083325"/>
            <a:ext cx="5492850" cy="236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b="0" l="0" r="33217" t="0"/>
          <a:stretch/>
        </p:blipFill>
        <p:spPr>
          <a:xfrm>
            <a:off x="357002" y="3675400"/>
            <a:ext cx="5492851" cy="236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0" y="868223"/>
            <a:ext cx="14741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Radiosonde T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90249" y="3429000"/>
            <a:ext cx="14741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Radiosonde U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413650" y="6096925"/>
            <a:ext cx="4596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zero inflation EDA-3DEnVar experiments yields much worse performance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7333325" y="2907150"/>
            <a:ext cx="3021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00Z+12Z 10-day forecasts, 20 days in 2018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" name="Google Shape;114;p3"/>
          <p:cNvCxnSpPr/>
          <p:nvPr/>
        </p:nvCxnSpPr>
        <p:spPr>
          <a:xfrm rot="10800000">
            <a:off x="6098550" y="1459200"/>
            <a:ext cx="0" cy="1469700"/>
          </a:xfrm>
          <a:prstGeom prst="straightConnector1">
            <a:avLst/>
          </a:prstGeom>
          <a:noFill/>
          <a:ln cap="flat" cmpd="sng" w="38100">
            <a:solidFill>
              <a:srgbClr val="9FC5E8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5" name="Google Shape;115;p3"/>
          <p:cNvSpPr txBox="1"/>
          <p:nvPr/>
        </p:nvSpPr>
        <p:spPr>
          <a:xfrm>
            <a:off x="5435100" y="1055325"/>
            <a:ext cx="1474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Degrades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5410600" y="2776500"/>
            <a:ext cx="1474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Improves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5717550" y="2015225"/>
            <a:ext cx="786300" cy="215400"/>
          </a:xfrm>
          <a:prstGeom prst="rect">
            <a:avLst/>
          </a:prstGeom>
          <a:solidFill>
            <a:srgbClr val="FFFFFF">
              <a:alpha val="412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baseline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500742" y="191074"/>
            <a:ext cx="10951029" cy="719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Effects of </a:t>
            </a:r>
            <a:r>
              <a:rPr lang="en-US" u="sng">
                <a:solidFill>
                  <a:srgbClr val="008000"/>
                </a:solidFill>
              </a:rPr>
              <a:t>more members</a:t>
            </a:r>
            <a:r>
              <a:rPr lang="en-US"/>
              <a:t> and </a:t>
            </a:r>
            <a:r>
              <a:rPr lang="en-US" u="sng">
                <a:solidFill>
                  <a:srgbClr val="FF0000"/>
                </a:solidFill>
              </a:rPr>
              <a:t>assimilating all-sky ABI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123" name="Google Shape;123;p4"/>
          <p:cNvGrpSpPr/>
          <p:nvPr/>
        </p:nvGrpSpPr>
        <p:grpSpPr>
          <a:xfrm>
            <a:off x="-131054" y="931276"/>
            <a:ext cx="4788830" cy="2529639"/>
            <a:chOff x="186800" y="1167750"/>
            <a:chExt cx="4788830" cy="2529639"/>
          </a:xfrm>
        </p:grpSpPr>
        <p:pic>
          <p:nvPicPr>
            <p:cNvPr id="124" name="Google Shape;124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60930" y="1167750"/>
              <a:ext cx="3314700" cy="2529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4"/>
            <p:cNvSpPr txBox="1"/>
            <p:nvPr/>
          </p:nvSpPr>
          <p:spPr>
            <a:xfrm>
              <a:off x="186800" y="2020149"/>
              <a:ext cx="1474129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Radiosonde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Specific Humidity</a:t>
              </a: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790485" y="1505119"/>
              <a:ext cx="185145" cy="15374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4"/>
          <p:cNvGrpSpPr/>
          <p:nvPr/>
        </p:nvGrpSpPr>
        <p:grpSpPr>
          <a:xfrm>
            <a:off x="4472630" y="931276"/>
            <a:ext cx="4557638" cy="2529639"/>
            <a:chOff x="5358935" y="1167749"/>
            <a:chExt cx="4557638" cy="2529639"/>
          </a:xfrm>
        </p:grpSpPr>
        <p:pic>
          <p:nvPicPr>
            <p:cNvPr id="128" name="Google Shape;128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15602" y="1167749"/>
              <a:ext cx="3108399" cy="2529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5358935" y="1970903"/>
              <a:ext cx="1474129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Aircraft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Specific Humidity</a:t>
              </a: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9731428" y="1510770"/>
              <a:ext cx="185145" cy="15374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4"/>
          <p:cNvSpPr txBox="1"/>
          <p:nvPr/>
        </p:nvSpPr>
        <p:spPr>
          <a:xfrm>
            <a:off x="7840696" y="3481923"/>
            <a:ext cx="39237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members sometimes improves over 20 members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EDA mean analysis smooths convective features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All-sky ABI water vapor DA degrades conventional qv, improves </a:t>
            </a: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cloud-sensitive MW/IR channels/locations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9030268" y="910282"/>
            <a:ext cx="3015826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101FF"/>
                </a:solidFill>
                <a:latin typeface="Calibri"/>
                <a:ea typeface="Calibri"/>
                <a:cs typeface="Calibri"/>
                <a:sym typeface="Calibri"/>
              </a:rPr>
              <a:t>eda20-leave: 20 members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eda40-leave: 40 members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eda20-leave+abi: 20members, all-sky ABI</a:t>
            </a:r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>
            <a:off x="47553" y="3975821"/>
            <a:ext cx="7432601" cy="2696998"/>
            <a:chOff x="44735" y="3975821"/>
            <a:chExt cx="7707436" cy="2796725"/>
          </a:xfrm>
        </p:grpSpPr>
        <p:pic>
          <p:nvPicPr>
            <p:cNvPr id="134" name="Google Shape;134;p4"/>
            <p:cNvPicPr preferRelativeResize="0"/>
            <p:nvPr/>
          </p:nvPicPr>
          <p:blipFill rotWithShape="1">
            <a:blip r:embed="rId5">
              <a:alphaModFix/>
            </a:blip>
            <a:srcRect b="0" l="0" r="33954" t="0"/>
            <a:stretch/>
          </p:blipFill>
          <p:spPr>
            <a:xfrm>
              <a:off x="1246173" y="3975821"/>
              <a:ext cx="6505998" cy="2796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4"/>
            <p:cNvSpPr txBox="1"/>
            <p:nvPr/>
          </p:nvSpPr>
          <p:spPr>
            <a:xfrm>
              <a:off x="44735" y="4780933"/>
              <a:ext cx="1295700" cy="15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NOAA-19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MHS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Channel 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(cloud-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sensitive)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4"/>
          <p:cNvSpPr txBox="1"/>
          <p:nvPr/>
        </p:nvSpPr>
        <p:spPr>
          <a:xfrm>
            <a:off x="7124675" y="6396300"/>
            <a:ext cx="47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00Z+12Z 10-day forecasts over 20 days in 2018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7812525" y="4138225"/>
            <a:ext cx="408300" cy="1150500"/>
          </a:xfrm>
          <a:prstGeom prst="ellipse">
            <a:avLst/>
          </a:pr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8" name="Google Shape;138;p4"/>
          <p:cNvCxnSpPr>
            <a:stCxn id="137" idx="2"/>
          </p:cNvCxnSpPr>
          <p:nvPr/>
        </p:nvCxnSpPr>
        <p:spPr>
          <a:xfrm flipH="1">
            <a:off x="7478625" y="4713475"/>
            <a:ext cx="333900" cy="11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idx="1" type="body"/>
          </p:nvPr>
        </p:nvSpPr>
        <p:spPr>
          <a:xfrm>
            <a:off x="838200" y="391886"/>
            <a:ext cx="10515600" cy="5785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</a:pPr>
            <a:r>
              <a:rPr lang="en-US" sz="4100"/>
              <a:t>Takeaways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Leave-one-out reduces need for tuning in expensive experiments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Why does EDA with 40 members not improve much over 20 members?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</a:pPr>
            <a:r>
              <a:rPr lang="en-US" sz="4100"/>
              <a:t>Next Steps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Remove mean from observation perturbations during the analysis (technical+workflow development)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Re-center ensemble analyses around a higher/dual-resolution mean analysis (workflow development)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2021-06-03T21:44:56Z</dcterms:created>
  <dc:creator>Jonathan Guerrette</dc:creator>
</cp:coreProperties>
</file>