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hVRk7sJdMBk1Tb3Gw2EXJZb2Hj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1003680" y="274560"/>
            <a:ext cx="1057776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subTitle"/>
          </p:nvPr>
        </p:nvSpPr>
        <p:spPr>
          <a:xfrm>
            <a:off x="1016160" y="1219200"/>
            <a:ext cx="4990080" cy="495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://drive.google.com/file/d/1Tv_VVfCtOe66ZSMZwLL_3vX4X43VJcfU/view" TargetMode="External"/><Relationship Id="rId10" Type="http://schemas.openxmlformats.org/officeDocument/2006/relationships/image" Target="../media/image8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hyperlink" Target="http://drive.google.com/file/d/1Q9Y3nlMM0wkZ465f5w6ivao3Qo3x8ps9/view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5975" y="4848740"/>
            <a:ext cx="1887214" cy="15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8453" y="261768"/>
            <a:ext cx="152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5849" y="361588"/>
            <a:ext cx="2311850" cy="7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004321" y="1581005"/>
            <a:ext cx="10449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Assimilating marine observation in </a:t>
            </a:r>
            <a:r>
              <a:rPr b="1" lang="en-US" sz="3200">
                <a:solidFill>
                  <a:srgbClr val="00B0F0"/>
                </a:solidFill>
              </a:rPr>
              <a:t>JEDI SOCA</a:t>
            </a:r>
            <a:endParaRPr b="1" sz="32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830124" y="2574681"/>
            <a:ext cx="68649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Ling Liu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 Systems Group, Inc. @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Modeling Center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Marine Data Assimilation Team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238625" y="5001150"/>
            <a:ext cx="9895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Acknowledgements to: 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</a:rPr>
              <a:t>EMC oversight</a:t>
            </a: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managers: Daryl Kleist, Avichal Mehra, Rahul Mahajan;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Marine DA group: Jong Kim (Team Lead); Cameron Book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thanks to: JCSDA SOCA team</a:t>
            </a:r>
            <a:r>
              <a:rPr lang="en-US" sz="1700">
                <a:solidFill>
                  <a:schemeClr val="dk1"/>
                </a:solidFill>
              </a:rPr>
              <a:t>-</a:t>
            </a: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Guillaume Vernieres, Travis Sluka,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Kriti Bhargava; NOAA AOML- Hyun-Sook Kim, HeeSook Kang and many others 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5875" y="1563073"/>
            <a:ext cx="1464625" cy="141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875" y="211700"/>
            <a:ext cx="2202934" cy="10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82200" y="3086351"/>
            <a:ext cx="2809800" cy="16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9283600" y="6443050"/>
            <a:ext cx="329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00">
                <a:latin typeface="Calibri"/>
                <a:ea typeface="Calibri"/>
                <a:cs typeface="Calibri"/>
                <a:sym typeface="Calibri"/>
              </a:rPr>
              <a:t>GTS: HF radar and glider launch site</a:t>
            </a:r>
            <a:endParaRPr i="1"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260004" y="4108950"/>
            <a:ext cx="3393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highlight>
                  <a:schemeClr val="accent6"/>
                </a:highlight>
                <a:latin typeface="Calibri"/>
                <a:ea typeface="Calibri"/>
                <a:cs typeface="Calibri"/>
                <a:sym typeface="Calibri"/>
              </a:rPr>
              <a:t>3dvar + u/vocn.yaml</a:t>
            </a:r>
            <a:endParaRPr i="1" sz="1800"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highlight>
                  <a:schemeClr val="accent6"/>
                </a:highlight>
                <a:latin typeface="Calibri"/>
                <a:ea typeface="Calibri"/>
                <a:cs typeface="Calibri"/>
                <a:sym typeface="Calibri"/>
              </a:rPr>
              <a:t>radar UV detide</a:t>
            </a:r>
            <a:endParaRPr i="1" sz="1800"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highlight>
                  <a:schemeClr val="accent6"/>
                </a:highlight>
                <a:latin typeface="Calibri"/>
                <a:ea typeface="Calibri"/>
                <a:cs typeface="Calibri"/>
                <a:sym typeface="Calibri"/>
              </a:rPr>
              <a:t>identity interpolation(UFO)</a:t>
            </a:r>
            <a:endParaRPr i="1" sz="1800"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Things to do:</a:t>
            </a:r>
            <a:endParaRPr i="1" sz="1800"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  error covariance</a:t>
            </a:r>
            <a:endParaRPr i="1" sz="1800"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  thinning (UFO)</a:t>
            </a:r>
            <a:endParaRPr i="1" sz="1800"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202400" y="2384025"/>
            <a:ext cx="39240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Glider data thinning algorithm design</a:t>
            </a:r>
            <a:endParaRPr sz="1900"/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 sz="1900"/>
              <a:t>HF radar UV background assimilation using identity operator</a:t>
            </a: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2790" y="2407628"/>
            <a:ext cx="4376581" cy="149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1408" y="2491094"/>
            <a:ext cx="3234910" cy="129515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2343789" y="1227189"/>
            <a:ext cx="120945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3dvar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Glider thinning experiment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2790" y="4744281"/>
            <a:ext cx="4538337" cy="1557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37347" y="4589666"/>
            <a:ext cx="2091941" cy="161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15382" y="2405147"/>
            <a:ext cx="2135891" cy="149926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7593151" y="3959719"/>
            <a:ext cx="43848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Thinning boxes resemble mom6 vertical resolution have led to improved omb, oma </a:t>
            </a:r>
            <a:endParaRPr/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78453" y="261768"/>
            <a:ext cx="152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4473" y="2491090"/>
            <a:ext cx="2877493" cy="153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59996" y="4137167"/>
            <a:ext cx="1737698" cy="224261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/>
          <p:nvPr/>
        </p:nvSpPr>
        <p:spPr>
          <a:xfrm>
            <a:off x="6906319" y="3960685"/>
            <a:ext cx="543359" cy="64529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0077407" y="2066266"/>
            <a:ext cx="26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omb, oma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7370386" y="2056728"/>
            <a:ext cx="26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increment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1193376" y="2068794"/>
            <a:ext cx="26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Track: Isaias, 2020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4717642" y="2068794"/>
            <a:ext cx="26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Glider profiles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" title="HAFS_Isaias.mp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13125" y="4138191"/>
            <a:ext cx="3363661" cy="2522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97875" y="211700"/>
            <a:ext cx="2202934" cy="10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845849" y="361588"/>
            <a:ext cx="2311850" cy="7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2587" y="2374827"/>
            <a:ext cx="3374905" cy="162593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5934893" y="2118535"/>
            <a:ext cx="431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Background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surface current: With radar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0134024" y="2118548"/>
            <a:ext cx="26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radar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1235552" y="2103395"/>
            <a:ext cx="431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Radar velocity: omb    +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270798" y="4084119"/>
            <a:ext cx="431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3D Gaussian detide   +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4.googleusercontent.com/KyjY1_ddKbMEaLCicYGNlr5BqqM7sfdiiWoakXIfdsVprwGDnxuFWeAeqGHx80QcAFDb2AUQwF0O7c2B_LG0Bjc84vrGg_6M5l2FUp2jlQYwkA3CP5RbOrdMmAIStSUGxuC1f0rT" id="134" name="Google Shape;1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2375" y="4721100"/>
            <a:ext cx="2370401" cy="135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3891950" y="2089716"/>
            <a:ext cx="431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hofx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6.googleusercontent.com/ov0QT5SRFyEQtERjtsDhRsoGaR2cASFgFri0OqrDoOtRGzqwpL9wPs0MrQcrNJxTtWStA5nITQTmWQT76Rc37tBmjNjQC9YgZjqvHtPDsu77bXiNvv8MhGucJA3WL7Jdn2SqPRfD" id="136" name="Google Shape;1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82925" y="4007925"/>
            <a:ext cx="2251975" cy="16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3939609" y="4076941"/>
            <a:ext cx="431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Ioda2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6008" y="2435843"/>
            <a:ext cx="1781025" cy="153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78453" y="261768"/>
            <a:ext cx="152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1871427" y="1201220"/>
            <a:ext cx="120945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4572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HF radar in </a:t>
            </a:r>
            <a:r>
              <a:rPr lang="en-US" sz="3600">
                <a:solidFill>
                  <a:schemeClr val="dk1"/>
                </a:solidFill>
              </a:rPr>
              <a:t>regional MOM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714600" y="3705213"/>
            <a:ext cx="225300" cy="530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2925" y="5325250"/>
            <a:ext cx="2251975" cy="15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title="current_comparison.mp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18850" y="2460768"/>
            <a:ext cx="6034525" cy="452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7875" y="211700"/>
            <a:ext cx="2202934" cy="10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45849" y="361588"/>
            <a:ext cx="2311850" cy="7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2021-04-06T01:18:40Z</dcterms:created>
  <dc:creator>Ling Liu</dc:creator>
</cp:coreProperties>
</file>