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f4e6cad6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f4e6cad6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047dce91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047dce91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047dce91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047dce91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901348"/>
            <a:ext cx="9143400" cy="243900"/>
          </a:xfrm>
          <a:prstGeom prst="rect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14157" l="0" r="0" t="82956"/>
          <a:stretch/>
        </p:blipFill>
        <p:spPr>
          <a:xfrm>
            <a:off x="35605" y="4906322"/>
            <a:ext cx="8454155" cy="24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4899579"/>
            <a:ext cx="9144000" cy="243900"/>
          </a:xfrm>
          <a:prstGeom prst="rect">
            <a:avLst/>
          </a:prstGeom>
          <a:solidFill>
            <a:srgbClr val="000000">
              <a:alpha val="372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6457950" y="4949072"/>
            <a:ext cx="205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2F2F2"/>
                </a:solidFill>
              </a:rPr>
              <a:t>‹#›</a:t>
            </a:fld>
            <a:endParaRPr sz="800">
              <a:solidFill>
                <a:srgbClr val="F2F2F2"/>
              </a:solidFill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2816550" y="4855475"/>
            <a:ext cx="3510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SOCA-JCSDA-Tech</a:t>
            </a:r>
            <a:r>
              <a:rPr lang="en" sz="1100">
                <a:solidFill>
                  <a:srgbClr val="FFFFFF"/>
                </a:solidFill>
              </a:rPr>
              <a:t>nical</a:t>
            </a: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Review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2"/>
          <p:cNvCxnSpPr/>
          <p:nvPr/>
        </p:nvCxnSpPr>
        <p:spPr>
          <a:xfrm>
            <a:off x="0" y="4899579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/>
        </p:nvSpPr>
        <p:spPr>
          <a:xfrm>
            <a:off x="0" y="4855475"/>
            <a:ext cx="3058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June</a:t>
            </a: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FFFFFF"/>
                </a:solidFill>
              </a:rPr>
              <a:t>9</a:t>
            </a: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" sz="1100">
                <a:solidFill>
                  <a:srgbClr val="FFFFFF"/>
                </a:solidFill>
              </a:rPr>
              <a:t>1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25568" y="13691"/>
            <a:ext cx="78867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28650" y="957263"/>
            <a:ext cx="38862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629150" y="957263"/>
            <a:ext cx="38862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457950" y="4949072"/>
            <a:ext cx="2057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029968" y="457200"/>
            <a:ext cx="731400" cy="73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ull_disk_ahi_true_color_20150819070000 (1).jpg" id="69" name="Google Shape;69;p15"/>
          <p:cNvPicPr preferRelativeResize="0"/>
          <p:nvPr/>
        </p:nvPicPr>
        <p:blipFill rotWithShape="1">
          <a:blip r:embed="rId3">
            <a:alphaModFix/>
          </a:blip>
          <a:srcRect b="24276" l="0" r="37417" t="0"/>
          <a:stretch/>
        </p:blipFill>
        <p:spPr>
          <a:xfrm>
            <a:off x="5929807" y="964536"/>
            <a:ext cx="3218997" cy="389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3582" y="58457"/>
            <a:ext cx="5189495" cy="16202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49175" y="1653475"/>
            <a:ext cx="5694300" cy="2901900"/>
          </a:xfrm>
          <a:prstGeom prst="rect">
            <a:avLst/>
          </a:prstGeom>
          <a:gradFill>
            <a:gsLst>
              <a:gs pos="0">
                <a:srgbClr val="000000"/>
              </a:gs>
              <a:gs pos="6000">
                <a:srgbClr val="000000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 JEDI-Based Regional Ocean Data Assimilation System for HAFS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Kriti Bhargava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Core Team: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</a:rPr>
              <a:t>Guillaume Vernieres, Travis Sluka, </a:t>
            </a:r>
            <a:r>
              <a:rPr i="1" lang="en">
                <a:solidFill>
                  <a:srgbClr val="FFFFFF"/>
                </a:solidFill>
              </a:rPr>
              <a:t>Hamideh Ebrahimi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NOAA In-Kind Contributors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Ling Liu, Cameron Book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-3125" y="0"/>
            <a:ext cx="82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Regional ocean DA for HAFS: Results from baseline 3d Var experiment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6006"/>
          <a:stretch/>
        </p:blipFill>
        <p:spPr>
          <a:xfrm>
            <a:off x="643700" y="1008251"/>
            <a:ext cx="3430200" cy="17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5356"/>
          <a:stretch/>
        </p:blipFill>
        <p:spPr>
          <a:xfrm>
            <a:off x="5352450" y="986000"/>
            <a:ext cx="3470875" cy="18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b="0" l="0" r="0" t="5356"/>
          <a:stretch/>
        </p:blipFill>
        <p:spPr>
          <a:xfrm>
            <a:off x="5345250" y="3045075"/>
            <a:ext cx="3470875" cy="18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682600" y="462775"/>
            <a:ext cx="35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9D8"/>
                </a:solidFill>
              </a:rPr>
              <a:t>SSH (m) After 1 month: 2015030112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473125" y="2787075"/>
            <a:ext cx="113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Sea Surface Height</a:t>
            </a:r>
            <a:endParaRPr sz="800"/>
          </a:p>
        </p:txBody>
      </p:sp>
      <p:sp>
        <p:nvSpPr>
          <p:cNvPr id="82" name="Google Shape;82;p16"/>
          <p:cNvSpPr txBox="1"/>
          <p:nvPr/>
        </p:nvSpPr>
        <p:spPr>
          <a:xfrm>
            <a:off x="6176338" y="754400"/>
            <a:ext cx="182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Time average sea surface height</a:t>
            </a:r>
            <a:endParaRPr sz="800"/>
          </a:p>
        </p:txBody>
      </p:sp>
      <p:sp>
        <p:nvSpPr>
          <p:cNvPr id="83" name="Google Shape;83;p16"/>
          <p:cNvSpPr txBox="1"/>
          <p:nvPr/>
        </p:nvSpPr>
        <p:spPr>
          <a:xfrm>
            <a:off x="1470913" y="754400"/>
            <a:ext cx="182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Time average sea surface height</a:t>
            </a:r>
            <a:endParaRPr sz="800"/>
          </a:p>
        </p:txBody>
      </p:sp>
      <p:sp>
        <p:nvSpPr>
          <p:cNvPr id="84" name="Google Shape;84;p16"/>
          <p:cNvSpPr txBox="1"/>
          <p:nvPr/>
        </p:nvSpPr>
        <p:spPr>
          <a:xfrm>
            <a:off x="620725" y="2398100"/>
            <a:ext cx="12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NoDA</a:t>
            </a:r>
            <a:endParaRPr>
              <a:highlight>
                <a:srgbClr val="B6D7A8"/>
              </a:highlight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330250" y="2420425"/>
            <a:ext cx="12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3dVar</a:t>
            </a:r>
            <a:endParaRPr>
              <a:highlight>
                <a:srgbClr val="B6D7A8"/>
              </a:highlight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351550" y="4485525"/>
            <a:ext cx="12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RTOFS</a:t>
            </a:r>
            <a:endParaRPr>
              <a:highlight>
                <a:srgbClr val="B6D7A8"/>
              </a:highlight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433250" y="1014225"/>
            <a:ext cx="9879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1731450" y="1062200"/>
            <a:ext cx="9879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994825" y="1885800"/>
            <a:ext cx="6702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890300" y="2242763"/>
            <a:ext cx="6702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5717825" y="1885800"/>
            <a:ext cx="6702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6785450" y="2285988"/>
            <a:ext cx="670200" cy="400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635000" y="2834900"/>
            <a:ext cx="41994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99D8"/>
                </a:solidFill>
              </a:rPr>
              <a:t>Domain and resolution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Regional North Atlantic HAT10 domain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Horizontal resolution: 1/12th degree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Vertical levels: 50 from depths 5.05 to 5895 m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99D8"/>
                </a:solidFill>
              </a:rPr>
              <a:t>Observations assimilated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ADT: Jason2, CryoSat2 and SARAL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SST: NOAA19, MetOpA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SSS: SMAP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Insitu: World Ocean Database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-3125" y="0"/>
            <a:ext cx="82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Regional ocean DA for HAFS: Results from baseline 3d Var experiment 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370600" y="476900"/>
            <a:ext cx="4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9D8"/>
                </a:solidFill>
              </a:rPr>
              <a:t>SSH (m) increments statistics for 1 year run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22773" l="14799" r="0" t="0"/>
          <a:stretch/>
        </p:blipFill>
        <p:spPr>
          <a:xfrm>
            <a:off x="107225" y="1277050"/>
            <a:ext cx="4581375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b="22773" l="13869" r="4257" t="0"/>
          <a:stretch/>
        </p:blipFill>
        <p:spPr>
          <a:xfrm>
            <a:off x="4741325" y="1213550"/>
            <a:ext cx="4402674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232825" y="2674150"/>
            <a:ext cx="1322400" cy="7794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839175" y="1680275"/>
            <a:ext cx="1322400" cy="7794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1119000" y="1894750"/>
            <a:ext cx="1322400" cy="7794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4881025" y="2597950"/>
            <a:ext cx="1322400" cy="7794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-3125" y="0"/>
            <a:ext cx="82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Regional ocean DA for HAFS: Results from baseline 3d Var experiment 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682600" y="462775"/>
            <a:ext cx="35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9D8"/>
                </a:solidFill>
              </a:rPr>
              <a:t>SSH (m) After 7 months: 2015090112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781650" y="1079000"/>
            <a:ext cx="113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Sea Surface Height</a:t>
            </a:r>
            <a:endParaRPr sz="800"/>
          </a:p>
        </p:txBody>
      </p:sp>
      <p:sp>
        <p:nvSpPr>
          <p:cNvPr id="113" name="Google Shape;113;p18"/>
          <p:cNvSpPr txBox="1"/>
          <p:nvPr/>
        </p:nvSpPr>
        <p:spPr>
          <a:xfrm>
            <a:off x="1166113" y="1135400"/>
            <a:ext cx="182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Time average sea surface height</a:t>
            </a:r>
            <a:endParaRPr sz="800"/>
          </a:p>
        </p:txBody>
      </p:sp>
      <p:sp>
        <p:nvSpPr>
          <p:cNvPr id="114" name="Google Shape;114;p18"/>
          <p:cNvSpPr txBox="1"/>
          <p:nvPr/>
        </p:nvSpPr>
        <p:spPr>
          <a:xfrm>
            <a:off x="1703850" y="4365800"/>
            <a:ext cx="12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3dVar</a:t>
            </a:r>
            <a:endParaRPr>
              <a:highlight>
                <a:srgbClr val="B6D7A8"/>
              </a:highlight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197900" y="4365800"/>
            <a:ext cx="12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RTOFS</a:t>
            </a:r>
            <a:endParaRPr>
              <a:highlight>
                <a:srgbClr val="B6D7A8"/>
              </a:highlight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6050"/>
          <a:stretch/>
        </p:blipFill>
        <p:spPr>
          <a:xfrm>
            <a:off x="200375" y="1446000"/>
            <a:ext cx="4333074" cy="28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0" r="0" t="6050"/>
          <a:stretch/>
        </p:blipFill>
        <p:spPr>
          <a:xfrm>
            <a:off x="4707925" y="1416400"/>
            <a:ext cx="4333074" cy="280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