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Helvetica Neue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1" roundtripDataSignature="AMtx7miqoYm7RZ8LJsh28i145Zs5hv2J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HelveticaNeue-bold.fntdata"/><Relationship Id="rId27" Type="http://schemas.openxmlformats.org/officeDocument/2006/relationships/font" Target="fonts/HelveticaNeue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HelveticaNeue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HelveticaNeue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dedb2355da_0_2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gdedb2355da_0_2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84" name="Google Shape;184;gdedb2355da_0_21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edb2355da_0_2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Google Shape;191;gdedb2355da_0_2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92" name="Google Shape;192;gdedb2355da_0_22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edb2355da_0_2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edb2355da_0_2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dedb2355da_0_23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edb2355da_0_2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dedb2355da_0_2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dedb2355da_0_24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dedb2355da_0_10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0" name="Google Shape;220;gdedb2355da_0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21" name="Google Shape;221;gdedb2355da_0_10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dedb2355d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dedb2355da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dedb2355da_0_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dedb2355da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dedb2355da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dedb2355da_0_2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dedb2355da_0_1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dedb2355da_0_1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dedb2355da_0_1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dedb2355da_0_1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dedb2355da_0_1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gdedb2355da_0_12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edb2355da_0_1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dedb2355da_0_1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dedb2355da_0_12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Google Shape;279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80" name="Google Shape;280;p1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edb2355da_0_33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1" name="Google Shape;131;gdedb2355da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2" name="Google Shape;132;gdedb2355da_0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dedb2355da_0_1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gdedb2355da_0_1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2" name="Google Shape;142;gdedb2355da_0_15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edb2355da_0_1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gdedb2355da_0_1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0" name="Google Shape;150;gdedb2355da_0_17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edb2355da_0_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gdedb2355da_0_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5" name="Google Shape;165;gdedb2355da_0_45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edb2355da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gdedb2355da_0_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73" name="Google Shape;173;gdedb2355da_0_7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812800" y="533400"/>
            <a:ext cx="10363200" cy="1143000"/>
          </a:xfrm>
          <a:prstGeom prst="rect">
            <a:avLst/>
          </a:prstGeom>
          <a:noFill/>
          <a:ln cap="flat" cmpd="sng" w="34925">
            <a:solidFill>
              <a:srgbClr val="62D8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828800" y="47244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>
            <a:off x="1016000" y="609600"/>
            <a:ext cx="1026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>
            <a:off x="1016000" y="1447800"/>
            <a:ext cx="50292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ida Sans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1" name="Google Shape;81;p28"/>
          <p:cNvSpPr txBox="1"/>
          <p:nvPr>
            <p:ph idx="2" type="body"/>
          </p:nvPr>
        </p:nvSpPr>
        <p:spPr>
          <a:xfrm>
            <a:off x="6248400" y="1447800"/>
            <a:ext cx="50292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1400"/>
              <a:buNone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ida Sans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82" name="Google Shape;82;p28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8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ucida Sans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88" name="Google Shape;88;p29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9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9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type="title"/>
          </p:nvPr>
        </p:nvSpPr>
        <p:spPr>
          <a:xfrm>
            <a:off x="1016000" y="609600"/>
            <a:ext cx="1026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" type="body"/>
          </p:nvPr>
        </p:nvSpPr>
        <p:spPr>
          <a:xfrm>
            <a:off x="1016000" y="1447800"/>
            <a:ext cx="10261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type="title"/>
          </p:nvPr>
        </p:nvSpPr>
        <p:spPr>
          <a:xfrm>
            <a:off x="1016000" y="609600"/>
            <a:ext cx="1026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/>
          <p:nvPr>
            <p:ph type="title"/>
          </p:nvPr>
        </p:nvSpPr>
        <p:spPr>
          <a:xfrm rot="5400000">
            <a:off x="7251700" y="2070100"/>
            <a:ext cx="5486400" cy="25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" type="body"/>
          </p:nvPr>
        </p:nvSpPr>
        <p:spPr>
          <a:xfrm rot="5400000">
            <a:off x="2019300" y="-393700"/>
            <a:ext cx="5486400" cy="74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1016000" y="609600"/>
            <a:ext cx="1026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" type="body"/>
          </p:nvPr>
        </p:nvSpPr>
        <p:spPr>
          <a:xfrm rot="5400000">
            <a:off x="3822700" y="-1358900"/>
            <a:ext cx="4648200" cy="10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None/>
              <a:defRPr b="0" i="0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24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SzPts val="1400"/>
              <a:buNone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ucida Sans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/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2" name="Google Shape;72;p2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73" name="Google Shape;73;p27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4" name="Google Shape;74;p27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400"/>
              <a:buNone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ucida Sans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1016000" y="609600"/>
            <a:ext cx="1026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1016000" y="1447800"/>
            <a:ext cx="10261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21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Char char="•"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9400" lvl="5" marL="27432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9400" lvl="6" marL="32004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9400" lvl="7" marL="36576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9400" lvl="8" marL="41148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1016000" y="609600"/>
            <a:ext cx="1026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1016000" y="1447800"/>
            <a:ext cx="10261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  <a:defRPr b="0" i="0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921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Lucida Sans"/>
              <a:buChar char="•"/>
              <a:defRPr b="0" i="0" sz="1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9400" lvl="4" marL="22860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79400" lvl="5" marL="27432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79400" lvl="6" marL="32004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79400" lvl="7" marL="36576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79400" lvl="8" marL="4114800" marR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»"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cxnSp>
        <p:nvCxnSpPr>
          <p:cNvPr id="27" name="Google Shape;27;p19"/>
          <p:cNvCxnSpPr/>
          <p:nvPr/>
        </p:nvCxnSpPr>
        <p:spPr>
          <a:xfrm>
            <a:off x="1117600" y="1143000"/>
            <a:ext cx="9855200" cy="0"/>
          </a:xfrm>
          <a:prstGeom prst="straightConnector1">
            <a:avLst/>
          </a:prstGeom>
          <a:noFill/>
          <a:ln cap="flat" cmpd="sng" w="50800">
            <a:solidFill>
              <a:srgbClr val="62D8FF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9.pn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type="ctrTitle"/>
          </p:nvPr>
        </p:nvSpPr>
        <p:spPr>
          <a:xfrm>
            <a:off x="812800" y="533400"/>
            <a:ext cx="10363200" cy="1143000"/>
          </a:xfrm>
          <a:prstGeom prst="rect">
            <a:avLst/>
          </a:prstGeom>
          <a:noFill/>
          <a:ln cap="flat" cmpd="sng" w="34925">
            <a:solidFill>
              <a:srgbClr val="62D8FF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elvetica Neue"/>
              <a:buNone/>
            </a:pPr>
            <a:r>
              <a:rPr b="0" i="0" lang="en-US" sz="2400" u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Progress </a:t>
            </a:r>
            <a:r>
              <a:rPr lang="en-US"/>
              <a:t>and Plans for MPAS-JEDI</a:t>
            </a:r>
            <a:endParaRPr/>
          </a:p>
        </p:txBody>
      </p:sp>
      <p:sp>
        <p:nvSpPr>
          <p:cNvPr id="97" name="Google Shape;97;p1"/>
          <p:cNvSpPr txBox="1"/>
          <p:nvPr>
            <p:ph idx="1" type="subTitle"/>
          </p:nvPr>
        </p:nvSpPr>
        <p:spPr>
          <a:xfrm>
            <a:off x="1308100" y="2738163"/>
            <a:ext cx="9372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Chris Snyder</a:t>
            </a:r>
            <a:r>
              <a:rPr baseline="30000" lang="en-US"/>
              <a:t>1</a:t>
            </a:r>
            <a: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Jake Liu</a:t>
            </a:r>
            <a:r>
              <a:rPr b="0" baseline="3000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Junmei Ban</a:t>
            </a:r>
            <a:r>
              <a:rPr b="0" baseline="3000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Jamie Bresc</a:t>
            </a:r>
            <a:r>
              <a:rPr lang="en-US"/>
              <a:t>h</a:t>
            </a:r>
            <a:r>
              <a:rPr baseline="30000" lang="en-US"/>
              <a:t>1</a:t>
            </a:r>
            <a:r>
              <a:rPr lang="en-US"/>
              <a:t>, </a:t>
            </a:r>
            <a: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Jonathan Guerrette</a:t>
            </a:r>
            <a:r>
              <a:rPr b="0" baseline="3000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B</a:t>
            </a:r>
            <a:r>
              <a:rPr lang="en-US"/>
              <a:t>.-J.</a:t>
            </a:r>
            <a: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Jung</a:t>
            </a:r>
            <a:r>
              <a:rPr b="0" baseline="3000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Craig Schwartz</a:t>
            </a:r>
            <a:r>
              <a:rPr baseline="30000" lang="en-US"/>
              <a:t>1</a:t>
            </a:r>
            <a: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Steve Vahl</a:t>
            </a:r>
            <a:r>
              <a:rPr b="0" baseline="3000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Yali Wu</a:t>
            </a:r>
            <a:r>
              <a:rPr b="0" baseline="3000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Yannick Trémolet</a:t>
            </a:r>
            <a:r>
              <a:rPr b="0" baseline="3000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Thomas Auligné</a:t>
            </a:r>
            <a:r>
              <a:rPr b="0" baseline="3000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b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/>
          </a:p>
          <a:p>
            <a:pPr indent="0" lvl="0" marL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b="0" baseline="30000" i="1" lang="en-US" sz="16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r>
              <a:rPr b="0" i="1" lang="en-US" sz="16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National Center for Atmospheric Research, Boulder CO, USA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elvetica Neue"/>
              <a:buNone/>
            </a:pPr>
            <a:r>
              <a:rPr b="0" baseline="30000" i="1" lang="en-US" sz="16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b="0" i="1" lang="en-US" sz="16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Joint Center for Satellite Data Assimilation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b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8237" y="4895850"/>
            <a:ext cx="1865312" cy="18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43000" y="5486400"/>
            <a:ext cx="2409825" cy="68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25887" y="4867275"/>
            <a:ext cx="1920875" cy="19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55025" y="4949825"/>
            <a:ext cx="2060575" cy="206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edb2355da_0_210"/>
          <p:cNvSpPr txBox="1"/>
          <p:nvPr>
            <p:ph type="title"/>
          </p:nvPr>
        </p:nvSpPr>
        <p:spPr>
          <a:xfrm>
            <a:off x="1016000" y="609600"/>
            <a:ext cx="10261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elvetica Neue"/>
              <a:buNone/>
            </a:pPr>
            <a:r>
              <a:rPr lang="en-US"/>
              <a:t>Cloud Verification</a:t>
            </a:r>
            <a:endParaRPr/>
          </a:p>
        </p:txBody>
      </p:sp>
      <p:sp>
        <p:nvSpPr>
          <p:cNvPr id="187" name="Google Shape;187;gdedb2355da_0_210"/>
          <p:cNvSpPr txBox="1"/>
          <p:nvPr>
            <p:ph idx="1" type="body"/>
          </p:nvPr>
        </p:nvSpPr>
        <p:spPr>
          <a:xfrm>
            <a:off x="1016000" y="1447800"/>
            <a:ext cx="102615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Use multiple reference datasets for cloud fraction, cloud top</a:t>
            </a:r>
            <a:endParaRPr/>
          </a:p>
          <a:p>
            <a:pPr indent="-2603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observations: CALIPSO, EPIC</a:t>
            </a:r>
            <a:endParaRPr/>
          </a:p>
          <a:p>
            <a:pPr indent="-2603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cloud retrievals: SATCORPS, WWMCA</a:t>
            </a:r>
            <a:endParaRPr/>
          </a:p>
          <a:p>
            <a:pPr indent="-2603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reanalysis: ERA-5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en-US"/>
              <a:t>Direct verification of brightness temperature</a:t>
            </a:r>
            <a:endParaRPr/>
          </a:p>
          <a:p>
            <a:pPr indent="-2603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binning on presence or absence of cloud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en-US"/>
              <a:t>Binning on cloud height</a:t>
            </a:r>
            <a:endParaRPr/>
          </a:p>
          <a:p>
            <a:pPr indent="-2603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multi-category contingency table</a:t>
            </a:r>
            <a:endParaRPr/>
          </a:p>
          <a:p>
            <a:pPr indent="-2603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distinguish displacement errors from other errors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88" name="Google Shape;188;gdedb2355da_0_210"/>
          <p:cNvSpPr txBox="1"/>
          <p:nvPr/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edb2355da_0_228"/>
          <p:cNvSpPr txBox="1"/>
          <p:nvPr>
            <p:ph type="title"/>
          </p:nvPr>
        </p:nvSpPr>
        <p:spPr>
          <a:xfrm>
            <a:off x="1016000" y="609600"/>
            <a:ext cx="10261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elvetica Neue"/>
              <a:buNone/>
            </a:pPr>
            <a:r>
              <a:rPr lang="en-US"/>
              <a:t>Cloud Verification</a:t>
            </a:r>
            <a:endParaRPr/>
          </a:p>
        </p:txBody>
      </p:sp>
      <p:sp>
        <p:nvSpPr>
          <p:cNvPr id="195" name="Google Shape;195;gdedb2355da_0_228"/>
          <p:cNvSpPr txBox="1"/>
          <p:nvPr>
            <p:ph idx="1" type="body"/>
          </p:nvPr>
        </p:nvSpPr>
        <p:spPr>
          <a:xfrm>
            <a:off x="1016000" y="1447800"/>
            <a:ext cx="102615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Use multiple reference datasets for cloud fraction, cloud top</a:t>
            </a:r>
            <a:endParaRPr/>
          </a:p>
          <a:p>
            <a:pPr indent="-2603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observations: CALIPSO, EPIC</a:t>
            </a:r>
            <a:endParaRPr/>
          </a:p>
          <a:p>
            <a:pPr indent="-2603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cloud retrievals: SATCORPS, WWMCA</a:t>
            </a:r>
            <a:endParaRPr/>
          </a:p>
          <a:p>
            <a:pPr indent="-2603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reanalysis: ERA-5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en-US"/>
              <a:t>Direct verification of brightness temperature</a:t>
            </a:r>
            <a:endParaRPr/>
          </a:p>
          <a:p>
            <a:pPr indent="-2603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binning on presence or absence of cloud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en-US"/>
              <a:t>Binning on cloud height</a:t>
            </a:r>
            <a:endParaRPr/>
          </a:p>
          <a:p>
            <a:pPr indent="-2603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multi-category contingency table</a:t>
            </a:r>
            <a:endParaRPr/>
          </a:p>
          <a:p>
            <a:pPr indent="-2603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distinguish displacement errors from other errors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96" name="Google Shape;196;gdedb2355da_0_228"/>
          <p:cNvSpPr txBox="1"/>
          <p:nvPr/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97" name="Google Shape;197;gdedb2355da_0_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4370" y="2833075"/>
            <a:ext cx="5952829" cy="341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edb2355da_0_236"/>
          <p:cNvSpPr txBox="1"/>
          <p:nvPr>
            <p:ph type="title"/>
          </p:nvPr>
        </p:nvSpPr>
        <p:spPr>
          <a:xfrm>
            <a:off x="1016000" y="609600"/>
            <a:ext cx="10261500" cy="533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All-Sky DA with Himawari</a:t>
            </a:r>
            <a:endParaRPr/>
          </a:p>
        </p:txBody>
      </p:sp>
      <p:sp>
        <p:nvSpPr>
          <p:cNvPr id="204" name="Google Shape;204;gdedb2355da_0_236"/>
          <p:cNvSpPr txBox="1"/>
          <p:nvPr>
            <p:ph idx="1" type="body"/>
          </p:nvPr>
        </p:nvSpPr>
        <p:spPr>
          <a:xfrm>
            <a:off x="1016000" y="1447800"/>
            <a:ext cx="5151900" cy="464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Water-vapor channels from AHI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Symmetric error model of Okamoto et al. (2014)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Initial coarse-resolution testing (at 120 km)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Including 4DEnVar with hourly resolution over 6-h window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dedb2355da_0_236"/>
          <p:cNvSpPr txBox="1"/>
          <p:nvPr>
            <p:ph idx="12" type="sldNum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gdedb2355da_0_236"/>
          <p:cNvSpPr txBox="1"/>
          <p:nvPr/>
        </p:nvSpPr>
        <p:spPr>
          <a:xfrm>
            <a:off x="6304925" y="6276900"/>
            <a:ext cx="5151900" cy="40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dedb2355da_0_246"/>
          <p:cNvSpPr txBox="1"/>
          <p:nvPr>
            <p:ph type="title"/>
          </p:nvPr>
        </p:nvSpPr>
        <p:spPr>
          <a:xfrm>
            <a:off x="1016000" y="609600"/>
            <a:ext cx="10261500" cy="533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All-Sky DA with Himawari</a:t>
            </a:r>
            <a:endParaRPr/>
          </a:p>
        </p:txBody>
      </p:sp>
      <p:sp>
        <p:nvSpPr>
          <p:cNvPr id="213" name="Google Shape;213;gdedb2355da_0_246"/>
          <p:cNvSpPr txBox="1"/>
          <p:nvPr>
            <p:ph idx="1" type="body"/>
          </p:nvPr>
        </p:nvSpPr>
        <p:spPr>
          <a:xfrm>
            <a:off x="1016000" y="1447800"/>
            <a:ext cx="5151900" cy="464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Water-vapor channels from AHI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Symmetric error model of Okamoto et al. (2014)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Initial coarse-resolution testing (at 120 km)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Including 4DEnVar with hourly resolution over 6-h window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dedb2355da_0_246"/>
          <p:cNvSpPr txBox="1"/>
          <p:nvPr>
            <p:ph idx="12" type="sldNum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gdedb2355da_0_246"/>
          <p:cNvSpPr txBox="1"/>
          <p:nvPr/>
        </p:nvSpPr>
        <p:spPr>
          <a:xfrm>
            <a:off x="6304925" y="6276900"/>
            <a:ext cx="5151900" cy="4002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6" name="Google Shape;216;gdedb2355da_0_246"/>
          <p:cNvSpPr txBox="1"/>
          <p:nvPr/>
        </p:nvSpPr>
        <p:spPr>
          <a:xfrm>
            <a:off x="6742925" y="1395525"/>
            <a:ext cx="4713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forecast fits to AHI ch13, ½ to 3-d lead times</a:t>
            </a:r>
            <a:endParaRPr sz="1500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rms (with AHI) - rms (without AHI)</a:t>
            </a:r>
            <a:endParaRPr sz="1500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7" name="Google Shape;217;gdedb2355da_0_246"/>
          <p:cNvPicPr preferRelativeResize="0"/>
          <p:nvPr/>
        </p:nvPicPr>
        <p:blipFill rotWithShape="1">
          <a:blip r:embed="rId3">
            <a:alphaModFix/>
          </a:blip>
          <a:srcRect b="51538" l="50448" r="0" t="0"/>
          <a:stretch/>
        </p:blipFill>
        <p:spPr>
          <a:xfrm>
            <a:off x="6098863" y="2121725"/>
            <a:ext cx="5564026" cy="415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edb2355da_0_102"/>
          <p:cNvSpPr txBox="1"/>
          <p:nvPr>
            <p:ph type="title"/>
          </p:nvPr>
        </p:nvSpPr>
        <p:spPr>
          <a:xfrm>
            <a:off x="1016000" y="609600"/>
            <a:ext cx="10261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elvetica Neue"/>
              <a:buNone/>
            </a:pPr>
            <a:r>
              <a:rPr lang="en-US"/>
              <a:t>In Addition to </a:t>
            </a:r>
            <a:r>
              <a:rPr lang="en-US"/>
              <a:t>PANDA-C </a:t>
            </a:r>
            <a:endParaRPr/>
          </a:p>
        </p:txBody>
      </p:sp>
      <p:sp>
        <p:nvSpPr>
          <p:cNvPr id="224" name="Google Shape;224;gdedb2355da_0_102"/>
          <p:cNvSpPr txBox="1"/>
          <p:nvPr>
            <p:ph idx="1" type="body"/>
          </p:nvPr>
        </p:nvSpPr>
        <p:spPr>
          <a:xfrm>
            <a:off x="1016000" y="1447800"/>
            <a:ext cx="102615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… initial steps for:</a:t>
            </a:r>
            <a:endParaRPr/>
          </a:p>
          <a:p>
            <a:pPr indent="-2603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variable-resolution and regional MPAS-JEDI</a:t>
            </a:r>
            <a:endParaRPr/>
          </a:p>
          <a:p>
            <a:pPr indent="-2603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cycling</a:t>
            </a:r>
            <a:r>
              <a:rPr lang="en-US"/>
              <a:t> DART + JEDI H(x)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dedb2355da_0_102"/>
          <p:cNvSpPr txBox="1"/>
          <p:nvPr/>
        </p:nvSpPr>
        <p:spPr>
          <a:xfrm>
            <a:off x="8335962" y="2170112"/>
            <a:ext cx="18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gdedb2355da_0_102"/>
          <p:cNvSpPr txBox="1"/>
          <p:nvPr/>
        </p:nvSpPr>
        <p:spPr>
          <a:xfrm>
            <a:off x="6156325" y="2568575"/>
            <a:ext cx="18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gdedb2355da_0_102"/>
          <p:cNvSpPr txBox="1"/>
          <p:nvPr/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dedb2355da_0_0"/>
          <p:cNvSpPr txBox="1"/>
          <p:nvPr>
            <p:ph type="title"/>
          </p:nvPr>
        </p:nvSpPr>
        <p:spPr>
          <a:xfrm>
            <a:off x="1016000" y="609600"/>
            <a:ext cx="10261500" cy="533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Variable-resolution MPAS-JEDI</a:t>
            </a:r>
            <a:endParaRPr/>
          </a:p>
        </p:txBody>
      </p:sp>
      <p:sp>
        <p:nvSpPr>
          <p:cNvPr id="234" name="Google Shape;234;gdedb2355da_0_0"/>
          <p:cNvSpPr txBox="1"/>
          <p:nvPr>
            <p:ph idx="1" type="body"/>
          </p:nvPr>
        </p:nvSpPr>
        <p:spPr>
          <a:xfrm>
            <a:off x="6150625" y="1447800"/>
            <a:ext cx="5127000" cy="464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Global, variable-resolution mesh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~15 km over most of globe, smoothly transitioning to ~3 km over SE Asia and tropical western Pacific</a:t>
            </a:r>
            <a:endParaRPr/>
          </a:p>
          <a:p>
            <a:pPr indent="-311150" lvl="1" marL="742950" rtl="0" algn="l">
              <a:spcBef>
                <a:spcPts val="2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contours show user-specified mesh density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en-US"/>
              <a:t>MPAS-JEDI with variable resolution</a:t>
            </a:r>
            <a:endParaRPr/>
          </a:p>
          <a:p>
            <a:pPr indent="-311150" lvl="1" marL="742950" rtl="0" algn="l">
              <a:spcBef>
                <a:spcPts val="2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runs identically to quasi-uniform mesh</a:t>
            </a:r>
            <a:endParaRPr/>
          </a:p>
          <a:p>
            <a:pPr indent="-311150" lvl="1" marL="742950" rtl="0" algn="l">
              <a:spcBef>
                <a:spcPts val="2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mesh information read from standard MPAS files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dedb2355da_0_0"/>
          <p:cNvSpPr txBox="1"/>
          <p:nvPr>
            <p:ph idx="12" type="sldNum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6" name="Google Shape;236;gdedb2355d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975" y="1471376"/>
            <a:ext cx="4968000" cy="49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dedb2355da_0_20"/>
          <p:cNvSpPr txBox="1"/>
          <p:nvPr>
            <p:ph type="title"/>
          </p:nvPr>
        </p:nvSpPr>
        <p:spPr>
          <a:xfrm>
            <a:off x="1016000" y="609600"/>
            <a:ext cx="10261500" cy="533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Variable-resolution MPAS-JEDI</a:t>
            </a:r>
            <a:endParaRPr/>
          </a:p>
        </p:txBody>
      </p:sp>
      <p:sp>
        <p:nvSpPr>
          <p:cNvPr id="243" name="Google Shape;243;gdedb2355da_0_20"/>
          <p:cNvSpPr txBox="1"/>
          <p:nvPr>
            <p:ph idx="1" type="body"/>
          </p:nvPr>
        </p:nvSpPr>
        <p:spPr>
          <a:xfrm>
            <a:off x="1016125" y="1447800"/>
            <a:ext cx="10261500" cy="611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AHI channel 9, 00Z 15 August 2020: obs, forecast (cold start from GFS), departures</a:t>
            </a:r>
            <a:endParaRPr/>
          </a:p>
        </p:txBody>
      </p:sp>
      <p:sp>
        <p:nvSpPr>
          <p:cNvPr id="244" name="Google Shape;244;gdedb2355da_0_20"/>
          <p:cNvSpPr txBox="1"/>
          <p:nvPr>
            <p:ph idx="12" type="sldNum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5" name="Google Shape;245;gdedb2355da_0_20"/>
          <p:cNvPicPr preferRelativeResize="0"/>
          <p:nvPr/>
        </p:nvPicPr>
        <p:blipFill rotWithShape="1">
          <a:blip r:embed="rId3">
            <a:alphaModFix/>
          </a:blip>
          <a:srcRect b="0" l="0" r="0" t="7407"/>
          <a:stretch/>
        </p:blipFill>
        <p:spPr>
          <a:xfrm>
            <a:off x="76200" y="2163800"/>
            <a:ext cx="3953438" cy="434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dedb2355da_0_20"/>
          <p:cNvPicPr preferRelativeResize="0"/>
          <p:nvPr/>
        </p:nvPicPr>
        <p:blipFill rotWithShape="1">
          <a:blip r:embed="rId4">
            <a:alphaModFix/>
          </a:blip>
          <a:srcRect b="0" l="0" r="0" t="7407"/>
          <a:stretch/>
        </p:blipFill>
        <p:spPr>
          <a:xfrm>
            <a:off x="4109107" y="2163800"/>
            <a:ext cx="3953438" cy="434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dedb2355da_0_20"/>
          <p:cNvPicPr preferRelativeResize="0"/>
          <p:nvPr/>
        </p:nvPicPr>
        <p:blipFill rotWithShape="1">
          <a:blip r:embed="rId5">
            <a:alphaModFix/>
          </a:blip>
          <a:srcRect b="0" l="0" r="0" t="7347"/>
          <a:stretch/>
        </p:blipFill>
        <p:spPr>
          <a:xfrm>
            <a:off x="8142014" y="2163800"/>
            <a:ext cx="3953439" cy="4379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dedb2355da_0_20"/>
          <p:cNvSpPr txBox="1"/>
          <p:nvPr/>
        </p:nvSpPr>
        <p:spPr>
          <a:xfrm>
            <a:off x="366625" y="3019250"/>
            <a:ext cx="873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obs</a:t>
            </a:r>
            <a:endParaRPr i="1" sz="160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9" name="Google Shape;249;gdedb2355da_0_20"/>
          <p:cNvSpPr txBox="1"/>
          <p:nvPr/>
        </p:nvSpPr>
        <p:spPr>
          <a:xfrm>
            <a:off x="4100425" y="3019250"/>
            <a:ext cx="956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forecast</a:t>
            </a:r>
            <a:endParaRPr i="1" sz="160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gdedb2355da_0_20"/>
          <p:cNvSpPr txBox="1"/>
          <p:nvPr/>
        </p:nvSpPr>
        <p:spPr>
          <a:xfrm>
            <a:off x="8443825" y="3019250"/>
            <a:ext cx="956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 - f</a:t>
            </a:r>
            <a:endParaRPr i="1" sz="160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dedb2355da_0_111"/>
          <p:cNvSpPr txBox="1"/>
          <p:nvPr>
            <p:ph type="title"/>
          </p:nvPr>
        </p:nvSpPr>
        <p:spPr>
          <a:xfrm>
            <a:off x="1016000" y="609600"/>
            <a:ext cx="10261500" cy="533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Regional MPAS-JEDI</a:t>
            </a:r>
            <a:endParaRPr/>
          </a:p>
        </p:txBody>
      </p:sp>
      <p:sp>
        <p:nvSpPr>
          <p:cNvPr id="257" name="Google Shape;257;gdedb2355da_0_111"/>
          <p:cNvSpPr txBox="1"/>
          <p:nvPr>
            <p:ph idx="1" type="body"/>
          </p:nvPr>
        </p:nvSpPr>
        <p:spPr>
          <a:xfrm>
            <a:off x="6153150" y="1447800"/>
            <a:ext cx="5124300" cy="464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Regional mesh 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~15 km resolution</a:t>
            </a:r>
            <a:endParaRPr/>
          </a:p>
          <a:p>
            <a:pPr indent="-311150" lvl="1" marL="742950" rtl="0" algn="l">
              <a:spcBef>
                <a:spcPts val="2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colours indicate boundary cells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As </a:t>
            </a:r>
            <a:r>
              <a:rPr lang="en-US"/>
              <a:t>with variable resolution,</a:t>
            </a:r>
            <a:endParaRPr/>
          </a:p>
          <a:p>
            <a:pPr indent="-311150" lvl="1" marL="742950" rtl="0" algn="l">
              <a:spcBef>
                <a:spcPts val="2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runs identically to quasi-uniform mesh</a:t>
            </a:r>
            <a:endParaRPr/>
          </a:p>
          <a:p>
            <a:pPr indent="-311150" lvl="1" marL="742950" rtl="0" algn="l">
              <a:spcBef>
                <a:spcPts val="2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mesh information read from standard MPAS files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dedb2355da_0_111"/>
          <p:cNvSpPr txBox="1"/>
          <p:nvPr>
            <p:ph idx="12" type="sldNum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9" name="Google Shape;259;gdedb2355da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821433"/>
            <a:ext cx="5386925" cy="3805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dedb2355da_0_120"/>
          <p:cNvSpPr txBox="1"/>
          <p:nvPr>
            <p:ph type="title"/>
          </p:nvPr>
        </p:nvSpPr>
        <p:spPr>
          <a:xfrm>
            <a:off x="1016000" y="609600"/>
            <a:ext cx="10261500" cy="533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Regional MPAS-JEDI</a:t>
            </a:r>
            <a:endParaRPr/>
          </a:p>
        </p:txBody>
      </p:sp>
      <p:sp>
        <p:nvSpPr>
          <p:cNvPr id="266" name="Google Shape;266;gdedb2355da_0_120"/>
          <p:cNvSpPr txBox="1"/>
          <p:nvPr>
            <p:ph idx="1" type="body"/>
          </p:nvPr>
        </p:nvSpPr>
        <p:spPr>
          <a:xfrm>
            <a:off x="6197600" y="1447800"/>
            <a:ext cx="5079900" cy="464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Cycling results, 1-30 May 2019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Conventional obs only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RMS fits to aircraft</a:t>
            </a:r>
            <a:endParaRPr/>
          </a:p>
        </p:txBody>
      </p:sp>
      <p:sp>
        <p:nvSpPr>
          <p:cNvPr id="267" name="Google Shape;267;gdedb2355da_0_120"/>
          <p:cNvSpPr txBox="1"/>
          <p:nvPr>
            <p:ph idx="12" type="sldNum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8" name="Google Shape;268;gdedb2355da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679" y="1503253"/>
            <a:ext cx="5386917" cy="4283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edb2355da_0_129"/>
          <p:cNvSpPr txBox="1"/>
          <p:nvPr>
            <p:ph type="title"/>
          </p:nvPr>
        </p:nvSpPr>
        <p:spPr>
          <a:xfrm>
            <a:off x="1016000" y="609600"/>
            <a:ext cx="10261500" cy="533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Elements of MPAS-JEDI Workflow (today)</a:t>
            </a:r>
            <a:endParaRPr/>
          </a:p>
        </p:txBody>
      </p:sp>
      <p:sp>
        <p:nvSpPr>
          <p:cNvPr id="275" name="Google Shape;275;gdedb2355da_0_129"/>
          <p:cNvSpPr txBox="1"/>
          <p:nvPr>
            <p:ph idx="1" type="body"/>
          </p:nvPr>
        </p:nvSpPr>
        <p:spPr>
          <a:xfrm>
            <a:off x="1016000" y="1447800"/>
            <a:ext cx="10261500" cy="464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Convert obs from NCEP BUFR, prepBUFR, other formats to IODA </a:t>
            </a:r>
            <a:endParaRPr/>
          </a:p>
          <a:p>
            <a:pPr indent="-2603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stand-alone fortran code calling NCEP BUFR libraries, netCDF etc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rPr lang="en-US"/>
              <a:t>Cycling DA</a:t>
            </a:r>
            <a:endParaRPr/>
          </a:p>
          <a:p>
            <a:pPr indent="-2603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MPAS runs separately from JEDI analysis step; read/write files</a:t>
            </a:r>
            <a:endParaRPr/>
          </a:p>
          <a:p>
            <a:pPr indent="-2603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controlled by cylc 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“in core” execution of MPAS and JEDI together works, but not efficient w/ NCAR HPC queuing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Extensive python diagnostics</a:t>
            </a:r>
            <a:endParaRPr/>
          </a:p>
          <a:p>
            <a:pPr indent="-2603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in observation space; in model space, vs e.g. analyses; ensemble/probabilistic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for cloud, with dependency on MET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dedb2355da_0_129"/>
          <p:cNvSpPr txBox="1"/>
          <p:nvPr>
            <p:ph idx="12" type="sldNum"/>
          </p:nvPr>
        </p:nvSpPr>
        <p:spPr>
          <a:xfrm>
            <a:off x="8737600" y="6248400"/>
            <a:ext cx="2540100" cy="45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type="title"/>
          </p:nvPr>
        </p:nvSpPr>
        <p:spPr>
          <a:xfrm>
            <a:off x="1016000" y="609600"/>
            <a:ext cx="1026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elvetica Neue"/>
              <a:buNone/>
            </a:pPr>
            <a:r>
              <a:rPr b="0" i="0" lang="en-US" sz="2400" u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PANDA-C Project</a:t>
            </a:r>
            <a:endParaRPr/>
          </a:p>
        </p:txBody>
      </p:sp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1016000" y="1447800"/>
            <a:ext cx="10261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PANDA-C = </a:t>
            </a:r>
            <a:r>
              <a:rPr b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Prediction and Data Assimilation for Cloud</a:t>
            </a:r>
            <a:endParaRPr b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USAF funded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Joint NCAR-JCSDA project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Coordination with Met Office Next Generation Model System (NGMS) project</a:t>
            </a:r>
            <a:endParaRPr/>
          </a:p>
          <a:p>
            <a:pPr indent="-1968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 txBox="1"/>
          <p:nvPr>
            <p:ph type="title"/>
          </p:nvPr>
        </p:nvSpPr>
        <p:spPr>
          <a:xfrm>
            <a:off x="1016000" y="609600"/>
            <a:ext cx="1026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elvetica Neue"/>
              <a:buNone/>
            </a:pPr>
            <a:r>
              <a:rPr lang="en-US"/>
              <a:t>Next Steps</a:t>
            </a:r>
            <a:endParaRPr/>
          </a:p>
        </p:txBody>
      </p:sp>
      <p:sp>
        <p:nvSpPr>
          <p:cNvPr id="283" name="Google Shape;283;p16"/>
          <p:cNvSpPr txBox="1"/>
          <p:nvPr>
            <p:ph idx="1" type="body"/>
          </p:nvPr>
        </p:nvSpPr>
        <p:spPr>
          <a:xfrm>
            <a:off x="1016000" y="1447800"/>
            <a:ext cx="10261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PANDA-C phase II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begins September, with goal of delivering improved CAF</a:t>
            </a:r>
            <a:endParaRPr/>
          </a:p>
          <a:p>
            <a:pPr indent="-311150" lvl="1" marL="742950" rtl="0" algn="l">
              <a:spcBef>
                <a:spcPts val="2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focus on all-sky DA, more rapid cycling, uncertainties in RT and model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en-US"/>
              <a:t>MPAS-JEDI release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en-US"/>
              <a:t>Aim to adopt and integrate with </a:t>
            </a:r>
            <a:r>
              <a:rPr lang="en-US"/>
              <a:t>additional</a:t>
            </a:r>
            <a:r>
              <a:rPr lang="en-US"/>
              <a:t> JEDI capabilities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direct obs read via IODAv2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diagnostics</a:t>
            </a:r>
            <a:endParaRPr/>
          </a:p>
          <a:p>
            <a:pPr indent="-311150" lvl="1" marL="742950" rtl="0" algn="l">
              <a:spcBef>
                <a:spcPts val="2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experiment configuration via ewok</a:t>
            </a:r>
            <a:endParaRPr/>
          </a:p>
          <a:p>
            <a:pPr indent="-311150" lvl="1" marL="742950" rtl="0" algn="l">
              <a:spcBef>
                <a:spcPts val="2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MPAS app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6"/>
          <p:cNvSpPr txBox="1"/>
          <p:nvPr/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title"/>
          </p:nvPr>
        </p:nvSpPr>
        <p:spPr>
          <a:xfrm>
            <a:off x="1016000" y="609600"/>
            <a:ext cx="1026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elvetica Neue"/>
              <a:buNone/>
            </a:pPr>
            <a:r>
              <a:rPr b="0" i="0" lang="en-US" sz="2400" u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Cloud Analysis and Forecasting (CAF)</a:t>
            </a:r>
            <a:endParaRPr/>
          </a:p>
        </p:txBody>
      </p:sp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1016000" y="1447800"/>
            <a:ext cx="10261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CAF is the top weather priority for US Air Force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Important challenges for data assimilation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</a:pPr>
            <a:r>
              <a:rPr b="0" i="0" lang="en-US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Multivariate: Can’t analyze cloud in isolation from other fields 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</a:pPr>
            <a:r>
              <a:rPr b="0" i="0" lang="en-US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Multiscale: Fast/small scales with sensitive dependence on slower, larger scales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</a:pPr>
            <a:r>
              <a:rPr b="0" i="0" lang="en-US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Reliance on remotely sensed observations with strongly nonlinear forward operators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</a:pPr>
            <a:r>
              <a:rPr lang="en-US"/>
              <a:t>E</a:t>
            </a:r>
            <a:r>
              <a:rPr b="0" i="0" lang="en-US" sz="14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rrors in both forecast models and observation operators, es</a:t>
            </a:r>
            <a:r>
              <a:rPr lang="en-US"/>
              <a:t>p. related to hydrometeors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 a priority application for existing operational global DA systems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8335962" y="2170112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6156325" y="256857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"/>
          <p:cNvSpPr txBox="1"/>
          <p:nvPr>
            <p:ph type="title"/>
          </p:nvPr>
        </p:nvSpPr>
        <p:spPr>
          <a:xfrm>
            <a:off x="1016000" y="609600"/>
            <a:ext cx="10261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elvetica Neue"/>
              <a:buNone/>
            </a:pPr>
            <a:r>
              <a:rPr b="0" i="0" lang="en-US" sz="2400" u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PANDA-C </a:t>
            </a:r>
            <a:r>
              <a:rPr lang="en-US">
                <a:solidFill>
                  <a:schemeClr val="dk1"/>
                </a:solidFill>
              </a:rPr>
              <a:t>Project</a:t>
            </a:r>
            <a:endParaRPr/>
          </a:p>
        </p:txBody>
      </p:sp>
      <p:sp>
        <p:nvSpPr>
          <p:cNvPr id="127" name="Google Shape;127;p3"/>
          <p:cNvSpPr txBox="1"/>
          <p:nvPr>
            <p:ph idx="1" type="body"/>
          </p:nvPr>
        </p:nvSpPr>
        <p:spPr>
          <a:xfrm>
            <a:off x="1016000" y="1447800"/>
            <a:ext cx="10261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Phase I (</a:t>
            </a:r>
            <a: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May 2018</a:t>
            </a:r>
            <a:r>
              <a:rPr lang="en-US"/>
              <a:t>-August</a:t>
            </a:r>
            <a: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202</a:t>
            </a:r>
            <a:r>
              <a:rPr lang="en-US"/>
              <a:t>1)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Prepare AF Weather for shift to next-gen forecast models and DA systems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</a:pPr>
            <a:r>
              <a:rPr lang="en-US"/>
              <a:t>Credible MPAS-JEDI prototype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Phase II (September 2021-August 2024)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</a:pPr>
            <a:r>
              <a:rPr lang="en-US"/>
              <a:t>R&amp;D aimed at CAF (all-sky DA, rapid cycling, uncertainty in RT and model)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</a:pPr>
            <a:r>
              <a:rPr lang="en-US"/>
              <a:t>Deliver improved CAF relative to MPAS-JEDI baseline</a:t>
            </a:r>
            <a:endParaRPr/>
          </a:p>
          <a:p>
            <a:pPr indent="-342900" lvl="0" marL="342900" marR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edb2355da_0_33"/>
          <p:cNvSpPr txBox="1"/>
          <p:nvPr>
            <p:ph type="title"/>
          </p:nvPr>
        </p:nvSpPr>
        <p:spPr>
          <a:xfrm>
            <a:off x="1016000" y="609600"/>
            <a:ext cx="10261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elvetica Neue"/>
              <a:buNone/>
            </a:pPr>
            <a:r>
              <a:rPr lang="en-US"/>
              <a:t>PANDA-C 2021</a:t>
            </a:r>
            <a:endParaRPr/>
          </a:p>
        </p:txBody>
      </p:sp>
      <p:sp>
        <p:nvSpPr>
          <p:cNvPr id="135" name="Google Shape;135;gdedb2355da_0_33"/>
          <p:cNvSpPr txBox="1"/>
          <p:nvPr>
            <p:ph idx="1" type="body"/>
          </p:nvPr>
        </p:nvSpPr>
        <p:spPr>
          <a:xfrm>
            <a:off x="1016000" y="1447800"/>
            <a:ext cx="102615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Cycling EnVar at 30-km resolution, including all-sky MHS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3DVar and static background covariances, within SABER and via BUMP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Further refinements in cloud verification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Some results with all-sky IR observations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EDA cycling (see JJ Guerette “lightning talk”)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None/>
            </a:pPr>
            <a:r>
              <a:rPr lang="en-US"/>
              <a:t>Technical developments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RTTOV interfaces</a:t>
            </a:r>
            <a:endParaRPr/>
          </a:p>
          <a:p>
            <a:pPr indent="-311150" lvl="1" marL="742950" rtl="0" algn="l">
              <a:spcBef>
                <a:spcPts val="28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increments, ensemble at lower resolution</a:t>
            </a:r>
            <a:endParaRPr b="0" i="0" sz="1800" u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gdedb2355da_0_33"/>
          <p:cNvSpPr txBox="1"/>
          <p:nvPr/>
        </p:nvSpPr>
        <p:spPr>
          <a:xfrm>
            <a:off x="8335962" y="2170112"/>
            <a:ext cx="18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gdedb2355da_0_33"/>
          <p:cNvSpPr txBox="1"/>
          <p:nvPr/>
        </p:nvSpPr>
        <p:spPr>
          <a:xfrm>
            <a:off x="6156325" y="2568575"/>
            <a:ext cx="18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gdedb2355da_0_33"/>
          <p:cNvSpPr txBox="1"/>
          <p:nvPr/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dedb2355da_0_157"/>
          <p:cNvSpPr txBox="1"/>
          <p:nvPr>
            <p:ph type="title"/>
          </p:nvPr>
        </p:nvSpPr>
        <p:spPr>
          <a:xfrm>
            <a:off x="1016000" y="609600"/>
            <a:ext cx="10261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elvetica Neue"/>
              <a:buNone/>
            </a:pPr>
            <a:r>
              <a:rPr b="0" i="0" lang="en-US" sz="2400" u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Month-</a:t>
            </a:r>
            <a:r>
              <a:rPr lang="en-US"/>
              <a:t>L</a:t>
            </a:r>
            <a:r>
              <a:rPr b="0" i="0" lang="en-US" sz="2400" u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ong </a:t>
            </a:r>
            <a:r>
              <a:rPr lang="en-US"/>
              <a:t>C</a:t>
            </a:r>
            <a:r>
              <a:rPr b="0" i="0" lang="en-US" sz="2400" u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ycling </a:t>
            </a:r>
            <a:r>
              <a:rPr lang="en-US"/>
              <a:t>E</a:t>
            </a:r>
            <a:r>
              <a:rPr b="0" i="0" lang="en-US" sz="2400" u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xperiments</a:t>
            </a:r>
            <a:endParaRPr/>
          </a:p>
        </p:txBody>
      </p:sp>
      <p:sp>
        <p:nvSpPr>
          <p:cNvPr id="145" name="Google Shape;145;gdedb2355da_0_157"/>
          <p:cNvSpPr txBox="1"/>
          <p:nvPr>
            <p:ph idx="1" type="body"/>
          </p:nvPr>
        </p:nvSpPr>
        <p:spPr>
          <a:xfrm>
            <a:off x="1016000" y="1447800"/>
            <a:ext cx="5181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6-hourly cycling for 15 April-15 May 2018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Observations from NCEP/EMC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“Baseline” observations include conventional obs</a:t>
            </a:r>
            <a:r>
              <a:rPr lang="en-US"/>
              <a:t>    </a:t>
            </a:r>
            <a:r>
              <a:rPr b="0" i="0" lang="en-US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+ clear-sky radiances from 5 AMSU-A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Processing, “pre-QC,” and bias correction of radiances from GSI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Radiance DA using CRTM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EnVar at 30-km resolution 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ensemble of 20 6-h forecasts from GEFS ICS</a:t>
            </a:r>
            <a:endParaRPr/>
          </a:p>
        </p:txBody>
      </p:sp>
      <p:sp>
        <p:nvSpPr>
          <p:cNvPr id="146" name="Google Shape;146;gdedb2355da_0_157"/>
          <p:cNvSpPr txBox="1"/>
          <p:nvPr/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edb2355da_0_171"/>
          <p:cNvSpPr txBox="1"/>
          <p:nvPr>
            <p:ph type="title"/>
          </p:nvPr>
        </p:nvSpPr>
        <p:spPr>
          <a:xfrm>
            <a:off x="1016000" y="609600"/>
            <a:ext cx="10261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elvetica Neue"/>
              <a:buNone/>
            </a:pPr>
            <a:r>
              <a:rPr b="0" i="0" lang="en-US" sz="2400" u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Month-</a:t>
            </a:r>
            <a:r>
              <a:rPr lang="en-US"/>
              <a:t>L</a:t>
            </a:r>
            <a:r>
              <a:rPr b="0" i="0" lang="en-US" sz="2400" u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ong </a:t>
            </a:r>
            <a:r>
              <a:rPr lang="en-US"/>
              <a:t>C</a:t>
            </a:r>
            <a:r>
              <a:rPr b="0" i="0" lang="en-US" sz="2400" u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ycling </a:t>
            </a:r>
            <a:r>
              <a:rPr lang="en-US"/>
              <a:t>E</a:t>
            </a:r>
            <a:r>
              <a:rPr b="0" i="0" lang="en-US" sz="2400" u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xperiments</a:t>
            </a:r>
            <a:endParaRPr/>
          </a:p>
        </p:txBody>
      </p:sp>
      <p:sp>
        <p:nvSpPr>
          <p:cNvPr id="153" name="Google Shape;153;gdedb2355da_0_171"/>
          <p:cNvSpPr txBox="1"/>
          <p:nvPr>
            <p:ph idx="1" type="body"/>
          </p:nvPr>
        </p:nvSpPr>
        <p:spPr>
          <a:xfrm>
            <a:off x="1016000" y="1447800"/>
            <a:ext cx="5181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6-hourly cycling for 15 April-15 May 2018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b="0" i="0" lang="en-US" sz="1800" u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Observations from NCEP/EMC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“Baseline” observations include conventional obs</a:t>
            </a:r>
            <a:r>
              <a:rPr lang="en-US"/>
              <a:t>    </a:t>
            </a:r>
            <a:r>
              <a:rPr b="0" i="0" lang="en-US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+ clear-sky radiances from 5 AMSU-A 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Processing, “pre-QC,” and bias correction of radiances from GSI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</a:pPr>
            <a:r>
              <a:rPr b="0" i="0" lang="en-US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Radiance DA using CRTM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EnVar at 30-km resolution 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ensemble of 20 6-h forecasts from GEFS ICS</a:t>
            </a:r>
            <a:endParaRPr/>
          </a:p>
        </p:txBody>
      </p:sp>
      <p:sp>
        <p:nvSpPr>
          <p:cNvPr id="154" name="Google Shape;154;gdedb2355da_0_171"/>
          <p:cNvSpPr txBox="1"/>
          <p:nvPr/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grpSp>
        <p:nvGrpSpPr>
          <p:cNvPr id="155" name="Google Shape;155;gdedb2355da_0_171"/>
          <p:cNvGrpSpPr/>
          <p:nvPr/>
        </p:nvGrpSpPr>
        <p:grpSpPr>
          <a:xfrm>
            <a:off x="5946977" y="1814016"/>
            <a:ext cx="5203604" cy="4251263"/>
            <a:chOff x="6705600" y="1586145"/>
            <a:chExt cx="5437981" cy="4425172"/>
          </a:xfrm>
        </p:grpSpPr>
        <p:pic>
          <p:nvPicPr>
            <p:cNvPr id="156" name="Google Shape;156;gdedb2355da_0_171"/>
            <p:cNvPicPr preferRelativeResize="0"/>
            <p:nvPr/>
          </p:nvPicPr>
          <p:blipFill rotWithShape="1">
            <a:blip r:embed="rId3">
              <a:alphaModFix/>
            </a:blip>
            <a:srcRect b="0" l="5970" r="0" t="0"/>
            <a:stretch/>
          </p:blipFill>
          <p:spPr>
            <a:xfrm>
              <a:off x="6705600" y="1586145"/>
              <a:ext cx="5437981" cy="44251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gdedb2355da_0_171"/>
            <p:cNvSpPr txBox="1"/>
            <p:nvPr/>
          </p:nvSpPr>
          <p:spPr>
            <a:xfrm>
              <a:off x="7561629" y="4250459"/>
              <a:ext cx="2776500" cy="32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Helvetica Neue"/>
                <a:buNone/>
              </a:pPr>
              <a:r>
                <a:rPr b="0" i="1" lang="en-US" sz="1400" u="none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Cold start from GFS analysis</a:t>
              </a:r>
              <a:endParaRPr/>
            </a:p>
          </p:txBody>
        </p:sp>
        <p:sp>
          <p:nvSpPr>
            <p:cNvPr id="158" name="Google Shape;158;gdedb2355da_0_171"/>
            <p:cNvSpPr txBox="1"/>
            <p:nvPr/>
          </p:nvSpPr>
          <p:spPr>
            <a:xfrm>
              <a:off x="7552659" y="4510439"/>
              <a:ext cx="2776500" cy="32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1400"/>
                <a:buFont typeface="Helvetica Neue"/>
                <a:buNone/>
              </a:pPr>
              <a:r>
                <a:rPr b="0" i="1" lang="en-US" sz="1400" u="none">
                  <a:solidFill>
                    <a:srgbClr val="0070C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Cold start from ECMWF</a:t>
              </a:r>
              <a:endParaRPr/>
            </a:p>
          </p:txBody>
        </p:sp>
        <p:sp>
          <p:nvSpPr>
            <p:cNvPr id="159" name="Google Shape;159;gdedb2355da_0_171"/>
            <p:cNvSpPr txBox="1"/>
            <p:nvPr/>
          </p:nvSpPr>
          <p:spPr>
            <a:xfrm>
              <a:off x="7554445" y="4748903"/>
              <a:ext cx="3558300" cy="32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1400"/>
                <a:buFont typeface="Helvetica Neue"/>
                <a:buNone/>
              </a:pPr>
              <a:r>
                <a:rPr b="0" i="1" lang="en-US" sz="1400" u="none">
                  <a:solidFill>
                    <a:srgbClr val="00B05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Cycling DA (AMSU-A + conventional)</a:t>
              </a:r>
              <a:endParaRPr/>
            </a:p>
          </p:txBody>
        </p:sp>
        <p:sp>
          <p:nvSpPr>
            <p:cNvPr id="160" name="Google Shape;160;gdedb2355da_0_171"/>
            <p:cNvSpPr txBox="1"/>
            <p:nvPr/>
          </p:nvSpPr>
          <p:spPr>
            <a:xfrm>
              <a:off x="7556233" y="5008883"/>
              <a:ext cx="3558300" cy="320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Helvetica Neue"/>
                <a:buNone/>
              </a:pPr>
              <a:r>
                <a:rPr b="0" i="1" lang="en-US" sz="1400" u="none">
                  <a:solidFill>
                    <a:srgbClr val="FF0000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Cycling DA (… + MHS all sky)</a:t>
              </a:r>
              <a:endParaRPr/>
            </a:p>
          </p:txBody>
        </p:sp>
      </p:grpSp>
      <p:sp>
        <p:nvSpPr>
          <p:cNvPr id="161" name="Google Shape;161;gdedb2355da_0_171"/>
          <p:cNvSpPr txBox="1"/>
          <p:nvPr/>
        </p:nvSpPr>
        <p:spPr>
          <a:xfrm>
            <a:off x="6328825" y="1478513"/>
            <a:ext cx="4713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500-hPa anomaly correlation</a:t>
            </a:r>
            <a:endParaRPr sz="1500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dedb2355da_0_45"/>
          <p:cNvSpPr txBox="1"/>
          <p:nvPr>
            <p:ph type="title"/>
          </p:nvPr>
        </p:nvSpPr>
        <p:spPr>
          <a:xfrm>
            <a:off x="1016000" y="609600"/>
            <a:ext cx="10261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elvetica Neue"/>
              <a:buNone/>
            </a:pPr>
            <a:r>
              <a:rPr lang="en-US"/>
              <a:t>Static Background Covariances</a:t>
            </a:r>
            <a:endParaRPr/>
          </a:p>
        </p:txBody>
      </p:sp>
      <p:sp>
        <p:nvSpPr>
          <p:cNvPr id="168" name="Google Shape;168;gdedb2355da_0_45"/>
          <p:cNvSpPr txBox="1"/>
          <p:nvPr>
            <p:ph idx="1" type="body"/>
          </p:nvPr>
        </p:nvSpPr>
        <p:spPr>
          <a:xfrm>
            <a:off x="1016000" y="1447800"/>
            <a:ext cx="51657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Follow GSI and WRFDA</a:t>
            </a:r>
            <a:endParaRPr baseline="-25000" i="1"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univariate correlations for 𝜓, specific humidity, along with “unbalanced” 𝜒, </a:t>
            </a:r>
            <a:r>
              <a:rPr i="1" lang="en-US"/>
              <a:t>T</a:t>
            </a:r>
            <a:r>
              <a:rPr lang="en-US"/>
              <a:t>, surface pressure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“balanced” contributions of 𝜓 to full 𝜒, </a:t>
            </a:r>
            <a:r>
              <a:rPr i="1" lang="en-US"/>
              <a:t>T</a:t>
            </a:r>
            <a:r>
              <a:rPr lang="en-US"/>
              <a:t>, and surface pressure via linear regression in columns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Generic elements from BUMP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</a:pPr>
            <a:r>
              <a:rPr lang="en-US"/>
              <a:t>univariate correlations, but with BUMP-derived length scales retuned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–"/>
            </a:pPr>
            <a:r>
              <a:rPr lang="en-US"/>
              <a:t>regressions for statistical balance relations, with pseudoinverse of estimated </a:t>
            </a:r>
            <a:r>
              <a:rPr lang="en-US"/>
              <a:t>𝜓-𝜓 autocovariance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Computation of velocity from 𝜓, 𝜒 is specific to MPAS mesh</a:t>
            </a:r>
            <a:endParaRPr/>
          </a:p>
        </p:txBody>
      </p:sp>
      <p:sp>
        <p:nvSpPr>
          <p:cNvPr id="169" name="Google Shape;169;gdedb2355da_0_45"/>
          <p:cNvSpPr txBox="1"/>
          <p:nvPr/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edb2355da_0_77"/>
          <p:cNvSpPr txBox="1"/>
          <p:nvPr>
            <p:ph type="title"/>
          </p:nvPr>
        </p:nvSpPr>
        <p:spPr>
          <a:xfrm>
            <a:off x="1016000" y="609600"/>
            <a:ext cx="10261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Helvetica Neue"/>
              <a:buNone/>
            </a:pPr>
            <a:r>
              <a:rPr lang="en-US"/>
              <a:t>Static Background Covariances</a:t>
            </a:r>
            <a:endParaRPr/>
          </a:p>
        </p:txBody>
      </p:sp>
      <p:sp>
        <p:nvSpPr>
          <p:cNvPr id="176" name="Google Shape;176;gdedb2355da_0_77"/>
          <p:cNvSpPr txBox="1"/>
          <p:nvPr>
            <p:ph idx="1" type="body"/>
          </p:nvPr>
        </p:nvSpPr>
        <p:spPr>
          <a:xfrm>
            <a:off x="1016000" y="1447800"/>
            <a:ext cx="51657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Follow GSI and WRFDA</a:t>
            </a:r>
            <a:endParaRPr baseline="-25000" i="1"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univariate correlations for 𝜓, specific humidity, along with “unbalanced” 𝜒, </a:t>
            </a:r>
            <a:r>
              <a:rPr i="1" lang="en-US"/>
              <a:t>T</a:t>
            </a:r>
            <a:r>
              <a:rPr lang="en-US"/>
              <a:t>, surface pressure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“balanced” contributions of 𝜓 to full 𝜒, </a:t>
            </a:r>
            <a:r>
              <a:rPr i="1" lang="en-US"/>
              <a:t>T</a:t>
            </a:r>
            <a:r>
              <a:rPr lang="en-US"/>
              <a:t>, and surface pressure via linear regression in columns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Generic elements from BUMP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univariate correlations, but with BUMP-derived length scales retuned</a:t>
            </a:r>
            <a:endParaRPr/>
          </a:p>
          <a:p>
            <a:pPr indent="-285750" lvl="1" marL="742950" rtl="0" algn="l"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regressions for statistical balance relations, with pseudoinverse of estimated 𝜓-𝜓 autocovariance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rPr lang="en-US"/>
              <a:t>Computation of velocity from 𝜓, 𝜒 is specific to MPAS mesh</a:t>
            </a:r>
            <a:endParaRPr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</a:pPr>
            <a:r>
              <a:t/>
            </a:r>
            <a:endParaRPr/>
          </a:p>
        </p:txBody>
      </p:sp>
      <p:sp>
        <p:nvSpPr>
          <p:cNvPr id="177" name="Google Shape;177;gdedb2355da_0_77"/>
          <p:cNvSpPr txBox="1"/>
          <p:nvPr/>
        </p:nvSpPr>
        <p:spPr>
          <a:xfrm>
            <a:off x="8737600" y="6248400"/>
            <a:ext cx="2540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descr="Chart, line chart&#10;&#10;Description automatically generated" id="178" name="Google Shape;178;gdedb2355da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9030" y="1719954"/>
            <a:ext cx="5047100" cy="38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dedb2355da_0_77"/>
          <p:cNvSpPr txBox="1"/>
          <p:nvPr/>
        </p:nvSpPr>
        <p:spPr>
          <a:xfrm>
            <a:off x="6607750" y="1417075"/>
            <a:ext cx="4713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500-hPa anomaly correlation</a:t>
            </a:r>
            <a:endParaRPr sz="1500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0" name="Google Shape;180;gdedb2355da_0_77"/>
          <p:cNvSpPr txBox="1"/>
          <p:nvPr/>
        </p:nvSpPr>
        <p:spPr>
          <a:xfrm>
            <a:off x="6607750" y="5581650"/>
            <a:ext cx="4713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432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 from 1 month of 3DVar cycling, 120-km resolution</a:t>
            </a:r>
            <a:endParaRPr sz="1500">
              <a:solidFill>
                <a:srgbClr val="0432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2007-02-07T14:20:32Z</dcterms:created>
  <dc:creator/>
</cp:coreProperties>
</file>