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96" r:id="rId2"/>
  </p:sldMasterIdLst>
  <p:notesMasterIdLst>
    <p:notesMasterId r:id="rId9"/>
  </p:notesMasterIdLst>
  <p:sldIdLst>
    <p:sldId id="256" r:id="rId3"/>
    <p:sldId id="299" r:id="rId4"/>
    <p:sldId id="292" r:id="rId5"/>
    <p:sldId id="302" r:id="rId6"/>
    <p:sldId id="305" r:id="rId7"/>
    <p:sldId id="308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hhAC+dnhAlDx6SzJepKPeN+I91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4"/>
    <p:restoredTop sz="96281"/>
  </p:normalViewPr>
  <p:slideViewPr>
    <p:cSldViewPr snapToGrid="0">
      <p:cViewPr varScale="1">
        <p:scale>
          <a:sx n="117" d="100"/>
          <a:sy n="117" d="100"/>
        </p:scale>
        <p:origin x="15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7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font" Target="fonts/font1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321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432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578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846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76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b40aea2ff_0_33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g6b40aea2ff_0_33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6" name="Google Shape;296;g6b40aea2ff_0_33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b40aea2ff_0_339"/>
          <p:cNvSpPr txBox="1">
            <a:spLocks noGrp="1"/>
          </p:cNvSpPr>
          <p:nvPr>
            <p:ph type="ctrTitle"/>
          </p:nvPr>
        </p:nvSpPr>
        <p:spPr>
          <a:xfrm>
            <a:off x="685800" y="2130441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g6b40aea2ff_0_3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Google Shape;300;g6b40aea2ff_0_339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g6b40aea2ff_0_339"/>
          <p:cNvSpPr txBox="1">
            <a:spLocks noGrp="1"/>
          </p:cNvSpPr>
          <p:nvPr>
            <p:ph type="ftr" idx="11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g6b40aea2ff_0_339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b40aea2ff_0_345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g6b40aea2ff_0_345"/>
          <p:cNvSpPr txBox="1">
            <a:spLocks noGrp="1"/>
          </p:cNvSpPr>
          <p:nvPr>
            <p:ph type="ftr" idx="11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g6b40aea2ff_0_345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b40aea2ff_0_3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g6b40aea2ff_0_349"/>
          <p:cNvSpPr txBox="1">
            <a:spLocks noGrp="1"/>
          </p:cNvSpPr>
          <p:nvPr>
            <p:ph type="body" idx="1"/>
          </p:nvPr>
        </p:nvSpPr>
        <p:spPr>
          <a:xfrm>
            <a:off x="307492" y="1444143"/>
            <a:ext cx="8558100" cy="5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b40aea2ff_0_352"/>
          <p:cNvSpPr txBox="1">
            <a:spLocks noGrp="1"/>
          </p:cNvSpPr>
          <p:nvPr>
            <p:ph type="title"/>
          </p:nvPr>
        </p:nvSpPr>
        <p:spPr>
          <a:xfrm>
            <a:off x="722313" y="4406916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g6b40aea2ff_0_35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g6b40aea2ff_0_352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g6b40aea2ff_0_352"/>
          <p:cNvSpPr txBox="1">
            <a:spLocks noGrp="1"/>
          </p:cNvSpPr>
          <p:nvPr>
            <p:ph type="ftr" idx="11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g6b40aea2ff_0_35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b40aea2ff_0_3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g6b40aea2ff_0_358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g6b40aea2ff_0_358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g6b40aea2ff_0_358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g6b40aea2ff_0_358"/>
          <p:cNvSpPr txBox="1">
            <a:spLocks noGrp="1"/>
          </p:cNvSpPr>
          <p:nvPr>
            <p:ph type="ftr" idx="11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g6b40aea2ff_0_358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b40aea2ff_0_3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g6b40aea2ff_0_36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g6b40aea2ff_0_3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g6b40aea2ff_0_365"/>
          <p:cNvSpPr txBox="1">
            <a:spLocks noGrp="1"/>
          </p:cNvSpPr>
          <p:nvPr>
            <p:ph type="body" idx="3"/>
          </p:nvPr>
        </p:nvSpPr>
        <p:spPr>
          <a:xfrm>
            <a:off x="4645033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g6b40aea2ff_0_365"/>
          <p:cNvSpPr txBox="1">
            <a:spLocks noGrp="1"/>
          </p:cNvSpPr>
          <p:nvPr>
            <p:ph type="body" idx="4"/>
          </p:nvPr>
        </p:nvSpPr>
        <p:spPr>
          <a:xfrm>
            <a:off x="4645033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g6b40aea2ff_0_365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g6b40aea2ff_0_365"/>
          <p:cNvSpPr txBox="1">
            <a:spLocks noGrp="1"/>
          </p:cNvSpPr>
          <p:nvPr>
            <p:ph type="ftr" idx="11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g6b40aea2ff_0_365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b40aea2ff_0_374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g6b40aea2ff_0_374"/>
          <p:cNvSpPr txBox="1">
            <a:spLocks noGrp="1"/>
          </p:cNvSpPr>
          <p:nvPr>
            <p:ph type="body" idx="1"/>
          </p:nvPr>
        </p:nvSpPr>
        <p:spPr>
          <a:xfrm>
            <a:off x="3575050" y="273066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Google Shape;335;g6b40aea2ff_0_374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g6b40aea2ff_0_374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g6b40aea2ff_0_374"/>
          <p:cNvSpPr txBox="1">
            <a:spLocks noGrp="1"/>
          </p:cNvSpPr>
          <p:nvPr>
            <p:ph type="ftr" idx="11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g6b40aea2ff_0_374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b40aea2ff_0_38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g6b40aea2ff_0_38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g6b40aea2ff_0_38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g6b40aea2ff_0_381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g6b40aea2ff_0_381"/>
          <p:cNvSpPr txBox="1">
            <a:spLocks noGrp="1"/>
          </p:cNvSpPr>
          <p:nvPr>
            <p:ph type="ftr" idx="11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g6b40aea2ff_0_381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b40aea2ff_0_38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g6b40aea2ff_0_388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45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g6b40aea2ff_0_388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g6b40aea2ff_0_388"/>
          <p:cNvSpPr txBox="1">
            <a:spLocks noGrp="1"/>
          </p:cNvSpPr>
          <p:nvPr>
            <p:ph type="ftr" idx="11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g6b40aea2ff_0_388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b40aea2ff_0_394"/>
          <p:cNvSpPr txBox="1">
            <a:spLocks noGrp="1"/>
          </p:cNvSpPr>
          <p:nvPr>
            <p:ph type="title"/>
          </p:nvPr>
        </p:nvSpPr>
        <p:spPr>
          <a:xfrm rot="5400000">
            <a:off x="4732349" y="2171704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g6b40aea2ff_0_39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504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g6b40aea2ff_0_394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g6b40aea2ff_0_394"/>
          <p:cNvSpPr txBox="1">
            <a:spLocks noGrp="1"/>
          </p:cNvSpPr>
          <p:nvPr>
            <p:ph type="ftr" idx="11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g6b40aea2ff_0_394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_OBJECT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_OBJECTS_WITH_TEXT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3"/>
          </p:nvPr>
        </p:nvSpPr>
        <p:spPr>
          <a:xfrm>
            <a:off x="4645028" y="1535115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body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ECT_WITH_CAPTION_TEXT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_WITH_CAPTION_TEXT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1792288" y="5367340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_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_TITLE_AND_VERTICAL_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b40aea2ff_0_3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g6b40aea2ff_0_318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g6b40aea2ff_0_318"/>
          <p:cNvSpPr txBox="1">
            <a:spLocks noGrp="1"/>
          </p:cNvSpPr>
          <p:nvPr>
            <p:ph type="dt" idx="10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g6b40aea2ff_0_318"/>
          <p:cNvSpPr txBox="1">
            <a:spLocks noGrp="1"/>
          </p:cNvSpPr>
          <p:nvPr>
            <p:ph type="ftr" idx="11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g6b40aea2ff_0_318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"/>
          <p:cNvSpPr/>
          <p:nvPr/>
        </p:nvSpPr>
        <p:spPr>
          <a:xfrm>
            <a:off x="13708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1" name="Google Shape;621;p1" descr="full_disk_ahi_true_color_20150819070000 (1).jpg"/>
          <p:cNvPicPr preferRelativeResize="0"/>
          <p:nvPr/>
        </p:nvPicPr>
        <p:blipFill rotWithShape="1">
          <a:blip r:embed="rId3">
            <a:alphaModFix/>
          </a:blip>
          <a:srcRect r="37416" b="24276"/>
          <a:stretch/>
        </p:blipFill>
        <p:spPr>
          <a:xfrm>
            <a:off x="4870863" y="1692448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1"/>
          <p:cNvSpPr/>
          <p:nvPr/>
        </p:nvSpPr>
        <p:spPr>
          <a:xfrm>
            <a:off x="1140512" y="492896"/>
            <a:ext cx="900201" cy="915633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"/>
          <p:cNvSpPr txBox="1">
            <a:spLocks noGrp="1"/>
          </p:cNvSpPr>
          <p:nvPr>
            <p:ph type="ctrTitle"/>
          </p:nvPr>
        </p:nvSpPr>
        <p:spPr>
          <a:xfrm>
            <a:off x="149172" y="2491675"/>
            <a:ext cx="7890333" cy="2285100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dist="50800" dir="2700000" algn="tl" rotWithShape="0">
              <a:srgbClr val="000000">
                <a:alpha val="8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200" b="1" dirty="0">
                <a:solidFill>
                  <a:schemeClr val="lt1"/>
                </a:solidFill>
              </a:rPr>
              <a:t>Deriving observation impact measures through the FV3-JEDI interface</a:t>
            </a:r>
            <a:br>
              <a:rPr lang="en-US" sz="3200" b="1" dirty="0">
                <a:solidFill>
                  <a:schemeClr val="lt1"/>
                </a:solidFill>
              </a:rPr>
            </a:br>
            <a:br>
              <a:rPr lang="en-US" sz="1800" i="1" dirty="0">
                <a:solidFill>
                  <a:schemeClr val="lt1"/>
                </a:solidFill>
                <a:highlight>
                  <a:srgbClr val="FFFF00"/>
                </a:highlight>
              </a:rPr>
            </a:br>
            <a:endParaRPr sz="1800" i="1" dirty="0">
              <a:solidFill>
                <a:schemeClr val="lt1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1800" u="sng" dirty="0">
                <a:solidFill>
                  <a:schemeClr val="lt1"/>
                </a:solidFill>
              </a:rPr>
              <a:t>F. </a:t>
            </a:r>
            <a:r>
              <a:rPr lang="en-US" sz="1800" u="sng" dirty="0" err="1">
                <a:solidFill>
                  <a:schemeClr val="lt1"/>
                </a:solidFill>
              </a:rPr>
              <a:t>Diniz</a:t>
            </a:r>
            <a:r>
              <a:rPr lang="en-US" sz="1800" b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R. </a:t>
            </a:r>
            <a:r>
              <a:rPr lang="en-US" sz="1800" b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Todling</a:t>
            </a:r>
            <a:r>
              <a:rPr lang="en-US" sz="1800" b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D. </a:t>
            </a:r>
            <a:r>
              <a:rPr lang="en-US" sz="1800" b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Holdaway</a:t>
            </a:r>
            <a:r>
              <a:rPr lang="en-US" sz="1800" b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F. </a:t>
            </a:r>
            <a:r>
              <a:rPr lang="en-US" sz="1800" b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Vandenberghe</a:t>
            </a:r>
            <a:r>
              <a:rPr lang="en-US" sz="1800" b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D. Kleist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4" name="Google Shape;62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180" y="-69517"/>
            <a:ext cx="6919326" cy="2160367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1"/>
          <p:cNvSpPr txBox="1"/>
          <p:nvPr/>
        </p:nvSpPr>
        <p:spPr>
          <a:xfrm>
            <a:off x="16982" y="6581004"/>
            <a:ext cx="6176784" cy="2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1200"/>
            </a:pPr>
            <a:r>
              <a:rPr lang="en-US" dirty="0">
                <a:solidFill>
                  <a:schemeClr val="bg1"/>
                </a:solidFill>
              </a:rPr>
              <a:t>2021 JCSDA Technical Review Meeting and Science Workshop</a:t>
            </a:r>
            <a:endParaRPr sz="14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18"/>
          <p:cNvSpPr txBox="1"/>
          <p:nvPr/>
        </p:nvSpPr>
        <p:spPr>
          <a:xfrm>
            <a:off x="381000" y="-228600"/>
            <a:ext cx="7315200" cy="147000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000000">
                <a:alpha val="8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ts val="3300"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Forecast Sensitivity-based Observation Impact</a:t>
            </a:r>
          </a:p>
          <a:p>
            <a:pPr lvl="0">
              <a:buClr>
                <a:schemeClr val="lt1"/>
              </a:buClr>
              <a:buSzPts val="3300"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Recap of Basics</a:t>
            </a:r>
          </a:p>
        </p:txBody>
      </p:sp>
      <p:pic>
        <p:nvPicPr>
          <p:cNvPr id="908" name="Google Shape;908;p18" descr="JCSDA_trans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dist="203200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4B2E47A-9CC9-AC48-957C-F2FA688C2FED}"/>
              </a:ext>
            </a:extLst>
          </p:cNvPr>
          <p:cNvSpPr/>
          <p:nvPr/>
        </p:nvSpPr>
        <p:spPr>
          <a:xfrm>
            <a:off x="429840" y="1293147"/>
            <a:ext cx="8293988" cy="7410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CED5BA0-2D8C-3645-993E-165D5B032795}"/>
              </a:ext>
            </a:extLst>
          </p:cNvPr>
          <p:cNvSpPr/>
          <p:nvPr/>
        </p:nvSpPr>
        <p:spPr>
          <a:xfrm>
            <a:off x="2244448" y="1427346"/>
            <a:ext cx="1361179" cy="48475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Analysis System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56B5397-A1A7-2442-A335-6366924CEF35}"/>
              </a:ext>
            </a:extLst>
          </p:cNvPr>
          <p:cNvSpPr/>
          <p:nvPr/>
        </p:nvSpPr>
        <p:spPr>
          <a:xfrm>
            <a:off x="3963572" y="1427346"/>
            <a:ext cx="1361179" cy="4847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effectLst/>
              </a:rPr>
              <a:t>Initial State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398A4A53-2FF3-DE4E-8671-324BFD266BC8}"/>
              </a:ext>
            </a:extLst>
          </p:cNvPr>
          <p:cNvSpPr/>
          <p:nvPr/>
        </p:nvSpPr>
        <p:spPr>
          <a:xfrm>
            <a:off x="5682696" y="1427346"/>
            <a:ext cx="1361179" cy="48475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Forecast Model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9B14FEF-4495-6C40-9007-0B387CB4BED9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>
            <a:off x="3605626" y="1669723"/>
            <a:ext cx="3579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45818D1-120A-2E41-AA80-A326E597FAB2}"/>
              </a:ext>
            </a:extLst>
          </p:cNvPr>
          <p:cNvCxnSpPr>
            <a:cxnSpLocks/>
            <a:stCxn id="52" idx="3"/>
            <a:endCxn id="53" idx="1"/>
          </p:cNvCxnSpPr>
          <p:nvPr/>
        </p:nvCxnSpPr>
        <p:spPr>
          <a:xfrm>
            <a:off x="5324751" y="1669723"/>
            <a:ext cx="3579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9E18C9B2-46BC-EE4B-B875-25A8C70643E4}"/>
              </a:ext>
            </a:extLst>
          </p:cNvPr>
          <p:cNvSpPr/>
          <p:nvPr/>
        </p:nvSpPr>
        <p:spPr>
          <a:xfrm>
            <a:off x="525323" y="1423047"/>
            <a:ext cx="1361179" cy="4847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effectLst/>
              </a:rPr>
              <a:t>Input: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effectLst/>
              </a:rPr>
              <a:t>Observations and Background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AFAE6B0-576F-AC46-8277-758951A4D8A2}"/>
              </a:ext>
            </a:extLst>
          </p:cNvPr>
          <p:cNvCxnSpPr>
            <a:cxnSpLocks/>
            <a:stCxn id="77" idx="3"/>
            <a:endCxn id="51" idx="1"/>
          </p:cNvCxnSpPr>
          <p:nvPr/>
        </p:nvCxnSpPr>
        <p:spPr>
          <a:xfrm>
            <a:off x="1886502" y="1665424"/>
            <a:ext cx="357946" cy="4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DE41082-193A-A54B-927E-C9230654E1BC}"/>
              </a:ext>
            </a:extLst>
          </p:cNvPr>
          <p:cNvSpPr/>
          <p:nvPr/>
        </p:nvSpPr>
        <p:spPr>
          <a:xfrm>
            <a:off x="7401820" y="1423047"/>
            <a:ext cx="1361179" cy="4847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effectLst/>
              </a:rPr>
              <a:t>Output: Forecast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BFFDA40-3F8E-9F4C-A6EA-630E49A10F9D}"/>
              </a:ext>
            </a:extLst>
          </p:cNvPr>
          <p:cNvCxnSpPr>
            <a:cxnSpLocks/>
            <a:stCxn id="53" idx="3"/>
            <a:endCxn id="85" idx="1"/>
          </p:cNvCxnSpPr>
          <p:nvPr/>
        </p:nvCxnSpPr>
        <p:spPr>
          <a:xfrm flipV="1">
            <a:off x="7043875" y="1665424"/>
            <a:ext cx="357945" cy="42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23DA73FD-4B94-C14D-8BF9-8743376333CA}"/>
              </a:ext>
            </a:extLst>
          </p:cNvPr>
          <p:cNvSpPr/>
          <p:nvPr/>
        </p:nvSpPr>
        <p:spPr>
          <a:xfrm>
            <a:off x="429839" y="1050358"/>
            <a:ext cx="8293988" cy="2592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2"/>
                </a:solidFill>
              </a:rPr>
              <a:t>Forward Data Assimilation–Forecast Procedures</a:t>
            </a:r>
          </a:p>
        </p:txBody>
      </p:sp>
      <p:sp>
        <p:nvSpPr>
          <p:cNvPr id="63" name="Google Shape;909;p18">
            <a:extLst>
              <a:ext uri="{FF2B5EF4-FFF2-40B4-BE49-F238E27FC236}">
                <a16:creationId xmlns:a16="http://schemas.microsoft.com/office/drawing/2014/main" id="{F7D677F5-6326-C643-80A7-3C92B74BFA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DEF6FE4-3EAD-CB43-8BEA-BEB3FE6A4537}"/>
              </a:ext>
            </a:extLst>
          </p:cNvPr>
          <p:cNvSpPr/>
          <p:nvPr/>
        </p:nvSpPr>
        <p:spPr>
          <a:xfrm>
            <a:off x="1889610" y="4711410"/>
            <a:ext cx="1661532" cy="1360449"/>
          </a:xfrm>
          <a:custGeom>
            <a:avLst/>
            <a:gdLst>
              <a:gd name="connsiteX0" fmla="*/ 0 w 1661532"/>
              <a:gd name="connsiteY0" fmla="*/ 1360449 h 1360449"/>
              <a:gd name="connsiteX1" fmla="*/ 0 w 1661532"/>
              <a:gd name="connsiteY1" fmla="*/ 914400 h 1360449"/>
              <a:gd name="connsiteX2" fmla="*/ 1661532 w 1661532"/>
              <a:gd name="connsiteY2" fmla="*/ 0 h 1360449"/>
              <a:gd name="connsiteX3" fmla="*/ 1650380 w 1661532"/>
              <a:gd name="connsiteY3" fmla="*/ 468351 h 1360449"/>
              <a:gd name="connsiteX4" fmla="*/ 0 w 1661532"/>
              <a:gd name="connsiteY4" fmla="*/ 1360449 h 136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532" h="1360449">
                <a:moveTo>
                  <a:pt x="0" y="1360449"/>
                </a:moveTo>
                <a:lnTo>
                  <a:pt x="0" y="914400"/>
                </a:lnTo>
                <a:lnTo>
                  <a:pt x="1661532" y="0"/>
                </a:lnTo>
                <a:lnTo>
                  <a:pt x="1650380" y="468351"/>
                </a:lnTo>
                <a:lnTo>
                  <a:pt x="0" y="136044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0C4E6E-AA76-8742-823F-06548A0154A9}"/>
              </a:ext>
            </a:extLst>
          </p:cNvPr>
          <p:cNvCxnSpPr>
            <a:cxnSpLocks/>
          </p:cNvCxnSpPr>
          <p:nvPr/>
        </p:nvCxnSpPr>
        <p:spPr>
          <a:xfrm>
            <a:off x="769434" y="6044138"/>
            <a:ext cx="32691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D98E63-C2AE-9A46-B9DF-0A2B3CE8A4FE}"/>
              </a:ext>
            </a:extLst>
          </p:cNvPr>
          <p:cNvCxnSpPr>
            <a:cxnSpLocks/>
          </p:cNvCxnSpPr>
          <p:nvPr/>
        </p:nvCxnSpPr>
        <p:spPr>
          <a:xfrm flipV="1">
            <a:off x="769434" y="4505099"/>
            <a:ext cx="0" cy="1539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907E04-AB5C-0746-89B6-58E5B45144F9}"/>
              </a:ext>
            </a:extLst>
          </p:cNvPr>
          <p:cNvCxnSpPr>
            <a:cxnSpLocks/>
            <a:stCxn id="36" idx="0"/>
            <a:endCxn id="36" idx="3"/>
          </p:cNvCxnSpPr>
          <p:nvPr/>
        </p:nvCxnSpPr>
        <p:spPr>
          <a:xfrm flipV="1">
            <a:off x="1889610" y="5179761"/>
            <a:ext cx="1650380" cy="892098"/>
          </a:xfrm>
          <a:prstGeom prst="straightConnector1">
            <a:avLst/>
          </a:prstGeom>
          <a:ln w="635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07E17F-E5DA-B848-BECA-02CF51E38293}"/>
              </a:ext>
            </a:extLst>
          </p:cNvPr>
          <p:cNvCxnSpPr>
            <a:cxnSpLocks/>
            <a:stCxn id="36" idx="1"/>
            <a:endCxn id="36" idx="2"/>
          </p:cNvCxnSpPr>
          <p:nvPr/>
        </p:nvCxnSpPr>
        <p:spPr>
          <a:xfrm flipV="1">
            <a:off x="1889610" y="4711410"/>
            <a:ext cx="1661532" cy="914400"/>
          </a:xfrm>
          <a:prstGeom prst="straightConnector1">
            <a:avLst/>
          </a:prstGeom>
          <a:ln w="635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58B87BC-5FAF-CE4B-BF03-3650E1F38029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1109272" y="5625810"/>
            <a:ext cx="780338" cy="418328"/>
          </a:xfrm>
          <a:prstGeom prst="straightConnector1">
            <a:avLst/>
          </a:prstGeom>
          <a:ln w="63500">
            <a:solidFill>
              <a:schemeClr val="bg2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8260706-ED87-0046-8E76-AB06AFB3101C}"/>
              </a:ext>
            </a:extLst>
          </p:cNvPr>
          <p:cNvSpPr/>
          <p:nvPr/>
        </p:nvSpPr>
        <p:spPr>
          <a:xfrm>
            <a:off x="2568774" y="4082691"/>
            <a:ext cx="440222" cy="1480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338317C-8B8E-3140-96B5-DB2266F1187E}"/>
              </a:ext>
            </a:extLst>
          </p:cNvPr>
          <p:cNvSpPr/>
          <p:nvPr/>
        </p:nvSpPr>
        <p:spPr>
          <a:xfrm>
            <a:off x="2960875" y="3966413"/>
            <a:ext cx="3752165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Forecast Error Reduction due to Analysis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DF1F6AF-985E-9C4F-AD97-B0744019A5D2}"/>
              </a:ext>
            </a:extLst>
          </p:cNvPr>
          <p:cNvSpPr/>
          <p:nvPr/>
        </p:nvSpPr>
        <p:spPr>
          <a:xfrm>
            <a:off x="3196373" y="4422994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chemeClr val="tx1"/>
                </a:solidFill>
              </a:rPr>
              <a:t>e</a:t>
            </a:r>
            <a:r>
              <a:rPr lang="en-US" sz="1500" b="1" baseline="-25000" dirty="0" err="1">
                <a:solidFill>
                  <a:schemeClr val="tx1"/>
                </a:solidFill>
              </a:rPr>
              <a:t>b</a:t>
            </a:r>
            <a:endParaRPr lang="en-US" sz="1500" b="1" baseline="-25000" dirty="0">
              <a:solidFill>
                <a:schemeClr val="tx1"/>
              </a:solidFill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293AA7F-E5A2-DB48-9B5F-82D08B4508C7}"/>
              </a:ext>
            </a:extLst>
          </p:cNvPr>
          <p:cNvSpPr/>
          <p:nvPr/>
        </p:nvSpPr>
        <p:spPr>
          <a:xfrm>
            <a:off x="3196373" y="4878424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chemeClr val="tx1"/>
                </a:solidFill>
              </a:rPr>
              <a:t>e</a:t>
            </a:r>
            <a:r>
              <a:rPr lang="en-US" sz="1500" b="1" baseline="-25000" dirty="0" err="1">
                <a:solidFill>
                  <a:schemeClr val="tx1"/>
                </a:solidFill>
              </a:rPr>
              <a:t>a</a:t>
            </a:r>
          </a:p>
          <a:p>
            <a:pPr algn="ctr"/>
            <a:endParaRPr lang="en-US" sz="1500" b="1" baseline="-25000" dirty="0">
              <a:solidFill>
                <a:schemeClr val="tx1"/>
              </a:solidFill>
            </a:endParaRP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AD34F7C-BBF1-C748-B85B-6468A75EB221}"/>
              </a:ext>
            </a:extLst>
          </p:cNvPr>
          <p:cNvSpPr/>
          <p:nvPr/>
        </p:nvSpPr>
        <p:spPr>
          <a:xfrm>
            <a:off x="3604437" y="5830049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FC360D0D-7EF1-0C45-92BB-F2F9026D88CB}"/>
              </a:ext>
            </a:extLst>
          </p:cNvPr>
          <p:cNvSpPr/>
          <p:nvPr/>
        </p:nvSpPr>
        <p:spPr>
          <a:xfrm>
            <a:off x="244746" y="4167342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012D7340-7ED1-5244-A9AA-14D8A788D526}"/>
              </a:ext>
            </a:extLst>
          </p:cNvPr>
          <p:cNvSpPr/>
          <p:nvPr/>
        </p:nvSpPr>
        <p:spPr>
          <a:xfrm>
            <a:off x="614441" y="6016643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chemeClr val="tx1"/>
                </a:solidFill>
              </a:rPr>
              <a:t>t</a:t>
            </a:r>
            <a:r>
              <a:rPr lang="en-US" sz="1500" b="1" baseline="-25000" dirty="0" err="1">
                <a:solidFill>
                  <a:schemeClr val="tx1"/>
                </a:solidFill>
              </a:rPr>
              <a:t>b</a:t>
            </a:r>
            <a:endParaRPr lang="en-US" sz="1500" b="1" baseline="-25000" dirty="0">
              <a:solidFill>
                <a:schemeClr val="tx1"/>
              </a:solidFill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828602D-FD1C-0B4D-A7EA-02506FBCC212}"/>
              </a:ext>
            </a:extLst>
          </p:cNvPr>
          <p:cNvSpPr/>
          <p:nvPr/>
        </p:nvSpPr>
        <p:spPr>
          <a:xfrm>
            <a:off x="1368623" y="6016643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t</a:t>
            </a:r>
            <a:r>
              <a:rPr lang="en-US" sz="1500" b="1" baseline="-25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528C37B3-A5F1-B047-8008-34A5825499BA}"/>
              </a:ext>
            </a:extLst>
          </p:cNvPr>
          <p:cNvSpPr/>
          <p:nvPr/>
        </p:nvSpPr>
        <p:spPr>
          <a:xfrm>
            <a:off x="2986407" y="6016644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t</a:t>
            </a:r>
            <a:r>
              <a:rPr lang="en-US" sz="1500" b="1" baseline="-25000" dirty="0">
                <a:solidFill>
                  <a:schemeClr val="tx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93814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8" name="Google Shape;908;p18" descr="JCSDA_trans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dist="2032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29CBF5A-097A-734B-892C-826D226FBCC2}"/>
              </a:ext>
            </a:extLst>
          </p:cNvPr>
          <p:cNvGrpSpPr/>
          <p:nvPr/>
        </p:nvGrpSpPr>
        <p:grpSpPr>
          <a:xfrm>
            <a:off x="429838" y="1050358"/>
            <a:ext cx="8333161" cy="2231540"/>
            <a:chOff x="429839" y="1050358"/>
            <a:chExt cx="8284320" cy="321235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C88DB74-EADB-4A45-9451-C7F9AE927359}"/>
                </a:ext>
              </a:extLst>
            </p:cNvPr>
            <p:cNvSpPr/>
            <p:nvPr/>
          </p:nvSpPr>
          <p:spPr>
            <a:xfrm>
              <a:off x="429840" y="2798075"/>
              <a:ext cx="8245377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72D4A88-D7B5-AF4D-905A-D585252C3A4D}"/>
                </a:ext>
              </a:extLst>
            </p:cNvPr>
            <p:cNvSpPr/>
            <p:nvPr/>
          </p:nvSpPr>
          <p:spPr>
            <a:xfrm>
              <a:off x="2233812" y="3005636"/>
              <a:ext cx="1353201" cy="69781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Adj. of Analysis System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F235726-B714-1348-B7A3-2980168692FD}"/>
                </a:ext>
              </a:extLst>
            </p:cNvPr>
            <p:cNvSpPr/>
            <p:nvPr/>
          </p:nvSpPr>
          <p:spPr>
            <a:xfrm>
              <a:off x="5651910" y="3005636"/>
              <a:ext cx="1353201" cy="69781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Adj. of Forecast Model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FFE0735-18CC-C747-A23F-E306EA5C68D0}"/>
                </a:ext>
              </a:extLst>
            </p:cNvPr>
            <p:cNvCxnSpPr>
              <a:cxnSpLocks/>
              <a:stCxn id="71" idx="1"/>
              <a:endCxn id="21" idx="3"/>
            </p:cNvCxnSpPr>
            <p:nvPr/>
          </p:nvCxnSpPr>
          <p:spPr>
            <a:xfrm flipH="1">
              <a:off x="3587013" y="3352828"/>
              <a:ext cx="355849" cy="17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E032750-29C7-8947-8E0F-B91A6D34CC7F}"/>
                </a:ext>
              </a:extLst>
            </p:cNvPr>
            <p:cNvCxnSpPr>
              <a:cxnSpLocks/>
              <a:stCxn id="45" idx="1"/>
              <a:endCxn id="71" idx="3"/>
            </p:cNvCxnSpPr>
            <p:nvPr/>
          </p:nvCxnSpPr>
          <p:spPr>
            <a:xfrm flipH="1" flipV="1">
              <a:off x="5296063" y="3352828"/>
              <a:ext cx="355847" cy="17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4B2E47A-9CC9-AC48-957C-F2FA688C2FED}"/>
                </a:ext>
              </a:extLst>
            </p:cNvPr>
            <p:cNvSpPr/>
            <p:nvPr/>
          </p:nvSpPr>
          <p:spPr>
            <a:xfrm>
              <a:off x="429841" y="1399858"/>
              <a:ext cx="8245377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FCED5BA0-2D8C-3645-993E-165D5B032795}"/>
                </a:ext>
              </a:extLst>
            </p:cNvPr>
            <p:cNvSpPr/>
            <p:nvPr/>
          </p:nvSpPr>
          <p:spPr>
            <a:xfrm>
              <a:off x="2233813" y="1593040"/>
              <a:ext cx="1353201" cy="69781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Analysis System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656B5397-A1A7-2442-A335-6366924CEF35}"/>
                </a:ext>
              </a:extLst>
            </p:cNvPr>
            <p:cNvSpPr/>
            <p:nvPr/>
          </p:nvSpPr>
          <p:spPr>
            <a:xfrm>
              <a:off x="3942862" y="1593040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Initial State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98A4A53-2FF3-DE4E-8671-324BFD266BC8}"/>
                </a:ext>
              </a:extLst>
            </p:cNvPr>
            <p:cNvSpPr/>
            <p:nvPr/>
          </p:nvSpPr>
          <p:spPr>
            <a:xfrm>
              <a:off x="5651910" y="1593040"/>
              <a:ext cx="1353201" cy="69781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Forecast Model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9B14FEF-4495-6C40-9007-0B387CB4BED9}"/>
                </a:ext>
              </a:extLst>
            </p:cNvPr>
            <p:cNvCxnSpPr>
              <a:cxnSpLocks/>
              <a:stCxn id="51" idx="3"/>
              <a:endCxn id="52" idx="1"/>
            </p:cNvCxnSpPr>
            <p:nvPr/>
          </p:nvCxnSpPr>
          <p:spPr>
            <a:xfrm>
              <a:off x="3587014" y="1941948"/>
              <a:ext cx="355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45818D1-120A-2E41-AA80-A326E597FAB2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>
              <a:off x="5296063" y="1941948"/>
              <a:ext cx="3558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84651030-D229-694D-9806-2D67F6E7C2AD}"/>
                </a:ext>
              </a:extLst>
            </p:cNvPr>
            <p:cNvSpPr/>
            <p:nvPr/>
          </p:nvSpPr>
          <p:spPr>
            <a:xfrm>
              <a:off x="3942862" y="3003920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Forecast Sensitivity to Initial State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9E18C9B2-46BC-EE4B-B875-25A8C70643E4}"/>
                </a:ext>
              </a:extLst>
            </p:cNvPr>
            <p:cNvSpPr/>
            <p:nvPr/>
          </p:nvSpPr>
          <p:spPr>
            <a:xfrm>
              <a:off x="524764" y="15868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Input: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Observations and Background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AFAE6B0-576F-AC46-8277-758951A4D8A2}"/>
                </a:ext>
              </a:extLst>
            </p:cNvPr>
            <p:cNvCxnSpPr>
              <a:cxnSpLocks/>
              <a:stCxn id="77" idx="3"/>
              <a:endCxn id="51" idx="1"/>
            </p:cNvCxnSpPr>
            <p:nvPr/>
          </p:nvCxnSpPr>
          <p:spPr>
            <a:xfrm>
              <a:off x="1877965" y="1935760"/>
              <a:ext cx="355848" cy="6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1DE41082-193A-A54B-927E-C9230654E1BC}"/>
                </a:ext>
              </a:extLst>
            </p:cNvPr>
            <p:cNvSpPr/>
            <p:nvPr/>
          </p:nvSpPr>
          <p:spPr>
            <a:xfrm>
              <a:off x="7360958" y="15868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Output: Forecast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BFFDA40-3F8E-9F4C-A6EA-630E49A10F9D}"/>
                </a:ext>
              </a:extLst>
            </p:cNvPr>
            <p:cNvCxnSpPr>
              <a:cxnSpLocks/>
              <a:stCxn id="53" idx="3"/>
              <a:endCxn id="85" idx="1"/>
            </p:cNvCxnSpPr>
            <p:nvPr/>
          </p:nvCxnSpPr>
          <p:spPr>
            <a:xfrm flipV="1">
              <a:off x="7005111" y="1935760"/>
              <a:ext cx="355847" cy="6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A8FEB8C0-4FB6-864E-8BD2-C50A7A40301B}"/>
                </a:ext>
              </a:extLst>
            </p:cNvPr>
            <p:cNvSpPr/>
            <p:nvPr/>
          </p:nvSpPr>
          <p:spPr>
            <a:xfrm>
              <a:off x="7360958" y="30031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Input: Forecast (aspect)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F0AA9E28-9D80-B449-AE94-205F2F242E36}"/>
                </a:ext>
              </a:extLst>
            </p:cNvPr>
            <p:cNvSpPr/>
            <p:nvPr/>
          </p:nvSpPr>
          <p:spPr>
            <a:xfrm>
              <a:off x="524763" y="30031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Output: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FSOI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5853826-0E41-3B44-BDB8-E0FFD230DB92}"/>
                </a:ext>
              </a:extLst>
            </p:cNvPr>
            <p:cNvCxnSpPr>
              <a:cxnSpLocks/>
              <a:stCxn id="21" idx="1"/>
              <a:endCxn id="91" idx="3"/>
            </p:cNvCxnSpPr>
            <p:nvPr/>
          </p:nvCxnSpPr>
          <p:spPr>
            <a:xfrm flipH="1" flipV="1">
              <a:off x="1877964" y="3352060"/>
              <a:ext cx="355848" cy="24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F03340DE-A2E5-8147-AB5B-8668611299D5}"/>
                </a:ext>
              </a:extLst>
            </p:cNvPr>
            <p:cNvCxnSpPr>
              <a:cxnSpLocks/>
              <a:stCxn id="90" idx="1"/>
              <a:endCxn id="45" idx="3"/>
            </p:cNvCxnSpPr>
            <p:nvPr/>
          </p:nvCxnSpPr>
          <p:spPr>
            <a:xfrm flipH="1">
              <a:off x="7005111" y="3352060"/>
              <a:ext cx="355847" cy="24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23DA73FD-4B94-C14D-8BF9-8743376333CA}"/>
                </a:ext>
              </a:extLst>
            </p:cNvPr>
            <p:cNvSpPr/>
            <p:nvPr/>
          </p:nvSpPr>
          <p:spPr>
            <a:xfrm>
              <a:off x="429840" y="1050358"/>
              <a:ext cx="8245377" cy="3731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2"/>
                  </a:solidFill>
                </a:rPr>
                <a:t>Forward Data Assimilation–Forecast Procedures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2796ABE3-612E-044C-A03F-A1F751A20634}"/>
                </a:ext>
              </a:extLst>
            </p:cNvPr>
            <p:cNvSpPr/>
            <p:nvPr/>
          </p:nvSpPr>
          <p:spPr>
            <a:xfrm>
              <a:off x="429839" y="3889522"/>
              <a:ext cx="8245377" cy="3731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</a:rPr>
                <a:t>Backward Data Assimilation–Forecast Procedures</a:t>
              </a:r>
            </a:p>
          </p:txBody>
        </p:sp>
      </p:grpSp>
      <p:sp>
        <p:nvSpPr>
          <p:cNvPr id="63" name="Google Shape;909;p18">
            <a:extLst>
              <a:ext uri="{FF2B5EF4-FFF2-40B4-BE49-F238E27FC236}">
                <a16:creationId xmlns:a16="http://schemas.microsoft.com/office/drawing/2014/main" id="{F7D677F5-6326-C643-80A7-3C92B74BFA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Freeform 143">
            <a:extLst>
              <a:ext uri="{FF2B5EF4-FFF2-40B4-BE49-F238E27FC236}">
                <a16:creationId xmlns:a16="http://schemas.microsoft.com/office/drawing/2014/main" id="{08B8C861-CAF2-7741-AE9B-D49542921F6A}"/>
              </a:ext>
            </a:extLst>
          </p:cNvPr>
          <p:cNvSpPr/>
          <p:nvPr/>
        </p:nvSpPr>
        <p:spPr>
          <a:xfrm>
            <a:off x="6255548" y="4690947"/>
            <a:ext cx="1661532" cy="1360449"/>
          </a:xfrm>
          <a:custGeom>
            <a:avLst/>
            <a:gdLst>
              <a:gd name="connsiteX0" fmla="*/ 0 w 1661532"/>
              <a:gd name="connsiteY0" fmla="*/ 1360449 h 1360449"/>
              <a:gd name="connsiteX1" fmla="*/ 0 w 1661532"/>
              <a:gd name="connsiteY1" fmla="*/ 914400 h 1360449"/>
              <a:gd name="connsiteX2" fmla="*/ 1661532 w 1661532"/>
              <a:gd name="connsiteY2" fmla="*/ 0 h 1360449"/>
              <a:gd name="connsiteX3" fmla="*/ 1650380 w 1661532"/>
              <a:gd name="connsiteY3" fmla="*/ 468351 h 1360449"/>
              <a:gd name="connsiteX4" fmla="*/ 0 w 1661532"/>
              <a:gd name="connsiteY4" fmla="*/ 1360449 h 136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532" h="1360449">
                <a:moveTo>
                  <a:pt x="0" y="1360449"/>
                </a:moveTo>
                <a:lnTo>
                  <a:pt x="0" y="914400"/>
                </a:lnTo>
                <a:lnTo>
                  <a:pt x="1661532" y="0"/>
                </a:lnTo>
                <a:lnTo>
                  <a:pt x="1650380" y="468351"/>
                </a:lnTo>
                <a:lnTo>
                  <a:pt x="0" y="136044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>
            <a:extLst>
              <a:ext uri="{FF2B5EF4-FFF2-40B4-BE49-F238E27FC236}">
                <a16:creationId xmlns:a16="http://schemas.microsoft.com/office/drawing/2014/main" id="{B6CB15B0-B378-D44E-AD2B-BF9F9BA2DC8D}"/>
              </a:ext>
            </a:extLst>
          </p:cNvPr>
          <p:cNvSpPr/>
          <p:nvPr/>
        </p:nvSpPr>
        <p:spPr>
          <a:xfrm>
            <a:off x="1889610" y="4711410"/>
            <a:ext cx="1661532" cy="1360449"/>
          </a:xfrm>
          <a:custGeom>
            <a:avLst/>
            <a:gdLst>
              <a:gd name="connsiteX0" fmla="*/ 0 w 1661532"/>
              <a:gd name="connsiteY0" fmla="*/ 1360449 h 1360449"/>
              <a:gd name="connsiteX1" fmla="*/ 0 w 1661532"/>
              <a:gd name="connsiteY1" fmla="*/ 914400 h 1360449"/>
              <a:gd name="connsiteX2" fmla="*/ 1661532 w 1661532"/>
              <a:gd name="connsiteY2" fmla="*/ 0 h 1360449"/>
              <a:gd name="connsiteX3" fmla="*/ 1650380 w 1661532"/>
              <a:gd name="connsiteY3" fmla="*/ 468351 h 1360449"/>
              <a:gd name="connsiteX4" fmla="*/ 0 w 1661532"/>
              <a:gd name="connsiteY4" fmla="*/ 1360449 h 136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532" h="1360449">
                <a:moveTo>
                  <a:pt x="0" y="1360449"/>
                </a:moveTo>
                <a:lnTo>
                  <a:pt x="0" y="914400"/>
                </a:lnTo>
                <a:lnTo>
                  <a:pt x="1661532" y="0"/>
                </a:lnTo>
                <a:lnTo>
                  <a:pt x="1650380" y="468351"/>
                </a:lnTo>
                <a:lnTo>
                  <a:pt x="0" y="136044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A5D607F3-585A-3F4F-9303-D49C9A16988D}"/>
              </a:ext>
            </a:extLst>
          </p:cNvPr>
          <p:cNvCxnSpPr>
            <a:cxnSpLocks/>
          </p:cNvCxnSpPr>
          <p:nvPr/>
        </p:nvCxnSpPr>
        <p:spPr>
          <a:xfrm>
            <a:off x="769434" y="6044138"/>
            <a:ext cx="32691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370F051-7AD2-384B-B4AA-FCE353E846F7}"/>
              </a:ext>
            </a:extLst>
          </p:cNvPr>
          <p:cNvCxnSpPr>
            <a:cxnSpLocks/>
          </p:cNvCxnSpPr>
          <p:nvPr/>
        </p:nvCxnSpPr>
        <p:spPr>
          <a:xfrm flipV="1">
            <a:off x="769434" y="4505099"/>
            <a:ext cx="0" cy="1539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E3D45E6F-0714-444C-9A9C-B1E00163A8AF}"/>
              </a:ext>
            </a:extLst>
          </p:cNvPr>
          <p:cNvCxnSpPr>
            <a:cxnSpLocks/>
            <a:stCxn id="145" idx="0"/>
            <a:endCxn id="145" idx="3"/>
          </p:cNvCxnSpPr>
          <p:nvPr/>
        </p:nvCxnSpPr>
        <p:spPr>
          <a:xfrm flipV="1">
            <a:off x="1889610" y="5179761"/>
            <a:ext cx="1650380" cy="892098"/>
          </a:xfrm>
          <a:prstGeom prst="straightConnector1">
            <a:avLst/>
          </a:prstGeom>
          <a:ln w="635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DCFD6841-FB95-F848-8A62-0FE1A459F2A5}"/>
              </a:ext>
            </a:extLst>
          </p:cNvPr>
          <p:cNvCxnSpPr>
            <a:cxnSpLocks/>
            <a:stCxn id="145" idx="1"/>
            <a:endCxn id="145" idx="2"/>
          </p:cNvCxnSpPr>
          <p:nvPr/>
        </p:nvCxnSpPr>
        <p:spPr>
          <a:xfrm flipV="1">
            <a:off x="1889610" y="4711410"/>
            <a:ext cx="1661532" cy="914400"/>
          </a:xfrm>
          <a:prstGeom prst="straightConnector1">
            <a:avLst/>
          </a:prstGeom>
          <a:ln w="635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D170138-DF53-FC4E-A9EA-893436547A0B}"/>
              </a:ext>
            </a:extLst>
          </p:cNvPr>
          <p:cNvCxnSpPr>
            <a:cxnSpLocks/>
            <a:endCxn id="145" idx="1"/>
          </p:cNvCxnSpPr>
          <p:nvPr/>
        </p:nvCxnSpPr>
        <p:spPr>
          <a:xfrm flipV="1">
            <a:off x="1109272" y="5625810"/>
            <a:ext cx="780338" cy="418328"/>
          </a:xfrm>
          <a:prstGeom prst="straightConnector1">
            <a:avLst/>
          </a:prstGeom>
          <a:ln w="63500">
            <a:solidFill>
              <a:schemeClr val="bg2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E4E6EF41-FC89-C44F-A3C6-85C0BB048052}"/>
              </a:ext>
            </a:extLst>
          </p:cNvPr>
          <p:cNvCxnSpPr>
            <a:cxnSpLocks/>
          </p:cNvCxnSpPr>
          <p:nvPr/>
        </p:nvCxnSpPr>
        <p:spPr>
          <a:xfrm>
            <a:off x="5105400" y="6044309"/>
            <a:ext cx="32691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2B00D78-0732-0543-82F6-BB7F67DC591B}"/>
              </a:ext>
            </a:extLst>
          </p:cNvPr>
          <p:cNvCxnSpPr>
            <a:cxnSpLocks/>
          </p:cNvCxnSpPr>
          <p:nvPr/>
        </p:nvCxnSpPr>
        <p:spPr>
          <a:xfrm flipV="1">
            <a:off x="5105400" y="4505270"/>
            <a:ext cx="0" cy="1539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60C00454-5CB1-5E42-BD75-501FF6107FAA}"/>
              </a:ext>
            </a:extLst>
          </p:cNvPr>
          <p:cNvCxnSpPr>
            <a:cxnSpLocks/>
            <a:stCxn id="144" idx="0"/>
            <a:endCxn id="144" idx="3"/>
          </p:cNvCxnSpPr>
          <p:nvPr/>
        </p:nvCxnSpPr>
        <p:spPr>
          <a:xfrm flipV="1">
            <a:off x="6255548" y="5159298"/>
            <a:ext cx="1650380" cy="892098"/>
          </a:xfrm>
          <a:prstGeom prst="straightConnector1">
            <a:avLst/>
          </a:prstGeom>
          <a:ln w="63500"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FA60434E-59B6-524E-90B5-A21B55C3121F}"/>
              </a:ext>
            </a:extLst>
          </p:cNvPr>
          <p:cNvCxnSpPr>
            <a:cxnSpLocks/>
            <a:stCxn id="144" idx="1"/>
            <a:endCxn id="144" idx="2"/>
          </p:cNvCxnSpPr>
          <p:nvPr/>
        </p:nvCxnSpPr>
        <p:spPr>
          <a:xfrm flipV="1">
            <a:off x="6255548" y="4690947"/>
            <a:ext cx="1661532" cy="914400"/>
          </a:xfrm>
          <a:prstGeom prst="straightConnector1">
            <a:avLst/>
          </a:prstGeom>
          <a:ln w="63500"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6FF37D08-0265-6D48-82A8-5BD1B7EAC3FD}"/>
              </a:ext>
            </a:extLst>
          </p:cNvPr>
          <p:cNvCxnSpPr>
            <a:cxnSpLocks/>
            <a:endCxn id="144" idx="1"/>
          </p:cNvCxnSpPr>
          <p:nvPr/>
        </p:nvCxnSpPr>
        <p:spPr>
          <a:xfrm flipV="1">
            <a:off x="5445238" y="5605347"/>
            <a:ext cx="810310" cy="438962"/>
          </a:xfrm>
          <a:prstGeom prst="straightConnector1">
            <a:avLst/>
          </a:prstGeom>
          <a:ln w="63500">
            <a:solidFill>
              <a:schemeClr val="accent2"/>
            </a:solidFill>
            <a:prstDash val="sys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17178904-AC88-724C-B484-736C0A31F04C}"/>
              </a:ext>
            </a:extLst>
          </p:cNvPr>
          <p:cNvSpPr/>
          <p:nvPr/>
        </p:nvSpPr>
        <p:spPr>
          <a:xfrm>
            <a:off x="2568774" y="4082691"/>
            <a:ext cx="440222" cy="1480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03900564-1A0C-8049-8362-5670A3E625C9}"/>
              </a:ext>
            </a:extLst>
          </p:cNvPr>
          <p:cNvSpPr/>
          <p:nvPr/>
        </p:nvSpPr>
        <p:spPr>
          <a:xfrm>
            <a:off x="2960875" y="3966413"/>
            <a:ext cx="3752165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Forecast Error Reduction due to Analysis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63ADB7C3-1378-F340-BEC5-B85C6A3B9B5B}"/>
              </a:ext>
            </a:extLst>
          </p:cNvPr>
          <p:cNvSpPr/>
          <p:nvPr/>
        </p:nvSpPr>
        <p:spPr>
          <a:xfrm>
            <a:off x="3196373" y="4422994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chemeClr val="tx1"/>
                </a:solidFill>
              </a:rPr>
              <a:t>e</a:t>
            </a:r>
            <a:r>
              <a:rPr lang="en-US" sz="1500" b="1" baseline="-25000" dirty="0" err="1">
                <a:solidFill>
                  <a:schemeClr val="tx1"/>
                </a:solidFill>
              </a:rPr>
              <a:t>b</a:t>
            </a:r>
            <a:endParaRPr lang="en-US" sz="1500" b="1" baseline="-25000" dirty="0">
              <a:solidFill>
                <a:schemeClr val="tx1"/>
              </a:solidFill>
            </a:endParaRP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4B7A8982-26F5-1A4B-AC5F-1AEBC38586BD}"/>
              </a:ext>
            </a:extLst>
          </p:cNvPr>
          <p:cNvSpPr/>
          <p:nvPr/>
        </p:nvSpPr>
        <p:spPr>
          <a:xfrm>
            <a:off x="3196373" y="4878424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chemeClr val="tx1"/>
                </a:solidFill>
              </a:rPr>
              <a:t>e</a:t>
            </a:r>
            <a:r>
              <a:rPr lang="en-US" sz="1500" b="1" baseline="-25000" dirty="0" err="1">
                <a:solidFill>
                  <a:schemeClr val="tx1"/>
                </a:solidFill>
              </a:rPr>
              <a:t>a</a:t>
            </a:r>
          </a:p>
          <a:p>
            <a:pPr algn="ctr"/>
            <a:endParaRPr lang="en-US" sz="15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0FEEFC9B-5747-564C-97EC-5D41F5D2E2C6}"/>
                  </a:ext>
                </a:extLst>
              </p:cNvPr>
              <p:cNvSpPr/>
              <p:nvPr/>
            </p:nvSpPr>
            <p:spPr>
              <a:xfrm>
                <a:off x="7625582" y="4978742"/>
                <a:ext cx="1049376" cy="64941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500" b="1" dirty="0">
                              <a:solidFill>
                                <a:schemeClr val="tx1"/>
                              </a:solidFill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en-US" sz="1500" b="1" baseline="-25000" dirty="0">
                              <a:solidFill>
                                <a:schemeClr val="tx1"/>
                              </a:solidFill>
                            </a:rPr>
                            <m:t>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500" b="1" dirty="0">
                              <a:solidFill>
                                <a:schemeClr val="tx1"/>
                              </a:solidFill>
                            </a:rPr>
                            <m:t>dx</m:t>
                          </m:r>
                        </m:den>
                      </m:f>
                    </m:oMath>
                  </m:oMathPara>
                </a14:m>
                <a:endParaRPr lang="en-US" sz="1500" b="1" baseline="-25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500" b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1" name="Rounded Rectangle 160">
                <a:extLst>
                  <a:ext uri="{FF2B5EF4-FFF2-40B4-BE49-F238E27FC236}">
                    <a16:creationId xmlns:a16="http://schemas.microsoft.com/office/drawing/2014/main" id="{0FEEFC9B-5747-564C-97EC-5D41F5D2E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582" y="4978742"/>
                <a:ext cx="1049376" cy="64941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9AC6B30A-87C7-AC41-B72E-E98D44D04EFA}"/>
              </a:ext>
            </a:extLst>
          </p:cNvPr>
          <p:cNvSpPr/>
          <p:nvPr/>
        </p:nvSpPr>
        <p:spPr>
          <a:xfrm>
            <a:off x="3604437" y="5830049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CA414559-A349-9D40-AFA2-36C074FFBD96}"/>
              </a:ext>
            </a:extLst>
          </p:cNvPr>
          <p:cNvSpPr/>
          <p:nvPr/>
        </p:nvSpPr>
        <p:spPr>
          <a:xfrm>
            <a:off x="7953674" y="5833256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E2F13DA2-5BEF-9543-AD82-8A458477C46C}"/>
              </a:ext>
            </a:extLst>
          </p:cNvPr>
          <p:cNvSpPr/>
          <p:nvPr/>
        </p:nvSpPr>
        <p:spPr>
          <a:xfrm>
            <a:off x="244746" y="4167342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DA192CB6-E636-8746-96C4-1FDE1A7ABB16}"/>
              </a:ext>
            </a:extLst>
          </p:cNvPr>
          <p:cNvSpPr/>
          <p:nvPr/>
        </p:nvSpPr>
        <p:spPr>
          <a:xfrm>
            <a:off x="4580712" y="4191716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73D86CA5-9C00-A54C-ABE6-0451B09AE82B}"/>
              </a:ext>
            </a:extLst>
          </p:cNvPr>
          <p:cNvSpPr/>
          <p:nvPr/>
        </p:nvSpPr>
        <p:spPr>
          <a:xfrm>
            <a:off x="614441" y="6016643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chemeClr val="tx1"/>
                </a:solidFill>
              </a:rPr>
              <a:t>t</a:t>
            </a:r>
            <a:r>
              <a:rPr lang="en-US" sz="1500" b="1" baseline="-25000" dirty="0" err="1">
                <a:solidFill>
                  <a:schemeClr val="tx1"/>
                </a:solidFill>
              </a:rPr>
              <a:t>b</a:t>
            </a:r>
            <a:endParaRPr lang="en-US" sz="1500" b="1" baseline="-25000" dirty="0">
              <a:solidFill>
                <a:schemeClr val="tx1"/>
              </a:solidFill>
            </a:endParaRP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D80665E7-9E7C-0D4B-AAE0-8DC5AC71806F}"/>
              </a:ext>
            </a:extLst>
          </p:cNvPr>
          <p:cNvSpPr/>
          <p:nvPr/>
        </p:nvSpPr>
        <p:spPr>
          <a:xfrm>
            <a:off x="1368623" y="6016643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t</a:t>
            </a:r>
            <a:r>
              <a:rPr lang="en-US" sz="1500" b="1" baseline="-25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7AA55DE1-2454-8C42-B695-BE493A996070}"/>
              </a:ext>
            </a:extLst>
          </p:cNvPr>
          <p:cNvSpPr/>
          <p:nvPr/>
        </p:nvSpPr>
        <p:spPr>
          <a:xfrm>
            <a:off x="2986407" y="6016644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t</a:t>
            </a:r>
            <a:r>
              <a:rPr lang="en-US" sz="1500" b="1" baseline="-250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2D6ACFAE-A061-B142-ADE5-9E6F1EF57FA9}"/>
              </a:ext>
            </a:extLst>
          </p:cNvPr>
          <p:cNvSpPr/>
          <p:nvPr/>
        </p:nvSpPr>
        <p:spPr>
          <a:xfrm>
            <a:off x="4988992" y="6020874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chemeClr val="tx1"/>
                </a:solidFill>
              </a:rPr>
              <a:t>t</a:t>
            </a:r>
            <a:r>
              <a:rPr lang="en-US" sz="1500" b="1" baseline="-25000" dirty="0" err="1">
                <a:solidFill>
                  <a:schemeClr val="tx1"/>
                </a:solidFill>
              </a:rPr>
              <a:t>b</a:t>
            </a:r>
            <a:endParaRPr lang="en-US" sz="1500" b="1" baseline="-25000" dirty="0">
              <a:solidFill>
                <a:schemeClr val="tx1"/>
              </a:solidFill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8F2677FF-EBCC-9B45-9002-CF85B4CFB844}"/>
              </a:ext>
            </a:extLst>
          </p:cNvPr>
          <p:cNvSpPr/>
          <p:nvPr/>
        </p:nvSpPr>
        <p:spPr>
          <a:xfrm>
            <a:off x="5743174" y="6020874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t</a:t>
            </a:r>
            <a:r>
              <a:rPr lang="en-US" sz="1500" b="1" baseline="-25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C0D81DD3-A69B-724D-ABB0-D2C14C2D1917}"/>
              </a:ext>
            </a:extLst>
          </p:cNvPr>
          <p:cNvSpPr/>
          <p:nvPr/>
        </p:nvSpPr>
        <p:spPr>
          <a:xfrm>
            <a:off x="7360958" y="6020875"/>
            <a:ext cx="1049376" cy="373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t</a:t>
            </a:r>
            <a:r>
              <a:rPr lang="en-US" sz="1500" b="1" baseline="-250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72" name="Google Shape;907;p18">
            <a:extLst>
              <a:ext uri="{FF2B5EF4-FFF2-40B4-BE49-F238E27FC236}">
                <a16:creationId xmlns:a16="http://schemas.microsoft.com/office/drawing/2014/main" id="{91189A54-E047-9E41-BE02-7E5C61D37782}"/>
              </a:ext>
            </a:extLst>
          </p:cNvPr>
          <p:cNvSpPr txBox="1"/>
          <p:nvPr/>
        </p:nvSpPr>
        <p:spPr>
          <a:xfrm>
            <a:off x="381000" y="-228600"/>
            <a:ext cx="7315200" cy="147000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000000">
                <a:alpha val="8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ts val="3300"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Forecast Sensitivity-based Observation Impact</a:t>
            </a:r>
          </a:p>
          <a:p>
            <a:pPr lvl="0">
              <a:buClr>
                <a:schemeClr val="lt1"/>
              </a:buClr>
              <a:buSzPts val="3300"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Recap of Basics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FB867FA-6BF1-814B-BD70-2F5CA2AAEB63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8082410" y="1907802"/>
            <a:ext cx="0" cy="499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95EEB15E-A6D3-CC47-977E-330A8E6120A3}"/>
                  </a:ext>
                </a:extLst>
              </p:cNvPr>
              <p:cNvSpPr/>
              <p:nvPr/>
            </p:nvSpPr>
            <p:spPr>
              <a:xfrm>
                <a:off x="7637424" y="4366035"/>
                <a:ext cx="1049376" cy="60562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500" b="1" dirty="0">
                              <a:solidFill>
                                <a:schemeClr val="tx1"/>
                              </a:solidFill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en-US" sz="1500" b="1" baseline="-25000" dirty="0" smtClean="0">
                              <a:solidFill>
                                <a:schemeClr val="tx1"/>
                              </a:solidFill>
                            </a:rPr>
                            <m:t>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500" b="1" dirty="0">
                              <a:solidFill>
                                <a:schemeClr val="tx1"/>
                              </a:solidFill>
                            </a:rPr>
                            <m:t>dx</m:t>
                          </m:r>
                        </m:den>
                      </m:f>
                    </m:oMath>
                  </m:oMathPara>
                </a14:m>
                <a:endParaRPr lang="en-US" sz="1500" b="1" baseline="-25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1500" b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95EEB15E-A6D3-CC47-977E-330A8E612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424" y="4366035"/>
                <a:ext cx="1049376" cy="60562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99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18"/>
          <p:cNvSpPr txBox="1"/>
          <p:nvPr/>
        </p:nvSpPr>
        <p:spPr>
          <a:xfrm>
            <a:off x="381000" y="-228600"/>
            <a:ext cx="7315200" cy="147000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000000">
                <a:alpha val="8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ts val="3300"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Forecast Sensitivity-based Observation Impact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about JEDI? Let’s see for FV3…</a:t>
            </a:r>
          </a:p>
        </p:txBody>
      </p:sp>
      <p:pic>
        <p:nvPicPr>
          <p:cNvPr id="908" name="Google Shape;908;p18" descr="JCSDA_trans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dist="2032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29CBF5A-097A-734B-892C-826D226FBCC2}"/>
              </a:ext>
            </a:extLst>
          </p:cNvPr>
          <p:cNvGrpSpPr/>
          <p:nvPr/>
        </p:nvGrpSpPr>
        <p:grpSpPr>
          <a:xfrm>
            <a:off x="429838" y="1050358"/>
            <a:ext cx="8333161" cy="2231540"/>
            <a:chOff x="429839" y="1050358"/>
            <a:chExt cx="8284320" cy="321235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C88DB74-EADB-4A45-9451-C7F9AE927359}"/>
                </a:ext>
              </a:extLst>
            </p:cNvPr>
            <p:cNvSpPr/>
            <p:nvPr/>
          </p:nvSpPr>
          <p:spPr>
            <a:xfrm>
              <a:off x="429840" y="2798075"/>
              <a:ext cx="8245377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72D4A88-D7B5-AF4D-905A-D585252C3A4D}"/>
                </a:ext>
              </a:extLst>
            </p:cNvPr>
            <p:cNvSpPr/>
            <p:nvPr/>
          </p:nvSpPr>
          <p:spPr>
            <a:xfrm>
              <a:off x="2233812" y="3005636"/>
              <a:ext cx="1353201" cy="69781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Adj. of Analysis System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F235726-B714-1348-B7A3-2980168692FD}"/>
                </a:ext>
              </a:extLst>
            </p:cNvPr>
            <p:cNvSpPr/>
            <p:nvPr/>
          </p:nvSpPr>
          <p:spPr>
            <a:xfrm>
              <a:off x="5651910" y="3005636"/>
              <a:ext cx="1353201" cy="69781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Adj. of Forecast Model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FFE0735-18CC-C747-A23F-E306EA5C68D0}"/>
                </a:ext>
              </a:extLst>
            </p:cNvPr>
            <p:cNvCxnSpPr>
              <a:cxnSpLocks/>
              <a:stCxn id="71" idx="1"/>
              <a:endCxn id="21" idx="3"/>
            </p:cNvCxnSpPr>
            <p:nvPr/>
          </p:nvCxnSpPr>
          <p:spPr>
            <a:xfrm flipH="1">
              <a:off x="3587013" y="3352828"/>
              <a:ext cx="355849" cy="17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E032750-29C7-8947-8E0F-B91A6D34CC7F}"/>
                </a:ext>
              </a:extLst>
            </p:cNvPr>
            <p:cNvCxnSpPr>
              <a:cxnSpLocks/>
              <a:stCxn id="45" idx="1"/>
              <a:endCxn id="71" idx="3"/>
            </p:cNvCxnSpPr>
            <p:nvPr/>
          </p:nvCxnSpPr>
          <p:spPr>
            <a:xfrm flipH="1" flipV="1">
              <a:off x="5296063" y="3352828"/>
              <a:ext cx="355847" cy="17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4B2E47A-9CC9-AC48-957C-F2FA688C2FED}"/>
                </a:ext>
              </a:extLst>
            </p:cNvPr>
            <p:cNvSpPr/>
            <p:nvPr/>
          </p:nvSpPr>
          <p:spPr>
            <a:xfrm>
              <a:off x="429841" y="1399858"/>
              <a:ext cx="8245377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FCED5BA0-2D8C-3645-993E-165D5B032795}"/>
                </a:ext>
              </a:extLst>
            </p:cNvPr>
            <p:cNvSpPr/>
            <p:nvPr/>
          </p:nvSpPr>
          <p:spPr>
            <a:xfrm>
              <a:off x="2233813" y="1593040"/>
              <a:ext cx="1353201" cy="69781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Analysis System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656B5397-A1A7-2442-A335-6366924CEF35}"/>
                </a:ext>
              </a:extLst>
            </p:cNvPr>
            <p:cNvSpPr/>
            <p:nvPr/>
          </p:nvSpPr>
          <p:spPr>
            <a:xfrm>
              <a:off x="3942862" y="1593040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Initial State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98A4A53-2FF3-DE4E-8671-324BFD266BC8}"/>
                </a:ext>
              </a:extLst>
            </p:cNvPr>
            <p:cNvSpPr/>
            <p:nvPr/>
          </p:nvSpPr>
          <p:spPr>
            <a:xfrm>
              <a:off x="5651910" y="1593040"/>
              <a:ext cx="1353201" cy="69781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Forecast Model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9B14FEF-4495-6C40-9007-0B387CB4BED9}"/>
                </a:ext>
              </a:extLst>
            </p:cNvPr>
            <p:cNvCxnSpPr>
              <a:cxnSpLocks/>
              <a:stCxn id="51" idx="3"/>
              <a:endCxn id="52" idx="1"/>
            </p:cNvCxnSpPr>
            <p:nvPr/>
          </p:nvCxnSpPr>
          <p:spPr>
            <a:xfrm>
              <a:off x="3587014" y="1941948"/>
              <a:ext cx="355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45818D1-120A-2E41-AA80-A326E597FAB2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>
              <a:off x="5296063" y="1941948"/>
              <a:ext cx="3558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84651030-D229-694D-9806-2D67F6E7C2AD}"/>
                </a:ext>
              </a:extLst>
            </p:cNvPr>
            <p:cNvSpPr/>
            <p:nvPr/>
          </p:nvSpPr>
          <p:spPr>
            <a:xfrm>
              <a:off x="3942862" y="3003920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Forecast Sensitivity to Initial State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9E18C9B2-46BC-EE4B-B875-25A8C70643E4}"/>
                </a:ext>
              </a:extLst>
            </p:cNvPr>
            <p:cNvSpPr/>
            <p:nvPr/>
          </p:nvSpPr>
          <p:spPr>
            <a:xfrm>
              <a:off x="524764" y="15868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Input: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Observations and Background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AFAE6B0-576F-AC46-8277-758951A4D8A2}"/>
                </a:ext>
              </a:extLst>
            </p:cNvPr>
            <p:cNvCxnSpPr>
              <a:cxnSpLocks/>
              <a:stCxn id="77" idx="3"/>
              <a:endCxn id="51" idx="1"/>
            </p:cNvCxnSpPr>
            <p:nvPr/>
          </p:nvCxnSpPr>
          <p:spPr>
            <a:xfrm>
              <a:off x="1877965" y="1935760"/>
              <a:ext cx="355848" cy="6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1DE41082-193A-A54B-927E-C9230654E1BC}"/>
                </a:ext>
              </a:extLst>
            </p:cNvPr>
            <p:cNvSpPr/>
            <p:nvPr/>
          </p:nvSpPr>
          <p:spPr>
            <a:xfrm>
              <a:off x="7360958" y="15868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Output: Forecast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BFFDA40-3F8E-9F4C-A6EA-630E49A10F9D}"/>
                </a:ext>
              </a:extLst>
            </p:cNvPr>
            <p:cNvCxnSpPr>
              <a:cxnSpLocks/>
              <a:stCxn id="53" idx="3"/>
              <a:endCxn id="85" idx="1"/>
            </p:cNvCxnSpPr>
            <p:nvPr/>
          </p:nvCxnSpPr>
          <p:spPr>
            <a:xfrm flipV="1">
              <a:off x="7005111" y="1935760"/>
              <a:ext cx="355847" cy="6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A8FEB8C0-4FB6-864E-8BD2-C50A7A40301B}"/>
                </a:ext>
              </a:extLst>
            </p:cNvPr>
            <p:cNvSpPr/>
            <p:nvPr/>
          </p:nvSpPr>
          <p:spPr>
            <a:xfrm>
              <a:off x="7360958" y="30031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Input: Forecast (aspect)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F0AA9E28-9D80-B449-AE94-205F2F242E36}"/>
                </a:ext>
              </a:extLst>
            </p:cNvPr>
            <p:cNvSpPr/>
            <p:nvPr/>
          </p:nvSpPr>
          <p:spPr>
            <a:xfrm>
              <a:off x="524763" y="30031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Output: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FSOI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5853826-0E41-3B44-BDB8-E0FFD230DB92}"/>
                </a:ext>
              </a:extLst>
            </p:cNvPr>
            <p:cNvCxnSpPr>
              <a:cxnSpLocks/>
              <a:stCxn id="21" idx="1"/>
              <a:endCxn id="91" idx="3"/>
            </p:cNvCxnSpPr>
            <p:nvPr/>
          </p:nvCxnSpPr>
          <p:spPr>
            <a:xfrm flipH="1" flipV="1">
              <a:off x="1877964" y="3352060"/>
              <a:ext cx="355848" cy="24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F03340DE-A2E5-8147-AB5B-8668611299D5}"/>
                </a:ext>
              </a:extLst>
            </p:cNvPr>
            <p:cNvCxnSpPr>
              <a:cxnSpLocks/>
              <a:stCxn id="90" idx="1"/>
              <a:endCxn id="45" idx="3"/>
            </p:cNvCxnSpPr>
            <p:nvPr/>
          </p:nvCxnSpPr>
          <p:spPr>
            <a:xfrm flipH="1">
              <a:off x="7005111" y="3352060"/>
              <a:ext cx="355847" cy="24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23DA73FD-4B94-C14D-8BF9-8743376333CA}"/>
                </a:ext>
              </a:extLst>
            </p:cNvPr>
            <p:cNvSpPr/>
            <p:nvPr/>
          </p:nvSpPr>
          <p:spPr>
            <a:xfrm>
              <a:off x="429840" y="1050358"/>
              <a:ext cx="8245377" cy="3731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2"/>
                  </a:solidFill>
                </a:rPr>
                <a:t>Forward Data Assimilation–Forecast Procedures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2796ABE3-612E-044C-A03F-A1F751A20634}"/>
                </a:ext>
              </a:extLst>
            </p:cNvPr>
            <p:cNvSpPr/>
            <p:nvPr/>
          </p:nvSpPr>
          <p:spPr>
            <a:xfrm>
              <a:off x="429839" y="3889522"/>
              <a:ext cx="8245377" cy="3731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</a:rPr>
                <a:t>Backward Data Assimilation–Forecast Procedures</a:t>
              </a:r>
            </a:p>
          </p:txBody>
        </p:sp>
      </p:grpSp>
      <p:sp>
        <p:nvSpPr>
          <p:cNvPr id="63" name="Google Shape;909;p18">
            <a:extLst>
              <a:ext uri="{FF2B5EF4-FFF2-40B4-BE49-F238E27FC236}">
                <a16:creationId xmlns:a16="http://schemas.microsoft.com/office/drawing/2014/main" id="{F7D677F5-6326-C643-80A7-3C92B74BFA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64086" y="626927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378C356-DC74-9A47-A80A-534175024EF5}"/>
              </a:ext>
            </a:extLst>
          </p:cNvPr>
          <p:cNvGrpSpPr/>
          <p:nvPr/>
        </p:nvGrpSpPr>
        <p:grpSpPr>
          <a:xfrm>
            <a:off x="1085504" y="3301625"/>
            <a:ext cx="7644840" cy="2129029"/>
            <a:chOff x="277557" y="1044448"/>
            <a:chExt cx="8597502" cy="238995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B0E590-1B76-C741-B42A-F97C3DC34E95}"/>
                </a:ext>
              </a:extLst>
            </p:cNvPr>
            <p:cNvGrpSpPr/>
            <p:nvPr/>
          </p:nvGrpSpPr>
          <p:grpSpPr>
            <a:xfrm>
              <a:off x="277557" y="1044448"/>
              <a:ext cx="8597502" cy="2389952"/>
              <a:chOff x="277557" y="1044448"/>
              <a:chExt cx="8597502" cy="2389952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4B40E1C5-5576-F448-A006-37C99CCB5091}"/>
                  </a:ext>
                </a:extLst>
              </p:cNvPr>
              <p:cNvSpPr/>
              <p:nvPr/>
            </p:nvSpPr>
            <p:spPr>
              <a:xfrm>
                <a:off x="2034366" y="1044448"/>
                <a:ext cx="6840693" cy="23899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endParaRPr lang="en-US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37FDF6B-9AED-A448-B100-F18238721A3F}"/>
                  </a:ext>
                </a:extLst>
              </p:cNvPr>
              <p:cNvSpPr txBox="1"/>
              <p:nvPr/>
            </p:nvSpPr>
            <p:spPr>
              <a:xfrm>
                <a:off x="277557" y="1544755"/>
                <a:ext cx="1271547" cy="541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Generic</a:t>
                </a:r>
              </a:p>
              <a:p>
                <a:pPr algn="ctr"/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applications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B6F6C38-EC3E-C34F-8F24-7109372E4F78}"/>
                  </a:ext>
                </a:extLst>
              </p:cNvPr>
              <p:cNvSpPr txBox="1"/>
              <p:nvPr/>
            </p:nvSpPr>
            <p:spPr>
              <a:xfrm>
                <a:off x="293840" y="2614287"/>
                <a:ext cx="1238980" cy="54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n-lt"/>
                  </a:rPr>
                  <a:t>Interface layer</a:t>
                </a:r>
              </a:p>
            </p:txBody>
          </p:sp>
          <p:sp>
            <p:nvSpPr>
              <p:cNvPr id="122" name="Rounded Rectangle 121">
                <a:extLst>
                  <a:ext uri="{FF2B5EF4-FFF2-40B4-BE49-F238E27FC236}">
                    <a16:creationId xmlns:a16="http://schemas.microsoft.com/office/drawing/2014/main" id="{FDC03E38-70DA-2D45-9F15-5FF3E3D90E5F}"/>
                  </a:ext>
                </a:extLst>
              </p:cNvPr>
              <p:cNvSpPr/>
              <p:nvPr/>
            </p:nvSpPr>
            <p:spPr>
              <a:xfrm>
                <a:off x="2415643" y="1664291"/>
                <a:ext cx="1012063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H(x)</a:t>
                </a:r>
              </a:p>
            </p:txBody>
          </p:sp>
          <p:sp>
            <p:nvSpPr>
              <p:cNvPr id="123" name="Rounded Rectangle 122">
                <a:extLst>
                  <a:ext uri="{FF2B5EF4-FFF2-40B4-BE49-F238E27FC236}">
                    <a16:creationId xmlns:a16="http://schemas.microsoft.com/office/drawing/2014/main" id="{37EFA404-A5DB-9B4F-B2B2-B31E859E1746}"/>
                  </a:ext>
                </a:extLst>
              </p:cNvPr>
              <p:cNvSpPr/>
              <p:nvPr/>
            </p:nvSpPr>
            <p:spPr>
              <a:xfrm>
                <a:off x="3632919" y="1667186"/>
                <a:ext cx="863744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Var</a:t>
                </a:r>
              </a:p>
            </p:txBody>
          </p:sp>
          <p:sp>
            <p:nvSpPr>
              <p:cNvPr id="124" name="Rounded Rectangle 123">
                <a:extLst>
                  <a:ext uri="{FF2B5EF4-FFF2-40B4-BE49-F238E27FC236}">
                    <a16:creationId xmlns:a16="http://schemas.microsoft.com/office/drawing/2014/main" id="{F85F720A-3E7C-BD42-B043-73D7BBCFA942}"/>
                  </a:ext>
                </a:extLst>
              </p:cNvPr>
              <p:cNvSpPr/>
              <p:nvPr/>
            </p:nvSpPr>
            <p:spPr>
              <a:xfrm>
                <a:off x="5718158" y="1664291"/>
                <a:ext cx="735226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>
                    <a:solidFill>
                      <a:schemeClr val="bg1"/>
                    </a:solidFill>
                  </a:rPr>
                  <a:t>EnKF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72FC3EBC-022D-5A42-9352-50132566431B}"/>
                  </a:ext>
                </a:extLst>
              </p:cNvPr>
              <p:cNvSpPr/>
              <p:nvPr/>
            </p:nvSpPr>
            <p:spPr>
              <a:xfrm>
                <a:off x="3223509" y="2660451"/>
                <a:ext cx="785487" cy="46439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Model</a:t>
                </a:r>
              </a:p>
            </p:txBody>
          </p:sp>
          <p:sp>
            <p:nvSpPr>
              <p:cNvPr id="127" name="Rounded Rectangle 126">
                <a:extLst>
                  <a:ext uri="{FF2B5EF4-FFF2-40B4-BE49-F238E27FC236}">
                    <a16:creationId xmlns:a16="http://schemas.microsoft.com/office/drawing/2014/main" id="{F5A4F19D-82D1-9D44-8BCB-2FB453CBDBAB}"/>
                  </a:ext>
                </a:extLst>
              </p:cNvPr>
              <p:cNvSpPr/>
              <p:nvPr/>
            </p:nvSpPr>
            <p:spPr>
              <a:xfrm>
                <a:off x="4216069" y="2660451"/>
                <a:ext cx="1139811" cy="46439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State</a:t>
                </a:r>
              </a:p>
            </p:txBody>
          </p:sp>
          <p:sp>
            <p:nvSpPr>
              <p:cNvPr id="128" name="Rounded Rectangle 127">
                <a:extLst>
                  <a:ext uri="{FF2B5EF4-FFF2-40B4-BE49-F238E27FC236}">
                    <a16:creationId xmlns:a16="http://schemas.microsoft.com/office/drawing/2014/main" id="{A188BBCF-AD3E-BD45-B9D0-13643BC25969}"/>
                  </a:ext>
                </a:extLst>
              </p:cNvPr>
              <p:cNvSpPr/>
              <p:nvPr/>
            </p:nvSpPr>
            <p:spPr>
              <a:xfrm>
                <a:off x="6086377" y="2660451"/>
                <a:ext cx="1123874" cy="464395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Covariance</a:t>
                </a:r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ACD9659D-BAA4-0B4B-98A0-979C60493AAE}"/>
                  </a:ext>
                </a:extLst>
              </p:cNvPr>
              <p:cNvSpPr/>
              <p:nvPr/>
            </p:nvSpPr>
            <p:spPr>
              <a:xfrm>
                <a:off x="7828219" y="1664291"/>
                <a:ext cx="707576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z="1200" dirty="0">
                    <a:solidFill>
                      <a:schemeClr val="bg1"/>
                    </a:solidFill>
                  </a:rPr>
                  <a:t>…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D1FDF71F-165F-3D4C-B729-D308F8F2E742}"/>
                  </a:ext>
                </a:extLst>
              </p:cNvPr>
              <p:cNvCxnSpPr>
                <a:cxnSpLocks/>
                <a:stCxn id="123" idx="2"/>
                <a:endCxn id="126" idx="0"/>
              </p:cNvCxnSpPr>
              <p:nvPr/>
            </p:nvCxnSpPr>
            <p:spPr>
              <a:xfrm flipH="1">
                <a:off x="3616252" y="2029236"/>
                <a:ext cx="448539" cy="631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5E29A0D9-1409-2D4E-A29A-3C1E278B5C3A}"/>
                  </a:ext>
                </a:extLst>
              </p:cNvPr>
              <p:cNvCxnSpPr>
                <a:cxnSpLocks/>
                <a:stCxn id="123" idx="2"/>
                <a:endCxn id="128" idx="0"/>
              </p:cNvCxnSpPr>
              <p:nvPr/>
            </p:nvCxnSpPr>
            <p:spPr>
              <a:xfrm>
                <a:off x="4064791" y="2029236"/>
                <a:ext cx="2583523" cy="631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0D283D64-5230-9549-AA9D-3FB3A8151914}"/>
                  </a:ext>
                </a:extLst>
              </p:cNvPr>
              <p:cNvCxnSpPr>
                <a:cxnSpLocks/>
                <a:stCxn id="123" idx="2"/>
                <a:endCxn id="137" idx="0"/>
              </p:cNvCxnSpPr>
              <p:nvPr/>
            </p:nvCxnSpPr>
            <p:spPr>
              <a:xfrm>
                <a:off x="4064791" y="2029236"/>
                <a:ext cx="3977865" cy="631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6483705-6A87-8147-93FE-6D0B7ED6FEB6}"/>
                  </a:ext>
                </a:extLst>
              </p:cNvPr>
              <p:cNvSpPr txBox="1"/>
              <p:nvPr/>
            </p:nvSpPr>
            <p:spPr>
              <a:xfrm>
                <a:off x="3824844" y="2318832"/>
                <a:ext cx="626560" cy="324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n-lt"/>
                  </a:rPr>
                  <a:t>Uses</a:t>
                </a:r>
              </a:p>
            </p:txBody>
          </p:sp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0B5DB240-FB5C-B149-B27F-609801DD0A23}"/>
                  </a:ext>
                </a:extLst>
              </p:cNvPr>
              <p:cNvSpPr/>
              <p:nvPr/>
            </p:nvSpPr>
            <p:spPr>
              <a:xfrm>
                <a:off x="4706188" y="1664291"/>
                <a:ext cx="835022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EDA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9931E53-92A8-254E-B1E2-FD34D627E00D}"/>
                  </a:ext>
                </a:extLst>
              </p:cNvPr>
              <p:cNvSpPr txBox="1"/>
              <p:nvPr/>
            </p:nvSpPr>
            <p:spPr>
              <a:xfrm>
                <a:off x="3722708" y="1083090"/>
                <a:ext cx="3565600" cy="46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Abstract Layer (OOPS)</a:t>
                </a:r>
              </a:p>
            </p:txBody>
          </p:sp>
          <p:sp>
            <p:nvSpPr>
              <p:cNvPr id="137" name="Rounded Rectangle 136">
                <a:extLst>
                  <a:ext uri="{FF2B5EF4-FFF2-40B4-BE49-F238E27FC236}">
                    <a16:creationId xmlns:a16="http://schemas.microsoft.com/office/drawing/2014/main" id="{74135C3D-4A63-444D-8937-BEB50CFC7353}"/>
                  </a:ext>
                </a:extLst>
              </p:cNvPr>
              <p:cNvSpPr/>
              <p:nvPr/>
            </p:nvSpPr>
            <p:spPr>
              <a:xfrm>
                <a:off x="7389091" y="2660451"/>
                <a:ext cx="1307130" cy="46439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>
                    <a:solidFill>
                      <a:schemeClr val="tx1"/>
                    </a:solidFill>
                  </a:rPr>
                  <a:t>Obs</a:t>
                </a:r>
                <a:r>
                  <a:rPr lang="en-US" sz="1200" dirty="0">
                    <a:solidFill>
                      <a:schemeClr val="tx1"/>
                    </a:solidFill>
                  </a:rPr>
                  <a:t> Operator</a:t>
                </a:r>
              </a:p>
            </p:txBody>
          </p:sp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AAC3A50C-733F-9E4C-8D92-54A8E6AB399F}"/>
                  </a:ext>
                </a:extLst>
              </p:cNvPr>
              <p:cNvSpPr/>
              <p:nvPr/>
            </p:nvSpPr>
            <p:spPr>
              <a:xfrm>
                <a:off x="6683543" y="1664291"/>
                <a:ext cx="805412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LETKF</a:t>
                </a:r>
              </a:p>
            </p:txBody>
          </p:sp>
        </p:grp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8499BAF9-CB3D-784C-B66E-653F0ABAB8BD}"/>
                </a:ext>
              </a:extLst>
            </p:cNvPr>
            <p:cNvSpPr/>
            <p:nvPr/>
          </p:nvSpPr>
          <p:spPr>
            <a:xfrm>
              <a:off x="5524460" y="2660451"/>
              <a:ext cx="393336" cy="464395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7D6D3074-0352-6A49-B72F-061AA75F05F9}"/>
              </a:ext>
            </a:extLst>
          </p:cNvPr>
          <p:cNvCxnSpPr>
            <a:cxnSpLocks/>
            <a:stCxn id="123" idx="2"/>
            <a:endCxn id="127" idx="0"/>
          </p:cNvCxnSpPr>
          <p:nvPr/>
        </p:nvCxnSpPr>
        <p:spPr>
          <a:xfrm>
            <a:off x="4453087" y="4178899"/>
            <a:ext cx="641271" cy="562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F322381-53FE-A54A-B03C-2A74CF1061CD}"/>
              </a:ext>
            </a:extLst>
          </p:cNvPr>
          <p:cNvSpPr/>
          <p:nvPr/>
        </p:nvSpPr>
        <p:spPr>
          <a:xfrm>
            <a:off x="6413894" y="5517608"/>
            <a:ext cx="1099912" cy="1205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58580B99-B9A1-384F-85B6-10BA621EEBE1}"/>
              </a:ext>
            </a:extLst>
          </p:cNvPr>
          <p:cNvSpPr/>
          <p:nvPr/>
        </p:nvSpPr>
        <p:spPr>
          <a:xfrm>
            <a:off x="4444799" y="5530289"/>
            <a:ext cx="1880746" cy="963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8" name="Rounded Rectangle 197">
            <a:extLst>
              <a:ext uri="{FF2B5EF4-FFF2-40B4-BE49-F238E27FC236}">
                <a16:creationId xmlns:a16="http://schemas.microsoft.com/office/drawing/2014/main" id="{2FB7A6FD-3376-1E4C-B88A-090FAF997193}"/>
              </a:ext>
            </a:extLst>
          </p:cNvPr>
          <p:cNvSpPr/>
          <p:nvPr/>
        </p:nvSpPr>
        <p:spPr>
          <a:xfrm>
            <a:off x="4539917" y="5650082"/>
            <a:ext cx="764099" cy="5232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FV3</a:t>
            </a:r>
          </a:p>
        </p:txBody>
      </p:sp>
      <p:sp>
        <p:nvSpPr>
          <p:cNvPr id="199" name="Rounded Rectangle 198">
            <a:extLst>
              <a:ext uri="{FF2B5EF4-FFF2-40B4-BE49-F238E27FC236}">
                <a16:creationId xmlns:a16="http://schemas.microsoft.com/office/drawing/2014/main" id="{52F727D5-D4E6-D946-BF3B-BDA598B11F6E}"/>
              </a:ext>
            </a:extLst>
          </p:cNvPr>
          <p:cNvSpPr/>
          <p:nvPr/>
        </p:nvSpPr>
        <p:spPr>
          <a:xfrm>
            <a:off x="5457721" y="5646040"/>
            <a:ext cx="776064" cy="5232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D744666-A226-DB48-9B16-CE7D2542B9B7}"/>
              </a:ext>
            </a:extLst>
          </p:cNvPr>
          <p:cNvSpPr txBox="1"/>
          <p:nvPr/>
        </p:nvSpPr>
        <p:spPr>
          <a:xfrm>
            <a:off x="4444799" y="6184115"/>
            <a:ext cx="1880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Model</a:t>
            </a:r>
          </a:p>
        </p:txBody>
      </p:sp>
      <p:sp>
        <p:nvSpPr>
          <p:cNvPr id="202" name="Rounded Rectangle 201">
            <a:extLst>
              <a:ext uri="{FF2B5EF4-FFF2-40B4-BE49-F238E27FC236}">
                <a16:creationId xmlns:a16="http://schemas.microsoft.com/office/drawing/2014/main" id="{0064F728-3D85-4D49-9D89-7A574C99656D}"/>
              </a:ext>
            </a:extLst>
          </p:cNvPr>
          <p:cNvSpPr/>
          <p:nvPr/>
        </p:nvSpPr>
        <p:spPr>
          <a:xfrm>
            <a:off x="6506795" y="5635158"/>
            <a:ext cx="883643" cy="5232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solidFill>
                  <a:schemeClr val="bg1"/>
                </a:solidFill>
              </a:rPr>
              <a:t>SABER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86BEB5B-39D6-E244-8C49-B921DA45DB28}"/>
              </a:ext>
            </a:extLst>
          </p:cNvPr>
          <p:cNvSpPr txBox="1"/>
          <p:nvPr/>
        </p:nvSpPr>
        <p:spPr>
          <a:xfrm>
            <a:off x="6413894" y="6200307"/>
            <a:ext cx="109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Error Covariance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9ACC95C-E918-B64A-899B-12B7AECAEB02}"/>
              </a:ext>
            </a:extLst>
          </p:cNvPr>
          <p:cNvSpPr txBox="1"/>
          <p:nvPr/>
        </p:nvSpPr>
        <p:spPr>
          <a:xfrm>
            <a:off x="678100" y="5671224"/>
            <a:ext cx="194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Specific implementations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135E3CB2-FC24-E145-AD29-65BB9396F60B}"/>
              </a:ext>
            </a:extLst>
          </p:cNvPr>
          <p:cNvSpPr/>
          <p:nvPr/>
        </p:nvSpPr>
        <p:spPr>
          <a:xfrm>
            <a:off x="7593422" y="5517608"/>
            <a:ext cx="1134078" cy="1205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F8D4499C-51B3-D24D-8AC3-95284E82FC05}"/>
              </a:ext>
            </a:extLst>
          </p:cNvPr>
          <p:cNvSpPr/>
          <p:nvPr/>
        </p:nvSpPr>
        <p:spPr>
          <a:xfrm>
            <a:off x="7713217" y="5635158"/>
            <a:ext cx="883643" cy="5232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solidFill>
                  <a:schemeClr val="bg1"/>
                </a:solidFill>
              </a:rPr>
              <a:t>UFO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4CD0B6E-4FD4-1B4A-951E-FE975EC127B4}"/>
              </a:ext>
            </a:extLst>
          </p:cNvPr>
          <p:cNvSpPr txBox="1"/>
          <p:nvPr/>
        </p:nvSpPr>
        <p:spPr>
          <a:xfrm>
            <a:off x="7559256" y="6200307"/>
            <a:ext cx="116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Observation Use</a:t>
            </a: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11CDAB64-65E7-8D49-A6F4-A34727EFC310}"/>
              </a:ext>
            </a:extLst>
          </p:cNvPr>
          <p:cNvCxnSpPr>
            <a:cxnSpLocks/>
            <a:stCxn id="196" idx="0"/>
            <a:endCxn id="126" idx="2"/>
          </p:cNvCxnSpPr>
          <p:nvPr/>
        </p:nvCxnSpPr>
        <p:spPr>
          <a:xfrm flipH="1" flipV="1">
            <a:off x="4054249" y="5154897"/>
            <a:ext cx="1330923" cy="375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DD48D78E-BF9E-504E-9B37-3328256C8AEF}"/>
              </a:ext>
            </a:extLst>
          </p:cNvPr>
          <p:cNvCxnSpPr>
            <a:cxnSpLocks/>
            <a:stCxn id="195" idx="0"/>
            <a:endCxn id="128" idx="2"/>
          </p:cNvCxnSpPr>
          <p:nvPr/>
        </p:nvCxnSpPr>
        <p:spPr>
          <a:xfrm flipH="1" flipV="1">
            <a:off x="6750338" y="5154896"/>
            <a:ext cx="213512" cy="362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41542E90-F9C5-A941-9A2E-0E0D5DC7FAE9}"/>
              </a:ext>
            </a:extLst>
          </p:cNvPr>
          <p:cNvCxnSpPr>
            <a:cxnSpLocks/>
            <a:stCxn id="205" idx="0"/>
            <a:endCxn id="137" idx="2"/>
          </p:cNvCxnSpPr>
          <p:nvPr/>
        </p:nvCxnSpPr>
        <p:spPr>
          <a:xfrm flipH="1" flipV="1">
            <a:off x="7990177" y="5154897"/>
            <a:ext cx="170284" cy="3627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9D867930-D7BC-3740-A607-402BC3D39EAE}"/>
              </a:ext>
            </a:extLst>
          </p:cNvPr>
          <p:cNvSpPr txBox="1"/>
          <p:nvPr/>
        </p:nvSpPr>
        <p:spPr>
          <a:xfrm>
            <a:off x="5504720" y="5191431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Implements</a:t>
            </a:r>
            <a:endParaRPr lang="en-US" dirty="0"/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864C5430-EEA6-4543-BBAE-65B50D776E2C}"/>
              </a:ext>
            </a:extLst>
          </p:cNvPr>
          <p:cNvCxnSpPr>
            <a:cxnSpLocks/>
            <a:stCxn id="196" idx="0"/>
            <a:endCxn id="127" idx="2"/>
          </p:cNvCxnSpPr>
          <p:nvPr/>
        </p:nvCxnSpPr>
        <p:spPr>
          <a:xfrm flipH="1" flipV="1">
            <a:off x="5094358" y="5154897"/>
            <a:ext cx="290814" cy="375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2CF132C-B925-8047-9C96-7C9001BCAE59}"/>
              </a:ext>
            </a:extLst>
          </p:cNvPr>
          <p:cNvSpPr/>
          <p:nvPr/>
        </p:nvSpPr>
        <p:spPr>
          <a:xfrm>
            <a:off x="2496107" y="5530289"/>
            <a:ext cx="1880746" cy="963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E6F28EA-34F3-434F-A50F-B980312F14E1}"/>
              </a:ext>
            </a:extLst>
          </p:cNvPr>
          <p:cNvSpPr/>
          <p:nvPr/>
        </p:nvSpPr>
        <p:spPr>
          <a:xfrm>
            <a:off x="2591225" y="5650082"/>
            <a:ext cx="764099" cy="5232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FV3TL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FV3AD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582DE7E-303C-834E-AD55-C4A7E12E0CAB}"/>
              </a:ext>
            </a:extLst>
          </p:cNvPr>
          <p:cNvSpPr/>
          <p:nvPr/>
        </p:nvSpPr>
        <p:spPr>
          <a:xfrm>
            <a:off x="3509029" y="5646040"/>
            <a:ext cx="776064" cy="5232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54B67D3-967C-5346-ADF1-DB6729085530}"/>
              </a:ext>
            </a:extLst>
          </p:cNvPr>
          <p:cNvSpPr txBox="1"/>
          <p:nvPr/>
        </p:nvSpPr>
        <p:spPr>
          <a:xfrm>
            <a:off x="2496107" y="6184115"/>
            <a:ext cx="1880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Linear Model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D943870-4D8C-F149-AF7C-0E5F411E021F}"/>
              </a:ext>
            </a:extLst>
          </p:cNvPr>
          <p:cNvSpPr/>
          <p:nvPr/>
        </p:nvSpPr>
        <p:spPr>
          <a:xfrm>
            <a:off x="2846114" y="4726341"/>
            <a:ext cx="698450" cy="42855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TL/AD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Model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CF00202-2AA1-5048-9BCB-EFD5977F513C}"/>
              </a:ext>
            </a:extLst>
          </p:cNvPr>
          <p:cNvCxnSpPr>
            <a:cxnSpLocks/>
            <a:endCxn id="76" idx="0"/>
          </p:cNvCxnSpPr>
          <p:nvPr/>
        </p:nvCxnSpPr>
        <p:spPr>
          <a:xfrm flipH="1">
            <a:off x="3195339" y="4174878"/>
            <a:ext cx="1236952" cy="551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C87B83C-BB1B-7849-8E73-D1C3CCE08A83}"/>
              </a:ext>
            </a:extLst>
          </p:cNvPr>
          <p:cNvCxnSpPr>
            <a:cxnSpLocks/>
            <a:stCxn id="68" idx="0"/>
            <a:endCxn id="76" idx="2"/>
          </p:cNvCxnSpPr>
          <p:nvPr/>
        </p:nvCxnSpPr>
        <p:spPr>
          <a:xfrm flipH="1" flipV="1">
            <a:off x="3195339" y="5154896"/>
            <a:ext cx="241141" cy="375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899E7E0-894D-B440-A039-E311BC291570}"/>
              </a:ext>
            </a:extLst>
          </p:cNvPr>
          <p:cNvCxnSpPr>
            <a:cxnSpLocks/>
          </p:cNvCxnSpPr>
          <p:nvPr/>
        </p:nvCxnSpPr>
        <p:spPr>
          <a:xfrm>
            <a:off x="8082410" y="1907802"/>
            <a:ext cx="0" cy="499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82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18"/>
          <p:cNvSpPr txBox="1"/>
          <p:nvPr/>
        </p:nvSpPr>
        <p:spPr>
          <a:xfrm>
            <a:off x="381000" y="-228600"/>
            <a:ext cx="7315200" cy="147000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000000">
                <a:alpha val="8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ts val="3300"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Forecast Sensitivity-based Observation Impact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about JEDI? Let’s see for FV3…</a:t>
            </a:r>
          </a:p>
        </p:txBody>
      </p:sp>
      <p:pic>
        <p:nvPicPr>
          <p:cNvPr id="908" name="Google Shape;908;p18" descr="JCSDA_trans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dist="2032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29CBF5A-097A-734B-892C-826D226FBCC2}"/>
              </a:ext>
            </a:extLst>
          </p:cNvPr>
          <p:cNvGrpSpPr/>
          <p:nvPr/>
        </p:nvGrpSpPr>
        <p:grpSpPr>
          <a:xfrm>
            <a:off x="429838" y="1050358"/>
            <a:ext cx="8333161" cy="2231540"/>
            <a:chOff x="429839" y="1050358"/>
            <a:chExt cx="8284320" cy="321235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C88DB74-EADB-4A45-9451-C7F9AE927359}"/>
                </a:ext>
              </a:extLst>
            </p:cNvPr>
            <p:cNvSpPr/>
            <p:nvPr/>
          </p:nvSpPr>
          <p:spPr>
            <a:xfrm>
              <a:off x="429840" y="2798075"/>
              <a:ext cx="8245377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72D4A88-D7B5-AF4D-905A-D585252C3A4D}"/>
                </a:ext>
              </a:extLst>
            </p:cNvPr>
            <p:cNvSpPr/>
            <p:nvPr/>
          </p:nvSpPr>
          <p:spPr>
            <a:xfrm>
              <a:off x="2233812" y="3005636"/>
              <a:ext cx="1353201" cy="69781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Adj. of Analysis System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F235726-B714-1348-B7A3-2980168692FD}"/>
                </a:ext>
              </a:extLst>
            </p:cNvPr>
            <p:cNvSpPr/>
            <p:nvPr/>
          </p:nvSpPr>
          <p:spPr>
            <a:xfrm>
              <a:off x="5651910" y="3005636"/>
              <a:ext cx="1353201" cy="69781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Adj. of Forecast Model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FFE0735-18CC-C747-A23F-E306EA5C68D0}"/>
                </a:ext>
              </a:extLst>
            </p:cNvPr>
            <p:cNvCxnSpPr>
              <a:cxnSpLocks/>
              <a:stCxn id="71" idx="1"/>
              <a:endCxn id="21" idx="3"/>
            </p:cNvCxnSpPr>
            <p:nvPr/>
          </p:nvCxnSpPr>
          <p:spPr>
            <a:xfrm flipH="1">
              <a:off x="3587013" y="3352828"/>
              <a:ext cx="355849" cy="17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E032750-29C7-8947-8E0F-B91A6D34CC7F}"/>
                </a:ext>
              </a:extLst>
            </p:cNvPr>
            <p:cNvCxnSpPr>
              <a:cxnSpLocks/>
              <a:stCxn id="45" idx="1"/>
              <a:endCxn id="71" idx="3"/>
            </p:cNvCxnSpPr>
            <p:nvPr/>
          </p:nvCxnSpPr>
          <p:spPr>
            <a:xfrm flipH="1" flipV="1">
              <a:off x="5296063" y="3352828"/>
              <a:ext cx="355847" cy="17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4B2E47A-9CC9-AC48-957C-F2FA688C2FED}"/>
                </a:ext>
              </a:extLst>
            </p:cNvPr>
            <p:cNvSpPr/>
            <p:nvPr/>
          </p:nvSpPr>
          <p:spPr>
            <a:xfrm>
              <a:off x="429841" y="1399858"/>
              <a:ext cx="8245377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FCED5BA0-2D8C-3645-993E-165D5B032795}"/>
                </a:ext>
              </a:extLst>
            </p:cNvPr>
            <p:cNvSpPr/>
            <p:nvPr/>
          </p:nvSpPr>
          <p:spPr>
            <a:xfrm>
              <a:off x="2233813" y="1593040"/>
              <a:ext cx="1353201" cy="69781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Analysis System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656B5397-A1A7-2442-A335-6366924CEF35}"/>
                </a:ext>
              </a:extLst>
            </p:cNvPr>
            <p:cNvSpPr/>
            <p:nvPr/>
          </p:nvSpPr>
          <p:spPr>
            <a:xfrm>
              <a:off x="3942862" y="1593040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Initial State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98A4A53-2FF3-DE4E-8671-324BFD266BC8}"/>
                </a:ext>
              </a:extLst>
            </p:cNvPr>
            <p:cNvSpPr/>
            <p:nvPr/>
          </p:nvSpPr>
          <p:spPr>
            <a:xfrm>
              <a:off x="5651910" y="1593040"/>
              <a:ext cx="1353201" cy="69781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Forecast Model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9B14FEF-4495-6C40-9007-0B387CB4BED9}"/>
                </a:ext>
              </a:extLst>
            </p:cNvPr>
            <p:cNvCxnSpPr>
              <a:cxnSpLocks/>
              <a:stCxn id="51" idx="3"/>
              <a:endCxn id="52" idx="1"/>
            </p:cNvCxnSpPr>
            <p:nvPr/>
          </p:nvCxnSpPr>
          <p:spPr>
            <a:xfrm>
              <a:off x="3587014" y="1941948"/>
              <a:ext cx="355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45818D1-120A-2E41-AA80-A326E597FAB2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>
              <a:off x="5296063" y="1941948"/>
              <a:ext cx="3558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84651030-D229-694D-9806-2D67F6E7C2AD}"/>
                </a:ext>
              </a:extLst>
            </p:cNvPr>
            <p:cNvSpPr/>
            <p:nvPr/>
          </p:nvSpPr>
          <p:spPr>
            <a:xfrm>
              <a:off x="3942862" y="3003920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Forecast Sensitivity to Initial State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9E18C9B2-46BC-EE4B-B875-25A8C70643E4}"/>
                </a:ext>
              </a:extLst>
            </p:cNvPr>
            <p:cNvSpPr/>
            <p:nvPr/>
          </p:nvSpPr>
          <p:spPr>
            <a:xfrm>
              <a:off x="524764" y="15868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Input: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Observations and Background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AFAE6B0-576F-AC46-8277-758951A4D8A2}"/>
                </a:ext>
              </a:extLst>
            </p:cNvPr>
            <p:cNvCxnSpPr>
              <a:cxnSpLocks/>
              <a:stCxn id="77" idx="3"/>
              <a:endCxn id="51" idx="1"/>
            </p:cNvCxnSpPr>
            <p:nvPr/>
          </p:nvCxnSpPr>
          <p:spPr>
            <a:xfrm>
              <a:off x="1877965" y="1935760"/>
              <a:ext cx="355848" cy="6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1DE41082-193A-A54B-927E-C9230654E1BC}"/>
                </a:ext>
              </a:extLst>
            </p:cNvPr>
            <p:cNvSpPr/>
            <p:nvPr/>
          </p:nvSpPr>
          <p:spPr>
            <a:xfrm>
              <a:off x="7360958" y="15868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Output: Forecast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BFFDA40-3F8E-9F4C-A6EA-630E49A10F9D}"/>
                </a:ext>
              </a:extLst>
            </p:cNvPr>
            <p:cNvCxnSpPr>
              <a:cxnSpLocks/>
              <a:stCxn id="53" idx="3"/>
              <a:endCxn id="85" idx="1"/>
            </p:cNvCxnSpPr>
            <p:nvPr/>
          </p:nvCxnSpPr>
          <p:spPr>
            <a:xfrm flipV="1">
              <a:off x="7005111" y="1935760"/>
              <a:ext cx="355847" cy="6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A8FEB8C0-4FB6-864E-8BD2-C50A7A40301B}"/>
                </a:ext>
              </a:extLst>
            </p:cNvPr>
            <p:cNvSpPr/>
            <p:nvPr/>
          </p:nvSpPr>
          <p:spPr>
            <a:xfrm>
              <a:off x="7360958" y="30031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Input: Forecast (aspect)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F0AA9E28-9D80-B449-AE94-205F2F242E36}"/>
                </a:ext>
              </a:extLst>
            </p:cNvPr>
            <p:cNvSpPr/>
            <p:nvPr/>
          </p:nvSpPr>
          <p:spPr>
            <a:xfrm>
              <a:off x="524763" y="30031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Output: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FSOI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5853826-0E41-3B44-BDB8-E0FFD230DB92}"/>
                </a:ext>
              </a:extLst>
            </p:cNvPr>
            <p:cNvCxnSpPr>
              <a:cxnSpLocks/>
              <a:stCxn id="21" idx="1"/>
              <a:endCxn id="91" idx="3"/>
            </p:cNvCxnSpPr>
            <p:nvPr/>
          </p:nvCxnSpPr>
          <p:spPr>
            <a:xfrm flipH="1" flipV="1">
              <a:off x="1877964" y="3352060"/>
              <a:ext cx="355848" cy="24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F03340DE-A2E5-8147-AB5B-8668611299D5}"/>
                </a:ext>
              </a:extLst>
            </p:cNvPr>
            <p:cNvCxnSpPr>
              <a:cxnSpLocks/>
              <a:stCxn id="90" idx="1"/>
              <a:endCxn id="45" idx="3"/>
            </p:cNvCxnSpPr>
            <p:nvPr/>
          </p:nvCxnSpPr>
          <p:spPr>
            <a:xfrm flipH="1">
              <a:off x="7005111" y="3352060"/>
              <a:ext cx="355847" cy="24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23DA73FD-4B94-C14D-8BF9-8743376333CA}"/>
                </a:ext>
              </a:extLst>
            </p:cNvPr>
            <p:cNvSpPr/>
            <p:nvPr/>
          </p:nvSpPr>
          <p:spPr>
            <a:xfrm>
              <a:off x="429840" y="1050358"/>
              <a:ext cx="8245377" cy="3731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2"/>
                  </a:solidFill>
                </a:rPr>
                <a:t>Forward Data Assimilation–Forecast Procedures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2796ABE3-612E-044C-A03F-A1F751A20634}"/>
                </a:ext>
              </a:extLst>
            </p:cNvPr>
            <p:cNvSpPr/>
            <p:nvPr/>
          </p:nvSpPr>
          <p:spPr>
            <a:xfrm>
              <a:off x="429839" y="3889522"/>
              <a:ext cx="8245377" cy="3731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</a:rPr>
                <a:t>Backward Data Assimilation–Forecast Procedures</a:t>
              </a:r>
            </a:p>
          </p:txBody>
        </p:sp>
      </p:grpSp>
      <p:sp>
        <p:nvSpPr>
          <p:cNvPr id="63" name="Google Shape;909;p18">
            <a:extLst>
              <a:ext uri="{FF2B5EF4-FFF2-40B4-BE49-F238E27FC236}">
                <a16:creationId xmlns:a16="http://schemas.microsoft.com/office/drawing/2014/main" id="{F7D677F5-6326-C643-80A7-3C92B74BFA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64086" y="626927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378C356-DC74-9A47-A80A-534175024EF5}"/>
              </a:ext>
            </a:extLst>
          </p:cNvPr>
          <p:cNvGrpSpPr/>
          <p:nvPr/>
        </p:nvGrpSpPr>
        <p:grpSpPr>
          <a:xfrm>
            <a:off x="1085504" y="3301625"/>
            <a:ext cx="7644840" cy="2129029"/>
            <a:chOff x="277557" y="1044448"/>
            <a:chExt cx="8597502" cy="238995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B0E590-1B76-C741-B42A-F97C3DC34E95}"/>
                </a:ext>
              </a:extLst>
            </p:cNvPr>
            <p:cNvGrpSpPr/>
            <p:nvPr/>
          </p:nvGrpSpPr>
          <p:grpSpPr>
            <a:xfrm>
              <a:off x="277557" y="1044448"/>
              <a:ext cx="8597502" cy="2389952"/>
              <a:chOff x="277557" y="1044448"/>
              <a:chExt cx="8597502" cy="2389952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4B40E1C5-5576-F448-A006-37C99CCB5091}"/>
                  </a:ext>
                </a:extLst>
              </p:cNvPr>
              <p:cNvSpPr/>
              <p:nvPr/>
            </p:nvSpPr>
            <p:spPr>
              <a:xfrm>
                <a:off x="2034366" y="1044448"/>
                <a:ext cx="6840693" cy="23899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endParaRPr lang="en-US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37FDF6B-9AED-A448-B100-F18238721A3F}"/>
                  </a:ext>
                </a:extLst>
              </p:cNvPr>
              <p:cNvSpPr txBox="1"/>
              <p:nvPr/>
            </p:nvSpPr>
            <p:spPr>
              <a:xfrm>
                <a:off x="277557" y="1544755"/>
                <a:ext cx="1271547" cy="541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Generic</a:t>
                </a:r>
              </a:p>
              <a:p>
                <a:pPr algn="ctr"/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applications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B6F6C38-EC3E-C34F-8F24-7109372E4F78}"/>
                  </a:ext>
                </a:extLst>
              </p:cNvPr>
              <p:cNvSpPr txBox="1"/>
              <p:nvPr/>
            </p:nvSpPr>
            <p:spPr>
              <a:xfrm>
                <a:off x="293840" y="2614287"/>
                <a:ext cx="1238980" cy="54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n-lt"/>
                  </a:rPr>
                  <a:t>Interface layer</a:t>
                </a:r>
              </a:p>
            </p:txBody>
          </p:sp>
          <p:sp>
            <p:nvSpPr>
              <p:cNvPr id="122" name="Rounded Rectangle 121">
                <a:extLst>
                  <a:ext uri="{FF2B5EF4-FFF2-40B4-BE49-F238E27FC236}">
                    <a16:creationId xmlns:a16="http://schemas.microsoft.com/office/drawing/2014/main" id="{FDC03E38-70DA-2D45-9F15-5FF3E3D90E5F}"/>
                  </a:ext>
                </a:extLst>
              </p:cNvPr>
              <p:cNvSpPr/>
              <p:nvPr/>
            </p:nvSpPr>
            <p:spPr>
              <a:xfrm>
                <a:off x="2415643" y="1664291"/>
                <a:ext cx="1012063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H(x)</a:t>
                </a:r>
              </a:p>
            </p:txBody>
          </p:sp>
          <p:sp>
            <p:nvSpPr>
              <p:cNvPr id="123" name="Rounded Rectangle 122">
                <a:extLst>
                  <a:ext uri="{FF2B5EF4-FFF2-40B4-BE49-F238E27FC236}">
                    <a16:creationId xmlns:a16="http://schemas.microsoft.com/office/drawing/2014/main" id="{37EFA404-A5DB-9B4F-B2B2-B31E859E1746}"/>
                  </a:ext>
                </a:extLst>
              </p:cNvPr>
              <p:cNvSpPr/>
              <p:nvPr/>
            </p:nvSpPr>
            <p:spPr>
              <a:xfrm>
                <a:off x="3632919" y="1667186"/>
                <a:ext cx="863744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Var</a:t>
                </a:r>
              </a:p>
            </p:txBody>
          </p:sp>
          <p:sp>
            <p:nvSpPr>
              <p:cNvPr id="124" name="Rounded Rectangle 123">
                <a:extLst>
                  <a:ext uri="{FF2B5EF4-FFF2-40B4-BE49-F238E27FC236}">
                    <a16:creationId xmlns:a16="http://schemas.microsoft.com/office/drawing/2014/main" id="{F85F720A-3E7C-BD42-B043-73D7BBCFA942}"/>
                  </a:ext>
                </a:extLst>
              </p:cNvPr>
              <p:cNvSpPr/>
              <p:nvPr/>
            </p:nvSpPr>
            <p:spPr>
              <a:xfrm>
                <a:off x="5718158" y="1664291"/>
                <a:ext cx="735226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>
                    <a:solidFill>
                      <a:schemeClr val="bg1"/>
                    </a:solidFill>
                  </a:rPr>
                  <a:t>EnKF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72FC3EBC-022D-5A42-9352-50132566431B}"/>
                  </a:ext>
                </a:extLst>
              </p:cNvPr>
              <p:cNvSpPr/>
              <p:nvPr/>
            </p:nvSpPr>
            <p:spPr>
              <a:xfrm>
                <a:off x="3223509" y="2660451"/>
                <a:ext cx="785487" cy="46439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Model</a:t>
                </a:r>
              </a:p>
            </p:txBody>
          </p:sp>
          <p:sp>
            <p:nvSpPr>
              <p:cNvPr id="127" name="Rounded Rectangle 126">
                <a:extLst>
                  <a:ext uri="{FF2B5EF4-FFF2-40B4-BE49-F238E27FC236}">
                    <a16:creationId xmlns:a16="http://schemas.microsoft.com/office/drawing/2014/main" id="{F5A4F19D-82D1-9D44-8BCB-2FB453CBDBAB}"/>
                  </a:ext>
                </a:extLst>
              </p:cNvPr>
              <p:cNvSpPr/>
              <p:nvPr/>
            </p:nvSpPr>
            <p:spPr>
              <a:xfrm>
                <a:off x="4216069" y="2660451"/>
                <a:ext cx="1139811" cy="46439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State</a:t>
                </a:r>
              </a:p>
            </p:txBody>
          </p:sp>
          <p:sp>
            <p:nvSpPr>
              <p:cNvPr id="128" name="Rounded Rectangle 127">
                <a:extLst>
                  <a:ext uri="{FF2B5EF4-FFF2-40B4-BE49-F238E27FC236}">
                    <a16:creationId xmlns:a16="http://schemas.microsoft.com/office/drawing/2014/main" id="{A188BBCF-AD3E-BD45-B9D0-13643BC25969}"/>
                  </a:ext>
                </a:extLst>
              </p:cNvPr>
              <p:cNvSpPr/>
              <p:nvPr/>
            </p:nvSpPr>
            <p:spPr>
              <a:xfrm>
                <a:off x="6086377" y="2660451"/>
                <a:ext cx="1123874" cy="464395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Covariance</a:t>
                </a:r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ACD9659D-BAA4-0B4B-98A0-979C60493AAE}"/>
                  </a:ext>
                </a:extLst>
              </p:cNvPr>
              <p:cNvSpPr/>
              <p:nvPr/>
            </p:nvSpPr>
            <p:spPr>
              <a:xfrm>
                <a:off x="7828219" y="1664291"/>
                <a:ext cx="707576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z="1200" dirty="0">
                    <a:solidFill>
                      <a:schemeClr val="bg1"/>
                    </a:solidFill>
                  </a:rPr>
                  <a:t>…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D1FDF71F-165F-3D4C-B729-D308F8F2E742}"/>
                  </a:ext>
                </a:extLst>
              </p:cNvPr>
              <p:cNvCxnSpPr>
                <a:cxnSpLocks/>
                <a:stCxn id="123" idx="2"/>
                <a:endCxn id="126" idx="0"/>
              </p:cNvCxnSpPr>
              <p:nvPr/>
            </p:nvCxnSpPr>
            <p:spPr>
              <a:xfrm flipH="1">
                <a:off x="3616252" y="2029236"/>
                <a:ext cx="448539" cy="631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5E29A0D9-1409-2D4E-A29A-3C1E278B5C3A}"/>
                  </a:ext>
                </a:extLst>
              </p:cNvPr>
              <p:cNvCxnSpPr>
                <a:cxnSpLocks/>
                <a:stCxn id="123" idx="2"/>
                <a:endCxn id="128" idx="0"/>
              </p:cNvCxnSpPr>
              <p:nvPr/>
            </p:nvCxnSpPr>
            <p:spPr>
              <a:xfrm>
                <a:off x="4064791" y="2029236"/>
                <a:ext cx="2583523" cy="631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0D283D64-5230-9549-AA9D-3FB3A8151914}"/>
                  </a:ext>
                </a:extLst>
              </p:cNvPr>
              <p:cNvCxnSpPr>
                <a:cxnSpLocks/>
                <a:stCxn id="123" idx="2"/>
                <a:endCxn id="137" idx="0"/>
              </p:cNvCxnSpPr>
              <p:nvPr/>
            </p:nvCxnSpPr>
            <p:spPr>
              <a:xfrm>
                <a:off x="4064791" y="2029236"/>
                <a:ext cx="3977865" cy="631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6483705-6A87-8147-93FE-6D0B7ED6FEB6}"/>
                  </a:ext>
                </a:extLst>
              </p:cNvPr>
              <p:cNvSpPr txBox="1"/>
              <p:nvPr/>
            </p:nvSpPr>
            <p:spPr>
              <a:xfrm>
                <a:off x="3824844" y="2318832"/>
                <a:ext cx="626560" cy="324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n-lt"/>
                  </a:rPr>
                  <a:t>Uses</a:t>
                </a:r>
              </a:p>
            </p:txBody>
          </p:sp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0B5DB240-FB5C-B149-B27F-609801DD0A23}"/>
                  </a:ext>
                </a:extLst>
              </p:cNvPr>
              <p:cNvSpPr/>
              <p:nvPr/>
            </p:nvSpPr>
            <p:spPr>
              <a:xfrm>
                <a:off x="4706188" y="1664291"/>
                <a:ext cx="835022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EDA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9931E53-92A8-254E-B1E2-FD34D627E00D}"/>
                  </a:ext>
                </a:extLst>
              </p:cNvPr>
              <p:cNvSpPr txBox="1"/>
              <p:nvPr/>
            </p:nvSpPr>
            <p:spPr>
              <a:xfrm>
                <a:off x="3722708" y="1083090"/>
                <a:ext cx="3565600" cy="46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Abstract Layer (OOPS)</a:t>
                </a:r>
              </a:p>
            </p:txBody>
          </p:sp>
          <p:sp>
            <p:nvSpPr>
              <p:cNvPr id="137" name="Rounded Rectangle 136">
                <a:extLst>
                  <a:ext uri="{FF2B5EF4-FFF2-40B4-BE49-F238E27FC236}">
                    <a16:creationId xmlns:a16="http://schemas.microsoft.com/office/drawing/2014/main" id="{74135C3D-4A63-444D-8937-BEB50CFC7353}"/>
                  </a:ext>
                </a:extLst>
              </p:cNvPr>
              <p:cNvSpPr/>
              <p:nvPr/>
            </p:nvSpPr>
            <p:spPr>
              <a:xfrm>
                <a:off x="7389091" y="2660451"/>
                <a:ext cx="1307130" cy="46439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>
                    <a:solidFill>
                      <a:schemeClr val="tx1"/>
                    </a:solidFill>
                  </a:rPr>
                  <a:t>Obs</a:t>
                </a:r>
                <a:r>
                  <a:rPr lang="en-US" sz="1200" dirty="0">
                    <a:solidFill>
                      <a:schemeClr val="tx1"/>
                    </a:solidFill>
                  </a:rPr>
                  <a:t> Operator</a:t>
                </a:r>
              </a:p>
            </p:txBody>
          </p:sp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AAC3A50C-733F-9E4C-8D92-54A8E6AB399F}"/>
                  </a:ext>
                </a:extLst>
              </p:cNvPr>
              <p:cNvSpPr/>
              <p:nvPr/>
            </p:nvSpPr>
            <p:spPr>
              <a:xfrm>
                <a:off x="6683543" y="1664291"/>
                <a:ext cx="805412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LETKF</a:t>
                </a:r>
              </a:p>
            </p:txBody>
          </p:sp>
        </p:grp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8499BAF9-CB3D-784C-B66E-653F0ABAB8BD}"/>
                </a:ext>
              </a:extLst>
            </p:cNvPr>
            <p:cNvSpPr/>
            <p:nvPr/>
          </p:nvSpPr>
          <p:spPr>
            <a:xfrm>
              <a:off x="5524460" y="2660451"/>
              <a:ext cx="393336" cy="464395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7D6D3074-0352-6A49-B72F-061AA75F05F9}"/>
              </a:ext>
            </a:extLst>
          </p:cNvPr>
          <p:cNvCxnSpPr>
            <a:cxnSpLocks/>
            <a:stCxn id="123" idx="2"/>
            <a:endCxn id="127" idx="0"/>
          </p:cNvCxnSpPr>
          <p:nvPr/>
        </p:nvCxnSpPr>
        <p:spPr>
          <a:xfrm>
            <a:off x="4453087" y="4178899"/>
            <a:ext cx="641271" cy="562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F322381-53FE-A54A-B03C-2A74CF1061CD}"/>
              </a:ext>
            </a:extLst>
          </p:cNvPr>
          <p:cNvSpPr/>
          <p:nvPr/>
        </p:nvSpPr>
        <p:spPr>
          <a:xfrm>
            <a:off x="6413894" y="5517608"/>
            <a:ext cx="1099912" cy="1205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58580B99-B9A1-384F-85B6-10BA621EEBE1}"/>
              </a:ext>
            </a:extLst>
          </p:cNvPr>
          <p:cNvSpPr/>
          <p:nvPr/>
        </p:nvSpPr>
        <p:spPr>
          <a:xfrm>
            <a:off x="4444799" y="5530289"/>
            <a:ext cx="1880746" cy="963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8" name="Rounded Rectangle 197">
            <a:extLst>
              <a:ext uri="{FF2B5EF4-FFF2-40B4-BE49-F238E27FC236}">
                <a16:creationId xmlns:a16="http://schemas.microsoft.com/office/drawing/2014/main" id="{2FB7A6FD-3376-1E4C-B88A-090FAF997193}"/>
              </a:ext>
            </a:extLst>
          </p:cNvPr>
          <p:cNvSpPr/>
          <p:nvPr/>
        </p:nvSpPr>
        <p:spPr>
          <a:xfrm>
            <a:off x="4539917" y="5650082"/>
            <a:ext cx="764099" cy="5232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FV3</a:t>
            </a:r>
          </a:p>
        </p:txBody>
      </p:sp>
      <p:sp>
        <p:nvSpPr>
          <p:cNvPr id="199" name="Rounded Rectangle 198">
            <a:extLst>
              <a:ext uri="{FF2B5EF4-FFF2-40B4-BE49-F238E27FC236}">
                <a16:creationId xmlns:a16="http://schemas.microsoft.com/office/drawing/2014/main" id="{52F727D5-D4E6-D946-BF3B-BDA598B11F6E}"/>
              </a:ext>
            </a:extLst>
          </p:cNvPr>
          <p:cNvSpPr/>
          <p:nvPr/>
        </p:nvSpPr>
        <p:spPr>
          <a:xfrm>
            <a:off x="5457721" y="5646040"/>
            <a:ext cx="776064" cy="5232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D744666-A226-DB48-9B16-CE7D2542B9B7}"/>
              </a:ext>
            </a:extLst>
          </p:cNvPr>
          <p:cNvSpPr txBox="1"/>
          <p:nvPr/>
        </p:nvSpPr>
        <p:spPr>
          <a:xfrm>
            <a:off x="4444799" y="6184115"/>
            <a:ext cx="1880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Model</a:t>
            </a:r>
          </a:p>
        </p:txBody>
      </p:sp>
      <p:sp>
        <p:nvSpPr>
          <p:cNvPr id="202" name="Rounded Rectangle 201">
            <a:extLst>
              <a:ext uri="{FF2B5EF4-FFF2-40B4-BE49-F238E27FC236}">
                <a16:creationId xmlns:a16="http://schemas.microsoft.com/office/drawing/2014/main" id="{0064F728-3D85-4D49-9D89-7A574C99656D}"/>
              </a:ext>
            </a:extLst>
          </p:cNvPr>
          <p:cNvSpPr/>
          <p:nvPr/>
        </p:nvSpPr>
        <p:spPr>
          <a:xfrm>
            <a:off x="6506795" y="5635158"/>
            <a:ext cx="883643" cy="5232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solidFill>
                  <a:schemeClr val="bg1"/>
                </a:solidFill>
              </a:rPr>
              <a:t>SABER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86BEB5B-39D6-E244-8C49-B921DA45DB28}"/>
              </a:ext>
            </a:extLst>
          </p:cNvPr>
          <p:cNvSpPr txBox="1"/>
          <p:nvPr/>
        </p:nvSpPr>
        <p:spPr>
          <a:xfrm>
            <a:off x="6413894" y="6200307"/>
            <a:ext cx="109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Error Covariance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9ACC95C-E918-B64A-899B-12B7AECAEB02}"/>
              </a:ext>
            </a:extLst>
          </p:cNvPr>
          <p:cNvSpPr txBox="1"/>
          <p:nvPr/>
        </p:nvSpPr>
        <p:spPr>
          <a:xfrm>
            <a:off x="678100" y="5671224"/>
            <a:ext cx="194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Specific implementations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135E3CB2-FC24-E145-AD29-65BB9396F60B}"/>
              </a:ext>
            </a:extLst>
          </p:cNvPr>
          <p:cNvSpPr/>
          <p:nvPr/>
        </p:nvSpPr>
        <p:spPr>
          <a:xfrm>
            <a:off x="7593422" y="5517608"/>
            <a:ext cx="1134078" cy="1205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F8D4499C-51B3-D24D-8AC3-95284E82FC05}"/>
              </a:ext>
            </a:extLst>
          </p:cNvPr>
          <p:cNvSpPr/>
          <p:nvPr/>
        </p:nvSpPr>
        <p:spPr>
          <a:xfrm>
            <a:off x="7713217" y="5635158"/>
            <a:ext cx="883643" cy="5232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solidFill>
                  <a:schemeClr val="bg1"/>
                </a:solidFill>
              </a:rPr>
              <a:t>UFO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4CD0B6E-4FD4-1B4A-951E-FE975EC127B4}"/>
              </a:ext>
            </a:extLst>
          </p:cNvPr>
          <p:cNvSpPr txBox="1"/>
          <p:nvPr/>
        </p:nvSpPr>
        <p:spPr>
          <a:xfrm>
            <a:off x="7559256" y="6200307"/>
            <a:ext cx="116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Observation Use</a:t>
            </a: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11CDAB64-65E7-8D49-A6F4-A34727EFC310}"/>
              </a:ext>
            </a:extLst>
          </p:cNvPr>
          <p:cNvCxnSpPr>
            <a:cxnSpLocks/>
            <a:stCxn id="196" idx="0"/>
            <a:endCxn id="126" idx="2"/>
          </p:cNvCxnSpPr>
          <p:nvPr/>
        </p:nvCxnSpPr>
        <p:spPr>
          <a:xfrm flipH="1" flipV="1">
            <a:off x="4054249" y="5154897"/>
            <a:ext cx="1330923" cy="375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DD48D78E-BF9E-504E-9B37-3328256C8AEF}"/>
              </a:ext>
            </a:extLst>
          </p:cNvPr>
          <p:cNvCxnSpPr>
            <a:cxnSpLocks/>
            <a:stCxn id="195" idx="0"/>
            <a:endCxn id="128" idx="2"/>
          </p:cNvCxnSpPr>
          <p:nvPr/>
        </p:nvCxnSpPr>
        <p:spPr>
          <a:xfrm flipH="1" flipV="1">
            <a:off x="6750338" y="5154896"/>
            <a:ext cx="213512" cy="362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41542E90-F9C5-A941-9A2E-0E0D5DC7FAE9}"/>
              </a:ext>
            </a:extLst>
          </p:cNvPr>
          <p:cNvCxnSpPr>
            <a:cxnSpLocks/>
            <a:stCxn id="205" idx="0"/>
            <a:endCxn id="137" idx="2"/>
          </p:cNvCxnSpPr>
          <p:nvPr/>
        </p:nvCxnSpPr>
        <p:spPr>
          <a:xfrm flipH="1" flipV="1">
            <a:off x="7990177" y="5154897"/>
            <a:ext cx="170284" cy="3627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9D867930-D7BC-3740-A607-402BC3D39EAE}"/>
              </a:ext>
            </a:extLst>
          </p:cNvPr>
          <p:cNvSpPr txBox="1"/>
          <p:nvPr/>
        </p:nvSpPr>
        <p:spPr>
          <a:xfrm>
            <a:off x="5504720" y="5191431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Implements</a:t>
            </a:r>
            <a:endParaRPr lang="en-US" dirty="0"/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864C5430-EEA6-4543-BBAE-65B50D776E2C}"/>
              </a:ext>
            </a:extLst>
          </p:cNvPr>
          <p:cNvCxnSpPr>
            <a:cxnSpLocks/>
            <a:stCxn id="196" idx="0"/>
            <a:endCxn id="127" idx="2"/>
          </p:cNvCxnSpPr>
          <p:nvPr/>
        </p:nvCxnSpPr>
        <p:spPr>
          <a:xfrm flipH="1" flipV="1">
            <a:off x="5094358" y="5154897"/>
            <a:ext cx="290814" cy="375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2CF132C-B925-8047-9C96-7C9001BCAE59}"/>
              </a:ext>
            </a:extLst>
          </p:cNvPr>
          <p:cNvSpPr/>
          <p:nvPr/>
        </p:nvSpPr>
        <p:spPr>
          <a:xfrm>
            <a:off x="2496107" y="5530289"/>
            <a:ext cx="1880746" cy="963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E6F28EA-34F3-434F-A50F-B980312F14E1}"/>
              </a:ext>
            </a:extLst>
          </p:cNvPr>
          <p:cNvSpPr/>
          <p:nvPr/>
        </p:nvSpPr>
        <p:spPr>
          <a:xfrm>
            <a:off x="2591225" y="5650082"/>
            <a:ext cx="764099" cy="5232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FV3TL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FV3AD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582DE7E-303C-834E-AD55-C4A7E12E0CAB}"/>
              </a:ext>
            </a:extLst>
          </p:cNvPr>
          <p:cNvSpPr/>
          <p:nvPr/>
        </p:nvSpPr>
        <p:spPr>
          <a:xfrm>
            <a:off x="3509029" y="5646040"/>
            <a:ext cx="776064" cy="5232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54B67D3-967C-5346-ADF1-DB6729085530}"/>
              </a:ext>
            </a:extLst>
          </p:cNvPr>
          <p:cNvSpPr txBox="1"/>
          <p:nvPr/>
        </p:nvSpPr>
        <p:spPr>
          <a:xfrm>
            <a:off x="2496107" y="6184115"/>
            <a:ext cx="1880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Linear Model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D943870-4D8C-F149-AF7C-0E5F411E021F}"/>
              </a:ext>
            </a:extLst>
          </p:cNvPr>
          <p:cNvSpPr/>
          <p:nvPr/>
        </p:nvSpPr>
        <p:spPr>
          <a:xfrm>
            <a:off x="2846114" y="4726341"/>
            <a:ext cx="698450" cy="42855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TL/AD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Model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CF00202-2AA1-5048-9BCB-EFD5977F513C}"/>
              </a:ext>
            </a:extLst>
          </p:cNvPr>
          <p:cNvCxnSpPr>
            <a:cxnSpLocks/>
            <a:endCxn id="76" idx="0"/>
          </p:cNvCxnSpPr>
          <p:nvPr/>
        </p:nvCxnSpPr>
        <p:spPr>
          <a:xfrm flipH="1">
            <a:off x="3195339" y="4174878"/>
            <a:ext cx="1236952" cy="551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C87B83C-BB1B-7849-8E73-D1C3CCE08A83}"/>
              </a:ext>
            </a:extLst>
          </p:cNvPr>
          <p:cNvCxnSpPr>
            <a:cxnSpLocks/>
            <a:stCxn id="68" idx="0"/>
            <a:endCxn id="76" idx="2"/>
          </p:cNvCxnSpPr>
          <p:nvPr/>
        </p:nvCxnSpPr>
        <p:spPr>
          <a:xfrm flipH="1" flipV="1">
            <a:off x="3195339" y="5154896"/>
            <a:ext cx="241141" cy="375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899E7E0-894D-B440-A039-E311BC291570}"/>
              </a:ext>
            </a:extLst>
          </p:cNvPr>
          <p:cNvCxnSpPr>
            <a:cxnSpLocks/>
          </p:cNvCxnSpPr>
          <p:nvPr/>
        </p:nvCxnSpPr>
        <p:spPr>
          <a:xfrm>
            <a:off x="8082410" y="1907802"/>
            <a:ext cx="0" cy="499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Callout 74">
            <a:extLst>
              <a:ext uri="{FF2B5EF4-FFF2-40B4-BE49-F238E27FC236}">
                <a16:creationId xmlns:a16="http://schemas.microsoft.com/office/drawing/2014/main" id="{A3035B28-2330-1345-B3B2-8C80A3E5EE79}"/>
              </a:ext>
            </a:extLst>
          </p:cNvPr>
          <p:cNvSpPr/>
          <p:nvPr/>
        </p:nvSpPr>
        <p:spPr>
          <a:xfrm rot="10800000" flipV="1">
            <a:off x="30871" y="5691509"/>
            <a:ext cx="1632332" cy="1155537"/>
          </a:xfrm>
          <a:prstGeom prst="wedgeEllipseCallout">
            <a:avLst>
              <a:gd name="adj1" fmla="val -219640"/>
              <a:gd name="adj2" fmla="val -18124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Minimize</a:t>
            </a:r>
          </a:p>
          <a:p>
            <a:pPr algn="ctr"/>
            <a:r>
              <a:rPr lang="en-US" dirty="0" err="1"/>
              <a:t>MinimizeAD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7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18"/>
          <p:cNvSpPr txBox="1"/>
          <p:nvPr/>
        </p:nvSpPr>
        <p:spPr>
          <a:xfrm>
            <a:off x="381000" y="-228600"/>
            <a:ext cx="7315200" cy="1470000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srgbClr val="000000">
                <a:alpha val="8549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lt1"/>
              </a:buClr>
              <a:buSzPts val="3300"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Forecast Sensitivity-based Observation Impact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about JEDI? Let’s see for FV3…</a:t>
            </a:r>
          </a:p>
        </p:txBody>
      </p:sp>
      <p:pic>
        <p:nvPicPr>
          <p:cNvPr id="908" name="Google Shape;908;p18" descr="JCSDA_trans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dist="2032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29CBF5A-097A-734B-892C-826D226FBCC2}"/>
              </a:ext>
            </a:extLst>
          </p:cNvPr>
          <p:cNvGrpSpPr/>
          <p:nvPr/>
        </p:nvGrpSpPr>
        <p:grpSpPr>
          <a:xfrm>
            <a:off x="429838" y="1050358"/>
            <a:ext cx="8333161" cy="2231540"/>
            <a:chOff x="429839" y="1050358"/>
            <a:chExt cx="8284320" cy="321235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C88DB74-EADB-4A45-9451-C7F9AE927359}"/>
                </a:ext>
              </a:extLst>
            </p:cNvPr>
            <p:cNvSpPr/>
            <p:nvPr/>
          </p:nvSpPr>
          <p:spPr>
            <a:xfrm>
              <a:off x="429840" y="2798075"/>
              <a:ext cx="8245377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72D4A88-D7B5-AF4D-905A-D585252C3A4D}"/>
                </a:ext>
              </a:extLst>
            </p:cNvPr>
            <p:cNvSpPr/>
            <p:nvPr/>
          </p:nvSpPr>
          <p:spPr>
            <a:xfrm>
              <a:off x="2233812" y="3005636"/>
              <a:ext cx="1353201" cy="69781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Adj. of Analysis System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F235726-B714-1348-B7A3-2980168692FD}"/>
                </a:ext>
              </a:extLst>
            </p:cNvPr>
            <p:cNvSpPr/>
            <p:nvPr/>
          </p:nvSpPr>
          <p:spPr>
            <a:xfrm>
              <a:off x="5651910" y="3005636"/>
              <a:ext cx="1353201" cy="69781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Adj. of Forecast Model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FFE0735-18CC-C747-A23F-E306EA5C68D0}"/>
                </a:ext>
              </a:extLst>
            </p:cNvPr>
            <p:cNvCxnSpPr>
              <a:cxnSpLocks/>
              <a:stCxn id="71" idx="1"/>
              <a:endCxn id="21" idx="3"/>
            </p:cNvCxnSpPr>
            <p:nvPr/>
          </p:nvCxnSpPr>
          <p:spPr>
            <a:xfrm flipH="1">
              <a:off x="3587013" y="3352828"/>
              <a:ext cx="355849" cy="17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E032750-29C7-8947-8E0F-B91A6D34CC7F}"/>
                </a:ext>
              </a:extLst>
            </p:cNvPr>
            <p:cNvCxnSpPr>
              <a:cxnSpLocks/>
              <a:stCxn id="45" idx="1"/>
              <a:endCxn id="71" idx="3"/>
            </p:cNvCxnSpPr>
            <p:nvPr/>
          </p:nvCxnSpPr>
          <p:spPr>
            <a:xfrm flipH="1" flipV="1">
              <a:off x="5296063" y="3352828"/>
              <a:ext cx="355847" cy="17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4B2E47A-9CC9-AC48-957C-F2FA688C2FED}"/>
                </a:ext>
              </a:extLst>
            </p:cNvPr>
            <p:cNvSpPr/>
            <p:nvPr/>
          </p:nvSpPr>
          <p:spPr>
            <a:xfrm>
              <a:off x="429841" y="1399858"/>
              <a:ext cx="8245377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1"/>
            <a:lstStyle/>
            <a:p>
              <a:pPr algn="ctr"/>
              <a:endParaRPr lang="en-US" sz="2000" dirty="0">
                <a:solidFill>
                  <a:schemeClr val="tx2"/>
                </a:solidFill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FCED5BA0-2D8C-3645-993E-165D5B032795}"/>
                </a:ext>
              </a:extLst>
            </p:cNvPr>
            <p:cNvSpPr/>
            <p:nvPr/>
          </p:nvSpPr>
          <p:spPr>
            <a:xfrm>
              <a:off x="2233813" y="1593040"/>
              <a:ext cx="1353201" cy="69781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Analysis System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656B5397-A1A7-2442-A335-6366924CEF35}"/>
                </a:ext>
              </a:extLst>
            </p:cNvPr>
            <p:cNvSpPr/>
            <p:nvPr/>
          </p:nvSpPr>
          <p:spPr>
            <a:xfrm>
              <a:off x="3942862" y="1593040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Initial State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98A4A53-2FF3-DE4E-8671-324BFD266BC8}"/>
                </a:ext>
              </a:extLst>
            </p:cNvPr>
            <p:cNvSpPr/>
            <p:nvPr/>
          </p:nvSpPr>
          <p:spPr>
            <a:xfrm>
              <a:off x="5651910" y="1593040"/>
              <a:ext cx="1353201" cy="69781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Forecast Model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9B14FEF-4495-6C40-9007-0B387CB4BED9}"/>
                </a:ext>
              </a:extLst>
            </p:cNvPr>
            <p:cNvCxnSpPr>
              <a:cxnSpLocks/>
              <a:stCxn id="51" idx="3"/>
              <a:endCxn id="52" idx="1"/>
            </p:cNvCxnSpPr>
            <p:nvPr/>
          </p:nvCxnSpPr>
          <p:spPr>
            <a:xfrm>
              <a:off x="3587014" y="1941948"/>
              <a:ext cx="355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45818D1-120A-2E41-AA80-A326E597FAB2}"/>
                </a:ext>
              </a:extLst>
            </p:cNvPr>
            <p:cNvCxnSpPr>
              <a:cxnSpLocks/>
              <a:stCxn id="52" idx="3"/>
              <a:endCxn id="53" idx="1"/>
            </p:cNvCxnSpPr>
            <p:nvPr/>
          </p:nvCxnSpPr>
          <p:spPr>
            <a:xfrm>
              <a:off x="5296063" y="1941948"/>
              <a:ext cx="35584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84651030-D229-694D-9806-2D67F6E7C2AD}"/>
                </a:ext>
              </a:extLst>
            </p:cNvPr>
            <p:cNvSpPr/>
            <p:nvPr/>
          </p:nvSpPr>
          <p:spPr>
            <a:xfrm>
              <a:off x="3942862" y="3003920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Forecast Sensitivity to Initial State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9E18C9B2-46BC-EE4B-B875-25A8C70643E4}"/>
                </a:ext>
              </a:extLst>
            </p:cNvPr>
            <p:cNvSpPr/>
            <p:nvPr/>
          </p:nvSpPr>
          <p:spPr>
            <a:xfrm>
              <a:off x="524764" y="15868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Input: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Observations and Background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AFAE6B0-576F-AC46-8277-758951A4D8A2}"/>
                </a:ext>
              </a:extLst>
            </p:cNvPr>
            <p:cNvCxnSpPr>
              <a:cxnSpLocks/>
              <a:stCxn id="77" idx="3"/>
              <a:endCxn id="51" idx="1"/>
            </p:cNvCxnSpPr>
            <p:nvPr/>
          </p:nvCxnSpPr>
          <p:spPr>
            <a:xfrm>
              <a:off x="1877965" y="1935760"/>
              <a:ext cx="355848" cy="6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1DE41082-193A-A54B-927E-C9230654E1BC}"/>
                </a:ext>
              </a:extLst>
            </p:cNvPr>
            <p:cNvSpPr/>
            <p:nvPr/>
          </p:nvSpPr>
          <p:spPr>
            <a:xfrm>
              <a:off x="7360958" y="15868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Output: Forecast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BFFDA40-3F8E-9F4C-A6EA-630E49A10F9D}"/>
                </a:ext>
              </a:extLst>
            </p:cNvPr>
            <p:cNvCxnSpPr>
              <a:cxnSpLocks/>
              <a:stCxn id="53" idx="3"/>
              <a:endCxn id="85" idx="1"/>
            </p:cNvCxnSpPr>
            <p:nvPr/>
          </p:nvCxnSpPr>
          <p:spPr>
            <a:xfrm flipV="1">
              <a:off x="7005111" y="1935760"/>
              <a:ext cx="355847" cy="61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A8FEB8C0-4FB6-864E-8BD2-C50A7A40301B}"/>
                </a:ext>
              </a:extLst>
            </p:cNvPr>
            <p:cNvSpPr/>
            <p:nvPr/>
          </p:nvSpPr>
          <p:spPr>
            <a:xfrm>
              <a:off x="7360958" y="30031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Input: Forecast (aspect)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F0AA9E28-9D80-B449-AE94-205F2F242E36}"/>
                </a:ext>
              </a:extLst>
            </p:cNvPr>
            <p:cNvSpPr/>
            <p:nvPr/>
          </p:nvSpPr>
          <p:spPr>
            <a:xfrm>
              <a:off x="524763" y="3003152"/>
              <a:ext cx="1353201" cy="69781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Output: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FSOI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5853826-0E41-3B44-BDB8-E0FFD230DB92}"/>
                </a:ext>
              </a:extLst>
            </p:cNvPr>
            <p:cNvCxnSpPr>
              <a:cxnSpLocks/>
              <a:stCxn id="21" idx="1"/>
              <a:endCxn id="91" idx="3"/>
            </p:cNvCxnSpPr>
            <p:nvPr/>
          </p:nvCxnSpPr>
          <p:spPr>
            <a:xfrm flipH="1" flipV="1">
              <a:off x="1877964" y="3352060"/>
              <a:ext cx="355848" cy="24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F03340DE-A2E5-8147-AB5B-8668611299D5}"/>
                </a:ext>
              </a:extLst>
            </p:cNvPr>
            <p:cNvCxnSpPr>
              <a:cxnSpLocks/>
              <a:stCxn id="90" idx="1"/>
              <a:endCxn id="45" idx="3"/>
            </p:cNvCxnSpPr>
            <p:nvPr/>
          </p:nvCxnSpPr>
          <p:spPr>
            <a:xfrm flipH="1">
              <a:off x="7005111" y="3352060"/>
              <a:ext cx="355847" cy="24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23DA73FD-4B94-C14D-8BF9-8743376333CA}"/>
                </a:ext>
              </a:extLst>
            </p:cNvPr>
            <p:cNvSpPr/>
            <p:nvPr/>
          </p:nvSpPr>
          <p:spPr>
            <a:xfrm>
              <a:off x="429840" y="1050358"/>
              <a:ext cx="8245377" cy="3731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2"/>
                  </a:solidFill>
                </a:rPr>
                <a:t>Forward Data Assimilation–Forecast Procedures</a:t>
              </a: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2796ABE3-612E-044C-A03F-A1F751A20634}"/>
                </a:ext>
              </a:extLst>
            </p:cNvPr>
            <p:cNvSpPr/>
            <p:nvPr/>
          </p:nvSpPr>
          <p:spPr>
            <a:xfrm>
              <a:off x="429839" y="3889522"/>
              <a:ext cx="8245377" cy="37318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accent2"/>
                  </a:solidFill>
                </a:rPr>
                <a:t>Backward Data Assimilation–Forecast Procedures</a:t>
              </a:r>
            </a:p>
          </p:txBody>
        </p:sp>
      </p:grpSp>
      <p:sp>
        <p:nvSpPr>
          <p:cNvPr id="63" name="Google Shape;909;p18">
            <a:extLst>
              <a:ext uri="{FF2B5EF4-FFF2-40B4-BE49-F238E27FC236}">
                <a16:creationId xmlns:a16="http://schemas.microsoft.com/office/drawing/2014/main" id="{F7D677F5-6326-C643-80A7-3C92B74BFA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64086" y="6269278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378C356-DC74-9A47-A80A-534175024EF5}"/>
              </a:ext>
            </a:extLst>
          </p:cNvPr>
          <p:cNvGrpSpPr/>
          <p:nvPr/>
        </p:nvGrpSpPr>
        <p:grpSpPr>
          <a:xfrm>
            <a:off x="1085504" y="3301625"/>
            <a:ext cx="7644840" cy="2129029"/>
            <a:chOff x="277557" y="1044448"/>
            <a:chExt cx="8597502" cy="238995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B0E590-1B76-C741-B42A-F97C3DC34E95}"/>
                </a:ext>
              </a:extLst>
            </p:cNvPr>
            <p:cNvGrpSpPr/>
            <p:nvPr/>
          </p:nvGrpSpPr>
          <p:grpSpPr>
            <a:xfrm>
              <a:off x="277557" y="1044448"/>
              <a:ext cx="8597502" cy="2389952"/>
              <a:chOff x="277557" y="1044448"/>
              <a:chExt cx="8597502" cy="2389952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4B40E1C5-5576-F448-A006-37C99CCB5091}"/>
                  </a:ext>
                </a:extLst>
              </p:cNvPr>
              <p:cNvSpPr/>
              <p:nvPr/>
            </p:nvSpPr>
            <p:spPr>
              <a:xfrm>
                <a:off x="2034366" y="1044448"/>
                <a:ext cx="6840693" cy="238995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1"/>
              <a:lstStyle/>
              <a:p>
                <a:pPr algn="ctr"/>
                <a:endParaRPr lang="en-US" sz="2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37FDF6B-9AED-A448-B100-F18238721A3F}"/>
                  </a:ext>
                </a:extLst>
              </p:cNvPr>
              <p:cNvSpPr txBox="1"/>
              <p:nvPr/>
            </p:nvSpPr>
            <p:spPr>
              <a:xfrm>
                <a:off x="277557" y="1544755"/>
                <a:ext cx="1271547" cy="541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Generic</a:t>
                </a:r>
              </a:p>
              <a:p>
                <a:pPr algn="ctr"/>
                <a:r>
                  <a:rPr 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applications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B6F6C38-EC3E-C34F-8F24-7109372E4F78}"/>
                  </a:ext>
                </a:extLst>
              </p:cNvPr>
              <p:cNvSpPr txBox="1"/>
              <p:nvPr/>
            </p:nvSpPr>
            <p:spPr>
              <a:xfrm>
                <a:off x="293840" y="2614287"/>
                <a:ext cx="1238980" cy="54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  <a:latin typeface="+mn-lt"/>
                  </a:rPr>
                  <a:t>Interface layer</a:t>
                </a:r>
              </a:p>
            </p:txBody>
          </p:sp>
          <p:sp>
            <p:nvSpPr>
              <p:cNvPr id="122" name="Rounded Rectangle 121">
                <a:extLst>
                  <a:ext uri="{FF2B5EF4-FFF2-40B4-BE49-F238E27FC236}">
                    <a16:creationId xmlns:a16="http://schemas.microsoft.com/office/drawing/2014/main" id="{FDC03E38-70DA-2D45-9F15-5FF3E3D90E5F}"/>
                  </a:ext>
                </a:extLst>
              </p:cNvPr>
              <p:cNvSpPr/>
              <p:nvPr/>
            </p:nvSpPr>
            <p:spPr>
              <a:xfrm>
                <a:off x="2415643" y="1664291"/>
                <a:ext cx="1012063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H(x)</a:t>
                </a:r>
              </a:p>
            </p:txBody>
          </p:sp>
          <p:sp>
            <p:nvSpPr>
              <p:cNvPr id="123" name="Rounded Rectangle 122">
                <a:extLst>
                  <a:ext uri="{FF2B5EF4-FFF2-40B4-BE49-F238E27FC236}">
                    <a16:creationId xmlns:a16="http://schemas.microsoft.com/office/drawing/2014/main" id="{37EFA404-A5DB-9B4F-B2B2-B31E859E1746}"/>
                  </a:ext>
                </a:extLst>
              </p:cNvPr>
              <p:cNvSpPr/>
              <p:nvPr/>
            </p:nvSpPr>
            <p:spPr>
              <a:xfrm>
                <a:off x="3632919" y="1667186"/>
                <a:ext cx="863744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Var</a:t>
                </a:r>
              </a:p>
            </p:txBody>
          </p:sp>
          <p:sp>
            <p:nvSpPr>
              <p:cNvPr id="124" name="Rounded Rectangle 123">
                <a:extLst>
                  <a:ext uri="{FF2B5EF4-FFF2-40B4-BE49-F238E27FC236}">
                    <a16:creationId xmlns:a16="http://schemas.microsoft.com/office/drawing/2014/main" id="{F85F720A-3E7C-BD42-B043-73D7BBCFA942}"/>
                  </a:ext>
                </a:extLst>
              </p:cNvPr>
              <p:cNvSpPr/>
              <p:nvPr/>
            </p:nvSpPr>
            <p:spPr>
              <a:xfrm>
                <a:off x="5718158" y="1664291"/>
                <a:ext cx="735226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>
                    <a:solidFill>
                      <a:schemeClr val="bg1"/>
                    </a:solidFill>
                  </a:rPr>
                  <a:t>EnKF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72FC3EBC-022D-5A42-9352-50132566431B}"/>
                  </a:ext>
                </a:extLst>
              </p:cNvPr>
              <p:cNvSpPr/>
              <p:nvPr/>
            </p:nvSpPr>
            <p:spPr>
              <a:xfrm>
                <a:off x="3223509" y="2660451"/>
                <a:ext cx="785487" cy="46439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Model</a:t>
                </a:r>
              </a:p>
            </p:txBody>
          </p:sp>
          <p:sp>
            <p:nvSpPr>
              <p:cNvPr id="127" name="Rounded Rectangle 126">
                <a:extLst>
                  <a:ext uri="{FF2B5EF4-FFF2-40B4-BE49-F238E27FC236}">
                    <a16:creationId xmlns:a16="http://schemas.microsoft.com/office/drawing/2014/main" id="{F5A4F19D-82D1-9D44-8BCB-2FB453CBDBAB}"/>
                  </a:ext>
                </a:extLst>
              </p:cNvPr>
              <p:cNvSpPr/>
              <p:nvPr/>
            </p:nvSpPr>
            <p:spPr>
              <a:xfrm>
                <a:off x="4216069" y="2660451"/>
                <a:ext cx="1139811" cy="46439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State</a:t>
                </a:r>
              </a:p>
            </p:txBody>
          </p:sp>
          <p:sp>
            <p:nvSpPr>
              <p:cNvPr id="128" name="Rounded Rectangle 127">
                <a:extLst>
                  <a:ext uri="{FF2B5EF4-FFF2-40B4-BE49-F238E27FC236}">
                    <a16:creationId xmlns:a16="http://schemas.microsoft.com/office/drawing/2014/main" id="{A188BBCF-AD3E-BD45-B9D0-13643BC25969}"/>
                  </a:ext>
                </a:extLst>
              </p:cNvPr>
              <p:cNvSpPr/>
              <p:nvPr/>
            </p:nvSpPr>
            <p:spPr>
              <a:xfrm>
                <a:off x="6086377" y="2660451"/>
                <a:ext cx="1123874" cy="464395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Covariance</a:t>
                </a:r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ACD9659D-BAA4-0B4B-98A0-979C60493AAE}"/>
                  </a:ext>
                </a:extLst>
              </p:cNvPr>
              <p:cNvSpPr/>
              <p:nvPr/>
            </p:nvSpPr>
            <p:spPr>
              <a:xfrm>
                <a:off x="7828219" y="1664291"/>
                <a:ext cx="707576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s-IS" sz="1200" dirty="0">
                    <a:solidFill>
                      <a:schemeClr val="bg1"/>
                    </a:solidFill>
                  </a:rPr>
                  <a:t>…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D1FDF71F-165F-3D4C-B729-D308F8F2E742}"/>
                  </a:ext>
                </a:extLst>
              </p:cNvPr>
              <p:cNvCxnSpPr>
                <a:cxnSpLocks/>
                <a:stCxn id="123" idx="2"/>
                <a:endCxn id="126" idx="0"/>
              </p:cNvCxnSpPr>
              <p:nvPr/>
            </p:nvCxnSpPr>
            <p:spPr>
              <a:xfrm flipH="1">
                <a:off x="3616252" y="2029236"/>
                <a:ext cx="448539" cy="631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5E29A0D9-1409-2D4E-A29A-3C1E278B5C3A}"/>
                  </a:ext>
                </a:extLst>
              </p:cNvPr>
              <p:cNvCxnSpPr>
                <a:cxnSpLocks/>
                <a:stCxn id="123" idx="2"/>
                <a:endCxn id="128" idx="0"/>
              </p:cNvCxnSpPr>
              <p:nvPr/>
            </p:nvCxnSpPr>
            <p:spPr>
              <a:xfrm>
                <a:off x="4064791" y="2029236"/>
                <a:ext cx="2583523" cy="631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0D283D64-5230-9549-AA9D-3FB3A8151914}"/>
                  </a:ext>
                </a:extLst>
              </p:cNvPr>
              <p:cNvCxnSpPr>
                <a:cxnSpLocks/>
                <a:stCxn id="123" idx="2"/>
                <a:endCxn id="137" idx="0"/>
              </p:cNvCxnSpPr>
              <p:nvPr/>
            </p:nvCxnSpPr>
            <p:spPr>
              <a:xfrm>
                <a:off x="4064791" y="2029236"/>
                <a:ext cx="3977865" cy="6312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6483705-6A87-8147-93FE-6D0B7ED6FEB6}"/>
                  </a:ext>
                </a:extLst>
              </p:cNvPr>
              <p:cNvSpPr txBox="1"/>
              <p:nvPr/>
            </p:nvSpPr>
            <p:spPr>
              <a:xfrm>
                <a:off x="3824844" y="2318832"/>
                <a:ext cx="626560" cy="324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n-lt"/>
                  </a:rPr>
                  <a:t>Uses</a:t>
                </a:r>
              </a:p>
            </p:txBody>
          </p:sp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0B5DB240-FB5C-B149-B27F-609801DD0A23}"/>
                  </a:ext>
                </a:extLst>
              </p:cNvPr>
              <p:cNvSpPr/>
              <p:nvPr/>
            </p:nvSpPr>
            <p:spPr>
              <a:xfrm>
                <a:off x="4706188" y="1664291"/>
                <a:ext cx="835022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EDA</a:t>
                </a: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9931E53-92A8-254E-B1E2-FD34D627E00D}"/>
                  </a:ext>
                </a:extLst>
              </p:cNvPr>
              <p:cNvSpPr txBox="1"/>
              <p:nvPr/>
            </p:nvSpPr>
            <p:spPr>
              <a:xfrm>
                <a:off x="3722708" y="1083090"/>
                <a:ext cx="3565600" cy="46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Abstract Layer (OOPS)</a:t>
                </a:r>
              </a:p>
            </p:txBody>
          </p:sp>
          <p:sp>
            <p:nvSpPr>
              <p:cNvPr id="137" name="Rounded Rectangle 136">
                <a:extLst>
                  <a:ext uri="{FF2B5EF4-FFF2-40B4-BE49-F238E27FC236}">
                    <a16:creationId xmlns:a16="http://schemas.microsoft.com/office/drawing/2014/main" id="{74135C3D-4A63-444D-8937-BEB50CFC7353}"/>
                  </a:ext>
                </a:extLst>
              </p:cNvPr>
              <p:cNvSpPr/>
              <p:nvPr/>
            </p:nvSpPr>
            <p:spPr>
              <a:xfrm>
                <a:off x="7389091" y="2660451"/>
                <a:ext cx="1307130" cy="46439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>
                    <a:solidFill>
                      <a:schemeClr val="tx1"/>
                    </a:solidFill>
                  </a:rPr>
                  <a:t>Obs</a:t>
                </a:r>
                <a:r>
                  <a:rPr lang="en-US" sz="1200" dirty="0">
                    <a:solidFill>
                      <a:schemeClr val="tx1"/>
                    </a:solidFill>
                  </a:rPr>
                  <a:t> Operator</a:t>
                </a:r>
              </a:p>
            </p:txBody>
          </p:sp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AAC3A50C-733F-9E4C-8D92-54A8E6AB399F}"/>
                  </a:ext>
                </a:extLst>
              </p:cNvPr>
              <p:cNvSpPr/>
              <p:nvPr/>
            </p:nvSpPr>
            <p:spPr>
              <a:xfrm>
                <a:off x="6683543" y="1664291"/>
                <a:ext cx="805412" cy="36205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LETKF</a:t>
                </a:r>
              </a:p>
            </p:txBody>
          </p:sp>
        </p:grp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8499BAF9-CB3D-784C-B66E-653F0ABAB8BD}"/>
                </a:ext>
              </a:extLst>
            </p:cNvPr>
            <p:cNvSpPr/>
            <p:nvPr/>
          </p:nvSpPr>
          <p:spPr>
            <a:xfrm>
              <a:off x="5524460" y="2660451"/>
              <a:ext cx="393336" cy="464395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7D6D3074-0352-6A49-B72F-061AA75F05F9}"/>
              </a:ext>
            </a:extLst>
          </p:cNvPr>
          <p:cNvCxnSpPr>
            <a:cxnSpLocks/>
            <a:stCxn id="123" idx="2"/>
            <a:endCxn id="127" idx="0"/>
          </p:cNvCxnSpPr>
          <p:nvPr/>
        </p:nvCxnSpPr>
        <p:spPr>
          <a:xfrm>
            <a:off x="4453087" y="4178899"/>
            <a:ext cx="641271" cy="562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F322381-53FE-A54A-B03C-2A74CF1061CD}"/>
              </a:ext>
            </a:extLst>
          </p:cNvPr>
          <p:cNvSpPr/>
          <p:nvPr/>
        </p:nvSpPr>
        <p:spPr>
          <a:xfrm>
            <a:off x="6413894" y="5517608"/>
            <a:ext cx="1099912" cy="1205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58580B99-B9A1-384F-85B6-10BA621EEBE1}"/>
              </a:ext>
            </a:extLst>
          </p:cNvPr>
          <p:cNvSpPr/>
          <p:nvPr/>
        </p:nvSpPr>
        <p:spPr>
          <a:xfrm>
            <a:off x="4444799" y="5530289"/>
            <a:ext cx="1880746" cy="963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8" name="Rounded Rectangle 197">
            <a:extLst>
              <a:ext uri="{FF2B5EF4-FFF2-40B4-BE49-F238E27FC236}">
                <a16:creationId xmlns:a16="http://schemas.microsoft.com/office/drawing/2014/main" id="{2FB7A6FD-3376-1E4C-B88A-090FAF997193}"/>
              </a:ext>
            </a:extLst>
          </p:cNvPr>
          <p:cNvSpPr/>
          <p:nvPr/>
        </p:nvSpPr>
        <p:spPr>
          <a:xfrm>
            <a:off x="4539917" y="5650082"/>
            <a:ext cx="764099" cy="5232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FV3</a:t>
            </a:r>
          </a:p>
        </p:txBody>
      </p:sp>
      <p:sp>
        <p:nvSpPr>
          <p:cNvPr id="199" name="Rounded Rectangle 198">
            <a:extLst>
              <a:ext uri="{FF2B5EF4-FFF2-40B4-BE49-F238E27FC236}">
                <a16:creationId xmlns:a16="http://schemas.microsoft.com/office/drawing/2014/main" id="{52F727D5-D4E6-D946-BF3B-BDA598B11F6E}"/>
              </a:ext>
            </a:extLst>
          </p:cNvPr>
          <p:cNvSpPr/>
          <p:nvPr/>
        </p:nvSpPr>
        <p:spPr>
          <a:xfrm>
            <a:off x="5457721" y="5646040"/>
            <a:ext cx="776064" cy="5232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8D744666-A226-DB48-9B16-CE7D2542B9B7}"/>
              </a:ext>
            </a:extLst>
          </p:cNvPr>
          <p:cNvSpPr txBox="1"/>
          <p:nvPr/>
        </p:nvSpPr>
        <p:spPr>
          <a:xfrm>
            <a:off x="4444799" y="6184115"/>
            <a:ext cx="1880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Model</a:t>
            </a:r>
          </a:p>
        </p:txBody>
      </p:sp>
      <p:sp>
        <p:nvSpPr>
          <p:cNvPr id="202" name="Rounded Rectangle 201">
            <a:extLst>
              <a:ext uri="{FF2B5EF4-FFF2-40B4-BE49-F238E27FC236}">
                <a16:creationId xmlns:a16="http://schemas.microsoft.com/office/drawing/2014/main" id="{0064F728-3D85-4D49-9D89-7A574C99656D}"/>
              </a:ext>
            </a:extLst>
          </p:cNvPr>
          <p:cNvSpPr/>
          <p:nvPr/>
        </p:nvSpPr>
        <p:spPr>
          <a:xfrm>
            <a:off x="6506795" y="5635158"/>
            <a:ext cx="883643" cy="5232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solidFill>
                  <a:schemeClr val="bg1"/>
                </a:solidFill>
              </a:rPr>
              <a:t>SABER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86BEB5B-39D6-E244-8C49-B921DA45DB28}"/>
              </a:ext>
            </a:extLst>
          </p:cNvPr>
          <p:cNvSpPr txBox="1"/>
          <p:nvPr/>
        </p:nvSpPr>
        <p:spPr>
          <a:xfrm>
            <a:off x="6413894" y="6200307"/>
            <a:ext cx="109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Error Covariance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E9ACC95C-E918-B64A-899B-12B7AECAEB02}"/>
              </a:ext>
            </a:extLst>
          </p:cNvPr>
          <p:cNvSpPr txBox="1"/>
          <p:nvPr/>
        </p:nvSpPr>
        <p:spPr>
          <a:xfrm>
            <a:off x="678100" y="5671224"/>
            <a:ext cx="194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Specific implementations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135E3CB2-FC24-E145-AD29-65BB9396F60B}"/>
              </a:ext>
            </a:extLst>
          </p:cNvPr>
          <p:cNvSpPr/>
          <p:nvPr/>
        </p:nvSpPr>
        <p:spPr>
          <a:xfrm>
            <a:off x="7593422" y="5517608"/>
            <a:ext cx="1134078" cy="1205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6" name="Rounded Rectangle 205">
            <a:extLst>
              <a:ext uri="{FF2B5EF4-FFF2-40B4-BE49-F238E27FC236}">
                <a16:creationId xmlns:a16="http://schemas.microsoft.com/office/drawing/2014/main" id="{F8D4499C-51B3-D24D-8AC3-95284E82FC05}"/>
              </a:ext>
            </a:extLst>
          </p:cNvPr>
          <p:cNvSpPr/>
          <p:nvPr/>
        </p:nvSpPr>
        <p:spPr>
          <a:xfrm>
            <a:off x="7713217" y="5635158"/>
            <a:ext cx="883643" cy="5232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>
                <a:solidFill>
                  <a:schemeClr val="bg1"/>
                </a:solidFill>
              </a:rPr>
              <a:t>UFO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4CD0B6E-4FD4-1B4A-951E-FE975EC127B4}"/>
              </a:ext>
            </a:extLst>
          </p:cNvPr>
          <p:cNvSpPr txBox="1"/>
          <p:nvPr/>
        </p:nvSpPr>
        <p:spPr>
          <a:xfrm>
            <a:off x="7559256" y="6200307"/>
            <a:ext cx="116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Observation Use</a:t>
            </a: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11CDAB64-65E7-8D49-A6F4-A34727EFC310}"/>
              </a:ext>
            </a:extLst>
          </p:cNvPr>
          <p:cNvCxnSpPr>
            <a:cxnSpLocks/>
            <a:stCxn id="196" idx="0"/>
            <a:endCxn id="126" idx="2"/>
          </p:cNvCxnSpPr>
          <p:nvPr/>
        </p:nvCxnSpPr>
        <p:spPr>
          <a:xfrm flipH="1" flipV="1">
            <a:off x="4054249" y="5154897"/>
            <a:ext cx="1330923" cy="375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DD48D78E-BF9E-504E-9B37-3328256C8AEF}"/>
              </a:ext>
            </a:extLst>
          </p:cNvPr>
          <p:cNvCxnSpPr>
            <a:cxnSpLocks/>
            <a:stCxn id="195" idx="0"/>
            <a:endCxn id="128" idx="2"/>
          </p:cNvCxnSpPr>
          <p:nvPr/>
        </p:nvCxnSpPr>
        <p:spPr>
          <a:xfrm flipH="1" flipV="1">
            <a:off x="6750338" y="5154896"/>
            <a:ext cx="213512" cy="362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41542E90-F9C5-A941-9A2E-0E0D5DC7FAE9}"/>
              </a:ext>
            </a:extLst>
          </p:cNvPr>
          <p:cNvCxnSpPr>
            <a:cxnSpLocks/>
            <a:stCxn id="205" idx="0"/>
            <a:endCxn id="137" idx="2"/>
          </p:cNvCxnSpPr>
          <p:nvPr/>
        </p:nvCxnSpPr>
        <p:spPr>
          <a:xfrm flipH="1" flipV="1">
            <a:off x="7990177" y="5154897"/>
            <a:ext cx="170284" cy="3627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9D867930-D7BC-3740-A607-402BC3D39EAE}"/>
              </a:ext>
            </a:extLst>
          </p:cNvPr>
          <p:cNvSpPr txBox="1"/>
          <p:nvPr/>
        </p:nvSpPr>
        <p:spPr>
          <a:xfrm>
            <a:off x="5504720" y="5191431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Implements</a:t>
            </a:r>
            <a:endParaRPr lang="en-US" dirty="0"/>
          </a:p>
        </p:txBody>
      </p: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864C5430-EEA6-4543-BBAE-65B50D776E2C}"/>
              </a:ext>
            </a:extLst>
          </p:cNvPr>
          <p:cNvCxnSpPr>
            <a:cxnSpLocks/>
            <a:stCxn id="196" idx="0"/>
            <a:endCxn id="127" idx="2"/>
          </p:cNvCxnSpPr>
          <p:nvPr/>
        </p:nvCxnSpPr>
        <p:spPr>
          <a:xfrm flipH="1" flipV="1">
            <a:off x="5094358" y="5154897"/>
            <a:ext cx="290814" cy="375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2CF132C-B925-8047-9C96-7C9001BCAE59}"/>
              </a:ext>
            </a:extLst>
          </p:cNvPr>
          <p:cNvSpPr/>
          <p:nvPr/>
        </p:nvSpPr>
        <p:spPr>
          <a:xfrm>
            <a:off x="2496107" y="5530289"/>
            <a:ext cx="1880746" cy="963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E6F28EA-34F3-434F-A50F-B980312F14E1}"/>
              </a:ext>
            </a:extLst>
          </p:cNvPr>
          <p:cNvSpPr/>
          <p:nvPr/>
        </p:nvSpPr>
        <p:spPr>
          <a:xfrm>
            <a:off x="2591225" y="5650082"/>
            <a:ext cx="764099" cy="5232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FV3TL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FV3AD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582DE7E-303C-834E-AD55-C4A7E12E0CAB}"/>
              </a:ext>
            </a:extLst>
          </p:cNvPr>
          <p:cNvSpPr/>
          <p:nvPr/>
        </p:nvSpPr>
        <p:spPr>
          <a:xfrm>
            <a:off x="3509029" y="5646040"/>
            <a:ext cx="776064" cy="5232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54B67D3-967C-5346-ADF1-DB6729085530}"/>
              </a:ext>
            </a:extLst>
          </p:cNvPr>
          <p:cNvSpPr txBox="1"/>
          <p:nvPr/>
        </p:nvSpPr>
        <p:spPr>
          <a:xfrm>
            <a:off x="2496107" y="6184115"/>
            <a:ext cx="1880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Linear Model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AD943870-4D8C-F149-AF7C-0E5F411E021F}"/>
              </a:ext>
            </a:extLst>
          </p:cNvPr>
          <p:cNvSpPr/>
          <p:nvPr/>
        </p:nvSpPr>
        <p:spPr>
          <a:xfrm>
            <a:off x="2846114" y="4726341"/>
            <a:ext cx="698450" cy="42855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TL/AD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Model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CF00202-2AA1-5048-9BCB-EFD5977F513C}"/>
              </a:ext>
            </a:extLst>
          </p:cNvPr>
          <p:cNvCxnSpPr>
            <a:cxnSpLocks/>
            <a:endCxn id="76" idx="0"/>
          </p:cNvCxnSpPr>
          <p:nvPr/>
        </p:nvCxnSpPr>
        <p:spPr>
          <a:xfrm flipH="1">
            <a:off x="3195339" y="4174878"/>
            <a:ext cx="1236952" cy="551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C87B83C-BB1B-7849-8E73-D1C3CCE08A83}"/>
              </a:ext>
            </a:extLst>
          </p:cNvPr>
          <p:cNvCxnSpPr>
            <a:cxnSpLocks/>
            <a:stCxn id="68" idx="0"/>
            <a:endCxn id="76" idx="2"/>
          </p:cNvCxnSpPr>
          <p:nvPr/>
        </p:nvCxnSpPr>
        <p:spPr>
          <a:xfrm flipH="1" flipV="1">
            <a:off x="3195339" y="5154896"/>
            <a:ext cx="241141" cy="3753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899E7E0-894D-B440-A039-E311BC291570}"/>
              </a:ext>
            </a:extLst>
          </p:cNvPr>
          <p:cNvCxnSpPr>
            <a:cxnSpLocks/>
          </p:cNvCxnSpPr>
          <p:nvPr/>
        </p:nvCxnSpPr>
        <p:spPr>
          <a:xfrm>
            <a:off x="8082410" y="1907802"/>
            <a:ext cx="0" cy="499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Callout 74">
            <a:extLst>
              <a:ext uri="{FF2B5EF4-FFF2-40B4-BE49-F238E27FC236}">
                <a16:creationId xmlns:a16="http://schemas.microsoft.com/office/drawing/2014/main" id="{A3035B28-2330-1345-B3B2-8C80A3E5EE79}"/>
              </a:ext>
            </a:extLst>
          </p:cNvPr>
          <p:cNvSpPr/>
          <p:nvPr/>
        </p:nvSpPr>
        <p:spPr>
          <a:xfrm rot="10800000" flipV="1">
            <a:off x="30871" y="5691509"/>
            <a:ext cx="1632332" cy="1155537"/>
          </a:xfrm>
          <a:prstGeom prst="wedgeEllipseCallout">
            <a:avLst>
              <a:gd name="adj1" fmla="val -219640"/>
              <a:gd name="adj2" fmla="val -18124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Minimize</a:t>
            </a:r>
          </a:p>
          <a:p>
            <a:pPr algn="ctr"/>
            <a:r>
              <a:rPr lang="en-US" dirty="0" err="1"/>
              <a:t>MinimizeAD</a:t>
            </a: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D3AB3B8-6614-7E41-8716-ACCB650292A7}"/>
              </a:ext>
            </a:extLst>
          </p:cNvPr>
          <p:cNvSpPr/>
          <p:nvPr/>
        </p:nvSpPr>
        <p:spPr>
          <a:xfrm>
            <a:off x="-17934" y="1066800"/>
            <a:ext cx="9161933" cy="5791200"/>
          </a:xfrm>
          <a:prstGeom prst="rect">
            <a:avLst/>
          </a:prstGeom>
          <a:solidFill>
            <a:schemeClr val="tx1">
              <a:lumMod val="95000"/>
              <a:lumOff val="5000"/>
              <a:alpha val="5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7" name="Picture 86" descr="Chart, bar chart&#10;&#10;Description automatically generated">
            <a:extLst>
              <a:ext uri="{FF2B5EF4-FFF2-40B4-BE49-F238E27FC236}">
                <a16:creationId xmlns:a16="http://schemas.microsoft.com/office/drawing/2014/main" id="{E7A3045E-72D6-9949-A7B3-488B76E9B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934" y="2031086"/>
            <a:ext cx="4507746" cy="3380809"/>
          </a:xfrm>
          <a:prstGeom prst="rect">
            <a:avLst/>
          </a:prstGeom>
        </p:spPr>
      </p:pic>
      <p:pic>
        <p:nvPicPr>
          <p:cNvPr id="88" name="Picture 87" descr="Chart, bar chart&#10;&#10;Description automatically generated">
            <a:extLst>
              <a:ext uri="{FF2B5EF4-FFF2-40B4-BE49-F238E27FC236}">
                <a16:creationId xmlns:a16="http://schemas.microsoft.com/office/drawing/2014/main" id="{77394F42-DC4F-284E-9C03-9568D5386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295" y="2031026"/>
            <a:ext cx="4512000" cy="3384000"/>
          </a:xfrm>
          <a:prstGeom prst="rect">
            <a:avLst/>
          </a:prstGeom>
        </p:spPr>
      </p:pic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47B94FEF-6A39-B445-B4F5-67BE7138A120}"/>
              </a:ext>
            </a:extLst>
          </p:cNvPr>
          <p:cNvSpPr/>
          <p:nvPr/>
        </p:nvSpPr>
        <p:spPr>
          <a:xfrm>
            <a:off x="439736" y="1661681"/>
            <a:ext cx="8293988" cy="2592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WARNING</a:t>
            </a:r>
            <a:r>
              <a:rPr lang="en-US" sz="1200" b="1" dirty="0">
                <a:solidFill>
                  <a:schemeClr val="accent2"/>
                </a:solidFill>
              </a:rPr>
              <a:t>: Preliminary Results!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3CAE61CF-858C-E74D-A7EA-946CCCAB5A79}"/>
              </a:ext>
            </a:extLst>
          </p:cNvPr>
          <p:cNvSpPr/>
          <p:nvPr/>
        </p:nvSpPr>
        <p:spPr>
          <a:xfrm>
            <a:off x="4887802" y="5548421"/>
            <a:ext cx="3982929" cy="9868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As typical, fraction of beneficial impact is around 50% or slightly higher in both systems, with </a:t>
            </a:r>
            <a:r>
              <a:rPr lang="en-US" dirty="0">
                <a:solidFill>
                  <a:srgbClr val="FF0000"/>
                </a:solidFill>
              </a:rPr>
              <a:t>JEDI</a:t>
            </a:r>
            <a:r>
              <a:rPr lang="en-US" dirty="0">
                <a:solidFill>
                  <a:srgbClr val="000000"/>
                </a:solidFill>
              </a:rPr>
              <a:t>’s showing largest percentages.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2C6CF6E3-41C9-6041-9095-2581C5D92162}"/>
              </a:ext>
            </a:extLst>
          </p:cNvPr>
          <p:cNvSpPr/>
          <p:nvPr/>
        </p:nvSpPr>
        <p:spPr>
          <a:xfrm>
            <a:off x="272645" y="5543136"/>
            <a:ext cx="3982929" cy="9868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Observations are seen to impact more the </a:t>
            </a:r>
            <a:r>
              <a:rPr lang="en-US" dirty="0">
                <a:solidFill>
                  <a:srgbClr val="0070C0"/>
                </a:solidFill>
              </a:rPr>
              <a:t>GSI</a:t>
            </a:r>
            <a:r>
              <a:rPr lang="en-US" dirty="0">
                <a:solidFill>
                  <a:srgbClr val="000000"/>
                </a:solidFill>
              </a:rPr>
              <a:t>-based system than </a:t>
            </a:r>
            <a:r>
              <a:rPr lang="en-US" dirty="0">
                <a:solidFill>
                  <a:srgbClr val="FF0000"/>
                </a:solidFill>
              </a:rPr>
              <a:t>JEDI</a:t>
            </a:r>
            <a:r>
              <a:rPr lang="en-US" dirty="0">
                <a:solidFill>
                  <a:srgbClr val="000000"/>
                </a:solidFill>
              </a:rPr>
              <a:t>’s (JEDI’s background error covariance matrix is not well tuned in this initial testing; not shown).</a:t>
            </a:r>
          </a:p>
        </p:txBody>
      </p:sp>
    </p:spTree>
    <p:extLst>
      <p:ext uri="{BB962C8B-B14F-4D97-AF65-F5344CB8AC3E}">
        <p14:creationId xmlns:p14="http://schemas.microsoft.com/office/powerpoint/2010/main" val="779474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528</Words>
  <Application>Microsoft Macintosh PowerPoint</Application>
  <PresentationFormat>On-screen Show (4:3)</PresentationFormat>
  <Paragraphs>208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Cambria Math</vt:lpstr>
      <vt:lpstr>Arial</vt:lpstr>
      <vt:lpstr>Office Theme</vt:lpstr>
      <vt:lpstr>Office Theme</vt:lpstr>
      <vt:lpstr>Deriving observation impact measures through the FV3-JEDI interface    F. Diniz, R. Todling, D. Holdaway, F. Vandenberghe, D. Kleist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Center for Satellite Data Assimilation     Tom Auligné, Director, Joint Center for Satellite Data Assimilation   </dc:title>
  <cp:lastModifiedBy>Microsoft Office User</cp:lastModifiedBy>
  <cp:revision>72</cp:revision>
  <dcterms:modified xsi:type="dcterms:W3CDTF">2021-06-08T17:30:46Z</dcterms:modified>
</cp:coreProperties>
</file>