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648" r:id="rId2"/>
    <p:sldId id="650" r:id="rId3"/>
    <p:sldId id="653" r:id="rId4"/>
    <p:sldId id="651" r:id="rId5"/>
    <p:sldId id="652" r:id="rId6"/>
    <p:sldId id="589" r:id="rId7"/>
    <p:sldId id="644" r:id="rId8"/>
    <p:sldId id="643" r:id="rId9"/>
    <p:sldId id="622" r:id="rId10"/>
    <p:sldId id="631" r:id="rId11"/>
    <p:sldId id="642" r:id="rId12"/>
    <p:sldId id="646" r:id="rId13"/>
    <p:sldId id="638" r:id="rId14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0E0E0"/>
    <a:srgbClr val="C5B9AC"/>
    <a:srgbClr val="F1F1F1"/>
    <a:srgbClr val="00B5E2"/>
    <a:srgbClr val="FEDB00"/>
    <a:srgbClr val="99C221"/>
    <a:srgbClr val="00205B"/>
    <a:srgbClr val="FE5000"/>
    <a:srgbClr val="CB3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5604" autoAdjust="0"/>
  </p:normalViewPr>
  <p:slideViewPr>
    <p:cSldViewPr snapToGrid="0">
      <p:cViewPr varScale="1">
        <p:scale>
          <a:sx n="81" d="100"/>
          <a:sy n="81" d="100"/>
        </p:scale>
        <p:origin x="102" y="14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sda.org/new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Cooperative exploitation of GSICS and NWP Level 1 bias monitoring and performance alerts 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Lightning Talk</a:t>
            </a:r>
            <a:endParaRPr lang="de-DE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As GSICS Coordination Center Director, one of my tasks is to assist in broadening the user base for the GSICS products. We have been discussing the similarity of GSICS Level 1 bias corrections and NWP bias adjustments in various venues (e.g., ITSC, ECMWF/EUMETSAT NWP SAF Workshop) and exploring opportunities to combine the information to improve both. See the attached presentation from our GSICS annual meeting.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GRWG Sub-group chairs are willing to commit to having JCSDA participation with an NWP collaboration topic in one of their future monthly work sessions.</a:t>
            </a:r>
          </a:p>
          <a:p>
            <a:endParaRPr lang="de-DE" dirty="0"/>
          </a:p>
          <a:p>
            <a:r>
              <a:rPr lang="de-DE" dirty="0"/>
              <a:t>http://gsics.atmos.umd.edu/bin/view/Development/20200618</a:t>
            </a:r>
          </a:p>
          <a:p>
            <a:endParaRPr lang="de-D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</a:rPr>
              <a:t>NWP community wants to understand the root causes. Engaging with the NWP community will enable the discussion to take place on why there is a bias,  how can it be corrected, for NWP - mutually discuss the best way to address a correction. Give good examples. --  if we found a bias that can be accounted for by shifting the SRF, then we would provide the shift so the CRTM can account for this.  Instead of a bias adjustment to the observations.</a:t>
            </a:r>
            <a:endParaRPr lang="en-GB" sz="3200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940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22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54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The GSICS catalog at </a:t>
            </a:r>
            <a:r>
              <a:rPr lang="en-GB" sz="1200" b="0" dirty="0">
                <a:solidFill>
                  <a:schemeClr val="tx2"/>
                </a:solidFill>
              </a:rPr>
              <a:t>https://www.star.nesdis.noaa.gov/smcd/GCC/ProductCatalog.php provides links to the bias monitoring products and ATBDs and Users Guides. You can sign up for notices on the status of products.</a:t>
            </a:r>
          </a:p>
          <a:p>
            <a:pPr marL="228600" indent="-228600">
              <a:buAutoNum type="arabicPeriod"/>
            </a:pPr>
            <a:r>
              <a:rPr lang="en-GB" sz="1200" b="0" dirty="0">
                <a:solidFill>
                  <a:schemeClr val="tx2"/>
                </a:solidFill>
              </a:rPr>
              <a:t>GSICS products are used to estimate and remove biases for GEO instruments. Do the NWP teams agree with the choice of references?</a:t>
            </a:r>
          </a:p>
          <a:p>
            <a:pPr marL="228600" indent="-228600">
              <a:buAutoNum type="arabicPeriod"/>
            </a:pPr>
            <a:r>
              <a:rPr lang="en-GB" sz="1200" b="0" dirty="0">
                <a:solidFill>
                  <a:schemeClr val="tx2"/>
                </a:solidFill>
              </a:rPr>
              <a:t>GSICS experts and their colleagues are responsible for maintaining Level 1 product calibration. Need good communication on the timing and purpose of Level 1 changes.</a:t>
            </a:r>
          </a:p>
          <a:p>
            <a:pPr marL="228600" indent="-228600">
              <a:buAutoNum type="arabicPeriod"/>
            </a:pPr>
            <a:r>
              <a:rPr lang="en-GB" sz="1200" b="0" dirty="0">
                <a:solidFill>
                  <a:schemeClr val="tx2"/>
                </a:solidFill>
              </a:rPr>
              <a:t>Examination, analysis and comparisons of GSICS and NWP bias estimates can provide confidence or identify inconsistencies.</a:t>
            </a:r>
          </a:p>
          <a:p>
            <a:pPr marL="228600" indent="-228600">
              <a:buAutoNum type="arabicPeriod"/>
            </a:pPr>
            <a:r>
              <a:rPr lang="en-GB" sz="1200" b="0" dirty="0">
                <a:solidFill>
                  <a:schemeClr val="tx2"/>
                </a:solidFill>
              </a:rPr>
              <a:t>Identification of more complex relationships can be used to guide examination of measurement errors and direct resolution at the physical process root cause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12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11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Cooperative exploitation of GSICS and NWP Level 1 bias monitoring and performance alerts 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Lightning Talk</a:t>
            </a:r>
            <a:endParaRPr lang="de-DE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As GSICS Coordination Center Director, one of my tasks is to assist in broadening the user base for the GSICS products. We have been discussing the similarity of GSICS Level 1 bias corrections and NWP bias adjustments in various venues (e.g., ITSC, ECMWF/EUMETSAT NWP SAF Workshop) and exploring opportunities to combine the information to improve both. See the attached presentation from our GSICS annual meeting.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Are all GRWG Sub-group chairs willing to commit to having JCSDA participation with an NWP collaboration topic in one of their future monthly work sessions?</a:t>
            </a:r>
          </a:p>
          <a:p>
            <a:endParaRPr lang="de-DE" dirty="0"/>
          </a:p>
          <a:p>
            <a:r>
              <a:rPr lang="de-DE" dirty="0"/>
              <a:t>http://gsics.atmos.umd.edu/bin/view/Development/20200618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7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6</a:t>
            </a:fld>
            <a:endParaRPr lang="de-DE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 know that the planning for the for this year's 2021 JCSDA Science Workshop in June is well under way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https://www.jcsda.org/news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 but I'm hoping that there is enough interest so that it is not too late to schedule a talk on GSICS emphasizing where the Calibration and NWP communities intersect and can work together.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48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256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792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41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12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032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033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8714152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2" descr="http://gsics.atmos.umd.edu/pub/Development/Logos/GSICS300px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828" y="74186"/>
            <a:ext cx="2143125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5863" y="1090614"/>
            <a:ext cx="12186138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</p:grpSp>
      <p:pic>
        <p:nvPicPr>
          <p:cNvPr id="8" name="Picture 2" descr="http://gsics.atmos.umd.edu/pub/Development/Logos/GSICS300p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828" y="74186"/>
            <a:ext cx="2143125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5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736126" y="6649210"/>
            <a:ext cx="3113648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71" r:id="rId3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wrence.E.Flynn@noa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gsics.tools.eumetsat.int/plotter/?&#8205;server1=eumetsat&amp;gprc1=eumetsat&amp;correctionType1=rac&amp;satInstr1=MSG3&#8209;SEVIRI&amp;refSatInstr1=METOPA&#8209;IASI&amp;mode1=op&amp;year1=2013&amp;date1=0110_000000&amp;version1=1&amp;channel1=IR134&amp;sceneTb1=26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stamp/stamp.jsp?arnumber=645009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ecmwf.int/event/17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gsics.atmos.umd.edu/bin/view/Development/2020061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wp-saf.eumetsat.int/site/monitoring/nrt-monitoring/mo-seviriclr/?id=tslin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mss.ssec.wisc.edu/itw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stamp/stamp.jsp?arnumber=645009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Annual20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sics.tools.eumetsat.int/plotter/?&#8205;server1=eumetsat&amp;gprc1=eumetsat&amp;correctionType1=rac&amp;satInstr1=MSG4&#8209;SEVIRI&amp;refSatInstr1=METOPB&#8209;IASI&amp;mode1=op&amp;year1=2015&amp;date1=0601_000000&amp;version1=1&amp;channel1=IR134&amp;sceneTb1=26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wp-saf.eumetsat.int/site/monitoring/data-alert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209015-C66F-4FF3-ACAD-932606ADD171}"/>
              </a:ext>
            </a:extLst>
          </p:cNvPr>
          <p:cNvSpPr txBox="1"/>
          <p:nvPr/>
        </p:nvSpPr>
        <p:spPr>
          <a:xfrm>
            <a:off x="-7979" y="1175657"/>
            <a:ext cx="12207958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</a:rPr>
              <a:t>Cooperative</a:t>
            </a:r>
            <a:r>
              <a:rPr lang="de-DE" sz="32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</a:rPr>
              <a:t>exploitation of GSICS and NWP Level 1 bias monitoring </a:t>
            </a: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Lightning Talk by L. Flynn (NOAA </a:t>
            </a:r>
            <a:r>
              <a:rPr lang="en-US" sz="2800" dirty="0">
                <a:solidFill>
                  <a:schemeClr val="tx2"/>
                </a:solidFill>
                <a:hlinkClick r:id="rId3"/>
              </a:rPr>
              <a:t>Lawrence.E.Flynn@noaa.gov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with material taken from GSICS Meetings</a:t>
            </a: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18</a:t>
            </a:r>
            <a:r>
              <a:rPr lang="en-US" sz="2800" baseline="30000" dirty="0">
                <a:solidFill>
                  <a:schemeClr val="tx2"/>
                </a:solidFill>
              </a:rPr>
              <a:t>th</a:t>
            </a:r>
            <a:r>
              <a:rPr lang="en-US" sz="2800" dirty="0">
                <a:solidFill>
                  <a:schemeClr val="tx2"/>
                </a:solidFill>
              </a:rPr>
              <a:t> JCSDA Technical Review Meeting and Science Workshop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June 9, 2021</a:t>
            </a:r>
          </a:p>
          <a:p>
            <a:pPr algn="ctr"/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846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610" y="24046"/>
            <a:ext cx="9270890" cy="924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Radiometric – or Spectral Errors?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23943" y="1162050"/>
            <a:ext cx="6439988" cy="5074582"/>
          </a:xfrm>
          <a:prstGeom prst="rect">
            <a:avLst/>
          </a:prstGeom>
        </p:spPr>
        <p:txBody>
          <a:bodyPr/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33485"/>
            <a:ext cx="56645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GSICS focused on characterising errors as radiometric biases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Some cases better explained as errors in spectral space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e.g. due to modification of SRF </a:t>
            </a:r>
            <a:br>
              <a:rPr lang="en-GB" sz="2000" b="0" dirty="0">
                <a:solidFill>
                  <a:schemeClr val="tx1"/>
                </a:solidFill>
              </a:rPr>
            </a:br>
            <a:r>
              <a:rPr lang="en-GB" sz="2000" b="0" dirty="0">
                <a:solidFill>
                  <a:schemeClr val="tx1"/>
                </a:solidFill>
              </a:rPr>
              <a:t>(Spectral Response Function)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e.g. Meteosat/SEVIRI 13.4µm bias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Varies with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Due to ice contamination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Ice libration band modifies SRF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Appears as radiometric bias</a:t>
            </a:r>
            <a:endParaRPr lang="en-US" sz="20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Users preferred correction in radiance-space (still?)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No need to update RTMs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965" y="1033485"/>
            <a:ext cx="6419850" cy="4848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86926" y="5412840"/>
            <a:ext cx="640507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Time Series of Bias in Meteosat-10/SEVIRI IR13.4 channel from GSICS Re-Analysis Correction for standard scene (267K)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based on inter-calibration with </a:t>
            </a:r>
            <a:r>
              <a:rPr lang="en-US" sz="1400" dirty="0" err="1">
                <a:solidFill>
                  <a:schemeClr val="tx1"/>
                </a:solidFill>
              </a:rPr>
              <a:t>Metop</a:t>
            </a:r>
            <a:r>
              <a:rPr lang="en-US" sz="1400" dirty="0">
                <a:solidFill>
                  <a:schemeClr val="tx1"/>
                </a:solidFill>
              </a:rPr>
              <a:t>-B/IASI.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From </a:t>
            </a:r>
            <a:r>
              <a:rPr lang="en-GB" sz="1400" dirty="0">
                <a:solidFill>
                  <a:schemeClr val="tx1"/>
                </a:solidFill>
              </a:rPr>
              <a:t>GSICS Plotting Tool: </a:t>
            </a:r>
            <a:r>
              <a:rPr lang="en-GB" sz="1400" b="0" dirty="0">
                <a:hlinkClick r:id="rId4"/>
              </a:rPr>
              <a:t>gsics.tools.eumetsat.int/plotter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328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610" y="24046"/>
            <a:ext cx="9270890" cy="924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GSICS </a:t>
            </a:r>
            <a:r>
              <a:rPr lang="en-DE" sz="3200" dirty="0">
                <a:solidFill>
                  <a:schemeClr val="bg1"/>
                </a:solidFill>
              </a:rPr>
              <a:t>–</a:t>
            </a:r>
            <a:r>
              <a:rPr lang="en-US" sz="3200" dirty="0">
                <a:solidFill>
                  <a:schemeClr val="bg1"/>
                </a:solidFill>
              </a:rPr>
              <a:t> SRF Updates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23943" y="1162050"/>
            <a:ext cx="6439988" cy="5074582"/>
          </a:xfrm>
          <a:prstGeom prst="rect">
            <a:avLst/>
          </a:prstGeom>
        </p:spPr>
        <p:txBody>
          <a:bodyPr/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326572" y="1033485"/>
            <a:ext cx="63354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GSICS was instrumental in refining SRFs for IR channels of GOES &amp; AMI imagers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By optimising differences in inter-comparison with hyperspectral reference instrument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During Commissioning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Important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GSICS investigating SRF retrievals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Based on comparison with hyperspectral ref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At least for non-window channels</a:t>
            </a:r>
            <a:endParaRPr lang="en-US" sz="2000" b="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2057" y="5728488"/>
            <a:ext cx="5427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GOES-13 Imager Channel 6 SRFs, (blue) original and (red) revised from the instrument vendor, and (green) NOAA-recommended SRF, superimposed on (black) AIRS spectral radiance.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From Wu </a:t>
            </a:r>
            <a:r>
              <a:rPr lang="en-GB" sz="1200" dirty="0">
                <a:solidFill>
                  <a:schemeClr val="tx1"/>
                </a:solidFill>
              </a:rPr>
              <a:t>&amp;</a:t>
            </a:r>
            <a:r>
              <a:rPr lang="en-US" sz="1200" dirty="0">
                <a:solidFill>
                  <a:schemeClr val="tx1"/>
                </a:solidFill>
              </a:rPr>
              <a:t> Fu 2013, </a:t>
            </a:r>
            <a:r>
              <a:rPr lang="en-US" sz="1200" dirty="0">
                <a:solidFill>
                  <a:schemeClr val="tx1"/>
                </a:solidFill>
                <a:hlinkClick r:id="rId3"/>
              </a:rPr>
              <a:t>10.1109/TGRS.2012.2236100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931" y="1148009"/>
            <a:ext cx="3966072" cy="4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76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571" y="763982"/>
            <a:ext cx="11495315" cy="57554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ECMWF/EUMETSAT NWP SAF Workshop </a:t>
            </a:r>
            <a:r>
              <a:rPr lang="en-US" sz="1600" b="0" dirty="0">
                <a:solidFill>
                  <a:schemeClr val="tx1"/>
                </a:solidFill>
              </a:rPr>
              <a:t>on treatment of random and systematic errors in satellite data assimilation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2-5 Nov 2020 –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Tim Hewison represented GSICS RWG – collected inputs at </a:t>
            </a:r>
            <a:r>
              <a:rPr lang="en-US" sz="1600" b="0" dirty="0">
                <a:solidFill>
                  <a:schemeClr val="tx1"/>
                </a:solidFill>
                <a:hlinkClick r:id="rId4"/>
              </a:rPr>
              <a:t>web meeting</a:t>
            </a:r>
            <a:r>
              <a:rPr lang="en-US" sz="1600" b="0" dirty="0">
                <a:solidFill>
                  <a:schemeClr val="tx1"/>
                </a:solidFill>
              </a:rPr>
              <a:t> on 2020-06-18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The workshop encourages community efforts to better analyse and address observation-related biases, through: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inter-comparison of bias corrections from different centres (incl. bias models used),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open sharing of databases with feedback information,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better dialogue between NWP centres, GSICS and instrument designers.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Continued effort should be made to identify biases at source.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Bias Correction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Bias corrections and model predictor bias definitions could be exchanged between centers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and compared for the different types of instruments,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including with other independent estimates (e.g. GSICS)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Anchor Observations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Can be assimilated without bias correction – help identified model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GNSSRO, CLARREO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Potential GSICS Corrected observations in future?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Recommendation</a:t>
            </a:r>
            <a:r>
              <a:rPr lang="en-US" sz="1600" b="0" dirty="0">
                <a:solidFill>
                  <a:srgbClr val="FF0000"/>
                </a:solidFill>
              </a:rPr>
              <a:t>: Explore the use of hyperspectral infrared satellite data as anchor measurements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Recommendation</a:t>
            </a:r>
            <a:r>
              <a:rPr lang="en-GB" sz="1600" b="0" dirty="0">
                <a:solidFill>
                  <a:srgbClr val="FF0000"/>
                </a:solidFill>
              </a:rPr>
              <a:t>: establish greater dialogue between NWP centres and GSICS leading to a systematic data exchange system for biases and alerts. 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3610" y="24046"/>
            <a:ext cx="9270890" cy="924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Outcomes of ECMWF/NWP SAF Error Workshop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2069" y="1070315"/>
            <a:ext cx="6439988" cy="5074582"/>
          </a:xfrm>
          <a:prstGeom prst="rect">
            <a:avLst/>
          </a:prstGeom>
        </p:spPr>
        <p:txBody>
          <a:bodyPr/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64867925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11368946" cy="5262675"/>
          </a:xfrm>
        </p:spPr>
        <p:txBody>
          <a:bodyPr>
            <a:normAutofit fontScale="47500" lnSpcReduction="20000"/>
          </a:bodyPr>
          <a:lstStyle/>
          <a:p>
            <a:r>
              <a:rPr lang="en-US" sz="4000" dirty="0"/>
              <a:t>GSICS and NWP can provide information on satellite instruments’ biases</a:t>
            </a:r>
          </a:p>
          <a:p>
            <a:pPr lvl="1"/>
            <a:r>
              <a:rPr lang="en-US" sz="3508" dirty="0"/>
              <a:t>Radiometric – or Spectral</a:t>
            </a:r>
          </a:p>
          <a:p>
            <a:pPr lvl="1"/>
            <a:endParaRPr lang="en-US" sz="3508" dirty="0"/>
          </a:p>
          <a:p>
            <a:r>
              <a:rPr lang="en-US" sz="4000" dirty="0"/>
              <a:t>Comparing GSICS and NWP results can help understand biases causes</a:t>
            </a:r>
          </a:p>
          <a:p>
            <a:pPr lvl="1"/>
            <a:r>
              <a:rPr lang="en-US" sz="3508" dirty="0"/>
              <a:t>and ultimately improve them at source</a:t>
            </a:r>
          </a:p>
          <a:p>
            <a:pPr lvl="1"/>
            <a:endParaRPr lang="en-US" sz="3508" dirty="0"/>
          </a:p>
          <a:p>
            <a:r>
              <a:rPr lang="en-US" sz="4000" dirty="0"/>
              <a:t>Cooperative framework between GSICS and the NWP community </a:t>
            </a:r>
          </a:p>
          <a:p>
            <a:pPr lvl="1"/>
            <a:endParaRPr lang="en-US" sz="3508" dirty="0"/>
          </a:p>
          <a:p>
            <a:r>
              <a:rPr lang="en-US" sz="4000" dirty="0"/>
              <a:t>What to exchange?</a:t>
            </a:r>
          </a:p>
          <a:p>
            <a:pPr lvl="1"/>
            <a:r>
              <a:rPr lang="en-US" sz="3508" dirty="0"/>
              <a:t>Satellite instrument biases, alerts, block lists</a:t>
            </a:r>
          </a:p>
          <a:p>
            <a:pPr lvl="1"/>
            <a:endParaRPr lang="en-US" sz="3508" dirty="0"/>
          </a:p>
          <a:p>
            <a:r>
              <a:rPr lang="en-US" sz="4000" dirty="0"/>
              <a:t>How to exchange?</a:t>
            </a:r>
          </a:p>
          <a:p>
            <a:pPr lvl="1"/>
            <a:r>
              <a:rPr lang="en-US" sz="3508" dirty="0"/>
              <a:t>Define standards? Or start with ad-hoc informal emails?</a:t>
            </a:r>
          </a:p>
          <a:p>
            <a:pPr lvl="1"/>
            <a:r>
              <a:rPr lang="en-US" sz="3508" dirty="0"/>
              <a:t>(ECMWF can also share values – not just plots)</a:t>
            </a:r>
          </a:p>
          <a:p>
            <a:pPr lvl="1"/>
            <a:endParaRPr lang="en-US" sz="3508" dirty="0"/>
          </a:p>
          <a:p>
            <a:r>
              <a:rPr lang="en-US" sz="4000" dirty="0"/>
              <a:t>Who? How to set up dialogue with NWP Community?</a:t>
            </a:r>
          </a:p>
          <a:p>
            <a:pPr lvl="1"/>
            <a:r>
              <a:rPr lang="en-US" sz="3508" dirty="0">
                <a:hlinkClick r:id="rId3"/>
              </a:rPr>
              <a:t>NWP-SAF</a:t>
            </a:r>
            <a:r>
              <a:rPr lang="en-US" sz="3508" dirty="0"/>
              <a:t> – currently assigning new coordinator</a:t>
            </a:r>
          </a:p>
          <a:p>
            <a:pPr lvl="1"/>
            <a:r>
              <a:rPr lang="en-US" sz="3508" dirty="0">
                <a:hlinkClick r:id="rId4"/>
              </a:rPr>
              <a:t>International TOVS Working Group</a:t>
            </a:r>
            <a:endParaRPr lang="en-US" sz="3508" dirty="0"/>
          </a:p>
          <a:p>
            <a:pPr lvl="1"/>
            <a:r>
              <a:rPr lang="en-US" sz="3508" dirty="0"/>
              <a:t>Others?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26550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D199-E711-4EB4-B7AB-C9C1D271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GSICS Activity Areas for Cooperation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09E8F-FB23-45BA-ADDA-35A200CD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6" y="1116281"/>
            <a:ext cx="11978243" cy="5533901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400"/>
              </a:spcAft>
            </a:pPr>
            <a:r>
              <a:rPr lang="en-US" dirty="0"/>
              <a:t>GSICS Catalog with bias product times series, updates, notices, a plotting tool and documentation</a:t>
            </a:r>
          </a:p>
          <a:p>
            <a:pPr>
              <a:spcAft>
                <a:spcPts val="400"/>
              </a:spcAft>
            </a:pPr>
            <a:r>
              <a:rPr lang="en-US" dirty="0"/>
              <a:t>Establishment of GEO Ring of inter-calibrated sensors with respect to reference instruments</a:t>
            </a:r>
          </a:p>
          <a:p>
            <a:pPr>
              <a:spcAft>
                <a:spcPts val="400"/>
              </a:spcAft>
            </a:pPr>
            <a:r>
              <a:rPr lang="en-US" dirty="0"/>
              <a:t>Interaction with Level 1 personnel responsible for calibration maintenance and adjustments</a:t>
            </a:r>
          </a:p>
          <a:p>
            <a:pPr>
              <a:spcAft>
                <a:spcPts val="400"/>
              </a:spcAft>
            </a:pPr>
            <a:r>
              <a:rPr lang="en-US" dirty="0"/>
              <a:t>Examination of the consistency of bias estimates between GSICS and NWP</a:t>
            </a:r>
          </a:p>
          <a:p>
            <a:pPr>
              <a:spcAft>
                <a:spcPts val="400"/>
              </a:spcAft>
            </a:pPr>
            <a:r>
              <a:rPr lang="en-US" dirty="0"/>
              <a:t>Investigation of more complex relationships</a:t>
            </a:r>
          </a:p>
          <a:p>
            <a:pPr>
              <a:spcAft>
                <a:spcPts val="400"/>
              </a:spcAft>
            </a:pPr>
            <a:r>
              <a:rPr lang="en-US" dirty="0"/>
              <a:t>Resource and information links and a longer talk with discussion topics from the GSICS annual meeting are in the backup slides and note pages.</a:t>
            </a:r>
          </a:p>
        </p:txBody>
      </p:sp>
    </p:spTree>
    <p:extLst>
      <p:ext uri="{BB962C8B-B14F-4D97-AF65-F5344CB8AC3E}">
        <p14:creationId xmlns:p14="http://schemas.microsoft.com/office/powerpoint/2010/main" val="19890015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609" y="24046"/>
            <a:ext cx="10256048" cy="924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GSICS Example </a:t>
            </a:r>
            <a:r>
              <a:rPr lang="en-DE" sz="3200" dirty="0">
                <a:solidFill>
                  <a:schemeClr val="bg1"/>
                </a:solidFill>
              </a:rPr>
              <a:t>–</a:t>
            </a:r>
            <a:r>
              <a:rPr lang="en-US" sz="3200" dirty="0">
                <a:solidFill>
                  <a:schemeClr val="bg1"/>
                </a:solidFill>
              </a:rPr>
              <a:t> Spectral Response Function (SRF) Updates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42" y="1377868"/>
            <a:ext cx="654924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GSICS was instrumental in refining SRFs for IR channels of GOES &amp; AMI imagers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By optimising differences in inter-comparison with hyperspectral reference instrument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During Commissioning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Important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GSICS investigating SRF retrievals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Based on comparison with hyperspectral references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At least for non-window channels</a:t>
            </a:r>
            <a:endParaRPr lang="en-US" sz="2000" b="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2057" y="5728488"/>
            <a:ext cx="5427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GOES-13 Imager Channel 6 SRFs, (blue) original and (red) revised from the instrument vendor, and (green) NOAA-recommended SRF, superimposed on (black) AIRS spectral radiance.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From Wu </a:t>
            </a:r>
            <a:r>
              <a:rPr lang="en-GB" sz="1200" dirty="0">
                <a:solidFill>
                  <a:schemeClr val="tx1"/>
                </a:solidFill>
              </a:rPr>
              <a:t>&amp;</a:t>
            </a:r>
            <a:r>
              <a:rPr lang="en-US" sz="1200" dirty="0">
                <a:solidFill>
                  <a:schemeClr val="tx1"/>
                </a:solidFill>
              </a:rPr>
              <a:t> Fu 2013, </a:t>
            </a:r>
            <a:r>
              <a:rPr lang="en-US" sz="1200" dirty="0">
                <a:solidFill>
                  <a:schemeClr val="tx1"/>
                </a:solidFill>
                <a:hlinkClick r:id="rId3"/>
              </a:rPr>
              <a:t>10.1109/TGRS.2012.2236100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057" y="1148009"/>
            <a:ext cx="5203372" cy="4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5708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E7D9-4080-4015-9300-D5456732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information</a:t>
            </a:r>
          </a:p>
        </p:txBody>
      </p:sp>
    </p:spTree>
    <p:extLst>
      <p:ext uri="{BB962C8B-B14F-4D97-AF65-F5344CB8AC3E}">
        <p14:creationId xmlns:p14="http://schemas.microsoft.com/office/powerpoint/2010/main" val="219321661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883" y="1019908"/>
            <a:ext cx="118040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</a:rPr>
              <a:t>GSICS develops algorithms and provides products to estimate and monitor biases among measurements from satellite instruments </a:t>
            </a:r>
          </a:p>
          <a:p>
            <a:r>
              <a:rPr lang="en-GB" sz="2000" b="0" dirty="0">
                <a:solidFill>
                  <a:schemeClr val="tx2"/>
                </a:solidFill>
              </a:rPr>
              <a:t>	 https://www.star.nesdis.noaa.gov/smcd/GCC/ProductCatalog.php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</a:rPr>
              <a:t>The GSICS Research Working Group (GRWG) is organized into subgroups by instrument and spectral divisions. The GSICS wiki pages at </a:t>
            </a:r>
          </a:p>
          <a:p>
            <a:r>
              <a:rPr lang="en-GB" sz="2000" b="0" dirty="0">
                <a:solidFill>
                  <a:schemeClr val="tx2"/>
                </a:solidFill>
              </a:rPr>
              <a:t>	http://gsics.atmos.umd.edu/bin/view/Development/WebHome</a:t>
            </a:r>
          </a:p>
          <a:p>
            <a:r>
              <a:rPr lang="en-GB" sz="2000" b="0" dirty="0">
                <a:solidFill>
                  <a:schemeClr val="tx2"/>
                </a:solidFill>
              </a:rPr>
              <a:t>	http://gsics.atmos.umd.edu/wiki/Home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</a:rPr>
              <a:t>provide good starting points.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</a:rPr>
              <a:t>You can also access our quarterly newsletters at</a:t>
            </a:r>
          </a:p>
          <a:p>
            <a:r>
              <a:rPr lang="en-GB" sz="2000" b="0" dirty="0">
                <a:solidFill>
                  <a:schemeClr val="tx2"/>
                </a:solidFill>
              </a:rPr>
              <a:t>	 https://www.star.nesdis.noaa.gov/smcd/GCC/newsletters.php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</a:rPr>
              <a:t>The most recent issues provide articles with annual updates on the status of reference instruments and products.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</a:rPr>
              <a:t>The talks for the 2021 Annual Research meeting can found through links at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	</a:t>
            </a:r>
            <a:r>
              <a:rPr lang="en-GB" sz="2000" b="0" dirty="0">
                <a:solidFill>
                  <a:schemeClr val="tx1"/>
                </a:solidFill>
                <a:hlinkClick r:id="rId3"/>
              </a:rPr>
              <a:t>http://gsics.atmos.umd.edu/bin/view/Development/Annual2021</a:t>
            </a:r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b="0" dirty="0">
                <a:solidFill>
                  <a:schemeClr val="tx1"/>
                </a:solidFill>
              </a:rPr>
              <a:t>See especially, </a:t>
            </a:r>
            <a:r>
              <a:rPr lang="en-US" sz="1800" dirty="0">
                <a:solidFill>
                  <a:schemeClr val="tx1"/>
                </a:solidFill>
              </a:rPr>
              <a:t>2.e. Cooperation between GSICS and NWP (</a:t>
            </a:r>
            <a:r>
              <a:rPr lang="en-US" sz="1800" b="0" u="sng" dirty="0">
                <a:solidFill>
                  <a:schemeClr val="tx1"/>
                </a:solidFill>
              </a:rPr>
              <a:t>appended</a:t>
            </a:r>
            <a:r>
              <a:rPr lang="en-US" sz="1800" dirty="0">
                <a:solidFill>
                  <a:schemeClr val="tx1"/>
                </a:solidFill>
              </a:rPr>
              <a:t>); Tim Hewison (EUMETSAT) </a:t>
            </a:r>
            <a:r>
              <a:rPr lang="en-US" sz="1800" b="0" dirty="0">
                <a:solidFill>
                  <a:schemeClr val="tx1"/>
                </a:solidFill>
              </a:rPr>
              <a:t>and</a:t>
            </a:r>
          </a:p>
          <a:p>
            <a:r>
              <a:rPr lang="en-US" sz="1800" dirty="0">
                <a:solidFill>
                  <a:schemeClr val="tx1"/>
                </a:solidFill>
              </a:rPr>
              <a:t>7.c. Summary of outcomes from the ECMWF/NWP-SAF workshop on the treatment of random and systematic errors in satellite data assimilation; Niels Bormann (ECMWF)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16A514-13B0-4067-BBD1-9B61BDF4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737766" cy="1019907"/>
          </a:xfrm>
        </p:spPr>
        <p:txBody>
          <a:bodyPr/>
          <a:lstStyle/>
          <a:p>
            <a:pPr algn="ctr"/>
            <a:r>
              <a:rPr lang="en-GB" sz="4800" b="0" dirty="0"/>
              <a:t>Summary / Resources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371527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6251116" y="2681207"/>
            <a:ext cx="5799015" cy="190629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GB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 Hewison (EUMETSAT)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behalf of 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GSICS Research Working Group</a:t>
            </a: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2553195" y="1491607"/>
            <a:ext cx="9361143" cy="105011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>
              <a:defRPr/>
            </a:pP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2.e. Feedback between GSICS and NWP Community on Radiometric and Spectral Biases</a:t>
            </a:r>
          </a:p>
        </p:txBody>
      </p:sp>
      <p:pic>
        <p:nvPicPr>
          <p:cNvPr id="5" name="Picture 2" descr="http://gsics.atmos.umd.edu/pub/Development/Logos/GSICS3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08" y="190072"/>
            <a:ext cx="2857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05262"/>
            <a:ext cx="653415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Compare GSICS and NWP Bias Monitoring</a:t>
            </a:r>
          </a:p>
        </p:txBody>
      </p:sp>
      <p:pic>
        <p:nvPicPr>
          <p:cNvPr id="366594" name="Picture 2" descr="https://stream.ecmwf.int/data/gorax-blue-001/data/scratch/20210318-0930/17/ps2png-gorax-blue-001-6fe5cac1a363ec1525f54343b6cc9fd8-uAJ94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08"/>
          <a:stretch/>
        </p:blipFill>
        <p:spPr bwMode="auto">
          <a:xfrm>
            <a:off x="6519553" y="1019907"/>
            <a:ext cx="5774531" cy="56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0020" y="1489419"/>
            <a:ext cx="5759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dirty="0">
                <a:solidFill>
                  <a:schemeClr val="tx2"/>
                </a:solidFill>
                <a:hlinkClick r:id="rId4"/>
              </a:rPr>
              <a:t>GSICS Plotting Tool</a:t>
            </a:r>
            <a:r>
              <a:rPr lang="en-GB" sz="1800" b="0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GB" sz="1800" b="0" dirty="0">
                <a:solidFill>
                  <a:srgbClr val="FF0000"/>
                </a:solidFill>
              </a:rPr>
              <a:t>for Standard Bias </a:t>
            </a:r>
            <a:r>
              <a:rPr lang="en-GB" sz="1800" b="0" dirty="0" err="1">
                <a:solidFill>
                  <a:srgbClr val="FF0000"/>
                </a:solidFill>
              </a:rPr>
              <a:t>wrt</a:t>
            </a:r>
            <a:r>
              <a:rPr lang="en-GB" sz="1800" b="0" dirty="0">
                <a:solidFill>
                  <a:srgbClr val="FF0000"/>
                </a:solidFill>
              </a:rPr>
              <a:t> IASI-B for </a:t>
            </a:r>
          </a:p>
          <a:p>
            <a:pPr algn="ctr"/>
            <a:r>
              <a:rPr lang="en-GB" sz="1800" b="0" dirty="0">
                <a:solidFill>
                  <a:srgbClr val="FF0000"/>
                </a:solidFill>
              </a:rPr>
              <a:t>Meteosat-11/SEVIRI IR13.4 (Channel 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328219"/>
            <a:ext cx="6443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2"/>
                </a:solidFill>
              </a:rPr>
              <a:t>Both GSICS and NWP provide systematic Bias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2"/>
                </a:solidFill>
              </a:rPr>
              <a:t>Based on comparisons with reference radiances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77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GSICS-NWP Commonalities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946973"/>
              </p:ext>
            </p:extLst>
          </p:nvPr>
        </p:nvGraphicFramePr>
        <p:xfrm>
          <a:off x="332509" y="1236661"/>
          <a:ext cx="11602192" cy="5679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397">
                  <a:extLst>
                    <a:ext uri="{9D8B030D-6E8A-4147-A177-3AD203B41FA5}">
                      <a16:colId xmlns:a16="http://schemas.microsoft.com/office/drawing/2014/main" val="3338686622"/>
                    </a:ext>
                  </a:extLst>
                </a:gridCol>
                <a:gridCol w="3639183">
                  <a:extLst>
                    <a:ext uri="{9D8B030D-6E8A-4147-A177-3AD203B41FA5}">
                      <a16:colId xmlns:a16="http://schemas.microsoft.com/office/drawing/2014/main" val="1134720587"/>
                    </a:ext>
                  </a:extLst>
                </a:gridCol>
                <a:gridCol w="4095612">
                  <a:extLst>
                    <a:ext uri="{9D8B030D-6E8A-4147-A177-3AD203B41FA5}">
                      <a16:colId xmlns:a16="http://schemas.microsoft.com/office/drawing/2014/main" val="2639974904"/>
                    </a:ext>
                  </a:extLst>
                </a:gridCol>
              </a:tblGrid>
              <a:tr h="380907">
                <a:tc>
                  <a:txBody>
                    <a:bodyPr/>
                    <a:lstStyle/>
                    <a:p>
                      <a:r>
                        <a:rPr lang="en-GB" sz="20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GSICS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ECMWF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830057"/>
                  </a:ext>
                </a:extLst>
              </a:tr>
              <a:tr h="1355161">
                <a:tc rowSpan="4">
                  <a:txBody>
                    <a:bodyPr/>
                    <a:lstStyle/>
                    <a:p>
                      <a:r>
                        <a:rPr lang="en-GB" sz="2000" dirty="0"/>
                        <a:t>Bias Monitoring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/>
                        <a:t>Systematic</a:t>
                      </a:r>
                      <a:r>
                        <a:rPr lang="en-GB" sz="1600" baseline="0" dirty="0"/>
                        <a:t> Comparisons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aseline="0" dirty="0"/>
                        <a:t>of L1 data v. reference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2000" dirty="0"/>
                    </a:p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Bias Correction</a:t>
                      </a:r>
                    </a:p>
                    <a:p>
                      <a:pPr marL="285750" marR="0" lvl="0" indent="-28575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Radiance</a:t>
                      </a:r>
                      <a:r>
                        <a:rPr lang="en-GB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-dependent</a:t>
                      </a:r>
                    </a:p>
                    <a:p>
                      <a:pPr marL="285750" marR="0" lvl="0" indent="-28575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aseline="0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Airmass</a:t>
                      </a:r>
                      <a:r>
                        <a:rPr lang="en-GB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-, VZA-, Latitude, …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GEO IR</a:t>
                      </a:r>
                    </a:p>
                    <a:p>
                      <a:pPr marL="285750" marR="0" lvl="0" indent="-28575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dirty="0"/>
                        <a:t>Meteosat-8 to -</a:t>
                      </a:r>
                      <a:r>
                        <a:rPr lang="en-GB" sz="1600" baseline="0" dirty="0"/>
                        <a:t>11, </a:t>
                      </a:r>
                    </a:p>
                    <a:p>
                      <a:pPr marL="285750" marR="0" lvl="0" indent="-28575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aseline="0" dirty="0"/>
                        <a:t>GOES-13, -15, -16, -17 </a:t>
                      </a:r>
                    </a:p>
                    <a:p>
                      <a:pPr marL="285750" marR="0" lvl="0" indent="-28575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aseline="0" dirty="0"/>
                        <a:t>Himawari-8</a:t>
                      </a:r>
                    </a:p>
                    <a:p>
                      <a:pPr marL="285750" marR="0" lvl="0" indent="-28575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aseline="0" dirty="0"/>
                        <a:t>INSAT-3D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GEO IR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/>
                        <a:t>Meteosat-8,</a:t>
                      </a:r>
                      <a:r>
                        <a:rPr lang="en-GB" sz="1600" baseline="0" dirty="0"/>
                        <a:t> -11,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aseline="0" dirty="0"/>
                        <a:t>GOES-16,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aseline="0" dirty="0"/>
                        <a:t>Himawari-8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063459"/>
                  </a:ext>
                </a:extLst>
              </a:tr>
              <a:tr h="62447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strike="noStrike" dirty="0"/>
                        <a:t>LEO IR Sounders</a:t>
                      </a:r>
                    </a:p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trike="noStrike" dirty="0"/>
                        <a:t>- HIRS-A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LEO</a:t>
                      </a:r>
                      <a:r>
                        <a:rPr lang="en-GB" sz="2000" baseline="0" dirty="0"/>
                        <a:t> IR Sounders</a:t>
                      </a:r>
                    </a:p>
                    <a:p>
                      <a:r>
                        <a:rPr lang="en-GB" sz="1600" baseline="0" dirty="0"/>
                        <a:t>- AIRS, </a:t>
                      </a:r>
                      <a:r>
                        <a:rPr lang="en-GB" sz="1600" baseline="0" dirty="0" err="1"/>
                        <a:t>CrIS</a:t>
                      </a:r>
                      <a:r>
                        <a:rPr lang="en-GB" sz="1600" baseline="0" dirty="0"/>
                        <a:t>, HIRS, IASI, IRAS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79857"/>
                  </a:ext>
                </a:extLst>
              </a:tr>
              <a:tr h="86803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LEO MW Sounders</a:t>
                      </a:r>
                    </a:p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rgbClr val="FF0000"/>
                          </a:solidFill>
                        </a:rPr>
                        <a:t>- ?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LEO MW Sounders</a:t>
                      </a:r>
                    </a:p>
                    <a:p>
                      <a:r>
                        <a:rPr lang="en-GB" sz="1600" dirty="0"/>
                        <a:t>- AMSUA, MHS, ATMS,</a:t>
                      </a:r>
                      <a:r>
                        <a:rPr lang="en-GB" sz="1600" baseline="0" dirty="0"/>
                        <a:t> MSU, MWHS, MWHS2, MWTS, SSMIS, SSU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159201"/>
                  </a:ext>
                </a:extLst>
              </a:tr>
              <a:tr h="62447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LEO MW Imagers</a:t>
                      </a:r>
                    </a:p>
                    <a:p>
                      <a:pPr marL="285750" marR="0" lvl="0" indent="-28575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rgbClr val="FF0000"/>
                          </a:solidFill>
                        </a:rPr>
                        <a:t>In development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LEO MW Imagers</a:t>
                      </a:r>
                    </a:p>
                    <a:p>
                      <a:pPr marL="285750" marR="0" lvl="0" indent="-28575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aseline="0" dirty="0"/>
                        <a:t>SSMI, </a:t>
                      </a:r>
                      <a:r>
                        <a:rPr lang="en-GB" sz="1600" baseline="0" dirty="0" err="1"/>
                        <a:t>Windsat</a:t>
                      </a:r>
                      <a:r>
                        <a:rPr lang="en-GB" sz="1600" baseline="0" dirty="0"/>
                        <a:t>, GMI, SAPHIR, AMSR2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514686"/>
                  </a:ext>
                </a:extLst>
              </a:tr>
              <a:tr h="680625">
                <a:tc>
                  <a:txBody>
                    <a:bodyPr/>
                    <a:lstStyle/>
                    <a:p>
                      <a:r>
                        <a:rPr lang="en-GB" sz="2000" dirty="0"/>
                        <a:t>Change Alerts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No? (only prototype)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 – hard + soft limits</a:t>
                      </a:r>
                    </a:p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- Email alerts </a:t>
                      </a:r>
                      <a:br>
                        <a:rPr lang="en-GB" sz="2000" dirty="0"/>
                      </a:br>
                      <a:r>
                        <a:rPr lang="en-GB" sz="2000" dirty="0"/>
                        <a:t>+ others</a:t>
                      </a:r>
                      <a:r>
                        <a:rPr lang="en-GB" sz="2000" baseline="0" dirty="0"/>
                        <a:t> via </a:t>
                      </a:r>
                      <a:r>
                        <a:rPr lang="en-GB" sz="2000" baseline="0" dirty="0">
                          <a:hlinkClick r:id="rId3"/>
                        </a:rPr>
                        <a:t>NWPSAF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188593"/>
                  </a:ext>
                </a:extLst>
              </a:tr>
              <a:tr h="680625">
                <a:tc>
                  <a:txBody>
                    <a:bodyPr/>
                    <a:lstStyle/>
                    <a:p>
                      <a:r>
                        <a:rPr lang="en-GB" sz="2000" dirty="0"/>
                        <a:t>Maintain Block 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 – instruments + channels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627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7171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571" y="996657"/>
            <a:ext cx="1149531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For GEO imagers, GSICS corrections only depend on scene radiance and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Vary slowly based on ~monthly rolling window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In general the radiometric biases can also be functions of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date, time of day,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instrument scan and solar geometry, latitude, longitude,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radiance, </a:t>
            </a:r>
            <a:r>
              <a:rPr lang="en-GB" sz="2000" b="0" dirty="0" err="1">
                <a:solidFill>
                  <a:schemeClr val="tx1"/>
                </a:solidFill>
              </a:rPr>
              <a:t>airmass</a:t>
            </a:r>
            <a:r>
              <a:rPr lang="en-GB" sz="2000" b="0" dirty="0">
                <a:solidFill>
                  <a:schemeClr val="tx1"/>
                </a:solidFill>
              </a:rPr>
              <a:t>, water vapour burden, scene type (including polarisation),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Diagnose the sensitivity of instrument’s calibration to these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Based on analysis of sufficient collocations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Similar to NWP bias correction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Some bias variations may be due to the instrument’s calibration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Or reference instrument, inter-calibration algorithm, or NWP and/or RTM </a:t>
            </a:r>
            <a:endParaRPr lang="en-GB" sz="2000" b="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FF0000"/>
                </a:solidFill>
              </a:rPr>
              <a:t>Comparison of GSICS results and NWP biases can provide valuable insight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3610" y="24046"/>
            <a:ext cx="9270890" cy="924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Radiometric Calibration Dependences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2069" y="1070315"/>
            <a:ext cx="6439988" cy="5074582"/>
          </a:xfrm>
          <a:prstGeom prst="rect">
            <a:avLst/>
          </a:prstGeom>
        </p:spPr>
        <p:txBody>
          <a:bodyPr/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7141175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F10032D-85B5-4306-82CC-47275A0559E9}" vid="{A0C3C1E4-82B4-4DE5-AC93-43DC36640A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(16_9 format)</Template>
  <TotalTime>13219</TotalTime>
  <Words>1901</Words>
  <Application>Microsoft Office PowerPoint</Application>
  <PresentationFormat>Widescreen</PresentationFormat>
  <Paragraphs>203</Paragraphs>
  <Slides>13</Slides>
  <Notes>11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Helvetica</vt:lpstr>
      <vt:lpstr>Tahoma</vt:lpstr>
      <vt:lpstr>Times New Roman</vt:lpstr>
      <vt:lpstr>Viewgraph Landscape Template</vt:lpstr>
      <vt:lpstr>Clip</vt:lpstr>
      <vt:lpstr>PowerPoint Presentation</vt:lpstr>
      <vt:lpstr>GSICS Activity Areas for Cooperation </vt:lpstr>
      <vt:lpstr>PowerPoint Presentation</vt:lpstr>
      <vt:lpstr>Backup information</vt:lpstr>
      <vt:lpstr>Summary / Resources</vt:lpstr>
      <vt:lpstr>PowerPoint Presentation</vt:lpstr>
      <vt:lpstr>Compare GSICS and NWP Bias Monitoring</vt:lpstr>
      <vt:lpstr>GSICS-NWP Commonalities</vt:lpstr>
      <vt:lpstr>PowerPoint Presentation</vt:lpstr>
      <vt:lpstr>PowerPoint Presentation</vt:lpstr>
      <vt:lpstr>PowerPoint Presentation</vt:lpstr>
      <vt:lpstr>PowerPoint Presentation</vt:lpstr>
      <vt:lpstr>Discussion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Lawrence Flynn</cp:lastModifiedBy>
  <cp:revision>109</cp:revision>
  <cp:lastPrinted>2006-03-06T14:11:17Z</cp:lastPrinted>
  <dcterms:created xsi:type="dcterms:W3CDTF">2020-10-28T10:03:20Z</dcterms:created>
  <dcterms:modified xsi:type="dcterms:W3CDTF">2021-06-04T18:57:51Z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1199502</vt:lpwstr>
  </property>
  <property fmtid="{D5CDD505-2E9C-101B-9397-08002B2CF9AE}" pid="3" name="DM_DOCNAME">
    <vt:lpwstr>Hewison_GSICS-ECMWF_ErrorWorkshop</vt:lpwstr>
  </property>
  <property fmtid="{D5CDD505-2E9C-101B-9397-08002B2CF9AE}" pid="4" name="DM_AUTHOR">
    <vt:lpwstr>Tim Hewison</vt:lpwstr>
  </property>
  <property fmtid="{D5CDD505-2E9C-101B-9397-08002B2CF9AE}" pid="5" name="DM_E_DOC_NO">
    <vt:lpwstr>EUM/RSP/VWG/20/1199502</vt:lpwstr>
  </property>
  <property fmtid="{D5CDD505-2E9C-101B-9397-08002B2CF9AE}" pid="6" name="DM_E_VER_NO">
    <vt:lpwstr>1A</vt:lpwstr>
  </property>
  <property fmtid="{D5CDD505-2E9C-101B-9397-08002B2CF9AE}" pid="7" name="DM_E_ISS_DATE">
    <vt:lpwstr>2 November 2020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</Properties>
</file>