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gxnx1HUra5lsscPBTypPGPmRwT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7"/>
    <p:restoredTop sz="94697"/>
  </p:normalViewPr>
  <p:slideViewPr>
    <p:cSldViewPr snapToGrid="0">
      <p:cViewPr>
        <p:scale>
          <a:sx n="160" d="100"/>
          <a:sy n="160" d="100"/>
        </p:scale>
        <p:origin x="12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4b969d2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64b969d2d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64b969d2d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64b969d2d6_0_17"/>
          <p:cNvSpPr txBox="1">
            <a:spLocks noGrp="1"/>
          </p:cNvSpPr>
          <p:nvPr>
            <p:ph type="ctrTitle"/>
          </p:nvPr>
        </p:nvSpPr>
        <p:spPr>
          <a:xfrm>
            <a:off x="685800" y="2130428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64b969d2d6_0_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g64b969d2d6_0_17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64b969d2d6_0_17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64b969d2d6_0_17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_WITH_TEXT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4b969d2d6_0_6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64b969d2d6_0_63"/>
          <p:cNvSpPr txBox="1">
            <a:spLocks noGrp="1"/>
          </p:cNvSpPr>
          <p:nvPr>
            <p:ph type="body" idx="1"/>
          </p:nvPr>
        </p:nvSpPr>
        <p:spPr>
          <a:xfrm>
            <a:off x="457200" y="1535115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64b969d2d6_0_6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g64b969d2d6_0_63"/>
          <p:cNvSpPr txBox="1">
            <a:spLocks noGrp="1"/>
          </p:cNvSpPr>
          <p:nvPr>
            <p:ph type="body" idx="3"/>
          </p:nvPr>
        </p:nvSpPr>
        <p:spPr>
          <a:xfrm>
            <a:off x="4645028" y="1535115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g64b969d2d6_0_63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g64b969d2d6_0_63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64b969d2d6_0_63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64b969d2d6_0_63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_WITH_CAPTION_TEXT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4b969d2d6_0_72"/>
          <p:cNvSpPr txBox="1">
            <a:spLocks noGrp="1"/>
          </p:cNvSpPr>
          <p:nvPr>
            <p:ph type="title"/>
          </p:nvPr>
        </p:nvSpPr>
        <p:spPr>
          <a:xfrm>
            <a:off x="457202" y="273051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64b969d2d6_0_72"/>
          <p:cNvSpPr txBox="1">
            <a:spLocks noGrp="1"/>
          </p:cNvSpPr>
          <p:nvPr>
            <p:ph type="body" idx="1"/>
          </p:nvPr>
        </p:nvSpPr>
        <p:spPr>
          <a:xfrm>
            <a:off x="3575050" y="273054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g64b969d2d6_0_72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g64b969d2d6_0_7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64b969d2d6_0_7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64b969d2d6_0_7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_WITH_CAPTION_TEXT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4b969d2d6_0_79"/>
          <p:cNvSpPr txBox="1">
            <a:spLocks noGrp="1"/>
          </p:cNvSpPr>
          <p:nvPr>
            <p:ph type="title"/>
          </p:nvPr>
        </p:nvSpPr>
        <p:spPr>
          <a:xfrm>
            <a:off x="1792288" y="4800602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64b969d2d6_0_7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64b969d2d6_0_79"/>
          <p:cNvSpPr txBox="1">
            <a:spLocks noGrp="1"/>
          </p:cNvSpPr>
          <p:nvPr>
            <p:ph type="body" idx="1"/>
          </p:nvPr>
        </p:nvSpPr>
        <p:spPr>
          <a:xfrm>
            <a:off x="1792288" y="5367340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g64b969d2d6_0_7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64b969d2d6_0_7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64b969d2d6_0_79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4b969d2d6_0_8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64b969d2d6_0_86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64b969d2d6_0_86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64b969d2d6_0_8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64b969d2d6_0_86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ITLE_AND_VERTICAL_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b969d2d6_0_92"/>
          <p:cNvSpPr txBox="1">
            <a:spLocks noGrp="1"/>
          </p:cNvSpPr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64b969d2d6_0_92"/>
          <p:cNvSpPr txBox="1">
            <a:spLocks noGrp="1"/>
          </p:cNvSpPr>
          <p:nvPr>
            <p:ph type="body" idx="1"/>
          </p:nvPr>
        </p:nvSpPr>
        <p:spPr>
          <a:xfrm rot="5400000">
            <a:off x="541352" y="190490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64b969d2d6_0_9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64b969d2d6_0_9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64b969d2d6_0_9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64b969d2d6_0_2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64b969d2d6_0_23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64b969d2d6_0_23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64b969d2d6_0_23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64b969d2d6_0_2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64b969d2d6_0_28"/>
          <p:cNvSpPr txBox="1">
            <a:spLocks noGrp="1"/>
          </p:cNvSpPr>
          <p:nvPr>
            <p:ph type="body" idx="1"/>
          </p:nvPr>
        </p:nvSpPr>
        <p:spPr>
          <a:xfrm>
            <a:off x="307492" y="1444143"/>
            <a:ext cx="85581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64b969d2d6_0_31"/>
          <p:cNvSpPr txBox="1">
            <a:spLocks noGrp="1"/>
          </p:cNvSpPr>
          <p:nvPr>
            <p:ph type="title"/>
          </p:nvPr>
        </p:nvSpPr>
        <p:spPr>
          <a:xfrm>
            <a:off x="628650" y="449786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64b969d2d6_0_3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g64b969d2d6_0_3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64b969d2d6_0_35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64b969d2d6_0_3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64b969d2d6_0_35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64b969d2d6_0_3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64b969d2d6_0_39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g64b969d2d6_0_3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64b969d2d6_0_3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64b969d2d6_0_39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and Text">
  <p:cSld name="Basic Title and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64b969d2d6_0_45"/>
          <p:cNvSpPr txBox="1">
            <a:spLocks noGrp="1"/>
          </p:cNvSpPr>
          <p:nvPr>
            <p:ph type="title"/>
          </p:nvPr>
        </p:nvSpPr>
        <p:spPr>
          <a:xfrm>
            <a:off x="628650" y="449786"/>
            <a:ext cx="78867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64b969d2d6_0_45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64b969d2d6_0_45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g64b969d2d6_0_45"/>
          <p:cNvSpPr txBox="1">
            <a:spLocks noGrp="1"/>
          </p:cNvSpPr>
          <p:nvPr>
            <p:ph type="body" idx="1"/>
          </p:nvPr>
        </p:nvSpPr>
        <p:spPr>
          <a:xfrm>
            <a:off x="628650" y="1403973"/>
            <a:ext cx="7886700" cy="4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4b969d2d6_0_50"/>
          <p:cNvSpPr txBox="1">
            <a:spLocks noGrp="1"/>
          </p:cNvSpPr>
          <p:nvPr>
            <p:ph type="title"/>
          </p:nvPr>
        </p:nvSpPr>
        <p:spPr>
          <a:xfrm>
            <a:off x="722313" y="4406903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64b969d2d6_0_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64b969d2d6_0_50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64b969d2d6_0_50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64b969d2d6_0_50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4b969d2d6_0_5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64b969d2d6_0_56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g64b969d2d6_0_56"/>
          <p:cNvSpPr txBox="1">
            <a:spLocks noGrp="1"/>
          </p:cNvSpPr>
          <p:nvPr>
            <p:ph type="body" idx="2"/>
          </p:nvPr>
        </p:nvSpPr>
        <p:spPr>
          <a:xfrm>
            <a:off x="4648200" y="1600203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g64b969d2d6_0_56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64b969d2d6_0_5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64b969d2d6_0_56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4b969d2d6_0_1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64b969d2d6_0_11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64b969d2d6_0_1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64b969d2d6_0_1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64b969d2d6_0_1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EQmJdkqsL3u2-SdpKSA4gkDLd6fCt3iAQ-XNcjz_2M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b969d2d6_0_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64b969d2d6_0_0"/>
          <p:cNvSpPr/>
          <p:nvPr/>
        </p:nvSpPr>
        <p:spPr>
          <a:xfrm>
            <a:off x="1370873" y="1843092"/>
            <a:ext cx="3429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64b969d2d6_0_0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 r="37416" b="24276"/>
          <a:stretch/>
        </p:blipFill>
        <p:spPr>
          <a:xfrm>
            <a:off x="4870863" y="1692448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64b969d2d6_0_0"/>
          <p:cNvSpPr/>
          <p:nvPr/>
        </p:nvSpPr>
        <p:spPr>
          <a:xfrm>
            <a:off x="1140512" y="492896"/>
            <a:ext cx="900300" cy="915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64b969d2d6_0_0"/>
          <p:cNvSpPr txBox="1">
            <a:spLocks noGrp="1"/>
          </p:cNvSpPr>
          <p:nvPr>
            <p:ph type="ctrTitle"/>
          </p:nvPr>
        </p:nvSpPr>
        <p:spPr>
          <a:xfrm>
            <a:off x="163993" y="2212392"/>
            <a:ext cx="8816013" cy="368001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50800" dir="2700000" algn="tl" rotWithShape="0">
              <a:srgbClr val="000000">
                <a:alpha val="8352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lt1"/>
              </a:buClr>
              <a:buSzPts val="4400"/>
            </a:pPr>
            <a:r>
              <a:rPr lang="en-US" sz="2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Developments Towards a Unified Naming Convention for Observations Used in JEDI</a:t>
            </a:r>
            <a:endParaRPr sz="28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 sz="18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8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Greg Thompson, Ryan </a:t>
            </a:r>
            <a:r>
              <a:rPr lang="en-US" sz="1800" dirty="0" err="1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Honeyager</a:t>
            </a:r>
            <a:r>
              <a:rPr lang="en-US" sz="18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Stephen </a:t>
            </a:r>
            <a:r>
              <a:rPr lang="en-US" sz="1800" dirty="0" err="1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Herbener</a:t>
            </a:r>
            <a:r>
              <a:rPr lang="en-US" sz="18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Hui Shao</a:t>
            </a:r>
            <a:endParaRPr sz="18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200" b="1" dirty="0">
              <a:solidFill>
                <a:schemeClr val="lt1"/>
              </a:solidFill>
            </a:endParaRPr>
          </a:p>
        </p:txBody>
      </p:sp>
      <p:pic>
        <p:nvPicPr>
          <p:cNvPr id="177" name="Google Shape;177;g64b969d2d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180" y="-69517"/>
            <a:ext cx="6919326" cy="2160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9144-6771-F343-BBEE-96CB2BF0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6889"/>
            <a:ext cx="8229600" cy="1143000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group/variable names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0B15C-4521-5140-B4CD-95221605F1AF}"/>
              </a:ext>
            </a:extLst>
          </p:cNvPr>
          <p:cNvSpPr txBox="1"/>
          <p:nvPr/>
        </p:nvSpPr>
        <p:spPr>
          <a:xfrm>
            <a:off x="4572000" y="2766009"/>
            <a:ext cx="4206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latitude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longitude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air_temperature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air_pressure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specific_humidity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eastward_wind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northward_wind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brightness_temperature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aerosol_optical_depth_4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solar_zenith_angle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solar_azimuth_angle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sensor_channel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16716-EC56-9B4E-AFA9-D23AA54F1610}"/>
              </a:ext>
            </a:extLst>
          </p:cNvPr>
          <p:cNvSpPr txBox="1"/>
          <p:nvPr/>
        </p:nvSpPr>
        <p:spPr>
          <a:xfrm>
            <a:off x="804406" y="2766009"/>
            <a:ext cx="3608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ObsValue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MetaData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VarMetaData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hofx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ObsError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PreQC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ObsErrorData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ObsType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PreUseFlag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C3DC9-EA3E-C14B-B0A3-74BA5AF0019D}"/>
              </a:ext>
            </a:extLst>
          </p:cNvPr>
          <p:cNvSpPr txBox="1"/>
          <p:nvPr/>
        </p:nvSpPr>
        <p:spPr>
          <a:xfrm>
            <a:off x="580445" y="2396677"/>
            <a:ext cx="152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0274B-E66B-524E-B8A2-3BE8C45C99C7}"/>
              </a:ext>
            </a:extLst>
          </p:cNvPr>
          <p:cNvSpPr txBox="1"/>
          <p:nvPr/>
        </p:nvSpPr>
        <p:spPr>
          <a:xfrm>
            <a:off x="4412974" y="2396677"/>
            <a:ext cx="152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362645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9144-6771-F343-BBEE-96CB2BF0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6889"/>
            <a:ext cx="8229600" cy="1143000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Purpose/Objectives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16716-EC56-9B4E-AFA9-D23AA54F1610}"/>
              </a:ext>
            </a:extLst>
          </p:cNvPr>
          <p:cNvSpPr txBox="1"/>
          <p:nvPr/>
        </p:nvSpPr>
        <p:spPr>
          <a:xfrm>
            <a:off x="804406" y="2029889"/>
            <a:ext cx="7425194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unified set of variable names, meta data names, group names, etc. that is used throughout JEDI:  IODA, UFO, OOPS,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A2BD1-3221-D640-AA2A-453808DA183B}"/>
              </a:ext>
            </a:extLst>
          </p:cNvPr>
          <p:cNvSpPr txBox="1"/>
          <p:nvPr/>
        </p:nvSpPr>
        <p:spPr>
          <a:xfrm>
            <a:off x="804406" y="3035623"/>
            <a:ext cx="7425194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be particularly helpful for data input and QC steps of UFO filters,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ObsFunctions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variable transformations.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53884-ABD8-5641-8187-62A440C0335D}"/>
              </a:ext>
            </a:extLst>
          </p:cNvPr>
          <p:cNvSpPr txBox="1"/>
          <p:nvPr/>
        </p:nvSpPr>
        <p:spPr>
          <a:xfrm>
            <a:off x="804406" y="4126277"/>
            <a:ext cx="7425194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and manage the naming conventions as guidance for agency partners.</a:t>
            </a:r>
          </a:p>
        </p:txBody>
      </p:sp>
    </p:spTree>
    <p:extLst>
      <p:ext uri="{BB962C8B-B14F-4D97-AF65-F5344CB8AC3E}">
        <p14:creationId xmlns:p14="http://schemas.microsoft.com/office/powerpoint/2010/main" val="355438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9144-6771-F343-BBEE-96CB2BF0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6889"/>
            <a:ext cx="8229600" cy="1143000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draft document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C3DC9-EA3E-C14B-B0A3-74BA5AF0019D}"/>
              </a:ext>
            </a:extLst>
          </p:cNvPr>
          <p:cNvSpPr txBox="1"/>
          <p:nvPr/>
        </p:nvSpPr>
        <p:spPr>
          <a:xfrm>
            <a:off x="580445" y="2770389"/>
            <a:ext cx="152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0274B-E66B-524E-B8A2-3BE8C45C99C7}"/>
              </a:ext>
            </a:extLst>
          </p:cNvPr>
          <p:cNvSpPr txBox="1"/>
          <p:nvPr/>
        </p:nvSpPr>
        <p:spPr>
          <a:xfrm>
            <a:off x="2512612" y="2770389"/>
            <a:ext cx="152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373B9-EE62-4D46-88DD-A48D35F85834}"/>
              </a:ext>
            </a:extLst>
          </p:cNvPr>
          <p:cNvSpPr txBox="1"/>
          <p:nvPr/>
        </p:nvSpPr>
        <p:spPr>
          <a:xfrm>
            <a:off x="400214" y="1741728"/>
            <a:ext cx="828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https://docs.google.com/spreadsheets/d/1EQmJdkqsL3u2-SdpKSA4gkDLd6fCt3iAQ-XNcjz_2M0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 goal towards aligning all names to WMO element table: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https://confluence-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test.ecmwf.int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/display/ECC/WMO%3D35+element+table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C2B3F1-EDB3-664C-83DC-900076895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62388"/>
              </p:ext>
            </p:extLst>
          </p:nvPr>
        </p:nvGraphicFramePr>
        <p:xfrm>
          <a:off x="402121" y="3174726"/>
          <a:ext cx="2110491" cy="3520440"/>
        </p:xfrm>
        <a:graphic>
          <a:graphicData uri="http://schemas.openxmlformats.org/drawingml/2006/table">
            <a:tbl>
              <a:tblPr/>
              <a:tblGrid>
                <a:gridCol w="2110491">
                  <a:extLst>
                    <a:ext uri="{9D8B030D-6E8A-4147-A177-3AD203B41FA5}">
                      <a16:colId xmlns:a16="http://schemas.microsoft.com/office/drawing/2014/main" val="368278389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ObsValue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91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 err="1">
                          <a:effectLst/>
                        </a:rPr>
                        <a:t>ObsQualityMark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48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 err="1">
                          <a:effectLst/>
                        </a:rPr>
                        <a:t>ObsPreUseFlag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003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 err="1">
                          <a:effectLst/>
                        </a:rPr>
                        <a:t>ObsStdDeviation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2480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InverseObsError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8983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UsageFlag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1967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FinalQualityRank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6708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BiasCorrection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313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QCWeight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429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TestReference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693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UnadjustedForecast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78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AdjustedForecast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02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DepartureBackground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643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 err="1">
                          <a:effectLst/>
                        </a:rPr>
                        <a:t>DepartureAnalysis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453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E46050-F33E-F640-A4AC-6BC444E7E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3813"/>
              </p:ext>
            </p:extLst>
          </p:nvPr>
        </p:nvGraphicFramePr>
        <p:xfrm>
          <a:off x="3806803" y="2572725"/>
          <a:ext cx="2395215" cy="4525969"/>
        </p:xfrm>
        <a:graphic>
          <a:graphicData uri="http://schemas.openxmlformats.org/drawingml/2006/table">
            <a:tbl>
              <a:tblPr/>
              <a:tblGrid>
                <a:gridCol w="1313837">
                  <a:extLst>
                    <a:ext uri="{9D8B030D-6E8A-4147-A177-3AD203B41FA5}">
                      <a16:colId xmlns:a16="http://schemas.microsoft.com/office/drawing/2014/main" val="1250057297"/>
                    </a:ext>
                  </a:extLst>
                </a:gridCol>
                <a:gridCol w="1081378">
                  <a:extLst>
                    <a:ext uri="{9D8B030D-6E8A-4147-A177-3AD203B41FA5}">
                      <a16:colId xmlns:a16="http://schemas.microsoft.com/office/drawing/2014/main" val="3903980513"/>
                    </a:ext>
                  </a:extLst>
                </a:gridCol>
              </a:tblGrid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refractivity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5554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refractivityDifferential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19901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albedo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unitless (zero to one)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39735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reflectivity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dBZ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77263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reflectivityDifferential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dBZ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67814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radialVelocity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m s-1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35348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differentialPhase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55860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crossCorrelation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72644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lidarBackscatter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7540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lidarExtinction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32048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backscatterDistance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>
                        <a:effectLst/>
                      </a:endParaRP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037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temperatureAir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41845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temperatureSoil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97031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temperatureWater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43594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temperatureIce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61359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temperatureSnow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24448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temperatureSeaSurface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02562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temperatureSkin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46563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temperatureDewpoint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69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relativeHumidity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unitless (zero to one)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33437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specificHumidity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kg kg-1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86991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waterVaporMixingRatio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kg kg-1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86959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soilMoisture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kg m-3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3791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soilMoistureVolumetric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m-3 m-3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09422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soilMoistureNormalized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unitless (zero to one)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4876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windEastward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m s-1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05444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windNorthward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m s-1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6066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windUpward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m s-1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01099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windDirection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degrees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13605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windSpeed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m s-1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16937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windGustHorizontal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</a:rPr>
                        <a:t>m s-1</a:t>
                      </a:r>
                    </a:p>
                  </a:txBody>
                  <a:tcPr marL="16591" marR="16591" marT="11061" marB="1106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522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2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9144-6771-F343-BBEE-96CB2BF0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6889"/>
            <a:ext cx="9092317" cy="1143000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Legacy variable names remapped (ODB-&gt;IODA)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B0A0D-2EA9-DB4A-975E-C487F228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77" y="1777284"/>
            <a:ext cx="5918949" cy="50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1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308</Words>
  <Application>Microsoft Macintosh PowerPoint</Application>
  <PresentationFormat>On-screen Show (4:3)</PresentationFormat>
  <Paragraphs>113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Times New Roman</vt:lpstr>
      <vt:lpstr>Verdana</vt:lpstr>
      <vt:lpstr>Office Theme</vt:lpstr>
      <vt:lpstr>Developments Towards a Unified Naming Convention for Observations Used in JEDI   Greg Thompson, Ryan Honeyager, Stephen Herbener, Hui Shao </vt:lpstr>
      <vt:lpstr>Existing group/variable names</vt:lpstr>
      <vt:lpstr>Purpose/Objectives</vt:lpstr>
      <vt:lpstr>Existing draft document</vt:lpstr>
      <vt:lpstr>Legacy variable names remapped (ODB-&gt;IODA)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Core Team: List team members (if applicable)  In-Kind Contributors:  List in-kind contributors (if applicable)  </dc:title>
  <cp:lastModifiedBy>Greg Thompson</cp:lastModifiedBy>
  <cp:revision>8</cp:revision>
  <dcterms:modified xsi:type="dcterms:W3CDTF">2021-06-08T14:28:34Z</dcterms:modified>
</cp:coreProperties>
</file>