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3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352C-559A-4A3D-A799-20FC1304E45E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F521-D117-436F-AF9E-DBC461D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92D050"/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2152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 and Evaluate Assimilating </a:t>
            </a:r>
            <a:r>
              <a:rPr lang="en-US" b="1" dirty="0" err="1" smtClean="0"/>
              <a:t>AIRNow</a:t>
            </a:r>
            <a:r>
              <a:rPr lang="en-US" b="1" dirty="0" smtClean="0"/>
              <a:t> Observation with JEDI for RRFS-CMAQ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60282"/>
          </a:xfrm>
        </p:spPr>
        <p:txBody>
          <a:bodyPr>
            <a:normAutofit/>
          </a:bodyPr>
          <a:lstStyle/>
          <a:p>
            <a:r>
              <a:rPr lang="en-US" dirty="0" smtClean="0"/>
              <a:t>Youhua Tang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/>
              <a:t>Cory </a:t>
            </a:r>
            <a:r>
              <a:rPr lang="en-US" dirty="0" smtClean="0"/>
              <a:t>Martin</a:t>
            </a:r>
            <a:r>
              <a:rPr lang="en-US" baseline="30000" dirty="0" smtClean="0"/>
              <a:t>3,4</a:t>
            </a:r>
            <a:r>
              <a:rPr lang="en-US" dirty="0" smtClean="0"/>
              <a:t>, </a:t>
            </a:r>
            <a:r>
              <a:rPr lang="en-US" dirty="0" err="1"/>
              <a:t>Mariusz</a:t>
            </a:r>
            <a:r>
              <a:rPr lang="en-US" dirty="0"/>
              <a:t> </a:t>
            </a:r>
            <a:r>
              <a:rPr lang="en-US" dirty="0" smtClean="0"/>
              <a:t>Pagowski</a:t>
            </a:r>
            <a:r>
              <a:rPr lang="en-US" baseline="30000" dirty="0" smtClean="0"/>
              <a:t>5,6</a:t>
            </a:r>
            <a:r>
              <a:rPr lang="en-US" dirty="0" smtClean="0"/>
              <a:t>, </a:t>
            </a:r>
            <a:r>
              <a:rPr lang="en-US" dirty="0" err="1"/>
              <a:t>Tianfeng</a:t>
            </a:r>
            <a:r>
              <a:rPr lang="en-US" dirty="0"/>
              <a:t> </a:t>
            </a:r>
            <a:r>
              <a:rPr lang="en-US" dirty="0" smtClean="0"/>
              <a:t>Chai</a:t>
            </a:r>
            <a:r>
              <a:rPr lang="en-US" baseline="30000" dirty="0" smtClean="0"/>
              <a:t>1,7</a:t>
            </a:r>
            <a:r>
              <a:rPr lang="en-US" dirty="0" smtClean="0"/>
              <a:t>, </a:t>
            </a:r>
            <a:r>
              <a:rPr lang="en-US" dirty="0" err="1"/>
              <a:t>Hongli</a:t>
            </a:r>
            <a:r>
              <a:rPr lang="en-US" dirty="0"/>
              <a:t> </a:t>
            </a:r>
            <a:r>
              <a:rPr lang="en-US" dirty="0" smtClean="0"/>
              <a:t>Wang</a:t>
            </a:r>
            <a:r>
              <a:rPr lang="en-US" baseline="30000" dirty="0" smtClean="0"/>
              <a:t>5,6</a:t>
            </a:r>
            <a:r>
              <a:rPr lang="en-US" dirty="0" smtClean="0"/>
              <a:t>, </a:t>
            </a:r>
            <a:r>
              <a:rPr lang="en-US" dirty="0"/>
              <a:t>Daryl </a:t>
            </a:r>
            <a:r>
              <a:rPr lang="en-US" dirty="0" smtClean="0"/>
              <a:t>Kleist</a:t>
            </a:r>
            <a:r>
              <a:rPr lang="en-US" baseline="30000" dirty="0" smtClean="0"/>
              <a:t>4</a:t>
            </a:r>
            <a:r>
              <a:rPr lang="en-US" dirty="0" smtClean="0"/>
              <a:t>, </a:t>
            </a:r>
            <a:r>
              <a:rPr lang="en-US" dirty="0"/>
              <a:t>Barry </a:t>
            </a:r>
            <a:r>
              <a:rPr lang="en-US" dirty="0" smtClean="0"/>
              <a:t>Baker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/>
              <a:t>Patrick </a:t>
            </a:r>
            <a:r>
              <a:rPr lang="en-US" dirty="0" smtClean="0"/>
              <a:t>Campbell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/>
              <a:t>Rick </a:t>
            </a:r>
            <a:r>
              <a:rPr lang="en-US" dirty="0" smtClean="0"/>
              <a:t>Saylor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Daniel </a:t>
            </a:r>
            <a:r>
              <a:rPr lang="en-US" dirty="0" smtClean="0"/>
              <a:t>Tong</a:t>
            </a:r>
            <a:r>
              <a:rPr lang="en-US" baseline="30000" dirty="0" smtClean="0"/>
              <a:t>1,2</a:t>
            </a:r>
            <a:r>
              <a:rPr lang="en-US" dirty="0" smtClean="0"/>
              <a:t>,  </a:t>
            </a:r>
            <a:r>
              <a:rPr lang="en-US" dirty="0"/>
              <a:t>Catherine </a:t>
            </a:r>
            <a:r>
              <a:rPr lang="en-US" dirty="0" smtClean="0"/>
              <a:t>Thomas</a:t>
            </a:r>
            <a:r>
              <a:rPr lang="en-US" baseline="30000" dirty="0" smtClean="0"/>
              <a:t>4</a:t>
            </a:r>
            <a:r>
              <a:rPr lang="en-US" dirty="0" smtClean="0"/>
              <a:t>, </a:t>
            </a:r>
            <a:r>
              <a:rPr lang="en-US" dirty="0" err="1"/>
              <a:t>Ivanka</a:t>
            </a:r>
            <a:r>
              <a:rPr lang="en-US" dirty="0"/>
              <a:t> </a:t>
            </a:r>
            <a:r>
              <a:rPr lang="en-US" dirty="0" smtClean="0"/>
              <a:t>Stajner</a:t>
            </a:r>
            <a:r>
              <a:rPr lang="en-US" baseline="30000" dirty="0" smtClean="0"/>
              <a:t>4</a:t>
            </a:r>
          </a:p>
          <a:p>
            <a:r>
              <a:rPr lang="en-US" sz="1800" dirty="0" smtClean="0"/>
              <a:t>1. NOAA/ARL; 2. George Mason University; 3. </a:t>
            </a:r>
            <a:r>
              <a:rPr lang="en-US" sz="1800" dirty="0" err="1" smtClean="0"/>
              <a:t>RedLine</a:t>
            </a:r>
            <a:r>
              <a:rPr lang="en-US" sz="1800" dirty="0" smtClean="0"/>
              <a:t> </a:t>
            </a:r>
            <a:r>
              <a:rPr lang="en-US" sz="1800" dirty="0"/>
              <a:t>Performance Solutions, </a:t>
            </a:r>
            <a:r>
              <a:rPr lang="en-US" sz="1800" dirty="0" smtClean="0"/>
              <a:t>LLC; 4. NOAA/NCEP/EMC; 5. University of Colorado, Boulder; 6. NOAA/GSL; 7. University of Maryland, College Park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85278" y="5728721"/>
            <a:ext cx="1010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Acknowledgement: This work is sponsored by the NOAA </a:t>
            </a:r>
            <a:r>
              <a:rPr lang="en-US" dirty="0"/>
              <a:t>JTTI </a:t>
            </a:r>
            <a:r>
              <a:rPr lang="en-US" dirty="0" smtClean="0"/>
              <a:t>FY20 Funding #NA20OAR4590352.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0" y="91440"/>
            <a:ext cx="1107440" cy="72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" y="103444"/>
            <a:ext cx="937639" cy="9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8620" y="5347424"/>
            <a:ext cx="11705424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EPA </a:t>
            </a:r>
            <a:r>
              <a:rPr lang="en-US" sz="2000" b="1" dirty="0" err="1" smtClean="0"/>
              <a:t>AIRNow</a:t>
            </a:r>
            <a:r>
              <a:rPr lang="en-US" sz="2000" b="1" dirty="0" smtClean="0"/>
              <a:t> surface hourly monitoring data is available in near-real-time, which was widely used in prediction verifications. Insider JEDI, we developed a method to utilize this data for aerosol data assimilation (DA) for </a:t>
            </a:r>
            <a:r>
              <a:rPr lang="en-US" sz="2000" b="1" dirty="0"/>
              <a:t>Rapid Refresh Forecast </a:t>
            </a:r>
            <a:r>
              <a:rPr lang="en-US" sz="2000" b="1" dirty="0" smtClean="0"/>
              <a:t>System with CMAQ mechanism (RRFS-CMAQ) model. This aerosol DA serves two purposes: one is DA directly adjusting aerosol near surface, and the other is calibrating the AOD DA.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9759" r="7862" b="5221"/>
          <a:stretch/>
        </p:blipFill>
        <p:spPr>
          <a:xfrm>
            <a:off x="-63685" y="1210150"/>
            <a:ext cx="6132966" cy="40648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97770" y="1749284"/>
            <a:ext cx="477078" cy="37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6741" y="1941437"/>
            <a:ext cx="477078" cy="37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8551" r="8079" b="5652"/>
          <a:stretch/>
        </p:blipFill>
        <p:spPr>
          <a:xfrm>
            <a:off x="6035039" y="1137742"/>
            <a:ext cx="6109005" cy="4117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6365" y="642250"/>
            <a:ext cx="819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JEDI </a:t>
            </a:r>
            <a:r>
              <a:rPr lang="en-US" sz="2000" b="1" dirty="0" err="1" smtClean="0"/>
              <a:t>AIRNow</a:t>
            </a:r>
            <a:r>
              <a:rPr lang="en-US" sz="2000" b="1" dirty="0" smtClean="0"/>
              <a:t> Data Assimilation Test for RRFS-CMAQ at 06Z, 08/13/2020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3044" r="7645" b="4637"/>
          <a:stretch/>
        </p:blipFill>
        <p:spPr>
          <a:xfrm>
            <a:off x="910521" y="364858"/>
            <a:ext cx="10247243" cy="65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/>
          <a:stretch/>
        </p:blipFill>
        <p:spPr>
          <a:xfrm>
            <a:off x="2501267" y="44606"/>
            <a:ext cx="9508597" cy="66592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51568" y="2393054"/>
            <a:ext cx="995680" cy="579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328" y="1483112"/>
            <a:ext cx="255362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aerosol data assimilation with the in-situ measurements  can still work well when AOD is not available due to cloud cover etc.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36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213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Develop and Evaluate Assimilating AIRNow Observation with JEDI for RRFS-CMAQ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 and Evaluate Assimilating AIRNow Observation with JEDI for RRFS-CMAQ </dc:title>
  <dc:creator>Youhua Tang</dc:creator>
  <cp:lastModifiedBy>Youhua Tang</cp:lastModifiedBy>
  <cp:revision>12</cp:revision>
  <dcterms:created xsi:type="dcterms:W3CDTF">2021-06-03T20:19:38Z</dcterms:created>
  <dcterms:modified xsi:type="dcterms:W3CDTF">2021-06-04T20:03:20Z</dcterms:modified>
</cp:coreProperties>
</file>