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4" r:id="rId4"/>
    <p:sldMasterId id="2147483675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Arial Narrow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font" Target="fonts/ArialNarrow-bold.fntdata"/><Relationship Id="rId10" Type="http://schemas.openxmlformats.org/officeDocument/2006/relationships/font" Target="fonts/ArialNarrow-regular.fntdata"/><Relationship Id="rId13" Type="http://schemas.openxmlformats.org/officeDocument/2006/relationships/font" Target="fonts/ArialNarrow-boldItalic.fntdata"/><Relationship Id="rId12" Type="http://schemas.openxmlformats.org/officeDocument/2006/relationships/font" Target="fonts/ArialNarrow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88c2cd9c02_0_0:notes"/>
          <p:cNvSpPr/>
          <p:nvPr>
            <p:ph idx="2" type="sldImg"/>
          </p:nvPr>
        </p:nvSpPr>
        <p:spPr>
          <a:xfrm>
            <a:off x="-206686" y="380480"/>
            <a:ext cx="7271400" cy="4113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g88c2cd9c02_0_0:notes"/>
          <p:cNvSpPr txBox="1"/>
          <p:nvPr>
            <p:ph idx="1" type="body"/>
          </p:nvPr>
        </p:nvSpPr>
        <p:spPr>
          <a:xfrm>
            <a:off x="685800" y="4648202"/>
            <a:ext cx="54864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75" lIns="91575" spcFirstLastPara="1" rIns="91575" wrap="square" tIns="45775">
            <a:noAutofit/>
          </a:bodyPr>
          <a:lstStyle/>
          <a:p>
            <a:pPr indent="-165100" lvl="0" marL="279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u="sng"/>
          </a:p>
        </p:txBody>
      </p:sp>
      <p:sp>
        <p:nvSpPr>
          <p:cNvPr id="217" name="Google Shape;217;g88c2cd9c02_0_0:notes"/>
          <p:cNvSpPr txBox="1"/>
          <p:nvPr>
            <p:ph idx="12" type="sldNum"/>
          </p:nvPr>
        </p:nvSpPr>
        <p:spPr>
          <a:xfrm>
            <a:off x="3884615" y="8685216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75" lIns="91575" spcFirstLastPara="1" rIns="91575" wrap="square" tIns="457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sz="1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9d1a0cbc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89d1a0cbc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e01f7b3b6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e01f7b3b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hyperlink" Target="http://www.noaa.gov/fisheries" TargetMode="External"/><Relationship Id="rId13" Type="http://schemas.openxmlformats.org/officeDocument/2006/relationships/image" Target="../media/image2.png"/><Relationship Id="rId12" Type="http://schemas.openxmlformats.org/officeDocument/2006/relationships/hyperlink" Target="http://www.noaa.gov/oceans-coasts" TargetMode="External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noaa.gov/" TargetMode="External"/><Relationship Id="rId3" Type="http://schemas.openxmlformats.org/officeDocument/2006/relationships/image" Target="../media/image9.png"/><Relationship Id="rId4" Type="http://schemas.openxmlformats.org/officeDocument/2006/relationships/hyperlink" Target="http://www.noaa.gov/marine-aviation" TargetMode="External"/><Relationship Id="rId9" Type="http://schemas.openxmlformats.org/officeDocument/2006/relationships/image" Target="../media/image7.png"/><Relationship Id="rId15" Type="http://schemas.openxmlformats.org/officeDocument/2006/relationships/image" Target="../media/image1.png"/><Relationship Id="rId14" Type="http://schemas.openxmlformats.org/officeDocument/2006/relationships/hyperlink" Target="http://www.noaa.gov/weather" TargetMode="External"/><Relationship Id="rId5" Type="http://schemas.openxmlformats.org/officeDocument/2006/relationships/image" Target="../media/image3.png"/><Relationship Id="rId6" Type="http://schemas.openxmlformats.org/officeDocument/2006/relationships/hyperlink" Target="http://www.noaa.gov/research" TargetMode="External"/><Relationship Id="rId7" Type="http://schemas.openxmlformats.org/officeDocument/2006/relationships/image" Target="../media/image5.png"/><Relationship Id="rId8" Type="http://schemas.openxmlformats.org/officeDocument/2006/relationships/hyperlink" Target="http://www.noaa.gov/satellites" TargetMode="External"/></Relationships>
</file>

<file path=ppt/slideLayouts/_rels/slideLayout13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hyperlink" Target="http://www.noaa.gov/fisheries" TargetMode="External"/><Relationship Id="rId13" Type="http://schemas.openxmlformats.org/officeDocument/2006/relationships/image" Target="../media/image2.png"/><Relationship Id="rId12" Type="http://schemas.openxmlformats.org/officeDocument/2006/relationships/hyperlink" Target="http://www.noaa.gov/oceans-coasts" TargetMode="External"/><Relationship Id="rId1" Type="http://schemas.openxmlformats.org/officeDocument/2006/relationships/slideMaster" Target="../slideMasters/slideMaster2.xml"/><Relationship Id="rId2" Type="http://schemas.openxmlformats.org/officeDocument/2006/relationships/hyperlink" Target="http://www.noaa.gov/" TargetMode="External"/><Relationship Id="rId3" Type="http://schemas.openxmlformats.org/officeDocument/2006/relationships/image" Target="../media/image9.png"/><Relationship Id="rId4" Type="http://schemas.openxmlformats.org/officeDocument/2006/relationships/hyperlink" Target="http://www.noaa.gov/marine-aviation" TargetMode="External"/><Relationship Id="rId9" Type="http://schemas.openxmlformats.org/officeDocument/2006/relationships/image" Target="../media/image7.png"/><Relationship Id="rId15" Type="http://schemas.openxmlformats.org/officeDocument/2006/relationships/image" Target="../media/image1.png"/><Relationship Id="rId14" Type="http://schemas.openxmlformats.org/officeDocument/2006/relationships/hyperlink" Target="http://www.noaa.gov/weather" TargetMode="External"/><Relationship Id="rId5" Type="http://schemas.openxmlformats.org/officeDocument/2006/relationships/image" Target="../media/image3.png"/><Relationship Id="rId6" Type="http://schemas.openxmlformats.org/officeDocument/2006/relationships/hyperlink" Target="http://www.noaa.gov/research" TargetMode="External"/><Relationship Id="rId7" Type="http://schemas.openxmlformats.org/officeDocument/2006/relationships/image" Target="../media/image5.png"/><Relationship Id="rId8" Type="http://schemas.openxmlformats.org/officeDocument/2006/relationships/hyperlink" Target="http://www.noaa.gov/satellites" TargetMode="Externa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hyperlink" Target="http://www.noaa.gov/fisheries" TargetMode="External"/><Relationship Id="rId13" Type="http://schemas.openxmlformats.org/officeDocument/2006/relationships/image" Target="../media/image2.png"/><Relationship Id="rId12" Type="http://schemas.openxmlformats.org/officeDocument/2006/relationships/hyperlink" Target="http://www.noaa.gov/oceans-coasts" TargetMode="External"/><Relationship Id="rId1" Type="http://schemas.openxmlformats.org/officeDocument/2006/relationships/slideMaster" Target="../slideMasters/slideMaster2.xml"/><Relationship Id="rId2" Type="http://schemas.openxmlformats.org/officeDocument/2006/relationships/hyperlink" Target="http://www.noaa.gov/" TargetMode="External"/><Relationship Id="rId3" Type="http://schemas.openxmlformats.org/officeDocument/2006/relationships/image" Target="../media/image9.png"/><Relationship Id="rId4" Type="http://schemas.openxmlformats.org/officeDocument/2006/relationships/hyperlink" Target="http://www.noaa.gov/marine-aviation" TargetMode="External"/><Relationship Id="rId9" Type="http://schemas.openxmlformats.org/officeDocument/2006/relationships/image" Target="../media/image7.png"/><Relationship Id="rId15" Type="http://schemas.openxmlformats.org/officeDocument/2006/relationships/image" Target="../media/image1.png"/><Relationship Id="rId14" Type="http://schemas.openxmlformats.org/officeDocument/2006/relationships/hyperlink" Target="http://www.noaa.gov/weather" TargetMode="External"/><Relationship Id="rId5" Type="http://schemas.openxmlformats.org/officeDocument/2006/relationships/image" Target="../media/image3.png"/><Relationship Id="rId6" Type="http://schemas.openxmlformats.org/officeDocument/2006/relationships/hyperlink" Target="http://www.noaa.gov/research" TargetMode="External"/><Relationship Id="rId7" Type="http://schemas.openxmlformats.org/officeDocument/2006/relationships/image" Target="../media/image5.png"/><Relationship Id="rId8" Type="http://schemas.openxmlformats.org/officeDocument/2006/relationships/hyperlink" Target="http://www.noaa.gov/satellites" TargetMode="Externa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k Blue">
  <p:cSld name="1_Dk Blu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410810" y="0"/>
            <a:ext cx="8730900" cy="3200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3"/>
          <p:cNvSpPr/>
          <p:nvPr>
            <p:ph idx="2" type="pic"/>
          </p:nvPr>
        </p:nvSpPr>
        <p:spPr>
          <a:xfrm>
            <a:off x="412576" y="3200400"/>
            <a:ext cx="8729100" cy="1943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780334" y="1943099"/>
            <a:ext cx="13716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D6F5F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D6F5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3" type="body"/>
          </p:nvPr>
        </p:nvSpPr>
        <p:spPr>
          <a:xfrm>
            <a:off x="780334" y="2800350"/>
            <a:ext cx="1295400" cy="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D6F5F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6F5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4" type="body"/>
          </p:nvPr>
        </p:nvSpPr>
        <p:spPr>
          <a:xfrm>
            <a:off x="2514600" y="576559"/>
            <a:ext cx="6096000" cy="10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5" type="body"/>
          </p:nvPr>
        </p:nvSpPr>
        <p:spPr>
          <a:xfrm>
            <a:off x="2515037" y="1696640"/>
            <a:ext cx="60924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4EDFF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C4ED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6" type="body"/>
          </p:nvPr>
        </p:nvSpPr>
        <p:spPr>
          <a:xfrm>
            <a:off x="2514600" y="2483428"/>
            <a:ext cx="60960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4ED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C4ED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58" name="Google Shape;58;p13"/>
          <p:cNvCxnSpPr/>
          <p:nvPr/>
        </p:nvCxnSpPr>
        <p:spPr>
          <a:xfrm>
            <a:off x="2285999" y="457200"/>
            <a:ext cx="0" cy="2604900"/>
          </a:xfrm>
          <a:prstGeom prst="straightConnector1">
            <a:avLst/>
          </a:prstGeom>
          <a:noFill/>
          <a:ln cap="flat" cmpd="sng" w="12700">
            <a:solidFill>
              <a:srgbClr val="3687F3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59" name="Google Shape;59;p13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400050"/>
            <a:ext cx="1321602" cy="16004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Google Shape;60;p13"/>
          <p:cNvGrpSpPr/>
          <p:nvPr/>
        </p:nvGrpSpPr>
        <p:grpSpPr>
          <a:xfrm>
            <a:off x="-30388" y="0"/>
            <a:ext cx="472440" cy="5143500"/>
            <a:chOff x="-15240" y="0"/>
            <a:chExt cx="472440" cy="6858000"/>
          </a:xfrm>
        </p:grpSpPr>
        <p:sp>
          <p:nvSpPr>
            <p:cNvPr id="61" name="Google Shape;61;p13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16002" y="1386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C:\Users\jacqui.fenner\Desktop\PTT templates\images\noaa icons\noaa_icons-04.png" id="63" name="Google Shape;63;p13">
              <a:hlinkClick r:id="rId4"/>
            </p:cNvPr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64" name="Google Shape;64;p13">
              <a:hlinkClick r:id="rId6"/>
            </p:cNvPr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65" name="Google Shape;65;p13">
              <a:hlinkClick r:id="rId8"/>
            </p:cNvPr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66" name="Google Shape;66;p13">
              <a:hlinkClick r:id="rId10"/>
            </p:cNvPr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67" name="Google Shape;67;p13">
              <a:hlinkClick r:id="rId12"/>
            </p:cNvPr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68" name="Google Shape;68;p13">
              <a:hlinkClick r:id="rId14"/>
            </p:cNvPr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9" name="Google Shape;69;p13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70" name="Google Shape;70;p13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71" name="Google Shape;71;p13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72" name="Google Shape;72;p13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73" name="Google Shape;73;p13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74" name="Google Shape;74;p13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75" name="Google Shape;75;p13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76" name="Google Shape;76;p13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77" name="Google Shape;77;p13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k Blue">
  <p:cSld name="1_Dk Blu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/>
          <p:nvPr/>
        </p:nvSpPr>
        <p:spPr>
          <a:xfrm>
            <a:off x="410810" y="0"/>
            <a:ext cx="8730900" cy="3200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5"/>
          <p:cNvSpPr/>
          <p:nvPr>
            <p:ph idx="2" type="pic"/>
          </p:nvPr>
        </p:nvSpPr>
        <p:spPr>
          <a:xfrm>
            <a:off x="412576" y="3200400"/>
            <a:ext cx="8729100" cy="1943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780334" y="1943099"/>
            <a:ext cx="13716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D6F5F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D6F5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15"/>
          <p:cNvSpPr txBox="1"/>
          <p:nvPr>
            <p:ph idx="3" type="body"/>
          </p:nvPr>
        </p:nvSpPr>
        <p:spPr>
          <a:xfrm>
            <a:off x="780334" y="2800350"/>
            <a:ext cx="1295400" cy="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D6F5F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6F5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7336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15"/>
          <p:cNvSpPr txBox="1"/>
          <p:nvPr>
            <p:ph idx="4" type="body"/>
          </p:nvPr>
        </p:nvSpPr>
        <p:spPr>
          <a:xfrm>
            <a:off x="2514600" y="576559"/>
            <a:ext cx="6096000" cy="10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15"/>
          <p:cNvSpPr txBox="1"/>
          <p:nvPr>
            <p:ph idx="5" type="body"/>
          </p:nvPr>
        </p:nvSpPr>
        <p:spPr>
          <a:xfrm>
            <a:off x="2515037" y="1696640"/>
            <a:ext cx="60924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4EDFF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C4ED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15"/>
          <p:cNvSpPr txBox="1"/>
          <p:nvPr>
            <p:ph idx="6" type="body"/>
          </p:nvPr>
        </p:nvSpPr>
        <p:spPr>
          <a:xfrm>
            <a:off x="2514600" y="2483428"/>
            <a:ext cx="60960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4ED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C4ED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11" name="Google Shape;111;p15"/>
          <p:cNvCxnSpPr/>
          <p:nvPr/>
        </p:nvCxnSpPr>
        <p:spPr>
          <a:xfrm>
            <a:off x="2285999" y="457200"/>
            <a:ext cx="0" cy="2604900"/>
          </a:xfrm>
          <a:prstGeom prst="straightConnector1">
            <a:avLst/>
          </a:prstGeom>
          <a:noFill/>
          <a:ln cap="flat" cmpd="sng" w="12700">
            <a:solidFill>
              <a:srgbClr val="3687F3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12" name="Google Shape;112;p15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400050"/>
            <a:ext cx="1321602" cy="16004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3" name="Google Shape;113;p15"/>
          <p:cNvGrpSpPr/>
          <p:nvPr/>
        </p:nvGrpSpPr>
        <p:grpSpPr>
          <a:xfrm>
            <a:off x="-30388" y="0"/>
            <a:ext cx="472440" cy="5143500"/>
            <a:chOff x="-15240" y="0"/>
            <a:chExt cx="472440" cy="6858000"/>
          </a:xfrm>
        </p:grpSpPr>
        <p:sp>
          <p:nvSpPr>
            <p:cNvPr id="114" name="Google Shape;114;p15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16002" y="1386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C:\Users\jacqui.fenner\Desktop\PTT templates\images\noaa icons\noaa_icons-04.png" id="116" name="Google Shape;116;p15">
              <a:hlinkClick r:id="rId4"/>
            </p:cNvPr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117" name="Google Shape;117;p15">
              <a:hlinkClick r:id="rId6"/>
            </p:cNvPr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118" name="Google Shape;118;p15">
              <a:hlinkClick r:id="rId8"/>
            </p:cNvPr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119" name="Google Shape;119;p15">
              <a:hlinkClick r:id="rId10"/>
            </p:cNvPr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120" name="Google Shape;120;p15">
              <a:hlinkClick r:id="rId12"/>
            </p:cNvPr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121" name="Google Shape;121;p15">
              <a:hlinkClick r:id="rId14"/>
            </p:cNvPr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2" name="Google Shape;122;p15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123" name="Google Shape;123;p15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124" name="Google Shape;124;p15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25" name="Google Shape;125;p15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26" name="Google Shape;126;p15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27" name="Google Shape;127;p15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28" name="Google Shape;128;p15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29" name="Google Shape;129;p15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30" name="Google Shape;130;p15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/>
          <p:nvPr>
            <p:ph idx="1" type="body"/>
          </p:nvPr>
        </p:nvSpPr>
        <p:spPr>
          <a:xfrm>
            <a:off x="752888" y="914400"/>
            <a:ext cx="79338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16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0099D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4" name="Google Shape;134;p16"/>
          <p:cNvSpPr txBox="1"/>
          <p:nvPr>
            <p:ph idx="10" type="dt"/>
          </p:nvPr>
        </p:nvSpPr>
        <p:spPr>
          <a:xfrm>
            <a:off x="685800" y="48006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16"/>
          <p:cNvSpPr txBox="1"/>
          <p:nvPr>
            <p:ph idx="12" type="sldNum"/>
          </p:nvPr>
        </p:nvSpPr>
        <p:spPr>
          <a:xfrm>
            <a:off x="73152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umn, Small Pic">
  <p:cSld name="2 Column, Small Pic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7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7"/>
          <p:cNvSpPr/>
          <p:nvPr>
            <p:ph idx="2" type="pic"/>
          </p:nvPr>
        </p:nvSpPr>
        <p:spPr>
          <a:xfrm>
            <a:off x="4953000" y="914400"/>
            <a:ext cx="3733800" cy="14859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17"/>
          <p:cNvSpPr txBox="1"/>
          <p:nvPr>
            <p:ph idx="1" type="body"/>
          </p:nvPr>
        </p:nvSpPr>
        <p:spPr>
          <a:xfrm>
            <a:off x="752888" y="914400"/>
            <a:ext cx="37428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17"/>
          <p:cNvSpPr txBox="1"/>
          <p:nvPr>
            <p:ph idx="3" type="body"/>
          </p:nvPr>
        </p:nvSpPr>
        <p:spPr>
          <a:xfrm>
            <a:off x="4953000" y="2571750"/>
            <a:ext cx="37428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sic" type="obj">
  <p:cSld name="OBJEC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8"/>
          <p:cNvSpPr txBox="1"/>
          <p:nvPr>
            <p:ph idx="1" type="body"/>
          </p:nvPr>
        </p:nvSpPr>
        <p:spPr>
          <a:xfrm>
            <a:off x="752888" y="914400"/>
            <a:ext cx="79338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, Tall Pic Right">
  <p:cSld name="1 Column, Tall Pic Righ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9"/>
          <p:cNvSpPr/>
          <p:nvPr>
            <p:ph idx="2" type="pic"/>
          </p:nvPr>
        </p:nvSpPr>
        <p:spPr>
          <a:xfrm>
            <a:off x="6096000" y="914400"/>
            <a:ext cx="2590800" cy="37149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Google Shape;147;p19"/>
          <p:cNvSpPr txBox="1"/>
          <p:nvPr>
            <p:ph idx="1" type="body"/>
          </p:nvPr>
        </p:nvSpPr>
        <p:spPr>
          <a:xfrm>
            <a:off x="752888" y="914400"/>
            <a:ext cx="51906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, Tall Pic Left">
  <p:cSld name="1 Column, Tall Pic Lef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0"/>
          <p:cNvSpPr/>
          <p:nvPr>
            <p:ph idx="2" type="pic"/>
          </p:nvPr>
        </p:nvSpPr>
        <p:spPr>
          <a:xfrm>
            <a:off x="762000" y="914400"/>
            <a:ext cx="2590800" cy="37149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3505200" y="914400"/>
            <a:ext cx="51906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, Wide Pic Top">
  <p:cSld name="1 Column, Wide Pic Top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/>
          <p:nvPr>
            <p:ph idx="2" type="pic"/>
          </p:nvPr>
        </p:nvSpPr>
        <p:spPr>
          <a:xfrm>
            <a:off x="762000" y="914400"/>
            <a:ext cx="7921800" cy="1314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21"/>
          <p:cNvSpPr txBox="1"/>
          <p:nvPr>
            <p:ph idx="1" type="body"/>
          </p:nvPr>
        </p:nvSpPr>
        <p:spPr>
          <a:xfrm>
            <a:off x="752888" y="2343150"/>
            <a:ext cx="7933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5" name="Google Shape;155;p21"/>
          <p:cNvSpPr txBox="1"/>
          <p:nvPr>
            <p:ph type="title"/>
          </p:nvPr>
        </p:nvSpPr>
        <p:spPr>
          <a:xfrm>
            <a:off x="752888" y="205978"/>
            <a:ext cx="79338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, Wide Pic Bottom">
  <p:cSld name="1 Column, Wide Pic Bottom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/>
          <p:nvPr>
            <p:ph idx="2" type="pic"/>
          </p:nvPr>
        </p:nvSpPr>
        <p:spPr>
          <a:xfrm>
            <a:off x="762000" y="3314700"/>
            <a:ext cx="7921800" cy="1314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Google Shape;158;p22"/>
          <p:cNvSpPr txBox="1"/>
          <p:nvPr>
            <p:ph idx="1" type="body"/>
          </p:nvPr>
        </p:nvSpPr>
        <p:spPr>
          <a:xfrm>
            <a:off x="752888" y="914400"/>
            <a:ext cx="7933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22"/>
          <p:cNvSpPr txBox="1"/>
          <p:nvPr>
            <p:ph type="title"/>
          </p:nvPr>
        </p:nvSpPr>
        <p:spPr>
          <a:xfrm>
            <a:off x="752888" y="205978"/>
            <a:ext cx="79338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umn">
  <p:cSld name="2 Column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762000" y="914400"/>
            <a:ext cx="37428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23"/>
          <p:cNvSpPr txBox="1"/>
          <p:nvPr>
            <p:ph idx="2" type="body"/>
          </p:nvPr>
        </p:nvSpPr>
        <p:spPr>
          <a:xfrm>
            <a:off x="4953000" y="914400"/>
            <a:ext cx="37428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umn, 2 Pic">
  <p:cSld name="2 Column, 2 Pic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4"/>
          <p:cNvSpPr/>
          <p:nvPr>
            <p:ph idx="2" type="pic"/>
          </p:nvPr>
        </p:nvSpPr>
        <p:spPr>
          <a:xfrm>
            <a:off x="762001" y="914400"/>
            <a:ext cx="3733800" cy="1200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7" name="Google Shape;167;p24"/>
          <p:cNvSpPr/>
          <p:nvPr>
            <p:ph idx="3" type="pic"/>
          </p:nvPr>
        </p:nvSpPr>
        <p:spPr>
          <a:xfrm>
            <a:off x="4953000" y="914400"/>
            <a:ext cx="3733800" cy="1200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752888" y="2286000"/>
            <a:ext cx="3742800" cy="23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9" name="Google Shape;169;p24"/>
          <p:cNvSpPr txBox="1"/>
          <p:nvPr>
            <p:ph idx="4" type="body"/>
          </p:nvPr>
        </p:nvSpPr>
        <p:spPr>
          <a:xfrm>
            <a:off x="4953000" y="2286000"/>
            <a:ext cx="3742800" cy="23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25"/>
          <p:cNvSpPr txBox="1"/>
          <p:nvPr>
            <p:ph idx="1" type="body"/>
          </p:nvPr>
        </p:nvSpPr>
        <p:spPr>
          <a:xfrm>
            <a:off x="752888" y="914400"/>
            <a:ext cx="24474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3" name="Google Shape;173;p25"/>
          <p:cNvSpPr txBox="1"/>
          <p:nvPr>
            <p:ph idx="2" type="body"/>
          </p:nvPr>
        </p:nvSpPr>
        <p:spPr>
          <a:xfrm>
            <a:off x="6248400" y="914400"/>
            <a:ext cx="24474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4" name="Google Shape;174;p25"/>
          <p:cNvSpPr txBox="1"/>
          <p:nvPr>
            <p:ph idx="3" type="body"/>
          </p:nvPr>
        </p:nvSpPr>
        <p:spPr>
          <a:xfrm>
            <a:off x="3500644" y="914400"/>
            <a:ext cx="24474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, 3 Pic">
  <p:cSld name="3 Column, 3 Pic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6"/>
          <p:cNvSpPr/>
          <p:nvPr>
            <p:ph idx="2" type="pic"/>
          </p:nvPr>
        </p:nvSpPr>
        <p:spPr>
          <a:xfrm>
            <a:off x="762000" y="914400"/>
            <a:ext cx="2435400" cy="1200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8" name="Google Shape;178;p26"/>
          <p:cNvSpPr/>
          <p:nvPr>
            <p:ph idx="3" type="pic"/>
          </p:nvPr>
        </p:nvSpPr>
        <p:spPr>
          <a:xfrm>
            <a:off x="3508162" y="914400"/>
            <a:ext cx="2435400" cy="1200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9" name="Google Shape;179;p26"/>
          <p:cNvSpPr/>
          <p:nvPr>
            <p:ph idx="4" type="pic"/>
          </p:nvPr>
        </p:nvSpPr>
        <p:spPr>
          <a:xfrm>
            <a:off x="6251362" y="914400"/>
            <a:ext cx="2435400" cy="1200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0" name="Google Shape;180;p26"/>
          <p:cNvSpPr txBox="1"/>
          <p:nvPr>
            <p:ph idx="1" type="body"/>
          </p:nvPr>
        </p:nvSpPr>
        <p:spPr>
          <a:xfrm>
            <a:off x="752888" y="2286000"/>
            <a:ext cx="2447400" cy="23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1" name="Google Shape;181;p26"/>
          <p:cNvSpPr txBox="1"/>
          <p:nvPr>
            <p:ph idx="5" type="body"/>
          </p:nvPr>
        </p:nvSpPr>
        <p:spPr>
          <a:xfrm>
            <a:off x="6248400" y="2286000"/>
            <a:ext cx="2447400" cy="23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2" name="Google Shape;182;p26"/>
          <p:cNvSpPr txBox="1"/>
          <p:nvPr>
            <p:ph idx="6" type="body"/>
          </p:nvPr>
        </p:nvSpPr>
        <p:spPr>
          <a:xfrm>
            <a:off x="3500644" y="2286000"/>
            <a:ext cx="2447400" cy="23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Char char="•"/>
              <a:defRPr b="0" sz="2800">
                <a:solidFill>
                  <a:srgbClr val="07336F"/>
                </a:solidFill>
              </a:defRPr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Char char="•"/>
              <a:defRPr sz="2400">
                <a:solidFill>
                  <a:srgbClr val="07336F"/>
                </a:solidFill>
              </a:defRPr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Char char="•"/>
              <a:defRPr sz="2000">
                <a:solidFill>
                  <a:srgbClr val="07336F"/>
                </a:solidFill>
              </a:defRPr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 sz="1800">
                <a:solidFill>
                  <a:srgbClr val="07336F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Char char="•"/>
              <a:defRPr sz="1600">
                <a:solidFill>
                  <a:srgbClr val="07336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Lg Pic">
  <p:cSld name="1 Lg Pic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27"/>
          <p:cNvSpPr/>
          <p:nvPr>
            <p:ph idx="2" type="pic"/>
          </p:nvPr>
        </p:nvSpPr>
        <p:spPr>
          <a:xfrm>
            <a:off x="762000" y="914400"/>
            <a:ext cx="7924800" cy="37149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k Blue">
  <p:cSld name="Dk Blue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/>
          <p:nvPr/>
        </p:nvSpPr>
        <p:spPr>
          <a:xfrm>
            <a:off x="410810" y="0"/>
            <a:ext cx="8730900" cy="3200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8"/>
          <p:cNvSpPr/>
          <p:nvPr>
            <p:ph idx="2" type="pic"/>
          </p:nvPr>
        </p:nvSpPr>
        <p:spPr>
          <a:xfrm>
            <a:off x="412576" y="3200400"/>
            <a:ext cx="8729100" cy="1943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9" name="Google Shape;189;p28"/>
          <p:cNvSpPr txBox="1"/>
          <p:nvPr>
            <p:ph idx="1" type="body"/>
          </p:nvPr>
        </p:nvSpPr>
        <p:spPr>
          <a:xfrm>
            <a:off x="780334" y="1943099"/>
            <a:ext cx="13716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360"/>
              </a:spcBef>
              <a:spcAft>
                <a:spcPts val="0"/>
              </a:spcAft>
              <a:buClr>
                <a:srgbClr val="D6F5FF"/>
              </a:buClr>
              <a:buSzPts val="1800"/>
              <a:buNone/>
              <a:defRPr b="1" sz="1800">
                <a:solidFill>
                  <a:srgbClr val="D6F5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None/>
              <a:defRPr b="1" sz="1800"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None/>
              <a:defRPr b="1" sz="1800"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2286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None/>
              <a:defRPr b="1" sz="1800"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228600" lvl="4" marL="22860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None/>
              <a:defRPr b="1" sz="1800"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0" name="Google Shape;190;p28"/>
          <p:cNvSpPr txBox="1"/>
          <p:nvPr>
            <p:ph idx="3" type="body"/>
          </p:nvPr>
        </p:nvSpPr>
        <p:spPr>
          <a:xfrm>
            <a:off x="780334" y="2800350"/>
            <a:ext cx="1295400" cy="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320"/>
              </a:spcBef>
              <a:spcAft>
                <a:spcPts val="0"/>
              </a:spcAft>
              <a:buClr>
                <a:srgbClr val="D6F5FF"/>
              </a:buClr>
              <a:buSzPts val="1600"/>
              <a:buNone/>
              <a:defRPr b="0" sz="1600">
                <a:solidFill>
                  <a:srgbClr val="D6F5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None/>
              <a:defRPr b="1" sz="1800"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None/>
              <a:defRPr b="1" sz="1800"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2286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None/>
              <a:defRPr b="1" sz="1800"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228600" lvl="4" marL="22860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None/>
              <a:defRPr b="1" sz="1800"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28"/>
          <p:cNvSpPr txBox="1"/>
          <p:nvPr>
            <p:ph idx="4" type="body"/>
          </p:nvPr>
        </p:nvSpPr>
        <p:spPr>
          <a:xfrm>
            <a:off x="2514600" y="576559"/>
            <a:ext cx="6096000" cy="10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b="1" sz="4400">
                <a:solidFill>
                  <a:schemeClr val="lt1"/>
                </a:solidFill>
              </a:defRPr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2" name="Google Shape;192;p28"/>
          <p:cNvSpPr txBox="1"/>
          <p:nvPr>
            <p:ph idx="5" type="body"/>
          </p:nvPr>
        </p:nvSpPr>
        <p:spPr>
          <a:xfrm>
            <a:off x="2515037" y="1696640"/>
            <a:ext cx="60924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560"/>
              </a:spcBef>
              <a:spcAft>
                <a:spcPts val="0"/>
              </a:spcAft>
              <a:buClr>
                <a:srgbClr val="C4EDFF"/>
              </a:buClr>
              <a:buSzPts val="2800"/>
              <a:buNone/>
              <a:defRPr b="0" sz="2800">
                <a:solidFill>
                  <a:srgbClr val="C4ED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28"/>
          <p:cNvSpPr txBox="1"/>
          <p:nvPr>
            <p:ph idx="6" type="body"/>
          </p:nvPr>
        </p:nvSpPr>
        <p:spPr>
          <a:xfrm>
            <a:off x="2514600" y="2483428"/>
            <a:ext cx="60960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360"/>
              </a:spcBef>
              <a:spcAft>
                <a:spcPts val="0"/>
              </a:spcAft>
              <a:buClr>
                <a:srgbClr val="C4EDFF"/>
              </a:buClr>
              <a:buSzPts val="1800"/>
              <a:buNone/>
              <a:defRPr sz="1800">
                <a:solidFill>
                  <a:srgbClr val="C4ED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94" name="Google Shape;194;p28"/>
          <p:cNvCxnSpPr/>
          <p:nvPr/>
        </p:nvCxnSpPr>
        <p:spPr>
          <a:xfrm>
            <a:off x="2285999" y="457200"/>
            <a:ext cx="0" cy="2604900"/>
          </a:xfrm>
          <a:prstGeom prst="straightConnector1">
            <a:avLst/>
          </a:prstGeom>
          <a:noFill/>
          <a:ln cap="flat" cmpd="sng" w="12700">
            <a:solidFill>
              <a:srgbClr val="3687F3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95" name="Google Shape;195;p28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400050"/>
            <a:ext cx="1321602" cy="16004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6" name="Google Shape;196;p28"/>
          <p:cNvGrpSpPr/>
          <p:nvPr/>
        </p:nvGrpSpPr>
        <p:grpSpPr>
          <a:xfrm>
            <a:off x="-30388" y="0"/>
            <a:ext cx="472440" cy="5143500"/>
            <a:chOff x="-15240" y="0"/>
            <a:chExt cx="472440" cy="6858000"/>
          </a:xfrm>
        </p:grpSpPr>
        <p:sp>
          <p:nvSpPr>
            <p:cNvPr id="197" name="Google Shape;197;p28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8"/>
            <p:cNvSpPr/>
            <p:nvPr/>
          </p:nvSpPr>
          <p:spPr>
            <a:xfrm>
              <a:off x="16002" y="10264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C:\Users\jacqui.fenner\Desktop\PTT templates\images\noaa icons\noaa_icons-04.png" id="199" name="Google Shape;199;p28">
              <a:hlinkClick r:id="rId4"/>
            </p:cNvPr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200" name="Google Shape;200;p28">
              <a:hlinkClick r:id="rId6"/>
            </p:cNvPr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201" name="Google Shape;201;p28">
              <a:hlinkClick r:id="rId8"/>
            </p:cNvPr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202" name="Google Shape;202;p28">
              <a:hlinkClick r:id="rId10"/>
            </p:cNvPr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203" name="Google Shape;203;p28">
              <a:hlinkClick r:id="rId12"/>
            </p:cNvPr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204" name="Google Shape;204;p28">
              <a:hlinkClick r:id="rId14"/>
            </p:cNvPr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5" name="Google Shape;205;p28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206" name="Google Shape;206;p28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207" name="Google Shape;207;p28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08" name="Google Shape;208;p28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09" name="Google Shape;209;p28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10" name="Google Shape;210;p28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11" name="Google Shape;211;p28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12" name="Google Shape;212;p28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13" name="Google Shape;213;p28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7.xml"/><Relationship Id="rId24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19.xml"/><Relationship Id="rId1" Type="http://schemas.openxmlformats.org/officeDocument/2006/relationships/hyperlink" Target="http://www.noaa.gov/marine-aviation" TargetMode="External"/><Relationship Id="rId2" Type="http://schemas.openxmlformats.org/officeDocument/2006/relationships/image" Target="../media/image3.png"/><Relationship Id="rId3" Type="http://schemas.openxmlformats.org/officeDocument/2006/relationships/hyperlink" Target="http://www.noaa.gov/research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://www.noaa.gov/oceans-coasts" TargetMode="External"/><Relationship Id="rId26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21.xml"/><Relationship Id="rId28" Type="http://schemas.openxmlformats.org/officeDocument/2006/relationships/slideLayout" Target="../slideLayouts/slideLayout24.xml"/><Relationship Id="rId27" Type="http://schemas.openxmlformats.org/officeDocument/2006/relationships/slideLayout" Target="../slideLayouts/slideLayout23.xml"/><Relationship Id="rId5" Type="http://schemas.openxmlformats.org/officeDocument/2006/relationships/hyperlink" Target="http://www.noaa.gov/satellites" TargetMode="External"/><Relationship Id="rId6" Type="http://schemas.openxmlformats.org/officeDocument/2006/relationships/image" Target="../media/image7.png"/><Relationship Id="rId29" Type="http://schemas.openxmlformats.org/officeDocument/2006/relationships/slideLayout" Target="../slideLayouts/slideLayout25.xml"/><Relationship Id="rId7" Type="http://schemas.openxmlformats.org/officeDocument/2006/relationships/hyperlink" Target="http://www.noaa.gov/fisheries" TargetMode="External"/><Relationship Id="rId8" Type="http://schemas.openxmlformats.org/officeDocument/2006/relationships/image" Target="../media/image8.png"/><Relationship Id="rId31" Type="http://schemas.openxmlformats.org/officeDocument/2006/relationships/theme" Target="../theme/theme3.xml"/><Relationship Id="rId30" Type="http://schemas.openxmlformats.org/officeDocument/2006/relationships/slideLayout" Target="../slideLayouts/slideLayout26.xml"/><Relationship Id="rId11" Type="http://schemas.openxmlformats.org/officeDocument/2006/relationships/hyperlink" Target="http://www.noaa.gov/weather" TargetMode="External"/><Relationship Id="rId10" Type="http://schemas.openxmlformats.org/officeDocument/2006/relationships/image" Target="../media/image2.png"/><Relationship Id="rId13" Type="http://schemas.openxmlformats.org/officeDocument/2006/relationships/hyperlink" Target="https://www.commerce.gov/" TargetMode="External"/><Relationship Id="rId12" Type="http://schemas.openxmlformats.org/officeDocument/2006/relationships/image" Target="../media/image1.png"/><Relationship Id="rId15" Type="http://schemas.openxmlformats.org/officeDocument/2006/relationships/hyperlink" Target="http://www.noaa.gov/" TargetMode="External"/><Relationship Id="rId14" Type="http://schemas.openxmlformats.org/officeDocument/2006/relationships/image" Target="../media/image6.png"/><Relationship Id="rId17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9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14"/>
          <p:cNvGrpSpPr/>
          <p:nvPr/>
        </p:nvGrpSpPr>
        <p:grpSpPr>
          <a:xfrm>
            <a:off x="-30388" y="-5624"/>
            <a:ext cx="472440" cy="5149124"/>
            <a:chOff x="-15240" y="-7498"/>
            <a:chExt cx="472440" cy="6865498"/>
          </a:xfrm>
        </p:grpSpPr>
        <p:sp>
          <p:nvSpPr>
            <p:cNvPr id="80" name="Google Shape;80;p14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16002" y="-7498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C:\Users\jacqui.fenner\Desktop\PTT templates\images\noaa icons\noaa_icons-04.png" id="82" name="Google Shape;82;p14">
              <a:hlinkClick r:id="rId1"/>
            </p:cNvPr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83" name="Google Shape;83;p14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84" name="Google Shape;84;p14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85" name="Google Shape;85;p14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86" name="Google Shape;86;p14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87" name="Google Shape;87;p14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8" name="Google Shape;88;p14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89" name="Google Shape;89;p14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90" name="Google Shape;90;p14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91" name="Google Shape;91;p14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92" name="Google Shape;92;p14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93" name="Google Shape;93;p14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94" name="Google Shape;94;p14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95" name="Google Shape;95;p14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96" name="Google Shape;96;p14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97" name="Google Shape;97;p14"/>
          <p:cNvSpPr/>
          <p:nvPr/>
        </p:nvSpPr>
        <p:spPr>
          <a:xfrm>
            <a:off x="0" y="4800601"/>
            <a:ext cx="9144000" cy="3429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 txBox="1"/>
          <p:nvPr>
            <p:ph type="title"/>
          </p:nvPr>
        </p:nvSpPr>
        <p:spPr>
          <a:xfrm>
            <a:off x="467960" y="23218"/>
            <a:ext cx="7400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0099D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752888" y="914400"/>
            <a:ext cx="79338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G:\STALL\ST Comms\Templates &amp; Resources\Logos\Other Emblems\DOC Logo\DOC Color.png" id="100" name="Google Shape;100;p14">
            <a:hlinkClick r:id="rId13"/>
          </p:cNvPr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28600" y="4832593"/>
            <a:ext cx="278916" cy="278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>
            <a:hlinkClick r:id="rId15"/>
          </p:cNvPr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639827" y="4836939"/>
            <a:ext cx="270224" cy="27022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 txBox="1"/>
          <p:nvPr/>
        </p:nvSpPr>
        <p:spPr>
          <a:xfrm>
            <a:off x="1447800" y="4913784"/>
            <a:ext cx="7239000" cy="1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596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rPr>
              <a:t>Department of Commerce  //  National Oceanic and Atmospheric Administration  //  </a:t>
            </a:r>
            <a:fld id="{00000000-1234-1234-1234-123412341234}" type="slidenum">
              <a:rPr b="0" i="0" lang="en" sz="1000" u="none" cap="none" strike="noStrike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0" i="0" sz="1000" u="none" cap="none" strike="noStrike">
              <a:solidFill>
                <a:srgbClr val="0B459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7"/>
    <p:sldLayoutId id="2147483661" r:id="rId18"/>
    <p:sldLayoutId id="2147483662" r:id="rId19"/>
    <p:sldLayoutId id="2147483663" r:id="rId20"/>
    <p:sldLayoutId id="2147483664" r:id="rId21"/>
    <p:sldLayoutId id="2147483665" r:id="rId22"/>
    <p:sldLayoutId id="2147483666" r:id="rId23"/>
    <p:sldLayoutId id="2147483667" r:id="rId24"/>
    <p:sldLayoutId id="2147483668" r:id="rId25"/>
    <p:sldLayoutId id="2147483669" r:id="rId26"/>
    <p:sldLayoutId id="2147483670" r:id="rId27"/>
    <p:sldLayoutId id="2147483671" r:id="rId28"/>
    <p:sldLayoutId id="2147483672" r:id="rId29"/>
    <p:sldLayoutId id="2147483673" r:id="rId3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29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18873" l="0" r="0" t="18879"/>
          <a:stretch/>
        </p:blipFill>
        <p:spPr>
          <a:xfrm>
            <a:off x="414900" y="3183975"/>
            <a:ext cx="8729100" cy="19596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pic>
      <p:sp>
        <p:nvSpPr>
          <p:cNvPr id="220" name="Google Shape;220;p29"/>
          <p:cNvSpPr txBox="1"/>
          <p:nvPr>
            <p:ph idx="1" type="body"/>
          </p:nvPr>
        </p:nvSpPr>
        <p:spPr>
          <a:xfrm>
            <a:off x="502000" y="1943100"/>
            <a:ext cx="14031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F5FF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D6F5FF"/>
                </a:solidFill>
                <a:latin typeface="Calibri"/>
                <a:ea typeface="Calibri"/>
                <a:cs typeface="Calibri"/>
                <a:sym typeface="Calibri"/>
              </a:rPr>
              <a:t>National Weather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F5FF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D6F5FF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endParaRPr b="1" i="0" sz="1800" u="none" cap="none" strike="noStrike">
              <a:solidFill>
                <a:srgbClr val="D6F5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9"/>
          <p:cNvSpPr txBox="1"/>
          <p:nvPr>
            <p:ph idx="4" type="body"/>
          </p:nvPr>
        </p:nvSpPr>
        <p:spPr>
          <a:xfrm>
            <a:off x="2457834" y="1174462"/>
            <a:ext cx="6483600" cy="124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Regional NO</a:t>
            </a:r>
            <a:r>
              <a:rPr baseline="-25000" lang="en" sz="40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 DA for RRFS-CMAQ using JEDI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Cory R Martin </a:t>
            </a: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- RedLine @ NOAA NWS NCEP EMC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(and thanks to the RRFS, air quality, and data assimilation groups at NOAA/EMC as well as JCSDA core staff)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0"/>
          <p:cNvSpPr txBox="1"/>
          <p:nvPr>
            <p:ph idx="1" type="body"/>
          </p:nvPr>
        </p:nvSpPr>
        <p:spPr>
          <a:xfrm>
            <a:off x="505350" y="68275"/>
            <a:ext cx="8445900" cy="37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" sz="2100"/>
              <a:t>RRFS-CMAQ is the planned next-generation inline coupled high resolution air quality prediction forecast system for the U.S.</a:t>
            </a:r>
            <a:endParaRPr b="1"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100"/>
              <a:t>Support has been added to the JEDI repositories for regional FV3 configuration, and for observations that use an averaging kernel (including unit tests)</a:t>
            </a:r>
            <a:endParaRPr b="1"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100"/>
              <a:t>Regional 3DVar cycling experiments have been conducted using FV3-JEDI on a test 25km RRFS-CMAQ CONUS domain.</a:t>
            </a:r>
            <a:endParaRPr b="1" sz="2100"/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•"/>
            </a:pPr>
            <a:r>
              <a:rPr b="1" lang="en" sz="2100"/>
              <a:t>BUMP for static background covariance</a:t>
            </a: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b="1" lang="en" sz="2100"/>
              <a:t>NO</a:t>
            </a:r>
            <a:r>
              <a:rPr b="1" baseline="-25000" lang="en" sz="2100"/>
              <a:t>2</a:t>
            </a:r>
            <a:r>
              <a:rPr b="1" lang="en" sz="2100"/>
              <a:t> as the only control variable</a:t>
            </a: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b="1" lang="en" sz="2100"/>
              <a:t>Assimilation of TROPOMI NO</a:t>
            </a:r>
            <a:r>
              <a:rPr b="1" baseline="-25000" lang="en" sz="2100"/>
              <a:t>2</a:t>
            </a:r>
            <a:r>
              <a:rPr b="1" lang="en" sz="2100"/>
              <a:t> tropospheric column observations (on polar orbiting satellite S5P)</a:t>
            </a:r>
            <a:endParaRPr b="1"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31"/>
          <p:cNvPicPr preferRelativeResize="0"/>
          <p:nvPr/>
        </p:nvPicPr>
        <p:blipFill rotWithShape="1">
          <a:blip r:embed="rId3">
            <a:alphaModFix/>
          </a:blip>
          <a:srcRect b="0" l="1477" r="0" t="0"/>
          <a:stretch/>
        </p:blipFill>
        <p:spPr>
          <a:xfrm>
            <a:off x="442450" y="0"/>
            <a:ext cx="5740524" cy="427022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1"/>
          <p:cNvSpPr txBox="1"/>
          <p:nvPr/>
        </p:nvSpPr>
        <p:spPr>
          <a:xfrm>
            <a:off x="5797250" y="206725"/>
            <a:ext cx="3267300" cy="42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Reduction in mean O-F values of tropospheric column NO</a:t>
            </a:r>
            <a:r>
              <a:rPr b="1" baseline="-25000" lang="en">
                <a:solidFill>
                  <a:schemeClr val="dk1"/>
                </a:solidFill>
              </a:rPr>
              <a:t>2</a:t>
            </a:r>
            <a:r>
              <a:rPr b="1" lang="en">
                <a:solidFill>
                  <a:schemeClr val="dk1"/>
                </a:solidFill>
              </a:rPr>
              <a:t> with DA compared to without.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H(x) values seem to be too low, and there is likely a (recently discovered) bug in the way the avgkernel UFO converts from molecules / m</a:t>
            </a:r>
            <a:r>
              <a:rPr b="1" baseline="30000" lang="en">
                <a:solidFill>
                  <a:schemeClr val="dk1"/>
                </a:solidFill>
              </a:rPr>
              <a:t>3</a:t>
            </a:r>
            <a:r>
              <a:rPr b="1" lang="en">
                <a:solidFill>
                  <a:schemeClr val="dk1"/>
                </a:solidFill>
              </a:rPr>
              <a:t> to molecules / cm</a:t>
            </a:r>
            <a:r>
              <a:rPr b="1" baseline="30000" lang="en">
                <a:solidFill>
                  <a:schemeClr val="dk1"/>
                </a:solidFill>
              </a:rPr>
              <a:t>2</a:t>
            </a:r>
            <a:r>
              <a:rPr b="1" lang="en">
                <a:solidFill>
                  <a:schemeClr val="dk1"/>
                </a:solidFill>
              </a:rPr>
              <a:t> (the dz of the model layers needs to be interpolated to the dz of the averaging kernel)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Future work may include inclusion of additional near-surface and space-based observations as well as simultaneous adjustment of mixing ratio and surface emissions 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4. Content Slide - with icon">
  <a:themeElements>
    <a:clrScheme name="PTT 1">
      <a:dk1>
        <a:srgbClr val="0A4595"/>
      </a:dk1>
      <a:lt1>
        <a:srgbClr val="FFFFFF"/>
      </a:lt1>
      <a:dk2>
        <a:srgbClr val="323B42"/>
      </a:dk2>
      <a:lt2>
        <a:srgbClr val="D6F5FF"/>
      </a:lt2>
      <a:accent1>
        <a:srgbClr val="0099D8"/>
      </a:accent1>
      <a:accent2>
        <a:srgbClr val="0A4595"/>
      </a:accent2>
      <a:accent3>
        <a:srgbClr val="34C8C9"/>
      </a:accent3>
      <a:accent4>
        <a:srgbClr val="CC9C4A"/>
      </a:accent4>
      <a:accent5>
        <a:srgbClr val="A52B15"/>
      </a:accent5>
      <a:accent6>
        <a:srgbClr val="A74FA9"/>
      </a:accent6>
      <a:hlink>
        <a:srgbClr val="0A52F6"/>
      </a:hlink>
      <a:folHlink>
        <a:srgbClr val="0072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