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286B1B6-2480-45A4-B81F-E638FB77C6B4}">
  <a:tblStyle styleId="{3286B1B6-2480-45A4-B81F-E638FB77C6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21" Type="http://schemas.openxmlformats.org/officeDocument/2006/relationships/slide" Target="slides/slide15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df2b86abb1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df2b86abb1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df039fac30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df039fac30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f039fac30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f039fac30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039fac30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039fac30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df039fac30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df039fac30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df2b86abb1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df2b86abb1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df2b86abb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df2b86abb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df039fac30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df039fac30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df039fac30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df039fac30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f2b86abb1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df2b86abb1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f2b86abb1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df2b86abb1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f2b86abb1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df2b86abb1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f039fac30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df039fac30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df039fac30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df039fac30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4901348"/>
            <a:ext cx="9143400" cy="243900"/>
          </a:xfrm>
          <a:prstGeom prst="rect">
            <a:avLst/>
          </a:prstGeom>
          <a:solidFill>
            <a:srgbClr val="000000"/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4157" l="0" r="0" t="82956"/>
          <a:stretch/>
        </p:blipFill>
        <p:spPr>
          <a:xfrm>
            <a:off x="35605" y="4906322"/>
            <a:ext cx="8454155" cy="24391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0" y="4899579"/>
            <a:ext cx="9144000" cy="243900"/>
          </a:xfrm>
          <a:prstGeom prst="rect">
            <a:avLst/>
          </a:prstGeom>
          <a:solidFill>
            <a:srgbClr val="000000">
              <a:alpha val="3725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 txBox="1"/>
          <p:nvPr/>
        </p:nvSpPr>
        <p:spPr>
          <a:xfrm>
            <a:off x="6457950" y="4949072"/>
            <a:ext cx="2057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F2F2F2"/>
                </a:solidFill>
              </a:rPr>
              <a:t>‹#›</a:t>
            </a:fld>
            <a:endParaRPr sz="800">
              <a:solidFill>
                <a:srgbClr val="F2F2F2"/>
              </a:solidFill>
            </a:endParaRPr>
          </a:p>
        </p:txBody>
      </p:sp>
      <p:sp>
        <p:nvSpPr>
          <p:cNvPr id="14" name="Google Shape;14;p2"/>
          <p:cNvSpPr txBox="1"/>
          <p:nvPr/>
        </p:nvSpPr>
        <p:spPr>
          <a:xfrm>
            <a:off x="2816550" y="4855475"/>
            <a:ext cx="35109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SOCA-JCSDA-Tech</a:t>
            </a:r>
            <a:r>
              <a:rPr lang="en" sz="1100">
                <a:solidFill>
                  <a:srgbClr val="FFFFFF"/>
                </a:solidFill>
              </a:rPr>
              <a:t>nical</a:t>
            </a:r>
            <a:r>
              <a:rPr b="0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Review</a:t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15;p2"/>
          <p:cNvCxnSpPr/>
          <p:nvPr/>
        </p:nvCxnSpPr>
        <p:spPr>
          <a:xfrm>
            <a:off x="0" y="4899579"/>
            <a:ext cx="9144000" cy="0"/>
          </a:xfrm>
          <a:prstGeom prst="straightConnector1">
            <a:avLst/>
          </a:prstGeom>
          <a:noFill/>
          <a:ln cap="flat" cmpd="sng" w="28575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" name="Google Shape;16;p2"/>
          <p:cNvSpPr txBox="1"/>
          <p:nvPr/>
        </p:nvSpPr>
        <p:spPr>
          <a:xfrm>
            <a:off x="0" y="4855475"/>
            <a:ext cx="30582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</a:rPr>
              <a:t>June</a:t>
            </a:r>
            <a:r>
              <a:rPr b="0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>
                <a:solidFill>
                  <a:srgbClr val="FFFFFF"/>
                </a:solidFill>
              </a:rPr>
              <a:t>9</a:t>
            </a:r>
            <a:r>
              <a:rPr b="0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202</a:t>
            </a:r>
            <a:r>
              <a:rPr lang="en" sz="1100">
                <a:solidFill>
                  <a:srgbClr val="FFFFFF"/>
                </a:solidFill>
              </a:rPr>
              <a:t>1</a:t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0" y="0"/>
            <a:ext cx="9144000" cy="400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title"/>
          </p:nvPr>
        </p:nvSpPr>
        <p:spPr>
          <a:xfrm>
            <a:off x="125568" y="13691"/>
            <a:ext cx="7886700" cy="8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" type="body"/>
          </p:nvPr>
        </p:nvSpPr>
        <p:spPr>
          <a:xfrm>
            <a:off x="628650" y="957263"/>
            <a:ext cx="3886200" cy="36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3864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3864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3864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3864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3864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2" type="body"/>
          </p:nvPr>
        </p:nvSpPr>
        <p:spPr>
          <a:xfrm>
            <a:off x="4629150" y="957263"/>
            <a:ext cx="3886200" cy="36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3864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3864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3864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3864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3864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9" name="Google Shape;59;p13"/>
          <p:cNvSpPr txBox="1"/>
          <p:nvPr>
            <p:ph idx="12" type="sldNum"/>
          </p:nvPr>
        </p:nvSpPr>
        <p:spPr>
          <a:xfrm>
            <a:off x="6457950" y="4949072"/>
            <a:ext cx="2057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69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69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69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900" y="-12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7.png"/><Relationship Id="rId7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26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gif"/><Relationship Id="rId4" Type="http://schemas.openxmlformats.org/officeDocument/2006/relationships/image" Target="../media/image12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ufscommunity.org/wp-content/uploads/2021/02/SOCA-UFS-Webinar.pdf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19.png"/><Relationship Id="rId6" Type="http://schemas.openxmlformats.org/officeDocument/2006/relationships/image" Target="../media/image6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029968" y="457200"/>
            <a:ext cx="731400" cy="731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full_disk_ahi_true_color_20150819070000 (1).jpg" id="69" name="Google Shape;69;p15"/>
          <p:cNvPicPr preferRelativeResize="0"/>
          <p:nvPr/>
        </p:nvPicPr>
        <p:blipFill rotWithShape="1">
          <a:blip r:embed="rId3">
            <a:alphaModFix/>
          </a:blip>
          <a:srcRect b="24276" l="0" r="37417" t="0"/>
          <a:stretch/>
        </p:blipFill>
        <p:spPr>
          <a:xfrm>
            <a:off x="5929807" y="964536"/>
            <a:ext cx="3218997" cy="389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3582" y="58457"/>
            <a:ext cx="5189495" cy="162027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149175" y="1653475"/>
            <a:ext cx="5694300" cy="2901900"/>
          </a:xfrm>
          <a:prstGeom prst="rect">
            <a:avLst/>
          </a:prstGeom>
          <a:gradFill>
            <a:gsLst>
              <a:gs pos="0">
                <a:srgbClr val="000000"/>
              </a:gs>
              <a:gs pos="6000">
                <a:srgbClr val="000000"/>
              </a:gs>
              <a:gs pos="100000">
                <a:srgbClr val="E0E8F4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50800">
              <a:srgbClr val="000000">
                <a:alpha val="8196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Overview of the </a:t>
            </a:r>
            <a:r>
              <a:rPr b="1" lang="en">
                <a:solidFill>
                  <a:srgbClr val="FFFFFF"/>
                </a:solidFill>
              </a:rPr>
              <a:t>Sea ice Ocean Coupled Assimilation (SOCA) project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1" lang="en">
                <a:solidFill>
                  <a:srgbClr val="FFFFFF"/>
                </a:solidFill>
              </a:rPr>
            </a:br>
            <a:r>
              <a:rPr b="1" lang="en">
                <a:solidFill>
                  <a:srgbClr val="FFFFFF"/>
                </a:solidFill>
              </a:rPr>
              <a:t>Core Team: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lt1"/>
                </a:solidFill>
              </a:rPr>
              <a:t>Kriti Bhargava</a:t>
            </a:r>
            <a:r>
              <a:rPr i="1" lang="en">
                <a:solidFill>
                  <a:srgbClr val="FFFFFF"/>
                </a:solidFill>
              </a:rPr>
              <a:t>, Hamideh Ebrahimi, Travis Sluka, </a:t>
            </a:r>
            <a:r>
              <a:rPr i="1" lang="en">
                <a:solidFill>
                  <a:schemeClr val="lt1"/>
                </a:solidFill>
              </a:rPr>
              <a:t>Guillaume Vernieres</a:t>
            </a:r>
            <a:endParaRPr i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GMAO in-Kind </a:t>
            </a:r>
            <a:r>
              <a:rPr b="1" lang="en">
                <a:solidFill>
                  <a:srgbClr val="FFFFFF"/>
                </a:solidFill>
              </a:rPr>
              <a:t>Collaborators</a:t>
            </a:r>
            <a:r>
              <a:rPr lang="en">
                <a:solidFill>
                  <a:srgbClr val="FFFFFF"/>
                </a:solidFill>
              </a:rPr>
              <a:t>: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</a:rPr>
              <a:t>Min-Jeong Kim, Yuri Vikhliaev</a:t>
            </a:r>
            <a:r>
              <a:rPr i="1" lang="en">
                <a:solidFill>
                  <a:srgbClr val="FFFFFF"/>
                </a:solidFill>
              </a:rPr>
              <a:t>, Eric Hackert, Santha Akella</a:t>
            </a:r>
            <a:endParaRPr i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NOAA In-Kind Contributors</a:t>
            </a:r>
            <a:r>
              <a:rPr lang="en">
                <a:solidFill>
                  <a:srgbClr val="FFFFFF"/>
                </a:solidFill>
              </a:rPr>
              <a:t>: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</a:rPr>
              <a:t>Rahul Mahajan, Jong Kim, Yan Hao, JieShun Zhu, Shastri Paturi, Xiao Liu, Yi-Cheng Teng, Sergey Frolov, Ling Liu, Cameron Book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/>
          <p:nvPr/>
        </p:nvSpPr>
        <p:spPr>
          <a:xfrm>
            <a:off x="-3125" y="0"/>
            <a:ext cx="829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Application development:</a:t>
            </a:r>
            <a:r>
              <a:rPr lang="en">
                <a:solidFill>
                  <a:schemeClr val="lt1"/>
                </a:solidFill>
              </a:rPr>
              <a:t> Wave DA for the initialization of WWIII (Yi-Cheng Teng, EMC)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64" name="Google Shape;164;p24"/>
          <p:cNvPicPr preferRelativeResize="0"/>
          <p:nvPr/>
        </p:nvPicPr>
        <p:blipFill rotWithShape="1">
          <a:blip r:embed="rId3">
            <a:alphaModFix/>
          </a:blip>
          <a:srcRect b="4905" l="0" r="0" t="5408"/>
          <a:stretch/>
        </p:blipFill>
        <p:spPr>
          <a:xfrm>
            <a:off x="3685900" y="481275"/>
            <a:ext cx="2878302" cy="284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33825" y="3228925"/>
            <a:ext cx="1890098" cy="144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 txBox="1"/>
          <p:nvPr/>
        </p:nvSpPr>
        <p:spPr>
          <a:xfrm>
            <a:off x="24500" y="461563"/>
            <a:ext cx="36723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rPr>
              <a:t>Assimilated Observations: SWH</a:t>
            </a:r>
            <a:endParaRPr b="1" i="0" sz="1400" cap="none" strike="noStrike">
              <a:solidFill>
                <a:srgbClr val="0099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●"/>
            </a:pPr>
            <a:r>
              <a:rPr b="1" i="0" lang="en" sz="1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rPr>
              <a:t>Altimeters</a:t>
            </a:r>
            <a:r>
              <a:rPr b="0" i="0" lang="en" sz="1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">
                <a:solidFill>
                  <a:srgbClr val="07336F"/>
                </a:solidFill>
              </a:rPr>
              <a:t> </a:t>
            </a:r>
            <a:r>
              <a:rPr b="0" i="0" lang="en" sz="1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rPr>
              <a:t>Jason-2, CryoSat-2, SARAL, Jason-3, Sentinel-3A, Sentinel-3B</a:t>
            </a:r>
            <a:endParaRPr b="0" i="0" sz="1400" u="none" cap="none" strike="noStrike">
              <a:solidFill>
                <a:srgbClr val="07336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●"/>
            </a:pPr>
            <a:r>
              <a:rPr b="1" i="0" lang="en" sz="1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rPr>
              <a:t>In-situ Data</a:t>
            </a:r>
            <a:r>
              <a:rPr b="0" i="0" lang="en" sz="1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rPr>
              <a:t>: NOAA NDBC buoys</a:t>
            </a:r>
            <a:endParaRPr b="0" i="0" sz="1400" u="none" cap="none" strike="noStrike">
              <a:solidFill>
                <a:srgbClr val="07336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6325" y="1974925"/>
            <a:ext cx="2982025" cy="13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1700" y="3390416"/>
            <a:ext cx="2982025" cy="144645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4"/>
          <p:cNvSpPr/>
          <p:nvPr/>
        </p:nvSpPr>
        <p:spPr>
          <a:xfrm>
            <a:off x="3835685" y="4635243"/>
            <a:ext cx="24747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rPr>
              <a:t>Blue: GWES; </a:t>
            </a:r>
            <a:r>
              <a:rPr b="0" i="0" lang="en" sz="11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Green: no da; </a:t>
            </a:r>
            <a:r>
              <a:rPr b="0" i="0" lang="en" sz="1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red: 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4"/>
          <p:cNvPicPr preferRelativeResize="0"/>
          <p:nvPr/>
        </p:nvPicPr>
        <p:blipFill rotWithShape="1">
          <a:blip r:embed="rId7">
            <a:alphaModFix/>
          </a:blip>
          <a:srcRect b="0" l="0" r="69888" t="0"/>
          <a:stretch/>
        </p:blipFill>
        <p:spPr>
          <a:xfrm>
            <a:off x="6705600" y="415725"/>
            <a:ext cx="2083299" cy="158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/>
          <p:cNvPicPr preferRelativeResize="0"/>
          <p:nvPr/>
        </p:nvPicPr>
        <p:blipFill rotWithShape="1">
          <a:blip r:embed="rId7">
            <a:alphaModFix/>
          </a:blip>
          <a:srcRect b="0" l="33016" r="33941" t="0"/>
          <a:stretch/>
        </p:blipFill>
        <p:spPr>
          <a:xfrm>
            <a:off x="6728475" y="1863525"/>
            <a:ext cx="2285999" cy="159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/>
          <p:cNvPicPr preferRelativeResize="0"/>
          <p:nvPr/>
        </p:nvPicPr>
        <p:blipFill rotWithShape="1">
          <a:blip r:embed="rId7">
            <a:alphaModFix/>
          </a:blip>
          <a:srcRect b="0" l="66264" r="0" t="0"/>
          <a:stretch/>
        </p:blipFill>
        <p:spPr>
          <a:xfrm>
            <a:off x="6771577" y="3311325"/>
            <a:ext cx="2285999" cy="15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20173"/>
            <a:ext cx="5900224" cy="211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2350" y="810475"/>
            <a:ext cx="6406949" cy="390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5"/>
          <p:cNvSpPr txBox="1"/>
          <p:nvPr/>
        </p:nvSpPr>
        <p:spPr>
          <a:xfrm>
            <a:off x="-3125" y="0"/>
            <a:ext cx="829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Application development:</a:t>
            </a:r>
            <a:r>
              <a:rPr lang="en">
                <a:solidFill>
                  <a:schemeClr val="lt1"/>
                </a:solidFill>
              </a:rPr>
              <a:t> Ocean Sea ice strongly coupled DA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0" y="457200"/>
            <a:ext cx="3182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99D8"/>
                </a:solidFill>
              </a:rPr>
              <a:t>Ensemble based coupled</a:t>
            </a:r>
            <a:r>
              <a:rPr b="1" lang="en">
                <a:solidFill>
                  <a:srgbClr val="0099D8"/>
                </a:solidFill>
              </a:rPr>
              <a:t> B matrix</a:t>
            </a:r>
            <a:endParaRPr b="1">
              <a:solidFill>
                <a:srgbClr val="0099D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20 members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LETKF perturbations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BUMP localization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/>
          <p:nvPr/>
        </p:nvSpPr>
        <p:spPr>
          <a:xfrm>
            <a:off x="-3125" y="0"/>
            <a:ext cx="829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Application development:</a:t>
            </a:r>
            <a:r>
              <a:rPr lang="en">
                <a:solidFill>
                  <a:schemeClr val="lt1"/>
                </a:solidFill>
              </a:rPr>
              <a:t> </a:t>
            </a:r>
            <a:r>
              <a:rPr lang="en">
                <a:solidFill>
                  <a:schemeClr val="lt1"/>
                </a:solidFill>
              </a:rPr>
              <a:t>NG-GODAS, joint JCSDA/EMC/CPC implementation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186" name="Google Shape;186;p26"/>
          <p:cNvCxnSpPr/>
          <p:nvPr/>
        </p:nvCxnSpPr>
        <p:spPr>
          <a:xfrm>
            <a:off x="4488950" y="1445125"/>
            <a:ext cx="5100" cy="3126900"/>
          </a:xfrm>
          <a:prstGeom prst="straightConnector1">
            <a:avLst/>
          </a:prstGeom>
          <a:noFill/>
          <a:ln cap="flat" cmpd="sng" w="38100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7" name="Google Shape;187;p26"/>
          <p:cNvPicPr preferRelativeResize="0"/>
          <p:nvPr/>
        </p:nvPicPr>
        <p:blipFill rotWithShape="1">
          <a:blip r:embed="rId3">
            <a:alphaModFix/>
          </a:blip>
          <a:srcRect b="0" l="0" r="49114" t="0"/>
          <a:stretch/>
        </p:blipFill>
        <p:spPr>
          <a:xfrm>
            <a:off x="4732575" y="846650"/>
            <a:ext cx="3959324" cy="37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6"/>
          <p:cNvSpPr txBox="1"/>
          <p:nvPr/>
        </p:nvSpPr>
        <p:spPr>
          <a:xfrm>
            <a:off x="5823625" y="4512950"/>
            <a:ext cx="254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/>
              <a:t>Analysis by </a:t>
            </a:r>
            <a:r>
              <a:rPr b="1" i="1" lang="en" sz="1000"/>
              <a:t>JieShun Zhu</a:t>
            </a:r>
            <a:r>
              <a:rPr i="1" lang="en" sz="1000"/>
              <a:t>, CPC</a:t>
            </a:r>
            <a:endParaRPr i="1" sz="1000"/>
          </a:p>
        </p:txBody>
      </p:sp>
      <p:sp>
        <p:nvSpPr>
          <p:cNvPr id="189" name="Google Shape;189;p26"/>
          <p:cNvSpPr txBox="1"/>
          <p:nvPr/>
        </p:nvSpPr>
        <p:spPr>
          <a:xfrm>
            <a:off x="25326" y="417350"/>
            <a:ext cx="4379400" cy="13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99D8"/>
                </a:solidFill>
              </a:rPr>
              <a:t>An ocean sea ice reanalysis system for the UFS</a:t>
            </a:r>
            <a:endParaRPr b="1">
              <a:solidFill>
                <a:srgbClr val="0099D8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3DVAR with parametric background error and balance operators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Sanity check for covariance modeling: Hybrid EnVAR</a:t>
            </a:r>
            <a:endParaRPr sz="1200"/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Observations:</a:t>
            </a:r>
            <a:endParaRPr sz="1200"/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Insitu: Argo (T,S), Conductivity TD (T,S), XBT (T), TAO (T), PIRATA (T,S), RAMA (T,S) , Ship tracks (SST)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Satellite</a:t>
            </a:r>
            <a:r>
              <a:rPr lang="en" sz="1200"/>
              <a:t> retrievals</a:t>
            </a:r>
            <a:endParaRPr sz="1200"/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24H DA window </a:t>
            </a:r>
            <a:endParaRPr b="1" i="0" sz="12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26"/>
          <p:cNvPicPr preferRelativeResize="0"/>
          <p:nvPr/>
        </p:nvPicPr>
        <p:blipFill rotWithShape="1">
          <a:blip r:embed="rId4">
            <a:alphaModFix/>
          </a:blip>
          <a:srcRect b="9530" l="12169" r="9115" t="11380"/>
          <a:stretch/>
        </p:blipFill>
        <p:spPr>
          <a:xfrm>
            <a:off x="476975" y="2812400"/>
            <a:ext cx="3577527" cy="199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/>
          <p:nvPr/>
        </p:nvSpPr>
        <p:spPr>
          <a:xfrm>
            <a:off x="6457950" y="4949072"/>
            <a:ext cx="2057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F2F2F2"/>
                </a:solidFill>
              </a:rPr>
              <a:t>‹#›</a:t>
            </a:fld>
            <a:endParaRPr sz="800">
              <a:solidFill>
                <a:srgbClr val="F2F2F2"/>
              </a:solidFill>
            </a:endParaRPr>
          </a:p>
        </p:txBody>
      </p:sp>
      <p:sp>
        <p:nvSpPr>
          <p:cNvPr id="196" name="Google Shape;196;p27"/>
          <p:cNvSpPr/>
          <p:nvPr/>
        </p:nvSpPr>
        <p:spPr>
          <a:xfrm>
            <a:off x="7651800" y="1489475"/>
            <a:ext cx="971400" cy="6522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C4587"/>
                </a:solidFill>
              </a:rPr>
              <a:t>SOCA</a:t>
            </a:r>
            <a:endParaRPr b="1" sz="1000"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C4587"/>
                </a:solidFill>
              </a:rPr>
              <a:t>3DVAR</a:t>
            </a:r>
            <a:endParaRPr b="1" sz="1000">
              <a:solidFill>
                <a:srgbClr val="1C4587"/>
              </a:solidFill>
            </a:endParaRPr>
          </a:p>
        </p:txBody>
      </p:sp>
      <p:sp>
        <p:nvSpPr>
          <p:cNvPr id="197" name="Google Shape;197;p27"/>
          <p:cNvSpPr/>
          <p:nvPr/>
        </p:nvSpPr>
        <p:spPr>
          <a:xfrm>
            <a:off x="4594700" y="1544350"/>
            <a:ext cx="1442700" cy="3714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C4587"/>
                </a:solidFill>
              </a:rPr>
              <a:t>GEOS Forecast</a:t>
            </a:r>
            <a:endParaRPr b="1" sz="1000"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C4587"/>
                </a:solidFill>
              </a:rPr>
              <a:t>MOM6-CICE4-FV3</a:t>
            </a:r>
            <a:endParaRPr b="1" sz="1000">
              <a:solidFill>
                <a:srgbClr val="1C4587"/>
              </a:solidFill>
            </a:endParaRPr>
          </a:p>
        </p:txBody>
      </p:sp>
      <p:sp>
        <p:nvSpPr>
          <p:cNvPr id="198" name="Google Shape;198;p27"/>
          <p:cNvSpPr/>
          <p:nvPr/>
        </p:nvSpPr>
        <p:spPr>
          <a:xfrm>
            <a:off x="5543750" y="2309850"/>
            <a:ext cx="1270800" cy="3288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C4587"/>
                </a:solidFill>
              </a:rPr>
              <a:t>Cold start IC</a:t>
            </a:r>
            <a:endParaRPr b="1" sz="1000">
              <a:solidFill>
                <a:srgbClr val="1C4587"/>
              </a:solidFill>
            </a:endParaRPr>
          </a:p>
        </p:txBody>
      </p:sp>
      <p:cxnSp>
        <p:nvCxnSpPr>
          <p:cNvPr id="199" name="Google Shape;199;p27"/>
          <p:cNvCxnSpPr>
            <a:stCxn id="196" idx="3"/>
            <a:endCxn id="200" idx="3"/>
          </p:cNvCxnSpPr>
          <p:nvPr/>
        </p:nvCxnSpPr>
        <p:spPr>
          <a:xfrm flipH="1">
            <a:off x="7425000" y="1815575"/>
            <a:ext cx="1198200" cy="1546500"/>
          </a:xfrm>
          <a:prstGeom prst="curvedConnector3">
            <a:avLst>
              <a:gd fmla="val -19874" name="adj1"/>
            </a:avLst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1" name="Google Shape;201;p27"/>
          <p:cNvSpPr txBox="1"/>
          <p:nvPr/>
        </p:nvSpPr>
        <p:spPr>
          <a:xfrm>
            <a:off x="30950" y="365850"/>
            <a:ext cx="4299000" cy="19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C4587"/>
                </a:solidFill>
              </a:rPr>
              <a:t>Workflow summary for the Marine 3DVAR and Atmospheric h(x) with the coupled GEOS (MOM6-FV3-CICE4-...)</a:t>
            </a:r>
            <a:endParaRPr b="1" sz="16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C4587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C90 FV3 (replaying atm analysis), 1 degree MOM6-CICE4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6 hr window for the Atmospheric h(x)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24 hr window for the marine 3DVAR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202" name="Google Shape;202;p27"/>
          <p:cNvCxnSpPr>
            <a:stCxn id="198" idx="0"/>
            <a:endCxn id="197" idx="2"/>
          </p:cNvCxnSpPr>
          <p:nvPr/>
        </p:nvCxnSpPr>
        <p:spPr>
          <a:xfrm flipH="1" rot="5400000">
            <a:off x="5550500" y="1681200"/>
            <a:ext cx="394200" cy="863100"/>
          </a:xfrm>
          <a:prstGeom prst="curvedConnector3">
            <a:avLst>
              <a:gd fmla="val 49987" name="adj1"/>
            </a:avLst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0" name="Google Shape;200;p27"/>
          <p:cNvSpPr/>
          <p:nvPr/>
        </p:nvSpPr>
        <p:spPr>
          <a:xfrm>
            <a:off x="5838850" y="3087625"/>
            <a:ext cx="1586100" cy="5490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C4587"/>
                </a:solidFill>
              </a:rPr>
              <a:t>JEDI IC: Only MOM6 &amp; CICE4 for now</a:t>
            </a:r>
            <a:endParaRPr b="1" sz="1000">
              <a:solidFill>
                <a:srgbClr val="1C4587"/>
              </a:solidFill>
            </a:endParaRPr>
          </a:p>
        </p:txBody>
      </p:sp>
      <p:cxnSp>
        <p:nvCxnSpPr>
          <p:cNvPr id="203" name="Google Shape;203;p27"/>
          <p:cNvCxnSpPr>
            <a:stCxn id="200" idx="1"/>
            <a:endCxn id="197" idx="1"/>
          </p:cNvCxnSpPr>
          <p:nvPr/>
        </p:nvCxnSpPr>
        <p:spPr>
          <a:xfrm rot="10800000">
            <a:off x="4594750" y="1730125"/>
            <a:ext cx="1244100" cy="1632000"/>
          </a:xfrm>
          <a:prstGeom prst="curvedConnector3">
            <a:avLst>
              <a:gd fmla="val 119144" name="adj1"/>
            </a:avLst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4" name="Google Shape;204;p27"/>
          <p:cNvSpPr txBox="1"/>
          <p:nvPr/>
        </p:nvSpPr>
        <p:spPr>
          <a:xfrm>
            <a:off x="7433350" y="2766250"/>
            <a:ext cx="1210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ocean sea ice analysis</a:t>
            </a:r>
            <a:endParaRPr sz="800"/>
          </a:p>
        </p:txBody>
      </p:sp>
      <p:cxnSp>
        <p:nvCxnSpPr>
          <p:cNvPr id="205" name="Google Shape;205;p27"/>
          <p:cNvCxnSpPr>
            <a:stCxn id="197" idx="3"/>
            <a:endCxn id="196" idx="1"/>
          </p:cNvCxnSpPr>
          <p:nvPr/>
        </p:nvCxnSpPr>
        <p:spPr>
          <a:xfrm>
            <a:off x="6037400" y="1730050"/>
            <a:ext cx="1614300" cy="85500"/>
          </a:xfrm>
          <a:prstGeom prst="curvedConnector3">
            <a:avLst>
              <a:gd fmla="val 50003" name="adj1"/>
            </a:avLst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6" name="Google Shape;206;p27"/>
          <p:cNvSpPr/>
          <p:nvPr/>
        </p:nvSpPr>
        <p:spPr>
          <a:xfrm>
            <a:off x="5289600" y="498875"/>
            <a:ext cx="971400" cy="3714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C4587"/>
                </a:solidFill>
              </a:rPr>
              <a:t>FV3-JEDI</a:t>
            </a:r>
            <a:endParaRPr b="1" sz="1000"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C4587"/>
                </a:solidFill>
              </a:rPr>
              <a:t>h(x)</a:t>
            </a:r>
            <a:endParaRPr b="1" sz="1000">
              <a:solidFill>
                <a:srgbClr val="1C4587"/>
              </a:solidFill>
            </a:endParaRPr>
          </a:p>
        </p:txBody>
      </p:sp>
      <p:cxnSp>
        <p:nvCxnSpPr>
          <p:cNvPr id="207" name="Google Shape;207;p27"/>
          <p:cNvCxnSpPr>
            <a:stCxn id="197" idx="0"/>
            <a:endCxn id="206" idx="1"/>
          </p:cNvCxnSpPr>
          <p:nvPr/>
        </p:nvCxnSpPr>
        <p:spPr>
          <a:xfrm flipH="1" rot="5400000">
            <a:off x="4872950" y="1101250"/>
            <a:ext cx="859800" cy="26400"/>
          </a:xfrm>
          <a:prstGeom prst="curvedConnector4">
            <a:avLst>
              <a:gd fmla="val 39200" name="adj1"/>
              <a:gd fmla="val 1002178" name="adj2"/>
            </a:avLst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8" name="Google Shape;208;p27"/>
          <p:cNvSpPr txBox="1"/>
          <p:nvPr/>
        </p:nvSpPr>
        <p:spPr>
          <a:xfrm>
            <a:off x="4994950" y="1089850"/>
            <a:ext cx="97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600"/>
              <a:t>Atmosphere and ocean surface (SST, SSS) background</a:t>
            </a:r>
            <a:endParaRPr i="1" sz="600"/>
          </a:p>
        </p:txBody>
      </p:sp>
      <p:sp>
        <p:nvSpPr>
          <p:cNvPr id="209" name="Google Shape;209;p27"/>
          <p:cNvSpPr/>
          <p:nvPr/>
        </p:nvSpPr>
        <p:spPr>
          <a:xfrm>
            <a:off x="7466475" y="510450"/>
            <a:ext cx="1053300" cy="4503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1C4587"/>
                </a:solidFill>
              </a:rPr>
              <a:t>Observations</a:t>
            </a:r>
            <a:endParaRPr b="1" sz="1000">
              <a:solidFill>
                <a:srgbClr val="1C4587"/>
              </a:solidFill>
            </a:endParaRPr>
          </a:p>
        </p:txBody>
      </p:sp>
      <p:cxnSp>
        <p:nvCxnSpPr>
          <p:cNvPr id="210" name="Google Shape;210;p27"/>
          <p:cNvCxnSpPr>
            <a:stCxn id="209" idx="2"/>
            <a:endCxn id="196" idx="0"/>
          </p:cNvCxnSpPr>
          <p:nvPr/>
        </p:nvCxnSpPr>
        <p:spPr>
          <a:xfrm flipH="1" rot="-5400000">
            <a:off x="7800975" y="1152900"/>
            <a:ext cx="528600" cy="144300"/>
          </a:xfrm>
          <a:prstGeom prst="curvedConnector3">
            <a:avLst>
              <a:gd fmla="val 50012" name="adj1"/>
            </a:avLst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1" name="Google Shape;211;p27"/>
          <p:cNvCxnSpPr>
            <a:stCxn id="209" idx="1"/>
            <a:endCxn id="206" idx="3"/>
          </p:cNvCxnSpPr>
          <p:nvPr/>
        </p:nvCxnSpPr>
        <p:spPr>
          <a:xfrm rot="10800000">
            <a:off x="6261075" y="684600"/>
            <a:ext cx="1205400" cy="51000"/>
          </a:xfrm>
          <a:prstGeom prst="curvedConnector3">
            <a:avLst>
              <a:gd fmla="val 50003" name="adj1"/>
            </a:avLst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2" name="Google Shape;212;p27"/>
          <p:cNvCxnSpPr>
            <a:stCxn id="206" idx="2"/>
            <a:endCxn id="196" idx="1"/>
          </p:cNvCxnSpPr>
          <p:nvPr/>
        </p:nvCxnSpPr>
        <p:spPr>
          <a:xfrm flipH="1" rot="-5400000">
            <a:off x="6240900" y="404675"/>
            <a:ext cx="945300" cy="1876500"/>
          </a:xfrm>
          <a:prstGeom prst="curvedConnector2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3" name="Google Shape;213;p27"/>
          <p:cNvSpPr txBox="1"/>
          <p:nvPr/>
        </p:nvSpPr>
        <p:spPr>
          <a:xfrm>
            <a:off x="6061750" y="1013650"/>
            <a:ext cx="971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600"/>
              <a:t>Atm background interpolated at observation locations (GeoVaLs)</a:t>
            </a:r>
            <a:endParaRPr i="1" sz="600"/>
          </a:p>
        </p:txBody>
      </p:sp>
      <p:sp>
        <p:nvSpPr>
          <p:cNvPr id="214" name="Google Shape;214;p27"/>
          <p:cNvSpPr txBox="1"/>
          <p:nvPr/>
        </p:nvSpPr>
        <p:spPr>
          <a:xfrm>
            <a:off x="-3125" y="0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Application development:</a:t>
            </a:r>
            <a:r>
              <a:rPr lang="en">
                <a:solidFill>
                  <a:schemeClr val="lt1"/>
                </a:solidFill>
              </a:rPr>
              <a:t> Multi-domain observing operators for GEOS (Min-Jeong Kim, </a:t>
            </a:r>
            <a:r>
              <a:rPr lang="en">
                <a:solidFill>
                  <a:schemeClr val="lt1"/>
                </a:solidFill>
              </a:rPr>
              <a:t>Hamideh Ebrahimi</a:t>
            </a:r>
            <a:r>
              <a:rPr lang="en">
                <a:solidFill>
                  <a:schemeClr val="lt1"/>
                </a:solidFill>
              </a:rPr>
              <a:t>)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descr="A picture containing diagram&#10;&#10;Description automatically generated" id="215" name="Google Shape;215;p27"/>
          <p:cNvPicPr preferRelativeResize="0"/>
          <p:nvPr/>
        </p:nvPicPr>
        <p:blipFill rotWithShape="1">
          <a:blip r:embed="rId3">
            <a:alphaModFix/>
          </a:blip>
          <a:srcRect b="0" l="8351" r="8633" t="8408"/>
          <a:stretch/>
        </p:blipFill>
        <p:spPr>
          <a:xfrm>
            <a:off x="76200" y="2878650"/>
            <a:ext cx="2194560" cy="194648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7"/>
          <p:cNvSpPr txBox="1"/>
          <p:nvPr/>
        </p:nvSpPr>
        <p:spPr>
          <a:xfrm>
            <a:off x="3015175" y="2670425"/>
            <a:ext cx="1120800" cy="215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GEOS_GSI </a:t>
            </a:r>
            <a:r>
              <a:rPr b="1"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O-B   </a:t>
            </a:r>
            <a:endParaRPr sz="800"/>
          </a:p>
        </p:txBody>
      </p:sp>
      <p:sp>
        <p:nvSpPr>
          <p:cNvPr id="217" name="Google Shape;217;p27"/>
          <p:cNvSpPr txBox="1"/>
          <p:nvPr/>
        </p:nvSpPr>
        <p:spPr>
          <a:xfrm>
            <a:off x="698293" y="2670425"/>
            <a:ext cx="971400" cy="215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FV3-JEDI  </a:t>
            </a:r>
            <a:r>
              <a:rPr b="1"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O-B  </a:t>
            </a:r>
            <a:endParaRPr sz="800"/>
          </a:p>
        </p:txBody>
      </p:sp>
      <p:sp>
        <p:nvSpPr>
          <p:cNvPr id="218" name="Google Shape;218;p27"/>
          <p:cNvSpPr txBox="1"/>
          <p:nvPr/>
        </p:nvSpPr>
        <p:spPr>
          <a:xfrm>
            <a:off x="701027" y="2386225"/>
            <a:ext cx="323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METOP-B AMSU-A CH2 (31 GHz) Brightness Temperature</a:t>
            </a:r>
            <a:endParaRPr sz="10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12/4/2020</a:t>
            </a:r>
            <a:endParaRPr sz="1000"/>
          </a:p>
        </p:txBody>
      </p:sp>
      <p:pic>
        <p:nvPicPr>
          <p:cNvPr descr="Diagram&#10;&#10;Description automatically generated" id="219" name="Google Shape;219;p27"/>
          <p:cNvPicPr preferRelativeResize="0"/>
          <p:nvPr/>
        </p:nvPicPr>
        <p:blipFill rotWithShape="1">
          <a:blip r:embed="rId4">
            <a:alphaModFix/>
          </a:blip>
          <a:srcRect b="9827" l="8555" r="8297" t="9089"/>
          <a:stretch/>
        </p:blipFill>
        <p:spPr>
          <a:xfrm>
            <a:off x="2438400" y="2891011"/>
            <a:ext cx="2286000" cy="17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 txBox="1"/>
          <p:nvPr/>
        </p:nvSpPr>
        <p:spPr>
          <a:xfrm>
            <a:off x="-10275" y="4578525"/>
            <a:ext cx="6098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METOP-B AMSU-A CH2 (31 GHz) Brightness Temperature</a:t>
            </a:r>
            <a:r>
              <a:rPr i="1" lang="en" sz="1000">
                <a:solidFill>
                  <a:schemeClr val="dk1"/>
                </a:solidFill>
              </a:rPr>
              <a:t> </a:t>
            </a:r>
            <a:r>
              <a:rPr i="1"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12/4/2020 ( implementation by </a:t>
            </a:r>
            <a:r>
              <a:rPr i="1" lang="en" sz="1000"/>
              <a:t>Min-Jeong Kim)</a:t>
            </a:r>
            <a:endParaRPr i="1" sz="1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/>
          <p:nvPr/>
        </p:nvSpPr>
        <p:spPr>
          <a:xfrm>
            <a:off x="-3125" y="0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Application development:</a:t>
            </a:r>
            <a:r>
              <a:rPr lang="en">
                <a:solidFill>
                  <a:schemeClr val="lt1"/>
                </a:solidFill>
              </a:rPr>
              <a:t> </a:t>
            </a:r>
            <a:r>
              <a:rPr lang="en">
                <a:solidFill>
                  <a:schemeClr val="lt1"/>
                </a:solidFill>
              </a:rPr>
              <a:t>Multi-domain observing operators for GEOS (Hamideh Ebrahimi)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26" name="Google Shape;226;p28"/>
          <p:cNvPicPr preferRelativeResize="0"/>
          <p:nvPr/>
        </p:nvPicPr>
        <p:blipFill rotWithShape="1">
          <a:blip r:embed="rId3">
            <a:alphaModFix/>
          </a:blip>
          <a:srcRect b="12522" l="0" r="0" t="21980"/>
          <a:stretch/>
        </p:blipFill>
        <p:spPr>
          <a:xfrm>
            <a:off x="5396125" y="2164350"/>
            <a:ext cx="3709524" cy="13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882054"/>
            <a:ext cx="5396124" cy="301912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8"/>
          <p:cNvSpPr txBox="1"/>
          <p:nvPr/>
        </p:nvSpPr>
        <p:spPr>
          <a:xfrm>
            <a:off x="0" y="457200"/>
            <a:ext cx="7514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99D8"/>
                </a:solidFill>
              </a:rPr>
              <a:t>Multi domain UFO</a:t>
            </a:r>
            <a:endParaRPr b="1">
              <a:solidFill>
                <a:srgbClr val="0099D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Simulation of GMI and SMAP using the CRTM UFO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Background input from MOM6, CICE4 and FV3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/>
              <a:t>Work in progress for direct radiance assimilation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 txBox="1"/>
          <p:nvPr/>
        </p:nvSpPr>
        <p:spPr>
          <a:xfrm>
            <a:off x="-3125" y="0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Application, what’s next?</a:t>
            </a:r>
            <a:r>
              <a:rPr lang="en">
                <a:solidFill>
                  <a:schemeClr val="lt1"/>
                </a:solidFill>
              </a:rPr>
              <a:t> JEDI-GODAS (JCSDA-EMC)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4" name="Google Shape;234;p29"/>
          <p:cNvSpPr txBox="1"/>
          <p:nvPr/>
        </p:nvSpPr>
        <p:spPr>
          <a:xfrm>
            <a:off x="0" y="457200"/>
            <a:ext cx="79293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099D8"/>
                </a:solidFill>
              </a:rPr>
              <a:t>JEDI-GODAS what is it?</a:t>
            </a:r>
            <a:endParaRPr b="1">
              <a:solidFill>
                <a:srgbClr val="0099D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 </a:t>
            </a:r>
            <a:r>
              <a:rPr b="1" lang="en">
                <a:solidFill>
                  <a:schemeClr val="dk1"/>
                </a:solidFill>
              </a:rPr>
              <a:t>JOINTLY </a:t>
            </a:r>
            <a:r>
              <a:rPr lang="en">
                <a:solidFill>
                  <a:schemeClr val="dk1"/>
                </a:solidFill>
              </a:rPr>
              <a:t>designed/developed replacement for the global marine DA at EMC</a:t>
            </a:r>
            <a:r>
              <a:rPr b="1" lang="en">
                <a:solidFill>
                  <a:schemeClr val="dk1"/>
                </a:solidFill>
              </a:rPr>
              <a:t> with a viable path to operations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Meets the JCSDA requirement for CI/CD, collaborative work and workflow infrastructure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Built on past experiences: the JEDI-GODAS is a natural evolution of NG-GODAS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Multiple use: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Replacement of the marine DA systems for climate reanalysis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S2S initialization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High resolution ocean forecast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Extendable to regional systems (JEDI-MDAS?)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Covers the initialization of all the marine components of the UFS </a:t>
            </a:r>
            <a:endParaRPr b="1">
              <a:solidFill>
                <a:srgbClr val="0099D8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/>
        </p:nvSpPr>
        <p:spPr>
          <a:xfrm>
            <a:off x="1763000" y="486100"/>
            <a:ext cx="60543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99D8"/>
                </a:solidFill>
              </a:rPr>
              <a:t>Our Focus: Developing a scientifically sound end to end marine DA system</a:t>
            </a:r>
            <a:endParaRPr b="1">
              <a:solidFill>
                <a:srgbClr val="0099D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Replace GODAS at NOAA-EMC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Initialization of S2S systems (EMC, GMAO)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High resolution initialization of marine models (regional and global)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99D8"/>
                </a:solidFill>
              </a:rPr>
              <a:t>Model interfaces</a:t>
            </a:r>
            <a:endParaRPr b="1">
              <a:solidFill>
                <a:srgbClr val="0099D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MOM6 (JCSDA, EMC)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CICE6 (EMC, JCSDA)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ROMS (Rutgers, JCSDA)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99D8"/>
                </a:solidFill>
              </a:rPr>
              <a:t>Analysis to model change of variables</a:t>
            </a:r>
            <a:endParaRPr b="1">
              <a:solidFill>
                <a:srgbClr val="0099D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CICE4 (GMAO, JCSDA)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SIS2 (JCSDA)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Wavewatch III (EMC)</a:t>
            </a:r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-3125" y="0"/>
            <a:ext cx="829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1"/>
                </a:solidFill>
              </a:rPr>
              <a:t>SOCA</a:t>
            </a:r>
            <a:r>
              <a:rPr lang="en">
                <a:solidFill>
                  <a:schemeClr val="lt1"/>
                </a:solidFill>
              </a:rPr>
              <a:t>: JEDI based Marine data assimilation system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" name="Google Shape;82;p17"/>
          <p:cNvGraphicFramePr/>
          <p:nvPr/>
        </p:nvGraphicFramePr>
        <p:xfrm>
          <a:off x="114300" y="2686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{3286B1B6-2480-45A4-B81F-E638FB77C6B4}</a:tableStyleId>
              </a:tblPr>
              <a:tblGrid>
                <a:gridCol w="1224175"/>
                <a:gridCol w="1224175"/>
                <a:gridCol w="1224175"/>
                <a:gridCol w="1224175"/>
                <a:gridCol w="1224175"/>
              </a:tblGrid>
              <a:tr h="455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Global UFS </a:t>
                      </a:r>
                      <a:r>
                        <a:rPr lang="en" sz="700">
                          <a:solidFill>
                            <a:schemeClr val="dk1"/>
                          </a:solidFill>
                        </a:rPr>
                        <a:t>(MOM6-CICE6)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Global GEOS </a:t>
                      </a:r>
                      <a:r>
                        <a:rPr lang="en" sz="700"/>
                        <a:t>(MOM6-CICE4-FV3)</a:t>
                      </a:r>
                      <a:endParaRPr sz="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Global GFDL </a:t>
                      </a:r>
                      <a:r>
                        <a:rPr lang="en" sz="700">
                          <a:solidFill>
                            <a:schemeClr val="dk1"/>
                          </a:solidFill>
                        </a:rPr>
                        <a:t>(MOM6-SIS2)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Regional </a:t>
                      </a:r>
                      <a:r>
                        <a:rPr lang="en" sz="700">
                          <a:solidFill>
                            <a:schemeClr val="dk1"/>
                          </a:solidFill>
                        </a:rPr>
                        <a:t>(MOM6-SIS2)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348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h(x)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✅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✅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✅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✅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348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3DVAR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✅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✅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✅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✅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348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LETKF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✅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✅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✅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/>
                        <a:t>In progress</a:t>
                      </a:r>
                      <a:endParaRPr i="1" sz="1100"/>
                    </a:p>
                  </a:txBody>
                  <a:tcPr marT="91425" marB="91425" marR="91425" marL="91425"/>
                </a:tc>
              </a:tr>
              <a:tr h="348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Hybrid-EnVAR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✅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✅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✅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i="1" lang="en" sz="1100">
                          <a:solidFill>
                            <a:schemeClr val="dk1"/>
                          </a:solidFill>
                        </a:rPr>
                        <a:t>In progress</a:t>
                      </a:r>
                      <a:endParaRPr sz="11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83" name="Google Shape;83;p17"/>
          <p:cNvSpPr txBox="1"/>
          <p:nvPr/>
        </p:nvSpPr>
        <p:spPr>
          <a:xfrm>
            <a:off x="-3125" y="0"/>
            <a:ext cx="829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DA implementations and workflow(s):</a:t>
            </a:r>
            <a:r>
              <a:rPr lang="en">
                <a:solidFill>
                  <a:schemeClr val="lt1"/>
                </a:solidFill>
              </a:rPr>
              <a:t> </a:t>
            </a:r>
            <a:r>
              <a:rPr lang="en">
                <a:solidFill>
                  <a:schemeClr val="lt1"/>
                </a:solidFill>
              </a:rPr>
              <a:t>Current Cycling Status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4" name="Google Shape;84;p17"/>
          <p:cNvSpPr/>
          <p:nvPr/>
        </p:nvSpPr>
        <p:spPr>
          <a:xfrm>
            <a:off x="1050225" y="793475"/>
            <a:ext cx="785100" cy="511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Python scripts </a:t>
            </a:r>
            <a:endParaRPr/>
          </a:p>
        </p:txBody>
      </p:sp>
      <p:sp>
        <p:nvSpPr>
          <p:cNvPr id="85" name="Google Shape;85;p17"/>
          <p:cNvSpPr/>
          <p:nvPr/>
        </p:nvSpPr>
        <p:spPr>
          <a:xfrm>
            <a:off x="2498025" y="793475"/>
            <a:ext cx="785100" cy="511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Shell</a:t>
            </a:r>
            <a:r>
              <a:rPr lang="en"/>
              <a:t> scripts </a:t>
            </a:r>
            <a:endParaRPr/>
          </a:p>
        </p:txBody>
      </p:sp>
      <p:sp>
        <p:nvSpPr>
          <p:cNvPr id="86" name="Google Shape;86;p17"/>
          <p:cNvSpPr/>
          <p:nvPr/>
        </p:nvSpPr>
        <p:spPr>
          <a:xfrm>
            <a:off x="3945825" y="641075"/>
            <a:ext cx="1408200" cy="79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workflow (rocoto, ecflow)</a:t>
            </a:r>
            <a:r>
              <a:rPr lang="en"/>
              <a:t> </a:t>
            </a:r>
            <a:endParaRPr/>
          </a:p>
        </p:txBody>
      </p:sp>
      <p:sp>
        <p:nvSpPr>
          <p:cNvPr id="87" name="Google Shape;87;p17"/>
          <p:cNvSpPr/>
          <p:nvPr/>
        </p:nvSpPr>
        <p:spPr>
          <a:xfrm>
            <a:off x="6003225" y="793475"/>
            <a:ext cx="785100" cy="511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Shell</a:t>
            </a:r>
            <a:r>
              <a:rPr lang="en"/>
              <a:t> scripts </a:t>
            </a:r>
            <a:endParaRPr/>
          </a:p>
        </p:txBody>
      </p:sp>
      <p:sp>
        <p:nvSpPr>
          <p:cNvPr id="88" name="Google Shape;88;p17"/>
          <p:cNvSpPr/>
          <p:nvPr/>
        </p:nvSpPr>
        <p:spPr>
          <a:xfrm>
            <a:off x="1938125" y="1015450"/>
            <a:ext cx="397500" cy="94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7"/>
          <p:cNvSpPr/>
          <p:nvPr/>
        </p:nvSpPr>
        <p:spPr>
          <a:xfrm>
            <a:off x="3385925" y="1015450"/>
            <a:ext cx="397500" cy="94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7"/>
          <p:cNvSpPr/>
          <p:nvPr/>
        </p:nvSpPr>
        <p:spPr>
          <a:xfrm>
            <a:off x="5519525" y="1015450"/>
            <a:ext cx="397500" cy="94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/>
          <p:nvPr/>
        </p:nvSpPr>
        <p:spPr>
          <a:xfrm>
            <a:off x="6967325" y="1015450"/>
            <a:ext cx="397500" cy="94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7"/>
          <p:cNvSpPr txBox="1"/>
          <p:nvPr/>
        </p:nvSpPr>
        <p:spPr>
          <a:xfrm>
            <a:off x="2295950" y="1315275"/>
            <a:ext cx="1476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JCSDA/</a:t>
            </a:r>
            <a:r>
              <a:rPr i="1" lang="en" sz="800"/>
              <a:t>soca-realtime</a:t>
            </a:r>
            <a:endParaRPr i="1" sz="800"/>
          </a:p>
        </p:txBody>
      </p:sp>
      <p:sp>
        <p:nvSpPr>
          <p:cNvPr id="93" name="Google Shape;93;p17"/>
          <p:cNvSpPr txBox="1"/>
          <p:nvPr/>
        </p:nvSpPr>
        <p:spPr>
          <a:xfrm>
            <a:off x="5797825" y="1295400"/>
            <a:ext cx="1207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dk1"/>
                </a:solidFill>
              </a:rPr>
              <a:t>JCSDA/</a:t>
            </a:r>
            <a:r>
              <a:rPr i="1" lang="en" sz="800">
                <a:solidFill>
                  <a:schemeClr val="dk1"/>
                </a:solidFill>
              </a:rPr>
              <a:t>soca-science</a:t>
            </a:r>
            <a:endParaRPr i="1" sz="800">
              <a:solidFill>
                <a:schemeClr val="dk1"/>
              </a:solidFill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4038600" y="1447800"/>
            <a:ext cx="1237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dk1"/>
                </a:solidFill>
              </a:rPr>
              <a:t>NOAA-EMC/GODAS</a:t>
            </a:r>
            <a:endParaRPr i="1" sz="800">
              <a:solidFill>
                <a:schemeClr val="dk1"/>
              </a:solidFill>
            </a:endParaRPr>
          </a:p>
        </p:txBody>
      </p:sp>
      <p:sp>
        <p:nvSpPr>
          <p:cNvPr id="95" name="Google Shape;95;p17"/>
          <p:cNvSpPr/>
          <p:nvPr/>
        </p:nvSpPr>
        <p:spPr>
          <a:xfrm>
            <a:off x="7527225" y="793475"/>
            <a:ext cx="785100" cy="511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EWOK</a:t>
            </a:r>
            <a:r>
              <a:rPr lang="en"/>
              <a:t> </a:t>
            </a:r>
            <a:endParaRPr/>
          </a:p>
        </p:txBody>
      </p:sp>
      <p:sp>
        <p:nvSpPr>
          <p:cNvPr id="96" name="Google Shape;96;p17"/>
          <p:cNvSpPr/>
          <p:nvPr/>
        </p:nvSpPr>
        <p:spPr>
          <a:xfrm rot="5400000">
            <a:off x="3094075" y="-509825"/>
            <a:ext cx="163500" cy="60984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7" name="Google Shape;97;p17"/>
          <p:cNvCxnSpPr>
            <a:stCxn id="93" idx="2"/>
            <a:endCxn id="96" idx="1"/>
          </p:cNvCxnSpPr>
          <p:nvPr/>
        </p:nvCxnSpPr>
        <p:spPr>
          <a:xfrm rot="5400000">
            <a:off x="4361575" y="417600"/>
            <a:ext cx="854400" cy="32256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8" name="Google Shape;98;p17"/>
          <p:cNvSpPr txBox="1"/>
          <p:nvPr/>
        </p:nvSpPr>
        <p:spPr>
          <a:xfrm>
            <a:off x="1086550" y="2180625"/>
            <a:ext cx="491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C00000"/>
                </a:solidFill>
              </a:rPr>
              <a:t>status as of 06-09-2021 </a:t>
            </a:r>
            <a:r>
              <a:rPr i="1" lang="en" sz="1300">
                <a:solidFill>
                  <a:srgbClr val="C00000"/>
                </a:solidFill>
              </a:rPr>
              <a:t>(more or less in developmental freeze )</a:t>
            </a:r>
            <a:r>
              <a:rPr i="1" lang="en" sz="1300">
                <a:solidFill>
                  <a:srgbClr val="C00000"/>
                </a:solidFill>
              </a:rPr>
              <a:t> </a:t>
            </a:r>
            <a:endParaRPr i="1" sz="1300">
              <a:solidFill>
                <a:srgbClr val="C00000"/>
              </a:solidFill>
            </a:endParaRPr>
          </a:p>
        </p:txBody>
      </p:sp>
      <p:graphicFrame>
        <p:nvGraphicFramePr>
          <p:cNvPr id="99" name="Google Shape;99;p17"/>
          <p:cNvGraphicFramePr/>
          <p:nvPr/>
        </p:nvGraphicFramePr>
        <p:xfrm>
          <a:off x="6515100" y="2686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{3286B1B6-2480-45A4-B81F-E638FB77C6B4}</a:tableStyleId>
              </a:tblPr>
              <a:tblGrid>
                <a:gridCol w="1224175"/>
                <a:gridCol w="1224175"/>
              </a:tblGrid>
              <a:tr h="455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Read file</a:t>
                      </a:r>
                      <a:r>
                        <a:rPr lang="en" sz="1100"/>
                        <a:t> </a:t>
                      </a:r>
                      <a:r>
                        <a:rPr lang="en" sz="700">
                          <a:solidFill>
                            <a:schemeClr val="dk1"/>
                          </a:solidFill>
                        </a:rPr>
                        <a:t>(MOM6-CICE6)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MOM6 “solo”</a:t>
                      </a:r>
                      <a:r>
                        <a:rPr lang="en" sz="1100"/>
                        <a:t> </a:t>
                      </a:r>
                      <a:r>
                        <a:rPr lang="en" sz="700"/>
                        <a:t>(MOM6 only)</a:t>
                      </a:r>
                      <a:endParaRPr sz="700"/>
                    </a:p>
                  </a:txBody>
                  <a:tcPr marT="91425" marB="91425" marR="91425" marL="91425"/>
                </a:tc>
              </a:tr>
              <a:tr h="348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i="1" lang="en" sz="1100">
                          <a:solidFill>
                            <a:schemeClr val="dk1"/>
                          </a:solidFill>
                        </a:rPr>
                        <a:t>In progress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i="1" lang="en" sz="1100">
                          <a:solidFill>
                            <a:schemeClr val="dk1"/>
                          </a:solidFill>
                        </a:rPr>
                        <a:t>In progress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348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i="1" lang="en" sz="1100">
                          <a:solidFill>
                            <a:schemeClr val="dk1"/>
                          </a:solidFill>
                        </a:rPr>
                        <a:t>In progress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i="1" lang="en" sz="1100">
                          <a:solidFill>
                            <a:schemeClr val="dk1"/>
                          </a:solidFill>
                        </a:rPr>
                        <a:t>In progress</a:t>
                      </a:r>
                      <a:endParaRPr sz="11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00" name="Google Shape;100;p17"/>
          <p:cNvSpPr/>
          <p:nvPr/>
        </p:nvSpPr>
        <p:spPr>
          <a:xfrm rot="5400000">
            <a:off x="7660975" y="1313875"/>
            <a:ext cx="163500" cy="24510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7"/>
          <p:cNvSpPr txBox="1"/>
          <p:nvPr/>
        </p:nvSpPr>
        <p:spPr>
          <a:xfrm>
            <a:off x="7398025" y="1295400"/>
            <a:ext cx="1207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dk1"/>
                </a:solidFill>
              </a:rPr>
              <a:t>JCSDA/soca-workflow</a:t>
            </a:r>
            <a:endParaRPr i="1" sz="800">
              <a:solidFill>
                <a:schemeClr val="dk1"/>
              </a:solidFill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1073425" y="1295400"/>
            <a:ext cx="785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dk1"/>
                </a:solidFill>
              </a:rPr>
              <a:t>JCSDA/soca</a:t>
            </a:r>
            <a:endParaRPr i="1" sz="800">
              <a:solidFill>
                <a:schemeClr val="dk1"/>
              </a:solidFill>
            </a:endParaRPr>
          </a:p>
        </p:txBody>
      </p:sp>
      <p:cxnSp>
        <p:nvCxnSpPr>
          <p:cNvPr id="103" name="Google Shape;103;p17"/>
          <p:cNvCxnSpPr>
            <a:stCxn id="101" idx="2"/>
            <a:endCxn id="100" idx="1"/>
          </p:cNvCxnSpPr>
          <p:nvPr/>
        </p:nvCxnSpPr>
        <p:spPr>
          <a:xfrm rot="5400000">
            <a:off x="7444975" y="1900800"/>
            <a:ext cx="854400" cy="2592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4" name="Google Shape;104;p17"/>
          <p:cNvSpPr txBox="1"/>
          <p:nvPr/>
        </p:nvSpPr>
        <p:spPr>
          <a:xfrm>
            <a:off x="5645425" y="1524000"/>
            <a:ext cx="1681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 u="sng">
                <a:solidFill>
                  <a:schemeClr val="hlink"/>
                </a:solidFill>
                <a:hlinkClick r:id="rId3"/>
              </a:rPr>
              <a:t> A JEDI based Ocean Sea ice Data Assimilation System for the UFS</a:t>
            </a:r>
            <a:endParaRPr i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/>
        </p:nvSpPr>
        <p:spPr>
          <a:xfrm>
            <a:off x="225475" y="41750"/>
            <a:ext cx="641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Workflow update: EWOK</a:t>
            </a:r>
            <a:endParaRPr/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441950"/>
            <a:ext cx="7832729" cy="439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>
            <a:off x="-3125" y="0"/>
            <a:ext cx="829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DA implementations and workflow(s):</a:t>
            </a:r>
            <a:r>
              <a:rPr lang="en">
                <a:solidFill>
                  <a:schemeClr val="lt1"/>
                </a:solidFill>
              </a:rPr>
              <a:t> 3DVAR with EWOK! (Travis Sluka)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/>
        </p:nvSpPr>
        <p:spPr>
          <a:xfrm>
            <a:off x="-3125" y="0"/>
            <a:ext cx="829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B matrix development:</a:t>
            </a:r>
            <a:r>
              <a:rPr lang="en">
                <a:solidFill>
                  <a:schemeClr val="lt1"/>
                </a:solidFill>
              </a:rPr>
              <a:t> Current Status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1" y="429725"/>
            <a:ext cx="4518825" cy="50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 rotWithShape="1">
          <a:blip r:embed="rId4">
            <a:alphaModFix/>
          </a:blip>
          <a:srcRect b="37838" l="10234" r="48907" t="12156"/>
          <a:stretch/>
        </p:blipFill>
        <p:spPr>
          <a:xfrm>
            <a:off x="4663525" y="1149475"/>
            <a:ext cx="1956601" cy="15891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Google Shape;119;p19"/>
          <p:cNvCxnSpPr>
            <a:stCxn id="120" idx="1"/>
          </p:cNvCxnSpPr>
          <p:nvPr/>
        </p:nvCxnSpPr>
        <p:spPr>
          <a:xfrm flipH="1">
            <a:off x="6220625" y="1048875"/>
            <a:ext cx="653400" cy="7032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1" name="Google Shape;121;p19"/>
          <p:cNvSpPr txBox="1"/>
          <p:nvPr/>
        </p:nvSpPr>
        <p:spPr>
          <a:xfrm>
            <a:off x="5047025" y="1188150"/>
            <a:ext cx="12663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BUMP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2D only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0" y="457200"/>
            <a:ext cx="44466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99D8"/>
                </a:solidFill>
              </a:rPr>
              <a:t>Current static B matrix implementation</a:t>
            </a:r>
            <a:endParaRPr b="1">
              <a:solidFill>
                <a:srgbClr val="0099D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Physically based balance operators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Background error amplitude based on the vertical background temperature gradient and surface climatology of SST OMB’s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/>
              <a:t>Vertical convolution operator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/>
              <a:t>BUMP based horizontal correlation operator </a:t>
            </a:r>
            <a:r>
              <a:rPr lang="en">
                <a:solidFill>
                  <a:schemeClr val="dk1"/>
                </a:solidFill>
              </a:rPr>
              <a:t>(Benjamin Menetrier)</a:t>
            </a:r>
            <a:r>
              <a:rPr lang="en"/>
              <a:t>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/>
              <a:t>Rossby radius dependent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/>
              <a:t>Same for all model levels and variables </a:t>
            </a:r>
            <a:endParaRPr/>
          </a:p>
        </p:txBody>
      </p:sp>
      <p:pic>
        <p:nvPicPr>
          <p:cNvPr id="123" name="Google Shape;123;p19"/>
          <p:cNvPicPr preferRelativeResize="0"/>
          <p:nvPr/>
        </p:nvPicPr>
        <p:blipFill rotWithShape="1">
          <a:blip r:embed="rId5">
            <a:alphaModFix/>
          </a:blip>
          <a:srcRect b="50107" l="0" r="0" t="0"/>
          <a:stretch/>
        </p:blipFill>
        <p:spPr>
          <a:xfrm>
            <a:off x="254625" y="3058850"/>
            <a:ext cx="4317374" cy="17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/>
          <p:nvPr/>
        </p:nvSpPr>
        <p:spPr>
          <a:xfrm rot="5400000">
            <a:off x="6821075" y="825825"/>
            <a:ext cx="105900" cy="3402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19"/>
          <p:cNvPicPr preferRelativeResize="0"/>
          <p:nvPr/>
        </p:nvPicPr>
        <p:blipFill rotWithShape="1">
          <a:blip r:embed="rId6">
            <a:alphaModFix/>
          </a:blip>
          <a:srcRect b="0" l="8256" r="17559" t="0"/>
          <a:stretch/>
        </p:blipFill>
        <p:spPr>
          <a:xfrm>
            <a:off x="4912325" y="2783275"/>
            <a:ext cx="4219848" cy="18961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" name="Google Shape;125;p19"/>
          <p:cNvCxnSpPr>
            <a:stCxn id="126" idx="1"/>
            <a:endCxn id="124" idx="0"/>
          </p:cNvCxnSpPr>
          <p:nvPr/>
        </p:nvCxnSpPr>
        <p:spPr>
          <a:xfrm flipH="1">
            <a:off x="7022225" y="1048875"/>
            <a:ext cx="690000" cy="17343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6" name="Google Shape;126;p19"/>
          <p:cNvSpPr/>
          <p:nvPr/>
        </p:nvSpPr>
        <p:spPr>
          <a:xfrm rot="5400000">
            <a:off x="7659275" y="825825"/>
            <a:ext cx="105900" cy="3402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/>
        </p:nvSpPr>
        <p:spPr>
          <a:xfrm>
            <a:off x="-3125" y="0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B matrix development:</a:t>
            </a:r>
            <a:r>
              <a:rPr lang="en">
                <a:solidFill>
                  <a:schemeClr val="lt1"/>
                </a:solidFill>
              </a:rPr>
              <a:t> Ensemble based 3D correlation operator (</a:t>
            </a:r>
            <a:r>
              <a:rPr lang="en">
                <a:solidFill>
                  <a:schemeClr val="lt1"/>
                </a:solidFill>
              </a:rPr>
              <a:t>Benjamin</a:t>
            </a:r>
            <a:r>
              <a:rPr lang="en">
                <a:solidFill>
                  <a:schemeClr val="lt1"/>
                </a:solidFill>
              </a:rPr>
              <a:t> Menetrier, Guillaume &amp; Travis)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2" name="Google Shape;132;p20"/>
          <p:cNvSpPr txBox="1"/>
          <p:nvPr/>
        </p:nvSpPr>
        <p:spPr>
          <a:xfrm>
            <a:off x="0" y="457200"/>
            <a:ext cx="44466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99D8"/>
                </a:solidFill>
              </a:rPr>
              <a:t>Ensemble based Static</a:t>
            </a:r>
            <a:r>
              <a:rPr b="1" lang="en">
                <a:solidFill>
                  <a:srgbClr val="0099D8"/>
                </a:solidFill>
              </a:rPr>
              <a:t> B </a:t>
            </a:r>
            <a:endParaRPr b="1">
              <a:solidFill>
                <a:srgbClr val="0099D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Physically based balance operators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Background error amplitude based on the vertical background temperature gradient and surface climatology of SST OMB’s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/>
              <a:t>BUMP 3D correlation operator </a:t>
            </a:r>
            <a:r>
              <a:rPr lang="en">
                <a:solidFill>
                  <a:schemeClr val="dk1"/>
                </a:solidFill>
              </a:rPr>
              <a:t>(Benjamin Menetrier)</a:t>
            </a:r>
            <a:r>
              <a:rPr lang="en"/>
              <a:t>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/>
              <a:t>Ensemble based for </a:t>
            </a:r>
            <a:r>
              <a:rPr lang="en"/>
              <a:t>scales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/>
              <a:t>Differ for each model levels and variables </a:t>
            </a:r>
            <a:endParaRPr/>
          </a:p>
        </p:txBody>
      </p:sp>
      <p:pic>
        <p:nvPicPr>
          <p:cNvPr id="133" name="Google Shape;133;p20"/>
          <p:cNvPicPr preferRelativeResize="0"/>
          <p:nvPr/>
        </p:nvPicPr>
        <p:blipFill rotWithShape="1">
          <a:blip r:embed="rId3">
            <a:alphaModFix/>
          </a:blip>
          <a:srcRect b="50107" l="0" r="0" t="0"/>
          <a:stretch/>
        </p:blipFill>
        <p:spPr>
          <a:xfrm>
            <a:off x="254625" y="3058850"/>
            <a:ext cx="4317374" cy="17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 rotWithShape="1">
          <a:blip r:embed="rId3">
            <a:alphaModFix/>
          </a:blip>
          <a:srcRect b="0" l="0" r="0" t="49894"/>
          <a:stretch/>
        </p:blipFill>
        <p:spPr>
          <a:xfrm>
            <a:off x="4572000" y="2952755"/>
            <a:ext cx="4572001" cy="188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 rotWithShape="1">
          <a:blip r:embed="rId4">
            <a:alphaModFix/>
          </a:blip>
          <a:srcRect b="0" l="0" r="0" t="51601"/>
          <a:stretch/>
        </p:blipFill>
        <p:spPr>
          <a:xfrm>
            <a:off x="4572000" y="861855"/>
            <a:ext cx="4572000" cy="180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/>
        </p:nvSpPr>
        <p:spPr>
          <a:xfrm>
            <a:off x="-3125" y="0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B matrix development:</a:t>
            </a:r>
            <a:r>
              <a:rPr lang="en">
                <a:solidFill>
                  <a:schemeClr val="lt1"/>
                </a:solidFill>
              </a:rPr>
              <a:t> Ensemble based 3D correlation operator </a:t>
            </a:r>
            <a:r>
              <a:rPr lang="en">
                <a:solidFill>
                  <a:schemeClr val="lt1"/>
                </a:solidFill>
              </a:rPr>
              <a:t>(Benjamin Menetrier, Guillaume &amp; Travis)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0200" y="533400"/>
            <a:ext cx="3108959" cy="2134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000" y="2743200"/>
            <a:ext cx="3108959" cy="2103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000" y="2737713"/>
            <a:ext cx="3108960" cy="208744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 txBox="1"/>
          <p:nvPr/>
        </p:nvSpPr>
        <p:spPr>
          <a:xfrm>
            <a:off x="0" y="457200"/>
            <a:ext cx="44466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99D8"/>
                </a:solidFill>
              </a:rPr>
              <a:t>Ensemble based Static B </a:t>
            </a:r>
            <a:endParaRPr b="1">
              <a:solidFill>
                <a:srgbClr val="0099D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Physically based balance operators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Background error amplitude based on the vertical background temperature gradient and surface climatology of SST OMB’s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/>
              <a:t>BUMP 3D correlation operator </a:t>
            </a:r>
            <a:r>
              <a:rPr lang="en">
                <a:solidFill>
                  <a:schemeClr val="dk1"/>
                </a:solidFill>
              </a:rPr>
              <a:t>(Benjamin Menetrier)</a:t>
            </a:r>
            <a:r>
              <a:rPr lang="en"/>
              <a:t>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/>
              <a:t>Ensemble based for scales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/>
              <a:t>Differ for each model levels and variables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/>
          <p:nvPr/>
        </p:nvSpPr>
        <p:spPr>
          <a:xfrm>
            <a:off x="-3125" y="0"/>
            <a:ext cx="829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Application</a:t>
            </a:r>
            <a:r>
              <a:rPr b="1" lang="en">
                <a:solidFill>
                  <a:schemeClr val="lt1"/>
                </a:solidFill>
              </a:rPr>
              <a:t> development:</a:t>
            </a:r>
            <a:r>
              <a:rPr lang="en">
                <a:solidFill>
                  <a:schemeClr val="lt1"/>
                </a:solidFill>
              </a:rPr>
              <a:t> Biogeochemistry (Xiao Liu, EMC)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50" name="Google Shape;15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4450" y="1176300"/>
            <a:ext cx="7855949" cy="324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2"/>
          <p:cNvSpPr txBox="1"/>
          <p:nvPr/>
        </p:nvSpPr>
        <p:spPr>
          <a:xfrm>
            <a:off x="0" y="457200"/>
            <a:ext cx="3000000" cy="13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99D8"/>
                </a:solidFill>
              </a:rPr>
              <a:t>More details in Xiao’s talk</a:t>
            </a:r>
            <a:endParaRPr sz="1500">
              <a:solidFill>
                <a:srgbClr val="0099D8"/>
              </a:solidFill>
            </a:endParaRPr>
          </a:p>
          <a:p>
            <a:pPr indent="-3238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3864"/>
              </a:buClr>
              <a:buSzPts val="1500"/>
              <a:buChar char="●"/>
            </a:pPr>
            <a:r>
              <a:rPr lang="en" sz="1500">
                <a:solidFill>
                  <a:srgbClr val="1F3864"/>
                </a:solidFill>
              </a:rPr>
              <a:t>BLING coupled to MOM6</a:t>
            </a:r>
            <a:endParaRPr sz="1500">
              <a:solidFill>
                <a:srgbClr val="1F3864"/>
              </a:solidFill>
            </a:endParaRPr>
          </a:p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500"/>
              <a:buChar char="●"/>
            </a:pPr>
            <a:r>
              <a:rPr lang="en" sz="1500">
                <a:solidFill>
                  <a:srgbClr val="1F3864"/>
                </a:solidFill>
              </a:rPr>
              <a:t>Chlorophyll tracers</a:t>
            </a:r>
            <a:endParaRPr sz="1500">
              <a:solidFill>
                <a:srgbClr val="1F3864"/>
              </a:solidFill>
            </a:endParaRPr>
          </a:p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500"/>
              <a:buChar char="●"/>
            </a:pPr>
            <a:r>
              <a:rPr lang="en" sz="1500">
                <a:solidFill>
                  <a:srgbClr val="1F3864"/>
                </a:solidFill>
              </a:rPr>
              <a:t>ocean color observations </a:t>
            </a:r>
            <a:endParaRPr sz="1500">
              <a:solidFill>
                <a:srgbClr val="1F3864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F3864"/>
                </a:solidFill>
              </a:rPr>
              <a:t>from VIIRS and MODIS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/>
          <p:nvPr/>
        </p:nvSpPr>
        <p:spPr>
          <a:xfrm>
            <a:off x="-3125" y="0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Application development:</a:t>
            </a:r>
            <a:r>
              <a:rPr lang="en">
                <a:solidFill>
                  <a:schemeClr val="lt1"/>
                </a:solidFill>
              </a:rPr>
              <a:t> </a:t>
            </a:r>
            <a:r>
              <a:rPr lang="en">
                <a:solidFill>
                  <a:schemeClr val="lt1"/>
                </a:solidFill>
              </a:rPr>
              <a:t>Regional ocean DA for HAFS (Kriti Bhargava, Ling Liu’s &amp; Cameron Book)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57" name="Google Shape;15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600" y="599050"/>
            <a:ext cx="6788000" cy="421542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 txBox="1"/>
          <p:nvPr/>
        </p:nvSpPr>
        <p:spPr>
          <a:xfrm>
            <a:off x="0" y="457200"/>
            <a:ext cx="444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99D8"/>
                </a:solidFill>
              </a:rPr>
              <a:t>See Kriti and Ling’s talk for more details</a:t>
            </a:r>
            <a:r>
              <a:rPr b="1" lang="en">
                <a:solidFill>
                  <a:srgbClr val="0099D8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