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453399"/>
        </a:solidFill>
        <a:latin typeface="Maiandra G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453399"/>
        </a:solidFill>
        <a:latin typeface="Maiandra G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453399"/>
        </a:solidFill>
        <a:latin typeface="Maiandra G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453399"/>
        </a:solidFill>
        <a:latin typeface="Maiandra G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453399"/>
        </a:solidFill>
        <a:latin typeface="Maiandra GD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453399"/>
        </a:solidFill>
        <a:latin typeface="Maiandra GD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453399"/>
        </a:solidFill>
        <a:latin typeface="Maiandra GD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453399"/>
        </a:solidFill>
        <a:latin typeface="Maiandra GD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453399"/>
        </a:solidFill>
        <a:latin typeface="Maiandra GD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5050"/>
    <a:srgbClr val="FF00FF"/>
    <a:srgbClr val="990000"/>
    <a:srgbClr val="FF0000"/>
    <a:srgbClr val="FFCC66"/>
    <a:srgbClr val="660033"/>
    <a:srgbClr val="FFFF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7" autoAdjust="0"/>
    <p:restoredTop sz="86332" autoAdjust="0"/>
  </p:normalViewPr>
  <p:slideViewPr>
    <p:cSldViewPr>
      <p:cViewPr varScale="1">
        <p:scale>
          <a:sx n="115" d="100"/>
          <a:sy n="115" d="100"/>
        </p:scale>
        <p:origin x="132" y="7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>
              <a:defRPr sz="13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348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8463" y="696913"/>
            <a:ext cx="6188075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04" y="4410065"/>
            <a:ext cx="5587394" cy="417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95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>
              <a:defRPr sz="13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348" y="8818595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CE92EDA0-0FC3-4F47-B8F8-F24598B18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65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B29F0-F829-4848-8764-7C9735C7F1E4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696913"/>
            <a:ext cx="6188075" cy="3481387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Century Gothic" panose="020B0502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6A2CF-0CC4-4BF7-A146-F812ADA4C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8CB46-6880-4FE8-879F-1694177D8D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576A0-F8B7-4BE6-AE51-5EF726C8A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508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0"/>
            <a:ext cx="508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6520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F134D0A-EE0A-4F0E-A983-47A540F15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12192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508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0"/>
            <a:ext cx="508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733800"/>
            <a:ext cx="508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733800"/>
            <a:ext cx="508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520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C62B6A9-ABE1-4402-89C0-F52E5D6426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C975E-5914-47DF-BE7E-64D24B5B41A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1"/>
            <a:ext cx="1524000" cy="7645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22DC5-43A8-40A9-B518-8425511D5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508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08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28092-464F-4FA4-BCD1-69EB94E6118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1"/>
            <a:ext cx="1524000" cy="7645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DDBA4-7F05-42A5-86BA-D709766508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61F30-9DAA-4CC8-8E33-A33EE0B7497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23"/>
            <a:ext cx="1524000" cy="7645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488EE-B73F-49E9-B4A7-8CD62EABC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54C8B-2931-4678-832B-24CBCC93F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B06F4-0180-4158-B794-D05EDC11D0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762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19200"/>
            <a:ext cx="10363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E9B6974F-759C-4CE0-BDDC-5FFF44673A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Maiandra GD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Maiandra GD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Maiandra GD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Maiandra G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Maiandra G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Maiandra G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Maiandra G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Maiandra G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453399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453399"/>
          </a:solidFill>
          <a:latin typeface="Century Gothic" panose="020B0502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453399"/>
          </a:solidFill>
          <a:latin typeface="Century Gothic" panose="020B0502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453399"/>
          </a:solidFill>
          <a:latin typeface="Century Gothic" panose="020B0502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453399"/>
          </a:solidFill>
          <a:latin typeface="Century Gothic" panose="020B0502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453399"/>
          </a:solidFill>
          <a:latin typeface="Garamond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453399"/>
          </a:solidFill>
          <a:latin typeface="Garamond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453399"/>
          </a:solidFill>
          <a:latin typeface="Garamond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453399"/>
          </a:solidFill>
          <a:latin typeface="Garamond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Family of local volume solvers in the JEDI data assimilation framework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657139"/>
            <a:ext cx="103632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entury Gothic" panose="020B0502020202020204" pitchFamily="34" charset="0"/>
              </a:rPr>
              <a:t>Sergey Frolov</a:t>
            </a:r>
          </a:p>
          <a:p>
            <a:pPr>
              <a:lnSpc>
                <a:spcPct val="90000"/>
              </a:lnSpc>
            </a:pP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entury Gothic" panose="020B0502020202020204" pitchFamily="34" charset="0"/>
              </a:rPr>
              <a:t>In collaboration with:</a:t>
            </a:r>
          </a:p>
          <a:p>
            <a:pPr>
              <a:lnSpc>
                <a:spcPct val="90000"/>
              </a:lnSpc>
            </a:pPr>
            <a:r>
              <a:rPr lang="en-US" dirty="0"/>
              <a:t>Travis </a:t>
            </a:r>
            <a:r>
              <a:rPr lang="en-US" dirty="0" err="1"/>
              <a:t>Sluka</a:t>
            </a:r>
            <a:r>
              <a:rPr lang="en-US" dirty="0"/>
              <a:t>, Anna </a:t>
            </a:r>
            <a:r>
              <a:rPr lang="en-US" dirty="0" err="1"/>
              <a:t>Shlyaeva</a:t>
            </a:r>
            <a:r>
              <a:rPr lang="en-US" dirty="0"/>
              <a:t>, Wei Huang, Jeff Whitaker, Rahul </a:t>
            </a:r>
            <a:r>
              <a:rPr lang="en-US" dirty="0" err="1"/>
              <a:t>Mhadgan</a:t>
            </a:r>
            <a:r>
              <a:rPr lang="en-US" dirty="0"/>
              <a:t>, </a:t>
            </a:r>
            <a:r>
              <a:rPr lang="en-US" dirty="0" err="1"/>
              <a:t>Tseganeh</a:t>
            </a:r>
            <a:r>
              <a:rPr lang="en-US" dirty="0"/>
              <a:t> </a:t>
            </a:r>
            <a:r>
              <a:rPr lang="en-US" dirty="0" err="1"/>
              <a:t>Gichamo</a:t>
            </a:r>
            <a:r>
              <a:rPr lang="en-US" dirty="0"/>
              <a:t>, Clara Draper, Bo Huang, and Mariusz </a:t>
            </a:r>
            <a:r>
              <a:rPr lang="en-US" dirty="0" err="1"/>
              <a:t>Pagowski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entury Gothic" panose="020B0502020202020204" pitchFamily="34" charset="0"/>
              </a:rPr>
              <a:t>Presented at: JCSDA technical meeting June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A2CF-0CC4-4BF7-A146-F812ADA4C0A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0722" name="Picture 2" descr="http://cires1.colorado.edu/news/press/logos/cireslogo-cc.png">
            <a:extLst>
              <a:ext uri="{FF2B5EF4-FFF2-40B4-BE49-F238E27FC236}">
                <a16:creationId xmlns:a16="http://schemas.microsoft.com/office/drawing/2014/main" id="{0084243D-F68C-4B5C-A8B6-AEDE503CB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8893"/>
            <a:ext cx="2260201" cy="107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4" name="Picture 4" descr="Image result for noaa esrl logo">
            <a:extLst>
              <a:ext uri="{FF2B5EF4-FFF2-40B4-BE49-F238E27FC236}">
                <a16:creationId xmlns:a16="http://schemas.microsoft.com/office/drawing/2014/main" id="{9F4EC8A0-0706-432F-84B0-8A42418C5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93" y="453351"/>
            <a:ext cx="1377521" cy="136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JCSDA">
            <a:extLst>
              <a:ext uri="{FF2B5EF4-FFF2-40B4-BE49-F238E27FC236}">
                <a16:creationId xmlns:a16="http://schemas.microsoft.com/office/drawing/2014/main" id="{647421E6-3605-4BA7-BB23-BFF555564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152399"/>
            <a:ext cx="1885950" cy="186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8AAF8-FFF1-479B-9A59-8D371425D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Volume Solvers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07E49-A1C6-4ED1-B6E9-2FE7AED9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94" y="1084875"/>
            <a:ext cx="6863285" cy="5181595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Family of local volume solvers: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OI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Gandin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1963), LETKF (Ott et.al 2007), GETKF (Bishop et.al 2017), </a:t>
            </a:r>
            <a:r>
              <a:rPr lang="en-US" dirty="0" err="1"/>
              <a:t>Potthast</a:t>
            </a:r>
            <a:r>
              <a:rPr lang="en-US" dirty="0"/>
              <a:t> et.al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(2019),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Nerger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et.al (2013) LETKF-OI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Frolov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et.al in prep.).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All share the same workflow: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each grid point produce local analysis based on neighborhood observations.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Ensemble localization is computed through a combination of observation localization (LETKF) and modulated ensembles (GETKF).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Computational characteristics: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Highly scalable (can be done without MPI communication).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Need to distribute observations on PE in overlapping sets (Halo obs. distribution).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Observation distance search can be expensive with ~1M obs.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-tree search algorithm). 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DBC81-6B84-4FE5-8173-5B30481FF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975E-5914-47DF-BE7E-64D24B5B41A8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605AF69-8F11-4688-B948-D029F99BE164}"/>
              </a:ext>
            </a:extLst>
          </p:cNvPr>
          <p:cNvCxnSpPr/>
          <p:nvPr/>
        </p:nvCxnSpPr>
        <p:spPr>
          <a:xfrm>
            <a:off x="78486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0BF8D8-9EF4-463F-8B11-E20F6764B419}"/>
              </a:ext>
            </a:extLst>
          </p:cNvPr>
          <p:cNvCxnSpPr/>
          <p:nvPr/>
        </p:nvCxnSpPr>
        <p:spPr>
          <a:xfrm>
            <a:off x="80010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06A38D7-D672-4B94-8303-E9C61431BEC0}"/>
              </a:ext>
            </a:extLst>
          </p:cNvPr>
          <p:cNvCxnSpPr/>
          <p:nvPr/>
        </p:nvCxnSpPr>
        <p:spPr>
          <a:xfrm>
            <a:off x="81534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E60619-1518-44B1-82FE-8EA2D0A9A2BA}"/>
              </a:ext>
            </a:extLst>
          </p:cNvPr>
          <p:cNvCxnSpPr/>
          <p:nvPr/>
        </p:nvCxnSpPr>
        <p:spPr>
          <a:xfrm>
            <a:off x="83058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4631D2-C5C1-4650-89F9-2B46C6AFD3FE}"/>
              </a:ext>
            </a:extLst>
          </p:cNvPr>
          <p:cNvCxnSpPr/>
          <p:nvPr/>
        </p:nvCxnSpPr>
        <p:spPr>
          <a:xfrm>
            <a:off x="84582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81DF06-9298-47A5-9E35-08D5BB587F8E}"/>
              </a:ext>
            </a:extLst>
          </p:cNvPr>
          <p:cNvCxnSpPr/>
          <p:nvPr/>
        </p:nvCxnSpPr>
        <p:spPr>
          <a:xfrm>
            <a:off x="86106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986DC8-34A2-40DC-8D45-F6A3B4A8DBDD}"/>
              </a:ext>
            </a:extLst>
          </p:cNvPr>
          <p:cNvCxnSpPr/>
          <p:nvPr/>
        </p:nvCxnSpPr>
        <p:spPr>
          <a:xfrm>
            <a:off x="87630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553570-1F10-4127-B0BE-74C34E212CA2}"/>
              </a:ext>
            </a:extLst>
          </p:cNvPr>
          <p:cNvCxnSpPr/>
          <p:nvPr/>
        </p:nvCxnSpPr>
        <p:spPr>
          <a:xfrm>
            <a:off x="89154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42AEAA-AFEC-4D52-A1C8-A80A3BD714E0}"/>
              </a:ext>
            </a:extLst>
          </p:cNvPr>
          <p:cNvCxnSpPr/>
          <p:nvPr/>
        </p:nvCxnSpPr>
        <p:spPr>
          <a:xfrm>
            <a:off x="90678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10CDC91-EB95-48B9-A704-9B6B8D0E0CF3}"/>
              </a:ext>
            </a:extLst>
          </p:cNvPr>
          <p:cNvCxnSpPr/>
          <p:nvPr/>
        </p:nvCxnSpPr>
        <p:spPr>
          <a:xfrm>
            <a:off x="92202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39C36BE-42A3-402C-B8C3-FBE541420CB3}"/>
              </a:ext>
            </a:extLst>
          </p:cNvPr>
          <p:cNvCxnSpPr/>
          <p:nvPr/>
        </p:nvCxnSpPr>
        <p:spPr>
          <a:xfrm>
            <a:off x="93726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7D0F8F5-99B9-4B8B-9178-2A354E25A63C}"/>
              </a:ext>
            </a:extLst>
          </p:cNvPr>
          <p:cNvCxnSpPr/>
          <p:nvPr/>
        </p:nvCxnSpPr>
        <p:spPr>
          <a:xfrm>
            <a:off x="95250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F5EA0B6-5392-4620-BA65-C99FBB18426C}"/>
              </a:ext>
            </a:extLst>
          </p:cNvPr>
          <p:cNvCxnSpPr/>
          <p:nvPr/>
        </p:nvCxnSpPr>
        <p:spPr>
          <a:xfrm>
            <a:off x="96774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E3C205-AAD7-42C2-941A-960ED96D7283}"/>
              </a:ext>
            </a:extLst>
          </p:cNvPr>
          <p:cNvCxnSpPr/>
          <p:nvPr/>
        </p:nvCxnSpPr>
        <p:spPr>
          <a:xfrm>
            <a:off x="98298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04CDB69-7896-4E0A-A010-F96BA07864E4}"/>
              </a:ext>
            </a:extLst>
          </p:cNvPr>
          <p:cNvCxnSpPr/>
          <p:nvPr/>
        </p:nvCxnSpPr>
        <p:spPr>
          <a:xfrm rot="5400000">
            <a:off x="8991600" y="980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0ECC414-4E59-4D6E-8D21-C939A811DDF3}"/>
              </a:ext>
            </a:extLst>
          </p:cNvPr>
          <p:cNvCxnSpPr/>
          <p:nvPr/>
        </p:nvCxnSpPr>
        <p:spPr>
          <a:xfrm rot="5400000">
            <a:off x="8991600" y="11324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E9EA31B-6FDD-4602-9095-B2F360A22B28}"/>
              </a:ext>
            </a:extLst>
          </p:cNvPr>
          <p:cNvCxnSpPr/>
          <p:nvPr/>
        </p:nvCxnSpPr>
        <p:spPr>
          <a:xfrm rot="5400000">
            <a:off x="8991600" y="12848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F85726C-4A24-4B7F-ABE9-501AF4027781}"/>
              </a:ext>
            </a:extLst>
          </p:cNvPr>
          <p:cNvCxnSpPr/>
          <p:nvPr/>
        </p:nvCxnSpPr>
        <p:spPr>
          <a:xfrm rot="5400000">
            <a:off x="8991600" y="14372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60F90E-C92A-4127-AB5E-E94C7C43C0BE}"/>
              </a:ext>
            </a:extLst>
          </p:cNvPr>
          <p:cNvCxnSpPr/>
          <p:nvPr/>
        </p:nvCxnSpPr>
        <p:spPr>
          <a:xfrm rot="5400000">
            <a:off x="8991600" y="15896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EFCE0E3-1123-410B-8ADC-375F679E7D64}"/>
              </a:ext>
            </a:extLst>
          </p:cNvPr>
          <p:cNvCxnSpPr/>
          <p:nvPr/>
        </p:nvCxnSpPr>
        <p:spPr>
          <a:xfrm rot="5400000">
            <a:off x="8991600" y="1742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034E0E5-FA6C-4875-8D96-30FE832A043B}"/>
              </a:ext>
            </a:extLst>
          </p:cNvPr>
          <p:cNvCxnSpPr/>
          <p:nvPr/>
        </p:nvCxnSpPr>
        <p:spPr>
          <a:xfrm rot="5400000">
            <a:off x="8991600" y="18944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DF6041-F97A-470B-A421-6E5AE3D85F62}"/>
              </a:ext>
            </a:extLst>
          </p:cNvPr>
          <p:cNvCxnSpPr/>
          <p:nvPr/>
        </p:nvCxnSpPr>
        <p:spPr>
          <a:xfrm rot="5400000">
            <a:off x="8991600" y="20468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E3545B4-5ECB-40BB-8B1D-72C728869DB0}"/>
              </a:ext>
            </a:extLst>
          </p:cNvPr>
          <p:cNvCxnSpPr/>
          <p:nvPr/>
        </p:nvCxnSpPr>
        <p:spPr>
          <a:xfrm rot="5400000">
            <a:off x="8991600" y="21992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1671DA7-C0B4-43EE-B3FC-F80AF3BF05B6}"/>
              </a:ext>
            </a:extLst>
          </p:cNvPr>
          <p:cNvCxnSpPr/>
          <p:nvPr/>
        </p:nvCxnSpPr>
        <p:spPr>
          <a:xfrm rot="5400000">
            <a:off x="8991600" y="23516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B8F9503-4961-4E97-857A-B84FC631229A}"/>
              </a:ext>
            </a:extLst>
          </p:cNvPr>
          <p:cNvCxnSpPr/>
          <p:nvPr/>
        </p:nvCxnSpPr>
        <p:spPr>
          <a:xfrm rot="5400000">
            <a:off x="8991600" y="2504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FBD69CC-2BF8-4A2A-AABA-D19381BF1561}"/>
              </a:ext>
            </a:extLst>
          </p:cNvPr>
          <p:cNvCxnSpPr/>
          <p:nvPr/>
        </p:nvCxnSpPr>
        <p:spPr>
          <a:xfrm rot="5400000">
            <a:off x="8991600" y="26564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FC7E851-70BD-4CA6-B630-E42A95C207F7}"/>
              </a:ext>
            </a:extLst>
          </p:cNvPr>
          <p:cNvCxnSpPr/>
          <p:nvPr/>
        </p:nvCxnSpPr>
        <p:spPr>
          <a:xfrm rot="5400000">
            <a:off x="8991600" y="28088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BA2B0C-B095-459A-B3D4-3CE5E2EACE79}"/>
              </a:ext>
            </a:extLst>
          </p:cNvPr>
          <p:cNvCxnSpPr/>
          <p:nvPr/>
        </p:nvCxnSpPr>
        <p:spPr>
          <a:xfrm rot="5400000">
            <a:off x="8991600" y="29612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1DB59F8-1D58-43C0-B1B7-AD91713EAD85}"/>
              </a:ext>
            </a:extLst>
          </p:cNvPr>
          <p:cNvCxnSpPr/>
          <p:nvPr/>
        </p:nvCxnSpPr>
        <p:spPr>
          <a:xfrm>
            <a:off x="99822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0B9ED1B-CB66-43B4-9E01-003F2FDA777E}"/>
              </a:ext>
            </a:extLst>
          </p:cNvPr>
          <p:cNvCxnSpPr/>
          <p:nvPr/>
        </p:nvCxnSpPr>
        <p:spPr>
          <a:xfrm>
            <a:off x="10134600" y="2123028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A81B424-D429-420C-A81B-822A237A7C60}"/>
              </a:ext>
            </a:extLst>
          </p:cNvPr>
          <p:cNvCxnSpPr/>
          <p:nvPr/>
        </p:nvCxnSpPr>
        <p:spPr>
          <a:xfrm rot="5400000">
            <a:off x="8991600" y="3113627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822A7C5-6F82-4FA9-BA79-331046736D02}"/>
              </a:ext>
            </a:extLst>
          </p:cNvPr>
          <p:cNvCxnSpPr/>
          <p:nvPr/>
        </p:nvCxnSpPr>
        <p:spPr>
          <a:xfrm rot="5400000">
            <a:off x="8991600" y="3266027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E9A208C8-245F-4268-87AA-3DA7242DCDA9}"/>
              </a:ext>
            </a:extLst>
          </p:cNvPr>
          <p:cNvSpPr/>
          <p:nvPr/>
        </p:nvSpPr>
        <p:spPr>
          <a:xfrm>
            <a:off x="8887365" y="3447073"/>
            <a:ext cx="76200" cy="76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TextBox 47">
            <a:extLst>
              <a:ext uri="{FF2B5EF4-FFF2-40B4-BE49-F238E27FC236}">
                <a16:creationId xmlns:a16="http://schemas.microsoft.com/office/drawing/2014/main" id="{4E40538C-73E5-4582-AFCB-CE71EC383505}"/>
              </a:ext>
            </a:extLst>
          </p:cNvPr>
          <p:cNvSpPr txBox="1"/>
          <p:nvPr/>
        </p:nvSpPr>
        <p:spPr>
          <a:xfrm>
            <a:off x="8166105" y="4330594"/>
            <a:ext cx="1548822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solidFill>
                  <a:schemeClr val="accent6"/>
                </a:solidFill>
                <a:effectLst/>
                <a:latin typeface="Arial"/>
                <a:ea typeface="Times New Roman"/>
              </a:rPr>
              <a:t>Observation volume</a:t>
            </a:r>
            <a:endParaRPr lang="en-US" sz="1200" dirty="0">
              <a:solidFill>
                <a:schemeClr val="accent6"/>
              </a:solidFill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i="1" kern="12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0" name="TextBox 48">
            <a:extLst>
              <a:ext uri="{FF2B5EF4-FFF2-40B4-BE49-F238E27FC236}">
                <a16:creationId xmlns:a16="http://schemas.microsoft.com/office/drawing/2014/main" id="{FAF68BA5-83BA-4E93-A834-8CB5C15E1E94}"/>
              </a:ext>
            </a:extLst>
          </p:cNvPr>
          <p:cNvSpPr txBox="1"/>
          <p:nvPr/>
        </p:nvSpPr>
        <p:spPr>
          <a:xfrm>
            <a:off x="8351700" y="2947198"/>
            <a:ext cx="1130439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solidFill>
                  <a:srgbClr val="008000"/>
                </a:solidFill>
                <a:effectLst/>
                <a:latin typeface="Arial"/>
                <a:ea typeface="Times New Roman"/>
              </a:rPr>
              <a:t>Analysis point</a:t>
            </a:r>
            <a:endParaRPr lang="en-US" sz="1200" dirty="0">
              <a:solidFill>
                <a:srgbClr val="008000"/>
              </a:solidFill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E2F28525-9171-4FFC-BBC0-F0DC2AABD3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607290"/>
              </p:ext>
            </p:extLst>
          </p:nvPr>
        </p:nvGraphicFramePr>
        <p:xfrm>
          <a:off x="8743950" y="3163983"/>
          <a:ext cx="342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3" imgW="342720" imgH="228600" progId="Equation.DSMT4">
                  <p:embed/>
                </p:oleObj>
              </mc:Choice>
              <mc:Fallback>
                <p:oleObj name="Equation" r:id="rId3" imgW="342720" imgH="22860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43950" y="3163983"/>
                        <a:ext cx="3429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EAB6094D-3A0B-4E92-9757-3AC828C99B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133380"/>
              </p:ext>
            </p:extLst>
          </p:nvPr>
        </p:nvGraphicFramePr>
        <p:xfrm>
          <a:off x="8302625" y="4538758"/>
          <a:ext cx="1244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" imgW="1244520" imgH="228600" progId="Equation.DSMT4">
                  <p:embed/>
                </p:oleObj>
              </mc:Choice>
              <mc:Fallback>
                <p:oleObj name="Equation" r:id="rId5" imgW="1244520" imgH="228600" progId="Equation.DSMT4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25" y="4538758"/>
                        <a:ext cx="1244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Oval 42">
            <a:extLst>
              <a:ext uri="{FF2B5EF4-FFF2-40B4-BE49-F238E27FC236}">
                <a16:creationId xmlns:a16="http://schemas.microsoft.com/office/drawing/2014/main" id="{B5E49421-413B-47D3-B232-EF3B5A2DEE27}"/>
              </a:ext>
            </a:extLst>
          </p:cNvPr>
          <p:cNvSpPr/>
          <p:nvPr/>
        </p:nvSpPr>
        <p:spPr>
          <a:xfrm>
            <a:off x="8128390" y="2699103"/>
            <a:ext cx="1613010" cy="1613010"/>
          </a:xfrm>
          <a:prstGeom prst="ellipse">
            <a:avLst/>
          </a:prstGeom>
          <a:solidFill>
            <a:srgbClr val="0000FF">
              <a:alpha val="20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B98D1BF-B997-4CCA-88F8-39889E9E2866}"/>
              </a:ext>
            </a:extLst>
          </p:cNvPr>
          <p:cNvCxnSpPr/>
          <p:nvPr/>
        </p:nvCxnSpPr>
        <p:spPr bwMode="auto">
          <a:xfrm>
            <a:off x="8940514" y="3485173"/>
            <a:ext cx="736886" cy="161855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50C39C0-E1A3-436D-869F-FB594CBF49BF}"/>
              </a:ext>
            </a:extLst>
          </p:cNvPr>
          <p:cNvSpPr txBox="1"/>
          <p:nvPr/>
        </p:nvSpPr>
        <p:spPr>
          <a:xfrm>
            <a:off x="9220200" y="326602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70F0B80-AB76-447B-86BD-774954A26B58}"/>
              </a:ext>
            </a:extLst>
          </p:cNvPr>
          <p:cNvSpPr/>
          <p:nvPr/>
        </p:nvSpPr>
        <p:spPr>
          <a:xfrm>
            <a:off x="9039765" y="3599473"/>
            <a:ext cx="76200" cy="76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F6B9B87-4101-41B8-A01E-2DE85108A703}"/>
              </a:ext>
            </a:extLst>
          </p:cNvPr>
          <p:cNvSpPr/>
          <p:nvPr/>
        </p:nvSpPr>
        <p:spPr>
          <a:xfrm>
            <a:off x="8666060" y="3851863"/>
            <a:ext cx="76200" cy="76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510C9E1-0EEB-458D-BAB1-1DF74E07DB31}"/>
              </a:ext>
            </a:extLst>
          </p:cNvPr>
          <p:cNvSpPr/>
          <p:nvPr/>
        </p:nvSpPr>
        <p:spPr>
          <a:xfrm>
            <a:off x="8572500" y="3420270"/>
            <a:ext cx="76200" cy="76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4FC30C6-89C7-4743-A819-1C44B7277C13}"/>
              </a:ext>
            </a:extLst>
          </p:cNvPr>
          <p:cNvSpPr/>
          <p:nvPr/>
        </p:nvSpPr>
        <p:spPr>
          <a:xfrm>
            <a:off x="9192165" y="3751873"/>
            <a:ext cx="76200" cy="76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807756F1-098B-41F7-B489-4354B9254514}"/>
              </a:ext>
            </a:extLst>
          </p:cNvPr>
          <p:cNvSpPr/>
          <p:nvPr/>
        </p:nvSpPr>
        <p:spPr>
          <a:xfrm>
            <a:off x="9344565" y="3159963"/>
            <a:ext cx="76200" cy="76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A4DE2F4-2FC7-460C-815C-4AC456281F22}"/>
              </a:ext>
            </a:extLst>
          </p:cNvPr>
          <p:cNvSpPr/>
          <p:nvPr/>
        </p:nvSpPr>
        <p:spPr>
          <a:xfrm>
            <a:off x="9067800" y="4120088"/>
            <a:ext cx="76200" cy="76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153E3FC4-34A3-4D86-A060-1B7CCABEAD06}"/>
              </a:ext>
            </a:extLst>
          </p:cNvPr>
          <p:cNvSpPr/>
          <p:nvPr/>
        </p:nvSpPr>
        <p:spPr>
          <a:xfrm>
            <a:off x="9780415" y="4043278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04C99AE-6041-49C6-A09F-B66FF7B6BD79}"/>
              </a:ext>
            </a:extLst>
          </p:cNvPr>
          <p:cNvSpPr/>
          <p:nvPr/>
        </p:nvSpPr>
        <p:spPr>
          <a:xfrm>
            <a:off x="8013175" y="4209073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A1AB41-3949-4586-AB27-8CB5F6BBD87B}"/>
              </a:ext>
            </a:extLst>
          </p:cNvPr>
          <p:cNvSpPr/>
          <p:nvPr/>
        </p:nvSpPr>
        <p:spPr>
          <a:xfrm>
            <a:off x="7974770" y="2929533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E31AC73-53AD-41E9-882E-BD9435BD5B97}"/>
              </a:ext>
            </a:extLst>
          </p:cNvPr>
          <p:cNvSpPr/>
          <p:nvPr/>
        </p:nvSpPr>
        <p:spPr>
          <a:xfrm>
            <a:off x="8818460" y="2353458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B49B681-A41D-4B8A-BFCD-CA18A5B2DFE4}"/>
              </a:ext>
            </a:extLst>
          </p:cNvPr>
          <p:cNvSpPr/>
          <p:nvPr/>
        </p:nvSpPr>
        <p:spPr>
          <a:xfrm>
            <a:off x="9549985" y="2583888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TextBox 48">
            <a:extLst>
              <a:ext uri="{FF2B5EF4-FFF2-40B4-BE49-F238E27FC236}">
                <a16:creationId xmlns:a16="http://schemas.microsoft.com/office/drawing/2014/main" id="{BEE8F441-68F1-4D36-8724-BBB7A4541B8C}"/>
              </a:ext>
            </a:extLst>
          </p:cNvPr>
          <p:cNvSpPr txBox="1"/>
          <p:nvPr/>
        </p:nvSpPr>
        <p:spPr>
          <a:xfrm>
            <a:off x="7782745" y="2199838"/>
            <a:ext cx="1011815" cy="276999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solidFill>
                  <a:srgbClr val="FF0000"/>
                </a:solidFill>
                <a:effectLst/>
                <a:latin typeface="Arial"/>
                <a:ea typeface="Times New Roman"/>
              </a:rPr>
              <a:t>Observation</a:t>
            </a:r>
            <a:endParaRPr lang="en-US" sz="12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A07A946F-D767-4421-A986-B1377C3C4E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420647"/>
              </p:ext>
            </p:extLst>
          </p:nvPr>
        </p:nvGraphicFramePr>
        <p:xfrm>
          <a:off x="8128390" y="2391863"/>
          <a:ext cx="317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7" imgW="317160" imgH="203040" progId="Equation.DSMT4">
                  <p:embed/>
                </p:oleObj>
              </mc:Choice>
              <mc:Fallback>
                <p:oleObj name="Equation" r:id="rId7" imgW="317160" imgH="203040" progId="Equation.DSMT4">
                  <p:embed/>
                  <p:pic>
                    <p:nvPicPr>
                      <p:cNvPr id="59" name="Object 5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28390" y="2391863"/>
                        <a:ext cx="3175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Oval 60">
            <a:extLst>
              <a:ext uri="{FF2B5EF4-FFF2-40B4-BE49-F238E27FC236}">
                <a16:creationId xmlns:a16="http://schemas.microsoft.com/office/drawing/2014/main" id="{29C0B95C-352E-4C54-8A30-4B15589B3DCA}"/>
              </a:ext>
            </a:extLst>
          </p:cNvPr>
          <p:cNvSpPr/>
          <p:nvPr/>
        </p:nvSpPr>
        <p:spPr bwMode="auto">
          <a:xfrm>
            <a:off x="7140052" y="1600200"/>
            <a:ext cx="3604148" cy="3604148"/>
          </a:xfrm>
          <a:prstGeom prst="ellipse">
            <a:avLst/>
          </a:prstGeom>
          <a:noFill/>
          <a:ln w="952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453399"/>
              </a:solidFill>
              <a:effectLst/>
              <a:latin typeface="Maiandra GD" pitchFamily="34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B1F5A30-C2FF-4534-8F9D-ABA7D1A76310}"/>
              </a:ext>
            </a:extLst>
          </p:cNvPr>
          <p:cNvSpPr/>
          <p:nvPr/>
        </p:nvSpPr>
        <p:spPr>
          <a:xfrm>
            <a:off x="10515600" y="2895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BDBA46B-6902-4C49-A669-6CB6D8A891A6}"/>
              </a:ext>
            </a:extLst>
          </p:cNvPr>
          <p:cNvSpPr/>
          <p:nvPr/>
        </p:nvSpPr>
        <p:spPr>
          <a:xfrm>
            <a:off x="10820400" y="4343400"/>
            <a:ext cx="76200" cy="76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2B434A3-B304-4967-907D-95F91FC08AA1}"/>
              </a:ext>
            </a:extLst>
          </p:cNvPr>
          <p:cNvSpPr/>
          <p:nvPr/>
        </p:nvSpPr>
        <p:spPr>
          <a:xfrm>
            <a:off x="8839200" y="4876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FAF5AD4D-DD27-4927-BDE5-4B480CF8FA5A}"/>
              </a:ext>
            </a:extLst>
          </p:cNvPr>
          <p:cNvSpPr/>
          <p:nvPr/>
        </p:nvSpPr>
        <p:spPr>
          <a:xfrm>
            <a:off x="7391400" y="3581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BE20D8E-719E-4D82-BF56-D7B7A8CDB23C}"/>
              </a:ext>
            </a:extLst>
          </p:cNvPr>
          <p:cNvSpPr/>
          <p:nvPr/>
        </p:nvSpPr>
        <p:spPr>
          <a:xfrm>
            <a:off x="9144000" y="1828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D6EE60B-98ED-4235-90A5-B1904629CB18}"/>
              </a:ext>
            </a:extLst>
          </p:cNvPr>
          <p:cNvSpPr txBox="1"/>
          <p:nvPr/>
        </p:nvSpPr>
        <p:spPr>
          <a:xfrm>
            <a:off x="7535581" y="5246604"/>
            <a:ext cx="279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Halo region containing all obs. relevant to local grid points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D957788-AE26-417E-AC77-75B94AE6B30E}"/>
              </a:ext>
            </a:extLst>
          </p:cNvPr>
          <p:cNvSpPr txBox="1"/>
          <p:nvPr/>
        </p:nvSpPr>
        <p:spPr>
          <a:xfrm>
            <a:off x="9393372" y="899150"/>
            <a:ext cx="279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</a:rPr>
              <a:t>Local grid points stored </a:t>
            </a:r>
          </a:p>
          <a:p>
            <a:pPr algn="ctr"/>
            <a:r>
              <a:rPr lang="en-US" sz="1400" dirty="0">
                <a:solidFill>
                  <a:srgbClr val="008000"/>
                </a:solidFill>
              </a:rPr>
              <a:t>on this PE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81D74AE-4AE2-4A58-BF68-FF8CD087AB5B}"/>
              </a:ext>
            </a:extLst>
          </p:cNvPr>
          <p:cNvCxnSpPr/>
          <p:nvPr/>
        </p:nvCxnSpPr>
        <p:spPr bwMode="auto">
          <a:xfrm flipH="1">
            <a:off x="9714927" y="1422370"/>
            <a:ext cx="800673" cy="700658"/>
          </a:xfrm>
          <a:prstGeom prst="straightConnector1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1316DDF8-1D7C-47E7-85A4-A1F9DA18ECFD}"/>
              </a:ext>
            </a:extLst>
          </p:cNvPr>
          <p:cNvSpPr/>
          <p:nvPr/>
        </p:nvSpPr>
        <p:spPr bwMode="auto">
          <a:xfrm>
            <a:off x="9677400" y="1517406"/>
            <a:ext cx="3604148" cy="3604148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453399"/>
              </a:solidFill>
              <a:effectLst/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23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A02C4-71C4-4224-9124-B91BA1770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Supported localization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682BF-E59D-4DBB-B145-276E1F619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1143000"/>
            <a:ext cx="5867400" cy="4953000"/>
          </a:xfrm>
        </p:spPr>
        <p:txBody>
          <a:bodyPr/>
          <a:lstStyle/>
          <a:p>
            <a:r>
              <a:rPr lang="en-US" dirty="0"/>
              <a:t>Horizontal localization: </a:t>
            </a:r>
          </a:p>
          <a:p>
            <a:pPr lvl="1"/>
            <a:r>
              <a:rPr lang="en-US" dirty="0"/>
              <a:t>Observation localization through R-inflation (choice GC99 or SOAR). </a:t>
            </a:r>
          </a:p>
          <a:p>
            <a:r>
              <a:rPr lang="en-US" dirty="0"/>
              <a:t>Vertical localization:</a:t>
            </a:r>
          </a:p>
          <a:p>
            <a:pPr lvl="1"/>
            <a:r>
              <a:rPr lang="en-US" dirty="0"/>
              <a:t>No-localization: LETKF in SOCA and FV3-JEDI. </a:t>
            </a:r>
          </a:p>
          <a:p>
            <a:pPr lvl="1"/>
            <a:r>
              <a:rPr lang="en-US" dirty="0"/>
              <a:t>Modulated ensembles: GETKF in FV3-JEDI.</a:t>
            </a:r>
          </a:p>
          <a:p>
            <a:pPr lvl="1"/>
            <a:r>
              <a:rPr lang="en-US" dirty="0"/>
              <a:t>Terrain-dependent localization for land DA.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LETKF and GETKF can produce increment similar to </a:t>
            </a:r>
            <a:r>
              <a:rPr lang="en-US" dirty="0" err="1"/>
              <a:t>EnVAR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Increments are not identical due to difference in localization.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6AC63-CE78-46BB-9662-A13AC2D3E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975E-5914-47DF-BE7E-64D24B5B41A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6B5D73-9338-4243-B188-DD189B5DB4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732"/>
          <a:stretch/>
        </p:blipFill>
        <p:spPr>
          <a:xfrm>
            <a:off x="149822" y="2049780"/>
            <a:ext cx="5034356" cy="35890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0ACB67-C54B-4731-90BA-DE147A9CF60D}"/>
              </a:ext>
            </a:extLst>
          </p:cNvPr>
          <p:cNvSpPr txBox="1"/>
          <p:nvPr/>
        </p:nvSpPr>
        <p:spPr>
          <a:xfrm>
            <a:off x="762000" y="990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Dust increment from assimilation of a single AOD ob.</a:t>
            </a:r>
          </a:p>
        </p:txBody>
      </p:sp>
    </p:spTree>
    <p:extLst>
      <p:ext uri="{BB962C8B-B14F-4D97-AF65-F5344CB8AC3E}">
        <p14:creationId xmlns:p14="http://schemas.microsoft.com/office/powerpoint/2010/main" val="427050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A02C4-71C4-4224-9124-B91BA1770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682BF-E59D-4DBB-B145-276E1F619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334000"/>
            <a:ext cx="10363200" cy="762000"/>
          </a:xfrm>
        </p:spPr>
        <p:txBody>
          <a:bodyPr/>
          <a:lstStyle/>
          <a:p>
            <a:r>
              <a:rPr lang="en-US" dirty="0"/>
              <a:t>Existing applications: ocean, aerosol, and snow-depth assimilation. </a:t>
            </a:r>
          </a:p>
          <a:p>
            <a:r>
              <a:rPr lang="en-US" dirty="0"/>
              <a:t>In the works: verifying the JEDI GETKF against operational GSI GETKF.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6AC63-CE78-46BB-9662-A13AC2D3E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975E-5914-47DF-BE7E-64D24B5B41A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E0D84E-6903-4024-A82B-E422380B038A}"/>
              </a:ext>
            </a:extLst>
          </p:cNvPr>
          <p:cNvSpPr txBox="1"/>
          <p:nvPr/>
        </p:nvSpPr>
        <p:spPr>
          <a:xfrm>
            <a:off x="1143000" y="1036767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Ocean LETKF</a:t>
            </a:r>
          </a:p>
          <a:p>
            <a:pPr algn="ctr"/>
            <a:r>
              <a:rPr lang="en-US" dirty="0"/>
              <a:t>RMSE(</a:t>
            </a:r>
            <a:r>
              <a:rPr lang="en-US" dirty="0" err="1"/>
              <a:t>sst</a:t>
            </a:r>
            <a:r>
              <a:rPr lang="en-US" dirty="0"/>
              <a:t>)</a:t>
            </a:r>
          </a:p>
        </p:txBody>
      </p:sp>
      <p:pic>
        <p:nvPicPr>
          <p:cNvPr id="8" name="Google Shape;102;p18">
            <a:extLst>
              <a:ext uri="{FF2B5EF4-FFF2-40B4-BE49-F238E27FC236}">
                <a16:creationId xmlns:a16="http://schemas.microsoft.com/office/drawing/2014/main" id="{6E84B709-B35A-45DC-963B-6A073F299F29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2232" y="1695510"/>
            <a:ext cx="4572000" cy="3427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CE8EB0-1454-4292-A978-1AC726801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2133600"/>
            <a:ext cx="3943350" cy="198622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41585D1-314E-4F5B-A8F2-91D923CFE963}"/>
              </a:ext>
            </a:extLst>
          </p:cNvPr>
          <p:cNvSpPr txBox="1"/>
          <p:nvPr/>
        </p:nvSpPr>
        <p:spPr>
          <a:xfrm>
            <a:off x="7315200" y="1151387"/>
            <a:ext cx="2715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Snow-depth increment</a:t>
            </a:r>
          </a:p>
        </p:txBody>
      </p:sp>
    </p:spTree>
    <p:extLst>
      <p:ext uri="{BB962C8B-B14F-4D97-AF65-F5344CB8AC3E}">
        <p14:creationId xmlns:p14="http://schemas.microsoft.com/office/powerpoint/2010/main" val="370011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E7CBD-4A43-4023-8D73-E1DB51B3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975B4-3D89-48F6-843F-50F41112C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Computational optimization and enhancements:</a:t>
            </a:r>
          </a:p>
          <a:p>
            <a:pPr lvl="1"/>
            <a:r>
              <a:rPr lang="en-US" dirty="0"/>
              <a:t>Using Jacobian to observe ensemble members (CY21).</a:t>
            </a:r>
          </a:p>
          <a:p>
            <a:pPr lvl="1"/>
            <a:r>
              <a:rPr lang="en-US" dirty="0"/>
              <a:t>FGAT for </a:t>
            </a:r>
            <a:r>
              <a:rPr lang="en-US" dirty="0" err="1"/>
              <a:t>EnKF</a:t>
            </a:r>
            <a:r>
              <a:rPr lang="en-US" dirty="0"/>
              <a:t> (CY21).</a:t>
            </a:r>
          </a:p>
          <a:p>
            <a:pPr lvl="1"/>
            <a:r>
              <a:rPr lang="en-US" dirty="0"/>
              <a:t>GETKF extension to the ocean (CY21-22).</a:t>
            </a:r>
          </a:p>
          <a:p>
            <a:pPr lvl="1"/>
            <a:r>
              <a:rPr lang="en-US" dirty="0"/>
              <a:t>Coupled DA and localization (FY22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). </a:t>
            </a:r>
          </a:p>
          <a:p>
            <a:pPr lvl="1"/>
            <a:endParaRPr lang="en-US" dirty="0"/>
          </a:p>
          <a:p>
            <a:r>
              <a:rPr lang="en-US" dirty="0"/>
              <a:t>Transitions:</a:t>
            </a:r>
          </a:p>
          <a:p>
            <a:pPr lvl="1"/>
            <a:r>
              <a:rPr lang="en-US" dirty="0"/>
              <a:t>Replacement of GSI ENKF in GEFS v13  (FY 24).</a:t>
            </a:r>
          </a:p>
          <a:p>
            <a:pPr lvl="1"/>
            <a:r>
              <a:rPr lang="en-US" dirty="0"/>
              <a:t>LETKF-OI </a:t>
            </a:r>
            <a:r>
              <a:rPr lang="en-US"/>
              <a:t>for land assimilation </a:t>
            </a:r>
            <a:r>
              <a:rPr lang="en-US" dirty="0"/>
              <a:t>and SOCA LETKF for ocean-ice in GEFS reanalysis (FY23).</a:t>
            </a:r>
          </a:p>
          <a:p>
            <a:pPr lvl="1"/>
            <a:endParaRPr lang="en-US" dirty="0"/>
          </a:p>
          <a:p>
            <a:r>
              <a:rPr lang="en-US" dirty="0"/>
              <a:t>Unfunded improvements (looking for contributions):</a:t>
            </a:r>
          </a:p>
          <a:p>
            <a:pPr lvl="1"/>
            <a:r>
              <a:rPr lang="en-US" dirty="0"/>
              <a:t>Integration with sequential filters (e.g. particle filters).</a:t>
            </a:r>
          </a:p>
          <a:p>
            <a:pPr lvl="1"/>
            <a:r>
              <a:rPr lang="en-US" dirty="0"/>
              <a:t>Iterative Kalman filter.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29DC6-7B5F-49EB-B891-6E44013AE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975E-5914-47DF-BE7E-64D24B5B41A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27526"/>
      </p:ext>
    </p:extLst>
  </p:cSld>
  <p:clrMapOvr>
    <a:masterClrMapping/>
  </p:clrMapOvr>
</p:sld>
</file>

<file path=ppt/theme/theme1.xml><?xml version="1.0" encoding="utf-8"?>
<a:theme xmlns:a="http://schemas.openxmlformats.org/drawingml/2006/main" name="sergey_theme">
  <a:themeElements>
    <a:clrScheme name="serg0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rg0">
      <a:majorFont>
        <a:latin typeface="Maiandra GD"/>
        <a:ea typeface=""/>
        <a:cs typeface=""/>
      </a:majorFont>
      <a:minorFont>
        <a:latin typeface="Maiandra G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453399"/>
            </a:solidFill>
            <a:effectLst/>
            <a:latin typeface="Maiandra G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453399"/>
            </a:solidFill>
            <a:effectLst/>
            <a:latin typeface="Maiandra GD" pitchFamily="34" charset="0"/>
          </a:defRPr>
        </a:defPPr>
      </a:lstStyle>
    </a:lnDef>
  </a:objectDefaults>
  <a:extraClrSchemeLst>
    <a:extraClrScheme>
      <a:clrScheme name="serg0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g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g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g0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g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g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g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sergey_theme</Template>
  <TotalTime>45839</TotalTime>
  <Words>413</Words>
  <Application>Microsoft Office PowerPoint</Application>
  <PresentationFormat>Widescreen</PresentationFormat>
  <Paragraphs>65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Century Gothic</vt:lpstr>
      <vt:lpstr>Garamond</vt:lpstr>
      <vt:lpstr>Maiandra GD</vt:lpstr>
      <vt:lpstr>Times New Roman</vt:lpstr>
      <vt:lpstr>Wingdings</vt:lpstr>
      <vt:lpstr>sergey_theme</vt:lpstr>
      <vt:lpstr>Equation</vt:lpstr>
      <vt:lpstr>Family of local volume solvers in the JEDI data assimilation framework</vt:lpstr>
      <vt:lpstr>Local Volume Solvers</vt:lpstr>
      <vt:lpstr>Supported localization options</vt:lpstr>
      <vt:lpstr>Applications to date</vt:lpstr>
      <vt:lpstr>Next steps </vt:lpstr>
    </vt:vector>
  </TitlesOfParts>
  <Company>Naval Research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Frolov, Dr. Sergey, Contractor, Code  7531</dc:creator>
  <cp:lastModifiedBy>Sergey</cp:lastModifiedBy>
  <cp:revision>314</cp:revision>
  <dcterms:created xsi:type="dcterms:W3CDTF">2015-04-17T18:37:26Z</dcterms:created>
  <dcterms:modified xsi:type="dcterms:W3CDTF">2021-06-03T17:44:40Z</dcterms:modified>
</cp:coreProperties>
</file>