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6"/>
  </p:notesMasterIdLst>
  <p:sldIdLst>
    <p:sldId id="256" r:id="rId2"/>
    <p:sldId id="3608" r:id="rId3"/>
    <p:sldId id="3610" r:id="rId4"/>
    <p:sldId id="3566" r:id="rId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67"/>
    <p:restoredTop sz="94534"/>
  </p:normalViewPr>
  <p:slideViewPr>
    <p:cSldViewPr snapToGrid="0">
      <p:cViewPr varScale="1">
        <p:scale>
          <a:sx n="74" d="100"/>
          <a:sy n="74" d="100"/>
        </p:scale>
        <p:origin x="976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98c311f3dc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g98c311f3dc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11957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708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0" y="-1"/>
            <a:ext cx="7771088" cy="105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0" y="-1"/>
            <a:ext cx="7771088" cy="105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0" y="-1"/>
            <a:ext cx="7771088" cy="105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JCSDA_transp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13431" y="-1"/>
            <a:ext cx="1224000" cy="1224000"/>
          </a:xfrm>
          <a:prstGeom prst="rect">
            <a:avLst/>
          </a:prstGeom>
          <a:noFill/>
          <a:ln>
            <a:noFill/>
          </a:ln>
          <a:effectLst>
            <a:outerShdw blurRad="50800" dist="2032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"/>
          <p:cNvSpPr txBox="1"/>
          <p:nvPr/>
        </p:nvSpPr>
        <p:spPr>
          <a:xfrm>
            <a:off x="381000" y="-228600"/>
            <a:ext cx="8305800" cy="14700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549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endParaRPr sz="3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15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1370873" y="1843092"/>
            <a:ext cx="3429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US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3" descr="full_disk_ahi_true_color_20150819070000 (1).jpg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6986" y="1692448"/>
            <a:ext cx="4291997" cy="519314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/>
          <p:nvPr/>
        </p:nvSpPr>
        <p:spPr>
          <a:xfrm>
            <a:off x="1140512" y="492896"/>
            <a:ext cx="900201" cy="915633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 txBox="1">
            <a:spLocks noGrp="1"/>
          </p:cNvSpPr>
          <p:nvPr>
            <p:ph type="ctrTitle"/>
          </p:nvPr>
        </p:nvSpPr>
        <p:spPr>
          <a:xfrm>
            <a:off x="16982" y="2491675"/>
            <a:ext cx="9142001" cy="3407008"/>
          </a:xfrm>
          <a:prstGeom prst="rect">
            <a:avLst/>
          </a:prstGeom>
          <a:gradFill>
            <a:gsLst>
              <a:gs pos="0">
                <a:schemeClr val="dk1"/>
              </a:gs>
              <a:gs pos="6000">
                <a:schemeClr val="dk1"/>
              </a:gs>
              <a:gs pos="100000">
                <a:srgbClr val="E0E8F4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50800" dist="50800" dir="2700000" algn="tl" rotWithShape="0">
              <a:srgbClr val="000000">
                <a:alpha val="8313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</a:rPr>
              <a:t>A Shared Infrastructure for Exploring and Diagnosing Observations and Their Impact</a:t>
            </a:r>
            <a:br>
              <a:rPr lang="en-US" sz="3200" dirty="0">
                <a:solidFill>
                  <a:schemeClr val="bg1"/>
                </a:solidFill>
              </a:rPr>
            </a:br>
            <a:br>
              <a:rPr lang="en-US" sz="3200" dirty="0">
                <a:solidFill>
                  <a:schemeClr val="bg1"/>
                </a:solidFill>
              </a:rPr>
            </a:b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F. </a:t>
            </a:r>
            <a:r>
              <a:rPr lang="en-US" sz="2800" b="1" dirty="0" err="1">
                <a:solidFill>
                  <a:schemeClr val="bg1"/>
                </a:solidFill>
              </a:rPr>
              <a:t>Vandenberghe</a:t>
            </a:r>
            <a:r>
              <a:rPr lang="en-US" sz="2800" b="1" dirty="0">
                <a:solidFill>
                  <a:schemeClr val="bg1"/>
                </a:solidFill>
              </a:rPr>
              <a:t>, H. Zhang,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F. </a:t>
            </a:r>
            <a:r>
              <a:rPr lang="en-US" sz="2800" b="1" dirty="0" err="1">
                <a:solidFill>
                  <a:schemeClr val="bg1"/>
                </a:solidFill>
              </a:rPr>
              <a:t>Diniz</a:t>
            </a:r>
            <a:r>
              <a:rPr lang="en-US" sz="2800" b="1" dirty="0">
                <a:solidFill>
                  <a:schemeClr val="bg1"/>
                </a:solidFill>
              </a:rPr>
              <a:t> &amp; R. </a:t>
            </a:r>
            <a:r>
              <a:rPr lang="en-US" sz="2800" b="1" dirty="0" err="1">
                <a:solidFill>
                  <a:schemeClr val="bg1"/>
                </a:solidFill>
              </a:rPr>
              <a:t>Schweiker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br>
              <a:rPr lang="en-US" sz="1000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000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Joint Center for Satellite Data Assimilation (JCSDA)</a:t>
            </a:r>
            <a:b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i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0180" y="-69517"/>
            <a:ext cx="6919326" cy="216036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3"/>
          <p:cNvSpPr txBox="1"/>
          <p:nvPr/>
        </p:nvSpPr>
        <p:spPr>
          <a:xfrm>
            <a:off x="16982" y="6581003"/>
            <a:ext cx="7125690" cy="304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18th JCSDA Technical Review Meeting and Science Workshop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b="1" i="0" u="none" strike="noStrike" cap="none" dirty="0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rPr>
              <a:t>June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="1" i="0" u="none" strike="noStrike" cap="none" baseline="30000" dirty="0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rPr>
              <a:t>th</a:t>
            </a:r>
            <a:r>
              <a:rPr lang="en-US" b="1" i="0" u="none" strike="noStrike" cap="none" dirty="0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rPr>
              <a:t>, 2021 </a:t>
            </a:r>
            <a:endParaRPr b="0" i="0" u="none" strike="noStrike" cap="none" dirty="0">
              <a:solidFill>
                <a:schemeClr val="bg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6"/>
          <p:cNvSpPr txBox="1">
            <a:spLocks noGrp="1"/>
          </p:cNvSpPr>
          <p:nvPr>
            <p:ph type="subTitle" idx="1"/>
          </p:nvPr>
        </p:nvSpPr>
        <p:spPr>
          <a:xfrm>
            <a:off x="95920" y="1204755"/>
            <a:ext cx="8927310" cy="5151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9750" indent="-514350" algn="l">
              <a:buClr>
                <a:srgbClr val="0070C0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Shared Diagnostic tools </a:t>
            </a:r>
            <a:r>
              <a:rPr lang="en-US" sz="2400" dirty="0">
                <a:solidFill>
                  <a:srgbClr val="0070C0"/>
                </a:solidFill>
              </a:rPr>
              <a:t>(see Rachel’s talk coming after).</a:t>
            </a:r>
          </a:p>
          <a:p>
            <a:pPr marL="539750" indent="-514350" algn="l">
              <a:buClr>
                <a:srgbClr val="0070C0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NRT </a:t>
            </a:r>
            <a:r>
              <a:rPr lang="en-US" dirty="0" err="1">
                <a:solidFill>
                  <a:schemeClr val="tx1"/>
                </a:solidFill>
              </a:rPr>
              <a:t>obs</a:t>
            </a:r>
            <a:r>
              <a:rPr lang="en-US" dirty="0">
                <a:solidFill>
                  <a:schemeClr val="tx1"/>
                </a:solidFill>
              </a:rPr>
              <a:t> monitoring.</a:t>
            </a:r>
          </a:p>
          <a:p>
            <a:pPr marL="539750" indent="-514350" algn="l">
              <a:buClr>
                <a:srgbClr val="0070C0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Data impact assessment </a:t>
            </a:r>
            <a:r>
              <a:rPr lang="en-US" sz="2400" dirty="0">
                <a:solidFill>
                  <a:srgbClr val="0070C0"/>
                </a:solidFill>
              </a:rPr>
              <a:t>(next slide).</a:t>
            </a:r>
          </a:p>
          <a:p>
            <a:pPr marL="539750" indent="-514350" algn="l">
              <a:buClr>
                <a:srgbClr val="0070C0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FSOI development </a:t>
            </a:r>
            <a:r>
              <a:rPr lang="en-US" sz="2400" dirty="0">
                <a:solidFill>
                  <a:srgbClr val="0070C0"/>
                </a:solidFill>
              </a:rPr>
              <a:t>(See Fabio’s talk Wednesday). </a:t>
            </a:r>
          </a:p>
          <a:p>
            <a:pPr marL="539750" indent="-514350" algn="l">
              <a:buClr>
                <a:srgbClr val="0070C0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Commercial data assessment. </a:t>
            </a:r>
            <a:r>
              <a:rPr lang="en-US" sz="2400" dirty="0">
                <a:solidFill>
                  <a:srgbClr val="0070C0"/>
                </a:solidFill>
              </a:rPr>
              <a:t>(See Hailing’s talk Friday).</a:t>
            </a:r>
            <a:endParaRPr lang="en-US" sz="2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6" name="Google Shape;401;p26">
            <a:extLst>
              <a:ext uri="{FF2B5EF4-FFF2-40B4-BE49-F238E27FC236}">
                <a16:creationId xmlns:a16="http://schemas.microsoft.com/office/drawing/2014/main" id="{2B9FA120-F24A-3548-9807-85C2D703A0B6}"/>
              </a:ext>
            </a:extLst>
          </p:cNvPr>
          <p:cNvSpPr txBox="1"/>
          <p:nvPr/>
        </p:nvSpPr>
        <p:spPr>
          <a:xfrm>
            <a:off x="381006" y="-228600"/>
            <a:ext cx="8504202" cy="14700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58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3300"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Impact of Observing Systems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(OBS2)</a:t>
            </a:r>
            <a:endParaRPr sz="3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86C8E9E-11A1-C44A-881A-3F124C609CCE}"/>
              </a:ext>
            </a:extLst>
          </p:cNvPr>
          <p:cNvGrpSpPr/>
          <p:nvPr/>
        </p:nvGrpSpPr>
        <p:grpSpPr>
          <a:xfrm>
            <a:off x="90130" y="4161738"/>
            <a:ext cx="8883766" cy="2504823"/>
            <a:chOff x="90130" y="4161738"/>
            <a:chExt cx="8883766" cy="25048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A6C3D3-D88A-D04E-81FE-8EEFB54446B5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3518" y="4271254"/>
              <a:ext cx="1600200" cy="1140605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5FDD7BD-B687-694F-AC60-041DCF53913C}"/>
                </a:ext>
              </a:extLst>
            </p:cNvPr>
            <p:cNvGrpSpPr/>
            <p:nvPr/>
          </p:nvGrpSpPr>
          <p:grpSpPr>
            <a:xfrm>
              <a:off x="90130" y="4362068"/>
              <a:ext cx="7014234" cy="2304493"/>
              <a:chOff x="1422400" y="4621200"/>
              <a:chExt cx="6197600" cy="19177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3F02E31-88D4-9C45-BEF5-01F92875B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2400" y="4621200"/>
                <a:ext cx="6197600" cy="191770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3C3B09-D8C0-0D45-82CD-17888D7AA1E8}"/>
                  </a:ext>
                </a:extLst>
              </p:cNvPr>
              <p:cNvSpPr txBox="1"/>
              <p:nvPr/>
            </p:nvSpPr>
            <p:spPr>
              <a:xfrm>
                <a:off x="1604514" y="5452658"/>
                <a:ext cx="614271" cy="52322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HPC/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AWS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17FDA1-13EF-D549-9C56-02433B087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429" t="-1093" r="49962" b="485"/>
            <a:stretch/>
          </p:blipFill>
          <p:spPr>
            <a:xfrm>
              <a:off x="6272235" y="4161738"/>
              <a:ext cx="832129" cy="13716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4183C4C-1C78-CC42-A28D-027DDF9FC014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73696" y="5491822"/>
              <a:ext cx="1600200" cy="1143000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1F42D7E-BC4F-3C43-BBAD-52AC46CD2C07}"/>
                </a:ext>
              </a:extLst>
            </p:cNvPr>
            <p:cNvCxnSpPr>
              <a:cxnSpLocks/>
            </p:cNvCxnSpPr>
            <p:nvPr/>
          </p:nvCxnSpPr>
          <p:spPr>
            <a:xfrm>
              <a:off x="7079003" y="6062467"/>
              <a:ext cx="246888" cy="8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E1565E6-17C5-2945-8057-8D6D79D4AC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0691" y="5400087"/>
              <a:ext cx="351839" cy="2609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CAB07BB-095F-6A41-A3AE-BA0CC79FF6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29600" y="5378481"/>
              <a:ext cx="0" cy="2560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954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860904A-6F99-1B48-B2AF-61538B2BC193}"/>
              </a:ext>
            </a:extLst>
          </p:cNvPr>
          <p:cNvGrpSpPr/>
          <p:nvPr/>
        </p:nvGrpSpPr>
        <p:grpSpPr>
          <a:xfrm>
            <a:off x="76459" y="3943130"/>
            <a:ext cx="4007219" cy="2684596"/>
            <a:chOff x="76459" y="4098407"/>
            <a:chExt cx="4007219" cy="268459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DA0F495-3562-904D-9AB9-0EEAF20D1C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5633" t="71698" r="551" b="1"/>
            <a:stretch/>
          </p:blipFill>
          <p:spPr>
            <a:xfrm>
              <a:off x="76459" y="4398547"/>
              <a:ext cx="4007219" cy="2384456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E38B078-C70C-0942-A881-074A32CF677E}"/>
                </a:ext>
              </a:extLst>
            </p:cNvPr>
            <p:cNvSpPr txBox="1"/>
            <p:nvPr/>
          </p:nvSpPr>
          <p:spPr>
            <a:xfrm>
              <a:off x="415513" y="4098407"/>
              <a:ext cx="3622333" cy="3116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Difference spread </a:t>
              </a:r>
              <a:r>
                <a:rPr lang="en-US" dirty="0" err="1"/>
                <a:t>oper+commercial</a:t>
              </a:r>
              <a:r>
                <a:rPr lang="en-US" dirty="0"/>
                <a:t> - </a:t>
              </a:r>
              <a:r>
                <a:rPr lang="en-US" dirty="0" err="1"/>
                <a:t>oper</a:t>
              </a:r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28493A-C12C-644C-AA71-E55AA4E94B7D}"/>
              </a:ext>
            </a:extLst>
          </p:cNvPr>
          <p:cNvGrpSpPr>
            <a:grpSpLocks/>
          </p:cNvGrpSpPr>
          <p:nvPr/>
        </p:nvGrpSpPr>
        <p:grpSpPr>
          <a:xfrm>
            <a:off x="4478641" y="932513"/>
            <a:ext cx="4288488" cy="5943600"/>
            <a:chOff x="2571368" y="1545203"/>
            <a:chExt cx="3543193" cy="477573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EC4A2A9-C224-0844-9710-5F6F3D82E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348" r="50322"/>
            <a:stretch/>
          </p:blipFill>
          <p:spPr>
            <a:xfrm>
              <a:off x="2571368" y="1545203"/>
              <a:ext cx="3543193" cy="47757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FBE71C-C104-3847-A769-1FC3EA693072}"/>
                </a:ext>
              </a:extLst>
            </p:cNvPr>
            <p:cNvSpPr txBox="1"/>
            <p:nvPr/>
          </p:nvSpPr>
          <p:spPr>
            <a:xfrm>
              <a:off x="2656901" y="1978712"/>
              <a:ext cx="6815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0.1mb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8709593-C358-4945-B9D5-30E7063C7B94}"/>
                </a:ext>
              </a:extLst>
            </p:cNvPr>
            <p:cNvSpPr txBox="1"/>
            <p:nvPr/>
          </p:nvSpPr>
          <p:spPr>
            <a:xfrm>
              <a:off x="2712242" y="2613445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13mb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9573B45-CE28-3F4E-AEB0-3A62569C0344}"/>
                </a:ext>
              </a:extLst>
            </p:cNvPr>
            <p:cNvSpPr txBox="1"/>
            <p:nvPr/>
          </p:nvSpPr>
          <p:spPr>
            <a:xfrm>
              <a:off x="2697653" y="3225025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60mb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2AAA0A1-7C77-704E-92D4-03A6942388E5}"/>
                </a:ext>
              </a:extLst>
            </p:cNvPr>
            <p:cNvSpPr txBox="1"/>
            <p:nvPr/>
          </p:nvSpPr>
          <p:spPr>
            <a:xfrm>
              <a:off x="2649247" y="3793043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208mb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9A61B36-58D1-9B45-97EB-05A2B3C234F8}"/>
                </a:ext>
              </a:extLst>
            </p:cNvPr>
            <p:cNvSpPr txBox="1"/>
            <p:nvPr/>
          </p:nvSpPr>
          <p:spPr>
            <a:xfrm>
              <a:off x="2639279" y="4352714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522mb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B96CF42-9DF9-DF4C-8B1E-F4064DC35FAF}"/>
                </a:ext>
              </a:extLst>
            </p:cNvPr>
            <p:cNvSpPr txBox="1"/>
            <p:nvPr/>
          </p:nvSpPr>
          <p:spPr>
            <a:xfrm>
              <a:off x="2624427" y="4932573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836mb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E43EE38-086B-614B-858F-6C2BC44A87C7}"/>
                </a:ext>
              </a:extLst>
            </p:cNvPr>
            <p:cNvSpPr txBox="1"/>
            <p:nvPr/>
          </p:nvSpPr>
          <p:spPr>
            <a:xfrm>
              <a:off x="2625047" y="5525532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987mb</a:t>
              </a:r>
            </a:p>
          </p:txBody>
        </p:sp>
      </p:grpSp>
      <p:sp>
        <p:nvSpPr>
          <p:cNvPr id="17" name="Google Shape;401;p26">
            <a:extLst>
              <a:ext uri="{FF2B5EF4-FFF2-40B4-BE49-F238E27FC236}">
                <a16:creationId xmlns:a16="http://schemas.microsoft.com/office/drawing/2014/main" id="{D1A6786F-27E4-3F41-B1CD-EC97156C5043}"/>
              </a:ext>
            </a:extLst>
          </p:cNvPr>
          <p:cNvSpPr txBox="1"/>
          <p:nvPr/>
        </p:nvSpPr>
        <p:spPr>
          <a:xfrm>
            <a:off x="381007" y="-228600"/>
            <a:ext cx="7717800" cy="14700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58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3300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Ensemble-based observation impact assessment tools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008A11-E83E-E24B-B339-BF090ACA6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15" y="1234440"/>
            <a:ext cx="3898230" cy="2468880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2B87E7F-8599-0445-95CE-3B61C6A71EE7}"/>
              </a:ext>
            </a:extLst>
          </p:cNvPr>
          <p:cNvCxnSpPr>
            <a:cxnSpLocks/>
          </p:cNvCxnSpPr>
          <p:nvPr/>
        </p:nvCxnSpPr>
        <p:spPr>
          <a:xfrm flipH="1">
            <a:off x="6276779" y="3073346"/>
            <a:ext cx="10972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2B769E7-8A26-084F-9452-D9643601CBE7}"/>
              </a:ext>
            </a:extLst>
          </p:cNvPr>
          <p:cNvSpPr txBox="1"/>
          <p:nvPr/>
        </p:nvSpPr>
        <p:spPr>
          <a:xfrm>
            <a:off x="7384211" y="2866167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spread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F0E6518-6FD2-AF4D-AE03-C5E38567CD78}"/>
              </a:ext>
            </a:extLst>
          </p:cNvPr>
          <p:cNvSpPr/>
          <p:nvPr/>
        </p:nvSpPr>
        <p:spPr>
          <a:xfrm>
            <a:off x="7126985" y="4099684"/>
            <a:ext cx="1571632" cy="10400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BD9D4FB-348D-6349-8C3E-E567DC2BDBBD}"/>
              </a:ext>
            </a:extLst>
          </p:cNvPr>
          <p:cNvCxnSpPr>
            <a:cxnSpLocks/>
          </p:cNvCxnSpPr>
          <p:nvPr/>
        </p:nvCxnSpPr>
        <p:spPr>
          <a:xfrm flipH="1">
            <a:off x="5814970" y="4508924"/>
            <a:ext cx="15864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7F6F513-92BB-5644-AB18-C2E96675CD89}"/>
              </a:ext>
            </a:extLst>
          </p:cNvPr>
          <p:cNvSpPr txBox="1"/>
          <p:nvPr/>
        </p:nvSpPr>
        <p:spPr>
          <a:xfrm>
            <a:off x="7331997" y="4371878"/>
            <a:ext cx="1686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Spread after </a:t>
            </a:r>
            <a:r>
              <a:rPr lang="en-US" dirty="0" err="1">
                <a:solidFill>
                  <a:srgbClr val="0070C0"/>
                </a:solidFill>
              </a:rPr>
              <a:t>assim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 operational </a:t>
            </a:r>
            <a:r>
              <a:rPr lang="en-US" dirty="0" err="1">
                <a:solidFill>
                  <a:srgbClr val="0070C0"/>
                </a:solidFill>
              </a:rPr>
              <a:t>obs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6B6CFB1-86A0-BC49-92EE-E60829DE335B}"/>
              </a:ext>
            </a:extLst>
          </p:cNvPr>
          <p:cNvCxnSpPr>
            <a:cxnSpLocks/>
          </p:cNvCxnSpPr>
          <p:nvPr/>
        </p:nvCxnSpPr>
        <p:spPr>
          <a:xfrm flipH="1">
            <a:off x="5673574" y="4254241"/>
            <a:ext cx="17373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C7ED9D6-4BD3-F34A-A52B-882D23A88465}"/>
              </a:ext>
            </a:extLst>
          </p:cNvPr>
          <p:cNvSpPr txBox="1"/>
          <p:nvPr/>
        </p:nvSpPr>
        <p:spPr>
          <a:xfrm>
            <a:off x="7389370" y="3595648"/>
            <a:ext cx="15969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Spread after </a:t>
            </a:r>
            <a:r>
              <a:rPr lang="en-US" dirty="0" err="1">
                <a:solidFill>
                  <a:srgbClr val="FF0000"/>
                </a:solidFill>
              </a:rPr>
              <a:t>asim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 operational</a:t>
            </a:r>
          </a:p>
          <a:p>
            <a:r>
              <a:rPr lang="en-US" dirty="0">
                <a:solidFill>
                  <a:srgbClr val="FF0000"/>
                </a:solidFill>
              </a:rPr>
              <a:t>+commercial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6D85524-07D0-4340-96A9-496DD438DFCA}"/>
              </a:ext>
            </a:extLst>
          </p:cNvPr>
          <p:cNvCxnSpPr>
            <a:cxnSpLocks/>
          </p:cNvCxnSpPr>
          <p:nvPr/>
        </p:nvCxnSpPr>
        <p:spPr>
          <a:xfrm flipH="1">
            <a:off x="7165958" y="5573319"/>
            <a:ext cx="239789" cy="0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EC9DFE2D-ED5B-314B-A0D9-90896895BFBD}"/>
              </a:ext>
            </a:extLst>
          </p:cNvPr>
          <p:cNvSpPr txBox="1"/>
          <p:nvPr/>
        </p:nvSpPr>
        <p:spPr>
          <a:xfrm>
            <a:off x="7385437" y="5337469"/>
            <a:ext cx="1313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Difference</a:t>
            </a:r>
          </a:p>
          <a:p>
            <a:r>
              <a:rPr lang="en-US" dirty="0">
                <a:solidFill>
                  <a:srgbClr val="FF0000"/>
                </a:solidFill>
              </a:rPr>
              <a:t>+/-commercial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437656F8-B1F0-164D-88AD-20713A5AADF8}"/>
              </a:ext>
            </a:extLst>
          </p:cNvPr>
          <p:cNvSpPr/>
          <p:nvPr/>
        </p:nvSpPr>
        <p:spPr>
          <a:xfrm rot="5400000">
            <a:off x="3200557" y="3011249"/>
            <a:ext cx="191535" cy="130395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9D022-D23F-FA46-A07F-71B3E25AA819}"/>
              </a:ext>
            </a:extLst>
          </p:cNvPr>
          <p:cNvSpPr/>
          <p:nvPr/>
        </p:nvSpPr>
        <p:spPr>
          <a:xfrm>
            <a:off x="24700" y="4275835"/>
            <a:ext cx="130575" cy="2126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221D70-145D-F24D-A45F-C4318AB0BD02}"/>
              </a:ext>
            </a:extLst>
          </p:cNvPr>
          <p:cNvSpPr txBox="1"/>
          <p:nvPr/>
        </p:nvSpPr>
        <p:spPr>
          <a:xfrm>
            <a:off x="680837" y="6575967"/>
            <a:ext cx="3357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7 analyses (Dec. 22 06Z – Dec. 23 18Z)</a:t>
            </a:r>
          </a:p>
        </p:txBody>
      </p:sp>
    </p:spTree>
    <p:extLst>
      <p:ext uri="{BB962C8B-B14F-4D97-AF65-F5344CB8AC3E}">
        <p14:creationId xmlns:p14="http://schemas.microsoft.com/office/powerpoint/2010/main" val="4001834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37"/>
          <p:cNvSpPr/>
          <p:nvPr/>
        </p:nvSpPr>
        <p:spPr>
          <a:xfrm>
            <a:off x="1370873" y="1843092"/>
            <a:ext cx="3429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US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37" descr="full_disk_ahi_true_color_20150819070000 (1).jpg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2004" y="1664851"/>
            <a:ext cx="4291996" cy="519314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7"/>
          <p:cNvSpPr/>
          <p:nvPr/>
        </p:nvSpPr>
        <p:spPr>
          <a:xfrm>
            <a:off x="1140512" y="492896"/>
            <a:ext cx="900201" cy="915633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37"/>
          <p:cNvSpPr txBox="1">
            <a:spLocks noGrp="1"/>
          </p:cNvSpPr>
          <p:nvPr>
            <p:ph type="ctrTitle"/>
          </p:nvPr>
        </p:nvSpPr>
        <p:spPr>
          <a:xfrm>
            <a:off x="1499059" y="3668094"/>
            <a:ext cx="4504926" cy="1923086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4313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Questions</a:t>
            </a:r>
            <a:b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i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vandenb@ucar.edu</a:t>
            </a:r>
            <a:endParaRPr sz="2800" i="1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0180" y="-69517"/>
            <a:ext cx="6919326" cy="21603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E226C2-4ECC-214F-90BF-6DE2AB4DE7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9923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2885</TotalTime>
  <Words>170</Words>
  <Application>Microsoft Macintosh PowerPoint</Application>
  <PresentationFormat>On-screen Show (4:3)</PresentationFormat>
  <Paragraphs>38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Calibri</vt:lpstr>
      <vt:lpstr>Arial</vt:lpstr>
      <vt:lpstr>1_Office Theme</vt:lpstr>
      <vt:lpstr>A Shared Infrastructure for Exploring and Diagnosing Observations and Their Impact   F. Vandenberghe, H. Zhang, F. Diniz &amp; R. Schweiker   Joint Center for Satellite Data Assimilation (JCSDA) </vt:lpstr>
      <vt:lpstr>PowerPoint Presentation</vt:lpstr>
      <vt:lpstr>PowerPoint Presentation</vt:lpstr>
      <vt:lpstr>Questions  vandenb@ucar.edu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Observation Impact on Forecast Performance   François Vandenberghe, Dick Dee &amp; Tom Auligné Joint Center for Satellite Data Assimilation (JCSDA) vandenb@ucar.edu</dc:title>
  <cp:lastModifiedBy>Microsoft Office User</cp:lastModifiedBy>
  <cp:revision>90</cp:revision>
  <cp:lastPrinted>2020-09-17T00:49:39Z</cp:lastPrinted>
  <dcterms:modified xsi:type="dcterms:W3CDTF">2021-06-07T06:54:21Z</dcterms:modified>
</cp:coreProperties>
</file>