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KxHaAPTHeTisuVmSFD7ifQ2Ah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81a17a298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d81a17a298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d81a17a298_0_2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81a17a298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d81a17a298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d81a17a298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81a17a2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d81a17a2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d81a17a2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d81a17a298_0_223"/>
          <p:cNvSpPr txBox="1"/>
          <p:nvPr>
            <p:ph type="ctrTitle"/>
          </p:nvPr>
        </p:nvSpPr>
        <p:spPr>
          <a:xfrm>
            <a:off x="914400" y="2130428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gd81a17a298_0_22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gd81a17a298_0_223"/>
          <p:cNvSpPr txBox="1"/>
          <p:nvPr>
            <p:ph idx="10" type="dt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gd81a17a298_0_223"/>
          <p:cNvSpPr txBox="1"/>
          <p:nvPr>
            <p:ph idx="11" type="ftr"/>
          </p:nvPr>
        </p:nvSpPr>
        <p:spPr>
          <a:xfrm>
            <a:off x="4165600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d81a17a298_0_223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gd81a17a298_0_223"/>
          <p:cNvPicPr preferRelativeResize="0"/>
          <p:nvPr/>
        </p:nvPicPr>
        <p:blipFill rotWithShape="1">
          <a:blip r:embed="rId2">
            <a:alphaModFix/>
          </a:blip>
          <a:srcRect b="5520" l="35080" r="35921" t="2769"/>
          <a:stretch/>
        </p:blipFill>
        <p:spPr>
          <a:xfrm>
            <a:off x="10490201" y="0"/>
            <a:ext cx="1659465" cy="163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d81a17a298_0_230"/>
          <p:cNvSpPr/>
          <p:nvPr/>
        </p:nvSpPr>
        <p:spPr>
          <a:xfrm>
            <a:off x="-14446" y="-38257"/>
            <a:ext cx="12192000" cy="148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d81a17a298_0_230"/>
          <p:cNvSpPr txBox="1"/>
          <p:nvPr>
            <p:ph idx="1" type="body"/>
          </p:nvPr>
        </p:nvSpPr>
        <p:spPr>
          <a:xfrm>
            <a:off x="389466" y="1674190"/>
            <a:ext cx="11193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gd81a17a298_0_230"/>
          <p:cNvSpPr txBox="1"/>
          <p:nvPr>
            <p:ph idx="10" type="dt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d81a17a298_0_230"/>
          <p:cNvSpPr txBox="1"/>
          <p:nvPr>
            <p:ph idx="11" type="ftr"/>
          </p:nvPr>
        </p:nvSpPr>
        <p:spPr>
          <a:xfrm>
            <a:off x="4165600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d81a17a298_0_230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ull_disk_ahi_true_color_20150819070000 (1).jpg" id="30" name="Google Shape;30;gd81a17a298_0_230"/>
          <p:cNvPicPr preferRelativeResize="0"/>
          <p:nvPr/>
        </p:nvPicPr>
        <p:blipFill rotWithShape="1">
          <a:blip r:embed="rId2">
            <a:alphaModFix/>
          </a:blip>
          <a:srcRect b="62558" l="6070" r="9017" t="22480"/>
          <a:stretch/>
        </p:blipFill>
        <p:spPr>
          <a:xfrm>
            <a:off x="-14445" y="-38257"/>
            <a:ext cx="9405404" cy="1482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gd81a17a298_0_230"/>
          <p:cNvSpPr/>
          <p:nvPr/>
        </p:nvSpPr>
        <p:spPr>
          <a:xfrm>
            <a:off x="-28893" y="-38258"/>
            <a:ext cx="12192000" cy="1482300"/>
          </a:xfrm>
          <a:prstGeom prst="rect">
            <a:avLst/>
          </a:prstGeom>
          <a:solidFill>
            <a:schemeClr val="dk1">
              <a:alpha val="6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gd81a17a298_0_230"/>
          <p:cNvPicPr preferRelativeResize="0"/>
          <p:nvPr/>
        </p:nvPicPr>
        <p:blipFill rotWithShape="1">
          <a:blip r:embed="rId3">
            <a:alphaModFix/>
          </a:blip>
          <a:srcRect b="5520" l="35080" r="35921" t="2769"/>
          <a:stretch/>
        </p:blipFill>
        <p:spPr>
          <a:xfrm>
            <a:off x="10532534" y="-38257"/>
            <a:ext cx="1659465" cy="163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d81a17a298_0_230"/>
          <p:cNvSpPr txBox="1"/>
          <p:nvPr>
            <p:ph type="title"/>
          </p:nvPr>
        </p:nvSpPr>
        <p:spPr>
          <a:xfrm>
            <a:off x="352443" y="276136"/>
            <a:ext cx="97989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81a17a298_0_215"/>
          <p:cNvSpPr/>
          <p:nvPr/>
        </p:nvSpPr>
        <p:spPr>
          <a:xfrm>
            <a:off x="0" y="3"/>
            <a:ext cx="12192000" cy="1060200"/>
          </a:xfrm>
          <a:prstGeom prst="rect">
            <a:avLst/>
          </a:prstGeom>
          <a:solidFill>
            <a:schemeClr val="dk1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1" name="Google Shape;11;gd81a17a298_0_2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51241" y="-1"/>
            <a:ext cx="1632000" cy="1224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2" name="Google Shape;12;gd81a17a298_0_215"/>
          <p:cNvSpPr txBox="1"/>
          <p:nvPr>
            <p:ph idx="1" type="body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d81a17a298_0_215"/>
          <p:cNvSpPr txBox="1"/>
          <p:nvPr>
            <p:ph idx="10" type="dt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d81a17a298_0_215"/>
          <p:cNvSpPr txBox="1"/>
          <p:nvPr>
            <p:ph idx="11" type="ftr"/>
          </p:nvPr>
        </p:nvSpPr>
        <p:spPr>
          <a:xfrm>
            <a:off x="4165600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gd81a17a298_0_215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gd81a17a298_0_215"/>
          <p:cNvSpPr txBox="1"/>
          <p:nvPr>
            <p:ph type="title"/>
          </p:nvPr>
        </p:nvSpPr>
        <p:spPr>
          <a:xfrm>
            <a:off x="349956" y="-1"/>
            <a:ext cx="96180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-14450" y="-38250"/>
            <a:ext cx="12270600" cy="1482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ull_disk_ahi_true_color_20150819070000 (1).jpg" id="41" name="Google Shape;41;p4"/>
          <p:cNvPicPr preferRelativeResize="0"/>
          <p:nvPr/>
        </p:nvPicPr>
        <p:blipFill rotWithShape="1">
          <a:blip r:embed="rId1">
            <a:alphaModFix/>
          </a:blip>
          <a:srcRect b="62558" l="6070" r="9017" t="22480"/>
          <a:stretch/>
        </p:blipFill>
        <p:spPr>
          <a:xfrm>
            <a:off x="5" y="-38232"/>
            <a:ext cx="9405404" cy="14822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7" y="-38258"/>
            <a:ext cx="12192000" cy="1482300"/>
          </a:xfrm>
          <a:prstGeom prst="rect">
            <a:avLst/>
          </a:prstGeom>
          <a:solidFill>
            <a:srgbClr val="000000">
              <a:alpha val="6039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4"/>
          <p:cNvPicPr preferRelativeResize="0"/>
          <p:nvPr/>
        </p:nvPicPr>
        <p:blipFill rotWithShape="1">
          <a:blip r:embed="rId2">
            <a:alphaModFix/>
          </a:blip>
          <a:srcRect b="5520" l="35080" r="35921" t="2769"/>
          <a:stretch/>
        </p:blipFill>
        <p:spPr>
          <a:xfrm>
            <a:off x="10532534" y="-38257"/>
            <a:ext cx="1659465" cy="16384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81a17a298_0_202"/>
          <p:cNvSpPr/>
          <p:nvPr/>
        </p:nvSpPr>
        <p:spPr>
          <a:xfrm>
            <a:off x="0" y="0"/>
            <a:ext cx="12192000" cy="736783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d81a17a298_0_202"/>
          <p:cNvSpPr/>
          <p:nvPr/>
        </p:nvSpPr>
        <p:spPr>
          <a:xfrm>
            <a:off x="4380773" y="1843092"/>
            <a:ext cx="3429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120" name="Google Shape;120;gd81a17a298_0_202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d81a17a298_0_202"/>
          <p:cNvSpPr txBox="1"/>
          <p:nvPr>
            <p:ph type="ctrTitle"/>
          </p:nvPr>
        </p:nvSpPr>
        <p:spPr>
          <a:xfrm>
            <a:off x="228600" y="2491675"/>
            <a:ext cx="7633306" cy="22851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3600"/>
              <a:t>IODA v2: New features and new possibilities</a:t>
            </a:r>
            <a:br>
              <a:rPr i="1" lang="en-US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/>
              <a:t>Stephen Herbener, Ryan Honeyager, Mark Miesch, Yannick Trémolet</a:t>
            </a:r>
            <a:br>
              <a:rPr lang="en-US" sz="2400"/>
            </a:br>
            <a:br>
              <a:rPr lang="en-US" sz="2400"/>
            </a:br>
            <a:endParaRPr i="1" sz="2400"/>
          </a:p>
        </p:txBody>
      </p:sp>
      <p:grpSp>
        <p:nvGrpSpPr>
          <p:cNvPr id="122" name="Google Shape;122;gd81a17a298_0_202"/>
          <p:cNvGrpSpPr/>
          <p:nvPr/>
        </p:nvGrpSpPr>
        <p:grpSpPr>
          <a:xfrm>
            <a:off x="2635610" y="-69517"/>
            <a:ext cx="6919326" cy="2160367"/>
            <a:chOff x="4130080" y="-69517"/>
            <a:chExt cx="6919326" cy="2160367"/>
          </a:xfrm>
        </p:grpSpPr>
        <p:sp>
          <p:nvSpPr>
            <p:cNvPr id="123" name="Google Shape;123;gd81a17a298_0_202"/>
            <p:cNvSpPr/>
            <p:nvPr/>
          </p:nvSpPr>
          <p:spPr>
            <a:xfrm>
              <a:off x="4150413" y="492897"/>
              <a:ext cx="900300" cy="9156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gd81a17a298_0_2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30080" y="-69517"/>
              <a:ext cx="6919326" cy="2160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gd81a17a298_0_202"/>
          <p:cNvSpPr txBox="1"/>
          <p:nvPr/>
        </p:nvSpPr>
        <p:spPr>
          <a:xfrm>
            <a:off x="228600" y="6581099"/>
            <a:ext cx="512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June 8,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d81a17a298_0_202"/>
          <p:cNvSpPr txBox="1"/>
          <p:nvPr/>
        </p:nvSpPr>
        <p:spPr>
          <a:xfrm>
            <a:off x="-778476" y="6141308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81a17a298_0_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New features</a:t>
            </a:r>
            <a:endParaRPr/>
          </a:p>
        </p:txBody>
      </p:sp>
      <p:sp>
        <p:nvSpPr>
          <p:cNvPr id="133" name="Google Shape;133;gd81a17a298_0_55"/>
          <p:cNvSpPr/>
          <p:nvPr/>
        </p:nvSpPr>
        <p:spPr>
          <a:xfrm>
            <a:off x="7857689" y="1778434"/>
            <a:ext cx="1100370" cy="797931"/>
          </a:xfrm>
          <a:prstGeom prst="flowChartProcess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gd81a17a298_0_55"/>
          <p:cNvCxnSpPr>
            <a:stCxn id="133" idx="2"/>
            <a:endCxn id="135" idx="1"/>
          </p:cNvCxnSpPr>
          <p:nvPr/>
        </p:nvCxnSpPr>
        <p:spPr>
          <a:xfrm flipH="1" rot="-5400000">
            <a:off x="8247224" y="2737015"/>
            <a:ext cx="820500" cy="499200"/>
          </a:xfrm>
          <a:prstGeom prst="bentConnector2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36" name="Google Shape;136;gd81a17a298_0_55"/>
          <p:cNvCxnSpPr>
            <a:stCxn id="133" idx="2"/>
            <a:endCxn id="137" idx="1"/>
          </p:cNvCxnSpPr>
          <p:nvPr/>
        </p:nvCxnSpPr>
        <p:spPr>
          <a:xfrm flipH="1" rot="-5400000">
            <a:off x="7350374" y="3633865"/>
            <a:ext cx="2614200" cy="499200"/>
          </a:xfrm>
          <a:prstGeom prst="bentConnector2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38" name="Google Shape;138;gd81a17a298_0_55"/>
          <p:cNvCxnSpPr>
            <a:stCxn id="135" idx="2"/>
            <a:endCxn id="139" idx="1"/>
          </p:cNvCxnSpPr>
          <p:nvPr/>
        </p:nvCxnSpPr>
        <p:spPr>
          <a:xfrm flipH="1" rot="-5400000">
            <a:off x="9677840" y="3659369"/>
            <a:ext cx="482700" cy="419400"/>
          </a:xfrm>
          <a:prstGeom prst="bentConnector2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35" name="Google Shape;135;gd81a17a298_0_55"/>
          <p:cNvSpPr/>
          <p:nvPr/>
        </p:nvSpPr>
        <p:spPr>
          <a:xfrm>
            <a:off x="8907027" y="3166054"/>
            <a:ext cx="1604926" cy="461665"/>
          </a:xfrm>
          <a:prstGeom prst="flowChartProcess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ObsValue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gd81a17a298_0_55"/>
          <p:cNvCxnSpPr>
            <a:stCxn id="137" idx="2"/>
            <a:endCxn id="141" idx="1"/>
          </p:cNvCxnSpPr>
          <p:nvPr/>
        </p:nvCxnSpPr>
        <p:spPr>
          <a:xfrm flipH="1" rot="-5400000">
            <a:off x="9662911" y="5435941"/>
            <a:ext cx="480300" cy="451200"/>
          </a:xfrm>
          <a:prstGeom prst="bentConnector2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37" name="Google Shape;137;gd81a17a298_0_55"/>
          <p:cNvSpPr/>
          <p:nvPr/>
        </p:nvSpPr>
        <p:spPr>
          <a:xfrm>
            <a:off x="8907027" y="4959725"/>
            <a:ext cx="1540868" cy="461666"/>
          </a:xfrm>
          <a:prstGeom prst="flowChartProcess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ObsError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d81a17a298_0_55"/>
          <p:cNvSpPr txBox="1"/>
          <p:nvPr/>
        </p:nvSpPr>
        <p:spPr>
          <a:xfrm>
            <a:off x="9524909" y="1932957"/>
            <a:ext cx="16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ObsGroup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gd81a17a298_0_55"/>
          <p:cNvCxnSpPr>
            <a:stCxn id="142" idx="1"/>
            <a:endCxn id="133" idx="3"/>
          </p:cNvCxnSpPr>
          <p:nvPr/>
        </p:nvCxnSpPr>
        <p:spPr>
          <a:xfrm flipH="1">
            <a:off x="8957909" y="2163807"/>
            <a:ext cx="567000" cy="13500"/>
          </a:xfrm>
          <a:prstGeom prst="bentConnector3">
            <a:avLst>
              <a:gd fmla="val 50013" name="adj1"/>
            </a:avLst>
          </a:prstGeom>
          <a:noFill/>
          <a:ln cap="flat" cmpd="sng" w="50800">
            <a:solidFill>
              <a:srgbClr val="7F7F7F"/>
            </a:solidFill>
            <a:prstDash val="dot"/>
            <a:round/>
            <a:headEnd len="sm" w="sm" type="none"/>
            <a:tailEnd len="lg" w="lg" type="triangle"/>
          </a:ln>
        </p:spPr>
      </p:cxnSp>
      <p:sp>
        <p:nvSpPr>
          <p:cNvPr id="144" name="Google Shape;144;gd81a17a298_0_55"/>
          <p:cNvSpPr txBox="1"/>
          <p:nvPr>
            <p:ph idx="1" type="body"/>
          </p:nvPr>
        </p:nvSpPr>
        <p:spPr>
          <a:xfrm>
            <a:off x="61584" y="1639361"/>
            <a:ext cx="7445696" cy="521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en-US"/>
              <a:t>Data model based on HDF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None/>
            </a:pPr>
            <a:r>
              <a:rPr lang="en-US"/>
              <a:t>Collections of variables organized into Groups to form a tree structure (see left)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en-US"/>
              <a:t>Separation of data storage implementation (memory, file) from client API and data model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en-US"/>
              <a:t>Cross language APIs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None/>
            </a:pPr>
            <a:r>
              <a:rPr lang="en-US"/>
              <a:t>C, C++, Python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None/>
            </a:pPr>
            <a:r>
              <a:rPr lang="en-US"/>
              <a:t>Fortran (coming soon)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en-US"/>
              <a:t>Multi-dimensioned variables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None/>
            </a:pPr>
            <a:r>
              <a:rPr lang="en-US"/>
              <a:t>Soundings stored as 1D (locations)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None/>
            </a:pPr>
            <a:r>
              <a:rPr lang="en-US"/>
              <a:t>Radiance stored as 2D (locations X channels)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en-US"/>
              <a:t>Rich data type system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✔"/>
            </a:pPr>
            <a:r>
              <a:rPr lang="en-US"/>
              <a:t>Support for Eigen objects</a:t>
            </a:r>
            <a:endParaRPr/>
          </a:p>
        </p:txBody>
      </p:sp>
      <p:sp>
        <p:nvSpPr>
          <p:cNvPr id="139" name="Google Shape;139;gd81a17a298_0_55"/>
          <p:cNvSpPr/>
          <p:nvPr/>
        </p:nvSpPr>
        <p:spPr>
          <a:xfrm>
            <a:off x="10128811" y="3840425"/>
            <a:ext cx="1001100" cy="539750"/>
          </a:xfrm>
          <a:prstGeom prst="flowChartProcess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Var1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d81a17a298_0_55"/>
          <p:cNvSpPr/>
          <p:nvPr/>
        </p:nvSpPr>
        <p:spPr>
          <a:xfrm>
            <a:off x="10128811" y="5631750"/>
            <a:ext cx="1001100" cy="539750"/>
          </a:xfrm>
          <a:prstGeom prst="flowChartProcess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Var2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d81a17a298_0_55"/>
          <p:cNvSpPr txBox="1"/>
          <p:nvPr/>
        </p:nvSpPr>
        <p:spPr>
          <a:xfrm>
            <a:off x="10137521" y="4420925"/>
            <a:ext cx="182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ObsValue/Var1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d81a17a298_0_55"/>
          <p:cNvSpPr txBox="1"/>
          <p:nvPr/>
        </p:nvSpPr>
        <p:spPr>
          <a:xfrm>
            <a:off x="10251668" y="6181400"/>
            <a:ext cx="17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ObsError/Var2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81a17a298_0_0"/>
          <p:cNvSpPr/>
          <p:nvPr/>
        </p:nvSpPr>
        <p:spPr>
          <a:xfrm>
            <a:off x="151052" y="3184100"/>
            <a:ext cx="10904700" cy="226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d81a17a298_0_0"/>
          <p:cNvSpPr/>
          <p:nvPr/>
        </p:nvSpPr>
        <p:spPr>
          <a:xfrm>
            <a:off x="9688050" y="0"/>
            <a:ext cx="2530500" cy="15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d81a17a298_0_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New possibilities</a:t>
            </a:r>
            <a:endParaRPr/>
          </a:p>
        </p:txBody>
      </p:sp>
      <p:sp>
        <p:nvSpPr>
          <p:cNvPr id="155" name="Google Shape;155;gd81a17a298_0_0"/>
          <p:cNvSpPr txBox="1"/>
          <p:nvPr>
            <p:ph idx="1" type="body"/>
          </p:nvPr>
        </p:nvSpPr>
        <p:spPr>
          <a:xfrm>
            <a:off x="508877" y="1419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Build high performance data storage containers. Separate the client interface from the storage implementation details.</a:t>
            </a:r>
            <a:endParaRPr/>
          </a:p>
        </p:txBody>
      </p:sp>
      <p:sp>
        <p:nvSpPr>
          <p:cNvPr id="156" name="Google Shape;156;gd81a17a298_0_0"/>
          <p:cNvSpPr/>
          <p:nvPr/>
        </p:nvSpPr>
        <p:spPr>
          <a:xfrm>
            <a:off x="508877" y="2431225"/>
            <a:ext cx="15318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HDF5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d81a17a298_0_0"/>
          <p:cNvSpPr/>
          <p:nvPr/>
        </p:nvSpPr>
        <p:spPr>
          <a:xfrm>
            <a:off x="2237241" y="2431225"/>
            <a:ext cx="15318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ObsStore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d81a17a298_0_0"/>
          <p:cNvSpPr/>
          <p:nvPr/>
        </p:nvSpPr>
        <p:spPr>
          <a:xfrm>
            <a:off x="3965605" y="2431225"/>
            <a:ext cx="15318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BUFR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d81a17a298_0_0"/>
          <p:cNvSpPr/>
          <p:nvPr/>
        </p:nvSpPr>
        <p:spPr>
          <a:xfrm>
            <a:off x="5693969" y="2431225"/>
            <a:ext cx="15318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ODC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d81a17a298_0_0"/>
          <p:cNvSpPr/>
          <p:nvPr/>
        </p:nvSpPr>
        <p:spPr>
          <a:xfrm>
            <a:off x="7422333" y="2431225"/>
            <a:ext cx="1531800" cy="509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YAML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d81a17a298_0_0"/>
          <p:cNvSpPr/>
          <p:nvPr/>
        </p:nvSpPr>
        <p:spPr>
          <a:xfrm>
            <a:off x="9150683" y="2431225"/>
            <a:ext cx="1531800" cy="509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NetCDF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d81a17a298_0_0"/>
          <p:cNvSpPr/>
          <p:nvPr/>
        </p:nvSpPr>
        <p:spPr>
          <a:xfrm>
            <a:off x="508877" y="3440863"/>
            <a:ext cx="101736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IODA-Engines: Groups, Variables, Dimensions, Attributes, Type System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d81a17a298_0_0"/>
          <p:cNvSpPr/>
          <p:nvPr/>
        </p:nvSpPr>
        <p:spPr>
          <a:xfrm>
            <a:off x="508827" y="4450513"/>
            <a:ext cx="17283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ObsSpace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d81a17a298_0_0"/>
          <p:cNvSpPr/>
          <p:nvPr/>
        </p:nvSpPr>
        <p:spPr>
          <a:xfrm>
            <a:off x="3746752" y="4452175"/>
            <a:ext cx="17283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Converters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d81a17a298_0_0"/>
          <p:cNvSpPr/>
          <p:nvPr/>
        </p:nvSpPr>
        <p:spPr>
          <a:xfrm>
            <a:off x="5738177" y="4450525"/>
            <a:ext cx="1891200" cy="509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d81a17a298_0_0"/>
          <p:cNvSpPr txBox="1"/>
          <p:nvPr/>
        </p:nvSpPr>
        <p:spPr>
          <a:xfrm>
            <a:off x="121250" y="5425417"/>
            <a:ext cx="5808374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Consistent, well-documented data access through a stable client API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code duplication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d81a17a298_0_0"/>
          <p:cNvSpPr txBox="1"/>
          <p:nvPr/>
        </p:nvSpPr>
        <p:spPr>
          <a:xfrm>
            <a:off x="5929624" y="5405539"/>
            <a:ext cx="6288925" cy="1538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 the rapid addition of more storage implementations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Separation of concerns between the science and the storage/access to obs data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gd81a17a298_0_0"/>
          <p:cNvCxnSpPr>
            <a:stCxn id="156" idx="2"/>
          </p:cNvCxnSpPr>
          <p:nvPr/>
        </p:nvCxnSpPr>
        <p:spPr>
          <a:xfrm>
            <a:off x="1274777" y="2940325"/>
            <a:ext cx="1341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9" name="Google Shape;169;gd81a17a298_0_0"/>
          <p:cNvCxnSpPr>
            <a:stCxn id="158" idx="2"/>
          </p:cNvCxnSpPr>
          <p:nvPr/>
        </p:nvCxnSpPr>
        <p:spPr>
          <a:xfrm flipH="1">
            <a:off x="4718005" y="2940325"/>
            <a:ext cx="13500" cy="4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0" name="Google Shape;170;gd81a17a298_0_0"/>
          <p:cNvCxnSpPr/>
          <p:nvPr/>
        </p:nvCxnSpPr>
        <p:spPr>
          <a:xfrm flipH="1">
            <a:off x="6453130" y="2954350"/>
            <a:ext cx="13500" cy="4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gd81a17a298_0_0"/>
          <p:cNvCxnSpPr/>
          <p:nvPr/>
        </p:nvCxnSpPr>
        <p:spPr>
          <a:xfrm flipH="1">
            <a:off x="8114305" y="2943100"/>
            <a:ext cx="78000" cy="4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gd81a17a298_0_0"/>
          <p:cNvCxnSpPr/>
          <p:nvPr/>
        </p:nvCxnSpPr>
        <p:spPr>
          <a:xfrm flipH="1">
            <a:off x="9839980" y="2943100"/>
            <a:ext cx="78000" cy="4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gd81a17a298_0_0"/>
          <p:cNvCxnSpPr/>
          <p:nvPr/>
        </p:nvCxnSpPr>
        <p:spPr>
          <a:xfrm>
            <a:off x="2996390" y="2961850"/>
            <a:ext cx="1341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gd81a17a298_0_0"/>
          <p:cNvCxnSpPr>
            <a:endCxn id="163" idx="0"/>
          </p:cNvCxnSpPr>
          <p:nvPr/>
        </p:nvCxnSpPr>
        <p:spPr>
          <a:xfrm flipH="1">
            <a:off x="1372977" y="3951613"/>
            <a:ext cx="1857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5" name="Google Shape;175;gd81a17a298_0_0"/>
          <p:cNvSpPr/>
          <p:nvPr/>
        </p:nvSpPr>
        <p:spPr>
          <a:xfrm>
            <a:off x="7892502" y="4450525"/>
            <a:ext cx="2789700" cy="509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Containers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gd81a17a298_0_0"/>
          <p:cNvCxnSpPr>
            <a:endCxn id="164" idx="0"/>
          </p:cNvCxnSpPr>
          <p:nvPr/>
        </p:nvCxnSpPr>
        <p:spPr>
          <a:xfrm flipH="1">
            <a:off x="4610902" y="3953275"/>
            <a:ext cx="225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7" name="Google Shape;177;gd81a17a298_0_0"/>
          <p:cNvCxnSpPr>
            <a:endCxn id="165" idx="0"/>
          </p:cNvCxnSpPr>
          <p:nvPr/>
        </p:nvCxnSpPr>
        <p:spPr>
          <a:xfrm>
            <a:off x="6605177" y="3951625"/>
            <a:ext cx="786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8" name="Google Shape;178;gd81a17a298_0_0"/>
          <p:cNvCxnSpPr/>
          <p:nvPr/>
        </p:nvCxnSpPr>
        <p:spPr>
          <a:xfrm>
            <a:off x="8875527" y="3951625"/>
            <a:ext cx="786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9" name="Google Shape;179;gd81a17a298_0_0"/>
          <p:cNvSpPr txBox="1"/>
          <p:nvPr/>
        </p:nvSpPr>
        <p:spPr>
          <a:xfrm>
            <a:off x="8561700" y="9925"/>
            <a:ext cx="363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IODA v2 Release (Q1)</a:t>
            </a:r>
            <a:endParaRPr b="0" i="0" sz="2000" u="none" cap="none" strike="noStrike">
              <a:solidFill>
                <a:srgbClr val="000000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After Release (Q2)</a:t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9900"/>
                </a:highlight>
                <a:latin typeface="Calibri"/>
                <a:ea typeface="Calibri"/>
                <a:cs typeface="Calibri"/>
                <a:sym typeface="Calibri"/>
              </a:rPr>
              <a:t>Planned / Potential</a:t>
            </a:r>
            <a:endParaRPr b="0" i="0" sz="2000" u="none" cap="none" strike="noStrike">
              <a:solidFill>
                <a:srgbClr val="000000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d81a17a298_0_0"/>
          <p:cNvSpPr/>
          <p:nvPr/>
        </p:nvSpPr>
        <p:spPr>
          <a:xfrm>
            <a:off x="2491627" y="4450525"/>
            <a:ext cx="999600" cy="50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gd81a17a298_0_0"/>
          <p:cNvCxnSpPr/>
          <p:nvPr/>
        </p:nvCxnSpPr>
        <p:spPr>
          <a:xfrm flipH="1">
            <a:off x="2980690" y="3971500"/>
            <a:ext cx="225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gd81a17a298_0_0"/>
          <p:cNvSpPr txBox="1"/>
          <p:nvPr/>
        </p:nvSpPr>
        <p:spPr>
          <a:xfrm>
            <a:off x="457200" y="5068958"/>
            <a:ext cx="10567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IODA v2</a:t>
            </a:r>
            <a:endParaRPr/>
          </a:p>
        </p:txBody>
      </p:sp>
      <p:sp>
        <p:nvSpPr>
          <p:cNvPr id="183" name="Google Shape;183;gd81a17a298_0_0"/>
          <p:cNvSpPr txBox="1"/>
          <p:nvPr/>
        </p:nvSpPr>
        <p:spPr>
          <a:xfrm>
            <a:off x="11128179" y="2496143"/>
            <a:ext cx="8850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/>
          </a:p>
        </p:txBody>
      </p:sp>
      <p:sp>
        <p:nvSpPr>
          <p:cNvPr id="184" name="Google Shape;184;gd81a17a298_0_0"/>
          <p:cNvSpPr txBox="1"/>
          <p:nvPr/>
        </p:nvSpPr>
        <p:spPr>
          <a:xfrm>
            <a:off x="11135142" y="4387015"/>
            <a:ext cx="88592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facing classes</a:t>
            </a:r>
            <a:endParaRPr/>
          </a:p>
        </p:txBody>
      </p:sp>
      <p:sp>
        <p:nvSpPr>
          <p:cNvPr id="185" name="Google Shape;185;gd81a17a298_0_0"/>
          <p:cNvSpPr txBox="1"/>
          <p:nvPr/>
        </p:nvSpPr>
        <p:spPr>
          <a:xfrm>
            <a:off x="11093044" y="3569062"/>
            <a:ext cx="11255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2021-04-01T13:30:45Z</dcterms:created>
  <dc:creator>Stephen Herbener</dc:creator>
</cp:coreProperties>
</file>