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71" r:id="rId1"/>
  </p:sldMasterIdLst>
  <p:notesMasterIdLst>
    <p:notesMasterId r:id="rId18"/>
  </p:notesMasterIdLst>
  <p:sldIdLst>
    <p:sldId id="256" r:id="rId2"/>
    <p:sldId id="280" r:id="rId3"/>
    <p:sldId id="287" r:id="rId4"/>
    <p:sldId id="481" r:id="rId5"/>
    <p:sldId id="498" r:id="rId6"/>
    <p:sldId id="490" r:id="rId7"/>
    <p:sldId id="260" r:id="rId8"/>
    <p:sldId id="326" r:id="rId9"/>
    <p:sldId id="483" r:id="rId10"/>
    <p:sldId id="491" r:id="rId11"/>
    <p:sldId id="317" r:id="rId12"/>
    <p:sldId id="493" r:id="rId13"/>
    <p:sldId id="486" r:id="rId14"/>
    <p:sldId id="489" r:id="rId15"/>
    <p:sldId id="492" r:id="rId16"/>
    <p:sldId id="497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nsolas" panose="020B0609020204030204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8B6CE0-99C9-4972-9613-910CC52C2769}">
  <a:tblStyle styleId="{588B6CE0-99C9-4972-9613-910CC52C27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A663ECC-8C5C-4C5F-A1C8-A0C30C73B1C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83A968D-58A5-474B-8968-2E6848825FE3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/>
    <p:restoredTop sz="96250" autoAdjust="0"/>
  </p:normalViewPr>
  <p:slideViewPr>
    <p:cSldViewPr snapToGrid="0">
      <p:cViewPr varScale="1">
        <p:scale>
          <a:sx n="175" d="100"/>
          <a:sy n="175" d="100"/>
        </p:scale>
        <p:origin x="176" y="16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224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96" name="Google Shape;96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180110" y="0"/>
            <a:ext cx="7625727" cy="70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dt" idx="10"/>
          </p:nvPr>
        </p:nvSpPr>
        <p:spPr>
          <a:xfrm>
            <a:off x="0" y="4953432"/>
            <a:ext cx="2133600" cy="19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</a:p>
        </p:txBody>
      </p:sp>
      <p:sp>
        <p:nvSpPr>
          <p:cNvPr id="101" name="Google Shape;101;p15"/>
          <p:cNvSpPr txBox="1">
            <a:spLocks noGrp="1"/>
          </p:cNvSpPr>
          <p:nvPr>
            <p:ph type="ftr" idx="11"/>
          </p:nvPr>
        </p:nvSpPr>
        <p:spPr>
          <a:xfrm>
            <a:off x="6248400" y="4953433"/>
            <a:ext cx="2895600" cy="18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Y. </a:t>
            </a:r>
            <a:r>
              <a:rPr lang="en-US" dirty="0" err="1"/>
              <a:t>Trémolet</a:t>
            </a:r>
            <a:r>
              <a:rPr lang="en-US" dirty="0"/>
              <a:t>, JCSDA</a:t>
            </a:r>
          </a:p>
        </p:txBody>
      </p:sp>
      <p:sp>
        <p:nvSpPr>
          <p:cNvPr id="102" name="Google Shape;102;p15"/>
          <p:cNvSpPr txBox="1">
            <a:spLocks noGrp="1"/>
          </p:cNvSpPr>
          <p:nvPr>
            <p:ph type="sldNum" idx="12"/>
          </p:nvPr>
        </p:nvSpPr>
        <p:spPr>
          <a:xfrm>
            <a:off x="3124200" y="4953432"/>
            <a:ext cx="2133600" cy="190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712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712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900" cy="296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29" name="Google Shape;129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40" name="Google Shape;140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47" name="Google Shape;147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712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 rot="5400000">
            <a:off x="2874713" y="-1217362"/>
            <a:ext cx="339457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53" name="Google Shape;153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 rot="5400000">
            <a:off x="5463788" y="1371592"/>
            <a:ext cx="43886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 rot="5400000">
            <a:off x="1272788" y="-609608"/>
            <a:ext cx="43886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JEDI</a:t>
            </a:r>
            <a:endParaRPr dirty="0"/>
          </a:p>
        </p:txBody>
      </p:sp>
      <p:sp>
        <p:nvSpPr>
          <p:cNvPr id="159" name="Google Shape;159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0"/>
            <a:ext cx="9144000" cy="794925"/>
          </a:xfrm>
          <a:prstGeom prst="rect">
            <a:avLst/>
          </a:prstGeom>
          <a:solidFill>
            <a:schemeClr val="dk1">
              <a:alpha val="4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cap="none">
              <a:solidFill>
                <a:srgbClr val="F4F0E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0" y="4863038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JEDI Project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Y. Trémolet, JCSDA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131652" y="0"/>
            <a:ext cx="7771200" cy="7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2" name="Picture 1" descr="jcsda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35" y="0"/>
            <a:ext cx="1144210" cy="114421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6" r:id="rId6"/>
    <p:sldLayoutId id="2147483667" r:id="rId7"/>
    <p:sldLayoutId id="2147483668" r:id="rId8"/>
    <p:sldLayoutId id="2147483669" r:id="rId9"/>
  </p:sldLayoutIdLst>
  <p:hf sldNum="0"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5" descr="full_disk_ahi_true_color_20150819070000 (1).jpg"/>
          <p:cNvPicPr preferRelativeResize="0"/>
          <p:nvPr/>
        </p:nvPicPr>
        <p:blipFill rotWithShape="1">
          <a:blip r:embed="rId3">
            <a:alphaModFix/>
          </a:blip>
          <a:srcRect l="-17077" t="-308" r="-17077" b="-308"/>
          <a:stretch/>
        </p:blipFill>
        <p:spPr>
          <a:xfrm>
            <a:off x="54979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/>
          <p:nvPr/>
        </p:nvSpPr>
        <p:spPr>
          <a:xfrm>
            <a:off x="0" y="16710"/>
            <a:ext cx="9144000" cy="5063084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228337" y="1937407"/>
            <a:ext cx="8733300" cy="286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 b="1" dirty="0">
                <a:solidFill>
                  <a:srgbClr val="FFFFFF"/>
                </a:solidFill>
              </a:rPr>
              <a:t>Yannick Trémolet</a:t>
            </a:r>
          </a:p>
          <a:p>
            <a:pPr lvl="0" algn="ctr">
              <a:buClr>
                <a:schemeClr val="dk1"/>
              </a:buClr>
            </a:pPr>
            <a:r>
              <a:rPr lang="en-US" sz="2400" dirty="0">
                <a:solidFill>
                  <a:srgbClr val="FFFFFF"/>
                </a:solidFill>
              </a:rPr>
              <a:t>Joint Center for Satellite Data Assimilation (JCSDA)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400" b="1" dirty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2400" b="1" dirty="0">
              <a:solidFill>
                <a:srgbClr val="FFFFFF"/>
              </a:solidFill>
            </a:endParaRPr>
          </a:p>
          <a:p>
            <a:pPr lvl="0" algn="ctr">
              <a:buClr>
                <a:schemeClr val="dk1"/>
              </a:buClr>
            </a:pPr>
            <a:r>
              <a:rPr lang="en-US" sz="1800" b="1" dirty="0">
                <a:solidFill>
                  <a:srgbClr val="FFFFFF"/>
                </a:solidFill>
              </a:rPr>
              <a:t>18th JCSDA Technical Review Meeting and Science Workshop</a:t>
            </a:r>
          </a:p>
          <a:p>
            <a:pPr algn="ctr">
              <a:buClr>
                <a:schemeClr val="dk1"/>
              </a:buClr>
            </a:pPr>
            <a:r>
              <a:rPr lang="en-US" sz="1800" dirty="0">
                <a:solidFill>
                  <a:srgbClr val="FFFFFF"/>
                </a:solidFill>
              </a:rPr>
              <a:t>7-11 June 2021</a:t>
            </a:r>
            <a:endParaRPr lang="en-US" sz="1800" b="1" dirty="0">
              <a:solidFill>
                <a:srgbClr val="FFFFFF"/>
              </a:solidFill>
            </a:endParaRPr>
          </a:p>
          <a:p>
            <a:pPr lvl="0" algn="ctr">
              <a:buClr>
                <a:schemeClr val="dk1"/>
              </a:buClr>
            </a:pP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ctrTitle"/>
          </p:nvPr>
        </p:nvSpPr>
        <p:spPr>
          <a:xfrm>
            <a:off x="150451" y="37958"/>
            <a:ext cx="8163958" cy="124402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b="1" dirty="0">
                <a:solidFill>
                  <a:schemeClr val="lt1"/>
                </a:solidFill>
              </a:rPr>
              <a:t>The Joint Effort for Data assimilation Integration (JEDI)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Picture 1" descr="jcsd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88" y="0"/>
            <a:ext cx="1293812" cy="12938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10" y="0"/>
            <a:ext cx="7573353" cy="701387"/>
          </a:xfrm>
        </p:spPr>
        <p:txBody>
          <a:bodyPr/>
          <a:lstStyle/>
          <a:p>
            <a:r>
              <a:rPr lang="en-US" sz="3200" dirty="0"/>
              <a:t>UFO Validation against GSI (ASMU-A)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JEDI</a:t>
            </a:r>
            <a:endParaRPr lang="en-US" dirty="0"/>
          </a:p>
        </p:txBody>
      </p:sp>
      <p:pic>
        <p:nvPicPr>
          <p:cNvPr id="10" name="Google Shape;234;p68">
            <a:extLst>
              <a:ext uri="{FF2B5EF4-FFF2-40B4-BE49-F238E27FC236}">
                <a16:creationId xmlns:a16="http://schemas.microsoft.com/office/drawing/2014/main" id="{2D79499A-CD6D-2042-92DE-42ECAC57DA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634" y="988473"/>
            <a:ext cx="3086248" cy="173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5;p68">
            <a:extLst>
              <a:ext uri="{FF2B5EF4-FFF2-40B4-BE49-F238E27FC236}">
                <a16:creationId xmlns:a16="http://schemas.microsoft.com/office/drawing/2014/main" id="{5966A6B1-6EE2-CA47-8661-13F9EDD7EA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1181" y="977043"/>
            <a:ext cx="3086248" cy="173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6;p68">
            <a:extLst>
              <a:ext uri="{FF2B5EF4-FFF2-40B4-BE49-F238E27FC236}">
                <a16:creationId xmlns:a16="http://schemas.microsoft.com/office/drawing/2014/main" id="{D1FA529A-CF59-C64F-BC7D-4E56F3BFBFB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634" y="2851675"/>
            <a:ext cx="3086248" cy="173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37;p68">
            <a:extLst>
              <a:ext uri="{FF2B5EF4-FFF2-40B4-BE49-F238E27FC236}">
                <a16:creationId xmlns:a16="http://schemas.microsoft.com/office/drawing/2014/main" id="{D8BE4946-E3E1-3145-8547-9A1F0A2F489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1180" y="2845959"/>
            <a:ext cx="3086248" cy="17360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38;p68">
            <a:extLst>
              <a:ext uri="{FF2B5EF4-FFF2-40B4-BE49-F238E27FC236}">
                <a16:creationId xmlns:a16="http://schemas.microsoft.com/office/drawing/2014/main" id="{C70BBEA4-30B6-D543-BB39-8FE158012B59}"/>
              </a:ext>
            </a:extLst>
          </p:cNvPr>
          <p:cNvSpPr txBox="1">
            <a:spLocks noChangeAspect="1"/>
          </p:cNvSpPr>
          <p:nvPr/>
        </p:nvSpPr>
        <p:spPr>
          <a:xfrm>
            <a:off x="1711148" y="819243"/>
            <a:ext cx="767021" cy="25387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NOAA-15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39;p68">
            <a:extLst>
              <a:ext uri="{FF2B5EF4-FFF2-40B4-BE49-F238E27FC236}">
                <a16:creationId xmlns:a16="http://schemas.microsoft.com/office/drawing/2014/main" id="{4E84B69E-ECA2-7F49-9D02-2374F4D98C69}"/>
              </a:ext>
            </a:extLst>
          </p:cNvPr>
          <p:cNvSpPr txBox="1">
            <a:spLocks noChangeAspect="1"/>
          </p:cNvSpPr>
          <p:nvPr/>
        </p:nvSpPr>
        <p:spPr>
          <a:xfrm>
            <a:off x="4840605" y="823682"/>
            <a:ext cx="793719" cy="25387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NOAA-18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40;p68">
            <a:extLst>
              <a:ext uri="{FF2B5EF4-FFF2-40B4-BE49-F238E27FC236}">
                <a16:creationId xmlns:a16="http://schemas.microsoft.com/office/drawing/2014/main" id="{B8DE3DD9-2D5C-504A-8DF4-B86461FEF394}"/>
              </a:ext>
            </a:extLst>
          </p:cNvPr>
          <p:cNvSpPr txBox="1">
            <a:spLocks noChangeAspect="1"/>
          </p:cNvSpPr>
          <p:nvPr/>
        </p:nvSpPr>
        <p:spPr>
          <a:xfrm>
            <a:off x="1711148" y="2682374"/>
            <a:ext cx="813743" cy="25387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NOAA-19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41;p68">
            <a:extLst>
              <a:ext uri="{FF2B5EF4-FFF2-40B4-BE49-F238E27FC236}">
                <a16:creationId xmlns:a16="http://schemas.microsoft.com/office/drawing/2014/main" id="{DB19FD29-76E9-4E41-9115-AC696C3F3286}"/>
              </a:ext>
            </a:extLst>
          </p:cNvPr>
          <p:cNvSpPr txBox="1">
            <a:spLocks noChangeAspect="1"/>
          </p:cNvSpPr>
          <p:nvPr/>
        </p:nvSpPr>
        <p:spPr>
          <a:xfrm>
            <a:off x="4737736" y="2684862"/>
            <a:ext cx="800100" cy="253875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METOP-A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42;p68">
            <a:extLst>
              <a:ext uri="{FF2B5EF4-FFF2-40B4-BE49-F238E27FC236}">
                <a16:creationId xmlns:a16="http://schemas.microsoft.com/office/drawing/2014/main" id="{3E0B6046-9BC0-884E-8082-4B535A166235}"/>
              </a:ext>
            </a:extLst>
          </p:cNvPr>
          <p:cNvSpPr txBox="1">
            <a:spLocks noChangeAspect="1"/>
          </p:cNvSpPr>
          <p:nvPr/>
        </p:nvSpPr>
        <p:spPr>
          <a:xfrm>
            <a:off x="3524903" y="4542681"/>
            <a:ext cx="1365288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r>
              <a:rPr lang="en-US" sz="12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# passed GSI QC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43;p68">
            <a:extLst>
              <a:ext uri="{FF2B5EF4-FFF2-40B4-BE49-F238E27FC236}">
                <a16:creationId xmlns:a16="http://schemas.microsoft.com/office/drawing/2014/main" id="{17E5EC20-76C7-194D-9863-3C04809BCCE0}"/>
              </a:ext>
            </a:extLst>
          </p:cNvPr>
          <p:cNvCxnSpPr>
            <a:cxnSpLocks noChangeAspect="1"/>
          </p:cNvCxnSpPr>
          <p:nvPr/>
        </p:nvCxnSpPr>
        <p:spPr>
          <a:xfrm rot="10800000">
            <a:off x="5030667" y="4328917"/>
            <a:ext cx="281383" cy="227771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" name="Google Shape;244;p68">
            <a:extLst>
              <a:ext uri="{FF2B5EF4-FFF2-40B4-BE49-F238E27FC236}">
                <a16:creationId xmlns:a16="http://schemas.microsoft.com/office/drawing/2014/main" id="{E23CFF19-9D8E-FF44-9A6A-DC87EB57991A}"/>
              </a:ext>
            </a:extLst>
          </p:cNvPr>
          <p:cNvSpPr txBox="1">
            <a:spLocks noChangeAspect="1"/>
          </p:cNvSpPr>
          <p:nvPr/>
        </p:nvSpPr>
        <p:spPr>
          <a:xfrm>
            <a:off x="4918286" y="4556689"/>
            <a:ext cx="191950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# difference between JEDI and GSI </a:t>
            </a:r>
            <a:r>
              <a:rPr lang="en-US" sz="1000" b="0" i="0" u="none" strike="noStrike" cap="none" dirty="0" err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Qced</a:t>
            </a:r>
            <a:r>
              <a:rPr lang="en-US" sz="10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observations </a:t>
            </a:r>
            <a:endParaRPr sz="14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45;p68">
            <a:extLst>
              <a:ext uri="{FF2B5EF4-FFF2-40B4-BE49-F238E27FC236}">
                <a16:creationId xmlns:a16="http://schemas.microsoft.com/office/drawing/2014/main" id="{4BF41629-B927-A348-994E-82E47B904070}"/>
              </a:ext>
            </a:extLst>
          </p:cNvPr>
          <p:cNvCxnSpPr>
            <a:cxnSpLocks noChangeAspect="1"/>
          </p:cNvCxnSpPr>
          <p:nvPr/>
        </p:nvCxnSpPr>
        <p:spPr>
          <a:xfrm rot="10800000" flipH="1">
            <a:off x="4585187" y="4328917"/>
            <a:ext cx="276909" cy="285149"/>
          </a:xfrm>
          <a:prstGeom prst="straightConnector1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" name="Google Shape;246;p68">
            <a:extLst>
              <a:ext uri="{FF2B5EF4-FFF2-40B4-BE49-F238E27FC236}">
                <a16:creationId xmlns:a16="http://schemas.microsoft.com/office/drawing/2014/main" id="{30A42668-0473-1448-BAC8-4891C447C1E9}"/>
              </a:ext>
            </a:extLst>
          </p:cNvPr>
          <p:cNvSpPr txBox="1">
            <a:spLocks noChangeAspect="1"/>
          </p:cNvSpPr>
          <p:nvPr/>
        </p:nvSpPr>
        <p:spPr>
          <a:xfrm>
            <a:off x="613569" y="4552462"/>
            <a:ext cx="253505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GSI and UFO values on top of each other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48;p68">
            <a:extLst>
              <a:ext uri="{FF2B5EF4-FFF2-40B4-BE49-F238E27FC236}">
                <a16:creationId xmlns:a16="http://schemas.microsoft.com/office/drawing/2014/main" id="{548C5372-2AB0-3044-8BBE-A9C6D9AE3EDC}"/>
              </a:ext>
            </a:extLst>
          </p:cNvPr>
          <p:cNvSpPr txBox="1">
            <a:spLocks noChangeAspect="1"/>
          </p:cNvSpPr>
          <p:nvPr/>
        </p:nvSpPr>
        <p:spPr>
          <a:xfrm>
            <a:off x="2478169" y="1255940"/>
            <a:ext cx="62912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Mean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249;p68">
            <a:extLst>
              <a:ext uri="{FF2B5EF4-FFF2-40B4-BE49-F238E27FC236}">
                <a16:creationId xmlns:a16="http://schemas.microsoft.com/office/drawing/2014/main" id="{90049AE0-5A32-D648-81F8-5F6DA716E605}"/>
              </a:ext>
            </a:extLst>
          </p:cNvPr>
          <p:cNvSpPr txBox="1">
            <a:spLocks noChangeAspect="1"/>
          </p:cNvSpPr>
          <p:nvPr/>
        </p:nvSpPr>
        <p:spPr>
          <a:xfrm>
            <a:off x="814476" y="1040391"/>
            <a:ext cx="69153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Std. Dev.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50;p68">
            <a:extLst>
              <a:ext uri="{FF2B5EF4-FFF2-40B4-BE49-F238E27FC236}">
                <a16:creationId xmlns:a16="http://schemas.microsoft.com/office/drawing/2014/main" id="{45C0C02D-BEB7-4542-A223-9841C79FF3F7}"/>
              </a:ext>
            </a:extLst>
          </p:cNvPr>
          <p:cNvSpPr txBox="1">
            <a:spLocks noChangeAspect="1"/>
          </p:cNvSpPr>
          <p:nvPr/>
        </p:nvSpPr>
        <p:spPr>
          <a:xfrm>
            <a:off x="6714141" y="1324032"/>
            <a:ext cx="2290281" cy="2031285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GDAS operational platforms/sensors (~GFSv15.3) were tested by JCSDA for one cycle using EMC provided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geovals</a:t>
            </a:r>
            <a:endParaRPr lang="en-US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Code/configurations are in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github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repo (</a:t>
            </a:r>
            <a:r>
              <a:rPr lang="en-US" sz="1400" u="none" strike="noStrike" cap="none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  <a:sym typeface="Arial"/>
              </a:rPr>
              <a:t>develop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02B96-206C-ED44-AD61-1E2400096A15}"/>
              </a:ext>
            </a:extLst>
          </p:cNvPr>
          <p:cNvSpPr txBox="1"/>
          <p:nvPr/>
        </p:nvSpPr>
        <p:spPr>
          <a:xfrm>
            <a:off x="7052679" y="3631155"/>
            <a:ext cx="1828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Figures from JCSDA OBS team (H. Shao </a:t>
            </a:r>
            <a:r>
              <a:rPr lang="en-US" i="1" dirty="0"/>
              <a:t>et al.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663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75" y="68051"/>
            <a:ext cx="8448668" cy="61237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JEDI-GODAS: Observations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JEDI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F34C7-C78C-C84D-B453-5AAC2F728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820"/>
            <a:ext cx="9144000" cy="3529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6FC4C-F79A-B345-907B-3EBACD005BDE}"/>
              </a:ext>
            </a:extLst>
          </p:cNvPr>
          <p:cNvSpPr txBox="1"/>
          <p:nvPr/>
        </p:nvSpPr>
        <p:spPr>
          <a:xfrm>
            <a:off x="215272" y="851637"/>
            <a:ext cx="3722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Generic Quality Control: No Coding!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D0452-3571-224C-B571-9E6531208AF1}"/>
              </a:ext>
            </a:extLst>
          </p:cNvPr>
          <p:cNvSpPr txBox="1"/>
          <p:nvPr/>
        </p:nvSpPr>
        <p:spPr>
          <a:xfrm>
            <a:off x="4462466" y="4520609"/>
            <a:ext cx="218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Figures from SOCA team</a:t>
            </a:r>
          </a:p>
        </p:txBody>
      </p:sp>
    </p:spTree>
    <p:extLst>
      <p:ext uri="{BB962C8B-B14F-4D97-AF65-F5344CB8AC3E}">
        <p14:creationId xmlns:p14="http://schemas.microsoft.com/office/powerpoint/2010/main" val="48268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25" y="64457"/>
            <a:ext cx="8448668" cy="61237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JEDI-GODAS: Covariance Modeling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JEDI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3629F-B02E-D248-B593-4FD49FE11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815"/>
            <a:ext cx="9144000" cy="3431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8CB939-B46C-AD4C-96B9-148E3EB1CDD3}"/>
              </a:ext>
            </a:extLst>
          </p:cNvPr>
          <p:cNvSpPr txBox="1"/>
          <p:nvPr/>
        </p:nvSpPr>
        <p:spPr>
          <a:xfrm>
            <a:off x="2133600" y="4466669"/>
            <a:ext cx="268214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More in talk later in this session</a:t>
            </a:r>
          </a:p>
        </p:txBody>
      </p:sp>
    </p:spTree>
    <p:extLst>
      <p:ext uri="{BB962C8B-B14F-4D97-AF65-F5344CB8AC3E}">
        <p14:creationId xmlns:p14="http://schemas.microsoft.com/office/powerpoint/2010/main" val="688677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3F74-B73D-BB4A-B6EB-A0B59E0E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JCSDA Workflow Requirements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76049-828E-6948-992B-3E71641645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JEDI</a:t>
            </a:r>
          </a:p>
        </p:txBody>
      </p:sp>
      <p:sp>
        <p:nvSpPr>
          <p:cNvPr id="6" name="Google Shape;117;p4">
            <a:extLst>
              <a:ext uri="{FF2B5EF4-FFF2-40B4-BE49-F238E27FC236}">
                <a16:creationId xmlns:a16="http://schemas.microsoft.com/office/drawing/2014/main" id="{66E0832A-19A4-BC49-815E-73C55839C44E}"/>
              </a:ext>
            </a:extLst>
          </p:cNvPr>
          <p:cNvSpPr/>
          <p:nvPr/>
        </p:nvSpPr>
        <p:spPr>
          <a:xfrm>
            <a:off x="4145692" y="1160477"/>
            <a:ext cx="3867482" cy="187856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Systems</a:t>
            </a:r>
            <a:endParaRPr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HPC (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NOAA, NASA</a:t>
            </a:r>
            <a:r>
              <a:rPr lang="en-US" sz="1600" dirty="0">
                <a:solidFill>
                  <a:schemeClr val="dk1"/>
                </a:solidFill>
              </a:rPr>
              <a:t>,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Navy, USAF, NCAR,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Met Office…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 (AWS, …)</a:t>
            </a:r>
            <a:endParaRPr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Workstations, laptops (Linux, OSX)</a:t>
            </a:r>
            <a:endParaRPr dirty="0"/>
          </a:p>
        </p:txBody>
      </p:sp>
      <p:sp>
        <p:nvSpPr>
          <p:cNvPr id="7" name="Google Shape;118;p4">
            <a:extLst>
              <a:ext uri="{FF2B5EF4-FFF2-40B4-BE49-F238E27FC236}">
                <a16:creationId xmlns:a16="http://schemas.microsoft.com/office/drawing/2014/main" id="{56B250D6-8338-0343-93A8-DB37FE027419}"/>
              </a:ext>
            </a:extLst>
          </p:cNvPr>
          <p:cNvSpPr/>
          <p:nvPr/>
        </p:nvSpPr>
        <p:spPr>
          <a:xfrm>
            <a:off x="274638" y="896924"/>
            <a:ext cx="3259249" cy="240567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</a:t>
            </a:r>
            <a:endParaRPr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FV3-GFS / FV3-GEOS</a:t>
            </a:r>
            <a:endParaRPr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MOM6 / SOCA</a:t>
            </a:r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UFS</a:t>
            </a:r>
            <a:endParaRPr dirty="0"/>
          </a:p>
          <a:p>
            <a:pPr marL="628650" lvl="1" indent="-285750"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MPAS</a:t>
            </a:r>
            <a:endParaRPr lang="en-US" sz="1800"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Neptune</a:t>
            </a:r>
            <a:endParaRPr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LFRic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dirty="0"/>
          </a:p>
          <a:p>
            <a:pPr marL="600075" marR="0" lvl="1" indent="-1428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9;p4">
            <a:extLst>
              <a:ext uri="{FF2B5EF4-FFF2-40B4-BE49-F238E27FC236}">
                <a16:creationId xmlns:a16="http://schemas.microsoft.com/office/drawing/2014/main" id="{15B700DD-AF2B-F840-AE2E-EB3B36DD8645}"/>
              </a:ext>
            </a:extLst>
          </p:cNvPr>
          <p:cNvSpPr/>
          <p:nvPr/>
        </p:nvSpPr>
        <p:spPr>
          <a:xfrm>
            <a:off x="2549882" y="3578566"/>
            <a:ext cx="2710608" cy="138070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Workflow engines</a:t>
            </a:r>
            <a:endParaRPr dirty="0"/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ecFlow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Cylc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286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Airflow…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7200F-EE66-9D4F-82EF-E21D0090271A}"/>
              </a:ext>
            </a:extLst>
          </p:cNvPr>
          <p:cNvSpPr txBox="1"/>
          <p:nvPr/>
        </p:nvSpPr>
        <p:spPr>
          <a:xfrm>
            <a:off x="6357548" y="3853421"/>
            <a:ext cx="2329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addition to all </a:t>
            </a:r>
            <a:r>
              <a:rPr lang="en-US" sz="1600" i="1" dirty="0"/>
              <a:t>normal</a:t>
            </a:r>
            <a:r>
              <a:rPr lang="en-US" sz="1600" dirty="0"/>
              <a:t> operational and research requirements</a:t>
            </a:r>
          </a:p>
        </p:txBody>
      </p:sp>
    </p:spTree>
    <p:extLst>
      <p:ext uri="{BB962C8B-B14F-4D97-AF65-F5344CB8AC3E}">
        <p14:creationId xmlns:p14="http://schemas.microsoft.com/office/powerpoint/2010/main" val="80364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3F74-B73D-BB4A-B6EB-A0B59E0EB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10" y="0"/>
            <a:ext cx="8449878" cy="701387"/>
          </a:xfrm>
        </p:spPr>
        <p:txBody>
          <a:bodyPr/>
          <a:lstStyle/>
          <a:p>
            <a:r>
              <a:rPr lang="en-US" sz="3200" dirty="0"/>
              <a:t>EWOK + R2D2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76049-828E-6948-992B-3E71641645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JEDI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B1F97-7047-AE4D-A94D-323C9388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005" y="857250"/>
            <a:ext cx="2445893" cy="42862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F0AFDE-33A0-874A-88BC-A003F0C17748}"/>
              </a:ext>
            </a:extLst>
          </p:cNvPr>
          <p:cNvSpPr txBox="1"/>
          <p:nvPr/>
        </p:nvSpPr>
        <p:spPr>
          <a:xfrm>
            <a:off x="8396937" y="4368284"/>
            <a:ext cx="684803" cy="369332"/>
          </a:xfrm>
          <a:prstGeom prst="rect">
            <a:avLst/>
          </a:prstGeom>
          <a:noFill/>
          <a:ln w="25400" cmpd="sng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/>
              <a:t>FV3-JEDI</a:t>
            </a:r>
          </a:p>
          <a:p>
            <a:r>
              <a:rPr lang="en-US" sz="900" dirty="0"/>
              <a:t>forecasts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9B82AF-9B79-4843-863D-43A90A4B070C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850453" y="4552950"/>
            <a:ext cx="546484" cy="2187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E5E8A4-6E7D-514B-8F58-C604CA7A751F}"/>
              </a:ext>
            </a:extLst>
          </p:cNvPr>
          <p:cNvSpPr txBox="1"/>
          <p:nvPr/>
        </p:nvSpPr>
        <p:spPr>
          <a:xfrm>
            <a:off x="8260257" y="3189269"/>
            <a:ext cx="760163" cy="369332"/>
          </a:xfrm>
          <a:prstGeom prst="rect">
            <a:avLst/>
          </a:prstGeom>
          <a:noFill/>
          <a:ln w="254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Cycling</a:t>
            </a:r>
          </a:p>
          <a:p>
            <a:pPr algn="ctr"/>
            <a:r>
              <a:rPr lang="en-US" sz="900" dirty="0"/>
              <a:t>QG 4D-Var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23033DC-4E04-154C-9DC2-F535687B937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7894934" y="3309733"/>
            <a:ext cx="365323" cy="642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26;p3">
            <a:extLst>
              <a:ext uri="{FF2B5EF4-FFF2-40B4-BE49-F238E27FC236}">
                <a16:creationId xmlns:a16="http://schemas.microsoft.com/office/drawing/2014/main" id="{A223A0D5-911D-FD42-8F7B-9DA5B6F6E1AB}"/>
              </a:ext>
            </a:extLst>
          </p:cNvPr>
          <p:cNvSpPr txBox="1"/>
          <p:nvPr/>
        </p:nvSpPr>
        <p:spPr>
          <a:xfrm>
            <a:off x="68231" y="818086"/>
            <a:ext cx="6567615" cy="40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 dirty="0"/>
              <a:t>EWOK</a:t>
            </a:r>
            <a:r>
              <a:rPr lang="en-US" sz="1600" dirty="0"/>
              <a:t> provides generic tools to describe suites = abstract algorithms (same concepts as OOPS/JEDI).</a:t>
            </a:r>
          </a:p>
          <a:p>
            <a:endParaRPr lang="en-US" sz="1600" dirty="0"/>
          </a:p>
          <a:p>
            <a:r>
              <a:rPr lang="en-US" sz="1600" dirty="0"/>
              <a:t>Tasks are generic, with model specific implementations only when required (same concepts as OOPS/JEDI).</a:t>
            </a:r>
          </a:p>
          <a:p>
            <a:endParaRPr lang="en-US" sz="1600" dirty="0"/>
          </a:p>
          <a:p>
            <a:pPr lvl="0"/>
            <a:r>
              <a:rPr lang="en-US" sz="1600" dirty="0"/>
              <a:t>Given specific parameters (experiment configuration) a suite is generated for a target model (UFS, GEOS), workflow engine (</a:t>
            </a:r>
            <a:r>
              <a:rPr lang="en-US" sz="1600" dirty="0" err="1"/>
              <a:t>ecflow</a:t>
            </a:r>
            <a:r>
              <a:rPr lang="en-US" sz="1600" dirty="0"/>
              <a:t>, </a:t>
            </a:r>
            <a:r>
              <a:rPr lang="en-US" sz="1600" dirty="0" err="1"/>
              <a:t>cylc</a:t>
            </a:r>
            <a:r>
              <a:rPr lang="en-US" sz="1600" dirty="0"/>
              <a:t>) and machine (Orion, Discover).</a:t>
            </a:r>
          </a:p>
          <a:p>
            <a:pPr lvl="0"/>
            <a:endParaRPr lang="en-US" sz="1600" dirty="0"/>
          </a:p>
          <a:p>
            <a:pPr>
              <a:buClr>
                <a:schemeClr val="bg2"/>
              </a:buClr>
            </a:pPr>
            <a:r>
              <a:rPr lang="en-US" sz="1600" dirty="0"/>
              <a:t>Data access is a major obstacle to portability and genericity,</a:t>
            </a:r>
            <a:endParaRPr lang="en-US" sz="1800" dirty="0"/>
          </a:p>
          <a:p>
            <a:pPr>
              <a:buClr>
                <a:schemeClr val="bg2"/>
              </a:buClr>
            </a:pPr>
            <a:r>
              <a:rPr lang="en-US" sz="1600" b="1" dirty="0"/>
              <a:t>R2D2</a:t>
            </a:r>
            <a:r>
              <a:rPr lang="en-US" sz="1600" dirty="0"/>
              <a:t> abstracts storage from the workflow:</a:t>
            </a:r>
            <a:endParaRPr lang="en-US" dirty="0"/>
          </a:p>
          <a:p>
            <a:pPr marL="285750" indent="-285750">
              <a:spcBef>
                <a:spcPts val="400"/>
              </a:spcBef>
              <a:buClr>
                <a:schemeClr val="bg2"/>
              </a:buClr>
              <a:buFont typeface="System Font Regular"/>
              <a:buChar char="–"/>
            </a:pPr>
            <a:r>
              <a:rPr lang="en-US" dirty="0"/>
              <a:t>Data is managed and accessed by key/values (not path or filename).</a:t>
            </a:r>
          </a:p>
          <a:p>
            <a:pPr marL="285750" indent="-285750">
              <a:spcBef>
                <a:spcPts val="400"/>
              </a:spcBef>
              <a:buClr>
                <a:schemeClr val="bg2"/>
              </a:buClr>
              <a:buFont typeface="System Font Regular"/>
              <a:buChar char="–"/>
            </a:pPr>
            <a:r>
              <a:rPr lang="en-US" dirty="0"/>
              <a:t>Easy access for experiments (HPC, cloud) and diagnostics (desktop, cloud).</a:t>
            </a:r>
          </a:p>
          <a:p>
            <a:pPr marL="285750" indent="-285750">
              <a:spcBef>
                <a:spcPts val="400"/>
              </a:spcBef>
              <a:buClr>
                <a:schemeClr val="bg2"/>
              </a:buClr>
              <a:buFont typeface="System Font Regular"/>
              <a:buChar char="–"/>
            </a:pPr>
            <a:r>
              <a:rPr lang="en-US" dirty="0"/>
              <a:t>It can store/fetch data in the cloud (S3) and locally, or a combination of both (local data store first, then remote).</a:t>
            </a:r>
          </a:p>
        </p:txBody>
      </p:sp>
    </p:spTree>
    <p:extLst>
      <p:ext uri="{BB962C8B-B14F-4D97-AF65-F5344CB8AC3E}">
        <p14:creationId xmlns:p14="http://schemas.microsoft.com/office/powerpoint/2010/main" val="268184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20" y="48697"/>
            <a:ext cx="8524480" cy="61237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Generic Diagnostics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94" y="897769"/>
            <a:ext cx="9020014" cy="1713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GB" sz="2000" dirty="0"/>
              <a:t>Output of EWOK experiments are stored in R2D2 on AWS: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 err="1"/>
              <a:t>Jupyter</a:t>
            </a:r>
            <a:r>
              <a:rPr lang="en-GB" sz="1800" dirty="0"/>
              <a:t> notebooks for interactive diagnostics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Immerse scientists into the data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Collective scientific diagnostics and inter-comparisons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Easy interfacing with ML tools (</a:t>
            </a:r>
            <a:r>
              <a:rPr lang="en-GB" sz="1800" dirty="0" err="1"/>
              <a:t>SageMaker</a:t>
            </a:r>
            <a:r>
              <a:rPr lang="en-GB" sz="1800" dirty="0"/>
              <a:t>…)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JEDI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00E8C-04EE-C641-A4C3-3A36542C4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65926"/>
            <a:ext cx="6931504" cy="21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18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11" y="59517"/>
            <a:ext cx="8448668" cy="61237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Final Comments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611" y="981390"/>
            <a:ext cx="87032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GB" sz="2000" dirty="0"/>
              <a:t>JEDI is becoming more mature: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“H(x)” computed in near real time for monitoring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The system will evolve in non-cycling, then cycled data assimilation applications with more models</a:t>
            </a:r>
          </a:p>
          <a:p>
            <a:pPr>
              <a:spcBef>
                <a:spcPts val="400"/>
              </a:spcBef>
              <a:buClr>
                <a:schemeClr val="bg2"/>
              </a:buClr>
            </a:pPr>
            <a:endParaRPr lang="en-GB" sz="1800" dirty="0"/>
          </a:p>
          <a:p>
            <a:pPr>
              <a:spcBef>
                <a:spcPts val="400"/>
              </a:spcBef>
            </a:pPr>
            <a:r>
              <a:rPr lang="en-GB" sz="2000" dirty="0"/>
              <a:t>Next steps: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Environment for running and managing experiments (HPC and cloud)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Cloud-based interactive diagnostic tools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Scientific validation (operational-grade cycling experiments)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Coupled DA (Coupled H(x), Coupled B, Coupled algorithms)</a:t>
            </a:r>
          </a:p>
          <a:p>
            <a:pPr marL="342900" indent="-342900">
              <a:spcBef>
                <a:spcPts val="400"/>
              </a:spcBef>
              <a:buClr>
                <a:schemeClr val="bg2"/>
              </a:buClr>
              <a:buFont typeface="Lucida Grande"/>
              <a:buChar char="-"/>
            </a:pPr>
            <a:r>
              <a:rPr lang="en-GB" sz="1800" dirty="0"/>
              <a:t>Investigate integration of AI/ML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/>
              <a:t>JEDI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89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3F74-B73D-BB4A-B6EB-A0B59E0E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JEDI Objectives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76049-828E-6948-992B-3E71641645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JEDI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982" y="1015654"/>
            <a:ext cx="7578595" cy="355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Joint Effort for Data assimilation Integration (JEDI) is a collaborative development between JCSDA partners</a:t>
            </a:r>
          </a:p>
          <a:p>
            <a:endParaRPr lang="en-US" sz="2000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dirty="0"/>
              <a:t>Develop a unified data assimilation system: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Clr>
                <a:schemeClr val="bg2"/>
              </a:buClr>
              <a:buFont typeface="Lucida Grande"/>
              <a:buChar char="-"/>
            </a:pPr>
            <a:r>
              <a:rPr lang="en-US" sz="2000" dirty="0"/>
              <a:t>From toy models to Earth system coupled models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Clr>
                <a:schemeClr val="bg2"/>
              </a:buClr>
              <a:buFont typeface="Lucida Grande"/>
              <a:buChar char="-"/>
            </a:pPr>
            <a:r>
              <a:rPr lang="en-US" sz="2000" dirty="0"/>
              <a:t>Unified observation (forward) operators (UFO)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Clr>
                <a:schemeClr val="bg2"/>
              </a:buClr>
              <a:buFont typeface="Lucida Grande"/>
              <a:buChar char="-"/>
            </a:pPr>
            <a:r>
              <a:rPr lang="en-US" sz="2000" dirty="0"/>
              <a:t>For research and operations (including O2R2O)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Clr>
                <a:schemeClr val="bg2"/>
              </a:buClr>
              <a:buFont typeface="Lucida Grande"/>
              <a:buChar char="-"/>
            </a:pPr>
            <a:r>
              <a:rPr lang="en-US" sz="2000" dirty="0"/>
              <a:t>Share as much as possible without imposing one approach</a:t>
            </a:r>
          </a:p>
          <a:p>
            <a:pPr marL="342900" indent="-342900">
              <a:lnSpc>
                <a:spcPct val="80000"/>
              </a:lnSpc>
              <a:buClr>
                <a:schemeClr val="bg2"/>
              </a:buClr>
              <a:buFont typeface="Lucida Grande"/>
              <a:buChar char="-"/>
            </a:pPr>
            <a:endParaRPr lang="en-US" sz="2000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dirty="0"/>
              <a:t>Design driven by scientific vision for data assimilation 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Clr>
                <a:schemeClr val="bg2"/>
              </a:buClr>
              <a:buFont typeface="Lucida Grande"/>
              <a:buChar char="-"/>
            </a:pPr>
            <a:r>
              <a:rPr lang="en-US" sz="2000" dirty="0"/>
              <a:t>Not trying to salvage old codes at any cost</a:t>
            </a:r>
          </a:p>
        </p:txBody>
      </p:sp>
    </p:spTree>
    <p:extLst>
      <p:ext uri="{BB962C8B-B14F-4D97-AF65-F5344CB8AC3E}">
        <p14:creationId xmlns:p14="http://schemas.microsoft.com/office/powerpoint/2010/main" val="219443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3F74-B73D-BB4A-B6EB-A0B59E0E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JEDI is a Joint Effort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76049-828E-6948-992B-3E71641645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JEDI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48" y="870741"/>
            <a:ext cx="899686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/>
              <a:t>JEDI core-team</a:t>
            </a:r>
            <a:r>
              <a:rPr lang="en-US" sz="1800" dirty="0"/>
              <a:t>: A. </a:t>
            </a:r>
            <a:r>
              <a:rPr lang="en-US" sz="1800" dirty="0" err="1"/>
              <a:t>Shlyaeva</a:t>
            </a:r>
            <a:r>
              <a:rPr lang="en-US" sz="1800" dirty="0"/>
              <a:t>, B. </a:t>
            </a:r>
            <a:r>
              <a:rPr lang="en-US" sz="1800" dirty="0" err="1"/>
              <a:t>Ménétrier</a:t>
            </a:r>
            <a:r>
              <a:rPr lang="en-US" sz="1800" dirty="0"/>
              <a:t>, C. </a:t>
            </a:r>
            <a:r>
              <a:rPr lang="en-US" sz="1800" dirty="0" err="1"/>
              <a:t>Gibert</a:t>
            </a:r>
            <a:r>
              <a:rPr lang="en-US" sz="1800" dirty="0"/>
              <a:t>, C. Gas, D. </a:t>
            </a:r>
            <a:r>
              <a:rPr lang="en-US" sz="1800" dirty="0" err="1"/>
              <a:t>Holdaway</a:t>
            </a:r>
            <a:r>
              <a:rPr lang="en-US" sz="1800" dirty="0"/>
              <a:t>, </a:t>
            </a:r>
          </a:p>
          <a:p>
            <a:r>
              <a:rPr lang="en-US" sz="1800" dirty="0"/>
              <a:t>E. </a:t>
            </a:r>
            <a:r>
              <a:rPr lang="en-US" sz="1800" dirty="0" err="1"/>
              <a:t>Lingerfelt</a:t>
            </a:r>
            <a:r>
              <a:rPr lang="en-US" sz="1800" dirty="0"/>
              <a:t>, M. </a:t>
            </a:r>
            <a:r>
              <a:rPr lang="en-US" sz="1800" dirty="0" err="1"/>
              <a:t>Miesch</a:t>
            </a:r>
            <a:r>
              <a:rPr lang="en-US" sz="1800" dirty="0"/>
              <a:t>, M. </a:t>
            </a:r>
            <a:r>
              <a:rPr lang="en-US" sz="1800" dirty="0" err="1"/>
              <a:t>Olah</a:t>
            </a:r>
            <a:r>
              <a:rPr lang="en-US" sz="1800" dirty="0"/>
              <a:t>, M. Abdi-</a:t>
            </a:r>
            <a:r>
              <a:rPr lang="en-US" sz="1800" dirty="0" err="1"/>
              <a:t>Oskouei</a:t>
            </a:r>
            <a:r>
              <a:rPr lang="en-US" sz="1800" dirty="0"/>
              <a:t>, R. </a:t>
            </a:r>
            <a:r>
              <a:rPr lang="en-US" sz="1800" dirty="0" err="1"/>
              <a:t>Grubin</a:t>
            </a:r>
            <a:r>
              <a:rPr lang="en-US" sz="1800" dirty="0"/>
              <a:t>, R. </a:t>
            </a:r>
            <a:r>
              <a:rPr lang="en-US" sz="1800" dirty="0" err="1"/>
              <a:t>Honeyager</a:t>
            </a:r>
            <a:r>
              <a:rPr lang="en-US" sz="1800" dirty="0"/>
              <a:t>, S. </a:t>
            </a:r>
            <a:r>
              <a:rPr lang="en-US" sz="1800" dirty="0" err="1"/>
              <a:t>Herbener</a:t>
            </a:r>
            <a:r>
              <a:rPr lang="en-US" sz="1800" dirty="0"/>
              <a:t>, S. </a:t>
            </a:r>
            <a:r>
              <a:rPr lang="en-US" sz="1800" dirty="0" err="1"/>
              <a:t>Vahl</a:t>
            </a:r>
            <a:r>
              <a:rPr lang="en-US" sz="1800" dirty="0"/>
              <a:t>, Y. Trémolet</a:t>
            </a:r>
          </a:p>
          <a:p>
            <a:endParaRPr lang="en-US" sz="700" dirty="0"/>
          </a:p>
          <a:p>
            <a:r>
              <a:rPr lang="en-US" sz="1800" b="1" i="1" dirty="0"/>
              <a:t>JEDI contributors (2020)</a:t>
            </a:r>
            <a:r>
              <a:rPr lang="en-US" sz="1800" dirty="0"/>
              <a:t>: A. </a:t>
            </a:r>
            <a:r>
              <a:rPr lang="en-US" sz="1800" dirty="0" err="1"/>
              <a:t>Weinbren</a:t>
            </a:r>
            <a:r>
              <a:rPr lang="en-US" sz="1800" dirty="0"/>
              <a:t>, B. Johnson, BJ Jung, C. Pelley, C. Harrop, C. Martin, C. Thomas, D. Davies, D. </a:t>
            </a:r>
            <a:r>
              <a:rPr lang="en-US" sz="1800" dirty="0" err="1"/>
              <a:t>Simonin</a:t>
            </a:r>
            <a:r>
              <a:rPr lang="en-US" sz="1800" dirty="0"/>
              <a:t>, E. Liu, F. </a:t>
            </a:r>
            <a:r>
              <a:rPr lang="en-US" sz="1800" dirty="0" err="1"/>
              <a:t>Diniz</a:t>
            </a:r>
            <a:r>
              <a:rPr lang="en-US" sz="1800" dirty="0"/>
              <a:t>, F. </a:t>
            </a:r>
            <a:r>
              <a:rPr lang="en-US" sz="1800" dirty="0" err="1"/>
              <a:t>Vandenberghe</a:t>
            </a:r>
            <a:r>
              <a:rPr lang="en-US" sz="1800" dirty="0"/>
              <a:t>, G. </a:t>
            </a:r>
            <a:r>
              <a:rPr lang="en-US" sz="1800" dirty="0" err="1"/>
              <a:t>Vernières</a:t>
            </a:r>
            <a:r>
              <a:rPr lang="en-US" sz="1800" dirty="0"/>
              <a:t>, G. Thompson, H. Zhang, H. Ebrahimi, H. Kershaw, H. Shao, I. </a:t>
            </a:r>
            <a:r>
              <a:rPr lang="en-US" sz="1800" dirty="0" err="1"/>
              <a:t>Genkova</a:t>
            </a:r>
            <a:r>
              <a:rPr lang="en-US" sz="1800" dirty="0"/>
              <a:t>, J. </a:t>
            </a:r>
            <a:r>
              <a:rPr lang="en-US" sz="1800" dirty="0" err="1"/>
              <a:t>McCreight</a:t>
            </a:r>
            <a:r>
              <a:rPr lang="en-US" sz="1800" dirty="0"/>
              <a:t>, J. Rosinski, J. </a:t>
            </a:r>
            <a:r>
              <a:rPr lang="en-US" sz="1800" dirty="0" err="1"/>
              <a:t>Guerrette</a:t>
            </a:r>
            <a:r>
              <a:rPr lang="en-US" sz="1800" dirty="0"/>
              <a:t>, J. Ban, M. </a:t>
            </a:r>
            <a:r>
              <a:rPr lang="en-US" sz="1800" dirty="0" err="1"/>
              <a:t>Wlasak</a:t>
            </a:r>
            <a:r>
              <a:rPr lang="en-US" sz="1800" dirty="0"/>
              <a:t>, M. </a:t>
            </a:r>
            <a:r>
              <a:rPr lang="en-US" sz="1800" dirty="0" err="1"/>
              <a:t>Pagowski</a:t>
            </a:r>
            <a:r>
              <a:rPr lang="en-US" sz="1800" dirty="0"/>
              <a:t>, M. Cooke, N. Bowler, O. Lomax, R. Mahajan, R. </a:t>
            </a:r>
            <a:r>
              <a:rPr lang="en-US" sz="1800" dirty="0" err="1"/>
              <a:t>Todling</a:t>
            </a:r>
            <a:r>
              <a:rPr lang="en-US" sz="1800" dirty="0"/>
              <a:t>, S. King, S. </a:t>
            </a:r>
            <a:r>
              <a:rPr lang="en-US" sz="1800" dirty="0" err="1"/>
              <a:t>Frolov</a:t>
            </a:r>
            <a:r>
              <a:rPr lang="en-US" sz="1800" dirty="0"/>
              <a:t>, S. </a:t>
            </a:r>
            <a:r>
              <a:rPr lang="en-US" sz="1800" dirty="0" err="1"/>
              <a:t>Sandbach</a:t>
            </a:r>
            <a:r>
              <a:rPr lang="en-US" sz="1800" dirty="0"/>
              <a:t>, T. </a:t>
            </a:r>
            <a:r>
              <a:rPr lang="en-US" sz="1800" dirty="0" err="1"/>
              <a:t>Sluka</a:t>
            </a:r>
            <a:r>
              <a:rPr lang="en-US" sz="1800" dirty="0"/>
              <a:t>, V. </a:t>
            </a:r>
            <a:r>
              <a:rPr lang="en-US" sz="1800" dirty="0" err="1"/>
              <a:t>Buchard</a:t>
            </a:r>
            <a:r>
              <a:rPr lang="en-US" sz="1800" dirty="0"/>
              <a:t>, W. </a:t>
            </a:r>
            <a:r>
              <a:rPr lang="en-US" sz="1800" dirty="0" err="1"/>
              <a:t>Śmigaj</a:t>
            </a:r>
            <a:r>
              <a:rPr lang="en-US" sz="1800" dirty="0"/>
              <a:t>, X. Zhang, and more</a:t>
            </a:r>
            <a:r>
              <a:rPr lang="mr-IN" sz="1800" dirty="0"/>
              <a:t>…</a:t>
            </a:r>
            <a:endParaRPr lang="en-US" sz="1800" dirty="0"/>
          </a:p>
          <a:p>
            <a:endParaRPr lang="en-US" sz="600" dirty="0"/>
          </a:p>
          <a:p>
            <a:r>
              <a:rPr lang="en-US" sz="1800" b="1" i="1" dirty="0"/>
              <a:t>JEDI collaborators</a:t>
            </a:r>
            <a:r>
              <a:rPr lang="en-US" sz="1800" dirty="0"/>
              <a:t>: C. Snyder, D. Kleist, D. Dee, N. Baker, R. </a:t>
            </a:r>
            <a:r>
              <a:rPr lang="en-US" sz="1800" dirty="0" err="1"/>
              <a:t>Gelaro</a:t>
            </a:r>
            <a:r>
              <a:rPr lang="en-US" sz="1800" dirty="0"/>
              <a:t>, T. </a:t>
            </a:r>
            <a:r>
              <a:rPr lang="en-US" sz="1800" dirty="0" err="1"/>
              <a:t>Auligné</a:t>
            </a:r>
            <a:r>
              <a:rPr lang="en-US" sz="1800" dirty="0"/>
              <a:t>, …</a:t>
            </a:r>
          </a:p>
          <a:p>
            <a:endParaRPr lang="en-US" sz="600" dirty="0"/>
          </a:p>
          <a:p>
            <a:r>
              <a:rPr lang="en-US" sz="1800" b="1" i="1" dirty="0"/>
              <a:t>Representing</a:t>
            </a:r>
            <a:r>
              <a:rPr lang="en-US" sz="1800" dirty="0"/>
              <a:t>: JCSDA, NOAA/EMC, NOAA/ESRL, NASA/GMAO, NRL, USAF, NCAR, UKMO</a:t>
            </a:r>
          </a:p>
          <a:p>
            <a:endParaRPr lang="en-US" sz="600" dirty="0"/>
          </a:p>
          <a:p>
            <a:r>
              <a:rPr lang="en-US" sz="1800" dirty="0"/>
              <a:t>And more than 200 padawans who attended five JEDI Academies (more soon)</a:t>
            </a:r>
          </a:p>
        </p:txBody>
      </p:sp>
    </p:spTree>
    <p:extLst>
      <p:ext uri="{BB962C8B-B14F-4D97-AF65-F5344CB8AC3E}">
        <p14:creationId xmlns:p14="http://schemas.microsoft.com/office/powerpoint/2010/main" val="229161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October 2020: First JEDI Release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JEDI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761" y="4405510"/>
            <a:ext cx="628857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buClr>
                <a:schemeClr val="bg2"/>
              </a:buClr>
            </a:pPr>
            <a:r>
              <a:rPr lang="en-US" sz="1800" dirty="0"/>
              <a:t>Available at  </a:t>
            </a:r>
            <a:r>
              <a:rPr lang="en-US" sz="1600" dirty="0">
                <a:latin typeface="Courier" pitchFamily="2" charset="0"/>
              </a:rPr>
              <a:t>https://</a:t>
            </a:r>
            <a:r>
              <a:rPr lang="en-US" sz="1600" dirty="0" err="1">
                <a:latin typeface="Courier" pitchFamily="2" charset="0"/>
              </a:rPr>
              <a:t>www.jcsda.org</a:t>
            </a:r>
            <a:r>
              <a:rPr lang="en-US" sz="1600" dirty="0">
                <a:latin typeface="Courier" pitchFamily="2" charset="0"/>
              </a:rPr>
              <a:t>/jedi-fv3-release</a:t>
            </a:r>
            <a:endParaRPr lang="en-US" sz="18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9E021E-4FCD-CE4D-B348-5AF84AEEC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318"/>
            <a:ext cx="9144000" cy="3075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56E3D7-4892-7A49-ACBC-3F4BC68CA8E3}"/>
              </a:ext>
            </a:extLst>
          </p:cNvPr>
          <p:cNvSpPr txBox="1"/>
          <p:nvPr/>
        </p:nvSpPr>
        <p:spPr>
          <a:xfrm rot="1395174">
            <a:off x="7058948" y="3549621"/>
            <a:ext cx="1493777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Next release coming soon!</a:t>
            </a:r>
          </a:p>
        </p:txBody>
      </p:sp>
    </p:spTree>
    <p:extLst>
      <p:ext uri="{BB962C8B-B14F-4D97-AF65-F5344CB8AC3E}">
        <p14:creationId xmlns:p14="http://schemas.microsoft.com/office/powerpoint/2010/main" val="877000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JEDI-FV3 Release 1.1 on Friday (June 11</a:t>
            </a:r>
            <a:r>
              <a:rPr lang="en-US" sz="3200" baseline="30000" dirty="0"/>
              <a:t>th</a:t>
            </a:r>
            <a:r>
              <a:rPr lang="en-US" sz="3200" dirty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JEDI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1D0F77-A936-1B42-8D7A-86F276C384CA}"/>
              </a:ext>
            </a:extLst>
          </p:cNvPr>
          <p:cNvSpPr txBox="1">
            <a:spLocks noChangeAspect="1"/>
          </p:cNvSpPr>
          <p:nvPr/>
        </p:nvSpPr>
        <p:spPr>
          <a:xfrm>
            <a:off x="6042879" y="5632318"/>
            <a:ext cx="578924" cy="18466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UFO</a:t>
            </a:r>
          </a:p>
        </p:txBody>
      </p:sp>
      <p:sp>
        <p:nvSpPr>
          <p:cNvPr id="21" name="Rounded Rectangle">
            <a:extLst>
              <a:ext uri="{FF2B5EF4-FFF2-40B4-BE49-F238E27FC236}">
                <a16:creationId xmlns:a16="http://schemas.microsoft.com/office/drawing/2014/main" id="{A8D2028D-5C1F-B049-A93D-155D9EC0DE49}"/>
              </a:ext>
            </a:extLst>
          </p:cNvPr>
          <p:cNvSpPr/>
          <p:nvPr/>
        </p:nvSpPr>
        <p:spPr>
          <a:xfrm>
            <a:off x="145064" y="2671525"/>
            <a:ext cx="1687432" cy="837252"/>
          </a:xfrm>
          <a:prstGeom prst="roundRect">
            <a:avLst>
              <a:gd name="adj" fmla="val 17414"/>
            </a:avLst>
          </a:prstGeom>
          <a:solidFill>
            <a:srgbClr val="000000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4289" rIns="34289" anchor="ctr"/>
          <a:lstStyle/>
          <a:p>
            <a:endParaRPr sz="1050"/>
          </a:p>
        </p:txBody>
      </p:sp>
      <p:sp>
        <p:nvSpPr>
          <p:cNvPr id="23" name="Google Shape;159;gd81a17a298_0_0">
            <a:extLst>
              <a:ext uri="{FF2B5EF4-FFF2-40B4-BE49-F238E27FC236}">
                <a16:creationId xmlns:a16="http://schemas.microsoft.com/office/drawing/2014/main" id="{B66D45C6-111F-0243-B972-481F61768249}"/>
              </a:ext>
            </a:extLst>
          </p:cNvPr>
          <p:cNvSpPr txBox="1"/>
          <p:nvPr/>
        </p:nvSpPr>
        <p:spPr>
          <a:xfrm>
            <a:off x="126014" y="2716938"/>
            <a:ext cx="1706482" cy="623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68" tIns="68568" rIns="68568" bIns="68568">
            <a:spAutoFit/>
          </a:bodyPr>
          <a:lstStyle/>
          <a:p>
            <a:pPr algn="r">
              <a:defRPr b="1">
                <a:solidFill>
                  <a:srgbClr val="4F8F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050" dirty="0"/>
              <a:t>IODA v2 Release</a:t>
            </a:r>
          </a:p>
          <a:p>
            <a:pPr algn="r">
              <a:defRPr b="1">
                <a:solidFill>
                  <a:srgbClr val="FFFB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050" dirty="0"/>
              <a:t>After Release</a:t>
            </a:r>
          </a:p>
          <a:p>
            <a:pPr algn="r">
              <a:defRPr b="1">
                <a:solidFill>
                  <a:srgbClr val="FF930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sz="1050" dirty="0"/>
              <a:t>Planned / Potential</a:t>
            </a:r>
          </a:p>
        </p:txBody>
      </p:sp>
      <p:pic>
        <p:nvPicPr>
          <p:cNvPr id="24" name="Google Shape;152;g8c3e08dd11_0_68">
            <a:extLst>
              <a:ext uri="{FF2B5EF4-FFF2-40B4-BE49-F238E27FC236}">
                <a16:creationId xmlns:a16="http://schemas.microsoft.com/office/drawing/2014/main" id="{11DA69AC-60F3-074A-B493-DE33ACC9742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5690" y="2700553"/>
            <a:ext cx="2477818" cy="18292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1">
            <a:extLst>
              <a:ext uri="{FF2B5EF4-FFF2-40B4-BE49-F238E27FC236}">
                <a16:creationId xmlns:a16="http://schemas.microsoft.com/office/drawing/2014/main" id="{C9D54858-3097-EB4E-B33C-CF8BA0134EBA}"/>
              </a:ext>
            </a:extLst>
          </p:cNvPr>
          <p:cNvSpPr txBox="1"/>
          <p:nvPr/>
        </p:nvSpPr>
        <p:spPr>
          <a:xfrm>
            <a:off x="4660031" y="2853148"/>
            <a:ext cx="952514" cy="392413"/>
          </a:xfrm>
          <a:prstGeom prst="rect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r>
              <a:rPr lang="en-US" sz="1050" dirty="0"/>
              <a:t>JEDI UFO for ATMS</a:t>
            </a:r>
            <a:endParaRPr sz="1050" dirty="0"/>
          </a:p>
        </p:txBody>
      </p:sp>
      <p:pic>
        <p:nvPicPr>
          <p:cNvPr id="26" name="Google Shape;168;g9a73cfeb8e_1_178">
            <a:extLst>
              <a:ext uri="{FF2B5EF4-FFF2-40B4-BE49-F238E27FC236}">
                <a16:creationId xmlns:a16="http://schemas.microsoft.com/office/drawing/2014/main" id="{AA84DE6F-F9AE-0C45-893B-E9B53C40D7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9483" y="3604989"/>
            <a:ext cx="1727956" cy="146925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JCSDA…">
            <a:extLst>
              <a:ext uri="{FF2B5EF4-FFF2-40B4-BE49-F238E27FC236}">
                <a16:creationId xmlns:a16="http://schemas.microsoft.com/office/drawing/2014/main" id="{D3CE8283-C1FF-D94E-B82F-50BAC8A79BFC}"/>
              </a:ext>
            </a:extLst>
          </p:cNvPr>
          <p:cNvSpPr txBox="1"/>
          <p:nvPr/>
        </p:nvSpPr>
        <p:spPr>
          <a:xfrm>
            <a:off x="5989416" y="1377584"/>
            <a:ext cx="3081038" cy="150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>
              <a:spcBef>
                <a:spcPts val="675"/>
              </a:spcBef>
              <a:defRPr sz="20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00" dirty="0"/>
              <a:t>IODA V2.0.0</a:t>
            </a:r>
          </a:p>
          <a:p>
            <a:pPr algn="ctr">
              <a:spcBef>
                <a:spcPts val="6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Leverages HDF5 data model for improved organization, management, extensibility, metadata</a:t>
            </a:r>
          </a:p>
          <a:p>
            <a:pPr algn="ctr">
              <a:spcBef>
                <a:spcPts val="6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Enhanced support for multi-dimensional data sets</a:t>
            </a:r>
          </a:p>
          <a:p>
            <a:pPr algn="ctr">
              <a:spcBef>
                <a:spcPts val="600"/>
              </a:spcBef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C++/python interoperability</a:t>
            </a:r>
          </a:p>
        </p:txBody>
      </p:sp>
      <p:sp>
        <p:nvSpPr>
          <p:cNvPr id="28" name="JCSDA…">
            <a:extLst>
              <a:ext uri="{FF2B5EF4-FFF2-40B4-BE49-F238E27FC236}">
                <a16:creationId xmlns:a16="http://schemas.microsoft.com/office/drawing/2014/main" id="{8C43EA45-AB19-3E4A-BE16-22F8E61DCCD5}"/>
              </a:ext>
            </a:extLst>
          </p:cNvPr>
          <p:cNvSpPr txBox="1"/>
          <p:nvPr/>
        </p:nvSpPr>
        <p:spPr>
          <a:xfrm>
            <a:off x="6023804" y="3192246"/>
            <a:ext cx="3046650" cy="126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>
              <a:spcBef>
                <a:spcPts val="675"/>
              </a:spcBef>
              <a:defRPr sz="2000" b="1" u="sng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00" dirty="0"/>
              <a:t>UFO V1.1.0</a:t>
            </a:r>
          </a:p>
          <a:p>
            <a: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050" dirty="0"/>
              <a:t>H(x), Bias correction, and QC for </a:t>
            </a:r>
            <a:r>
              <a:rPr lang="en-US" sz="1050" dirty="0"/>
              <a:t>NCEP </a:t>
            </a:r>
            <a:r>
              <a:rPr sz="1050" dirty="0"/>
              <a:t>operational instruments</a:t>
            </a:r>
            <a:r>
              <a:rPr lang="en-US" sz="1050" dirty="0"/>
              <a:t> following GSI implementations</a:t>
            </a:r>
            <a:r>
              <a:rPr sz="1050" dirty="0"/>
              <a:t> </a:t>
            </a:r>
            <a:endParaRPr lang="en-US" sz="1050" dirty="0"/>
          </a:p>
          <a:p>
            <a: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1050" dirty="0"/>
          </a:p>
          <a:p>
            <a:pPr algn="ctr"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1050" dirty="0"/>
              <a:t>G</a:t>
            </a:r>
            <a:r>
              <a:rPr sz="1050" dirty="0"/>
              <a:t>ood agreement with GSI in most cases; validation work continues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962FE8-DA8D-2948-BAA8-5B3E24C3CF85}"/>
              </a:ext>
            </a:extLst>
          </p:cNvPr>
          <p:cNvSpPr/>
          <p:nvPr/>
        </p:nvSpPr>
        <p:spPr>
          <a:xfrm>
            <a:off x="145064" y="1307152"/>
            <a:ext cx="5747657" cy="115388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2E86DA-8583-E44F-B237-D2583215CED7}"/>
              </a:ext>
            </a:extLst>
          </p:cNvPr>
          <p:cNvSpPr txBox="1"/>
          <p:nvPr/>
        </p:nvSpPr>
        <p:spPr>
          <a:xfrm>
            <a:off x="361454" y="1431662"/>
            <a:ext cx="4850811" cy="2616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IODA-Engines: Groups, Variables, Dimensions, Attributes, Type System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F884DD-F5EA-FC46-8FFC-AD1B1F32AFE5}"/>
              </a:ext>
            </a:extLst>
          </p:cNvPr>
          <p:cNvSpPr txBox="1"/>
          <p:nvPr/>
        </p:nvSpPr>
        <p:spPr>
          <a:xfrm>
            <a:off x="361455" y="882462"/>
            <a:ext cx="554960" cy="2616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HDF5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78E431-6A1D-DB46-91AC-B28547AC2575}"/>
              </a:ext>
            </a:extLst>
          </p:cNvPr>
          <p:cNvSpPr txBox="1"/>
          <p:nvPr/>
        </p:nvSpPr>
        <p:spPr>
          <a:xfrm>
            <a:off x="1181512" y="882462"/>
            <a:ext cx="779381" cy="2616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dirty="0" err="1"/>
              <a:t>ObsStore</a:t>
            </a:r>
            <a:endParaRPr lang="en-US" sz="1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F70378-C584-344F-BC73-D1A9F333CB42}"/>
              </a:ext>
            </a:extLst>
          </p:cNvPr>
          <p:cNvSpPr txBox="1"/>
          <p:nvPr/>
        </p:nvSpPr>
        <p:spPr>
          <a:xfrm>
            <a:off x="1523983" y="1967900"/>
            <a:ext cx="460382" cy="2616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Bias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F544B1-2B18-9247-BEB2-9481A075B630}"/>
              </a:ext>
            </a:extLst>
          </p:cNvPr>
          <p:cNvSpPr txBox="1"/>
          <p:nvPr/>
        </p:nvSpPr>
        <p:spPr>
          <a:xfrm>
            <a:off x="363549" y="1967900"/>
            <a:ext cx="843501" cy="2616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100" dirty="0" err="1"/>
              <a:t>ObsSpace</a:t>
            </a:r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FD5502-A5D5-0748-8A7E-B46380932BB8}"/>
              </a:ext>
            </a:extLst>
          </p:cNvPr>
          <p:cNvSpPr txBox="1"/>
          <p:nvPr/>
        </p:nvSpPr>
        <p:spPr>
          <a:xfrm>
            <a:off x="2225990" y="882462"/>
            <a:ext cx="570990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BUFR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066931-E200-0143-BD57-3DEA5AD09E09}"/>
              </a:ext>
            </a:extLst>
          </p:cNvPr>
          <p:cNvSpPr txBox="1"/>
          <p:nvPr/>
        </p:nvSpPr>
        <p:spPr>
          <a:xfrm>
            <a:off x="3062077" y="882462"/>
            <a:ext cx="490840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ODB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35CCD3-EED4-EF45-825C-FE455D06D94A}"/>
              </a:ext>
            </a:extLst>
          </p:cNvPr>
          <p:cNvSpPr txBox="1"/>
          <p:nvPr/>
        </p:nvSpPr>
        <p:spPr>
          <a:xfrm>
            <a:off x="2301298" y="1967900"/>
            <a:ext cx="873957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Converters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9CEDDE-B3E8-6E43-B5F0-255E63B72ED4}"/>
              </a:ext>
            </a:extLst>
          </p:cNvPr>
          <p:cNvSpPr txBox="1"/>
          <p:nvPr/>
        </p:nvSpPr>
        <p:spPr>
          <a:xfrm>
            <a:off x="3492188" y="1967900"/>
            <a:ext cx="915635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Diagnostics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2F41A5-109B-A74F-A423-BDCAC4F34EA0}"/>
              </a:ext>
            </a:extLst>
          </p:cNvPr>
          <p:cNvSpPr txBox="1"/>
          <p:nvPr/>
        </p:nvSpPr>
        <p:spPr>
          <a:xfrm>
            <a:off x="3818014" y="882462"/>
            <a:ext cx="482824" cy="2616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1100" dirty="0" err="1"/>
              <a:t>yaml</a:t>
            </a:r>
            <a:endParaRPr lang="en-US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E1FF57-75F5-C148-9783-63F519B8DB4E}"/>
              </a:ext>
            </a:extLst>
          </p:cNvPr>
          <p:cNvSpPr txBox="1"/>
          <p:nvPr/>
        </p:nvSpPr>
        <p:spPr>
          <a:xfrm>
            <a:off x="4565935" y="882462"/>
            <a:ext cx="646331" cy="2616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More…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108EA7-3A07-7040-BF3D-7C2D14949568}"/>
              </a:ext>
            </a:extLst>
          </p:cNvPr>
          <p:cNvSpPr txBox="1"/>
          <p:nvPr/>
        </p:nvSpPr>
        <p:spPr>
          <a:xfrm>
            <a:off x="4724756" y="1967900"/>
            <a:ext cx="867545" cy="26161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Containers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89D191-50DF-B54F-8333-8160081DECC2}"/>
              </a:ext>
            </a:extLst>
          </p:cNvPr>
          <p:cNvSpPr txBox="1"/>
          <p:nvPr/>
        </p:nvSpPr>
        <p:spPr>
          <a:xfrm>
            <a:off x="4671091" y="2212573"/>
            <a:ext cx="10823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User-facing classes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BDD9C9A-2769-8643-B396-D02737F79CB7}"/>
              </a:ext>
            </a:extLst>
          </p:cNvPr>
          <p:cNvCxnSpPr>
            <a:stCxn id="32" idx="2"/>
          </p:cNvCxnSpPr>
          <p:nvPr/>
        </p:nvCxnSpPr>
        <p:spPr>
          <a:xfrm>
            <a:off x="638935" y="1144072"/>
            <a:ext cx="101294" cy="287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7626C0-A4C0-CE40-927E-29D00D31DE74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571203" y="1144072"/>
            <a:ext cx="0" cy="287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5188196-0700-4C4A-813D-13F70E594FB4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2511485" y="1144072"/>
            <a:ext cx="0" cy="287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886452B-B9DD-0849-ABF0-2912992D03B1}"/>
              </a:ext>
            </a:extLst>
          </p:cNvPr>
          <p:cNvCxnSpPr>
            <a:cxnSpLocks/>
          </p:cNvCxnSpPr>
          <p:nvPr/>
        </p:nvCxnSpPr>
        <p:spPr>
          <a:xfrm>
            <a:off x="3331029" y="1144072"/>
            <a:ext cx="0" cy="287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80E432-04AF-A547-87EA-18CB83732537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4059426" y="1144072"/>
            <a:ext cx="0" cy="287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02D28C9-5870-2146-9BF7-BD839D1BEB52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4766938" y="1144072"/>
            <a:ext cx="122163" cy="28759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44D350C-16F2-2C4A-95CD-924F31017A22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85300" y="1707586"/>
            <a:ext cx="0" cy="26031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DD6EE71-8C2C-EF43-A620-41B2FE085CB2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754174" y="1687345"/>
            <a:ext cx="0" cy="28055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84E9D5F-8901-5E4E-9098-AF596463CD29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4903461" y="1687345"/>
            <a:ext cx="255068" cy="28055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6CE048-3554-5E49-A1AA-BD826666B93C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3950006" y="1705213"/>
            <a:ext cx="0" cy="2626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A5DE17E-FF40-0844-8A75-C773447EC876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2738277" y="1693272"/>
            <a:ext cx="0" cy="27462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06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3F74-B73D-BB4A-B6EB-A0B59E0E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JEDI Working Practices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76049-828E-6948-992B-3E71641645B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4960689"/>
            <a:ext cx="2133600" cy="190068"/>
          </a:xfrm>
        </p:spPr>
        <p:txBody>
          <a:bodyPr/>
          <a:lstStyle/>
          <a:p>
            <a:r>
              <a:rPr lang="en-US" dirty="0"/>
              <a:t>JEDI</a:t>
            </a:r>
          </a:p>
        </p:txBody>
      </p:sp>
      <p:sp>
        <p:nvSpPr>
          <p:cNvPr id="6" name="Google Shape;165;p10">
            <a:extLst>
              <a:ext uri="{FF2B5EF4-FFF2-40B4-BE49-F238E27FC236}">
                <a16:creationId xmlns:a16="http://schemas.microsoft.com/office/drawing/2014/main" id="{AF3F9E26-1B43-4F4C-BB0B-0F5697E1C9BC}"/>
              </a:ext>
            </a:extLst>
          </p:cNvPr>
          <p:cNvSpPr txBox="1">
            <a:spLocks/>
          </p:cNvSpPr>
          <p:nvPr/>
        </p:nvSpPr>
        <p:spPr>
          <a:xfrm>
            <a:off x="82065" y="829720"/>
            <a:ext cx="7811473" cy="4179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Project methodology inspired by Agile/SCRUM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Adapted to distributed teams and part time members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Work in small manageable increments with constant feedback</a:t>
            </a:r>
          </a:p>
          <a:p>
            <a:pPr marL="914400">
              <a:buSzPts val="1800"/>
            </a:pPr>
            <a:endParaRPr lang="en-US" sz="800" dirty="0"/>
          </a:p>
          <a:p>
            <a:pPr marL="457200" indent="-381000"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Collaborative environment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Easy access to up-to-date source code (</a:t>
            </a:r>
            <a:r>
              <a:rPr lang="en-US" dirty="0" err="1"/>
              <a:t>github</a:t>
            </a:r>
            <a:r>
              <a:rPr lang="en-US" dirty="0"/>
              <a:t>)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Easy exchange of information (</a:t>
            </a:r>
            <a:r>
              <a:rPr lang="en-US" dirty="0" err="1"/>
              <a:t>zenhub</a:t>
            </a:r>
            <a:r>
              <a:rPr lang="en-US" dirty="0"/>
              <a:t>)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Weekly meetings by video (40 to 60 developers from at least 7 organizations)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Code sprints (8-10 developers working together on a specific topic, virtual in 2020/21)</a:t>
            </a:r>
          </a:p>
          <a:p>
            <a:pPr marL="914400">
              <a:buSzPts val="1800"/>
            </a:pPr>
            <a:endParaRPr lang="en-US" sz="800" dirty="0"/>
          </a:p>
          <a:p>
            <a:pPr marL="457200" indent="-381000"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Enforce software quality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Automated testing: correctness, coding norms, efficiency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Code reviews (all developers actively involved)</a:t>
            </a:r>
          </a:p>
          <a:p>
            <a:pPr marL="914400">
              <a:buSzPts val="1800"/>
            </a:pPr>
            <a:endParaRPr lang="en-US" sz="800" dirty="0"/>
          </a:p>
          <a:p>
            <a:pPr marL="457200" indent="-381000"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Portability is part of the development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Automatic tests with several compilers</a:t>
            </a:r>
          </a:p>
          <a:p>
            <a:pPr marL="914400" lvl="1" indent="-342900">
              <a:buClr>
                <a:schemeClr val="dk2"/>
              </a:buClr>
              <a:buSzPts val="1800"/>
              <a:buFont typeface="Arial"/>
              <a:buChar char="–"/>
            </a:pPr>
            <a:r>
              <a:rPr lang="en-US" dirty="0"/>
              <a:t>JEDI available in containers (docker, singularity, </a:t>
            </a:r>
            <a:r>
              <a:rPr lang="en-US" dirty="0" err="1"/>
              <a:t>charliecloud</a:t>
            </a:r>
            <a:r>
              <a:rPr lang="en-US" dirty="0"/>
              <a:t>)</a:t>
            </a:r>
          </a:p>
          <a:p>
            <a:endParaRPr lang="en-US" sz="800" dirty="0"/>
          </a:p>
          <a:p>
            <a:pPr marL="457200" indent="-381000"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sz="1800" b="1" dirty="0">
                <a:solidFill>
                  <a:schemeClr val="bg2"/>
                </a:solidFill>
              </a:rPr>
              <a:t>Modern programming technologies </a:t>
            </a:r>
            <a:r>
              <a:rPr lang="en-US" dirty="0"/>
              <a:t>(generic, object oriented)</a:t>
            </a: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EF815-4B53-FC4C-88CA-E7F92A4BC1C6}"/>
              </a:ext>
            </a:extLst>
          </p:cNvPr>
          <p:cNvSpPr txBox="1"/>
          <p:nvPr/>
        </p:nvSpPr>
        <p:spPr>
          <a:xfrm rot="736567">
            <a:off x="6965892" y="1376227"/>
            <a:ext cx="1679890" cy="73866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JEDI is active:</a:t>
            </a:r>
          </a:p>
          <a:p>
            <a:r>
              <a:rPr lang="en-US" dirty="0"/>
              <a:t>&gt; 200 PR merged / month on average</a:t>
            </a:r>
          </a:p>
        </p:txBody>
      </p:sp>
    </p:spTree>
    <p:extLst>
      <p:ext uri="{BB962C8B-B14F-4D97-AF65-F5344CB8AC3E}">
        <p14:creationId xmlns:p14="http://schemas.microsoft.com/office/powerpoint/2010/main" val="3993949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41D3D724-4170-A44C-82EA-E4FEB2104DAA}"/>
              </a:ext>
            </a:extLst>
          </p:cNvPr>
          <p:cNvSpPr/>
          <p:nvPr/>
        </p:nvSpPr>
        <p:spPr>
          <a:xfrm>
            <a:off x="4280211" y="3122181"/>
            <a:ext cx="3146738" cy="988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83FE87-7A7F-6648-A9D1-63BF3F20C827}"/>
              </a:ext>
            </a:extLst>
          </p:cNvPr>
          <p:cNvSpPr/>
          <p:nvPr/>
        </p:nvSpPr>
        <p:spPr>
          <a:xfrm>
            <a:off x="1440758" y="956718"/>
            <a:ext cx="5984640" cy="19546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C1DD7B-B173-F84F-8BA2-45150950D72C}"/>
              </a:ext>
            </a:extLst>
          </p:cNvPr>
          <p:cNvSpPr/>
          <p:nvPr/>
        </p:nvSpPr>
        <p:spPr>
          <a:xfrm>
            <a:off x="1890643" y="1278111"/>
            <a:ext cx="985203" cy="4214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Forecast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D10E41C-6B71-6C43-B276-7A18523375BC}"/>
              </a:ext>
            </a:extLst>
          </p:cNvPr>
          <p:cNvSpPr/>
          <p:nvPr/>
        </p:nvSpPr>
        <p:spPr>
          <a:xfrm>
            <a:off x="3208971" y="1278111"/>
            <a:ext cx="808567" cy="4214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4D-Var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EDD38A-2E62-924A-8B12-B92E4CE87793}"/>
              </a:ext>
            </a:extLst>
          </p:cNvPr>
          <p:cNvSpPr/>
          <p:nvPr/>
        </p:nvSpPr>
        <p:spPr>
          <a:xfrm>
            <a:off x="2364260" y="2261100"/>
            <a:ext cx="723088" cy="42143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Model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1B3000-D2EF-FB42-8FD9-75F4342F948C}"/>
              </a:ext>
            </a:extLst>
          </p:cNvPr>
          <p:cNvSpPr/>
          <p:nvPr/>
        </p:nvSpPr>
        <p:spPr>
          <a:xfrm>
            <a:off x="3243093" y="2261100"/>
            <a:ext cx="950651" cy="42143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Covariance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9D29D0D-34DD-6E46-B4B0-231C475624E3}"/>
              </a:ext>
            </a:extLst>
          </p:cNvPr>
          <p:cNvSpPr/>
          <p:nvPr/>
        </p:nvSpPr>
        <p:spPr>
          <a:xfrm>
            <a:off x="4920549" y="2261100"/>
            <a:ext cx="1196651" cy="42143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Obs. Operator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D99764-6CFF-A849-9F7D-C00B95912F34}"/>
              </a:ext>
            </a:extLst>
          </p:cNvPr>
          <p:cNvSpPr/>
          <p:nvPr/>
        </p:nvSpPr>
        <p:spPr>
          <a:xfrm>
            <a:off x="6272946" y="1284851"/>
            <a:ext cx="772797" cy="4214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050" dirty="0">
                <a:solidFill>
                  <a:srgbClr val="000000"/>
                </a:solidFill>
              </a:rPr>
              <a:t>…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CD0F84-A163-554D-99FD-CA295E68ED67}"/>
              </a:ext>
            </a:extLst>
          </p:cNvPr>
          <p:cNvSpPr/>
          <p:nvPr/>
        </p:nvSpPr>
        <p:spPr>
          <a:xfrm>
            <a:off x="2397114" y="4334616"/>
            <a:ext cx="662546" cy="4214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FV3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D8D213C-FCBB-9F48-886E-1FD8ED848F1A}"/>
              </a:ext>
            </a:extLst>
          </p:cNvPr>
          <p:cNvSpPr/>
          <p:nvPr/>
        </p:nvSpPr>
        <p:spPr>
          <a:xfrm>
            <a:off x="1440759" y="4334616"/>
            <a:ext cx="830141" cy="4214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MOM6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DB1B4-D7B3-C446-97E2-754EFD061ADA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2725804" y="1699544"/>
            <a:ext cx="887451" cy="5615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2616DB-FC62-DA4B-8F09-F32C5B1681BD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1920572" y="1699544"/>
            <a:ext cx="1692683" cy="5615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07218D-6002-5247-B4B4-FC0E68E31E4C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3613254" y="1699544"/>
            <a:ext cx="105164" cy="5615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8604DE-8DBE-D341-8AEB-B1A6072B45F7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3613254" y="1699544"/>
            <a:ext cx="1905620" cy="5615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362C4B-1CC4-0843-BD26-1D9CCD810F82}"/>
              </a:ext>
            </a:extLst>
          </p:cNvPr>
          <p:cNvSpPr txBox="1"/>
          <p:nvPr/>
        </p:nvSpPr>
        <p:spPr>
          <a:xfrm>
            <a:off x="3226864" y="1843852"/>
            <a:ext cx="5798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Uses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CCEF97-191F-AE43-A8B5-231099C89250}"/>
              </a:ext>
            </a:extLst>
          </p:cNvPr>
          <p:cNvCxnSpPr>
            <a:cxnSpLocks/>
            <a:stCxn id="13" idx="0"/>
            <a:endCxn id="8" idx="2"/>
          </p:cNvCxnSpPr>
          <p:nvPr/>
        </p:nvCxnSpPr>
        <p:spPr>
          <a:xfrm flipH="1" flipV="1">
            <a:off x="1920572" y="2682533"/>
            <a:ext cx="807815" cy="165208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6925EB-DD0C-FB4C-9B71-A6844FE549A2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>
          <a:xfrm flipH="1" flipV="1">
            <a:off x="2725804" y="2682533"/>
            <a:ext cx="2583" cy="165208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E3797D-BACF-2444-94BC-FB53D2C08623}"/>
              </a:ext>
            </a:extLst>
          </p:cNvPr>
          <p:cNvCxnSpPr>
            <a:cxnSpLocks/>
            <a:stCxn id="56" idx="0"/>
            <a:endCxn id="10" idx="2"/>
          </p:cNvCxnSpPr>
          <p:nvPr/>
        </p:nvCxnSpPr>
        <p:spPr>
          <a:xfrm flipH="1" flipV="1">
            <a:off x="3718418" y="2682533"/>
            <a:ext cx="1143764" cy="81200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051632-7663-EF4F-BA1D-70378DF98B08}"/>
              </a:ext>
            </a:extLst>
          </p:cNvPr>
          <p:cNvCxnSpPr>
            <a:cxnSpLocks/>
            <a:stCxn id="38" idx="0"/>
            <a:endCxn id="11" idx="2"/>
          </p:cNvCxnSpPr>
          <p:nvPr/>
        </p:nvCxnSpPr>
        <p:spPr>
          <a:xfrm flipH="1" flipV="1">
            <a:off x="5518874" y="2682532"/>
            <a:ext cx="502791" cy="81594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3D1A6BB-63BC-7843-91D0-BD0F5A6ADA28}"/>
              </a:ext>
            </a:extLst>
          </p:cNvPr>
          <p:cNvSpPr txBox="1"/>
          <p:nvPr/>
        </p:nvSpPr>
        <p:spPr>
          <a:xfrm>
            <a:off x="2421114" y="3398082"/>
            <a:ext cx="1148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Implements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A00EC1-D1B6-DA43-9E44-43397F0A3EE9}"/>
              </a:ext>
            </a:extLst>
          </p:cNvPr>
          <p:cNvSpPr/>
          <p:nvPr/>
        </p:nvSpPr>
        <p:spPr>
          <a:xfrm>
            <a:off x="5195436" y="1284851"/>
            <a:ext cx="744386" cy="4214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000000"/>
                </a:solidFill>
              </a:rPr>
              <a:t>EnKF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E7CFBF-EFEB-E040-842C-58DC53C988A2}"/>
              </a:ext>
            </a:extLst>
          </p:cNvPr>
          <p:cNvSpPr txBox="1"/>
          <p:nvPr/>
        </p:nvSpPr>
        <p:spPr>
          <a:xfrm>
            <a:off x="2910626" y="956718"/>
            <a:ext cx="30449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Abstract Layer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AA9A4E3-AB6A-8B48-AF8C-21C6A4043610}"/>
              </a:ext>
            </a:extLst>
          </p:cNvPr>
          <p:cNvSpPr/>
          <p:nvPr/>
        </p:nvSpPr>
        <p:spPr>
          <a:xfrm>
            <a:off x="6272946" y="2267839"/>
            <a:ext cx="960992" cy="42143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Obs. Space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18EFB1-AB51-8F44-A97C-58B966C66F96}"/>
              </a:ext>
            </a:extLst>
          </p:cNvPr>
          <p:cNvCxnSpPr>
            <a:cxnSpLocks/>
            <a:stCxn id="7" idx="2"/>
            <a:endCxn id="41" idx="0"/>
          </p:cNvCxnSpPr>
          <p:nvPr/>
        </p:nvCxnSpPr>
        <p:spPr>
          <a:xfrm>
            <a:off x="3613255" y="1699545"/>
            <a:ext cx="3140188" cy="5682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932F75-D53B-2545-8B79-13404CB7FE7D}"/>
              </a:ext>
            </a:extLst>
          </p:cNvPr>
          <p:cNvCxnSpPr>
            <a:cxnSpLocks/>
            <a:stCxn id="39" idx="0"/>
            <a:endCxn id="41" idx="2"/>
          </p:cNvCxnSpPr>
          <p:nvPr/>
        </p:nvCxnSpPr>
        <p:spPr>
          <a:xfrm flipH="1" flipV="1">
            <a:off x="6753442" y="2689272"/>
            <a:ext cx="175958" cy="80920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096A4C1-6C05-0946-911A-85A55BEC2B02}"/>
              </a:ext>
            </a:extLst>
          </p:cNvPr>
          <p:cNvSpPr/>
          <p:nvPr/>
        </p:nvSpPr>
        <p:spPr>
          <a:xfrm>
            <a:off x="3185873" y="4334616"/>
            <a:ext cx="886553" cy="4214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NEPTUNE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9372DB6-61FB-F64B-BC43-A9F363C4024A}"/>
              </a:ext>
            </a:extLst>
          </p:cNvPr>
          <p:cNvSpPr/>
          <p:nvPr/>
        </p:nvSpPr>
        <p:spPr>
          <a:xfrm>
            <a:off x="1632630" y="2261100"/>
            <a:ext cx="575885" cy="42143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State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3ABEC41-B626-A74B-B74E-CEE91D1C95F0}"/>
              </a:ext>
            </a:extLst>
          </p:cNvPr>
          <p:cNvSpPr txBox="1"/>
          <p:nvPr/>
        </p:nvSpPr>
        <p:spPr>
          <a:xfrm>
            <a:off x="109982" y="1246453"/>
            <a:ext cx="10561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Generic Algorithms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C49A7B1-23D6-C24C-B167-69C32590A544}"/>
              </a:ext>
            </a:extLst>
          </p:cNvPr>
          <p:cNvSpPr txBox="1"/>
          <p:nvPr/>
        </p:nvSpPr>
        <p:spPr>
          <a:xfrm>
            <a:off x="109982" y="2229442"/>
            <a:ext cx="10561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Abstract Interfaces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165C8679-420D-7248-8E3F-887C45012AA0}"/>
              </a:ext>
            </a:extLst>
          </p:cNvPr>
          <p:cNvSpPr/>
          <p:nvPr/>
        </p:nvSpPr>
        <p:spPr>
          <a:xfrm>
            <a:off x="4349488" y="2267839"/>
            <a:ext cx="415316" cy="42143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77477D9F-96BD-8044-B443-CF7ADEB6818D}"/>
              </a:ext>
            </a:extLst>
          </p:cNvPr>
          <p:cNvSpPr/>
          <p:nvPr/>
        </p:nvSpPr>
        <p:spPr>
          <a:xfrm>
            <a:off x="4350663" y="1284851"/>
            <a:ext cx="511648" cy="42143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EDA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7414F13E-D87D-4941-8652-76DED76633AF}"/>
              </a:ext>
            </a:extLst>
          </p:cNvPr>
          <p:cNvCxnSpPr>
            <a:cxnSpLocks/>
            <a:stCxn id="13" idx="0"/>
            <a:endCxn id="84" idx="2"/>
          </p:cNvCxnSpPr>
          <p:nvPr/>
        </p:nvCxnSpPr>
        <p:spPr>
          <a:xfrm flipV="1">
            <a:off x="2728386" y="2689272"/>
            <a:ext cx="1828760" cy="1645345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223BCCD0-A3E7-B946-A289-3299E2FA62C9}"/>
              </a:ext>
            </a:extLst>
          </p:cNvPr>
          <p:cNvCxnSpPr>
            <a:cxnSpLocks/>
            <a:stCxn id="7" idx="2"/>
            <a:endCxn id="84" idx="0"/>
          </p:cNvCxnSpPr>
          <p:nvPr/>
        </p:nvCxnSpPr>
        <p:spPr>
          <a:xfrm>
            <a:off x="3613254" y="1699545"/>
            <a:ext cx="943892" cy="5682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3E886ED-7043-AD42-9071-4FBD7111371D}"/>
              </a:ext>
            </a:extLst>
          </p:cNvPr>
          <p:cNvSpPr/>
          <p:nvPr/>
        </p:nvSpPr>
        <p:spPr>
          <a:xfrm>
            <a:off x="5681514" y="3498475"/>
            <a:ext cx="680302" cy="421433"/>
          </a:xfrm>
          <a:prstGeom prst="roundRect">
            <a:avLst/>
          </a:prstGeom>
          <a:solidFill>
            <a:srgbClr val="ADBA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UFO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26AADD7-D97F-0D40-9058-71F9660F94CF}"/>
              </a:ext>
            </a:extLst>
          </p:cNvPr>
          <p:cNvSpPr/>
          <p:nvPr/>
        </p:nvSpPr>
        <p:spPr>
          <a:xfrm>
            <a:off x="6589249" y="3498475"/>
            <a:ext cx="680302" cy="421433"/>
          </a:xfrm>
          <a:prstGeom prst="roundRect">
            <a:avLst/>
          </a:prstGeom>
          <a:solidFill>
            <a:srgbClr val="ADBA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IODA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0B8908BB-51D5-8A40-9191-2B8C99310496}"/>
              </a:ext>
            </a:extLst>
          </p:cNvPr>
          <p:cNvSpPr/>
          <p:nvPr/>
        </p:nvSpPr>
        <p:spPr>
          <a:xfrm>
            <a:off x="6117200" y="4334616"/>
            <a:ext cx="851310" cy="4214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GNSSRO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14DFFCD0-78D2-924D-AA3D-55255051808E}"/>
              </a:ext>
            </a:extLst>
          </p:cNvPr>
          <p:cNvSpPr/>
          <p:nvPr/>
        </p:nvSpPr>
        <p:spPr>
          <a:xfrm>
            <a:off x="5288228" y="4340629"/>
            <a:ext cx="694328" cy="4214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CRTM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481BB9B-F364-3D40-BF14-D70180FBCC73}"/>
              </a:ext>
            </a:extLst>
          </p:cNvPr>
          <p:cNvSpPr/>
          <p:nvPr/>
        </p:nvSpPr>
        <p:spPr>
          <a:xfrm>
            <a:off x="7102335" y="4334616"/>
            <a:ext cx="323063" cy="4214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…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3179110-12B9-9D42-8F6B-3AF71529185F}"/>
              </a:ext>
            </a:extLst>
          </p:cNvPr>
          <p:cNvCxnSpPr>
            <a:cxnSpLocks/>
            <a:stCxn id="63" idx="0"/>
            <a:endCxn id="38" idx="2"/>
          </p:cNvCxnSpPr>
          <p:nvPr/>
        </p:nvCxnSpPr>
        <p:spPr>
          <a:xfrm flipV="1">
            <a:off x="5635392" y="3919908"/>
            <a:ext cx="386273" cy="42072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8820F66-357F-954F-9585-5870D3C7E7B9}"/>
              </a:ext>
            </a:extLst>
          </p:cNvPr>
          <p:cNvCxnSpPr>
            <a:cxnSpLocks/>
            <a:stCxn id="62" idx="0"/>
            <a:endCxn id="38" idx="2"/>
          </p:cNvCxnSpPr>
          <p:nvPr/>
        </p:nvCxnSpPr>
        <p:spPr>
          <a:xfrm flipH="1" flipV="1">
            <a:off x="6021665" y="3919908"/>
            <a:ext cx="521190" cy="41470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D3189F39-3125-0946-9B6F-5FA326CD8A28}"/>
              </a:ext>
            </a:extLst>
          </p:cNvPr>
          <p:cNvSpPr/>
          <p:nvPr/>
        </p:nvSpPr>
        <p:spPr>
          <a:xfrm>
            <a:off x="4198640" y="4334616"/>
            <a:ext cx="323063" cy="4214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2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88E13D7-1AD7-F74D-B061-AA1C196870C5}"/>
              </a:ext>
            </a:extLst>
          </p:cNvPr>
          <p:cNvSpPr txBox="1"/>
          <p:nvPr/>
        </p:nvSpPr>
        <p:spPr>
          <a:xfrm>
            <a:off x="109982" y="4302958"/>
            <a:ext cx="13321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Specific Implementations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828EE81-075A-C84D-9A4F-CB955BEF6380}"/>
              </a:ext>
            </a:extLst>
          </p:cNvPr>
          <p:cNvCxnSpPr>
            <a:cxnSpLocks/>
            <a:stCxn id="39" idx="2"/>
            <a:endCxn id="63" idx="0"/>
          </p:cNvCxnSpPr>
          <p:nvPr/>
        </p:nvCxnSpPr>
        <p:spPr>
          <a:xfrm flipH="1">
            <a:off x="5635392" y="3919908"/>
            <a:ext cx="1294008" cy="420721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75A3479F-D6D8-6C4F-997C-C60A8D5FDA3F}"/>
              </a:ext>
            </a:extLst>
          </p:cNvPr>
          <p:cNvCxnSpPr>
            <a:cxnSpLocks/>
            <a:stCxn id="39" idx="2"/>
            <a:endCxn id="62" idx="0"/>
          </p:cNvCxnSpPr>
          <p:nvPr/>
        </p:nvCxnSpPr>
        <p:spPr>
          <a:xfrm flipH="1">
            <a:off x="6542855" y="3919908"/>
            <a:ext cx="386545" cy="414708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1B224D0-8A1D-B640-A2CC-1A0737A21435}"/>
              </a:ext>
            </a:extLst>
          </p:cNvPr>
          <p:cNvSpPr txBox="1"/>
          <p:nvPr/>
        </p:nvSpPr>
        <p:spPr>
          <a:xfrm>
            <a:off x="109982" y="3462879"/>
            <a:ext cx="13321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Generic Implementations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F70D7A6-2C39-DD47-8674-49D218A019FF}"/>
              </a:ext>
            </a:extLst>
          </p:cNvPr>
          <p:cNvSpPr/>
          <p:nvPr/>
        </p:nvSpPr>
        <p:spPr>
          <a:xfrm>
            <a:off x="4522031" y="3494537"/>
            <a:ext cx="680302" cy="421433"/>
          </a:xfrm>
          <a:prstGeom prst="roundRect">
            <a:avLst/>
          </a:prstGeom>
          <a:solidFill>
            <a:srgbClr val="ADBAC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SABER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F2FC43-CF0C-474D-8A99-1FB8FCE45F8B}"/>
              </a:ext>
            </a:extLst>
          </p:cNvPr>
          <p:cNvSpPr txBox="1"/>
          <p:nvPr/>
        </p:nvSpPr>
        <p:spPr>
          <a:xfrm>
            <a:off x="4921031" y="3137447"/>
            <a:ext cx="18234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Generic   Layer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0D63E5D-6708-2B4D-A6A6-15674F68085E}"/>
              </a:ext>
            </a:extLst>
          </p:cNvPr>
          <p:cNvCxnSpPr>
            <a:cxnSpLocks/>
            <a:stCxn id="39" idx="1"/>
            <a:endCxn id="38" idx="3"/>
          </p:cNvCxnSpPr>
          <p:nvPr/>
        </p:nvCxnSpPr>
        <p:spPr>
          <a:xfrm flipH="1">
            <a:off x="6361816" y="3709192"/>
            <a:ext cx="227433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le 6">
            <a:extLst>
              <a:ext uri="{FF2B5EF4-FFF2-40B4-BE49-F238E27FC236}">
                <a16:creationId xmlns:a16="http://schemas.microsoft.com/office/drawing/2014/main" id="{47612FE1-8818-3F4D-B5D6-DBE5C205F103}"/>
              </a:ext>
            </a:extLst>
          </p:cNvPr>
          <p:cNvSpPr txBox="1">
            <a:spLocks/>
          </p:cNvSpPr>
          <p:nvPr/>
        </p:nvSpPr>
        <p:spPr>
          <a:xfrm>
            <a:off x="180110" y="0"/>
            <a:ext cx="7625727" cy="70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200" dirty="0"/>
              <a:t>JEDI: Abstraction and Genericity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EC252-A57A-2C40-81D0-5EEF422872E7}"/>
              </a:ext>
            </a:extLst>
          </p:cNvPr>
          <p:cNvSpPr txBox="1"/>
          <p:nvPr/>
        </p:nvSpPr>
        <p:spPr>
          <a:xfrm>
            <a:off x="7692454" y="3013551"/>
            <a:ext cx="1348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OOPS is complemented by generic (shared) components.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822F6-1692-044B-9449-718931EDCF42}"/>
              </a:ext>
            </a:extLst>
          </p:cNvPr>
          <p:cNvSpPr txBox="1"/>
          <p:nvPr/>
        </p:nvSpPr>
        <p:spPr>
          <a:xfrm>
            <a:off x="7610289" y="1564725"/>
            <a:ext cx="1423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Abstract, model-agnostic DA system</a:t>
            </a:r>
          </a:p>
        </p:txBody>
      </p:sp>
      <p:sp>
        <p:nvSpPr>
          <p:cNvPr id="55" name="Date Placeholder 2">
            <a:extLst>
              <a:ext uri="{FF2B5EF4-FFF2-40B4-BE49-F238E27FC236}">
                <a16:creationId xmlns:a16="http://schemas.microsoft.com/office/drawing/2014/main" id="{3CDC2030-D9B0-BC4E-8DA0-C077203D8E03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0" y="4953432"/>
            <a:ext cx="2133600" cy="190068"/>
          </a:xfrm>
        </p:spPr>
        <p:txBody>
          <a:bodyPr/>
          <a:lstStyle/>
          <a:p>
            <a:r>
              <a:rPr lang="en-US" dirty="0"/>
              <a:t>JEDI</a:t>
            </a:r>
          </a:p>
        </p:txBody>
      </p:sp>
    </p:spTree>
    <p:extLst>
      <p:ext uri="{BB962C8B-B14F-4D97-AF65-F5344CB8AC3E}">
        <p14:creationId xmlns:p14="http://schemas.microsoft.com/office/powerpoint/2010/main" val="107178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3F74-B73D-BB4A-B6EB-A0B59E0E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JEDI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B76049-828E-6948-992B-3E71641645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/>
              <a:t>JEDI</a:t>
            </a:r>
          </a:p>
        </p:txBody>
      </p:sp>
      <p:sp>
        <p:nvSpPr>
          <p:cNvPr id="7" name="Google Shape;250;p13">
            <a:extLst>
              <a:ext uri="{FF2B5EF4-FFF2-40B4-BE49-F238E27FC236}">
                <a16:creationId xmlns:a16="http://schemas.microsoft.com/office/drawing/2014/main" id="{6783C784-4647-AB48-8B44-D70E55895D61}"/>
              </a:ext>
            </a:extLst>
          </p:cNvPr>
          <p:cNvSpPr/>
          <p:nvPr/>
        </p:nvSpPr>
        <p:spPr>
          <a:xfrm>
            <a:off x="2405011" y="2124206"/>
            <a:ext cx="889500" cy="603900"/>
          </a:xfrm>
          <a:prstGeom prst="ellipse">
            <a:avLst/>
          </a:prstGeom>
          <a:gradFill>
            <a:gsLst>
              <a:gs pos="0">
                <a:srgbClr val="D13F3B"/>
              </a:gs>
              <a:gs pos="100000">
                <a:srgbClr val="FF9995"/>
              </a:gs>
            </a:gsLst>
            <a:lin ang="16200038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050"/>
            </a:pPr>
            <a:r>
              <a:rPr lang="en-US" sz="1050" b="1" dirty="0">
                <a:latin typeface="Calibri"/>
                <a:ea typeface="Calibri"/>
                <a:cs typeface="Calibri"/>
                <a:sym typeface="Calibri"/>
              </a:rPr>
              <a:t>OOPS</a:t>
            </a:r>
            <a:endParaRPr b="1" dirty="0"/>
          </a:p>
        </p:txBody>
      </p:sp>
      <p:sp>
        <p:nvSpPr>
          <p:cNvPr id="8" name="Google Shape;251;p13">
            <a:extLst>
              <a:ext uri="{FF2B5EF4-FFF2-40B4-BE49-F238E27FC236}">
                <a16:creationId xmlns:a16="http://schemas.microsoft.com/office/drawing/2014/main" id="{03B58723-04FC-CF41-ABBF-5C255E22530A}"/>
              </a:ext>
            </a:extLst>
          </p:cNvPr>
          <p:cNvSpPr/>
          <p:nvPr/>
        </p:nvSpPr>
        <p:spPr>
          <a:xfrm>
            <a:off x="293640" y="1380716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100"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UFS</a:t>
            </a:r>
            <a:endParaRPr sz="1200" dirty="0"/>
          </a:p>
        </p:txBody>
      </p:sp>
      <p:sp>
        <p:nvSpPr>
          <p:cNvPr id="9" name="Google Shape;252;p13">
            <a:extLst>
              <a:ext uri="{FF2B5EF4-FFF2-40B4-BE49-F238E27FC236}">
                <a16:creationId xmlns:a16="http://schemas.microsoft.com/office/drawing/2014/main" id="{C9EE11D4-CBF4-AB43-9DA3-D187F5F45AFE}"/>
              </a:ext>
            </a:extLst>
          </p:cNvPr>
          <p:cNvSpPr/>
          <p:nvPr/>
        </p:nvSpPr>
        <p:spPr>
          <a:xfrm>
            <a:off x="293640" y="1892156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GEOS</a:t>
            </a:r>
            <a:endParaRPr dirty="0"/>
          </a:p>
        </p:txBody>
      </p:sp>
      <p:sp>
        <p:nvSpPr>
          <p:cNvPr id="10" name="Google Shape;253;p13">
            <a:extLst>
              <a:ext uri="{FF2B5EF4-FFF2-40B4-BE49-F238E27FC236}">
                <a16:creationId xmlns:a16="http://schemas.microsoft.com/office/drawing/2014/main" id="{A38FFF3C-35F8-EA41-AA1B-F69168213CE6}"/>
              </a:ext>
            </a:extLst>
          </p:cNvPr>
          <p:cNvSpPr/>
          <p:nvPr/>
        </p:nvSpPr>
        <p:spPr>
          <a:xfrm>
            <a:off x="293640" y="2403596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MPAS</a:t>
            </a:r>
            <a:endParaRPr/>
          </a:p>
        </p:txBody>
      </p:sp>
      <p:sp>
        <p:nvSpPr>
          <p:cNvPr id="11" name="Google Shape;254;p13">
            <a:extLst>
              <a:ext uri="{FF2B5EF4-FFF2-40B4-BE49-F238E27FC236}">
                <a16:creationId xmlns:a16="http://schemas.microsoft.com/office/drawing/2014/main" id="{DBD5A25B-ECDA-2D47-A1AE-7F27C4FA7B12}"/>
              </a:ext>
            </a:extLst>
          </p:cNvPr>
          <p:cNvSpPr/>
          <p:nvPr/>
        </p:nvSpPr>
        <p:spPr>
          <a:xfrm>
            <a:off x="293640" y="2915036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LFRic</a:t>
            </a:r>
            <a:endParaRPr/>
          </a:p>
        </p:txBody>
      </p:sp>
      <p:sp>
        <p:nvSpPr>
          <p:cNvPr id="12" name="Google Shape;255;p13">
            <a:extLst>
              <a:ext uri="{FF2B5EF4-FFF2-40B4-BE49-F238E27FC236}">
                <a16:creationId xmlns:a16="http://schemas.microsoft.com/office/drawing/2014/main" id="{83CC695A-2DC6-BF46-8E09-A8143EDFB613}"/>
              </a:ext>
            </a:extLst>
          </p:cNvPr>
          <p:cNvSpPr/>
          <p:nvPr/>
        </p:nvSpPr>
        <p:spPr>
          <a:xfrm>
            <a:off x="293640" y="3426476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NWM</a:t>
            </a:r>
            <a:endParaRPr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56;p13">
            <a:extLst>
              <a:ext uri="{FF2B5EF4-FFF2-40B4-BE49-F238E27FC236}">
                <a16:creationId xmlns:a16="http://schemas.microsoft.com/office/drawing/2014/main" id="{D50EFE62-56B4-0C46-9603-DFE1EEB89049}"/>
              </a:ext>
            </a:extLst>
          </p:cNvPr>
          <p:cNvSpPr/>
          <p:nvPr/>
        </p:nvSpPr>
        <p:spPr>
          <a:xfrm>
            <a:off x="293640" y="3937916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en-US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MOM6</a:t>
            </a:r>
            <a:endParaRPr sz="1200"/>
          </a:p>
        </p:txBody>
      </p:sp>
      <p:sp>
        <p:nvSpPr>
          <p:cNvPr id="14" name="Google Shape;257;p13">
            <a:extLst>
              <a:ext uri="{FF2B5EF4-FFF2-40B4-BE49-F238E27FC236}">
                <a16:creationId xmlns:a16="http://schemas.microsoft.com/office/drawing/2014/main" id="{AA64810A-71AD-6C4A-BBAD-B9ECC5CEB487}"/>
              </a:ext>
            </a:extLst>
          </p:cNvPr>
          <p:cNvSpPr/>
          <p:nvPr/>
        </p:nvSpPr>
        <p:spPr>
          <a:xfrm>
            <a:off x="4069396" y="2124206"/>
            <a:ext cx="881100" cy="587700"/>
          </a:xfrm>
          <a:prstGeom prst="ellipse">
            <a:avLst/>
          </a:prstGeom>
          <a:solidFill>
            <a:srgbClr val="9BBB59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050"/>
            </a:pPr>
            <a:r>
              <a:rPr lang="en-US" sz="105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UFO</a:t>
            </a:r>
            <a:endParaRPr/>
          </a:p>
        </p:txBody>
      </p:sp>
      <p:sp>
        <p:nvSpPr>
          <p:cNvPr id="15" name="Google Shape;258;p13">
            <a:extLst>
              <a:ext uri="{FF2B5EF4-FFF2-40B4-BE49-F238E27FC236}">
                <a16:creationId xmlns:a16="http://schemas.microsoft.com/office/drawing/2014/main" id="{4069AB25-FF7D-7146-B0F8-CA8B3D6866E0}"/>
              </a:ext>
            </a:extLst>
          </p:cNvPr>
          <p:cNvSpPr/>
          <p:nvPr/>
        </p:nvSpPr>
        <p:spPr>
          <a:xfrm>
            <a:off x="5539573" y="2711845"/>
            <a:ext cx="881100" cy="587700"/>
          </a:xfrm>
          <a:prstGeom prst="ellipse">
            <a:avLst/>
          </a:prstGeom>
          <a:solidFill>
            <a:srgbClr val="9BBB59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050"/>
            </a:pPr>
            <a:r>
              <a:rPr lang="en-US" sz="105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IODA</a:t>
            </a:r>
            <a:endParaRPr/>
          </a:p>
        </p:txBody>
      </p:sp>
      <p:sp>
        <p:nvSpPr>
          <p:cNvPr id="16" name="Google Shape;259;p13">
            <a:extLst>
              <a:ext uri="{FF2B5EF4-FFF2-40B4-BE49-F238E27FC236}">
                <a16:creationId xmlns:a16="http://schemas.microsoft.com/office/drawing/2014/main" id="{06917343-2B82-A94B-9F6F-99933852EFCD}"/>
              </a:ext>
            </a:extLst>
          </p:cNvPr>
          <p:cNvSpPr/>
          <p:nvPr/>
        </p:nvSpPr>
        <p:spPr>
          <a:xfrm>
            <a:off x="5539573" y="1518567"/>
            <a:ext cx="881100" cy="587700"/>
          </a:xfrm>
          <a:prstGeom prst="ellipse">
            <a:avLst/>
          </a:prstGeom>
          <a:solidFill>
            <a:srgbClr val="9BBB59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050"/>
            </a:pPr>
            <a:r>
              <a:rPr lang="en-US" sz="105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CRTM</a:t>
            </a:r>
            <a:endParaRPr/>
          </a:p>
        </p:txBody>
      </p:sp>
      <p:cxnSp>
        <p:nvCxnSpPr>
          <p:cNvPr id="17" name="Google Shape;260;p13">
            <a:extLst>
              <a:ext uri="{FF2B5EF4-FFF2-40B4-BE49-F238E27FC236}">
                <a16:creationId xmlns:a16="http://schemas.microsoft.com/office/drawing/2014/main" id="{0B6B7E06-8B0B-334A-B2A3-DBB18629CE0A}"/>
              </a:ext>
            </a:extLst>
          </p:cNvPr>
          <p:cNvCxnSpPr>
            <a:stCxn id="8" idx="6"/>
            <a:endCxn id="7" idx="2"/>
          </p:cNvCxnSpPr>
          <p:nvPr/>
        </p:nvCxnSpPr>
        <p:spPr>
          <a:xfrm>
            <a:off x="1214341" y="1591016"/>
            <a:ext cx="1190671" cy="83514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18" name="Google Shape;261;p13">
            <a:extLst>
              <a:ext uri="{FF2B5EF4-FFF2-40B4-BE49-F238E27FC236}">
                <a16:creationId xmlns:a16="http://schemas.microsoft.com/office/drawing/2014/main" id="{BF74527D-5768-CD4D-AD96-68BC0F617F54}"/>
              </a:ext>
            </a:extLst>
          </p:cNvPr>
          <p:cNvCxnSpPr>
            <a:stCxn id="9" idx="6"/>
            <a:endCxn id="7" idx="2"/>
          </p:cNvCxnSpPr>
          <p:nvPr/>
        </p:nvCxnSpPr>
        <p:spPr>
          <a:xfrm>
            <a:off x="1214341" y="2102456"/>
            <a:ext cx="1190671" cy="3237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19" name="Google Shape;262;p13">
            <a:extLst>
              <a:ext uri="{FF2B5EF4-FFF2-40B4-BE49-F238E27FC236}">
                <a16:creationId xmlns:a16="http://schemas.microsoft.com/office/drawing/2014/main" id="{26FCA3E6-5010-404E-86F9-8BA345C465CC}"/>
              </a:ext>
            </a:extLst>
          </p:cNvPr>
          <p:cNvCxnSpPr>
            <a:stCxn id="10" idx="6"/>
            <a:endCxn id="7" idx="2"/>
          </p:cNvCxnSpPr>
          <p:nvPr/>
        </p:nvCxnSpPr>
        <p:spPr>
          <a:xfrm flipV="1">
            <a:off x="1214341" y="2426156"/>
            <a:ext cx="1190671" cy="18774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20" name="Google Shape;263;p13">
            <a:extLst>
              <a:ext uri="{FF2B5EF4-FFF2-40B4-BE49-F238E27FC236}">
                <a16:creationId xmlns:a16="http://schemas.microsoft.com/office/drawing/2014/main" id="{F5236358-EF95-054B-9831-17A497A9262E}"/>
              </a:ext>
            </a:extLst>
          </p:cNvPr>
          <p:cNvCxnSpPr>
            <a:cxnSpLocks/>
            <a:stCxn id="11" idx="6"/>
            <a:endCxn id="7" idx="2"/>
          </p:cNvCxnSpPr>
          <p:nvPr/>
        </p:nvCxnSpPr>
        <p:spPr>
          <a:xfrm flipV="1">
            <a:off x="1214341" y="2426156"/>
            <a:ext cx="1190671" cy="69918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21" name="Google Shape;264;p13">
            <a:extLst>
              <a:ext uri="{FF2B5EF4-FFF2-40B4-BE49-F238E27FC236}">
                <a16:creationId xmlns:a16="http://schemas.microsoft.com/office/drawing/2014/main" id="{1A0271EB-0C6B-2144-B14A-DFD10BF381FD}"/>
              </a:ext>
            </a:extLst>
          </p:cNvPr>
          <p:cNvCxnSpPr>
            <a:stCxn id="12" idx="6"/>
            <a:endCxn id="7" idx="2"/>
          </p:cNvCxnSpPr>
          <p:nvPr/>
        </p:nvCxnSpPr>
        <p:spPr>
          <a:xfrm flipV="1">
            <a:off x="1214341" y="2426156"/>
            <a:ext cx="1190671" cy="121062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22" name="Google Shape;265;p13">
            <a:extLst>
              <a:ext uri="{FF2B5EF4-FFF2-40B4-BE49-F238E27FC236}">
                <a16:creationId xmlns:a16="http://schemas.microsoft.com/office/drawing/2014/main" id="{9DF219E5-8595-1942-B87A-328080D814B3}"/>
              </a:ext>
            </a:extLst>
          </p:cNvPr>
          <p:cNvCxnSpPr>
            <a:stCxn id="13" idx="6"/>
            <a:endCxn id="7" idx="2"/>
          </p:cNvCxnSpPr>
          <p:nvPr/>
        </p:nvCxnSpPr>
        <p:spPr>
          <a:xfrm flipV="1">
            <a:off x="1214341" y="2426156"/>
            <a:ext cx="1190671" cy="172206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23" name="Google Shape;266;p13">
            <a:extLst>
              <a:ext uri="{FF2B5EF4-FFF2-40B4-BE49-F238E27FC236}">
                <a16:creationId xmlns:a16="http://schemas.microsoft.com/office/drawing/2014/main" id="{D7D4E6A9-77D4-1843-8182-866C2F44D0A9}"/>
              </a:ext>
            </a:extLst>
          </p:cNvPr>
          <p:cNvCxnSpPr>
            <a:cxnSpLocks/>
          </p:cNvCxnSpPr>
          <p:nvPr/>
        </p:nvCxnSpPr>
        <p:spPr>
          <a:xfrm rot="10800000" flipH="1">
            <a:off x="3300751" y="2418056"/>
            <a:ext cx="751500" cy="8100"/>
          </a:xfrm>
          <a:prstGeom prst="straightConnector1">
            <a:avLst/>
          </a:prstGeom>
          <a:noFill/>
          <a:ln w="25400" cap="flat" cmpd="sng">
            <a:solidFill>
              <a:srgbClr val="9BBB5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24" name="Google Shape;267;p13">
            <a:extLst>
              <a:ext uri="{FF2B5EF4-FFF2-40B4-BE49-F238E27FC236}">
                <a16:creationId xmlns:a16="http://schemas.microsoft.com/office/drawing/2014/main" id="{292DA74E-ADBD-FD42-8AFF-BAA60A74D8C6}"/>
              </a:ext>
            </a:extLst>
          </p:cNvPr>
          <p:cNvCxnSpPr>
            <a:stCxn id="14" idx="6"/>
            <a:endCxn id="16" idx="3"/>
          </p:cNvCxnSpPr>
          <p:nvPr/>
        </p:nvCxnSpPr>
        <p:spPr>
          <a:xfrm flipV="1">
            <a:off x="4950497" y="2020200"/>
            <a:ext cx="718111" cy="397856"/>
          </a:xfrm>
          <a:prstGeom prst="straightConnector1">
            <a:avLst/>
          </a:prstGeom>
          <a:noFill/>
          <a:ln w="25400" cap="flat" cmpd="sng">
            <a:solidFill>
              <a:srgbClr val="9BBB5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25" name="Google Shape;268;p13">
            <a:extLst>
              <a:ext uri="{FF2B5EF4-FFF2-40B4-BE49-F238E27FC236}">
                <a16:creationId xmlns:a16="http://schemas.microsoft.com/office/drawing/2014/main" id="{965B74E1-0A3C-EA48-AF4A-69CE6608E0D5}"/>
              </a:ext>
            </a:extLst>
          </p:cNvPr>
          <p:cNvCxnSpPr>
            <a:stCxn id="14" idx="6"/>
            <a:endCxn id="15" idx="1"/>
          </p:cNvCxnSpPr>
          <p:nvPr/>
        </p:nvCxnSpPr>
        <p:spPr>
          <a:xfrm>
            <a:off x="4950497" y="2418056"/>
            <a:ext cx="718111" cy="379856"/>
          </a:xfrm>
          <a:prstGeom prst="straightConnector1">
            <a:avLst/>
          </a:prstGeom>
          <a:noFill/>
          <a:ln w="25400" cap="flat" cmpd="sng">
            <a:solidFill>
              <a:srgbClr val="9BBB5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26" name="Google Shape;269;p13">
            <a:extLst>
              <a:ext uri="{FF2B5EF4-FFF2-40B4-BE49-F238E27FC236}">
                <a16:creationId xmlns:a16="http://schemas.microsoft.com/office/drawing/2014/main" id="{8D02807C-0A35-574C-B9A7-EE1938DC0272}"/>
              </a:ext>
            </a:extLst>
          </p:cNvPr>
          <p:cNvSpPr/>
          <p:nvPr/>
        </p:nvSpPr>
        <p:spPr>
          <a:xfrm>
            <a:off x="2326538" y="3182926"/>
            <a:ext cx="1164900" cy="623100"/>
          </a:xfrm>
          <a:prstGeom prst="ellipse">
            <a:avLst/>
          </a:prstGeom>
          <a:solidFill>
            <a:srgbClr val="59595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050"/>
            </a:pPr>
            <a:r>
              <a:rPr lang="en-US" sz="105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SABER</a:t>
            </a:r>
            <a:endParaRPr/>
          </a:p>
        </p:txBody>
      </p:sp>
      <p:cxnSp>
        <p:nvCxnSpPr>
          <p:cNvPr id="27" name="Google Shape;270;p13">
            <a:extLst>
              <a:ext uri="{FF2B5EF4-FFF2-40B4-BE49-F238E27FC236}">
                <a16:creationId xmlns:a16="http://schemas.microsoft.com/office/drawing/2014/main" id="{E2482882-9612-6D4A-BE10-3A0C0B4034A2}"/>
              </a:ext>
            </a:extLst>
          </p:cNvPr>
          <p:cNvCxnSpPr>
            <a:stCxn id="7" idx="4"/>
            <a:endCxn id="26" idx="0"/>
          </p:cNvCxnSpPr>
          <p:nvPr/>
        </p:nvCxnSpPr>
        <p:spPr>
          <a:xfrm>
            <a:off x="2849762" y="2728106"/>
            <a:ext cx="59227" cy="454820"/>
          </a:xfrm>
          <a:prstGeom prst="straightConnector1">
            <a:avLst/>
          </a:prstGeom>
          <a:noFill/>
          <a:ln w="254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28" name="Google Shape;271;p13">
            <a:extLst>
              <a:ext uri="{FF2B5EF4-FFF2-40B4-BE49-F238E27FC236}">
                <a16:creationId xmlns:a16="http://schemas.microsoft.com/office/drawing/2014/main" id="{03BBD49E-74A7-774A-A9C8-D6ACB1D2C2B7}"/>
              </a:ext>
            </a:extLst>
          </p:cNvPr>
          <p:cNvSpPr/>
          <p:nvPr/>
        </p:nvSpPr>
        <p:spPr>
          <a:xfrm>
            <a:off x="3752361" y="777760"/>
            <a:ext cx="1518134" cy="134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UFO </a:t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(Unified Forward Operator)</a:t>
            </a:r>
            <a:endParaRPr dirty="0"/>
          </a:p>
          <a:p>
            <a:pPr>
              <a:buSzPts val="1100"/>
            </a:pP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The ‘app-store’ of model-agnostic </a:t>
            </a:r>
            <a:br>
              <a:rPr lang="en-US" sz="11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observation operators,</a:t>
            </a:r>
          </a:p>
          <a:p>
            <a:pPr>
              <a:buSzPts val="1100"/>
            </a:pPr>
            <a:r>
              <a:rPr lang="en-US" sz="1100" dirty="0">
                <a:latin typeface="Calibri"/>
                <a:cs typeface="Calibri"/>
                <a:sym typeface="Calibri"/>
              </a:rPr>
              <a:t>QC, bias correction</a:t>
            </a:r>
            <a:endParaRPr dirty="0"/>
          </a:p>
        </p:txBody>
      </p:sp>
      <p:sp>
        <p:nvSpPr>
          <p:cNvPr id="29" name="Google Shape;272;p13">
            <a:extLst>
              <a:ext uri="{FF2B5EF4-FFF2-40B4-BE49-F238E27FC236}">
                <a16:creationId xmlns:a16="http://schemas.microsoft.com/office/drawing/2014/main" id="{076C3D4A-2649-9A42-97C0-FF0821C7EF3C}"/>
              </a:ext>
            </a:extLst>
          </p:cNvPr>
          <p:cNvSpPr/>
          <p:nvPr/>
        </p:nvSpPr>
        <p:spPr>
          <a:xfrm>
            <a:off x="6420822" y="2539016"/>
            <a:ext cx="19242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IODA </a:t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(Interface for Observation Data Access)</a:t>
            </a:r>
            <a:endParaRPr dirty="0"/>
          </a:p>
          <a:p>
            <a:pPr>
              <a:buSzPts val="1100"/>
            </a:pP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Performs all the I/O of the observations </a:t>
            </a:r>
            <a:endParaRPr dirty="0"/>
          </a:p>
        </p:txBody>
      </p:sp>
      <p:sp>
        <p:nvSpPr>
          <p:cNvPr id="30" name="Google Shape;273;p13">
            <a:extLst>
              <a:ext uri="{FF2B5EF4-FFF2-40B4-BE49-F238E27FC236}">
                <a16:creationId xmlns:a16="http://schemas.microsoft.com/office/drawing/2014/main" id="{B368BB74-0851-8845-B9A8-1C7966F2516E}"/>
              </a:ext>
            </a:extLst>
          </p:cNvPr>
          <p:cNvSpPr/>
          <p:nvPr/>
        </p:nvSpPr>
        <p:spPr>
          <a:xfrm>
            <a:off x="2193068" y="948452"/>
            <a:ext cx="1493939" cy="114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OOPS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1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(Object Oriented Prediction System)</a:t>
            </a:r>
            <a:endParaRPr dirty="0"/>
          </a:p>
          <a:p>
            <a:pPr>
              <a:buSzPts val="1100"/>
            </a:pP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State-of-the-art data assimilation generic algorithms</a:t>
            </a:r>
            <a:br>
              <a:rPr lang="en-US" sz="11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100" dirty="0">
                <a:latin typeface="Calibri"/>
                <a:ea typeface="Calibri"/>
                <a:cs typeface="Calibri"/>
                <a:sym typeface="Calibri"/>
              </a:rPr>
            </a:b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74;p13">
            <a:extLst>
              <a:ext uri="{FF2B5EF4-FFF2-40B4-BE49-F238E27FC236}">
                <a16:creationId xmlns:a16="http://schemas.microsoft.com/office/drawing/2014/main" id="{D3C2C7E7-F239-864A-952B-32208F685344}"/>
              </a:ext>
            </a:extLst>
          </p:cNvPr>
          <p:cNvSpPr/>
          <p:nvPr/>
        </p:nvSpPr>
        <p:spPr>
          <a:xfrm>
            <a:off x="6397377" y="1039406"/>
            <a:ext cx="18018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CRTM </a:t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(Community Radiative Transfer Model)</a:t>
            </a:r>
            <a:endParaRPr dirty="0"/>
          </a:p>
          <a:p>
            <a:pPr>
              <a:buSzPts val="1100"/>
            </a:pP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Accurately and efficiently simulate satellite radiances</a:t>
            </a:r>
            <a:endParaRPr dirty="0"/>
          </a:p>
        </p:txBody>
      </p:sp>
      <p:sp>
        <p:nvSpPr>
          <p:cNvPr id="32" name="Google Shape;275;p13">
            <a:extLst>
              <a:ext uri="{FF2B5EF4-FFF2-40B4-BE49-F238E27FC236}">
                <a16:creationId xmlns:a16="http://schemas.microsoft.com/office/drawing/2014/main" id="{9A7FF1DF-8E5F-5844-95F9-B589612610CC}"/>
              </a:ext>
            </a:extLst>
          </p:cNvPr>
          <p:cNvSpPr/>
          <p:nvPr/>
        </p:nvSpPr>
        <p:spPr>
          <a:xfrm>
            <a:off x="3465250" y="2986124"/>
            <a:ext cx="1805245" cy="122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SABER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1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100" b="1" dirty="0">
                <a:solidFill>
                  <a:srgbClr val="24292E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System-Agnostic Background Error Representation</a:t>
            </a:r>
            <a:r>
              <a:rPr lang="en-US" sz="11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>
              <a:buSzPts val="1100"/>
            </a:pPr>
            <a:r>
              <a:rPr lang="en-US" sz="1100" dirty="0">
                <a:latin typeface="Calibri"/>
                <a:ea typeface="Calibri"/>
                <a:cs typeface="Calibri"/>
                <a:sym typeface="Calibri"/>
              </a:rPr>
              <a:t>Generic background error covariance (incl. BUMP)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76;p13">
            <a:extLst>
              <a:ext uri="{FF2B5EF4-FFF2-40B4-BE49-F238E27FC236}">
                <a16:creationId xmlns:a16="http://schemas.microsoft.com/office/drawing/2014/main" id="{CADE44B0-CE4E-A44B-BC4A-F957A45992F1}"/>
              </a:ext>
            </a:extLst>
          </p:cNvPr>
          <p:cNvSpPr/>
          <p:nvPr/>
        </p:nvSpPr>
        <p:spPr>
          <a:xfrm>
            <a:off x="293640" y="4486716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200"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CICE6</a:t>
            </a:r>
            <a:endParaRPr sz="1200" dirty="0"/>
          </a:p>
        </p:txBody>
      </p:sp>
      <p:cxnSp>
        <p:nvCxnSpPr>
          <p:cNvPr id="34" name="Google Shape;277;p13">
            <a:extLst>
              <a:ext uri="{FF2B5EF4-FFF2-40B4-BE49-F238E27FC236}">
                <a16:creationId xmlns:a16="http://schemas.microsoft.com/office/drawing/2014/main" id="{28BE646E-9EDA-D247-B559-F1F5ACC6011F}"/>
              </a:ext>
            </a:extLst>
          </p:cNvPr>
          <p:cNvCxnSpPr>
            <a:cxnSpLocks/>
            <a:stCxn id="33" idx="6"/>
            <a:endCxn id="7" idx="2"/>
          </p:cNvCxnSpPr>
          <p:nvPr/>
        </p:nvCxnSpPr>
        <p:spPr>
          <a:xfrm flipV="1">
            <a:off x="1214341" y="2426156"/>
            <a:ext cx="1190671" cy="227086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cxnSp>
        <p:nvCxnSpPr>
          <p:cNvPr id="35" name="Google Shape;278;p13">
            <a:extLst>
              <a:ext uri="{FF2B5EF4-FFF2-40B4-BE49-F238E27FC236}">
                <a16:creationId xmlns:a16="http://schemas.microsoft.com/office/drawing/2014/main" id="{37200F1F-9396-6442-BE6E-0A1D9852C6A3}"/>
              </a:ext>
            </a:extLst>
          </p:cNvPr>
          <p:cNvCxnSpPr>
            <a:cxnSpLocks/>
            <a:stCxn id="36" idx="6"/>
            <a:endCxn id="7" idx="2"/>
          </p:cNvCxnSpPr>
          <p:nvPr/>
        </p:nvCxnSpPr>
        <p:spPr>
          <a:xfrm>
            <a:off x="1214341" y="1044592"/>
            <a:ext cx="1190671" cy="1381565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sp>
        <p:nvSpPr>
          <p:cNvPr id="36" name="Google Shape;279;p13">
            <a:extLst>
              <a:ext uri="{FF2B5EF4-FFF2-40B4-BE49-F238E27FC236}">
                <a16:creationId xmlns:a16="http://schemas.microsoft.com/office/drawing/2014/main" id="{4E811D0D-B0E5-C64F-A83B-034B3E4CEB67}"/>
              </a:ext>
            </a:extLst>
          </p:cNvPr>
          <p:cNvSpPr/>
          <p:nvPr/>
        </p:nvSpPr>
        <p:spPr>
          <a:xfrm>
            <a:off x="293640" y="834291"/>
            <a:ext cx="920700" cy="4206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900"/>
            </a:pPr>
            <a:r>
              <a:rPr lang="en-US" sz="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NEPTUNE</a:t>
            </a:r>
            <a:endParaRPr sz="900"/>
          </a:p>
        </p:txBody>
      </p:sp>
      <p:sp>
        <p:nvSpPr>
          <p:cNvPr id="37" name="Google Shape;280;p13">
            <a:extLst>
              <a:ext uri="{FF2B5EF4-FFF2-40B4-BE49-F238E27FC236}">
                <a16:creationId xmlns:a16="http://schemas.microsoft.com/office/drawing/2014/main" id="{4486CB2C-FE43-BE4E-8079-67FD7195DF13}"/>
              </a:ext>
            </a:extLst>
          </p:cNvPr>
          <p:cNvSpPr txBox="1"/>
          <p:nvPr/>
        </p:nvSpPr>
        <p:spPr>
          <a:xfrm>
            <a:off x="1970671" y="4260232"/>
            <a:ext cx="6056096" cy="615523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4000" tIns="91425" rIns="91425" bIns="91425" anchor="ctr" anchorCtr="0">
            <a:sp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Abstract interfaces and generic codes eliminate duplication of code and effort,</a:t>
            </a:r>
          </a:p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including across Earth-system components.</a:t>
            </a:r>
          </a:p>
        </p:txBody>
      </p:sp>
    </p:spTree>
    <p:extLst>
      <p:ext uri="{BB962C8B-B14F-4D97-AF65-F5344CB8AC3E}">
        <p14:creationId xmlns:p14="http://schemas.microsoft.com/office/powerpoint/2010/main" val="355763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GEOS in-core Data Assimilation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JEDI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4154B-94DF-3748-81CE-0DD167C00DCD}"/>
              </a:ext>
            </a:extLst>
          </p:cNvPr>
          <p:cNvSpPr txBox="1"/>
          <p:nvPr/>
        </p:nvSpPr>
        <p:spPr>
          <a:xfrm>
            <a:off x="150330" y="885330"/>
            <a:ext cx="83905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Model runs in-core with FV3-JEDI.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States can be exchanged from the model and be passed back to the model.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Model can be rewound and used in outer loops.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Figures below show the in-core four-dimensional observation simulations for GMAO’s production system. This is part of a continuously running near real time workflow.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469E8B-0C28-A24E-A163-EFC5BA3BC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6" t="11588" r="3801" b="21624"/>
          <a:stretch/>
        </p:blipFill>
        <p:spPr>
          <a:xfrm>
            <a:off x="68330" y="2919276"/>
            <a:ext cx="4590067" cy="2067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6B4F60-D2DA-484B-AC7F-6F8F0D253105}"/>
              </a:ext>
            </a:extLst>
          </p:cNvPr>
          <p:cNvSpPr txBox="1"/>
          <p:nvPr/>
        </p:nvSpPr>
        <p:spPr>
          <a:xfrm>
            <a:off x="248283" y="2411128"/>
            <a:ext cx="383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GPM GMI Channel 6 h(x)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2020-10-17T09:00:00 - 2020-10-17T15:00:00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117DB4-4B5D-6742-9451-C82A466A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33" t="11613" r="4973" b="21428"/>
          <a:stretch/>
        </p:blipFill>
        <p:spPr>
          <a:xfrm>
            <a:off x="4553934" y="2919276"/>
            <a:ext cx="4590067" cy="20672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4AB438-6A01-7740-88C3-12A229290E30}"/>
              </a:ext>
            </a:extLst>
          </p:cNvPr>
          <p:cNvSpPr txBox="1"/>
          <p:nvPr/>
        </p:nvSpPr>
        <p:spPr>
          <a:xfrm>
            <a:off x="4628580" y="2411128"/>
            <a:ext cx="383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AQUA-AIRS Channel 1371 h(x)</a:t>
            </a:r>
          </a:p>
          <a:p>
            <a:pPr algn="ctr"/>
            <a:r>
              <a:rPr lang="en-US" sz="1200" dirty="0">
                <a:solidFill>
                  <a:srgbClr val="0070C0"/>
                </a:solidFill>
              </a:rPr>
              <a:t>2020-10-17T09:00:00 - 2020-10-17T15:00:00</a:t>
            </a:r>
          </a:p>
        </p:txBody>
      </p:sp>
    </p:spTree>
    <p:extLst>
      <p:ext uri="{BB962C8B-B14F-4D97-AF65-F5344CB8AC3E}">
        <p14:creationId xmlns:p14="http://schemas.microsoft.com/office/powerpoint/2010/main" val="6431401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5713</TotalTime>
  <Words>1366</Words>
  <Application>Microsoft Macintosh PowerPoint</Application>
  <PresentationFormat>On-screen Show (16:9)</PresentationFormat>
  <Paragraphs>236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Courier</vt:lpstr>
      <vt:lpstr>Calibri</vt:lpstr>
      <vt:lpstr>Noto Sans Symbols</vt:lpstr>
      <vt:lpstr>Arial</vt:lpstr>
      <vt:lpstr>System Font Regular</vt:lpstr>
      <vt:lpstr>Helvetica Neue</vt:lpstr>
      <vt:lpstr>Consolas</vt:lpstr>
      <vt:lpstr>Lucida Grande</vt:lpstr>
      <vt:lpstr>1_Office Theme</vt:lpstr>
      <vt:lpstr>The Joint Effort for Data assimilation Integration (JEDI)</vt:lpstr>
      <vt:lpstr>JEDI Objectives</vt:lpstr>
      <vt:lpstr>JEDI is a Joint Effort</vt:lpstr>
      <vt:lpstr>October 2020: First JEDI Release</vt:lpstr>
      <vt:lpstr>JEDI-FV3 Release 1.1 on Friday (June 11th)</vt:lpstr>
      <vt:lpstr>JEDI Working Practices</vt:lpstr>
      <vt:lpstr>PowerPoint Presentation</vt:lpstr>
      <vt:lpstr>JEDI Structure</vt:lpstr>
      <vt:lpstr>GEOS in-core Data Assimilation</vt:lpstr>
      <vt:lpstr>UFO Validation against GSI (ASMU-A)</vt:lpstr>
      <vt:lpstr>JEDI-GODAS: Observations</vt:lpstr>
      <vt:lpstr>JEDI-GODAS: Covariance Modeling</vt:lpstr>
      <vt:lpstr>JCSDA Workflow Requirements</vt:lpstr>
      <vt:lpstr>EWOK + R2D2</vt:lpstr>
      <vt:lpstr>Generic Diagnostics</vt:lpstr>
      <vt:lpstr>Final Comments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Effort for Data assimilation Integration (JEDI)</dc:title>
  <dc:subject/>
  <dc:creator/>
  <cp:keywords/>
  <dc:description/>
  <cp:lastModifiedBy>Microsoft Office User</cp:lastModifiedBy>
  <cp:revision>171</cp:revision>
  <dcterms:modified xsi:type="dcterms:W3CDTF">2021-06-07T16:10:58Z</dcterms:modified>
  <cp:category/>
</cp:coreProperties>
</file>