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5"/>
  </p:notesMasterIdLst>
  <p:sldIdLst>
    <p:sldId id="256" r:id="rId2"/>
    <p:sldId id="257" r:id="rId3"/>
    <p:sldId id="258" r:id="rId4"/>
  </p:sldIdLst>
  <p:sldSz cx="9144000" cy="6858000" type="letter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6327"/>
  </p:normalViewPr>
  <p:slideViewPr>
    <p:cSldViewPr snapToGrid="0" snapToObjects="1">
      <p:cViewPr varScale="1">
        <p:scale>
          <a:sx n="128" d="100"/>
          <a:sy n="128" d="100"/>
        </p:scale>
        <p:origin x="17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ECB28D-56F6-6740-987F-0FBE41578E77}" type="datetimeFigureOut">
              <a:rPr lang="en-US" smtClean="0"/>
              <a:t>6/9/21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72ACAC-514D-6842-8A64-C4B657C72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850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EF061-7A3F-CD4F-B18C-F62907A5A007}" type="datetime1">
              <a:rPr lang="en-US" smtClean="0"/>
              <a:t>6/9/21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Pu et al. -CYGNSS - 18th JCSDA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B0337-C3EA-824D-AD1F-4EA1413B3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528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256A0-0AD4-FA46-8EEC-418A80526CFE}" type="datetime1">
              <a:rPr lang="en-US" smtClean="0"/>
              <a:t>6/9/21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Pu et al. -CYGNSS - 18th JCSDA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B0337-C3EA-824D-AD1F-4EA1413B3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518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4CC8C-1954-924F-ACEE-C8E2F7D04F88}" type="datetime1">
              <a:rPr lang="en-US" smtClean="0"/>
              <a:t>6/9/21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Pu et al. -CYGNSS - 18th JCSDA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B0337-C3EA-824D-AD1F-4EA1413B3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811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5EE0B-AB36-BF4C-A833-480506A3B372}" type="datetime1">
              <a:rPr lang="en-US" smtClean="0"/>
              <a:t>6/9/21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Pu et al. -CYGNSS - 18th JCSDA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B0337-C3EA-824D-AD1F-4EA1413B3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794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61E84-5424-5E47-B9FD-F14ECB0A8ACE}" type="datetime1">
              <a:rPr lang="en-US" smtClean="0"/>
              <a:t>6/9/21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Pu et al. -CYGNSS - 18th JCSDA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B0337-C3EA-824D-AD1F-4EA1413B3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84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35211-70F1-E74B-95D1-9D33D08DC94C}" type="datetime1">
              <a:rPr lang="en-US" smtClean="0"/>
              <a:t>6/9/21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Pu et al. -CYGNSS - 18th JCSDA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B0337-C3EA-824D-AD1F-4EA1413B3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899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45F9B-DC79-A648-B472-C16FE9066C2D}" type="datetime1">
              <a:rPr lang="en-US" smtClean="0"/>
              <a:t>6/9/21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Pu et al. -CYGNSS - 18th JCSDA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B0337-C3EA-824D-AD1F-4EA1413B3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248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38097-B7C9-AD47-A82E-4AFF28332B02}" type="datetime1">
              <a:rPr lang="en-US" smtClean="0"/>
              <a:t>6/9/21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Pu et al. -CYGNSS - 18th JCSDA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B0337-C3EA-824D-AD1F-4EA1413B3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085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1050F-28B5-274E-989B-17FDFEBD558D}" type="datetime1">
              <a:rPr lang="en-US" smtClean="0"/>
              <a:t>6/9/21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Pu et al. -CYGNSS - 18th JCSDA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B0337-C3EA-824D-AD1F-4EA1413B3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898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88C90-C606-D649-9A3F-A77CFDAF4FD6}" type="datetime1">
              <a:rPr lang="en-US" smtClean="0"/>
              <a:t>6/9/21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Pu et al. -CYGNSS - 18th JCSDA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B0337-C3EA-824D-AD1F-4EA1413B3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832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0BBBD-9F0F-784D-BB81-24AAF5BD7A4B}" type="datetime1">
              <a:rPr lang="en-US" smtClean="0"/>
              <a:t>6/9/21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Pu et al. -CYGNSS - 18th JCSDA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B0337-C3EA-824D-AD1F-4EA1413B3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14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1040C1-FE2F-6848-A6A3-DD7127170D7D}" type="datetime1">
              <a:rPr lang="en-US" smtClean="0"/>
              <a:t>6/9/21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Pu et al. -CYGNSS - 18th JCSDA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FB0337-C3EA-824D-AD1F-4EA1413B3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555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67CC5CD-E78F-494B-9402-8078E086FB05}"/>
              </a:ext>
            </a:extLst>
          </p:cNvPr>
          <p:cNvSpPr txBox="1"/>
          <p:nvPr/>
        </p:nvSpPr>
        <p:spPr>
          <a:xfrm>
            <a:off x="3009493" y="5434784"/>
            <a:ext cx="3348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" pitchFamily="2" charset="77"/>
                <a:ea typeface="Palatino" pitchFamily="2" charset="77"/>
              </a:rPr>
              <a:t>Contact: </a:t>
            </a:r>
            <a:r>
              <a:rPr lang="en-US" dirty="0" err="1">
                <a:latin typeface="Palatino" pitchFamily="2" charset="77"/>
                <a:ea typeface="Palatino" pitchFamily="2" charset="77"/>
              </a:rPr>
              <a:t>Zhaoxia.Pu@utah.edu</a:t>
            </a:r>
            <a:endParaRPr lang="en-US" dirty="0"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25E710-3BAC-6843-99BA-A9C620B2D742}"/>
              </a:ext>
            </a:extLst>
          </p:cNvPr>
          <p:cNvSpPr txBox="1"/>
          <p:nvPr/>
        </p:nvSpPr>
        <p:spPr>
          <a:xfrm>
            <a:off x="150541" y="142959"/>
            <a:ext cx="88429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  <a:cs typeface="Times New Roman" panose="02020603050405020304" pitchFamily="18" charset="0"/>
              </a:rPr>
              <a:t>Assessing impacts of CYGNSS data on predicting </a:t>
            </a:r>
          </a:p>
          <a:p>
            <a:pPr algn="ctr"/>
            <a:r>
              <a:rPr lang="en-US" sz="2200" b="1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  <a:cs typeface="Times New Roman" panose="02020603050405020304" pitchFamily="18" charset="0"/>
              </a:rPr>
              <a:t>landfalling hurricanes with NCEP HWRF model </a:t>
            </a:r>
          </a:p>
          <a:p>
            <a:pPr algn="ctr"/>
            <a:r>
              <a:rPr lang="en-US" sz="2200" b="1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  <a:cs typeface="Times New Roman" panose="02020603050405020304" pitchFamily="18" charset="0"/>
              </a:rPr>
              <a:t>and GSI-based 3DEnVar system</a:t>
            </a:r>
            <a:endParaRPr lang="en-US" sz="2200" dirty="0"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41A98F-275F-1E45-BF01-85C5CCF2AA2C}"/>
              </a:ext>
            </a:extLst>
          </p:cNvPr>
          <p:cNvSpPr/>
          <p:nvPr/>
        </p:nvSpPr>
        <p:spPr>
          <a:xfrm>
            <a:off x="2285999" y="1264134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err="1">
                <a:latin typeface="Palatino" pitchFamily="2" charset="77"/>
                <a:ea typeface="Palatino" pitchFamily="2" charset="77"/>
                <a:cs typeface="Times New Roman" panose="02020603050405020304" pitchFamily="18" charset="0"/>
              </a:rPr>
              <a:t>Zhaoxia</a:t>
            </a:r>
            <a:r>
              <a:rPr lang="en-US" b="1" dirty="0">
                <a:latin typeface="Palatino" pitchFamily="2" charset="77"/>
                <a:ea typeface="Palatino" pitchFamily="2" charset="77"/>
                <a:cs typeface="Times New Roman" panose="02020603050405020304" pitchFamily="18" charset="0"/>
              </a:rPr>
              <a:t> Pu, Xin Li, Ying Wang </a:t>
            </a:r>
          </a:p>
          <a:p>
            <a:pPr algn="ctr"/>
            <a:r>
              <a:rPr lang="en-US" i="1" dirty="0">
                <a:latin typeface="Palatino" pitchFamily="2" charset="77"/>
                <a:ea typeface="Palatino" pitchFamily="2" charset="77"/>
                <a:cs typeface="Times New Roman" panose="02020603050405020304" pitchFamily="18" charset="0"/>
              </a:rPr>
              <a:t>University of Utah  </a:t>
            </a:r>
            <a:endParaRPr lang="en-US" b="1" dirty="0">
              <a:latin typeface="Palatino" pitchFamily="2" charset="77"/>
              <a:ea typeface="Palatino" pitchFamily="2" charset="77"/>
            </a:endParaRPr>
          </a:p>
          <a:p>
            <a:pPr algn="ctr"/>
            <a:r>
              <a:rPr lang="en-US" b="1" dirty="0">
                <a:latin typeface="Palatino" pitchFamily="2" charset="77"/>
                <a:ea typeface="Palatino" pitchFamily="2" charset="77"/>
              </a:rPr>
              <a:t>Chris </a:t>
            </a:r>
            <a:r>
              <a:rPr lang="en-US" b="1" dirty="0" err="1">
                <a:latin typeface="Palatino" pitchFamily="2" charset="77"/>
                <a:ea typeface="Palatino" pitchFamily="2" charset="77"/>
              </a:rPr>
              <a:t>Ruf</a:t>
            </a:r>
            <a:r>
              <a:rPr lang="en-US" b="1" dirty="0">
                <a:latin typeface="Palatino" pitchFamily="2" charset="77"/>
                <a:ea typeface="Palatino" pitchFamily="2" charset="77"/>
              </a:rPr>
              <a:t> </a:t>
            </a:r>
          </a:p>
          <a:p>
            <a:pPr algn="ctr"/>
            <a:r>
              <a:rPr lang="en-US" i="1" dirty="0">
                <a:latin typeface="Palatino" pitchFamily="2" charset="77"/>
                <a:ea typeface="Palatino" pitchFamily="2" charset="77"/>
              </a:rPr>
              <a:t>University of Michigan</a:t>
            </a:r>
          </a:p>
          <a:p>
            <a:pPr algn="ctr"/>
            <a:r>
              <a:rPr lang="en-US" b="1" dirty="0">
                <a:latin typeface="Palatino" pitchFamily="2" charset="77"/>
                <a:ea typeface="Palatino" pitchFamily="2" charset="77"/>
              </a:rPr>
              <a:t>Li Bi and </a:t>
            </a:r>
            <a:r>
              <a:rPr lang="en-US" b="1" dirty="0" err="1">
                <a:latin typeface="Palatino" pitchFamily="2" charset="77"/>
                <a:ea typeface="Palatino" pitchFamily="2" charset="77"/>
              </a:rPr>
              <a:t>Avichal</a:t>
            </a:r>
            <a:r>
              <a:rPr lang="en-US" b="1" dirty="0">
                <a:latin typeface="Palatino" pitchFamily="2" charset="77"/>
                <a:ea typeface="Palatino" pitchFamily="2" charset="77"/>
              </a:rPr>
              <a:t> </a:t>
            </a:r>
            <a:r>
              <a:rPr lang="en-US" b="1" dirty="0" err="1">
                <a:latin typeface="Palatino" pitchFamily="2" charset="77"/>
                <a:ea typeface="Palatino" pitchFamily="2" charset="77"/>
              </a:rPr>
              <a:t>Mehra</a:t>
            </a:r>
            <a:endParaRPr lang="en-US" b="1" dirty="0">
              <a:latin typeface="Palatino" pitchFamily="2" charset="77"/>
              <a:ea typeface="Palatino" pitchFamily="2" charset="77"/>
            </a:endParaRPr>
          </a:p>
          <a:p>
            <a:pPr algn="ctr"/>
            <a:r>
              <a:rPr lang="en-US" i="1" dirty="0">
                <a:latin typeface="Palatino" pitchFamily="2" charset="77"/>
                <a:ea typeface="Palatino" pitchFamily="2" charset="77"/>
              </a:rPr>
              <a:t>NCEP/EMC</a:t>
            </a: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FA40027F-11D1-2846-98B0-5DB76FEB8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2972" y="2976585"/>
            <a:ext cx="4513884" cy="24450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7C5138D-F793-BC43-BF57-A5112B05082A}"/>
              </a:ext>
            </a:extLst>
          </p:cNvPr>
          <p:cNvSpPr txBox="1"/>
          <p:nvPr/>
        </p:nvSpPr>
        <p:spPr>
          <a:xfrm>
            <a:off x="2245149" y="6306720"/>
            <a:ext cx="4877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Palatino" pitchFamily="2" charset="77"/>
                <a:ea typeface="Palatino" pitchFamily="2" charset="77"/>
              </a:rPr>
              <a:t>18</a:t>
            </a:r>
            <a:r>
              <a:rPr lang="en-US" baseline="30000" dirty="0">
                <a:solidFill>
                  <a:srgbClr val="7030A0"/>
                </a:solidFill>
                <a:latin typeface="Palatino" pitchFamily="2" charset="77"/>
                <a:ea typeface="Palatino" pitchFamily="2" charset="77"/>
              </a:rPr>
              <a:t>th</a:t>
            </a:r>
            <a:r>
              <a:rPr lang="en-US" dirty="0">
                <a:solidFill>
                  <a:srgbClr val="7030A0"/>
                </a:solidFill>
                <a:latin typeface="Palatino" pitchFamily="2" charset="77"/>
                <a:ea typeface="Palatino" pitchFamily="2" charset="77"/>
              </a:rPr>
              <a:t> JCSDA Annual Technical Review Meeting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38608CC-AADB-4341-87F2-37C162341B25}"/>
              </a:ext>
            </a:extLst>
          </p:cNvPr>
          <p:cNvSpPr/>
          <p:nvPr/>
        </p:nvSpPr>
        <p:spPr>
          <a:xfrm>
            <a:off x="1339830" y="5906610"/>
            <a:ext cx="66883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CYGNSS = Cyclone Global Navigation Satellite System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9A7DD48-7FF2-E946-A0F7-9DBD749F1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B0337-C3EA-824D-AD1F-4EA1413B383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5241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C005E57-0E51-064F-91DE-D0BF803199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78" t="15147" r="7769" b="18542"/>
          <a:stretch/>
        </p:blipFill>
        <p:spPr>
          <a:xfrm>
            <a:off x="313531" y="173416"/>
            <a:ext cx="5234714" cy="26749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CDD8D3-1142-C848-9F23-4EC6A00D31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81" t="18559" r="5074" b="22362"/>
          <a:stretch/>
        </p:blipFill>
        <p:spPr>
          <a:xfrm>
            <a:off x="1331017" y="2943287"/>
            <a:ext cx="6787072" cy="3413064"/>
          </a:xfrm>
          <a:prstGeom prst="rect">
            <a:avLst/>
          </a:prstGeom>
        </p:spPr>
      </p:pic>
      <p:sp>
        <p:nvSpPr>
          <p:cNvPr id="11" name="矩形 5">
            <a:extLst>
              <a:ext uri="{FF2B5EF4-FFF2-40B4-BE49-F238E27FC236}">
                <a16:creationId xmlns:a16="http://schemas.microsoft.com/office/drawing/2014/main" id="{B9D6755A-24FB-7641-AE20-BF792928B5E8}"/>
              </a:ext>
            </a:extLst>
          </p:cNvPr>
          <p:cNvSpPr/>
          <p:nvPr/>
        </p:nvSpPr>
        <p:spPr>
          <a:xfrm>
            <a:off x="5754029" y="136524"/>
            <a:ext cx="3076440" cy="255454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b="1" dirty="0"/>
              <a:t>CYGNSS vs. ASCAT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C00000"/>
                </a:solidFill>
                <a:latin typeface="+mj-lt"/>
              </a:rPr>
              <a:t>Compared with ASCAT data, CYGNSS satellite data assimilation leads to equally positive impacts on HWRF hurricane forecasts (e.g., Track, intensity, and structure).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02AA32-D714-2D4C-B2A6-0CE825517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Pu et al. -CYGNSS - 18th JCSDA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0BFB79-5909-7C45-A28A-5D9E44C5D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B0337-C3EA-824D-AD1F-4EA1413B38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5895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995418D-6209-8D4B-82F6-3E2A5C41FC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56" t="22621" r="4870" b="28271"/>
          <a:stretch/>
        </p:blipFill>
        <p:spPr>
          <a:xfrm>
            <a:off x="563299" y="734164"/>
            <a:ext cx="7820908" cy="3280275"/>
          </a:xfrm>
          <a:prstGeom prst="rect">
            <a:avLst/>
          </a:prstGeom>
        </p:spPr>
      </p:pic>
      <p:sp>
        <p:nvSpPr>
          <p:cNvPr id="15" name="矩形 5">
            <a:extLst>
              <a:ext uri="{FF2B5EF4-FFF2-40B4-BE49-F238E27FC236}">
                <a16:creationId xmlns:a16="http://schemas.microsoft.com/office/drawing/2014/main" id="{C20EE580-0FF9-9F4D-A605-9992CE1EB2CE}"/>
              </a:ext>
            </a:extLst>
          </p:cNvPr>
          <p:cNvSpPr/>
          <p:nvPr/>
        </p:nvSpPr>
        <p:spPr>
          <a:xfrm>
            <a:off x="563299" y="4014439"/>
            <a:ext cx="7647871" cy="255454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endParaRPr lang="en-US" sz="2000" b="1" dirty="0">
              <a:solidFill>
                <a:srgbClr val="C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C00000"/>
                </a:solidFill>
                <a:latin typeface="+mj-lt"/>
              </a:rPr>
              <a:t>The optimal thinning distances and error variances for two versions of the data are different for obtaining better data assimilation results.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000" b="1" dirty="0">
              <a:solidFill>
                <a:srgbClr val="C00000"/>
              </a:solidFill>
              <a:latin typeface="+mj-lt"/>
              <a:ea typeface="Palatino Linotype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C00000"/>
                </a:solidFill>
                <a:latin typeface="+mj-lt"/>
              </a:rPr>
              <a:t>With proper thinning distance and error variances, both CYGNSS V2.1 and V3.0 data can lead to improved hurricane forecasts. However, their relative impacts are complicated.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000" b="1" dirty="0">
              <a:solidFill>
                <a:srgbClr val="C00000"/>
              </a:solidFill>
              <a:latin typeface="Times New Roman" panose="02020603050405020304" pitchFamily="18" charset="0"/>
              <a:ea typeface="Palatino Linotype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5CFDCC-72F7-A143-8F19-B09FA52BFCC5}"/>
              </a:ext>
            </a:extLst>
          </p:cNvPr>
          <p:cNvSpPr txBox="1"/>
          <p:nvPr/>
        </p:nvSpPr>
        <p:spPr>
          <a:xfrm>
            <a:off x="563299" y="225829"/>
            <a:ext cx="61906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Evaluation of CYGNSS V3.0 vs. V2.1 Ocean surface Winds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3D0F92-7E00-224F-BD9B-2F5C38991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Pu et al. -CYGNSS - 18th JCSDA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17FDC-5FA9-7D43-B845-74AB6FAA2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B0337-C3EA-824D-AD1F-4EA1413B383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1477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</TotalTime>
  <Words>179</Words>
  <Application>Microsoft Macintosh PowerPoint</Application>
  <PresentationFormat>Letter Paper (8.5x11 in)</PresentationFormat>
  <Paragraphs>24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Arial</vt:lpstr>
      <vt:lpstr>Calibri</vt:lpstr>
      <vt:lpstr>Calibri Light</vt:lpstr>
      <vt:lpstr>Palatino</vt:lpstr>
      <vt:lpstr>Times New Roman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Zhaoxia Pu</dc:creator>
  <cp:lastModifiedBy>Zhaoxia Pu</cp:lastModifiedBy>
  <cp:revision>18</cp:revision>
  <dcterms:created xsi:type="dcterms:W3CDTF">2021-04-27T03:02:50Z</dcterms:created>
  <dcterms:modified xsi:type="dcterms:W3CDTF">2021-06-09T15:17:50Z</dcterms:modified>
</cp:coreProperties>
</file>