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6858000" cx="12192000"/>
  <p:notesSz cx="6858000" cy="9144000"/>
  <p:embeddedFontLst>
    <p:embeddedFont>
      <p:font typeface="Candara"/>
      <p:regular r:id="rId10"/>
      <p:bold r:id="rId11"/>
      <p:italic r:id="rId12"/>
      <p:boldItalic r:id="rId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4" roundtripDataSignature="AMtx7mjLbqiWclYcuVlUMa2y+H39Gu3x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Candara-bold.fntdata"/><Relationship Id="rId10" Type="http://schemas.openxmlformats.org/officeDocument/2006/relationships/font" Target="fonts/Candara-regular.fntdata"/><Relationship Id="rId13" Type="http://schemas.openxmlformats.org/officeDocument/2006/relationships/font" Target="fonts/Candara-boldItalic.fntdata"/><Relationship Id="rId12" Type="http://schemas.openxmlformats.org/officeDocument/2006/relationships/font" Target="fonts/Candara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dc06b41a26_2_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gdc06b41a26_2_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" name="Google Shape;154;gdc06b41a26_2_6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dc06b41a26_2_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dc06b41a26_2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dc06b41a26_2_10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dc06b41a26_2_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dc06b41a26_2_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gdc06b41a26_2_1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2" name="Google Shape;222;gdc06b41a26_2_1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dc06b41a26_2_8"/>
          <p:cNvSpPr txBox="1"/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94" name="Google Shape;94;gdc06b41a26_2_8"/>
          <p:cNvSpPr txBox="1"/>
          <p:nvPr>
            <p:ph idx="1" type="subTitle"/>
          </p:nvPr>
        </p:nvSpPr>
        <p:spPr>
          <a:xfrm>
            <a:off x="1828800" y="3886200"/>
            <a:ext cx="8534400" cy="17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43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7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5" name="Google Shape;95;gdc06b41a26_2_8"/>
          <p:cNvSpPr txBox="1"/>
          <p:nvPr>
            <p:ph idx="10" type="dt"/>
          </p:nvPr>
        </p:nvSpPr>
        <p:spPr>
          <a:xfrm>
            <a:off x="609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96" name="Google Shape;96;gdc06b41a26_2_8"/>
          <p:cNvSpPr txBox="1"/>
          <p:nvPr>
            <p:ph idx="11" type="ftr"/>
          </p:nvPr>
        </p:nvSpPr>
        <p:spPr>
          <a:xfrm>
            <a:off x="4165600" y="6356351"/>
            <a:ext cx="386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97" name="Google Shape;97;gdc06b41a26_2_8"/>
          <p:cNvSpPr txBox="1"/>
          <p:nvPr>
            <p:ph idx="12" type="sldNum"/>
          </p:nvPr>
        </p:nvSpPr>
        <p:spPr>
          <a:xfrm>
            <a:off x="8737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dc06b41a26_2_14"/>
          <p:cNvSpPr txBox="1"/>
          <p:nvPr>
            <p:ph type="title"/>
          </p:nvPr>
        </p:nvSpPr>
        <p:spPr>
          <a:xfrm>
            <a:off x="240147" y="0"/>
            <a:ext cx="10167636" cy="935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0" name="Google Shape;100;gdc06b41a26_2_14"/>
          <p:cNvSpPr txBox="1"/>
          <p:nvPr>
            <p:ph idx="10" type="dt"/>
          </p:nvPr>
        </p:nvSpPr>
        <p:spPr>
          <a:xfrm>
            <a:off x="0" y="6604576"/>
            <a:ext cx="2844800" cy="253424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1" name="Google Shape;101;gdc06b41a26_2_14"/>
          <p:cNvSpPr txBox="1"/>
          <p:nvPr>
            <p:ph idx="11" type="ftr"/>
          </p:nvPr>
        </p:nvSpPr>
        <p:spPr>
          <a:xfrm>
            <a:off x="8331200" y="6604577"/>
            <a:ext cx="3860800" cy="249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2" name="Google Shape;102;gdc06b41a26_2_14"/>
          <p:cNvSpPr txBox="1"/>
          <p:nvPr>
            <p:ph idx="12" type="sldNum"/>
          </p:nvPr>
        </p:nvSpPr>
        <p:spPr>
          <a:xfrm>
            <a:off x="4165600" y="6604576"/>
            <a:ext cx="2844800" cy="253424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dc06b41a26_2_19"/>
          <p:cNvSpPr txBox="1"/>
          <p:nvPr>
            <p:ph type="title"/>
          </p:nvPr>
        </p:nvSpPr>
        <p:spPr>
          <a:xfrm>
            <a:off x="963084" y="4406902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Calibri"/>
              <a:buNone/>
              <a:defRPr b="1" sz="53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5" name="Google Shape;105;gdc06b41a26_2_19"/>
          <p:cNvSpPr txBox="1"/>
          <p:nvPr>
            <p:ph idx="1" type="body"/>
          </p:nvPr>
        </p:nvSpPr>
        <p:spPr>
          <a:xfrm>
            <a:off x="963084" y="2906713"/>
            <a:ext cx="103632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6" name="Google Shape;106;gdc06b41a26_2_19"/>
          <p:cNvSpPr txBox="1"/>
          <p:nvPr>
            <p:ph idx="10" type="dt"/>
          </p:nvPr>
        </p:nvSpPr>
        <p:spPr>
          <a:xfrm>
            <a:off x="609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7" name="Google Shape;107;gdc06b41a26_2_19"/>
          <p:cNvSpPr txBox="1"/>
          <p:nvPr>
            <p:ph idx="11" type="ftr"/>
          </p:nvPr>
        </p:nvSpPr>
        <p:spPr>
          <a:xfrm>
            <a:off x="4165600" y="6356351"/>
            <a:ext cx="386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8" name="Google Shape;108;gdc06b41a26_2_19"/>
          <p:cNvSpPr txBox="1"/>
          <p:nvPr>
            <p:ph idx="12" type="sldNum"/>
          </p:nvPr>
        </p:nvSpPr>
        <p:spPr>
          <a:xfrm>
            <a:off x="8737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dc06b41a26_2_25"/>
          <p:cNvSpPr txBox="1"/>
          <p:nvPr>
            <p:ph type="title"/>
          </p:nvPr>
        </p:nvSpPr>
        <p:spPr>
          <a:xfrm>
            <a:off x="0" y="0"/>
            <a:ext cx="10361600" cy="10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1" name="Google Shape;111;gdc06b41a26_2_25"/>
          <p:cNvSpPr txBox="1"/>
          <p:nvPr>
            <p:ph idx="1" type="body"/>
          </p:nvPr>
        </p:nvSpPr>
        <p:spPr>
          <a:xfrm>
            <a:off x="609600" y="1600201"/>
            <a:ext cx="5384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6355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indent="-431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005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12" name="Google Shape;112;gdc06b41a26_2_25"/>
          <p:cNvSpPr txBox="1"/>
          <p:nvPr>
            <p:ph idx="2" type="body"/>
          </p:nvPr>
        </p:nvSpPr>
        <p:spPr>
          <a:xfrm>
            <a:off x="6197600" y="1600201"/>
            <a:ext cx="5384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6355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indent="-431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005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13" name="Google Shape;113;gdc06b41a26_2_25"/>
          <p:cNvSpPr txBox="1"/>
          <p:nvPr>
            <p:ph idx="10" type="dt"/>
          </p:nvPr>
        </p:nvSpPr>
        <p:spPr>
          <a:xfrm>
            <a:off x="609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4" name="Google Shape;114;gdc06b41a26_2_25"/>
          <p:cNvSpPr txBox="1"/>
          <p:nvPr>
            <p:ph idx="11" type="ftr"/>
          </p:nvPr>
        </p:nvSpPr>
        <p:spPr>
          <a:xfrm>
            <a:off x="4165600" y="6356351"/>
            <a:ext cx="386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5" name="Google Shape;115;gdc06b41a26_2_25"/>
          <p:cNvSpPr txBox="1"/>
          <p:nvPr>
            <p:ph idx="12" type="sldNum"/>
          </p:nvPr>
        </p:nvSpPr>
        <p:spPr>
          <a:xfrm>
            <a:off x="8737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dc06b41a26_2_32"/>
          <p:cNvSpPr txBox="1"/>
          <p:nvPr>
            <p:ph type="title"/>
          </p:nvPr>
        </p:nvSpPr>
        <p:spPr>
          <a:xfrm>
            <a:off x="0" y="0"/>
            <a:ext cx="10361600" cy="10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8" name="Google Shape;118;gdc06b41a26_2_32"/>
          <p:cNvSpPr txBox="1"/>
          <p:nvPr>
            <p:ph idx="1" type="body"/>
          </p:nvPr>
        </p:nvSpPr>
        <p:spPr>
          <a:xfrm>
            <a:off x="609600" y="1535113"/>
            <a:ext cx="5386800" cy="6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b="1" sz="27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5pPr>
            <a:lvl6pPr indent="-228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6pPr>
            <a:lvl7pPr indent="-228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7pPr>
            <a:lvl8pPr indent="-228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8pPr>
            <a:lvl9pPr indent="-228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9pPr>
          </a:lstStyle>
          <a:p/>
        </p:txBody>
      </p:sp>
      <p:sp>
        <p:nvSpPr>
          <p:cNvPr id="119" name="Google Shape;119;gdc06b41a26_2_32"/>
          <p:cNvSpPr txBox="1"/>
          <p:nvPr>
            <p:ph idx="2" type="body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005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indent="-3810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619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indent="-3619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indent="-36195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indent="-36195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indent="-36195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indent="-36195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/>
        </p:txBody>
      </p:sp>
      <p:sp>
        <p:nvSpPr>
          <p:cNvPr id="120" name="Google Shape;120;gdc06b41a26_2_32"/>
          <p:cNvSpPr txBox="1"/>
          <p:nvPr>
            <p:ph idx="3" type="body"/>
          </p:nvPr>
        </p:nvSpPr>
        <p:spPr>
          <a:xfrm>
            <a:off x="6193368" y="1535113"/>
            <a:ext cx="5389200" cy="6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b="1" sz="27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5pPr>
            <a:lvl6pPr indent="-228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6pPr>
            <a:lvl7pPr indent="-228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7pPr>
            <a:lvl8pPr indent="-228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8pPr>
            <a:lvl9pPr indent="-228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9pPr>
          </a:lstStyle>
          <a:p/>
        </p:txBody>
      </p:sp>
      <p:sp>
        <p:nvSpPr>
          <p:cNvPr id="121" name="Google Shape;121;gdc06b41a26_2_32"/>
          <p:cNvSpPr txBox="1"/>
          <p:nvPr>
            <p:ph idx="4" type="body"/>
          </p:nvPr>
        </p:nvSpPr>
        <p:spPr>
          <a:xfrm>
            <a:off x="6193368" y="2174875"/>
            <a:ext cx="53892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005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indent="-3810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619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indent="-3619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indent="-36195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indent="-36195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indent="-36195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indent="-36195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/>
        </p:txBody>
      </p:sp>
      <p:sp>
        <p:nvSpPr>
          <p:cNvPr id="122" name="Google Shape;122;gdc06b41a26_2_32"/>
          <p:cNvSpPr txBox="1"/>
          <p:nvPr>
            <p:ph idx="10" type="dt"/>
          </p:nvPr>
        </p:nvSpPr>
        <p:spPr>
          <a:xfrm>
            <a:off x="609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3" name="Google Shape;123;gdc06b41a26_2_32"/>
          <p:cNvSpPr txBox="1"/>
          <p:nvPr>
            <p:ph idx="11" type="ftr"/>
          </p:nvPr>
        </p:nvSpPr>
        <p:spPr>
          <a:xfrm>
            <a:off x="4165600" y="6356351"/>
            <a:ext cx="386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4" name="Google Shape;124;gdc06b41a26_2_32"/>
          <p:cNvSpPr txBox="1"/>
          <p:nvPr>
            <p:ph idx="12" type="sldNum"/>
          </p:nvPr>
        </p:nvSpPr>
        <p:spPr>
          <a:xfrm>
            <a:off x="8737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dc06b41a26_2_41"/>
          <p:cNvSpPr txBox="1"/>
          <p:nvPr>
            <p:ph type="title"/>
          </p:nvPr>
        </p:nvSpPr>
        <p:spPr>
          <a:xfrm>
            <a:off x="609601" y="273049"/>
            <a:ext cx="40112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 b="1" sz="2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7" name="Google Shape;127;gdc06b41a26_2_41"/>
          <p:cNvSpPr txBox="1"/>
          <p:nvPr>
            <p:ph idx="1" type="body"/>
          </p:nvPr>
        </p:nvSpPr>
        <p:spPr>
          <a:xfrm>
            <a:off x="4766733" y="273051"/>
            <a:ext cx="6815600" cy="58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50165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 sz="4300"/>
            </a:lvl1pPr>
            <a:lvl2pPr indent="-46355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–"/>
              <a:defRPr sz="3700"/>
            </a:lvl2pPr>
            <a:lvl3pPr indent="-4318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indent="-40005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4pPr>
            <a:lvl5pPr indent="-40005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»"/>
              <a:defRPr sz="2700"/>
            </a:lvl5pPr>
            <a:lvl6pPr indent="-40005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6pPr>
            <a:lvl7pPr indent="-40005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7pPr>
            <a:lvl8pPr indent="-40005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8pPr>
            <a:lvl9pPr indent="-40005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9pPr>
          </a:lstStyle>
          <a:p/>
        </p:txBody>
      </p:sp>
      <p:sp>
        <p:nvSpPr>
          <p:cNvPr id="128" name="Google Shape;128;gdc06b41a26_2_41"/>
          <p:cNvSpPr txBox="1"/>
          <p:nvPr>
            <p:ph idx="2" type="body"/>
          </p:nvPr>
        </p:nvSpPr>
        <p:spPr>
          <a:xfrm>
            <a:off x="609601" y="1435101"/>
            <a:ext cx="40112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2286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29" name="Google Shape;129;gdc06b41a26_2_41"/>
          <p:cNvSpPr txBox="1"/>
          <p:nvPr>
            <p:ph idx="10" type="dt"/>
          </p:nvPr>
        </p:nvSpPr>
        <p:spPr>
          <a:xfrm>
            <a:off x="609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30" name="Google Shape;130;gdc06b41a26_2_41"/>
          <p:cNvSpPr txBox="1"/>
          <p:nvPr>
            <p:ph idx="11" type="ftr"/>
          </p:nvPr>
        </p:nvSpPr>
        <p:spPr>
          <a:xfrm>
            <a:off x="4165600" y="6356351"/>
            <a:ext cx="386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31" name="Google Shape;131;gdc06b41a26_2_41"/>
          <p:cNvSpPr txBox="1"/>
          <p:nvPr>
            <p:ph idx="12" type="sldNum"/>
          </p:nvPr>
        </p:nvSpPr>
        <p:spPr>
          <a:xfrm>
            <a:off x="8737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dc06b41a26_2_48"/>
          <p:cNvSpPr txBox="1"/>
          <p:nvPr>
            <p:ph type="title"/>
          </p:nvPr>
        </p:nvSpPr>
        <p:spPr>
          <a:xfrm>
            <a:off x="2389717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 b="1" sz="2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34" name="Google Shape;134;gdc06b41a26_2_48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b="0" i="0" sz="4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gdc06b41a26_2_48"/>
          <p:cNvSpPr txBox="1"/>
          <p:nvPr>
            <p:ph idx="1" type="body"/>
          </p:nvPr>
        </p:nvSpPr>
        <p:spPr>
          <a:xfrm>
            <a:off x="2389717" y="5367339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2286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6" name="Google Shape;136;gdc06b41a26_2_48"/>
          <p:cNvSpPr txBox="1"/>
          <p:nvPr>
            <p:ph idx="10" type="dt"/>
          </p:nvPr>
        </p:nvSpPr>
        <p:spPr>
          <a:xfrm>
            <a:off x="609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37" name="Google Shape;137;gdc06b41a26_2_48"/>
          <p:cNvSpPr txBox="1"/>
          <p:nvPr>
            <p:ph idx="11" type="ftr"/>
          </p:nvPr>
        </p:nvSpPr>
        <p:spPr>
          <a:xfrm>
            <a:off x="4165600" y="6356351"/>
            <a:ext cx="386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38" name="Google Shape;138;gdc06b41a26_2_48"/>
          <p:cNvSpPr txBox="1"/>
          <p:nvPr>
            <p:ph idx="12" type="sldNum"/>
          </p:nvPr>
        </p:nvSpPr>
        <p:spPr>
          <a:xfrm>
            <a:off x="8737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c06b41a26_2_55"/>
          <p:cNvSpPr txBox="1"/>
          <p:nvPr>
            <p:ph type="title"/>
          </p:nvPr>
        </p:nvSpPr>
        <p:spPr>
          <a:xfrm>
            <a:off x="0" y="0"/>
            <a:ext cx="10361600" cy="10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41" name="Google Shape;141;gdc06b41a26_2_55"/>
          <p:cNvSpPr txBox="1"/>
          <p:nvPr>
            <p:ph idx="1" type="body"/>
          </p:nvPr>
        </p:nvSpPr>
        <p:spPr>
          <a:xfrm rot="5400000">
            <a:off x="3832951" y="-1623149"/>
            <a:ext cx="45261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42" name="Google Shape;142;gdc06b41a26_2_55"/>
          <p:cNvSpPr txBox="1"/>
          <p:nvPr>
            <p:ph idx="10" type="dt"/>
          </p:nvPr>
        </p:nvSpPr>
        <p:spPr>
          <a:xfrm>
            <a:off x="609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43" name="Google Shape;143;gdc06b41a26_2_55"/>
          <p:cNvSpPr txBox="1"/>
          <p:nvPr>
            <p:ph idx="11" type="ftr"/>
          </p:nvPr>
        </p:nvSpPr>
        <p:spPr>
          <a:xfrm>
            <a:off x="4165600" y="6356351"/>
            <a:ext cx="386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44" name="Google Shape;144;gdc06b41a26_2_55"/>
          <p:cNvSpPr txBox="1"/>
          <p:nvPr>
            <p:ph idx="12" type="sldNum"/>
          </p:nvPr>
        </p:nvSpPr>
        <p:spPr>
          <a:xfrm>
            <a:off x="8737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dc06b41a26_2_61"/>
          <p:cNvSpPr txBox="1"/>
          <p:nvPr>
            <p:ph type="title"/>
          </p:nvPr>
        </p:nvSpPr>
        <p:spPr>
          <a:xfrm rot="5400000">
            <a:off x="7285051" y="1828789"/>
            <a:ext cx="58515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47" name="Google Shape;147;gdc06b41a26_2_61"/>
          <p:cNvSpPr txBox="1"/>
          <p:nvPr>
            <p:ph idx="1" type="body"/>
          </p:nvPr>
        </p:nvSpPr>
        <p:spPr>
          <a:xfrm rot="5400000">
            <a:off x="1697051" y="-812810"/>
            <a:ext cx="5851500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48" name="Google Shape;148;gdc06b41a26_2_61"/>
          <p:cNvSpPr txBox="1"/>
          <p:nvPr>
            <p:ph idx="10" type="dt"/>
          </p:nvPr>
        </p:nvSpPr>
        <p:spPr>
          <a:xfrm>
            <a:off x="609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49" name="Google Shape;149;gdc06b41a26_2_61"/>
          <p:cNvSpPr txBox="1"/>
          <p:nvPr>
            <p:ph idx="11" type="ftr"/>
          </p:nvPr>
        </p:nvSpPr>
        <p:spPr>
          <a:xfrm>
            <a:off x="4165600" y="6356351"/>
            <a:ext cx="386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50" name="Google Shape;150;gdc06b41a26_2_61"/>
          <p:cNvSpPr txBox="1"/>
          <p:nvPr>
            <p:ph idx="12" type="sldNum"/>
          </p:nvPr>
        </p:nvSpPr>
        <p:spPr>
          <a:xfrm>
            <a:off x="8737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1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dc06b41a26_2_0"/>
          <p:cNvSpPr/>
          <p:nvPr/>
        </p:nvSpPr>
        <p:spPr>
          <a:xfrm>
            <a:off x="0" y="0"/>
            <a:ext cx="12192000" cy="1059900"/>
          </a:xfrm>
          <a:prstGeom prst="rect">
            <a:avLst/>
          </a:prstGeom>
          <a:solidFill>
            <a:schemeClr val="dk1">
              <a:alpha val="49411"/>
            </a:scheme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gdc06b41a26_2_0"/>
          <p:cNvSpPr txBox="1"/>
          <p:nvPr>
            <p:ph idx="1" type="body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501650" lvl="0" marL="457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b="0" i="0" sz="4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355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005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005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gdc06b41a26_2_0"/>
          <p:cNvSpPr txBox="1"/>
          <p:nvPr>
            <p:ph idx="10" type="dt"/>
          </p:nvPr>
        </p:nvSpPr>
        <p:spPr>
          <a:xfrm>
            <a:off x="0" y="64840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gdc06b41a26_2_0"/>
          <p:cNvSpPr txBox="1"/>
          <p:nvPr>
            <p:ph idx="11" type="ftr"/>
          </p:nvPr>
        </p:nvSpPr>
        <p:spPr>
          <a:xfrm>
            <a:off x="4165600" y="6356351"/>
            <a:ext cx="386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gdc06b41a26_2_0"/>
          <p:cNvSpPr txBox="1"/>
          <p:nvPr>
            <p:ph idx="12" type="sldNum"/>
          </p:nvPr>
        </p:nvSpPr>
        <p:spPr>
          <a:xfrm>
            <a:off x="8737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gdc06b41a26_2_0"/>
          <p:cNvSpPr txBox="1"/>
          <p:nvPr>
            <p:ph type="title"/>
          </p:nvPr>
        </p:nvSpPr>
        <p:spPr>
          <a:xfrm>
            <a:off x="175536" y="0"/>
            <a:ext cx="10361600" cy="10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Calibri"/>
              <a:buNone/>
              <a:defRPr b="0" i="0" sz="5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jcsda.png" id="91" name="Google Shape;91;gdc06b41a26_2_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83780" y="0"/>
            <a:ext cx="1525613" cy="152561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7" Type="http://schemas.openxmlformats.org/officeDocument/2006/relationships/image" Target="../media/image1.png"/><Relationship Id="rId8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7.gif"/><Relationship Id="rId6" Type="http://schemas.openxmlformats.org/officeDocument/2006/relationships/image" Target="../media/image5.png"/><Relationship Id="rId7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dc06b41a26_2_67"/>
          <p:cNvPicPr preferRelativeResize="0"/>
          <p:nvPr/>
        </p:nvPicPr>
        <p:blipFill rotWithShape="1">
          <a:blip r:embed="rId3">
            <a:alphaModFix/>
          </a:blip>
          <a:srcRect b="15054" l="15695" r="19733" t="12339"/>
          <a:stretch/>
        </p:blipFill>
        <p:spPr>
          <a:xfrm>
            <a:off x="-11107" y="-1383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csda.png" id="157" name="Google Shape;157;gdc06b41a26_2_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4038" y="714525"/>
            <a:ext cx="1408040" cy="140804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dc06b41a26_2_67"/>
          <p:cNvSpPr/>
          <p:nvPr/>
        </p:nvSpPr>
        <p:spPr>
          <a:xfrm>
            <a:off x="9835" y="2404752"/>
            <a:ext cx="12171060" cy="1493425"/>
          </a:xfrm>
          <a:prstGeom prst="rect">
            <a:avLst/>
          </a:prstGeom>
          <a:solidFill>
            <a:srgbClr val="262626">
              <a:alpha val="68627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Recent Developments in </a:t>
            </a:r>
            <a:endParaRPr sz="2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CRTM Aerosol Simulations</a:t>
            </a:r>
            <a:endParaRPr b="1" i="0" sz="49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59" name="Google Shape;159;gdc06b41a26_2_67"/>
          <p:cNvSpPr/>
          <p:nvPr/>
        </p:nvSpPr>
        <p:spPr>
          <a:xfrm>
            <a:off x="601274" y="4252700"/>
            <a:ext cx="11080500" cy="1377900"/>
          </a:xfrm>
          <a:prstGeom prst="rect">
            <a:avLst/>
          </a:prstGeom>
          <a:solidFill>
            <a:srgbClr val="262626">
              <a:alpha val="0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Cheng Dang*, Patrick Stegmann, Benjamin Johnson </a:t>
            </a:r>
            <a:r>
              <a:rPr b="1" i="1" lang="en-US" sz="12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(JCSDA/NOAA)</a:t>
            </a:r>
            <a:endParaRPr b="1" sz="19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Yingtao Ma, Quanhua Mark Liu </a:t>
            </a:r>
            <a:r>
              <a:rPr b="1" i="1" lang="en-US" sz="12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(NOAA/JCSDA)</a:t>
            </a:r>
            <a:endParaRPr b="1" sz="19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Cheng-Hsuan Sarah Lu, Shih-Wei Wei </a:t>
            </a:r>
            <a:r>
              <a:rPr b="1" i="1" lang="en-US" sz="12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(JCSDA/University at Albany, SUNY)</a:t>
            </a:r>
            <a:endParaRPr b="1" sz="19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Jeff Reid, Xian Peng </a:t>
            </a:r>
            <a:r>
              <a:rPr b="1" i="1" lang="en-US" sz="12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(Naval Research Laboratory)</a:t>
            </a:r>
            <a:endParaRPr b="1" i="1" sz="12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0" name="Google Shape;160;gdc06b41a26_2_67"/>
          <p:cNvSpPr/>
          <p:nvPr/>
        </p:nvSpPr>
        <p:spPr>
          <a:xfrm>
            <a:off x="8912066" y="6152303"/>
            <a:ext cx="306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4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*Presenting </a:t>
            </a:r>
            <a:r>
              <a:rPr b="1" i="0" lang="en-US" sz="14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|</a:t>
            </a:r>
            <a:r>
              <a:rPr b="1" i="1" lang="en-US" sz="14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 dangch@ucar.edu</a:t>
            </a:r>
            <a:endParaRPr b="1" i="1" sz="14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Download NASA vector logo (.EPS + .AI) free - Seeklogo.net" id="161" name="Google Shape;161;gdc06b41a26_2_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35201" y="714525"/>
            <a:ext cx="1501987" cy="1501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aa Logos" id="162" name="Google Shape;162;gdc06b41a26_2_67"/>
          <p:cNvPicPr preferRelativeResize="0"/>
          <p:nvPr/>
        </p:nvPicPr>
        <p:blipFill rotWithShape="1">
          <a:blip r:embed="rId6">
            <a:alphaModFix/>
          </a:blip>
          <a:srcRect b="39047" l="0" r="1121" t="0"/>
          <a:stretch/>
        </p:blipFill>
        <p:spPr>
          <a:xfrm>
            <a:off x="2387744" y="1012067"/>
            <a:ext cx="1000607" cy="1038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dc06b41a26_2_6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821196" y="928120"/>
            <a:ext cx="983061" cy="983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dc06b41a26_2_6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99515" y="925909"/>
            <a:ext cx="985273" cy="985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gdc06b41a26_2_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1120" y="4695659"/>
            <a:ext cx="6943512" cy="74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dc06b41a26_2_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86263" y="5618491"/>
            <a:ext cx="4161339" cy="40551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dc06b41a26_2_81"/>
          <p:cNvSpPr/>
          <p:nvPr/>
        </p:nvSpPr>
        <p:spPr>
          <a:xfrm>
            <a:off x="0" y="4118461"/>
            <a:ext cx="12192001" cy="2505439"/>
          </a:xfrm>
          <a:prstGeom prst="rect">
            <a:avLst/>
          </a:prstGeom>
          <a:solidFill>
            <a:srgbClr val="262626">
              <a:alpha val="13725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evel 2.0 AERONET Global Aerosol Optical Depth Data Availability Map" id="172" name="Google Shape;172;gdc06b41a26_2_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5457" y="1649833"/>
            <a:ext cx="3689028" cy="1849637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dc06b41a26_2_81"/>
          <p:cNvSpPr/>
          <p:nvPr/>
        </p:nvSpPr>
        <p:spPr>
          <a:xfrm>
            <a:off x="1377484" y="1243515"/>
            <a:ext cx="15350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AERONET sites</a:t>
            </a:r>
            <a:endParaRPr b="0" i="0" sz="16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4" name="Google Shape;174;gdc06b41a26_2_81"/>
          <p:cNvSpPr/>
          <p:nvPr/>
        </p:nvSpPr>
        <p:spPr>
          <a:xfrm>
            <a:off x="5656252" y="1228812"/>
            <a:ext cx="85963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MODIS</a:t>
            </a:r>
            <a:endParaRPr b="0" i="0" sz="16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75" name="Google Shape;175;gdc06b41a26_2_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51800" y="1572961"/>
            <a:ext cx="3471333" cy="1744133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dc06b41a26_2_81"/>
          <p:cNvSpPr/>
          <p:nvPr/>
        </p:nvSpPr>
        <p:spPr>
          <a:xfrm>
            <a:off x="9508472" y="1203628"/>
            <a:ext cx="7463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CESM</a:t>
            </a:r>
            <a:endParaRPr b="0" i="0" sz="16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7" name="Google Shape;177;gdc06b41a26_2_81"/>
          <p:cNvSpPr/>
          <p:nvPr/>
        </p:nvSpPr>
        <p:spPr>
          <a:xfrm>
            <a:off x="8393392" y="3317095"/>
            <a:ext cx="3054683" cy="34881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Dust AOD (</a:t>
            </a:r>
            <a:r>
              <a:rPr b="0" i="1" lang="en-US" sz="15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Figure 4, Kok et al, 2014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)</a:t>
            </a:r>
            <a:endParaRPr b="0" i="0" sz="15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78" name="Google Shape;178;gdc06b41a26_2_8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91137" y="1635963"/>
            <a:ext cx="3589867" cy="24045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" name="Google Shape;179;gdc06b41a26_2_81"/>
          <p:cNvCxnSpPr/>
          <p:nvPr/>
        </p:nvCxnSpPr>
        <p:spPr>
          <a:xfrm flipH="1">
            <a:off x="4348150" y="4576783"/>
            <a:ext cx="168691" cy="338227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80" name="Google Shape;180;gdc06b41a26_2_81"/>
          <p:cNvCxnSpPr/>
          <p:nvPr/>
        </p:nvCxnSpPr>
        <p:spPr>
          <a:xfrm>
            <a:off x="4516841" y="4576783"/>
            <a:ext cx="1214703" cy="329919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81" name="Google Shape;181;gdc06b41a26_2_81"/>
          <p:cNvCxnSpPr/>
          <p:nvPr/>
        </p:nvCxnSpPr>
        <p:spPr>
          <a:xfrm flipH="1">
            <a:off x="7555643" y="4566005"/>
            <a:ext cx="97184" cy="392569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82" name="Google Shape;182;gdc06b41a26_2_81"/>
          <p:cNvCxnSpPr/>
          <p:nvPr/>
        </p:nvCxnSpPr>
        <p:spPr>
          <a:xfrm>
            <a:off x="7652827" y="4585757"/>
            <a:ext cx="1567309" cy="372817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83" name="Google Shape;183;gdc06b41a26_2_81"/>
          <p:cNvCxnSpPr/>
          <p:nvPr/>
        </p:nvCxnSpPr>
        <p:spPr>
          <a:xfrm rot="10800000">
            <a:off x="6846246" y="5283548"/>
            <a:ext cx="1613161" cy="334943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84" name="Google Shape;184;gdc06b41a26_2_81"/>
          <p:cNvCxnSpPr/>
          <p:nvPr/>
        </p:nvCxnSpPr>
        <p:spPr>
          <a:xfrm rot="10800000">
            <a:off x="8459408" y="5300168"/>
            <a:ext cx="0" cy="318323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85" name="Google Shape;185;gdc06b41a26_2_81"/>
          <p:cNvSpPr/>
          <p:nvPr/>
        </p:nvSpPr>
        <p:spPr>
          <a:xfrm>
            <a:off x="3873251" y="4243897"/>
            <a:ext cx="13170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Model State</a:t>
            </a:r>
            <a:endParaRPr b="1" i="0" sz="1600" u="none" cap="none" strike="noStrike">
              <a:solidFill>
                <a:schemeClr val="dk2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86" name="Google Shape;186;gdc06b41a26_2_81"/>
          <p:cNvSpPr/>
          <p:nvPr/>
        </p:nvSpPr>
        <p:spPr>
          <a:xfrm>
            <a:off x="6809557" y="4236524"/>
            <a:ext cx="14132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Observations</a:t>
            </a:r>
            <a:endParaRPr b="1" i="0" sz="1600" u="none" cap="none" strike="noStrike">
              <a:solidFill>
                <a:schemeClr val="dk2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87" name="Google Shape;187;gdc06b41a26_2_81"/>
          <p:cNvSpPr/>
          <p:nvPr/>
        </p:nvSpPr>
        <p:spPr>
          <a:xfrm>
            <a:off x="7652827" y="5635110"/>
            <a:ext cx="423876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Observation Operator</a:t>
            </a:r>
            <a:endParaRPr b="1" i="0" sz="1600" u="none" cap="none" strike="noStrike">
              <a:solidFill>
                <a:schemeClr val="dk2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00" u="none" cap="none" strike="noStrike">
                <a:solidFill>
                  <a:srgbClr val="E36C09"/>
                </a:solidFill>
                <a:latin typeface="Candara"/>
                <a:ea typeface="Candara"/>
                <a:cs typeface="Candara"/>
                <a:sym typeface="Candara"/>
              </a:rPr>
              <a:t>Community Radiative Transfer Model (CRTM)</a:t>
            </a:r>
            <a:endParaRPr b="1" i="1" sz="1600" u="none" cap="none" strike="noStrike">
              <a:solidFill>
                <a:srgbClr val="E36C09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88" name="Google Shape;188;gdc06b41a26_2_81"/>
          <p:cNvSpPr/>
          <p:nvPr/>
        </p:nvSpPr>
        <p:spPr>
          <a:xfrm>
            <a:off x="10739333" y="4136797"/>
            <a:ext cx="1417483" cy="34881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5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(Liu et al., 2011)</a:t>
            </a:r>
            <a:endParaRPr b="0" i="1" sz="15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89" name="Google Shape;189;gdc06b41a26_2_81"/>
          <p:cNvSpPr/>
          <p:nvPr/>
        </p:nvSpPr>
        <p:spPr>
          <a:xfrm>
            <a:off x="363209" y="4300837"/>
            <a:ext cx="18000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Data Assimilation</a:t>
            </a:r>
            <a:endParaRPr b="0" i="0" sz="16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90" name="Google Shape;190;gdc06b41a26_2_81"/>
          <p:cNvSpPr/>
          <p:nvPr/>
        </p:nvSpPr>
        <p:spPr>
          <a:xfrm>
            <a:off x="365929" y="4657144"/>
            <a:ext cx="2119319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Estimate the optimal atmospheric states</a:t>
            </a:r>
            <a:endParaRPr b="0" i="1" sz="1600" u="none" cap="none" strike="noStrike">
              <a:solidFill>
                <a:srgbClr val="E36C09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91" name="Google Shape;191;gdc06b41a26_2_81"/>
          <p:cNvSpPr txBox="1"/>
          <p:nvPr/>
        </p:nvSpPr>
        <p:spPr>
          <a:xfrm>
            <a:off x="263593" y="62523"/>
            <a:ext cx="10167636" cy="935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i="0" lang="en-US" sz="37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Motivation</a:t>
            </a:r>
            <a:r>
              <a:rPr b="1" lang="en-US" sz="37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s</a:t>
            </a:r>
            <a:endParaRPr sz="1900"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dc06b41a26_2_107"/>
          <p:cNvSpPr txBox="1"/>
          <p:nvPr/>
        </p:nvSpPr>
        <p:spPr>
          <a:xfrm>
            <a:off x="263593" y="62523"/>
            <a:ext cx="10167636" cy="935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i="0" lang="en-US" sz="37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CRTM Aerosol Updates</a:t>
            </a:r>
            <a:endParaRPr b="1" i="0" sz="37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97" name="Google Shape;197;gdc06b41a26_2_107"/>
          <p:cNvSpPr/>
          <p:nvPr/>
        </p:nvSpPr>
        <p:spPr>
          <a:xfrm>
            <a:off x="350829" y="1439203"/>
            <a:ext cx="3008919" cy="94384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CRTM_Init( SENSOR_ID, &amp;</a:t>
            </a:r>
            <a:endParaRPr sz="1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                     chinfo, &amp;</a:t>
            </a:r>
            <a:endParaRPr sz="1900"/>
          </a:p>
          <a:p>
            <a: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                     </a:t>
            </a:r>
            <a:r>
              <a:rPr b="0" i="0" lang="en-US" sz="1300" u="none" cap="none" strike="noStrike">
                <a:solidFill>
                  <a:schemeClr val="accent2"/>
                </a:solidFill>
                <a:latin typeface="Rockwell"/>
                <a:ea typeface="Rockwell"/>
                <a:cs typeface="Rockwell"/>
                <a:sym typeface="Rockwell"/>
              </a:rPr>
              <a:t>Aerosol_Model, &amp;</a:t>
            </a:r>
            <a:endParaRPr sz="1900"/>
          </a:p>
          <a:p>
            <a: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chemeClr val="accent2"/>
                </a:solidFill>
                <a:latin typeface="Rockwell"/>
                <a:ea typeface="Rockwell"/>
                <a:cs typeface="Rockwell"/>
                <a:sym typeface="Rockwell"/>
              </a:rPr>
              <a:t>                     AerosolCoeff_Format)</a:t>
            </a:r>
            <a:endParaRPr b="0" i="0" sz="1300" u="none" cap="none" strike="noStrike">
              <a:solidFill>
                <a:schemeClr val="accent2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8" name="Google Shape;198;gdc06b41a26_2_107"/>
          <p:cNvSpPr/>
          <p:nvPr/>
        </p:nvSpPr>
        <p:spPr>
          <a:xfrm>
            <a:off x="755435" y="1045548"/>
            <a:ext cx="2215843" cy="34881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Sensor information</a:t>
            </a:r>
            <a:endParaRPr b="0" i="0" sz="1500" u="none" cap="none" strike="noStrike">
              <a:solidFill>
                <a:schemeClr val="dk2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99" name="Google Shape;199;gdc06b41a26_2_107"/>
          <p:cNvCxnSpPr/>
          <p:nvPr/>
        </p:nvCxnSpPr>
        <p:spPr>
          <a:xfrm flipH="1">
            <a:off x="1705463" y="1316163"/>
            <a:ext cx="131257" cy="174117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00" name="Google Shape;200;gdc06b41a26_2_107"/>
          <p:cNvCxnSpPr/>
          <p:nvPr/>
        </p:nvCxnSpPr>
        <p:spPr>
          <a:xfrm>
            <a:off x="3342245" y="1867183"/>
            <a:ext cx="291561" cy="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01" name="Google Shape;201;gdc06b41a26_2_107"/>
          <p:cNvSpPr/>
          <p:nvPr/>
        </p:nvSpPr>
        <p:spPr>
          <a:xfrm>
            <a:off x="3633807" y="1462784"/>
            <a:ext cx="1502992" cy="3693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Binary I/O</a:t>
            </a:r>
            <a:endParaRPr b="0" i="0" sz="1600" u="none" cap="none" strike="noStrik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2" name="Google Shape;202;gdc06b41a26_2_107"/>
          <p:cNvSpPr/>
          <p:nvPr/>
        </p:nvSpPr>
        <p:spPr>
          <a:xfrm>
            <a:off x="5423063" y="1278117"/>
            <a:ext cx="2646444" cy="110799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Default</a:t>
            </a:r>
            <a:endParaRPr sz="1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Rockwell"/>
                <a:ea typeface="Rockwell"/>
                <a:cs typeface="Rockwell"/>
                <a:sym typeface="Rockwell"/>
              </a:rPr>
              <a:t>CMAQ</a:t>
            </a:r>
            <a:endParaRPr sz="1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Rockwell"/>
                <a:ea typeface="Rockwell"/>
                <a:cs typeface="Rockwell"/>
                <a:sym typeface="Rockwell"/>
              </a:rPr>
              <a:t>GOCART-GEOS5</a:t>
            </a:r>
            <a:endParaRPr sz="1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Rockwell"/>
                <a:ea typeface="Rockwell"/>
                <a:cs typeface="Rockwell"/>
                <a:sym typeface="Rockwell"/>
              </a:rPr>
              <a:t>NAAPS</a:t>
            </a:r>
            <a:endParaRPr b="0" i="0" sz="1600" u="none" cap="none" strike="noStrike">
              <a:solidFill>
                <a:schemeClr val="accent2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3" name="Google Shape;203;gdc06b41a26_2_107"/>
          <p:cNvSpPr/>
          <p:nvPr/>
        </p:nvSpPr>
        <p:spPr>
          <a:xfrm>
            <a:off x="3638088" y="1904284"/>
            <a:ext cx="1502992" cy="3693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Rockwell"/>
                <a:ea typeface="Rockwell"/>
                <a:cs typeface="Rockwell"/>
                <a:sym typeface="Rockwell"/>
              </a:rPr>
              <a:t>Net CDF I/O</a:t>
            </a:r>
            <a:endParaRPr b="0" i="0" sz="1600" u="none" cap="none" strike="noStrike">
              <a:solidFill>
                <a:schemeClr val="accent2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204" name="Google Shape;204;gdc06b41a26_2_107"/>
          <p:cNvCxnSpPr/>
          <p:nvPr/>
        </p:nvCxnSpPr>
        <p:spPr>
          <a:xfrm>
            <a:off x="5127203" y="1867181"/>
            <a:ext cx="291561" cy="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05" name="Google Shape;205;gdc06b41a26_2_107"/>
          <p:cNvCxnSpPr/>
          <p:nvPr/>
        </p:nvCxnSpPr>
        <p:spPr>
          <a:xfrm>
            <a:off x="8069507" y="1832115"/>
            <a:ext cx="291561" cy="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06" name="Google Shape;206;gdc06b41a26_2_107"/>
          <p:cNvSpPr/>
          <p:nvPr/>
        </p:nvSpPr>
        <p:spPr>
          <a:xfrm>
            <a:off x="8351472" y="1653604"/>
            <a:ext cx="2927675" cy="3693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Requested CRTM calculation</a:t>
            </a:r>
            <a:endParaRPr b="0" i="0" sz="1600" u="none" cap="none" strike="noStrik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7" name="Google Shape;207;gdc06b41a26_2_107"/>
          <p:cNvSpPr/>
          <p:nvPr/>
        </p:nvSpPr>
        <p:spPr>
          <a:xfrm>
            <a:off x="8707388" y="1304791"/>
            <a:ext cx="2215843" cy="34881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rPr>
              <a:t>Given aerosol profiles</a:t>
            </a:r>
            <a:endParaRPr b="0" i="0" sz="1500" u="none" cap="none" strike="noStrike">
              <a:solidFill>
                <a:schemeClr val="dk2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8" name="Google Shape;208;gdc06b41a26_2_107"/>
          <p:cNvSpPr/>
          <p:nvPr/>
        </p:nvSpPr>
        <p:spPr>
          <a:xfrm>
            <a:off x="7601567" y="471032"/>
            <a:ext cx="3099567" cy="574516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Version 2.4 </a:t>
            </a:r>
            <a:endParaRPr b="1" i="0" sz="1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https://www.jcsda.org/crtm-release</a:t>
            </a:r>
            <a:endParaRPr sz="1900"/>
          </a:p>
        </p:txBody>
      </p:sp>
      <p:pic>
        <p:nvPicPr>
          <p:cNvPr id="209" name="Google Shape;209;gdc06b41a26_2_107"/>
          <p:cNvPicPr preferRelativeResize="0"/>
          <p:nvPr/>
        </p:nvPicPr>
        <p:blipFill rotWithShape="1">
          <a:blip r:embed="rId3">
            <a:alphaModFix/>
          </a:blip>
          <a:srcRect b="8546" l="0" r="0" t="10434"/>
          <a:stretch/>
        </p:blipFill>
        <p:spPr>
          <a:xfrm>
            <a:off x="4114525" y="3135476"/>
            <a:ext cx="4560135" cy="88928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dc06b41a26_2_107"/>
          <p:cNvSpPr/>
          <p:nvPr/>
        </p:nvSpPr>
        <p:spPr>
          <a:xfrm>
            <a:off x="554409" y="2628073"/>
            <a:ext cx="2953807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Default vs.  CMAQ</a:t>
            </a:r>
            <a:endParaRPr b="0" i="0" sz="16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11" name="Google Shape;211;gdc06b41a26_2_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0671" y="3032473"/>
            <a:ext cx="3801287" cy="323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dc06b41a26_2_107"/>
          <p:cNvSpPr/>
          <p:nvPr/>
        </p:nvSpPr>
        <p:spPr>
          <a:xfrm>
            <a:off x="249631" y="6304267"/>
            <a:ext cx="35633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[Curves] </a:t>
            </a:r>
            <a:r>
              <a:rPr b="0" i="0" lang="en-US" sz="8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the default LUT</a:t>
            </a:r>
            <a:endParaRPr sz="1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[Shade] </a:t>
            </a:r>
            <a:r>
              <a:rPr b="0" i="0" lang="en-US" sz="8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CMAQ LUT with the similar effective radii but different size variances</a:t>
            </a:r>
            <a:endParaRPr b="0" i="0" sz="8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13" name="Google Shape;213;gdc06b41a26_2_107"/>
          <p:cNvSpPr/>
          <p:nvPr/>
        </p:nvSpPr>
        <p:spPr>
          <a:xfrm>
            <a:off x="4290735" y="5939741"/>
            <a:ext cx="4207713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[</a:t>
            </a:r>
            <a:r>
              <a:rPr b="1" i="0" lang="en-US" sz="800" u="none" cap="none" strike="noStrike">
                <a:solidFill>
                  <a:srgbClr val="EA35D0"/>
                </a:solidFill>
                <a:latin typeface="Candara"/>
                <a:ea typeface="Candara"/>
                <a:cs typeface="Candara"/>
                <a:sym typeface="Candara"/>
              </a:rPr>
              <a:t>Pink</a:t>
            </a:r>
            <a:r>
              <a:rPr b="1" i="0" lang="en-US" sz="8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 to </a:t>
            </a:r>
            <a:r>
              <a:rPr b="1" i="0" lang="en-US" sz="800" u="none" cap="none" strike="noStrike">
                <a:solidFill>
                  <a:srgbClr val="00B050"/>
                </a:solidFill>
                <a:latin typeface="Candara"/>
                <a:ea typeface="Candara"/>
                <a:cs typeface="Candara"/>
                <a:sym typeface="Candara"/>
              </a:rPr>
              <a:t>green</a:t>
            </a:r>
            <a:r>
              <a:rPr b="1" i="0" lang="en-US" sz="8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] </a:t>
            </a:r>
            <a:r>
              <a:rPr b="0" i="0" lang="en-US" sz="8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the default LUT with </a:t>
            </a:r>
            <a:r>
              <a:rPr b="0" i="0" lang="en-US" sz="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increasing radius </a:t>
            </a:r>
            <a:r>
              <a:rPr b="1" i="0" lang="en-US" sz="8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endParaRPr b="1" i="0" sz="8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[Dashed] </a:t>
            </a:r>
            <a:r>
              <a:rPr b="0" i="0" lang="en-US" sz="8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GOCART-GEOS5</a:t>
            </a:r>
            <a:endParaRPr sz="1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[</a:t>
            </a:r>
            <a:r>
              <a:rPr b="1" i="0" lang="en-US" sz="800" u="none" cap="none" strike="noStrike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Red</a:t>
            </a:r>
            <a:r>
              <a:rPr b="1" i="0" lang="en-US" sz="8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 to </a:t>
            </a:r>
            <a:r>
              <a:rPr b="1" i="0" lang="en-US" sz="800" u="none" cap="none" strike="noStrike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blue</a:t>
            </a:r>
            <a:r>
              <a:rPr b="0" i="0" lang="en-US" sz="8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] GOCART-GEOS5 LUT with increasing </a:t>
            </a:r>
            <a:r>
              <a:rPr b="0" i="0" lang="en-US" sz="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relative humidity</a:t>
            </a:r>
            <a:endParaRPr b="0" i="0" sz="8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14" name="Google Shape;214;gdc06b41a26_2_107"/>
          <p:cNvPicPr preferRelativeResize="0"/>
          <p:nvPr/>
        </p:nvPicPr>
        <p:blipFill rotWithShape="1">
          <a:blip r:embed="rId5">
            <a:alphaModFix/>
          </a:blip>
          <a:srcRect b="26085" l="0" r="-285" t="52197"/>
          <a:stretch/>
        </p:blipFill>
        <p:spPr>
          <a:xfrm>
            <a:off x="4136047" y="4085876"/>
            <a:ext cx="4571341" cy="764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dc06b41a26_2_107"/>
          <p:cNvPicPr preferRelativeResize="0"/>
          <p:nvPr/>
        </p:nvPicPr>
        <p:blipFill rotWithShape="1">
          <a:blip r:embed="rId6">
            <a:alphaModFix/>
          </a:blip>
          <a:srcRect b="801" l="111" r="361" t="79257"/>
          <a:stretch/>
        </p:blipFill>
        <p:spPr>
          <a:xfrm>
            <a:off x="4136047" y="4968943"/>
            <a:ext cx="4538613" cy="871267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dc06b41a26_2_107"/>
          <p:cNvSpPr/>
          <p:nvPr/>
        </p:nvSpPr>
        <p:spPr>
          <a:xfrm>
            <a:off x="4944812" y="2654717"/>
            <a:ext cx="2953807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Default vs.  GOCART-GEOS5</a:t>
            </a:r>
            <a:endParaRPr b="0" i="0" sz="16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17" name="Google Shape;217;gdc06b41a26_2_107"/>
          <p:cNvSpPr/>
          <p:nvPr/>
        </p:nvSpPr>
        <p:spPr>
          <a:xfrm>
            <a:off x="9111988" y="2685073"/>
            <a:ext cx="2953807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NAAPS</a:t>
            </a:r>
            <a:endParaRPr b="0" i="0" sz="16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18" name="Google Shape;218;gdc06b41a26_2_10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26564" y="3135475"/>
            <a:ext cx="3307781" cy="2913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dc06b41a26_2_133"/>
          <p:cNvSpPr/>
          <p:nvPr/>
        </p:nvSpPr>
        <p:spPr>
          <a:xfrm>
            <a:off x="6100285" y="1212169"/>
            <a:ext cx="12192000" cy="1486063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3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25" name="Google Shape;225;gdc06b41a26_2_133"/>
          <p:cNvPicPr preferRelativeResize="0"/>
          <p:nvPr/>
        </p:nvPicPr>
        <p:blipFill rotWithShape="1">
          <a:blip r:embed="rId3">
            <a:alphaModFix/>
          </a:blip>
          <a:srcRect b="0" l="4458" r="0" t="0"/>
          <a:stretch/>
        </p:blipFill>
        <p:spPr>
          <a:xfrm>
            <a:off x="6311828" y="3307939"/>
            <a:ext cx="5637156" cy="225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dc06b41a26_2_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302525"/>
            <a:ext cx="6008435" cy="229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dc06b41a26_2_133"/>
          <p:cNvPicPr preferRelativeResize="0"/>
          <p:nvPr/>
        </p:nvPicPr>
        <p:blipFill rotWithShape="1">
          <a:blip r:embed="rId5">
            <a:alphaModFix/>
          </a:blip>
          <a:srcRect b="1157" l="182" r="-2868" t="-6824"/>
          <a:stretch/>
        </p:blipFill>
        <p:spPr>
          <a:xfrm>
            <a:off x="6008435" y="1820920"/>
            <a:ext cx="6075792" cy="144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dc06b41a26_2_1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2031" y="1876896"/>
            <a:ext cx="6010465" cy="139149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dc06b41a26_2_133"/>
          <p:cNvSpPr/>
          <p:nvPr/>
        </p:nvSpPr>
        <p:spPr>
          <a:xfrm>
            <a:off x="2714348" y="1349203"/>
            <a:ext cx="718573" cy="41036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Dust</a:t>
            </a:r>
            <a:endParaRPr b="1" i="0" sz="19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30" name="Google Shape;230;gdc06b41a26_2_133"/>
          <p:cNvSpPr/>
          <p:nvPr/>
        </p:nvSpPr>
        <p:spPr>
          <a:xfrm>
            <a:off x="8132651" y="1390325"/>
            <a:ext cx="17412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Sea Salt</a:t>
            </a:r>
            <a:endParaRPr b="1" i="0" sz="19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31" name="Google Shape;231;gdc06b41a26_2_133"/>
          <p:cNvSpPr/>
          <p:nvPr/>
        </p:nvSpPr>
        <p:spPr>
          <a:xfrm>
            <a:off x="145153" y="5793910"/>
            <a:ext cx="11726563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228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Figure a.</a:t>
            </a:r>
            <a:r>
              <a:rPr b="0" i="0" lang="en-US" sz="12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 Column total aerosol concentration of May (MERRA-2 climatology data courtesy of Dr. Cheng-Hsuan (Sarah) Lu and Dr. Arlindo M da Silva) and </a:t>
            </a:r>
            <a:r>
              <a:rPr b="1" i="1" lang="en-US" sz="12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Figure b.</a:t>
            </a:r>
            <a:r>
              <a:rPr b="0" i="0" lang="en-US" sz="12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 the corresponding AOD simulated using CRTM, averaged over four aerosol schemes. </a:t>
            </a:r>
            <a:r>
              <a:rPr b="1" i="1" lang="en-US" sz="12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Figure c.</a:t>
            </a:r>
            <a:r>
              <a:rPr b="0" i="0" lang="en-US" sz="12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 shows the percentage differences in AOD computed using each aerosol scheme currently available in a CRTM developing version.</a:t>
            </a:r>
            <a:endParaRPr sz="1900"/>
          </a:p>
        </p:txBody>
      </p:sp>
      <p:sp>
        <p:nvSpPr>
          <p:cNvPr id="232" name="Google Shape;232;gdc06b41a26_2_133"/>
          <p:cNvSpPr txBox="1"/>
          <p:nvPr/>
        </p:nvSpPr>
        <p:spPr>
          <a:xfrm>
            <a:off x="263593" y="62523"/>
            <a:ext cx="10167636" cy="935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i="0" lang="en-US" sz="37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Aerosol Optical Depth</a:t>
            </a:r>
            <a:endParaRPr b="1" i="0" sz="37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2021-06-05T00:26:47Z</dcterms:created>
  <dc:creator>Microsoft Office User</dc:creator>
</cp:coreProperties>
</file>