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ihRDRhsNOel9H7ay4ZFr8n1tn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832F66-E732-4A4B-B55E-7983C3A7C06A}">
  <a:tblStyle styleId="{07832F66-E732-4A4B-B55E-7983C3A7C06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fill>
          <a:solidFill>
            <a:srgbClr val="CACACA"/>
          </a:solidFill>
        </a:fill>
      </a:tcStyle>
    </a:band1H>
    <a:band2H>
      <a:tcTxStyle/>
    </a:band2H>
    <a:band1V>
      <a:tcTxStyle/>
      <a:tcStyle>
        <a:fill>
          <a:solidFill>
            <a:srgbClr val="CAC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5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5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 b="5522" l="35081" r="35920" t="2771"/>
          <a:stretch/>
        </p:blipFill>
        <p:spPr>
          <a:xfrm>
            <a:off x="10490201" y="0"/>
            <a:ext cx="1659466" cy="163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6"/>
          <p:cNvSpPr/>
          <p:nvPr/>
        </p:nvSpPr>
        <p:spPr>
          <a:xfrm>
            <a:off x="-14446" y="-38257"/>
            <a:ext cx="12191999" cy="14822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6"/>
          <p:cNvSpPr txBox="1"/>
          <p:nvPr>
            <p:ph idx="1" type="body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6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full_disk_ahi_true_color_20150819070000 (1).jpg" id="30" name="Google Shape;30;p46"/>
          <p:cNvPicPr preferRelativeResize="0"/>
          <p:nvPr/>
        </p:nvPicPr>
        <p:blipFill rotWithShape="1">
          <a:blip r:embed="rId2">
            <a:alphaModFix/>
          </a:blip>
          <a:srcRect b="62559" l="6069" r="9020" t="22480"/>
          <a:stretch/>
        </p:blipFill>
        <p:spPr>
          <a:xfrm>
            <a:off x="-14445" y="-38257"/>
            <a:ext cx="9405405" cy="14822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6"/>
          <p:cNvSpPr/>
          <p:nvPr/>
        </p:nvSpPr>
        <p:spPr>
          <a:xfrm>
            <a:off x="-28893" y="-38258"/>
            <a:ext cx="12191999" cy="1482261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6"/>
          <p:cNvPicPr preferRelativeResize="0"/>
          <p:nvPr/>
        </p:nvPicPr>
        <p:blipFill rotWithShape="1">
          <a:blip r:embed="rId3">
            <a:alphaModFix/>
          </a:blip>
          <a:srcRect b="5522" l="35081" r="35920" t="2771"/>
          <a:stretch/>
        </p:blipFill>
        <p:spPr>
          <a:xfrm>
            <a:off x="10532534" y="-38257"/>
            <a:ext cx="1659466" cy="163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6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32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/>
          <p:nvPr/>
        </p:nvSpPr>
        <p:spPr>
          <a:xfrm>
            <a:off x="0" y="3"/>
            <a:ext cx="12192000" cy="1060123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1" name="Google Shape;11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51241" y="-1"/>
            <a:ext cx="1632000" cy="1224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2" name="Google Shape;12;p44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4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" name="Google Shape;16;p44"/>
          <p:cNvSpPr txBox="1"/>
          <p:nvPr>
            <p:ph type="title"/>
          </p:nvPr>
        </p:nvSpPr>
        <p:spPr>
          <a:xfrm>
            <a:off x="349956" y="-1"/>
            <a:ext cx="9618133" cy="105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30.png"/><Relationship Id="rId13" Type="http://schemas.openxmlformats.org/officeDocument/2006/relationships/image" Target="../media/image25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23.png"/><Relationship Id="rId5" Type="http://schemas.openxmlformats.org/officeDocument/2006/relationships/image" Target="../media/image31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48.png"/><Relationship Id="rId8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sosf-mY1Qm4" TargetMode="External"/><Relationship Id="rId4" Type="http://schemas.openxmlformats.org/officeDocument/2006/relationships/image" Target="../media/image4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4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6.png"/><Relationship Id="rId4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Relationship Id="rId6" Type="http://schemas.openxmlformats.org/officeDocument/2006/relationships/image" Target="../media/image61.png"/><Relationship Id="rId7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26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41" name="Google Shape;41;p1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r>
              <a:rPr b="1" lang="de-DE" sz="3600"/>
              <a:t>An Overview of the CRTM      Transmittance Regression Process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 sz="2400"/>
              <a:t>Patrick Stegmann*, Cheng Dang, Benjamin Johnson</a:t>
            </a:r>
            <a:br>
              <a:rPr lang="de-DE" sz="2400"/>
            </a:br>
            <a:br>
              <a:rPr lang="de-DE" sz="2400"/>
            </a:br>
            <a:endParaRPr i="1" sz="2400"/>
          </a:p>
        </p:txBody>
      </p:sp>
      <p:grpSp>
        <p:nvGrpSpPr>
          <p:cNvPr id="43" name="Google Shape;43;p1"/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44" name="Google Shape;44;p1"/>
            <p:cNvSpPr/>
            <p:nvPr/>
          </p:nvSpPr>
          <p:spPr>
            <a:xfrm>
              <a:off x="4150413" y="492897"/>
              <a:ext cx="900201" cy="915633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372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4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1"/>
          <p:cNvSpPr txBox="1"/>
          <p:nvPr/>
        </p:nvSpPr>
        <p:spPr>
          <a:xfrm>
            <a:off x="228600" y="6067537"/>
            <a:ext cx="512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alibri"/>
              <a:buNone/>
            </a:pPr>
            <a:r>
              <a:rPr b="0" i="0" lang="de-DE" sz="12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* Presenter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18th JCSDA Technical Review Meeting and Science Workshop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June 10,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DE"/>
              <a:t>The CRTM transmittance coefficient generation process is conceptually easy and straightforward.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2" name="Google Shape;142;p10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CRTM Regression High Level Process Overview</a:t>
            </a:r>
            <a:endParaRPr/>
          </a:p>
        </p:txBody>
      </p:sp>
      <p:grpSp>
        <p:nvGrpSpPr>
          <p:cNvPr id="143" name="Google Shape;143;p10"/>
          <p:cNvGrpSpPr/>
          <p:nvPr/>
        </p:nvGrpSpPr>
        <p:grpSpPr>
          <a:xfrm>
            <a:off x="827987" y="3686444"/>
            <a:ext cx="10497114" cy="1657439"/>
            <a:chOff x="9242" y="1346949"/>
            <a:chExt cx="10497114" cy="1657439"/>
          </a:xfrm>
        </p:grpSpPr>
        <p:sp>
          <p:nvSpPr>
            <p:cNvPr id="144" name="Google Shape;144;p10"/>
            <p:cNvSpPr/>
            <p:nvPr/>
          </p:nvSpPr>
          <p:spPr>
            <a:xfrm>
              <a:off x="9242" y="1346949"/>
              <a:ext cx="2762398" cy="165743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0"/>
            <p:cNvSpPr txBox="1"/>
            <p:nvPr/>
          </p:nvSpPr>
          <p:spPr>
            <a:xfrm>
              <a:off x="57787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e-DE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Generate Synthetic Transmittance Data Set</a:t>
              </a: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3047880" y="1833131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0"/>
            <p:cNvSpPr txBox="1"/>
            <p:nvPr/>
          </p:nvSpPr>
          <p:spPr>
            <a:xfrm>
              <a:off x="3047880" y="1970146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3876600" y="1346949"/>
              <a:ext cx="2762398" cy="165743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0"/>
            <p:cNvSpPr txBox="1"/>
            <p:nvPr/>
          </p:nvSpPr>
          <p:spPr>
            <a:xfrm>
              <a:off x="3925145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e-DE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Convolve Transmittance with Instrument SRF</a:t>
              </a: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915239" y="1833131"/>
              <a:ext cx="585628" cy="68507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1C0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6915239" y="1970146"/>
              <a:ext cx="409940" cy="411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7743958" y="1346949"/>
              <a:ext cx="2762398" cy="165743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0"/>
            <p:cNvSpPr txBox="1"/>
            <p:nvPr/>
          </p:nvSpPr>
          <p:spPr>
            <a:xfrm>
              <a:off x="7792503" y="1395494"/>
              <a:ext cx="2665308" cy="1560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e-DE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Data with Regression</a:t>
              </a:r>
              <a:endParaRPr/>
            </a:p>
          </p:txBody>
        </p:sp>
      </p:grpSp>
      <p:sp>
        <p:nvSpPr>
          <p:cNvPr id="154" name="Google Shape;154;p10"/>
          <p:cNvSpPr txBox="1"/>
          <p:nvPr/>
        </p:nvSpPr>
        <p:spPr>
          <a:xfrm>
            <a:off x="7545678" y="2891104"/>
            <a:ext cx="46211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Optical Depth in Absorber Space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(ODAS)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8093039" y="5631922"/>
            <a:ext cx="35264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Optical Depth in Pressure Space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(ODPS)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1" name="Google Shape;161;p11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Coefficient Generation Flowchart</a:t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1271239" y="2523468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MW</a:t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5655526" y="2523468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9627218" y="2523468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 / UV</a:t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5655526" y="1593081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 Type</a:t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4626517" y="3464454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„Moderate Resolution“</a:t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6908800" y="3464454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Fourier Spectrometer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6908800" y="5141610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Apodization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6908800" y="4303032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LBLRTM</a:t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4626517" y="5173915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SRF Convolution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26517" y="4313017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LBLRTM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9627218" y="3606396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LBLRTM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9627218" y="4752610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SRF Convolution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9627218" y="5752880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ODAS</a:t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52398" y="3459115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monoRTM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2330605" y="3459115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Rosenkranz03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52398" y="4427744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SRF Convolution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1285178" y="5752880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ODPS</a:t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4626517" y="5980188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ODPS</a:t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6908800" y="5980188"/>
            <a:ext cx="1828800" cy="56871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ODPS</a:t>
            </a:r>
            <a:endParaRPr/>
          </a:p>
        </p:txBody>
      </p:sp>
      <p:cxnSp>
        <p:nvCxnSpPr>
          <p:cNvPr id="181" name="Google Shape;181;p11"/>
          <p:cNvCxnSpPr>
            <a:stCxn id="165" idx="2"/>
            <a:endCxn id="163" idx="0"/>
          </p:cNvCxnSpPr>
          <p:nvPr/>
        </p:nvCxnSpPr>
        <p:spPr>
          <a:xfrm>
            <a:off x="6569926" y="2161793"/>
            <a:ext cx="0" cy="361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11"/>
          <p:cNvCxnSpPr>
            <a:stCxn id="165" idx="1"/>
            <a:endCxn id="162" idx="0"/>
          </p:cNvCxnSpPr>
          <p:nvPr/>
        </p:nvCxnSpPr>
        <p:spPr>
          <a:xfrm flipH="1">
            <a:off x="2185726" y="1877437"/>
            <a:ext cx="3469800" cy="645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3" name="Google Shape;183;p11"/>
          <p:cNvCxnSpPr>
            <a:stCxn id="165" idx="3"/>
          </p:cNvCxnSpPr>
          <p:nvPr/>
        </p:nvCxnSpPr>
        <p:spPr>
          <a:xfrm>
            <a:off x="7484326" y="1877437"/>
            <a:ext cx="3075900" cy="645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" name="Google Shape;184;p11"/>
          <p:cNvCxnSpPr>
            <a:stCxn id="163" idx="2"/>
            <a:endCxn id="166" idx="0"/>
          </p:cNvCxnSpPr>
          <p:nvPr/>
        </p:nvCxnSpPr>
        <p:spPr>
          <a:xfrm flipH="1">
            <a:off x="5540926" y="3092180"/>
            <a:ext cx="1029000" cy="372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5" name="Google Shape;185;p11"/>
          <p:cNvCxnSpPr>
            <a:stCxn id="163" idx="2"/>
            <a:endCxn id="167" idx="0"/>
          </p:cNvCxnSpPr>
          <p:nvPr/>
        </p:nvCxnSpPr>
        <p:spPr>
          <a:xfrm>
            <a:off x="6569926" y="3092180"/>
            <a:ext cx="1253400" cy="372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6" name="Google Shape;186;p11"/>
          <p:cNvCxnSpPr>
            <a:stCxn id="166" idx="2"/>
            <a:endCxn id="171" idx="0"/>
          </p:cNvCxnSpPr>
          <p:nvPr/>
        </p:nvCxnSpPr>
        <p:spPr>
          <a:xfrm>
            <a:off x="5540917" y="4033166"/>
            <a:ext cx="0" cy="279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11"/>
          <p:cNvCxnSpPr>
            <a:stCxn id="171" idx="2"/>
            <a:endCxn id="170" idx="0"/>
          </p:cNvCxnSpPr>
          <p:nvPr/>
        </p:nvCxnSpPr>
        <p:spPr>
          <a:xfrm>
            <a:off x="5540917" y="4881729"/>
            <a:ext cx="0" cy="292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p11"/>
          <p:cNvCxnSpPr>
            <a:stCxn id="170" idx="2"/>
            <a:endCxn id="179" idx="0"/>
          </p:cNvCxnSpPr>
          <p:nvPr/>
        </p:nvCxnSpPr>
        <p:spPr>
          <a:xfrm>
            <a:off x="5540917" y="5742627"/>
            <a:ext cx="0" cy="237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p11"/>
          <p:cNvCxnSpPr>
            <a:stCxn id="167" idx="2"/>
            <a:endCxn id="169" idx="0"/>
          </p:cNvCxnSpPr>
          <p:nvPr/>
        </p:nvCxnSpPr>
        <p:spPr>
          <a:xfrm>
            <a:off x="7823200" y="4033166"/>
            <a:ext cx="0" cy="270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p11"/>
          <p:cNvCxnSpPr>
            <a:stCxn id="169" idx="2"/>
            <a:endCxn id="168" idx="0"/>
          </p:cNvCxnSpPr>
          <p:nvPr/>
        </p:nvCxnSpPr>
        <p:spPr>
          <a:xfrm>
            <a:off x="7823200" y="4871744"/>
            <a:ext cx="0" cy="270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11"/>
          <p:cNvCxnSpPr>
            <a:stCxn id="168" idx="2"/>
            <a:endCxn id="180" idx="0"/>
          </p:cNvCxnSpPr>
          <p:nvPr/>
        </p:nvCxnSpPr>
        <p:spPr>
          <a:xfrm>
            <a:off x="7823200" y="5710322"/>
            <a:ext cx="0" cy="270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2" name="Google Shape;192;p11"/>
          <p:cNvCxnSpPr>
            <a:stCxn id="164" idx="2"/>
            <a:endCxn id="172" idx="0"/>
          </p:cNvCxnSpPr>
          <p:nvPr/>
        </p:nvCxnSpPr>
        <p:spPr>
          <a:xfrm>
            <a:off x="10541618" y="3092180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Google Shape;193;p11"/>
          <p:cNvCxnSpPr>
            <a:stCxn id="172" idx="2"/>
            <a:endCxn id="173" idx="0"/>
          </p:cNvCxnSpPr>
          <p:nvPr/>
        </p:nvCxnSpPr>
        <p:spPr>
          <a:xfrm>
            <a:off x="10541618" y="4175108"/>
            <a:ext cx="0" cy="5775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Google Shape;194;p11"/>
          <p:cNvCxnSpPr>
            <a:stCxn id="173" idx="2"/>
            <a:endCxn id="174" idx="0"/>
          </p:cNvCxnSpPr>
          <p:nvPr/>
        </p:nvCxnSpPr>
        <p:spPr>
          <a:xfrm>
            <a:off x="10541618" y="5321322"/>
            <a:ext cx="0" cy="4317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11"/>
          <p:cNvCxnSpPr>
            <a:stCxn id="162" idx="2"/>
            <a:endCxn id="176" idx="0"/>
          </p:cNvCxnSpPr>
          <p:nvPr/>
        </p:nvCxnSpPr>
        <p:spPr>
          <a:xfrm>
            <a:off x="2185639" y="3092180"/>
            <a:ext cx="1059300" cy="366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6" name="Google Shape;196;p11"/>
          <p:cNvCxnSpPr>
            <a:stCxn id="162" idx="2"/>
            <a:endCxn id="175" idx="0"/>
          </p:cNvCxnSpPr>
          <p:nvPr/>
        </p:nvCxnSpPr>
        <p:spPr>
          <a:xfrm flipH="1">
            <a:off x="1066939" y="3092180"/>
            <a:ext cx="1118700" cy="366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7" name="Google Shape;197;p11"/>
          <p:cNvCxnSpPr>
            <a:stCxn id="175" idx="2"/>
            <a:endCxn id="177" idx="0"/>
          </p:cNvCxnSpPr>
          <p:nvPr/>
        </p:nvCxnSpPr>
        <p:spPr>
          <a:xfrm>
            <a:off x="1066798" y="4027827"/>
            <a:ext cx="0" cy="399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8" name="Google Shape;198;p11"/>
          <p:cNvCxnSpPr>
            <a:stCxn id="176" idx="2"/>
            <a:endCxn id="178" idx="0"/>
          </p:cNvCxnSpPr>
          <p:nvPr/>
        </p:nvCxnSpPr>
        <p:spPr>
          <a:xfrm flipH="1">
            <a:off x="2199505" y="4027827"/>
            <a:ext cx="1045500" cy="17250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9" name="Google Shape;199;p11"/>
          <p:cNvCxnSpPr>
            <a:stCxn id="177" idx="2"/>
            <a:endCxn id="178" idx="0"/>
          </p:cNvCxnSpPr>
          <p:nvPr/>
        </p:nvCxnSpPr>
        <p:spPr>
          <a:xfrm>
            <a:off x="1066798" y="4996456"/>
            <a:ext cx="1132800" cy="756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207" name="Google Shape;207;p12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Microwave Computations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209" name="Google Shape;209;p12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-778476" y="426036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6" name="Google Shape;216;p13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Monochromatic Microwave Transmittance (1)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4312" l="4269" r="7412" t="7882"/>
          <a:stretch/>
        </p:blipFill>
        <p:spPr>
          <a:xfrm>
            <a:off x="267629" y="1458584"/>
            <a:ext cx="8689686" cy="539941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/>
        </p:nvSpPr>
        <p:spPr>
          <a:xfrm>
            <a:off x="8820614" y="1969438"/>
            <a:ext cx="324500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monochromatic layer-to-space transmittance from Rosenkranz03 model in the Microwave region.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4" name="Google Shape;224;p14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Monochromatic Microwave Transmittance (2)</a:t>
            </a:r>
            <a:endParaRPr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b="5487" l="4097" r="7488" t="8729"/>
          <a:stretch/>
        </p:blipFill>
        <p:spPr>
          <a:xfrm>
            <a:off x="156117" y="1505414"/>
            <a:ext cx="9255512" cy="533189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9266663" y="1694985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monochromatic ground-to-space transmittance in the Microwave region from Rosenkranz03 model.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2090853" y="2553629"/>
            <a:ext cx="1516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7348654" y="5129561"/>
            <a:ext cx="702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4663068" y="3308195"/>
            <a:ext cx="1516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832625" y="1613210"/>
            <a:ext cx="7025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9545444" y="3677527"/>
            <a:ext cx="21521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 =&gt; TOA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37" name="Google Shape;237;p15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Example Results: TROPICS Pathfinder (1)</a:t>
            </a:r>
            <a:endParaRPr/>
          </a:p>
        </p:txBody>
      </p:sp>
      <p:sp>
        <p:nvSpPr>
          <p:cNvPr id="238" name="Google Shape;238;p15"/>
          <p:cNvSpPr/>
          <p:nvPr/>
        </p:nvSpPr>
        <p:spPr>
          <a:xfrm>
            <a:off x="3957565" y="3857723"/>
            <a:ext cx="2536307" cy="53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0" l="0" r="8568" t="10204"/>
          <a:stretch/>
        </p:blipFill>
        <p:spPr>
          <a:xfrm>
            <a:off x="6011795" y="1853028"/>
            <a:ext cx="5868904" cy="432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b="0" l="0" r="8414" t="6726"/>
          <a:stretch/>
        </p:blipFill>
        <p:spPr>
          <a:xfrm>
            <a:off x="160282" y="1657232"/>
            <a:ext cx="5845318" cy="4464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5"/>
          <p:cNvSpPr txBox="1"/>
          <p:nvPr/>
        </p:nvSpPr>
        <p:spPr>
          <a:xfrm>
            <a:off x="760249" y="6175907"/>
            <a:ext cx="409053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1: </a:t>
            </a:r>
            <a:r>
              <a:rPr lang="de-DE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TROPICS Channel 12 Angular Dependence of TOA Radiance.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6786052" y="6162164"/>
            <a:ext cx="337394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2: </a:t>
            </a:r>
            <a:r>
              <a:rPr lang="de-DE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TROPICS Channel 1 Layer-to-space transmittance.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8" name="Google Shape;248;p16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Example Results: TROPICS Pathfinder (2)</a:t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>
            <a:off x="3957565" y="3857723"/>
            <a:ext cx="2536307" cy="53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3197" r="9180" t="6726"/>
          <a:stretch/>
        </p:blipFill>
        <p:spPr>
          <a:xfrm>
            <a:off x="2668634" y="1435545"/>
            <a:ext cx="6735573" cy="537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258" name="Google Shape;258;p17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The IR Process, Step by Step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260" name="Google Shape;260;p17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-778476" y="426036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de-DE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Part 1: Generating the Predictands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/>
          <p:nvPr/>
        </p:nvSpPr>
        <p:spPr>
          <a:xfrm>
            <a:off x="7116417" y="1564770"/>
            <a:ext cx="3478696" cy="11513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8" name="Google Shape;268;p18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CRTM Coefficient Training Process in more Detail:</a:t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506895" y="1595796"/>
            <a:ext cx="2663687" cy="59634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HITRAN Spectroscopy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858630" y="2798431"/>
            <a:ext cx="1918252" cy="576469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LNFL</a:t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467139" y="5754757"/>
            <a:ext cx="2743200" cy="6015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Atmospheric Training Profiles (ECMWF83)</a:t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4194313" y="2647564"/>
            <a:ext cx="2186609" cy="762311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LBLRTM</a:t>
            </a: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4194313" y="4432852"/>
            <a:ext cx="2186609" cy="785191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MonoRTM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4194313" y="5354189"/>
            <a:ext cx="2186609" cy="79044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Liebe-95 / Rosenkranz-03 .F90</a:t>
            </a: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3985591" y="3925957"/>
            <a:ext cx="2594113" cy="2430396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747052" y="2037522"/>
            <a:ext cx="3061252" cy="4501393"/>
          </a:xfrm>
          <a:prstGeom prst="rect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1610138" y="3925957"/>
            <a:ext cx="457200" cy="40750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3886200" y="2192143"/>
            <a:ext cx="1172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 &amp; VIS</a:t>
            </a:r>
            <a:endParaRPr/>
          </a:p>
        </p:txBody>
      </p:sp>
      <p:sp>
        <p:nvSpPr>
          <p:cNvPr id="279" name="Google Shape;279;p18"/>
          <p:cNvSpPr txBox="1"/>
          <p:nvPr/>
        </p:nvSpPr>
        <p:spPr>
          <a:xfrm>
            <a:off x="4104861" y="4035287"/>
            <a:ext cx="7354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MW</a:t>
            </a: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1719470" y="2276061"/>
            <a:ext cx="238540" cy="46713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1739350" y="3430131"/>
            <a:ext cx="218660" cy="42962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1719470" y="4432852"/>
            <a:ext cx="238540" cy="123245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685251" y="2346765"/>
            <a:ext cx="10137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TAPE5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685251" y="3457234"/>
            <a:ext cx="1138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TAPE3</a:t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685251" y="4825447"/>
            <a:ext cx="924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TAPE5</a:t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2211456" y="3971247"/>
            <a:ext cx="1391478" cy="2981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467139" y="6460435"/>
            <a:ext cx="2703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Preparation Step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4383156" y="1564770"/>
            <a:ext cx="2117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Line-by-Line Step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6875391" y="5466046"/>
            <a:ext cx="1477205" cy="56672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Layer-to-Space Transmittance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6885780" y="4900757"/>
            <a:ext cx="1254366" cy="39522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6818243" y="4596904"/>
            <a:ext cx="1093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TAPE20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9037707" y="5959542"/>
            <a:ext cx="1948070" cy="76193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Satellite Channel Sensor Response Function (SRF)</a:t>
            </a: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8022895" y="3202112"/>
            <a:ext cx="1709532" cy="8795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Channel Effective Transmittance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8209272" y="4693629"/>
            <a:ext cx="1336778" cy="82028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-94022" l="-33026" r="0" t="-582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95" name="Google Shape;295;p18"/>
          <p:cNvSpPr/>
          <p:nvPr/>
        </p:nvSpPr>
        <p:spPr>
          <a:xfrm rot="-826770">
            <a:off x="8921912" y="5613863"/>
            <a:ext cx="387626" cy="28600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8695719" y="4193101"/>
            <a:ext cx="363884" cy="44810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7334058" y="1955871"/>
            <a:ext cx="1361661" cy="606288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ODPS</a:t>
            </a: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9059603" y="1958780"/>
            <a:ext cx="1361661" cy="606288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ODAS</a:t>
            </a:r>
            <a:endParaRPr/>
          </a:p>
        </p:txBody>
      </p:sp>
      <p:sp>
        <p:nvSpPr>
          <p:cNvPr id="299" name="Google Shape;299;p18"/>
          <p:cNvSpPr txBox="1"/>
          <p:nvPr/>
        </p:nvSpPr>
        <p:spPr>
          <a:xfrm>
            <a:off x="7225748" y="1595796"/>
            <a:ext cx="23203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Regression Models</a:t>
            </a: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8673823" y="2774106"/>
            <a:ext cx="363884" cy="362015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10267121" y="3212051"/>
            <a:ext cx="1649896" cy="86963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Regression Coefficients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 rot="5400000">
            <a:off x="10631367" y="2457213"/>
            <a:ext cx="699052" cy="682436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8" name="Google Shape;308;p19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Predictor Training Profile Set (ECMWF83)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 b="0" l="3708" r="7885" t="9246"/>
          <a:stretch/>
        </p:blipFill>
        <p:spPr>
          <a:xfrm>
            <a:off x="191311" y="1796586"/>
            <a:ext cx="5713734" cy="474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 rotWithShape="1">
          <a:blip r:embed="rId4">
            <a:alphaModFix/>
          </a:blip>
          <a:srcRect b="1177" l="4169" r="8670" t="10025"/>
          <a:stretch/>
        </p:blipFill>
        <p:spPr>
          <a:xfrm>
            <a:off x="5905045" y="1796586"/>
            <a:ext cx="6106822" cy="466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Acknowledgement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352443" y="1639229"/>
            <a:ext cx="10698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dk1"/>
                </a:solidFill>
              </a:rPr>
              <a:t>Invaluable</a:t>
            </a: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contributions have been made by members of NASA GMAO and EMC: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Isaac Moradi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Bryan Karpowicz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McCarty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Liu Haixia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Liu Quanhua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de-DE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Jim Rosinski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6" name="Google Shape;316;p20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Atmosphere Profile Layering Scheme</a:t>
            </a:r>
            <a:endParaRPr/>
          </a:p>
        </p:txBody>
      </p:sp>
      <p:cxnSp>
        <p:nvCxnSpPr>
          <p:cNvPr id="317" name="Google Shape;317;p20"/>
          <p:cNvCxnSpPr/>
          <p:nvPr/>
        </p:nvCxnSpPr>
        <p:spPr>
          <a:xfrm rot="10800000">
            <a:off x="1152939" y="2115119"/>
            <a:ext cx="0" cy="37868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8" name="Google Shape;318;p20"/>
          <p:cNvSpPr txBox="1"/>
          <p:nvPr/>
        </p:nvSpPr>
        <p:spPr>
          <a:xfrm>
            <a:off x="714646" y="6015432"/>
            <a:ext cx="876586" cy="2992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000" l="-4285" r="-285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461307" y="1767249"/>
            <a:ext cx="1383264" cy="276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9126" l="-2751" r="-275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0" name="Google Shape;320;p20"/>
          <p:cNvSpPr txBox="1"/>
          <p:nvPr/>
        </p:nvSpPr>
        <p:spPr>
          <a:xfrm rot="-5400000">
            <a:off x="-278475" y="3845174"/>
            <a:ext cx="2355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Altitude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20"/>
          <p:cNvCxnSpPr/>
          <p:nvPr/>
        </p:nvCxnSpPr>
        <p:spPr>
          <a:xfrm>
            <a:off x="3367708" y="6147093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20"/>
          <p:cNvCxnSpPr/>
          <p:nvPr/>
        </p:nvCxnSpPr>
        <p:spPr>
          <a:xfrm>
            <a:off x="3367708" y="5901928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3" name="Google Shape;323;p20"/>
          <p:cNvCxnSpPr/>
          <p:nvPr/>
        </p:nvCxnSpPr>
        <p:spPr>
          <a:xfrm>
            <a:off x="3367708" y="5653449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20"/>
          <p:cNvCxnSpPr/>
          <p:nvPr/>
        </p:nvCxnSpPr>
        <p:spPr>
          <a:xfrm>
            <a:off x="3367708" y="4217504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20"/>
          <p:cNvCxnSpPr/>
          <p:nvPr/>
        </p:nvCxnSpPr>
        <p:spPr>
          <a:xfrm>
            <a:off x="3367708" y="3972339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6" name="Google Shape;326;p20"/>
          <p:cNvCxnSpPr/>
          <p:nvPr/>
        </p:nvCxnSpPr>
        <p:spPr>
          <a:xfrm>
            <a:off x="3367708" y="3723860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20"/>
          <p:cNvCxnSpPr/>
          <p:nvPr/>
        </p:nvCxnSpPr>
        <p:spPr>
          <a:xfrm>
            <a:off x="3367708" y="2478156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20"/>
          <p:cNvCxnSpPr/>
          <p:nvPr/>
        </p:nvCxnSpPr>
        <p:spPr>
          <a:xfrm>
            <a:off x="3367708" y="2232991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9" name="Google Shape;329;p20"/>
          <p:cNvCxnSpPr/>
          <p:nvPr/>
        </p:nvCxnSpPr>
        <p:spPr>
          <a:xfrm>
            <a:off x="3367708" y="1984512"/>
            <a:ext cx="3389244" cy="0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20"/>
          <p:cNvCxnSpPr/>
          <p:nvPr/>
        </p:nvCxnSpPr>
        <p:spPr>
          <a:xfrm>
            <a:off x="4979504" y="2564296"/>
            <a:ext cx="0" cy="1043608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1" name="Google Shape;331;p20"/>
          <p:cNvCxnSpPr/>
          <p:nvPr/>
        </p:nvCxnSpPr>
        <p:spPr>
          <a:xfrm>
            <a:off x="4979504" y="4364717"/>
            <a:ext cx="0" cy="117137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2" name="Google Shape;332;p20"/>
          <p:cNvSpPr txBox="1"/>
          <p:nvPr/>
        </p:nvSpPr>
        <p:spPr>
          <a:xfrm>
            <a:off x="6965674" y="1707513"/>
            <a:ext cx="2687787" cy="276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0434" l="-9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6965674" y="2038186"/>
            <a:ext cx="3599640" cy="29892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997" l="-70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4" name="Google Shape;334;p20"/>
          <p:cNvSpPr txBox="1"/>
          <p:nvPr/>
        </p:nvSpPr>
        <p:spPr>
          <a:xfrm>
            <a:off x="6923995" y="2370015"/>
            <a:ext cx="2771143" cy="2769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814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5" name="Google Shape;335;p20"/>
          <p:cNvSpPr txBox="1"/>
          <p:nvPr/>
        </p:nvSpPr>
        <p:spPr>
          <a:xfrm>
            <a:off x="6965674" y="3425216"/>
            <a:ext cx="3758080" cy="2769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085" l="-6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6965674" y="3755889"/>
            <a:ext cx="3588611" cy="29892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083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6923995" y="4087718"/>
            <a:ext cx="2546210" cy="27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085" l="-148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6965674" y="5394602"/>
            <a:ext cx="4036811" cy="27699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6085" l="-62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6965674" y="5725275"/>
            <a:ext cx="3774430" cy="29892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500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6923995" y="6057104"/>
            <a:ext cx="2862579" cy="27699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6085" l="-4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2169181" y="1723684"/>
            <a:ext cx="10137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2169181" y="3485604"/>
            <a:ext cx="10858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i-1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i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2171945" y="5413074"/>
            <a:ext cx="11752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N-1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9" name="Google Shape;349;p21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Atmosphere Profile Layering Scheme</a:t>
            </a:r>
            <a:endParaRPr/>
          </a:p>
        </p:txBody>
      </p:sp>
      <p:sp>
        <p:nvSpPr>
          <p:cNvPr id="350" name="Google Shape;350;p21"/>
          <p:cNvSpPr txBox="1"/>
          <p:nvPr/>
        </p:nvSpPr>
        <p:spPr>
          <a:xfrm>
            <a:off x="665922" y="1649896"/>
            <a:ext cx="94852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AIRS science team level pressure definition (101 levels): </a:t>
            </a:r>
            <a:endParaRPr/>
          </a:p>
        </p:txBody>
      </p:sp>
      <p:sp>
        <p:nvSpPr>
          <p:cNvPr id="351" name="Google Shape;351;p21"/>
          <p:cNvSpPr txBox="1"/>
          <p:nvPr/>
        </p:nvSpPr>
        <p:spPr>
          <a:xfrm>
            <a:off x="3842330" y="2166729"/>
            <a:ext cx="5057475" cy="5341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80" l="-750" r="-150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>
            <a:off x="1232453" y="2951921"/>
            <a:ext cx="2969339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5482" l="-1276" r="-1275" t="-32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1232453" y="3228920"/>
            <a:ext cx="2906821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6665" l="-1303" r="-1303" t="-33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1232453" y="3509153"/>
            <a:ext cx="3246658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930" l="-1166" r="-1165" t="-68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5625548" y="2951921"/>
            <a:ext cx="2354555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6450" l="-215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6" name="Google Shape;356;p21"/>
          <p:cNvSpPr txBox="1"/>
          <p:nvPr/>
        </p:nvSpPr>
        <p:spPr>
          <a:xfrm>
            <a:off x="5625548" y="3292856"/>
            <a:ext cx="2366225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6666" l="-21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5625548" y="3633791"/>
            <a:ext cx="1230530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6666" l="-4080" r="-407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8" name="Google Shape;358;p21"/>
          <p:cNvSpPr txBox="1"/>
          <p:nvPr/>
        </p:nvSpPr>
        <p:spPr>
          <a:xfrm>
            <a:off x="665921" y="4161613"/>
            <a:ext cx="36675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pressure definition: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2296490" y="4929919"/>
            <a:ext cx="6224140" cy="112325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2219" l="-406" r="-101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>
            <p:ph idx="1" type="body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6" name="Google Shape;366;p23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7" name="Google Shape;36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 animation of the change in atmospheric level-to-space transmittance while slowly descending through an atmospheric column from level 0 to 100, or 80km to ground. Results where computed using LBLRTM from AER. Only absorption from trace gases, such as water vapor and carbon dioxide, is considered in this video for the 500-600 cm^-1 window." id="368" name="Google Shape;368;p23" title="Atmospheric Transmitt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74" name="Google Shape;374;p24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SRF Example: AVHRR3-NOAA19, Channel 3</a:t>
            </a:r>
            <a:endParaRPr/>
          </a:p>
        </p:txBody>
      </p:sp>
      <p:pic>
        <p:nvPicPr>
          <p:cNvPr id="375" name="Google Shape;375;p24"/>
          <p:cNvPicPr preferRelativeResize="0"/>
          <p:nvPr/>
        </p:nvPicPr>
        <p:blipFill rotWithShape="1">
          <a:blip r:embed="rId3">
            <a:alphaModFix/>
          </a:blip>
          <a:srcRect b="6747" l="4571" r="7613" t="8343"/>
          <a:stretch/>
        </p:blipFill>
        <p:spPr>
          <a:xfrm>
            <a:off x="1595337" y="1504898"/>
            <a:ext cx="9086444" cy="5216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81" name="Google Shape;381;p25"/>
          <p:cNvSpPr txBox="1"/>
          <p:nvPr>
            <p:ph type="title"/>
          </p:nvPr>
        </p:nvSpPr>
        <p:spPr>
          <a:xfrm>
            <a:off x="352443" y="276136"/>
            <a:ext cx="1008533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LBLRTM Spectral Layer-to-Space Transmittance</a:t>
            </a:r>
            <a:endParaRPr/>
          </a:p>
        </p:txBody>
      </p:sp>
      <p:pic>
        <p:nvPicPr>
          <p:cNvPr id="382" name="Google Shape;382;p25"/>
          <p:cNvPicPr preferRelativeResize="0"/>
          <p:nvPr/>
        </p:nvPicPr>
        <p:blipFill rotWithShape="1">
          <a:blip r:embed="rId3">
            <a:alphaModFix/>
          </a:blip>
          <a:srcRect b="0" l="1261" r="8355" t="6631"/>
          <a:stretch/>
        </p:blipFill>
        <p:spPr>
          <a:xfrm>
            <a:off x="2743982" y="1712634"/>
            <a:ext cx="5993618" cy="464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>
            <p:ph idx="1" type="body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88" name="Google Shape;3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161"/>
            <a:ext cx="12192000" cy="690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7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396" name="Google Shape;396;p27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7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The IR Process, Step by Step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398" name="Google Shape;398;p27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-778476" y="426036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de-DE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Part 2: Spectrometers</a:t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5" name="Google Shape;405;p28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Apodization for Spectrometers (IASI, CrIS)</a:t>
            </a: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427383" y="1630017"/>
            <a:ext cx="106845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Fourier-transform spectrometers measure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interferograms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 the CRTM the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Convolution Step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not applied to them. Instead, the transmittance spectra are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apodized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an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Apodization Function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intensity detected by the interferometer for a single frequency is a function of the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optical delay p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407" name="Google Shape;407;p28"/>
          <p:cNvSpPr txBox="1"/>
          <p:nvPr/>
        </p:nvSpPr>
        <p:spPr>
          <a:xfrm>
            <a:off x="2021681" y="2808013"/>
            <a:ext cx="3511987" cy="276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9126" l="-718" r="-143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8" name="Google Shape;408;p28"/>
          <p:cNvSpPr txBox="1"/>
          <p:nvPr/>
        </p:nvSpPr>
        <p:spPr>
          <a:xfrm>
            <a:off x="591671" y="3213847"/>
            <a:ext cx="96549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total detected intensity is the integral over all frequencies:</a:t>
            </a:r>
            <a:endParaRPr/>
          </a:p>
        </p:txBody>
      </p:sp>
      <p:sp>
        <p:nvSpPr>
          <p:cNvPr id="409" name="Google Shape;409;p28"/>
          <p:cNvSpPr txBox="1"/>
          <p:nvPr/>
        </p:nvSpPr>
        <p:spPr>
          <a:xfrm>
            <a:off x="2021681" y="3966680"/>
            <a:ext cx="3878498" cy="16624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5414" l="-6839" r="0" t="-6411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0" name="Google Shape;410;p28"/>
          <p:cNvSpPr txBox="1"/>
          <p:nvPr/>
        </p:nvSpPr>
        <p:spPr>
          <a:xfrm>
            <a:off x="591671" y="5710022"/>
            <a:ext cx="7371761" cy="64633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537" l="-687" r="0" t="-38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1" name="Google Shape;411;p28"/>
          <p:cNvPicPr preferRelativeResize="0"/>
          <p:nvPr/>
        </p:nvPicPr>
        <p:blipFill rotWithShape="1">
          <a:blip r:embed="rId6">
            <a:alphaModFix/>
          </a:blip>
          <a:srcRect b="0" l="21079" r="22095" t="0"/>
          <a:stretch/>
        </p:blipFill>
        <p:spPr>
          <a:xfrm>
            <a:off x="7963432" y="2553347"/>
            <a:ext cx="3810645" cy="379262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8"/>
          <p:cNvSpPr txBox="1"/>
          <p:nvPr/>
        </p:nvSpPr>
        <p:spPr>
          <a:xfrm>
            <a:off x="8415918" y="6313235"/>
            <a:ext cx="211382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 instrument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8" name="Google Shape;418;p29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Apodization in Fourier Space for Interferometers</a:t>
            </a:r>
            <a:endParaRPr/>
          </a:p>
        </p:txBody>
      </p:sp>
      <p:pic>
        <p:nvPicPr>
          <p:cNvPr id="419" name="Google Shape;419;p29"/>
          <p:cNvPicPr preferRelativeResize="0"/>
          <p:nvPr/>
        </p:nvPicPr>
        <p:blipFill rotWithShape="1">
          <a:blip r:embed="rId3">
            <a:alphaModFix/>
          </a:blip>
          <a:srcRect b="1696" l="0" r="9439" t="10786"/>
          <a:stretch/>
        </p:blipFill>
        <p:spPr>
          <a:xfrm>
            <a:off x="1554892" y="1498969"/>
            <a:ext cx="7393857" cy="535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3484" y="1665708"/>
            <a:ext cx="5820697" cy="444780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6" name="Google Shape;426;p30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Apodized Transmittance for IASI</a:t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5267891" y="4058918"/>
            <a:ext cx="2536307" cy="533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0188" lvl="0" marL="230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55" y="1665708"/>
            <a:ext cx="5806548" cy="443837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 txBox="1"/>
          <p:nvPr/>
        </p:nvSpPr>
        <p:spPr>
          <a:xfrm>
            <a:off x="2200977" y="6209449"/>
            <a:ext cx="14045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Part</a:t>
            </a:r>
            <a:endParaRPr/>
          </a:p>
        </p:txBody>
      </p:sp>
      <p:sp>
        <p:nvSpPr>
          <p:cNvPr id="430" name="Google Shape;430;p30"/>
          <p:cNvSpPr txBox="1"/>
          <p:nvPr/>
        </p:nvSpPr>
        <p:spPr>
          <a:xfrm>
            <a:off x="7578103" y="6235821"/>
            <a:ext cx="23189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Imaginary Part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9" name="Google Shape;69;p3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Purpose of the Transmittance Coefficient Package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352443" y="1590296"/>
            <a:ext cx="1150526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CRTM expert-level users to integrate and test their own instruments.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further development and improvement of the CRTM transmittance algorithms by the CRTM team.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Simplify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Coefficient Generation Workflow.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package into open source software.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6" name="Google Shape;436;p31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Preliminary CRTM Brightness Temperatures for IASI-NG</a:t>
            </a:r>
            <a:endParaRPr/>
          </a:p>
        </p:txBody>
      </p:sp>
      <p:pic>
        <p:nvPicPr>
          <p:cNvPr id="437" name="Google Shape;437;p31"/>
          <p:cNvPicPr preferRelativeResize="0"/>
          <p:nvPr/>
        </p:nvPicPr>
        <p:blipFill rotWithShape="1">
          <a:blip r:embed="rId3">
            <a:alphaModFix/>
          </a:blip>
          <a:srcRect b="929" l="9238" r="9725" t="10996"/>
          <a:stretch/>
        </p:blipFill>
        <p:spPr>
          <a:xfrm>
            <a:off x="0" y="2207942"/>
            <a:ext cx="12178591" cy="336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2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445" name="Google Shape;445;p32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The IR Process, Step by Step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447" name="Google Shape;447;p32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32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32"/>
          <p:cNvSpPr txBox="1"/>
          <p:nvPr/>
        </p:nvSpPr>
        <p:spPr>
          <a:xfrm>
            <a:off x="-778476" y="4260360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de-DE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Part 3: Performing the Regression</a:t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56" name="Google Shape;456;p33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Gaseous Transmittance Model 1 (AtmAbsorption)</a:t>
            </a:r>
            <a:br>
              <a:rPr lang="de-DE"/>
            </a:br>
            <a:r>
              <a:rPr lang="de-DE"/>
              <a:t>Compact OPTRAN (ODAS)</a:t>
            </a:r>
            <a:endParaRPr/>
          </a:p>
        </p:txBody>
      </p:sp>
      <p:cxnSp>
        <p:nvCxnSpPr>
          <p:cNvPr id="457" name="Google Shape;457;p33"/>
          <p:cNvCxnSpPr/>
          <p:nvPr/>
        </p:nvCxnSpPr>
        <p:spPr>
          <a:xfrm>
            <a:off x="2728210" y="2653259"/>
            <a:ext cx="0" cy="1079292"/>
          </a:xfrm>
          <a:prstGeom prst="straightConnector1">
            <a:avLst/>
          </a:prstGeom>
          <a:noFill/>
          <a:ln cap="flat" cmpd="sng" w="5715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8" name="Google Shape;458;p33"/>
          <p:cNvSpPr txBox="1"/>
          <p:nvPr/>
        </p:nvSpPr>
        <p:spPr>
          <a:xfrm>
            <a:off x="119921" y="1918741"/>
            <a:ext cx="936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0</a:t>
            </a:r>
            <a:endParaRPr/>
          </a:p>
        </p:txBody>
      </p:sp>
      <p:sp>
        <p:nvSpPr>
          <p:cNvPr id="459" name="Google Shape;459;p33"/>
          <p:cNvSpPr txBox="1"/>
          <p:nvPr/>
        </p:nvSpPr>
        <p:spPr>
          <a:xfrm>
            <a:off x="119921" y="2261229"/>
            <a:ext cx="9367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1</a:t>
            </a:r>
            <a:endParaRPr/>
          </a:p>
        </p:txBody>
      </p:sp>
      <p:sp>
        <p:nvSpPr>
          <p:cNvPr id="460" name="Google Shape;460;p33"/>
          <p:cNvSpPr txBox="1"/>
          <p:nvPr/>
        </p:nvSpPr>
        <p:spPr>
          <a:xfrm>
            <a:off x="119921" y="3790226"/>
            <a:ext cx="11692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N-1</a:t>
            </a:r>
            <a:endParaRPr/>
          </a:p>
        </p:txBody>
      </p:sp>
      <p:sp>
        <p:nvSpPr>
          <p:cNvPr id="461" name="Google Shape;461;p33"/>
          <p:cNvSpPr txBox="1"/>
          <p:nvPr/>
        </p:nvSpPr>
        <p:spPr>
          <a:xfrm>
            <a:off x="119921" y="4122508"/>
            <a:ext cx="11692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N</a:t>
            </a:r>
            <a:endParaRPr/>
          </a:p>
        </p:txBody>
      </p:sp>
      <p:sp>
        <p:nvSpPr>
          <p:cNvPr id="462" name="Google Shape;462;p33"/>
          <p:cNvSpPr txBox="1"/>
          <p:nvPr/>
        </p:nvSpPr>
        <p:spPr>
          <a:xfrm>
            <a:off x="4197245" y="1918741"/>
            <a:ext cx="494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4212236" y="2261229"/>
            <a:ext cx="494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4212236" y="3750039"/>
            <a:ext cx="6745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4212236" y="4159558"/>
            <a:ext cx="494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aseline="-25000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3"/>
          <p:cNvSpPr txBox="1"/>
          <p:nvPr/>
        </p:nvSpPr>
        <p:spPr>
          <a:xfrm>
            <a:off x="7202947" y="1820467"/>
            <a:ext cx="3602460" cy="8100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5213" l="0" r="0" t="-1014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7" name="Google Shape;467;p33"/>
          <p:cNvSpPr txBox="1"/>
          <p:nvPr/>
        </p:nvSpPr>
        <p:spPr>
          <a:xfrm>
            <a:off x="5185843" y="1420869"/>
            <a:ext cx="29015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Polynomial Regression:</a:t>
            </a:r>
            <a:endParaRPr/>
          </a:p>
        </p:txBody>
      </p:sp>
      <p:sp>
        <p:nvSpPr>
          <p:cNvPr id="468" name="Google Shape;468;p33"/>
          <p:cNvSpPr txBox="1"/>
          <p:nvPr/>
        </p:nvSpPr>
        <p:spPr>
          <a:xfrm>
            <a:off x="7217938" y="2814692"/>
            <a:ext cx="4197559" cy="7564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8308" l="0" r="-1204" t="-1183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9" name="Google Shape;469;p33"/>
          <p:cNvSpPr txBox="1"/>
          <p:nvPr/>
        </p:nvSpPr>
        <p:spPr>
          <a:xfrm>
            <a:off x="6773989" y="2652525"/>
            <a:ext cx="1099931" cy="378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with:</a:t>
            </a:r>
            <a:endParaRPr/>
          </a:p>
        </p:txBody>
      </p:sp>
      <p:sp>
        <p:nvSpPr>
          <p:cNvPr id="470" name="Google Shape;470;p33"/>
          <p:cNvSpPr txBox="1"/>
          <p:nvPr/>
        </p:nvSpPr>
        <p:spPr>
          <a:xfrm>
            <a:off x="5185843" y="3700483"/>
            <a:ext cx="31235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layer transmittance:</a:t>
            </a:r>
            <a:endParaRPr/>
          </a:p>
        </p:txBody>
      </p:sp>
      <p:sp>
        <p:nvSpPr>
          <p:cNvPr id="471" name="Google Shape;471;p33"/>
          <p:cNvSpPr txBox="1"/>
          <p:nvPr/>
        </p:nvSpPr>
        <p:spPr>
          <a:xfrm>
            <a:off x="8533724" y="3735677"/>
            <a:ext cx="2233304" cy="276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9126" l="-1704" r="-28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1289154" y="2036447"/>
            <a:ext cx="2908091" cy="4303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1290124" y="3913897"/>
            <a:ext cx="2908091" cy="43032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3"/>
          <p:cNvSpPr txBox="1"/>
          <p:nvPr/>
        </p:nvSpPr>
        <p:spPr>
          <a:xfrm>
            <a:off x="1562019" y="4467248"/>
            <a:ext cx="2332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endParaRPr/>
          </a:p>
        </p:txBody>
      </p:sp>
      <p:sp>
        <p:nvSpPr>
          <p:cNvPr id="475" name="Google Shape;475;p33"/>
          <p:cNvSpPr txBox="1"/>
          <p:nvPr/>
        </p:nvSpPr>
        <p:spPr>
          <a:xfrm>
            <a:off x="1577009" y="1584248"/>
            <a:ext cx="23323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TOA</a:t>
            </a:r>
            <a:endParaRPr/>
          </a:p>
        </p:txBody>
      </p:sp>
      <p:sp>
        <p:nvSpPr>
          <p:cNvPr id="476" name="Google Shape;476;p33"/>
          <p:cNvSpPr txBox="1"/>
          <p:nvPr/>
        </p:nvSpPr>
        <p:spPr>
          <a:xfrm>
            <a:off x="1097089" y="5575033"/>
            <a:ext cx="2086277" cy="81221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3833" l="-17469" r="-3010" t="-1276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7" name="Google Shape;477;p33"/>
          <p:cNvSpPr txBox="1"/>
          <p:nvPr/>
        </p:nvSpPr>
        <p:spPr>
          <a:xfrm>
            <a:off x="119921" y="5111616"/>
            <a:ext cx="32555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Integrated Absorber Amount:</a:t>
            </a:r>
            <a:endParaRPr/>
          </a:p>
        </p:txBody>
      </p:sp>
      <p:sp>
        <p:nvSpPr>
          <p:cNvPr id="478" name="Google Shape;478;p33"/>
          <p:cNvSpPr txBox="1"/>
          <p:nvPr/>
        </p:nvSpPr>
        <p:spPr>
          <a:xfrm>
            <a:off x="5857461" y="4307174"/>
            <a:ext cx="4625009" cy="9679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6491" l="-546" r="0" t="-25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9" name="Google Shape;479;p33"/>
          <p:cNvSpPr txBox="1"/>
          <p:nvPr/>
        </p:nvSpPr>
        <p:spPr>
          <a:xfrm>
            <a:off x="4055165" y="5406887"/>
            <a:ext cx="52611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 Low memory requirement</a:t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 Smooth Jacobians constraint</a:t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-"/>
            </a:pPr>
            <a:r>
              <a:rPr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H</a:t>
            </a:r>
            <a:r>
              <a:rPr baseline="-25000"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and O</a:t>
            </a:r>
            <a:r>
              <a:rPr baseline="-25000"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as variables absorbers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-"/>
            </a:pPr>
            <a:r>
              <a:rPr lang="de-DE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atmospheric refraction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85" name="Google Shape;485;p34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ODAS Polynomial Constraints</a:t>
            </a:r>
            <a:endParaRPr/>
          </a:p>
        </p:txBody>
      </p:sp>
      <p:pic>
        <p:nvPicPr>
          <p:cNvPr id="486" name="Google Shape;486;p34"/>
          <p:cNvPicPr preferRelativeResize="0"/>
          <p:nvPr/>
        </p:nvPicPr>
        <p:blipFill rotWithShape="1">
          <a:blip r:embed="rId3">
            <a:alphaModFix/>
          </a:blip>
          <a:srcRect b="0" l="2911" r="8921" t="10572"/>
          <a:stretch/>
        </p:blipFill>
        <p:spPr>
          <a:xfrm>
            <a:off x="891250" y="1470253"/>
            <a:ext cx="7082421" cy="538774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4"/>
          <p:cNvSpPr txBox="1"/>
          <p:nvPr/>
        </p:nvSpPr>
        <p:spPr>
          <a:xfrm>
            <a:off x="8171727" y="1990846"/>
            <a:ext cx="3750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graph to the left illustrates the polynomial regression equations from the previous slides. As mentioned in the original publication the expansion polynomials are a function of the normalized cumulative absorber amount </a:t>
            </a:r>
            <a:r>
              <a:rPr i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0 &lt; Z &lt; 1.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93" name="Google Shape;493;p35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Gaseous Transmittance Model 2 (AtmAbsorption)</a:t>
            </a:r>
            <a:br>
              <a:rPr lang="de-DE"/>
            </a:br>
            <a:r>
              <a:rPr lang="de-DE"/>
              <a:t>ODPS (Optical Depth in Pressure Space)</a:t>
            </a:r>
            <a:endParaRPr/>
          </a:p>
        </p:txBody>
      </p:sp>
      <p:sp>
        <p:nvSpPr>
          <p:cNvPr id="494" name="Google Shape;494;p35"/>
          <p:cNvSpPr txBox="1"/>
          <p:nvPr/>
        </p:nvSpPr>
        <p:spPr>
          <a:xfrm>
            <a:off x="225287" y="1630017"/>
            <a:ext cx="67184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Linear Regression on the Pressure Grid:</a:t>
            </a:r>
            <a:endParaRPr/>
          </a:p>
        </p:txBody>
      </p:sp>
      <p:sp>
        <p:nvSpPr>
          <p:cNvPr id="495" name="Google Shape;495;p35"/>
          <p:cNvSpPr txBox="1"/>
          <p:nvPr/>
        </p:nvSpPr>
        <p:spPr>
          <a:xfrm>
            <a:off x="5104157" y="2653748"/>
            <a:ext cx="2108719" cy="11092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6653" l="-21892" r="-590" t="-1022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6" name="Google Shape;496;p35"/>
          <p:cNvSpPr txBox="1"/>
          <p:nvPr/>
        </p:nvSpPr>
        <p:spPr>
          <a:xfrm>
            <a:off x="6943725" y="4417361"/>
            <a:ext cx="4209222" cy="16576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382" l="-1806" r="-1204" t="-30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7" name="Google Shape;497;p35"/>
          <p:cNvSpPr txBox="1"/>
          <p:nvPr/>
        </p:nvSpPr>
        <p:spPr>
          <a:xfrm>
            <a:off x="352443" y="4417361"/>
            <a:ext cx="561498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gases H</a:t>
            </a:r>
            <a:r>
              <a:rPr baseline="-25000"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O, CO</a:t>
            </a:r>
            <a:r>
              <a:rPr baseline="-25000"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Ozone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absorbers for hyperspectral instruments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Water-line absorption can be computed using ODAS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3" name="Google Shape;503;p36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Comparison ODAS / ODPS</a:t>
            </a:r>
            <a:endParaRPr/>
          </a:p>
        </p:txBody>
      </p:sp>
      <p:graphicFrame>
        <p:nvGraphicFramePr>
          <p:cNvPr id="504" name="Google Shape;504;p36"/>
          <p:cNvGraphicFramePr/>
          <p:nvPr/>
        </p:nvGraphicFramePr>
        <p:xfrm>
          <a:off x="1895814" y="1723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{07832F66-E732-4A4B-B55E-7983C3A7C06A}</a:tableStyleId>
              </a:tblPr>
              <a:tblGrid>
                <a:gridCol w="2709325"/>
                <a:gridCol w="2709325"/>
                <a:gridCol w="2709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Property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ODAS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ODPS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No. of Absorbers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2 (H</a:t>
                      </a:r>
                      <a:r>
                        <a:rPr baseline="-25000" lang="de-DE" sz="2800" u="none" cap="none" strike="noStrike"/>
                        <a:t>2</a:t>
                      </a:r>
                      <a:r>
                        <a:rPr lang="de-DE" sz="2800" u="none" cap="none" strike="noStrike"/>
                        <a:t>O &amp; O</a:t>
                      </a:r>
                      <a:r>
                        <a:rPr baseline="-25000" lang="de-DE" sz="2800" u="none" cap="none" strike="noStrike"/>
                        <a:t>3</a:t>
                      </a:r>
                      <a:r>
                        <a:rPr lang="de-DE" sz="2800" u="none" cap="none" strike="noStrike"/>
                        <a:t>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3 to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Atmospheric Refraction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no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yes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Pressure Grid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no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yes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Visible Instruments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yes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no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Smooth Jacobians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yes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800" u="none" cap="none" strike="noStrike"/>
                        <a:t>no</a:t>
                      </a:r>
                      <a:endParaRPr sz="2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0" name="Google Shape;510;p37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Check ODPS coefficient output. (AVHRR3N19)</a:t>
            </a:r>
            <a:endParaRPr/>
          </a:p>
        </p:txBody>
      </p:sp>
      <p:pic>
        <p:nvPicPr>
          <p:cNvPr id="511" name="Google Shape;511;p37"/>
          <p:cNvPicPr preferRelativeResize="0"/>
          <p:nvPr/>
        </p:nvPicPr>
        <p:blipFill rotWithShape="1">
          <a:blip r:embed="rId3">
            <a:alphaModFix/>
          </a:blip>
          <a:srcRect b="6360" l="3225" r="7463" t="8206"/>
          <a:stretch/>
        </p:blipFill>
        <p:spPr>
          <a:xfrm>
            <a:off x="992219" y="1567417"/>
            <a:ext cx="9315045" cy="5290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7" name="Google Shape;517;p38"/>
          <p:cNvSpPr txBox="1"/>
          <p:nvPr>
            <p:ph type="title"/>
          </p:nvPr>
        </p:nvSpPr>
        <p:spPr>
          <a:xfrm>
            <a:off x="352442" y="276136"/>
            <a:ext cx="10196151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Check CRTM Integration of Coefficients: VIIRS-M_NPP</a:t>
            </a:r>
            <a:endParaRPr/>
          </a:p>
        </p:txBody>
      </p:sp>
      <p:pic>
        <p:nvPicPr>
          <p:cNvPr id="518" name="Google Shape;518;p38"/>
          <p:cNvPicPr preferRelativeResize="0"/>
          <p:nvPr/>
        </p:nvPicPr>
        <p:blipFill rotWithShape="1">
          <a:blip r:embed="rId3">
            <a:alphaModFix/>
          </a:blip>
          <a:srcRect b="0" l="999" r="8637" t="11111"/>
          <a:stretch/>
        </p:blipFill>
        <p:spPr>
          <a:xfrm>
            <a:off x="47548" y="2011695"/>
            <a:ext cx="6061022" cy="447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8"/>
          <p:cNvPicPr preferRelativeResize="0"/>
          <p:nvPr/>
        </p:nvPicPr>
        <p:blipFill rotWithShape="1">
          <a:blip r:embed="rId4">
            <a:alphaModFix/>
          </a:blip>
          <a:srcRect b="0" l="2774" r="8798" t="6593"/>
          <a:stretch/>
        </p:blipFill>
        <p:spPr>
          <a:xfrm>
            <a:off x="6183984" y="1793244"/>
            <a:ext cx="5890665" cy="466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9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527" name="Google Shape;527;p39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Repository Overview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529" name="Google Shape;529;p39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5" name="Google Shape;535;p40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The GitHub Repository CRTM_coef</a:t>
            </a:r>
            <a:endParaRPr/>
          </a:p>
        </p:txBody>
      </p:sp>
      <p:pic>
        <p:nvPicPr>
          <p:cNvPr id="536" name="Google Shape;5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498" y="3607070"/>
            <a:ext cx="10929415" cy="2326802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 txBox="1"/>
          <p:nvPr/>
        </p:nvSpPr>
        <p:spPr>
          <a:xfrm>
            <a:off x="690664" y="1780162"/>
            <a:ext cx="10457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CRTM transmittance coefficient generation package is available to expert users as a GitHub repository.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78" name="Google Shape;78;p4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r>
              <a:rPr b="1" lang="de-DE" sz="3600"/>
              <a:t>Gaseous Transmittance</a:t>
            </a:r>
            <a:br>
              <a:rPr b="1" lang="de-DE" sz="3600"/>
            </a:br>
            <a:r>
              <a:rPr b="1" lang="de-DE" sz="3600"/>
              <a:t>in the CRTM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80" name="Google Shape;80;p4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"/>
          <p:cNvSpPr/>
          <p:nvPr/>
        </p:nvSpPr>
        <p:spPr>
          <a:xfrm>
            <a:off x="1270000" y="1270000"/>
            <a:ext cx="63500" cy="7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43" name="Google Shape;543;p41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Folder Structure (1/2)</a:t>
            </a: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4507761" y="2134694"/>
            <a:ext cx="3017520" cy="90882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2071538" y="3977985"/>
            <a:ext cx="3017520" cy="90882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7031069" y="3977986"/>
            <a:ext cx="3017520" cy="90882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1"/>
          <p:cNvSpPr txBox="1"/>
          <p:nvPr/>
        </p:nvSpPr>
        <p:spPr>
          <a:xfrm>
            <a:off x="4792967" y="2364724"/>
            <a:ext cx="2534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CRTM_coef/src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2313201" y="4233663"/>
            <a:ext cx="2534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TauProd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1"/>
          <p:cNvSpPr txBox="1"/>
          <p:nvPr/>
        </p:nvSpPr>
        <p:spPr>
          <a:xfrm>
            <a:off x="7451163" y="4233663"/>
            <a:ext cx="2534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TauRegress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1"/>
          <p:cNvSpPr txBox="1"/>
          <p:nvPr/>
        </p:nvSpPr>
        <p:spPr>
          <a:xfrm>
            <a:off x="2173391" y="5096375"/>
            <a:ext cx="30744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Liebe &amp; Rosenkranz for MW transmittance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LBLRTM I/O code for IR</a:t>
            </a:r>
            <a:endParaRPr/>
          </a:p>
        </p:txBody>
      </p:sp>
      <p:sp>
        <p:nvSpPr>
          <p:cNvPr id="551" name="Google Shape;551;p41"/>
          <p:cNvSpPr txBox="1"/>
          <p:nvPr/>
        </p:nvSpPr>
        <p:spPr>
          <a:xfrm>
            <a:off x="7327161" y="5096375"/>
            <a:ext cx="28240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ODPS regression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ODAS regression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1"/>
          <p:cNvSpPr txBox="1"/>
          <p:nvPr/>
        </p:nvSpPr>
        <p:spPr>
          <a:xfrm>
            <a:off x="1405226" y="2389720"/>
            <a:ext cx="2447626" cy="64633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Producing the synthetic data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1"/>
          <p:cNvSpPr txBox="1"/>
          <p:nvPr/>
        </p:nvSpPr>
        <p:spPr>
          <a:xfrm>
            <a:off x="8366388" y="2188170"/>
            <a:ext cx="2304855" cy="92333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Polynomial Regression on the synthetic data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1"/>
          <p:cNvSpPr/>
          <p:nvPr/>
        </p:nvSpPr>
        <p:spPr>
          <a:xfrm rot="2808838">
            <a:off x="4461663" y="3067507"/>
            <a:ext cx="662608" cy="94635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1"/>
          <p:cNvSpPr/>
          <p:nvPr/>
        </p:nvSpPr>
        <p:spPr>
          <a:xfrm rot="-2389757">
            <a:off x="6995857" y="3080117"/>
            <a:ext cx="662608" cy="94635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9002248" y="3239338"/>
            <a:ext cx="574719" cy="6862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2364300" y="3163890"/>
            <a:ext cx="574719" cy="6862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2"/>
          <p:cNvSpPr txBox="1"/>
          <p:nvPr>
            <p:ph idx="1" type="body"/>
          </p:nvPr>
        </p:nvSpPr>
        <p:spPr>
          <a:xfrm>
            <a:off x="389466" y="1674190"/>
            <a:ext cx="1119293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DE"/>
              <a:t>Working directory CRTM_coef/workdir 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DE"/>
              <a:t>Documentation in CRTM_coef/doc/UserGuide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de-DE"/>
              <a:t>Contains a list of known errors</a:t>
            </a:r>
            <a:endParaRPr/>
          </a:p>
        </p:txBody>
      </p:sp>
      <p:sp>
        <p:nvSpPr>
          <p:cNvPr id="563" name="Google Shape;563;p4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64" name="Google Shape;564;p42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Folder Structure (2/2)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3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572" name="Google Shape;572;p43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3"/>
          <p:cNvSpPr txBox="1"/>
          <p:nvPr>
            <p:ph type="ctrTitle"/>
          </p:nvPr>
        </p:nvSpPr>
        <p:spPr>
          <a:xfrm>
            <a:off x="228600" y="2491674"/>
            <a:ext cx="7459133" cy="1700947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r>
              <a:rPr b="1" lang="de-DE" sz="3600"/>
              <a:t>Thank you.</a:t>
            </a: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574" name="Google Shape;574;p43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8" name="Google Shape;88;p5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Why do we need Instrument Coefficients? </a:t>
            </a:r>
            <a:br>
              <a:rPr lang="de-DE"/>
            </a:br>
            <a:r>
              <a:rPr lang="de-DE"/>
              <a:t>1. Instrument Effective Transmittance</a:t>
            </a:r>
            <a:endParaRPr/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41884" t="0"/>
          <a:stretch/>
        </p:blipFill>
        <p:spPr>
          <a:xfrm>
            <a:off x="5397736" y="1749054"/>
            <a:ext cx="6729293" cy="47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282102" y="1673157"/>
            <a:ext cx="543776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instruments are well-collimated radiometers. They apply a measurement principle to transform radiance into </a:t>
            </a:r>
            <a:r>
              <a:rPr i="1"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</a:t>
            </a: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the instrument needs to integrate over a finite frequency bandwidth.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564425" y="3963626"/>
            <a:ext cx="4550989" cy="14442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9114" l="-1110" r="-1110" t="-684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262118" y="6338749"/>
            <a:ext cx="7813357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7024" l="-161" r="-160" t="-81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262118" y="5894688"/>
            <a:ext cx="3262881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680" l="-387" r="-1548" t="-789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262118" y="5459563"/>
            <a:ext cx="4182299" cy="46166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025" l="-302" r="0" t="-108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8287966" y="6186791"/>
            <a:ext cx="30350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by M. Mishchenko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5506278" y="2027583"/>
            <a:ext cx="566531" cy="6659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Why do we need Instrument Coefficients? </a:t>
            </a:r>
            <a:br>
              <a:rPr lang="de-DE"/>
            </a:br>
            <a:r>
              <a:rPr lang="de-DE"/>
              <a:t>2. Theoretical Background</a:t>
            </a: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5506278" y="2027583"/>
            <a:ext cx="566531" cy="66592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352443" y="1689652"/>
            <a:ext cx="115347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CRTM Emissivity Radiative Transfer solver finds an approximate solution to the </a:t>
            </a: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Schwarzschild Equation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3701717" y="2288127"/>
            <a:ext cx="2970621" cy="5276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284" l="-850" r="0" t="-4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352443" y="3051313"/>
            <a:ext cx="11624209" cy="9233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587" l="-436" r="0" t="-27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6"/>
          <p:cNvSpPr txBox="1"/>
          <p:nvPr/>
        </p:nvSpPr>
        <p:spPr>
          <a:xfrm>
            <a:off x="3701716" y="3933185"/>
            <a:ext cx="5483104" cy="8687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704" l="0" r="-229" t="-117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352443" y="4884127"/>
            <a:ext cx="98496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Solving this integral equation requires knowledge of the </a:t>
            </a:r>
            <a:r>
              <a:rPr b="1" lang="de-D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spectral transmittance</a:t>
            </a: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3701716" y="5492527"/>
            <a:ext cx="7429020" cy="8447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83569" l="0" r="-682" t="-1253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5" name="Google Shape;115;p7"/>
          <p:cNvSpPr txBox="1"/>
          <p:nvPr>
            <p:ph type="title"/>
          </p:nvPr>
        </p:nvSpPr>
        <p:spPr>
          <a:xfrm>
            <a:off x="352443" y="276136"/>
            <a:ext cx="9798756" cy="9073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75" l="-1553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 </a:t>
            </a:r>
            <a:endParaRPr/>
          </a:p>
        </p:txBody>
      </p:sp>
      <p:sp>
        <p:nvSpPr>
          <p:cNvPr id="116" name="Google Shape;116;p7"/>
          <p:cNvSpPr txBox="1"/>
          <p:nvPr/>
        </p:nvSpPr>
        <p:spPr>
          <a:xfrm>
            <a:off x="7563678" y="1857983"/>
            <a:ext cx="452780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SRF Example VIIRS-M NPP Channels 12 &amp; 13.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de-DE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integrable</a:t>
            </a: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defined over a moderate spectral range.</a:t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9195281" y="3027612"/>
            <a:ext cx="632298" cy="84630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 b="1266" l="3756" r="8326" t="9926"/>
          <a:stretch/>
        </p:blipFill>
        <p:spPr>
          <a:xfrm>
            <a:off x="525294" y="1453175"/>
            <a:ext cx="6954161" cy="526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>
            <p:ph type="title"/>
          </p:nvPr>
        </p:nvSpPr>
        <p:spPr>
          <a:xfrm>
            <a:off x="1529490" y="0"/>
            <a:ext cx="9798756" cy="907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e-DE"/>
              <a:t>The Monochromatic Transmittance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de-DE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b="1" i="0" lang="de-DE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133" name="Google Shape;133;p9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>
            <p:ph type="ctrTitle"/>
          </p:nvPr>
        </p:nvSpPr>
        <p:spPr>
          <a:xfrm>
            <a:off x="228600" y="2491674"/>
            <a:ext cx="7459133" cy="27072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b="1" lang="de-DE" sz="3600"/>
            </a:br>
            <a:br>
              <a:rPr b="1" lang="de-DE" sz="3600"/>
            </a:br>
            <a:r>
              <a:rPr lang="de-DE" sz="3600"/>
              <a:t>Coefficient Generation Overview</a:t>
            </a:r>
            <a:br>
              <a:rPr i="1" lang="de-DE" sz="2000"/>
            </a:b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de-DE" sz="2400"/>
            </a:br>
            <a:br>
              <a:rPr lang="de-DE" sz="2400"/>
            </a:br>
            <a:endParaRPr i="1" sz="2400"/>
          </a:p>
        </p:txBody>
      </p:sp>
      <p:sp>
        <p:nvSpPr>
          <p:cNvPr id="135" name="Google Shape;135;p9"/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2019-06-04T23:10:53Z</dcterms:created>
  <dc:creator>Honeyager, Ryan</dc:creator>
</cp:coreProperties>
</file>