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33"/>
  </p:notesMasterIdLst>
  <p:sldIdLst>
    <p:sldId id="268" r:id="rId5"/>
    <p:sldId id="257" r:id="rId6"/>
    <p:sldId id="269" r:id="rId7"/>
    <p:sldId id="270" r:id="rId8"/>
    <p:sldId id="260" r:id="rId9"/>
    <p:sldId id="608" r:id="rId10"/>
    <p:sldId id="273" r:id="rId11"/>
    <p:sldId id="259" r:id="rId12"/>
    <p:sldId id="261" r:id="rId13"/>
    <p:sldId id="263" r:id="rId14"/>
    <p:sldId id="258" r:id="rId15"/>
    <p:sldId id="264" r:id="rId16"/>
    <p:sldId id="275" r:id="rId17"/>
    <p:sldId id="605" r:id="rId18"/>
    <p:sldId id="609" r:id="rId19"/>
    <p:sldId id="602" r:id="rId20"/>
    <p:sldId id="607" r:id="rId21"/>
    <p:sldId id="606" r:id="rId22"/>
    <p:sldId id="604" r:id="rId23"/>
    <p:sldId id="357" r:id="rId24"/>
    <p:sldId id="278" r:id="rId25"/>
    <p:sldId id="346" r:id="rId26"/>
    <p:sldId id="364" r:id="rId27"/>
    <p:sldId id="375" r:id="rId28"/>
    <p:sldId id="748" r:id="rId29"/>
    <p:sldId id="759" r:id="rId30"/>
    <p:sldId id="617" r:id="rId31"/>
    <p:sldId id="60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/>
    <p:restoredTop sz="92239"/>
  </p:normalViewPr>
  <p:slideViewPr>
    <p:cSldViewPr snapToGrid="0" snapToObjects="1">
      <p:cViewPr varScale="1">
        <p:scale>
          <a:sx n="107" d="100"/>
          <a:sy n="107" d="100"/>
        </p:scale>
        <p:origin x="2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A63F-26A1-F143-B74C-935A4274F5F1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B03B4-9FEE-4044-B53E-B3239F834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04f48930f_0_2:notes"/>
          <p:cNvSpPr txBox="1">
            <a:spLocks noGrp="1"/>
          </p:cNvSpPr>
          <p:nvPr>
            <p:ph type="body" idx="1"/>
          </p:nvPr>
        </p:nvSpPr>
        <p:spPr>
          <a:xfrm>
            <a:off x="701364" y="4416430"/>
            <a:ext cx="56076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00" tIns="46900" rIns="93800" bIns="46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c04f48930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A2C15-9630-AB4E-9740-E6E2F36124D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26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2C15-9630-AB4E-9740-E6E2F36124D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841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22C6-0D73-764A-9443-BC13FFCE00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04f48930f_0_37:notes"/>
          <p:cNvSpPr txBox="1">
            <a:spLocks noGrp="1"/>
          </p:cNvSpPr>
          <p:nvPr>
            <p:ph type="body" idx="1"/>
          </p:nvPr>
        </p:nvSpPr>
        <p:spPr>
          <a:xfrm>
            <a:off x="701364" y="4416430"/>
            <a:ext cx="5607600" cy="4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00" tIns="46900" rIns="93800" bIns="46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c04f48930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:notes"/>
          <p:cNvSpPr txBox="1">
            <a:spLocks noGrp="1"/>
          </p:cNvSpPr>
          <p:nvPr>
            <p:ph type="body" idx="1"/>
          </p:nvPr>
        </p:nvSpPr>
        <p:spPr>
          <a:xfrm>
            <a:off x="701364" y="4416430"/>
            <a:ext cx="5607678" cy="418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00" tIns="46900" rIns="93800" bIns="46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53ECF-D84E-4945-8179-18CB9C3B54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6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Quality check: 15 µm &lt; IIR CER &lt; 35 µm; IIR optical solution; over ocean; CALIOP single-layer cloud; CALIOP CTT &lt; -40°C; and CALIOP transparent.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A2C15-9630-AB4E-9740-E6E2F36124D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45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A2C15-9630-AB4E-9740-E6E2F36124D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/>
                <a:ea typeface="Yu Gothic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/>
              <a:ea typeface="Yu Gothic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22C6-0D73-764A-9443-BC13FFCE00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22C6-0D73-764A-9443-BC13FFCE00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4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22C6-0D73-764A-9443-BC13FFCE00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33EF-2234-FF46-B3BD-5AA81E2FE227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2442-A8DF-C440-8EE0-BDB52D886F0C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7B52-1AF7-5D47-885D-C428E8321CEA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16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3" name="Google Shape;83;p16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16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9AD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91C9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95" name="Google Shape;95;p16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16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1C9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FC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3" name="Google Shape;113;p16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14" name="Google Shape;114;p16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16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" name="Google Shape;116;p16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7" name="Google Shape;117;p16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A5DB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8" name="Google Shape;118;p16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9" name="Google Shape;119;p16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" name="Google Shape;120;p16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1" name="Google Shape;121;p16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2" name="Google Shape;122;p16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" name="Google Shape;129;p16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" name="Google Shape;130;p16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16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9AD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32" name="Google Shape;132;p16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0" name="Google Shape;140;p16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16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2" name="Google Shape;142;p16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3" name="Google Shape;143;p16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4" name="Google Shape;144;p16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145" name="Google Shape;145;p16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14800DC-F68F-F04F-A38C-BFB3E5BCA542}" type="datetime1">
              <a:rPr lang="en-US" smtClean="0"/>
              <a:t>6/9/21</a:t>
            </a:fld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16" descr="doc_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25" y="76200"/>
            <a:ext cx="9683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noaa_se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76200"/>
            <a:ext cx="914400" cy="91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79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⮚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●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/>
            </a:lvl3pPr>
            <a:lvl4pPr marL="1828800" lvl="3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4C0B3FA-5161-A349-A70E-9615A2E41A9E}" type="datetime1">
              <a:rPr lang="en-US" smtClean="0"/>
              <a:t>6/9/21</a:t>
            </a:fld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09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5E845C9-A48E-414A-84D7-979EC2AC7DC3}" type="datetime1">
              <a:rPr lang="en-US" smtClean="0"/>
              <a:t>6/9/21</a:t>
            </a:fld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51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B9958FC-4984-7847-A3FD-750691E539D4}" type="datetime1">
              <a:rPr lang="en-US" smtClean="0"/>
              <a:t>6/9/21</a:t>
            </a:fld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48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A4AF3B7-BA35-244C-BD3C-3A4FB4EB3291}" type="datetime1">
              <a:rPr lang="en-US" smtClean="0"/>
              <a:t>6/9/21</a:t>
            </a:fld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81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58E6BAD-AE82-DF4F-B3C3-F41F02F9EB38}" type="datetime1">
              <a:rPr lang="en-US" smtClean="0"/>
              <a:t>6/9/21</a:t>
            </a:fld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89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EDBD829-CA4A-9C40-8B6B-D27EEBD2F7CE}" type="datetime1">
              <a:rPr lang="en-US" smtClean="0"/>
              <a:t>6/9/21</a:t>
            </a:fld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65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5D72B49-2B7D-5148-9EB7-BCEB66964286}" type="datetime1">
              <a:rPr lang="en-US" smtClean="0"/>
              <a:t>6/9/21</a:t>
            </a:fld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9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73733-642D-1849-85F6-D26C4BE5E6EF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745D853-B3B8-5A43-8EAC-6AFE2B879CEC}" type="datetime1">
              <a:rPr lang="en-US" smtClean="0"/>
              <a:t>6/9/21</a:t>
            </a:fld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39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287BF09-0578-2047-8B38-4BC9A96B404D}" type="datetime1">
              <a:rPr lang="en-US" smtClean="0"/>
              <a:t>6/9/21</a:t>
            </a:fld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643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A4F1FAB-14F9-D84E-9456-4746213E1309}" type="datetime1">
              <a:rPr lang="en-US" smtClean="0"/>
              <a:t>6/9/21</a:t>
            </a:fld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64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itle, Text, and 2 Conte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D1E4C4-C63E-FF4D-A02F-1E8D75B43C92}" type="datetime1">
              <a:rPr lang="en-US" smtClean="0"/>
              <a:t>6/9/21</a:t>
            </a:fld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73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F498921-70C1-8F41-A224-AC7393FA1D28}" type="datetime1">
              <a:rPr lang="en-US" smtClean="0"/>
              <a:t>6/9/21</a:t>
            </a:fld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90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0A990-E3B4-9343-854D-5BA7A12E60B6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952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BA20-87E4-3E43-92B8-CBE2926FF1A5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609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D61D-7BB5-7B44-B72A-15D4CE93D463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9329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C781-59F2-A440-99E2-25D2033D23F1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20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FFC6-231D-1B4D-B48C-6600F6A7CACE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06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5C3B-357D-B549-AC9A-1CB5CA724A6F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0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9257-4EF0-074D-BC96-ED5197E3838C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6075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2D5F-8237-5B41-8C1E-46C83819532C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662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E543-0B42-6043-BC93-055231EE7695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941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D4E-8137-3143-9487-B3F1A3EC31A5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1303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5F1D-0FAA-BB4A-9714-318CA58D920C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522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724C-3E0D-FD45-B57A-6DFCCA07BAEF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20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9581-1984-3F40-913F-671D45FD2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F59D3-CFAF-B24D-A8A7-D02766C17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05282-7009-B640-9E1A-C4D7E9B1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AD6D-5DC6-FF4F-8974-05814C85B359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7057E-131A-D74C-BB64-B6661F94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A245A-2CEB-DD4E-95DD-99008CD7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9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DE4A-6847-FF45-8353-0B838324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1E61-590C-BE4F-959D-18932BC0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26E0-3017-AB4E-91ED-0EB49C6A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773C-3828-ED47-BB76-DE33E479778A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4B3B3-0261-644F-B75B-0EF5BBA7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00BB0-5F00-7245-9A9E-8DA50B5F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AB8F-3DA3-274C-A37A-B8E451A44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AAFC2-A10E-5B4A-A970-27EE4DE81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7E73E-7F2B-CC41-96D1-CA81D319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7029-62E4-B449-B820-4A0729CF2FCE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3C57-B07E-FD4D-A9AD-9306F219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E17EB-EDE9-D644-BB84-5EC14DAE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6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CA9D-F4AF-4540-8E6C-F81CC4E0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0E48-4317-C446-8626-BD5B29FA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15E26-16F7-584D-82C8-4A2D5F137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8DD88-8917-844A-8BE7-5E0C988E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8AD2-B288-C244-BE59-EA90F181BB02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4DE1-566E-4A4B-AC33-7CD65AA2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1F109-05D8-FC43-A260-C5C123BD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2E84-7F92-6148-9DFB-077CEA3B3A39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8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55C3-64B2-BF43-83B2-58D77D71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056C9-8AEA-E842-9756-80832849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18AB6-4DE2-784B-8A5B-3A2977008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1E1EE-74DC-B64C-BC5E-2E8C40C90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E8670-495A-054E-98F2-24B2DDDEB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837327-0E97-4F45-BDBB-350C0F82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9896-48F5-BC4D-849B-3768CF47AB0D}" type="datetime1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77A1D-0231-1540-B648-5BA8CBF4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4DE3B-8F2F-814A-9AB3-C67D7449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4E7A-9640-7B41-9AE9-EBFB14EB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E056C-25A6-384E-A56F-248EFF7B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631F-3375-2044-B3E8-050425EDABE3}" type="datetime1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2ABC4-F4CD-2644-A057-CFB0C4B0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72DC9-8BF6-EE48-8BF6-90E28205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8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FCEE8-B629-7D4A-8570-3E8979A7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832C-4E03-6B48-8B95-48F6D44E13A1}" type="datetime1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7C202-48F1-F243-AA96-81868156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FD16D-A39F-2146-82D4-DBA86323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182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886D-F39F-FC4E-9BAC-72377FE4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303-1690-3C4C-801E-5F9CA86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5801A-F34E-FB4F-A2D3-1597579B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C4F69-CCA9-9640-B019-EEC0C3EA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C875-9A99-784F-82CE-88EE173581F8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A99B5-41D3-F547-8BE2-6DB33A0B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569C-6662-0647-BB1C-C0B1AA94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03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BBC5-E3D8-9A49-8D10-359AE79F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A7277-33BA-3049-BAC2-E946EA56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423CE-065B-9D40-A02D-3BD39DDCE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E80F-FE1B-8A43-98A9-B0F532B7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76F2-63CA-5A41-A03F-DD11BD9A8F17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C22D5-BF03-4140-9BE2-C5A0033FD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E75B9-BE02-2D47-A47F-B343876D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18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8765-4E90-F449-A7E0-21CEF7AE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97936-695A-E547-AF5E-092E4E9D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F36A2-B966-5148-A6A6-F899D674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D65F-E3ED-EA41-B896-C6CC6C0D954E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75BC9-2F71-E547-B6EB-61C29CB0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DD0F-79E7-FE46-BA3F-6B0993A0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18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A921D-48FD-5345-A130-D814A394D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15CF5-E5C3-A244-A414-C649E0DDB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31B5B-C332-C149-8556-29149775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6819-C5AA-0342-97B2-65D93612AA26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3AFC-4BB4-814D-B059-14C4F2D7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C5F09-3FC7-D44E-8FAA-92967A97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336-74E9-BD40-B8B8-6FF47AA396A9}" type="datetime1">
              <a:rPr lang="en-US" smtClean="0"/>
              <a:t>6/9/21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43C-42C8-934C-9BAD-FC69D44CBB65}" type="datetime1">
              <a:rPr lang="en-US" smtClean="0"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952-43EC-6940-B586-FF6319F66DFF}" type="datetime1">
              <a:rPr lang="en-US" smtClean="0"/>
              <a:t>6/9/21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2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9CA6-BF55-D848-82BA-17191F3A59C5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49BB-3983-854B-8083-CB2A210A26F0}" type="datetime1">
              <a:rPr lang="en-US" smtClean="0"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3FEE-8554-894F-93D8-F14C33F1A284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B604-93B8-F846-A87B-4847B8A6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94CC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D130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" name="Google Shape;11;p15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5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" name="Google Shape;13;p15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5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15;p15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16;p15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17;p15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9AD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18;p15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19;p15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0;p15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91C9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1;p15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2;p15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3;p15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Google Shape;24;p15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25" name="Google Shape;25;p15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5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Google Shape;27;p15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" name="Google Shape;28;p15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9" name="Google Shape;29;p15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0" name="Google Shape;30;p15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31;p15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94CC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Google Shape;32;p15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33;p15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34;p15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96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35;p15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1C9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36;p15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6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37;p15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FC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38;p15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39;p15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40;p15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41;p15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" name="Google Shape;42;p15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4CC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3" name="Google Shape;43;p15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4" name="Google Shape;44;p15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5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Google Shape;46;p15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Google Shape;47;p15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A5DB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8" name="Google Shape;48;p15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49;p15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0" name="Google Shape;50;p15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A1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98D3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98D3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9AD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62" name="Google Shape;62;p15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5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endParaRPr sz="2000" b="0" i="0" u="none" strike="noStrike" cap="none">
                  <a:solidFill>
                    <a:srgbClr val="FD130D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70" name="Google Shape;70;p15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5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2" name="Google Shape;72;p15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3" name="Google Shape;73;p15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lt1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4" name="Google Shape;74;p15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lt1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D130D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5E85F9A1-B01F-1444-9A11-E4D2DF7AD46C}" type="datetime1">
              <a:rPr lang="en-US" smtClean="0"/>
              <a:t>6/9/21</a:t>
            </a:fld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D130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171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CDBFE-4462-684E-A6E0-A4DE705EC4E8}" type="datetime1">
              <a:rPr lang="en-US" altLang="ja-JP" smtClean="0"/>
              <a:t>6/9/21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F185-2189-B048-9A34-10A324F1A26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672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B0E22-4A23-C248-BDD5-8E5DACD5C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A3BA2-0123-BE4E-833D-0719B837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94E78-052D-E346-AE1D-EA00371EA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CCED-7467-7D49-8955-40F4FC73DBE4}" type="datetime1">
              <a:rPr lang="en-US" smtClean="0"/>
              <a:t>6/9/21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CE25D-3160-DD42-93B0-37675CC29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048B-DBC1-804D-9876-4FC029BAC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A651-A97F-9D45-B929-A4FEB1E81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6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6B56-68A8-D244-AA67-52BA086B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96" y="782910"/>
            <a:ext cx="8058807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Databases of the optical properties of snow, graupel, ice clouds, and dust aerosol  in support of CRTM</a:t>
            </a:r>
            <a:br>
              <a:rPr lang="en-US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FD20E-07D3-BC42-B6B0-A7E4F2EEC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869" y="2531569"/>
            <a:ext cx="7851228" cy="3911272"/>
          </a:xfrm>
        </p:spPr>
        <p:txBody>
          <a:bodyPr>
            <a:normAutofit fontScale="400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rgbClr val="0070C0"/>
                </a:solidFill>
              </a:rPr>
              <a:t>Dr. Ping Yang, </a:t>
            </a:r>
            <a:r>
              <a:rPr lang="en-US" sz="4200" b="1" i="1" dirty="0">
                <a:solidFill>
                  <a:srgbClr val="0070C0"/>
                </a:solidFill>
              </a:rPr>
              <a:t>University Distinguished Professor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endParaRPr lang="en-US" sz="42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rgbClr val="0070C0"/>
                </a:solidFill>
              </a:rPr>
              <a:t>Dr. Tong Ren, Mr. James Coy, Dr. </a:t>
            </a:r>
            <a:r>
              <a:rPr lang="en-US" sz="4200" b="1" dirty="0" err="1">
                <a:solidFill>
                  <a:srgbClr val="0070C0"/>
                </a:solidFill>
              </a:rPr>
              <a:t>Jiachen</a:t>
            </a:r>
            <a:r>
              <a:rPr lang="en-US" sz="4200" b="1" dirty="0">
                <a:solidFill>
                  <a:srgbClr val="0070C0"/>
                </a:solidFill>
              </a:rPr>
              <a:t> Ding, Dr. Masanori Saito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endParaRPr lang="en-US" sz="4200" b="1" dirty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chemeClr val="dk2"/>
                </a:solidFill>
              </a:rPr>
              <a:t>Department of Atmospheric Sciences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chemeClr val="dk2"/>
                </a:solidFill>
              </a:rPr>
              <a:t>Texas A&amp;M University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endParaRPr lang="en-US" sz="4200" b="1" dirty="0">
              <a:solidFill>
                <a:schemeClr val="dk2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chemeClr val="dk2"/>
                </a:solidFill>
              </a:rPr>
              <a:t>In collaboration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sz="4200" b="1" dirty="0">
                <a:solidFill>
                  <a:schemeClr val="dk2"/>
                </a:solidFill>
              </a:rPr>
              <a:t>Kevin Garrett, Benjamin Johnson, and Patrick Stegmann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endParaRPr lang="en-US" b="1" dirty="0">
              <a:solidFill>
                <a:schemeClr val="dk2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SzPts val="1280"/>
            </a:pPr>
            <a:r>
              <a:rPr lang="en-US" b="1" dirty="0">
                <a:solidFill>
                  <a:schemeClr val="dk2"/>
                </a:solidFill>
              </a:rPr>
              <a:t>6/10/2021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17266-BC07-6846-A553-0A713F1F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sasshowcas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1634"/>
            <a:ext cx="8229600" cy="5064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971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The four schemes in the snow database show close single scattering albedos in the UV-IR spectrum region with </a:t>
            </a:r>
            <a:r>
              <a:rPr lang="en-US" sz="3200" i="1" dirty="0">
                <a:latin typeface="Arial"/>
                <a:cs typeface="Arial"/>
              </a:rPr>
              <a:t>D</a:t>
            </a:r>
            <a:r>
              <a:rPr lang="en-US" sz="3200" baseline="-25000" dirty="0">
                <a:latin typeface="Arial"/>
                <a:cs typeface="Arial"/>
              </a:rPr>
              <a:t>max</a:t>
            </a:r>
            <a:r>
              <a:rPr lang="en-US" sz="3200" dirty="0">
                <a:latin typeface="Arial"/>
                <a:cs typeface="Arial"/>
              </a:rPr>
              <a:t> = 2 mm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2B2678-7203-6945-9E51-07DAD401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gshowcase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 b="4637"/>
          <a:stretch/>
        </p:blipFill>
        <p:spPr>
          <a:xfrm>
            <a:off x="457200" y="1255884"/>
            <a:ext cx="8229600" cy="5489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195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Graupel extinction efficiency increases with increasing bulk density at 230 K at 13.4 and 35.6 GHz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88858" y="2198383"/>
            <a:ext cx="330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ratio: Ratio of the mass of graupel to the mass of solid ice with the same volume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2546" y="3850585"/>
            <a:ext cx="13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ratio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1636-89C0-9B47-BC1B-465A3242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6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524EF012-F080-DA41-BC7B-CB5C627BCD01}"/>
              </a:ext>
            </a:extLst>
          </p:cNvPr>
          <p:cNvSpPr txBox="1">
            <a:spLocks/>
          </p:cNvSpPr>
          <p:nvPr/>
        </p:nvSpPr>
        <p:spPr>
          <a:xfrm>
            <a:off x="285906" y="1536326"/>
            <a:ext cx="8572186" cy="43653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Project Goals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Develop a next-generation ice optical property model that will be geolocation-dependent and temperature-dependent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Implement the next-generation ice optical property model into CRTM with a focus on GOES-16/17 ABI, JPSS VIIRS, and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CrIS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channels.</a:t>
            </a:r>
            <a:endParaRPr lang="en-US" sz="2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defTabSz="685800">
              <a:lnSpc>
                <a:spcPct val="110000"/>
              </a:lnSpc>
              <a:spcBef>
                <a:spcPts val="750"/>
              </a:spcBef>
              <a:buNone/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Milestones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Computations of individual ice crystal optical properties (07/31/2021).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 next-generation ice cloud optical property model (07/31/2022)</a:t>
            </a:r>
          </a:p>
          <a:p>
            <a:pPr marL="171450" indent="-171450" defTabSz="685800">
              <a:lnSpc>
                <a:spcPct val="110000"/>
              </a:lnSpc>
              <a:spcBef>
                <a:spcPts val="750"/>
              </a:spcBef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An improved version of CRTM that incorporates the next-generation ice cloud optical property model (07/31/2023).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2B1751-516A-4D41-BE51-D18A03630055}"/>
              </a:ext>
            </a:extLst>
          </p:cNvPr>
          <p:cNvSpPr txBox="1">
            <a:spLocks/>
          </p:cNvSpPr>
          <p:nvPr/>
        </p:nvSpPr>
        <p:spPr>
          <a:xfrm>
            <a:off x="115614" y="592947"/>
            <a:ext cx="9143999" cy="5556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000" dirty="0">
                <a:solidFill>
                  <a:srgbClr val="FF0000"/>
                </a:solidFill>
                <a:latin typeface="+mn-lt"/>
              </a:rPr>
              <a:t>Project 2: Utilizing geostationary satellite observations to develop a next generation ice cloud optical property model in support of JCSDA Community Radiative Transfer Model (CRTM) and JPSS CAL/VAL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AA880-485F-2F4F-A850-D2019D84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95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B4B5-DD03-8841-B221-D0D444B6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Cloud Microphysical Models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33EB56AB-F0F0-1A42-88C3-8C74BEDE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4100"/>
            <a:ext cx="8973672" cy="259393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25CCB9-D573-8B4F-A0D9-E72E5FDED8AC}"/>
              </a:ext>
            </a:extLst>
          </p:cNvPr>
          <p:cNvGrpSpPr/>
          <p:nvPr/>
        </p:nvGrpSpPr>
        <p:grpSpPr>
          <a:xfrm>
            <a:off x="1658471" y="1586752"/>
            <a:ext cx="2642518" cy="1678481"/>
            <a:chOff x="1569312" y="978182"/>
            <a:chExt cx="3099216" cy="228705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E87BF0-ECC0-5444-9DCA-9FA5B0D2D0A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51" t="9554" r="38568" b="9914"/>
            <a:stretch/>
          </p:blipFill>
          <p:spPr bwMode="auto">
            <a:xfrm>
              <a:off x="1569312" y="978182"/>
              <a:ext cx="1514804" cy="22870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7E4517-FF36-D542-8BF9-6F98F582F0C8}"/>
                </a:ext>
              </a:extLst>
            </p:cNvPr>
            <p:cNvCxnSpPr/>
            <p:nvPr/>
          </p:nvCxnSpPr>
          <p:spPr>
            <a:xfrm>
              <a:off x="2600333" y="1249864"/>
              <a:ext cx="18288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01FDBEF-5966-4740-AE03-E8C4DCD83B50}"/>
                </a:ext>
              </a:extLst>
            </p:cNvPr>
            <p:cNvCxnSpPr/>
            <p:nvPr/>
          </p:nvCxnSpPr>
          <p:spPr>
            <a:xfrm>
              <a:off x="2600333" y="2822220"/>
              <a:ext cx="1828800" cy="0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31FD36-B32C-3A47-BD0D-852D5F5BD2B4}"/>
                </a:ext>
              </a:extLst>
            </p:cNvPr>
            <p:cNvSpPr txBox="1"/>
            <p:nvPr/>
          </p:nvSpPr>
          <p:spPr>
            <a:xfrm>
              <a:off x="3489282" y="1709581"/>
              <a:ext cx="1179246" cy="712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latin typeface="Times New Roman"/>
                  <a:cs typeface="Times New Roman"/>
                </a:rPr>
                <a:t>D</a:t>
              </a:r>
              <a:r>
                <a:rPr lang="en-US" sz="2800" baseline="-25000" dirty="0">
                  <a:latin typeface="Times New Roman"/>
                  <a:cs typeface="Times New Roman"/>
                </a:rPr>
                <a:t>max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E9ECFEE-081D-3740-9769-E55A9ED78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209" y="1230334"/>
              <a:ext cx="0" cy="544821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B16A690-B714-D641-932C-6BEB9DBBC474}"/>
                </a:ext>
              </a:extLst>
            </p:cNvPr>
            <p:cNvCxnSpPr/>
            <p:nvPr/>
          </p:nvCxnSpPr>
          <p:spPr>
            <a:xfrm>
              <a:off x="3959209" y="2338069"/>
              <a:ext cx="0" cy="484151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DBA8D26-0F85-7440-BE89-8DC0075EEB73}"/>
              </a:ext>
            </a:extLst>
          </p:cNvPr>
          <p:cNvSpPr txBox="1"/>
          <p:nvPr/>
        </p:nvSpPr>
        <p:spPr>
          <a:xfrm>
            <a:off x="4843011" y="2025882"/>
            <a:ext cx="2689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Fu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D5F88-1E54-F441-94D2-171D25C3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09"/>
            <a:ext cx="9144000" cy="928509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Cloud ice mass-</a:t>
            </a:r>
            <a:r>
              <a:rPr lang="en-US" i="1">
                <a:latin typeface="Arial"/>
                <a:cs typeface="Arial"/>
              </a:rPr>
              <a:t>D</a:t>
            </a:r>
            <a:r>
              <a:rPr lang="en-US" baseline="-25000">
                <a:latin typeface="Arial"/>
                <a:cs typeface="Arial"/>
              </a:rPr>
              <a:t>max</a:t>
            </a:r>
            <a:r>
              <a:rPr lang="en-US">
                <a:latin typeface="Arial"/>
                <a:cs typeface="Arial"/>
              </a:rPr>
              <a:t> relations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 descr="mDTHMv3nonew.tif">
            <a:extLst>
              <a:ext uri="{FF2B5EF4-FFF2-40B4-BE49-F238E27FC236}">
                <a16:creationId xmlns:a16="http://schemas.microsoft.com/office/drawing/2014/main" id="{4989DE5F-E4D0-2847-85B3-993DC791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6018"/>
            <a:ext cx="7315200" cy="54848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28C20E-5FD9-3A4E-A7E8-BDF89524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9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82224CD-2E09-6D4E-B415-EFAE5189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261"/>
            <a:ext cx="7886700" cy="580083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An ensemble mean as a surrogate for a roughened particle for light scattering computation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EE0CD47-A9A4-1E44-B8AF-791372D3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9" y="1900765"/>
            <a:ext cx="6980767" cy="46669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573D0-EDF9-2C40-890E-A47A3CDF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44EA4911-F811-2547-B455-D89CAF299707}"/>
              </a:ext>
            </a:extLst>
          </p:cNvPr>
          <p:cNvSpPr txBox="1">
            <a:spLocks/>
          </p:cNvSpPr>
          <p:nvPr/>
        </p:nvSpPr>
        <p:spPr>
          <a:xfrm>
            <a:off x="319177" y="749842"/>
            <a:ext cx="9135932" cy="51051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The development of a novel two-habit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936771-153C-E249-97E9-86B1720D0561}"/>
              </a:ext>
            </a:extLst>
          </p:cNvPr>
          <p:cNvSpPr txBox="1"/>
          <p:nvPr/>
        </p:nvSpPr>
        <p:spPr>
          <a:xfrm>
            <a:off x="0" y="1374844"/>
            <a:ext cx="45346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776" indent="-257175">
              <a:buFont typeface="Courier New" panose="02070309020205020404" pitchFamily="49" charset="0"/>
              <a:buChar char="o"/>
            </a:pPr>
            <a:r>
              <a:rPr lang="en-US" sz="1500" dirty="0"/>
              <a:t>60-particle irregular single column and 20-particle irregular 20-column aggregate ensembles.</a:t>
            </a:r>
          </a:p>
          <a:p>
            <a:pPr marL="493776" indent="-257175">
              <a:buFont typeface="Courier New" panose="02070309020205020404" pitchFamily="49" charset="0"/>
              <a:buChar char="o"/>
            </a:pPr>
            <a:r>
              <a:rPr lang="en-US" sz="1500" dirty="0"/>
              <a:t>Volume-projected area equivalent sphere diameter size characterization.</a:t>
            </a:r>
          </a:p>
          <a:p>
            <a:pPr marL="493776" indent="-257175">
              <a:buFont typeface="Courier New" panose="02070309020205020404" pitchFamily="49" charset="0"/>
              <a:buChar char="o"/>
            </a:pPr>
            <a:r>
              <a:rPr lang="en-US" sz="1500" dirty="0"/>
              <a:t>Same wavelength and size resolution and range as previous THM.</a:t>
            </a:r>
          </a:p>
          <a:p>
            <a:pPr marL="493776" indent="-257175">
              <a:buFont typeface="Courier New" panose="02070309020205020404" pitchFamily="49" charset="0"/>
              <a:buChar char="o"/>
            </a:pPr>
            <a:r>
              <a:rPr lang="en-US" sz="1500" dirty="0"/>
              <a:t>For size parameters &gt; 25, a simplified PGOM was used.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17CA0-9358-5F4B-96FD-6BEAC93E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20" y="2812509"/>
            <a:ext cx="2313952" cy="317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2E5E56-01D1-6E4C-A66E-1337AAEBF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368" y="2767602"/>
            <a:ext cx="2313952" cy="321855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5787952-4BF4-D24E-91A8-5ADA90770D58}"/>
              </a:ext>
            </a:extLst>
          </p:cNvPr>
          <p:cNvGraphicFramePr>
            <a:graphicFrameLocks noGrp="1"/>
          </p:cNvGraphicFramePr>
          <p:nvPr/>
        </p:nvGraphicFramePr>
        <p:xfrm>
          <a:off x="5264918" y="1616069"/>
          <a:ext cx="3110803" cy="94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722">
                  <a:extLst>
                    <a:ext uri="{9D8B030D-6E8A-4147-A177-3AD203B41FA5}">
                      <a16:colId xmlns:a16="http://schemas.microsoft.com/office/drawing/2014/main" val="1149836103"/>
                    </a:ext>
                  </a:extLst>
                </a:gridCol>
                <a:gridCol w="1952081">
                  <a:extLst>
                    <a:ext uri="{9D8B030D-6E8A-4147-A177-3AD203B41FA5}">
                      <a16:colId xmlns:a16="http://schemas.microsoft.com/office/drawing/2014/main" val="2713225583"/>
                    </a:ext>
                  </a:extLst>
                </a:gridCol>
              </a:tblGrid>
              <a:tr h="31506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New THM (Version 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39320289"/>
                  </a:ext>
                </a:extLst>
              </a:tr>
              <a:tr h="315067">
                <a:tc>
                  <a:txBody>
                    <a:bodyPr/>
                    <a:lstStyle/>
                    <a:p>
                      <a:r>
                        <a:rPr lang="en-US" sz="1200" dirty="0"/>
                        <a:t>Wavelength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470 bins (0.2 – 200 µm)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9284628"/>
                  </a:ext>
                </a:extLst>
              </a:tr>
              <a:tr h="315067">
                <a:tc>
                  <a:txBody>
                    <a:bodyPr/>
                    <a:lstStyle/>
                    <a:p>
                      <a:r>
                        <a:rPr lang="en-US" sz="1200" dirty="0"/>
                        <a:t>Size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189 bins (2.0 – 10000.0 µm)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0048603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FA3A756-9761-F548-832B-D884A91B96FD}"/>
              </a:ext>
            </a:extLst>
          </p:cNvPr>
          <p:cNvGrpSpPr>
            <a:grpSpLocks noChangeAspect="1"/>
          </p:cNvGrpSpPr>
          <p:nvPr/>
        </p:nvGrpSpPr>
        <p:grpSpPr>
          <a:xfrm>
            <a:off x="143021" y="4505764"/>
            <a:ext cx="4135953" cy="1551816"/>
            <a:chOff x="6014995" y="4457410"/>
            <a:chExt cx="5669280" cy="21271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981753D-E59B-B146-A0BE-481EA4A017A7}"/>
                </a:ext>
              </a:extLst>
            </p:cNvPr>
            <p:cNvSpPr/>
            <p:nvPr/>
          </p:nvSpPr>
          <p:spPr>
            <a:xfrm>
              <a:off x="8837443" y="4765314"/>
              <a:ext cx="2724912" cy="12358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F1735B-CF24-894F-919A-1DE39CBC2F0D}"/>
                </a:ext>
              </a:extLst>
            </p:cNvPr>
            <p:cNvSpPr/>
            <p:nvPr/>
          </p:nvSpPr>
          <p:spPr>
            <a:xfrm>
              <a:off x="6112531" y="4771271"/>
              <a:ext cx="2724912" cy="1235801"/>
            </a:xfrm>
            <a:prstGeom prst="rect">
              <a:avLst/>
            </a:prstGeom>
            <a:solidFill>
              <a:srgbClr val="00B05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95ADFF-F77B-144B-AD55-CABF78C4C760}"/>
                </a:ext>
              </a:extLst>
            </p:cNvPr>
            <p:cNvCxnSpPr/>
            <p:nvPr/>
          </p:nvCxnSpPr>
          <p:spPr>
            <a:xfrm>
              <a:off x="6112531" y="6002606"/>
              <a:ext cx="124358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632A54-9FE9-494B-A366-7C49FD7E8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3923" y="5868692"/>
              <a:ext cx="134112" cy="134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E1B297-421B-D545-8FB8-55D22EA45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6051" y="5984515"/>
              <a:ext cx="115826" cy="182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0164A8-3D8A-0F4C-8E63-E2D997893B16}"/>
                </a:ext>
              </a:extLst>
            </p:cNvPr>
            <p:cNvSpPr txBox="1"/>
            <p:nvPr/>
          </p:nvSpPr>
          <p:spPr>
            <a:xfrm>
              <a:off x="6014995" y="6014995"/>
              <a:ext cx="426720" cy="569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0.1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22093D-6ACD-5640-ABDD-230ABD043188}"/>
                </a:ext>
              </a:extLst>
            </p:cNvPr>
            <p:cNvSpPr txBox="1"/>
            <p:nvPr/>
          </p:nvSpPr>
          <p:spPr>
            <a:xfrm>
              <a:off x="8459491" y="5982829"/>
              <a:ext cx="646176" cy="34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~25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ECE25-E42E-4443-AD6C-7F26EFABC047}"/>
                </a:ext>
              </a:extLst>
            </p:cNvPr>
            <p:cNvSpPr txBox="1"/>
            <p:nvPr/>
          </p:nvSpPr>
          <p:spPr>
            <a:xfrm>
              <a:off x="10346206" y="5982828"/>
              <a:ext cx="646176" cy="34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1000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8D6347-8644-B642-AED7-EC30FC36934C}"/>
                </a:ext>
              </a:extLst>
            </p:cNvPr>
            <p:cNvSpPr txBox="1"/>
            <p:nvPr/>
          </p:nvSpPr>
          <p:spPr>
            <a:xfrm>
              <a:off x="7759743" y="6198856"/>
              <a:ext cx="2191511" cy="34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Size Parameter (</a:t>
              </a:r>
              <a:r>
                <a:rPr lang="en-US" sz="1050" dirty="0" err="1"/>
                <a:t>kD</a:t>
              </a:r>
              <a:r>
                <a:rPr lang="en-US" sz="1050" dirty="0"/>
                <a:t>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521E8C-AF96-8140-8AFD-C635F1BB7393}"/>
                </a:ext>
              </a:extLst>
            </p:cNvPr>
            <p:cNvSpPr txBox="1"/>
            <p:nvPr/>
          </p:nvSpPr>
          <p:spPr>
            <a:xfrm>
              <a:off x="6527059" y="5112787"/>
              <a:ext cx="1883664" cy="7910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Invariant Imbedding T-Matrix Method (II-TM)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E452AC-9BBD-7649-AA52-FE9B2E8B38D8}"/>
                </a:ext>
              </a:extLst>
            </p:cNvPr>
            <p:cNvSpPr txBox="1"/>
            <p:nvPr/>
          </p:nvSpPr>
          <p:spPr>
            <a:xfrm>
              <a:off x="9105666" y="5106764"/>
              <a:ext cx="2188464" cy="569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Improved Geometric Optics Method (IGOM)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645CC0-D799-5F4C-9B01-2B95D093EF9D}"/>
                </a:ext>
              </a:extLst>
            </p:cNvPr>
            <p:cNvCxnSpPr>
              <a:cxnSpLocks/>
            </p:cNvCxnSpPr>
            <p:nvPr/>
          </p:nvCxnSpPr>
          <p:spPr>
            <a:xfrm>
              <a:off x="7478035" y="5868692"/>
              <a:ext cx="134114" cy="3169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C97320C-34CC-C848-8793-5A2E446E9B09}"/>
                </a:ext>
              </a:extLst>
            </p:cNvPr>
            <p:cNvCxnSpPr>
              <a:cxnSpLocks/>
            </p:cNvCxnSpPr>
            <p:nvPr/>
          </p:nvCxnSpPr>
          <p:spPr>
            <a:xfrm>
              <a:off x="9951254" y="5982828"/>
              <a:ext cx="1733021" cy="16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55AEA7-DDB7-674F-8A37-76B9F993CF70}"/>
                </a:ext>
              </a:extLst>
            </p:cNvPr>
            <p:cNvSpPr txBox="1"/>
            <p:nvPr/>
          </p:nvSpPr>
          <p:spPr>
            <a:xfrm>
              <a:off x="6496064" y="4457410"/>
              <a:ext cx="4698660" cy="379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THM Computation Methods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E56338-84B6-B540-96D7-3553EADC69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40623" y="5982828"/>
              <a:ext cx="115826" cy="1828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B18BB02-A03A-9546-9C34-5D7CD847BF85}"/>
                </a:ext>
              </a:extLst>
            </p:cNvPr>
            <p:cNvCxnSpPr>
              <a:cxnSpLocks/>
            </p:cNvCxnSpPr>
            <p:nvPr/>
          </p:nvCxnSpPr>
          <p:spPr>
            <a:xfrm>
              <a:off x="9707747" y="5844110"/>
              <a:ext cx="134114" cy="3169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B1F11CD-77D7-2946-932B-EEB63B39C6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5725" y="5858679"/>
              <a:ext cx="134112" cy="134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4AE026-556E-9945-9FD6-4ADCBC87B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1877" y="5989575"/>
              <a:ext cx="1850522" cy="115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E25125D-2C4D-0F4B-B845-A1016AA10610}"/>
              </a:ext>
            </a:extLst>
          </p:cNvPr>
          <p:cNvGrpSpPr>
            <a:grpSpLocks noChangeAspect="1"/>
          </p:cNvGrpSpPr>
          <p:nvPr/>
        </p:nvGrpSpPr>
        <p:grpSpPr>
          <a:xfrm>
            <a:off x="1044863" y="3494424"/>
            <a:ext cx="1134189" cy="952432"/>
            <a:chOff x="9792657" y="809939"/>
            <a:chExt cx="1955615" cy="164222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23BC051-7ACE-3C41-9F68-C00A6227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92657" y="824600"/>
              <a:ext cx="1107096" cy="86247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917C44-49CE-F749-80FD-D38ABBDA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1176" y="809939"/>
              <a:ext cx="1107096" cy="8624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E227B30-C354-5745-960F-E6790464F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689" y="1589685"/>
              <a:ext cx="1107096" cy="862476"/>
            </a:xfrm>
            <a:prstGeom prst="rect">
              <a:avLst/>
            </a:prstGeom>
          </p:spPr>
        </p:pic>
      </p:grpSp>
      <p:pic>
        <p:nvPicPr>
          <p:cNvPr id="46" name="Picture 45" descr="A picture containing man, table, standing, woman&#10;&#10;Description automatically generated">
            <a:extLst>
              <a:ext uri="{FF2B5EF4-FFF2-40B4-BE49-F238E27FC236}">
                <a16:creationId xmlns:a16="http://schemas.microsoft.com/office/drawing/2014/main" id="{A397E577-AC1B-974E-99FD-7E9267CB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12" b="89865" l="52485" r="96988">
                        <a14:foregroundMark x1="55271" y1="11149" x2="57455" y2="14189"/>
                        <a14:foregroundMark x1="57907" y1="9291" x2="60015" y2="9122"/>
                        <a14:foregroundMark x1="61747" y1="8108" x2="67093" y2="18581"/>
                        <a14:foregroundMark x1="73268" y1="6250" x2="72063" y2="18074"/>
                        <a14:foregroundMark x1="72063" y1="19088" x2="71837" y2="22128"/>
                        <a14:foregroundMark x1="80723" y1="8108" x2="86295" y2="13176"/>
                        <a14:foregroundMark x1="96988" y1="11149" x2="96461" y2="18581"/>
                        <a14:foregroundMark x1="90437" y1="20777" x2="90060" y2="20439"/>
                        <a14:foregroundMark x1="86295" y1="6081" x2="85994" y2="9628"/>
                        <a14:foregroundMark x1="56777" y1="29223" x2="57681" y2="44257"/>
                        <a14:foregroundMark x1="61596" y1="38514" x2="65889" y2="34797"/>
                        <a14:foregroundMark x1="86177" y1="34851" x2="87425" y2="37500"/>
                        <a14:foregroundMark x1="83208" y1="28547" x2="83614" y2="29408"/>
                        <a14:foregroundMark x1="90587" y1="30236" x2="96310" y2="42736"/>
                        <a14:foregroundMark x1="93165" y1="55378" x2="96310" y2="58953"/>
                        <a14:foregroundMark x1="90813" y1="52703" x2="91841" y2="53872"/>
                        <a14:foregroundMark x1="96762" y1="79223" x2="92470" y2="80236"/>
                        <a14:foregroundMark x1="81024" y1="75845" x2="83961" y2="80405"/>
                        <a14:foregroundMark x1="52485" y1="77872" x2="58283" y2="84459"/>
                        <a14:foregroundMark x1="55572" y1="52534" x2="60015" y2="58277"/>
                        <a14:foregroundMark x1="63027" y1="56588" x2="66491" y2="57095"/>
                        <a14:foregroundMark x1="72063" y1="53041" x2="76732" y2="61824"/>
                        <a14:foregroundMark x1="84563" y1="50845" x2="85919" y2="61993"/>
                        <a14:foregroundMark x1="76883" y1="72804" x2="76506" y2="86486"/>
                        <a14:foregroundMark x1="61521" y1="73986" x2="63931" y2="79054"/>
                        <a14:foregroundMark x1="57605" y1="51520" x2="58133" y2="54054"/>
                        <a14:foregroundMark x1="75753" y1="51520" x2="76883" y2="50845"/>
                        <a14:backgroundMark x1="93298" y1="7432" x2="93298" y2="7432"/>
                        <a14:backgroundMark x1="93373" y1="7601" x2="93599" y2="8784"/>
                        <a14:backgroundMark x1="92696" y1="6926" x2="93298" y2="7264"/>
                        <a14:backgroundMark x1="93298" y1="8784" x2="93373" y2="6926"/>
                        <a14:backgroundMark x1="93373" y1="6419" x2="93373" y2="7264"/>
                        <a14:backgroundMark x1="93373" y1="7601" x2="93373" y2="6926"/>
                        <a14:backgroundMark x1="85994" y1="29223" x2="85392" y2="31926"/>
                        <a14:backgroundMark x1="92620" y1="52365" x2="93675" y2="54392"/>
                        <a14:backgroundMark x1="93449" y1="54899" x2="93524" y2="55405"/>
                        <a14:backgroundMark x1="85090" y1="29899" x2="85241" y2="31926"/>
                        <a14:backgroundMark x1="85392" y1="30068" x2="85241" y2="32095"/>
                        <a14:backgroundMark x1="85241" y1="31250" x2="85241" y2="32432"/>
                        <a14:backgroundMark x1="86596" y1="32095" x2="85166" y2="32601"/>
                      </a14:backgroundRemoval>
                    </a14:imgEffect>
                  </a14:imgLayer>
                </a14:imgProps>
              </a:ext>
            </a:extLst>
          </a:blip>
          <a:srcRect l="51745"/>
          <a:stretch/>
        </p:blipFill>
        <p:spPr>
          <a:xfrm>
            <a:off x="2124198" y="3453029"/>
            <a:ext cx="1144320" cy="105714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566A3EB-4F98-F04F-9385-1F74A77C3F18}"/>
              </a:ext>
            </a:extLst>
          </p:cNvPr>
          <p:cNvSpPr txBox="1"/>
          <p:nvPr/>
        </p:nvSpPr>
        <p:spPr>
          <a:xfrm>
            <a:off x="147727" y="4488460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7a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3DBB22-BC90-BC4E-8123-D2AFD4A1BFC1}"/>
              </a:ext>
            </a:extLst>
          </p:cNvPr>
          <p:cNvSpPr txBox="1"/>
          <p:nvPr/>
        </p:nvSpPr>
        <p:spPr>
          <a:xfrm>
            <a:off x="4542743" y="2561269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7b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509D4F5-EBF4-F44D-8F29-5B1F83F094AD}"/>
              </a:ext>
            </a:extLst>
          </p:cNvPr>
          <p:cNvSpPr txBox="1"/>
          <p:nvPr/>
        </p:nvSpPr>
        <p:spPr>
          <a:xfrm>
            <a:off x="6856694" y="2606176"/>
            <a:ext cx="3429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7c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328E4-712F-4D45-9662-C1CE7346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1"/>
    </mc:Choice>
    <mc:Fallback xmlns="">
      <p:transition spd="slow" advTm="4884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C41E8-8562-CA4D-B261-BEF8AC13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2" y="189186"/>
            <a:ext cx="8179531" cy="2577480"/>
          </a:xfrm>
        </p:spPr>
        <p:txBody>
          <a:bodyPr>
            <a:normAutofit fontScale="90000"/>
          </a:bodyPr>
          <a:lstStyle/>
          <a:p>
            <a:r>
              <a:rPr lang="en-US" dirty="0"/>
              <a:t>Illustration of: 1) spectral consistency (i.e., consistency between the retrievals based on infrared channels and solar channels, 2) consistency between active (lidar based) and passive (imager based) remote sensing applications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C06-1C08-564D-9020-BAE06042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24" y="2989146"/>
            <a:ext cx="3795735" cy="3133689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81125CB9-97B5-254A-B080-2EFE5754B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97" y="3211629"/>
            <a:ext cx="3294689" cy="2759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9AFE92-CB0D-964F-B5A9-D3D6F2B7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64" y="3429000"/>
            <a:ext cx="296834" cy="187994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8CDA4-2603-014B-812D-02EAE756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A651-A97F-9D45-B929-A4FEB1E818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5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649148"/>
          </a:xfrm>
        </p:spPr>
        <p:txBody>
          <a:bodyPr>
            <a:normAutofit/>
          </a:bodyPr>
          <a:lstStyle/>
          <a:p>
            <a:r>
              <a:rPr kumimoji="1" lang="en-US" altLang="ja-JP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GOES-16/17 cloud retrieval system for ice model development</a:t>
            </a:r>
            <a:endParaRPr kumimoji="1" lang="ja-JP" alt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71163-41D6-F344-9358-1D2542A4E5E8}"/>
              </a:ext>
            </a:extLst>
          </p:cNvPr>
          <p:cNvSpPr txBox="1"/>
          <p:nvPr/>
        </p:nvSpPr>
        <p:spPr>
          <a:xfrm>
            <a:off x="4569825" y="3428999"/>
            <a:ext cx="4269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ABI/GOES-16/17 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Nakajima-King COT retrievals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Split-window COT retrievals</a:t>
            </a:r>
          </a:p>
          <a:p>
            <a:pPr defTabSz="3429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CALIOP/CALIPSO observations</a:t>
            </a:r>
          </a:p>
          <a:p>
            <a:pPr marL="257175" indent="-257175" defTabSz="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Backscatter based COT retrievals</a:t>
            </a:r>
          </a:p>
          <a:p>
            <a:pPr defTabSz="342900"/>
            <a:endParaRPr lang="en-US" dirty="0">
              <a:solidFill>
                <a:prstClr val="black"/>
              </a:solidFill>
              <a:latin typeface="Calibri" panose="020F0502020204030204"/>
              <a:sym typeface="Wingdings" pitchFamily="2" charset="2"/>
            </a:endParaRPr>
          </a:p>
          <a:p>
            <a:pPr defTabSz="342900"/>
            <a:r>
              <a:rPr lang="en-US" dirty="0">
                <a:solidFill>
                  <a:prstClr val="black"/>
                </a:solidFill>
                <a:latin typeface="Calibri" panose="020F0502020204030204"/>
                <a:sym typeface="Wingdings" pitchFamily="2" charset="2"/>
              </a:rPr>
              <a:t> Check spectral and active–passive consistency in COT retrievals.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97D58-06D5-BC45-A675-CB99A09B2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44154" y="1586428"/>
            <a:ext cx="4502794" cy="368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BFC38-B7F8-6F42-966E-9260896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20" r="8533" b="5941"/>
          <a:stretch/>
        </p:blipFill>
        <p:spPr>
          <a:xfrm>
            <a:off x="4328832" y="1466383"/>
            <a:ext cx="2375713" cy="1806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8D3FB7-B5F5-064A-ADD5-0DDB4DD0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86" r="8908" b="5877"/>
          <a:stretch/>
        </p:blipFill>
        <p:spPr>
          <a:xfrm>
            <a:off x="6737816" y="1466383"/>
            <a:ext cx="2372914" cy="18068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0C947-8E1D-624D-8CB9-380E1052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76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7478-9555-9A4A-B663-F4DC5DB7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2" y="2695950"/>
            <a:ext cx="80831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Project 3: Development of vector Radiative Transfer Capability that can be incorporated into CRTM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3B9A9-7888-FD44-A4FC-811AB6D9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020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04f48930f_0_2"/>
          <p:cNvSpPr txBox="1">
            <a:spLocks noGrp="1"/>
          </p:cNvSpPr>
          <p:nvPr>
            <p:ph type="title"/>
          </p:nvPr>
        </p:nvSpPr>
        <p:spPr>
          <a:xfrm>
            <a:off x="457200" y="230188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Project Background</a:t>
            </a:r>
            <a:endParaRPr/>
          </a:p>
        </p:txBody>
      </p:sp>
      <p:sp>
        <p:nvSpPr>
          <p:cNvPr id="240" name="Google Shape;240;gc04f48930f_0_2"/>
          <p:cNvSpPr txBox="1">
            <a:spLocks noGrp="1"/>
          </p:cNvSpPr>
          <p:nvPr>
            <p:ph type="body" idx="1"/>
          </p:nvPr>
        </p:nvSpPr>
        <p:spPr>
          <a:xfrm>
            <a:off x="457199" y="1369888"/>
            <a:ext cx="8413531" cy="525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 sz="2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Radiances in the UV/Vis are not currently assimilated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Cloudy radiances in the IR are not currently assimilated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Precipitation-affected radiances in the microwave are not currently assimilated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CRTM is advancing to fully polarized radiative transfer (requires vectorized RT for the atmosphere including hydrometeor scattering and surface properties)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generation sensors contain channels in spectral regions not simulated by CRTM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capabilities allow for more detailed mapping between microphysics and optical properties, which currently cannot be handled by CRTM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61D0E-1980-2648-92B2-CAE3430FF7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F9E21BF5-83F1-D04F-8CDA-F1F71F3853CB}"/>
              </a:ext>
            </a:extLst>
          </p:cNvPr>
          <p:cNvSpPr txBox="1">
            <a:spLocks/>
          </p:cNvSpPr>
          <p:nvPr/>
        </p:nvSpPr>
        <p:spPr>
          <a:xfrm>
            <a:off x="294857" y="1031710"/>
            <a:ext cx="855428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Recent Satellite Missions with Polarimetric Capability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153" y="3034372"/>
            <a:ext cx="1194905" cy="955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02663" y="2757373"/>
            <a:ext cx="14509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Roboto"/>
              </a:rPr>
              <a:t>PACE </a:t>
            </a:r>
            <a:r>
              <a:rPr lang="en-US" sz="1350" dirty="0">
                <a:sym typeface="Calibri"/>
              </a:rPr>
              <a:t>(2023-)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34" y="2963282"/>
            <a:ext cx="1247424" cy="9355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27226" y="2662855"/>
            <a:ext cx="20587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PARASOL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(2005-2013)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7EAC-A4A1-DE4A-9670-865233F21CF8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30A389-7C44-2444-8AE1-C75EBB0ACD59}"/>
              </a:ext>
            </a:extLst>
          </p:cNvPr>
          <p:cNvSpPr/>
          <p:nvPr/>
        </p:nvSpPr>
        <p:spPr>
          <a:xfrm>
            <a:off x="7186381" y="2811212"/>
            <a:ext cx="195761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  <a:latin typeface="Roboto"/>
              </a:rPr>
              <a:t>METOP-SG-A </a:t>
            </a:r>
            <a:r>
              <a:rPr lang="en-US" sz="1350" dirty="0">
                <a:latin typeface="Roboto"/>
              </a:rPr>
              <a:t>(2023-)</a:t>
            </a:r>
            <a:endParaRPr lang="en-US" sz="1350" b="1" dirty="0">
              <a:latin typeface="Roboto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AEC1CF-7D9B-1A4B-BE55-C93D7C581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980" y="3125820"/>
            <a:ext cx="1653540" cy="7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142D84-A932-E044-92F9-78F472D3EABA}"/>
              </a:ext>
            </a:extLst>
          </p:cNvPr>
          <p:cNvSpPr/>
          <p:nvPr/>
        </p:nvSpPr>
        <p:spPr>
          <a:xfrm>
            <a:off x="4252715" y="2657539"/>
            <a:ext cx="139336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OTB-2 </a:t>
            </a:r>
            <a:r>
              <a:rPr lang="en-US" sz="1350" dirty="0">
                <a:latin typeface="Arial" panose="020B0604020202020204" pitchFamily="34" charset="0"/>
              </a:rPr>
              <a:t>(2022-)</a:t>
            </a:r>
            <a:endParaRPr lang="en-US" sz="1350" dirty="0"/>
          </a:p>
        </p:txBody>
      </p:sp>
      <p:pic>
        <p:nvPicPr>
          <p:cNvPr id="2052" name="Picture 4" descr="General Atomics Awards Contract to Firefly Aerospace Inc. to Launch NASA's  Multi-Angle Imager for Aerosols Mission | General Atomics">
            <a:extLst>
              <a:ext uri="{FF2B5EF4-FFF2-40B4-BE49-F238E27FC236}">
                <a16:creationId xmlns:a16="http://schemas.microsoft.com/office/drawing/2014/main" id="{A7406AD0-6469-8745-B190-13B08C72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715" y="2934538"/>
            <a:ext cx="1155593" cy="11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7903A6CB-0B59-6B47-A67C-78D61A4353FE}"/>
              </a:ext>
            </a:extLst>
          </p:cNvPr>
          <p:cNvSpPr/>
          <p:nvPr/>
        </p:nvSpPr>
        <p:spPr>
          <a:xfrm rot="5400000">
            <a:off x="3063822" y="3807951"/>
            <a:ext cx="368446" cy="550243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2F76C-FB63-8148-8440-4F392B4B5823}"/>
              </a:ext>
            </a:extLst>
          </p:cNvPr>
          <p:cNvSpPr/>
          <p:nvPr/>
        </p:nvSpPr>
        <p:spPr>
          <a:xfrm>
            <a:off x="2876513" y="4452699"/>
            <a:ext cx="92478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sym typeface="Calibri"/>
              </a:rPr>
              <a:t>POLDER</a:t>
            </a:r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2D5D6C-2461-BA4C-BD74-86ACD20E57E2}"/>
              </a:ext>
            </a:extLst>
          </p:cNvPr>
          <p:cNvSpPr/>
          <p:nvPr/>
        </p:nvSpPr>
        <p:spPr>
          <a:xfrm>
            <a:off x="182481" y="3235335"/>
            <a:ext cx="159308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Satellite Missions: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BF4B0A-0F85-274C-B34B-D6314CA86AFD}"/>
              </a:ext>
            </a:extLst>
          </p:cNvPr>
          <p:cNvSpPr/>
          <p:nvPr/>
        </p:nvSpPr>
        <p:spPr>
          <a:xfrm>
            <a:off x="168474" y="4452699"/>
            <a:ext cx="20587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Polarimetric Instruments: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C6BAEF-6225-E340-A371-18CB2192D29C}"/>
              </a:ext>
            </a:extLst>
          </p:cNvPr>
          <p:cNvSpPr/>
          <p:nvPr/>
        </p:nvSpPr>
        <p:spPr>
          <a:xfrm>
            <a:off x="4572000" y="4452699"/>
            <a:ext cx="74306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sym typeface="Calibri"/>
              </a:rPr>
              <a:t>MAIA</a:t>
            </a:r>
            <a:endParaRPr lang="en-US" sz="1350" dirty="0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F21F9C7F-584F-9049-8A3E-99FB1A273327}"/>
              </a:ext>
            </a:extLst>
          </p:cNvPr>
          <p:cNvSpPr/>
          <p:nvPr/>
        </p:nvSpPr>
        <p:spPr>
          <a:xfrm rot="5400000">
            <a:off x="4741928" y="3903593"/>
            <a:ext cx="177166" cy="550243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794217-1FAD-644C-B0CA-01C2E63EDA86}"/>
              </a:ext>
            </a:extLst>
          </p:cNvPr>
          <p:cNvSpPr/>
          <p:nvPr/>
        </p:nvSpPr>
        <p:spPr>
          <a:xfrm>
            <a:off x="5734233" y="4452699"/>
            <a:ext cx="13878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err="1">
                <a:solidFill>
                  <a:srgbClr val="FF0000"/>
                </a:solidFill>
                <a:sym typeface="Calibri"/>
              </a:rPr>
              <a:t>SPEXone</a:t>
            </a:r>
            <a:r>
              <a:rPr lang="en-US" sz="1350" b="1" dirty="0">
                <a:solidFill>
                  <a:srgbClr val="FF0000"/>
                </a:solidFill>
                <a:sym typeface="Calibri"/>
              </a:rPr>
              <a:t>, HARP2</a:t>
            </a:r>
            <a:endParaRPr lang="en-US" sz="1350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4D56FC4B-BF3B-F942-808C-166CCBAC70E9}"/>
              </a:ext>
            </a:extLst>
          </p:cNvPr>
          <p:cNvSpPr/>
          <p:nvPr/>
        </p:nvSpPr>
        <p:spPr>
          <a:xfrm rot="5400000">
            <a:off x="6222104" y="3853674"/>
            <a:ext cx="276999" cy="550243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609C1-1009-F844-9F48-48BB040E731C}"/>
              </a:ext>
            </a:extLst>
          </p:cNvPr>
          <p:cNvSpPr/>
          <p:nvPr/>
        </p:nvSpPr>
        <p:spPr>
          <a:xfrm>
            <a:off x="7892734" y="4452699"/>
            <a:ext cx="54491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sym typeface="Calibri"/>
              </a:rPr>
              <a:t>3MI</a:t>
            </a:r>
            <a:endParaRPr lang="en-US" sz="1350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E543860-1E6C-194E-8071-0283042CB341}"/>
              </a:ext>
            </a:extLst>
          </p:cNvPr>
          <p:cNvSpPr/>
          <p:nvPr/>
        </p:nvSpPr>
        <p:spPr>
          <a:xfrm rot="5400000">
            <a:off x="7950526" y="3807952"/>
            <a:ext cx="368447" cy="550243"/>
          </a:xfrm>
          <a:prstGeom prst="rightArrow">
            <a:avLst/>
          </a:prstGeom>
          <a:solidFill>
            <a:srgbClr val="FF0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566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8508" y="2748958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517" y="710886"/>
            <a:ext cx="809296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Retrieval Errors without Considering Polarization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27255-9992-7848-BC79-716B3E35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7EAC-A4A1-DE4A-9670-865233F21CF8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 descr="Screen Shot 2019-02-28 at 2.41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997" y="1490528"/>
            <a:ext cx="5405753" cy="36814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37998" y="5100503"/>
            <a:ext cx="573094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Retrieved water cloud optical thickness (a) and effective diameter (</a:t>
            </a:r>
            <a:r>
              <a:rPr lang="en-US" sz="1350" dirty="0" err="1"/>
              <a:t>μm</a:t>
            </a:r>
            <a:r>
              <a:rPr lang="en-US" sz="1350" dirty="0"/>
              <a:t>) (b) and the relative differences (c, d) between the “vector case” and “scalar case” using </a:t>
            </a:r>
            <a:r>
              <a:rPr lang="en-US" sz="1350" dirty="0">
                <a:solidFill>
                  <a:srgbClr val="FF0000"/>
                </a:solidFill>
              </a:rPr>
              <a:t>MODIS</a:t>
            </a:r>
            <a:r>
              <a:rPr lang="en-US" sz="1350" dirty="0"/>
              <a:t> observation</a:t>
            </a:r>
          </a:p>
          <a:p>
            <a:pPr algn="ctr"/>
            <a:r>
              <a:rPr lang="en-US" sz="1350" dirty="0"/>
              <a:t>(</a:t>
            </a:r>
            <a:r>
              <a:rPr lang="en-US" sz="1350" dirty="0">
                <a:solidFill>
                  <a:srgbClr val="0000FF"/>
                </a:solidFill>
              </a:rPr>
              <a:t>Yi, Huang, Yang, Baum, and </a:t>
            </a:r>
            <a:r>
              <a:rPr lang="en-US" sz="1350" dirty="0" err="1">
                <a:solidFill>
                  <a:srgbClr val="0000FF"/>
                </a:solidFill>
              </a:rPr>
              <a:t>Kattawar</a:t>
            </a:r>
            <a:r>
              <a:rPr lang="en-US" sz="1350" dirty="0">
                <a:solidFill>
                  <a:srgbClr val="0000FF"/>
                </a:solidFill>
              </a:rPr>
              <a:t>, 2014</a:t>
            </a:r>
            <a:r>
              <a:rPr lang="en-US" sz="1350" dirty="0"/>
              <a:t>)</a:t>
            </a:r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93347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5E8014-1C3F-3D4A-99B0-91591095C61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59" t="20151" r="15225" b="24106"/>
          <a:stretch/>
        </p:blipFill>
        <p:spPr bwMode="auto">
          <a:xfrm>
            <a:off x="155740" y="1444760"/>
            <a:ext cx="4215181" cy="189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57169A-6116-254A-ABD2-7E9FFB675251}"/>
              </a:ext>
            </a:extLst>
          </p:cNvPr>
          <p:cNvSpPr txBox="1">
            <a:spLocks/>
          </p:cNvSpPr>
          <p:nvPr/>
        </p:nvSpPr>
        <p:spPr>
          <a:xfrm>
            <a:off x="743889" y="1043302"/>
            <a:ext cx="3038882" cy="4014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Near IR Reflectance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079C8-6C45-A145-9C91-884E19F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7EAC-A4A1-DE4A-9670-865233F21CF8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D9D57-6D39-774D-AEEA-DC067C392250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42" t="20794" r="13113" b="24099"/>
          <a:stretch/>
        </p:blipFill>
        <p:spPr bwMode="auto">
          <a:xfrm>
            <a:off x="2347101" y="3919138"/>
            <a:ext cx="4307146" cy="189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9A67F-836C-394C-976B-0DE4B0FCA5D6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08" t="20579" r="12079" b="23660"/>
          <a:stretch/>
        </p:blipFill>
        <p:spPr bwMode="auto">
          <a:xfrm>
            <a:off x="4656928" y="1460171"/>
            <a:ext cx="4331333" cy="1895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F32E0B-5780-6140-BE1B-F3113527869B}"/>
              </a:ext>
            </a:extLst>
          </p:cNvPr>
          <p:cNvSpPr txBox="1">
            <a:spLocks/>
          </p:cNvSpPr>
          <p:nvPr/>
        </p:nvSpPr>
        <p:spPr>
          <a:xfrm>
            <a:off x="5134807" y="1043302"/>
            <a:ext cx="3038882" cy="4014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Thermal IR brightness temperature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B2D1AB-D248-F34E-8B74-875FA71ABE31}"/>
              </a:ext>
            </a:extLst>
          </p:cNvPr>
          <p:cNvSpPr txBox="1">
            <a:spLocks/>
          </p:cNvSpPr>
          <p:nvPr/>
        </p:nvSpPr>
        <p:spPr>
          <a:xfrm>
            <a:off x="2769182" y="3541050"/>
            <a:ext cx="3038882" cy="4014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Near IR Polarization</a:t>
            </a:r>
          </a:p>
        </p:txBody>
      </p:sp>
    </p:spTree>
    <p:extLst>
      <p:ext uri="{BB962C8B-B14F-4D97-AF65-F5344CB8AC3E}">
        <p14:creationId xmlns:p14="http://schemas.microsoft.com/office/powerpoint/2010/main" val="2087857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97B6CF-A2E3-C34B-BF19-5C82E5F10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788" y="1590521"/>
            <a:ext cx="2614613" cy="2091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4F3D4-4012-B640-BC49-CCB2AF7163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634" y="1590522"/>
            <a:ext cx="2614779" cy="2091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A898-BA2E-FB40-BE09-1B89E75A369F}"/>
              </a:ext>
            </a:extLst>
          </p:cNvPr>
          <p:cNvSpPr/>
          <p:nvPr/>
        </p:nvSpPr>
        <p:spPr>
          <a:xfrm>
            <a:off x="515998" y="961864"/>
            <a:ext cx="81120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Analytical (Tangent-linear/Adjoint) and Finite Difference (FD)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352153-CB86-FB42-AA8E-93CB65E15EF7}"/>
                  </a:ext>
                </a:extLst>
              </p:cNvPr>
              <p:cNvSpPr/>
              <p:nvPr/>
            </p:nvSpPr>
            <p:spPr>
              <a:xfrm>
                <a:off x="1633556" y="1364599"/>
                <a:ext cx="230233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/>
                  <a:t>Cloud Optical thickness,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352153-CB86-FB42-AA8E-93CB65E15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556" y="1364599"/>
                <a:ext cx="2302330" cy="300082"/>
              </a:xfrm>
              <a:prstGeom prst="rect">
                <a:avLst/>
              </a:prstGeom>
              <a:blipFill>
                <a:blip r:embed="rId4"/>
                <a:stretch>
                  <a:fillRect l="-54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F0647-1C9B-9A45-979F-5D5EA1E5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23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293E4C-2204-E240-8C7C-A3DF9D4CA8CB}"/>
                  </a:ext>
                </a:extLst>
              </p:cNvPr>
              <p:cNvSpPr/>
              <p:nvPr/>
            </p:nvSpPr>
            <p:spPr>
              <a:xfrm>
                <a:off x="5365762" y="1372304"/>
                <a:ext cx="24162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50" dirty="0"/>
                  <a:t>Single-scattering albedo,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𝜛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293E4C-2204-E240-8C7C-A3DF9D4CA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62" y="1372304"/>
                <a:ext cx="2416239" cy="300082"/>
              </a:xfrm>
              <a:prstGeom prst="rect">
                <a:avLst/>
              </a:prstGeom>
              <a:blipFill>
                <a:blip r:embed="rId5"/>
                <a:stretch>
                  <a:fillRect l="-524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5EA236E4-6A23-F146-9B77-04A230B548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34" y="3918586"/>
            <a:ext cx="2614613" cy="209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E8A05F-94BB-774E-8B3B-354C83E36F15}"/>
                  </a:ext>
                </a:extLst>
              </p:cNvPr>
              <p:cNvSpPr/>
              <p:nvPr/>
            </p:nvSpPr>
            <p:spPr>
              <a:xfrm>
                <a:off x="1789463" y="3715447"/>
                <a:ext cx="2169539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/>
                  <a:t>Sea surface emissivity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35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DE8A05F-94BB-774E-8B3B-354C83E36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463" y="3715447"/>
                <a:ext cx="2169539" cy="300082"/>
              </a:xfrm>
              <a:prstGeom prst="rect">
                <a:avLst/>
              </a:prstGeom>
              <a:blipFill>
                <a:blip r:embed="rId7"/>
                <a:stretch>
                  <a:fillRect l="-117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9DB270A8-85D9-344A-BB80-F2B5777D38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610" y="3900428"/>
            <a:ext cx="2614613" cy="209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6A840A-6E7E-1B4B-9D9B-627C7EA8A57B}"/>
                  </a:ext>
                </a:extLst>
              </p:cNvPr>
              <p:cNvSpPr/>
              <p:nvPr/>
            </p:nvSpPr>
            <p:spPr>
              <a:xfrm>
                <a:off x="5472039" y="3698815"/>
                <a:ext cx="2416239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dirty="0"/>
                  <a:t>Sea surface wind speed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350" b="1" i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16A840A-6E7E-1B4B-9D9B-627C7EA8A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39" y="3698815"/>
                <a:ext cx="2416239" cy="300082"/>
              </a:xfrm>
              <a:prstGeom prst="rect">
                <a:avLst/>
              </a:prstGeom>
              <a:blipFill>
                <a:blip r:embed="rId9"/>
                <a:stretch>
                  <a:fillRect l="-1047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079C8-6C45-A145-9C91-884E19F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7EAC-A4A1-DE4A-9670-865233F21CF8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F32E0B-5780-6140-BE1B-F3113527869B}"/>
              </a:ext>
            </a:extLst>
          </p:cNvPr>
          <p:cNvSpPr txBox="1">
            <a:spLocks/>
          </p:cNvSpPr>
          <p:nvPr/>
        </p:nvSpPr>
        <p:spPr>
          <a:xfrm>
            <a:off x="1373945" y="875883"/>
            <a:ext cx="6119931" cy="27245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dirty="0">
                <a:latin typeface="Calibri" panose="020F0502020204030204" pitchFamily="34" charset="0"/>
                <a:cs typeface="Calibri" panose="020F0502020204030204" pitchFamily="34" charset="0"/>
              </a:rPr>
              <a:t>A list of state variables can be considered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4266F-FC2A-E04B-B8DE-20238E106689}"/>
              </a:ext>
            </a:extLst>
          </p:cNvPr>
          <p:cNvSpPr txBox="1">
            <a:spLocks/>
          </p:cNvSpPr>
          <p:nvPr/>
        </p:nvSpPr>
        <p:spPr>
          <a:xfrm>
            <a:off x="61644" y="1549594"/>
            <a:ext cx="5594920" cy="39083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Atmospheric layer optical thicknesses;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Atmospheric layer single-scattering albedos;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Atmospheric layer scattering phase matrix;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Atmospheric layer temperatures;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Surface albedo/emissivity;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Surface temperature;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Sea surface wind speed and direction;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Oceanic layer optical thicknesses;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Oceanic layer single-scattering albedos;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Oceanic layer scattering phase matrix.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DCA9535-13CF-BD4E-B3E4-AF1F6FD42DB0}"/>
              </a:ext>
            </a:extLst>
          </p:cNvPr>
          <p:cNvSpPr/>
          <p:nvPr/>
        </p:nvSpPr>
        <p:spPr>
          <a:xfrm>
            <a:off x="5451169" y="2186309"/>
            <a:ext cx="618654" cy="577032"/>
          </a:xfrm>
          <a:prstGeom prst="rightArrow">
            <a:avLst>
              <a:gd name="adj1" fmla="val 47664"/>
              <a:gd name="adj2" fmla="val 61806"/>
            </a:avLst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E1891-1BE1-5946-B7B3-84636BA3891B}"/>
              </a:ext>
            </a:extLst>
          </p:cNvPr>
          <p:cNvSpPr/>
          <p:nvPr/>
        </p:nvSpPr>
        <p:spPr>
          <a:xfrm>
            <a:off x="391370" y="1866687"/>
            <a:ext cx="4956329" cy="133307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55EC1D-BEF4-A248-9E13-D7E5B13B9A51}"/>
              </a:ext>
            </a:extLst>
          </p:cNvPr>
          <p:cNvSpPr txBox="1">
            <a:spLocks/>
          </p:cNvSpPr>
          <p:nvPr/>
        </p:nvSpPr>
        <p:spPr>
          <a:xfrm>
            <a:off x="6069823" y="2097087"/>
            <a:ext cx="3012533" cy="693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Cloud and aerosol microphysical properties, gas concentration, 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DD07F6-7EA5-1843-8778-08E2FE5A936E}"/>
              </a:ext>
            </a:extLst>
          </p:cNvPr>
          <p:cNvSpPr/>
          <p:nvPr/>
        </p:nvSpPr>
        <p:spPr>
          <a:xfrm>
            <a:off x="383664" y="3192053"/>
            <a:ext cx="4964035" cy="95549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2FC2F54-9A23-AF47-96DE-E6573575D2A1}"/>
              </a:ext>
            </a:extLst>
          </p:cNvPr>
          <p:cNvSpPr/>
          <p:nvPr/>
        </p:nvSpPr>
        <p:spPr>
          <a:xfrm>
            <a:off x="5451169" y="3383953"/>
            <a:ext cx="618654" cy="577032"/>
          </a:xfrm>
          <a:prstGeom prst="rightArrow">
            <a:avLst>
              <a:gd name="adj1" fmla="val 47664"/>
              <a:gd name="adj2" fmla="val 61806"/>
            </a:avLst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269D9E6-1096-F446-A5D9-D46E245A9BE3}"/>
              </a:ext>
            </a:extLst>
          </p:cNvPr>
          <p:cNvSpPr txBox="1">
            <a:spLocks/>
          </p:cNvSpPr>
          <p:nvPr/>
        </p:nvSpPr>
        <p:spPr>
          <a:xfrm>
            <a:off x="6069823" y="3330751"/>
            <a:ext cx="3012533" cy="693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Ocean/land surface properties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69F6A-B773-604E-B127-0F6A723BA27C}"/>
              </a:ext>
            </a:extLst>
          </p:cNvPr>
          <p:cNvSpPr/>
          <p:nvPr/>
        </p:nvSpPr>
        <p:spPr>
          <a:xfrm>
            <a:off x="390086" y="4146264"/>
            <a:ext cx="4964035" cy="95549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6A48E9E-3736-3A49-8A52-671E3097A273}"/>
              </a:ext>
            </a:extLst>
          </p:cNvPr>
          <p:cNvSpPr/>
          <p:nvPr/>
        </p:nvSpPr>
        <p:spPr>
          <a:xfrm>
            <a:off x="5451169" y="4288435"/>
            <a:ext cx="618654" cy="577032"/>
          </a:xfrm>
          <a:prstGeom prst="rightArrow">
            <a:avLst>
              <a:gd name="adj1" fmla="val 47664"/>
              <a:gd name="adj2" fmla="val 61806"/>
            </a:avLst>
          </a:prstGeom>
          <a:solidFill>
            <a:schemeClr val="accent2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hangingPunct="0"/>
            <a:endParaRPr lang="en-US" sz="135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F88C63C-E413-5B4C-A55A-14EB3DEF1B17}"/>
              </a:ext>
            </a:extLst>
          </p:cNvPr>
          <p:cNvSpPr txBox="1">
            <a:spLocks/>
          </p:cNvSpPr>
          <p:nvPr/>
        </p:nvSpPr>
        <p:spPr>
          <a:xfrm>
            <a:off x="6069822" y="4217662"/>
            <a:ext cx="3012533" cy="69350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Oceanic inherent </a:t>
            </a:r>
            <a:r>
              <a:rPr lang="en-US" sz="1500">
                <a:latin typeface="Calibri" panose="020F0502020204030204" pitchFamily="34" charset="0"/>
                <a:cs typeface="Calibri" panose="020F0502020204030204" pitchFamily="34" charset="0"/>
              </a:rPr>
              <a:t>optical properties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3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39EAF0-B7C2-ED4A-879C-91C5C3AF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25" y="1506398"/>
            <a:ext cx="2116379" cy="3920402"/>
          </a:xfrm>
          <a:prstGeom prst="rect">
            <a:avLst/>
          </a:prstGeom>
        </p:spPr>
      </p:pic>
      <p:sp>
        <p:nvSpPr>
          <p:cNvPr id="23" name="タイトル 1">
            <a:extLst>
              <a:ext uri="{FF2B5EF4-FFF2-40B4-BE49-F238E27FC236}">
                <a16:creationId xmlns:a16="http://schemas.microsoft.com/office/drawing/2014/main" id="{C3A540B8-5E6F-9B4B-A9F9-0423596138E1}"/>
              </a:ext>
            </a:extLst>
          </p:cNvPr>
          <p:cNvSpPr txBox="1">
            <a:spLocks/>
          </p:cNvSpPr>
          <p:nvPr/>
        </p:nvSpPr>
        <p:spPr>
          <a:xfrm>
            <a:off x="0" y="647889"/>
            <a:ext cx="9144000" cy="714062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5pPr>
            <a:lvl6pPr marL="456893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6pPr>
            <a:lvl7pPr marL="91379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7pPr>
            <a:lvl8pPr marL="1370690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8pPr>
            <a:lvl9pPr marL="1827585" algn="r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 defTabSz="685800"/>
            <a:r>
              <a:rPr kumimoji="1" lang="en-US" altLang="ja-JP" sz="2400" b="1" i="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Dust optical database (Saito, Yang et al., 2021): New Shape model</a:t>
            </a:r>
            <a:endParaRPr kumimoji="1" lang="ja-JP" altLang="en-US" sz="2400" b="1" i="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F9246-65BC-F840-91DD-57AD9D1E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F185-2189-B048-9A34-10A324F1A267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20" name="Picture 19" descr="A picture containing photo, outdoor, white, black&#10;&#10;Description automatically generated">
            <a:extLst>
              <a:ext uri="{FF2B5EF4-FFF2-40B4-BE49-F238E27FC236}">
                <a16:creationId xmlns:a16="http://schemas.microsoft.com/office/drawing/2014/main" id="{3F05C486-9133-E64B-BE32-22E48FF8E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46" y="2968637"/>
            <a:ext cx="1906551" cy="1328979"/>
          </a:xfrm>
          <a:prstGeom prst="rect">
            <a:avLst/>
          </a:prstGeom>
        </p:spPr>
      </p:pic>
      <p:pic>
        <p:nvPicPr>
          <p:cNvPr id="21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AFBF22BF-FCA8-C34A-A6BF-65B047885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83" y="4290702"/>
            <a:ext cx="2354280" cy="1722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EB205-E669-4C47-A7A2-C56BDA090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97" y="1416657"/>
            <a:ext cx="2647950" cy="18457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5BAFE9-D429-8D45-AF2C-7AD9E1F23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6578" y="996906"/>
            <a:ext cx="6367641" cy="51973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B723E8-4494-1642-9CC5-80A8F215B1A7}"/>
              </a:ext>
            </a:extLst>
          </p:cNvPr>
          <p:cNvSpPr/>
          <p:nvPr/>
        </p:nvSpPr>
        <p:spPr>
          <a:xfrm>
            <a:off x="4054587" y="5759857"/>
            <a:ext cx="41497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Reid et al., 2003; </a:t>
            </a:r>
            <a:r>
              <a:rPr lang="en-US" sz="1350" b="1" dirty="0" err="1">
                <a:solidFill>
                  <a:schemeClr val="bg1">
                    <a:lumMod val="50000"/>
                  </a:schemeClr>
                </a:solidFill>
              </a:rPr>
              <a:t>Volten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 et al., 2001; </a:t>
            </a:r>
            <a:r>
              <a:rPr lang="en-US" sz="1350" b="1" dirty="0" err="1">
                <a:solidFill>
                  <a:schemeClr val="bg1">
                    <a:lumMod val="50000"/>
                  </a:schemeClr>
                </a:solidFill>
              </a:rPr>
              <a:t>Kandler</a:t>
            </a:r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102110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262A9EB-8F13-2E48-BBCB-4925F3269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68" y="3858041"/>
            <a:ext cx="2613919" cy="19871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2416" y="574265"/>
            <a:ext cx="9144000" cy="649148"/>
          </a:xfrm>
        </p:spPr>
        <p:txBody>
          <a:bodyPr>
            <a:no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+mn-lt"/>
              </a:rPr>
              <a:t>New dust optical property database (Saito, Yang et al. 2021): Broad coverage</a:t>
            </a:r>
            <a:endParaRPr kumimoji="1" lang="ja-JP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8C716F-F027-214D-AC20-BE553FD72E72}"/>
              </a:ext>
            </a:extLst>
          </p:cNvPr>
          <p:cNvSpPr/>
          <p:nvPr/>
        </p:nvSpPr>
        <p:spPr>
          <a:xfrm>
            <a:off x="6719416" y="5723751"/>
            <a:ext cx="20279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Stegmann and Yang,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596C8-A9A1-9043-9654-6AD10D5C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808" y="5587444"/>
            <a:ext cx="2057400" cy="273844"/>
          </a:xfrm>
        </p:spPr>
        <p:txBody>
          <a:bodyPr/>
          <a:lstStyle/>
          <a:p>
            <a:fld id="{F876F185-2189-B048-9A34-10A324F1A267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F4640A-1C42-CF4B-947D-22B75FDFEF67}"/>
              </a:ext>
            </a:extLst>
          </p:cNvPr>
          <p:cNvSpPr txBox="1"/>
          <p:nvPr/>
        </p:nvSpPr>
        <p:spPr>
          <a:xfrm>
            <a:off x="115293" y="4098291"/>
            <a:ext cx="504039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 database covers particle diameters ≤375 µm for wavelengths 0.2–200 µm.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 database covers almost an entire possible range of the spectral complex refractive index.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900" dirty="0"/>
          </a:p>
          <a:p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 Useful for almost all remote sensing applications and radiative transfer calculations involving dust.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655C6-2B53-4643-BE63-614D3364E8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1" y="1483013"/>
            <a:ext cx="4973420" cy="830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1BB63-106B-EC45-B7B7-B777003AB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3" y="2764639"/>
            <a:ext cx="5812498" cy="1333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6C3F1B-829F-B342-BD2A-B06596578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802" y="1970276"/>
            <a:ext cx="2613919" cy="188783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76BA2F0-B3C9-B244-BA9A-07CE94710508}"/>
              </a:ext>
            </a:extLst>
          </p:cNvPr>
          <p:cNvSpPr/>
          <p:nvPr/>
        </p:nvSpPr>
        <p:spPr>
          <a:xfrm>
            <a:off x="6414396" y="2815029"/>
            <a:ext cx="1058926" cy="187271"/>
          </a:xfrm>
          <a:prstGeom prst="rect">
            <a:avLst/>
          </a:prstGeom>
          <a:solidFill>
            <a:schemeClr val="accent5"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69B85D-7F23-E048-A1FF-5CE896A20837}"/>
              </a:ext>
            </a:extLst>
          </p:cNvPr>
          <p:cNvSpPr/>
          <p:nvPr/>
        </p:nvSpPr>
        <p:spPr>
          <a:xfrm>
            <a:off x="7328250" y="2189638"/>
            <a:ext cx="1275983" cy="1236418"/>
          </a:xfrm>
          <a:prstGeom prst="rect">
            <a:avLst/>
          </a:prstGeom>
          <a:solidFill>
            <a:srgbClr val="C90A0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3D8D0-3072-2141-A085-F4222D8786DF}"/>
              </a:ext>
            </a:extLst>
          </p:cNvPr>
          <p:cNvSpPr/>
          <p:nvPr/>
        </p:nvSpPr>
        <p:spPr>
          <a:xfrm>
            <a:off x="5929549" y="2632468"/>
            <a:ext cx="354274" cy="3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8086E9-CF43-9840-81E5-1A1AC1BBE01D}"/>
              </a:ext>
            </a:extLst>
          </p:cNvPr>
          <p:cNvSpPr/>
          <p:nvPr/>
        </p:nvSpPr>
        <p:spPr>
          <a:xfrm>
            <a:off x="5921665" y="4605846"/>
            <a:ext cx="354274" cy="34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2A08E7-C263-0542-BC7E-987B8DE007C0}"/>
              </a:ext>
            </a:extLst>
          </p:cNvPr>
          <p:cNvSpPr/>
          <p:nvPr/>
        </p:nvSpPr>
        <p:spPr>
          <a:xfrm>
            <a:off x="6414397" y="4507510"/>
            <a:ext cx="1025955" cy="962897"/>
          </a:xfrm>
          <a:prstGeom prst="rect">
            <a:avLst/>
          </a:prstGeom>
          <a:solidFill>
            <a:schemeClr val="accent5"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8E4D89-5A53-F74C-BCA5-1343D4E64445}"/>
              </a:ext>
            </a:extLst>
          </p:cNvPr>
          <p:cNvSpPr/>
          <p:nvPr/>
        </p:nvSpPr>
        <p:spPr>
          <a:xfrm>
            <a:off x="7295278" y="3947996"/>
            <a:ext cx="1308955" cy="1187835"/>
          </a:xfrm>
          <a:prstGeom prst="rect">
            <a:avLst/>
          </a:prstGeom>
          <a:solidFill>
            <a:srgbClr val="C90A0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901C6E-1CC3-0E44-B596-9216168ED76A}"/>
              </a:ext>
            </a:extLst>
          </p:cNvPr>
          <p:cNvSpPr/>
          <p:nvPr/>
        </p:nvSpPr>
        <p:spPr>
          <a:xfrm>
            <a:off x="1176058" y="3442405"/>
            <a:ext cx="1323793" cy="354963"/>
          </a:xfrm>
          <a:prstGeom prst="rect">
            <a:avLst/>
          </a:prstGeom>
          <a:solidFill>
            <a:schemeClr val="accent5">
              <a:alpha val="3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E1A9FC-D314-B04D-A2F7-0C238895CC11}"/>
              </a:ext>
            </a:extLst>
          </p:cNvPr>
          <p:cNvSpPr/>
          <p:nvPr/>
        </p:nvSpPr>
        <p:spPr>
          <a:xfrm>
            <a:off x="3580624" y="3434836"/>
            <a:ext cx="1323792" cy="354963"/>
          </a:xfrm>
          <a:prstGeom prst="rect">
            <a:avLst/>
          </a:prstGeom>
          <a:solidFill>
            <a:srgbClr val="C90A02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7545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BCF1A2-2D8D-524A-851D-E9AEF19E4CF3}"/>
              </a:ext>
            </a:extLst>
          </p:cNvPr>
          <p:cNvSpPr txBox="1"/>
          <p:nvPr/>
        </p:nvSpPr>
        <p:spPr>
          <a:xfrm>
            <a:off x="904016" y="5784080"/>
            <a:ext cx="771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of measured and theoretical results for the phase matrix of feldspar particles at two wavelengths, and an illustration of the ensemble of randomly distorted hexahedral model (lower left panel).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574FC-D591-E745-B185-50C154CCEDC5}"/>
              </a:ext>
            </a:extLst>
          </p:cNvPr>
          <p:cNvSpPr txBox="1"/>
          <p:nvPr/>
        </p:nvSpPr>
        <p:spPr>
          <a:xfrm>
            <a:off x="904016" y="417814"/>
            <a:ext cx="771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Theoretical dust optical properties in comparison with laboratory measurements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0EC4B-6001-0A48-8183-A393F3C6BE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91" y="1156138"/>
            <a:ext cx="6642538" cy="44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1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079C8-6C45-A145-9C91-884E19F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7EAC-A4A1-DE4A-9670-865233F21CF8}" type="slidenum">
              <a:rPr lang="en-US" smtClean="0"/>
              <a:t>28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F32E0B-5780-6140-BE1B-F3113527869B}"/>
              </a:ext>
            </a:extLst>
          </p:cNvPr>
          <p:cNvSpPr txBox="1">
            <a:spLocks/>
          </p:cNvSpPr>
          <p:nvPr/>
        </p:nvSpPr>
        <p:spPr>
          <a:xfrm>
            <a:off x="2099158" y="735106"/>
            <a:ext cx="4660765" cy="40145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14266F-FC2A-E04B-B8DE-20238E106689}"/>
              </a:ext>
            </a:extLst>
          </p:cNvPr>
          <p:cNvSpPr txBox="1">
            <a:spLocks/>
          </p:cNvSpPr>
          <p:nvPr/>
        </p:nvSpPr>
        <p:spPr>
          <a:xfrm>
            <a:off x="1177158" y="1550894"/>
            <a:ext cx="7012873" cy="46199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developed and </a:t>
            </a:r>
            <a:r>
              <a:rPr 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database of the optical properties of snow and graupel.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currently computing individual ice crystal optical properties.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we complete the optical computations, we will test the spectral consistency and active-passive remote sensing consistency regrading the application of the new ice cloud optical property datasets 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finishing the adjoint model of a vector radiative transfer model 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comprehensive database of dust optical properties has been developed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Follow-up effort: collaborate with NOAA researchers to incorporate the new advances into CRTM.</a:t>
            </a:r>
          </a:p>
        </p:txBody>
      </p:sp>
    </p:spTree>
    <p:extLst>
      <p:ext uri="{BB962C8B-B14F-4D97-AF65-F5344CB8AC3E}">
        <p14:creationId xmlns:p14="http://schemas.microsoft.com/office/powerpoint/2010/main" val="397327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04f48930f_0_3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Project Background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/>
              <a:t>Other CRTM Limitations</a:t>
            </a:r>
            <a:endParaRPr sz="3000"/>
          </a:p>
        </p:txBody>
      </p:sp>
      <p:sp>
        <p:nvSpPr>
          <p:cNvPr id="278" name="Google Shape;278;gc04f48930f_0_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MODIS Collection-6 (MODIS C6) ice cloud optical property model has been implemented in CRTM</a:t>
            </a:r>
            <a:endParaRPr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UV to Far-IR, snow and graupel particles are treated as solid ice crystals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683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ice models are not applicable to snow and graupel due to smaller ice mass density values.</a:t>
            </a:r>
          </a:p>
          <a:p>
            <a:pPr lvl="1" indent="-3683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need to develop realistic graupel/snow optical property models.</a:t>
            </a:r>
          </a:p>
          <a:p>
            <a:pPr lvl="1" indent="-36830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microphysical properties based on the MODIS C6 model are not consistent with measurements </a:t>
            </a:r>
            <a:endParaRPr sz="2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99BBE-941C-AB46-A128-AFAFA6ED3C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"/>
          <p:cNvSpPr txBox="1">
            <a:spLocks noGrp="1"/>
          </p:cNvSpPr>
          <p:nvPr>
            <p:ph type="title"/>
          </p:nvPr>
        </p:nvSpPr>
        <p:spPr>
          <a:xfrm>
            <a:off x="457200" y="56159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/>
            <a:r>
              <a:rPr lang="en-US" sz="3600" dirty="0">
                <a:solidFill>
                  <a:srgbClr val="FF0000"/>
                </a:solidFill>
              </a:rPr>
              <a:t>Project 1: Optical property database for snow and graupel – Accomplishments 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296" name="Google Shape;296;p2"/>
          <p:cNvSpPr txBox="1">
            <a:spLocks noGrp="1"/>
          </p:cNvSpPr>
          <p:nvPr>
            <p:ph type="body" idx="1"/>
          </p:nvPr>
        </p:nvSpPr>
        <p:spPr>
          <a:xfrm>
            <a:off x="457200" y="2016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68300">
              <a:lnSpc>
                <a:spcPct val="115000"/>
              </a:lnSpc>
              <a:spcBef>
                <a:spcPts val="600"/>
              </a:spcBef>
              <a:buClr>
                <a:schemeClr val="tx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A wide particle size range (in terms of particle’s maximum dimension): 2–100,000 µm with 131 size bins for snow, and 2-250,000 µm with 70 size bins for graupel.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Consideration of the mass density ratio defined as the ratio of graupel mass density to pure ice crystal mass density.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Temperature dependence of ice refractive index from 190–270 K with a resolution of 20 K 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(for microwave)</a:t>
            </a:r>
            <a:endParaRPr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6830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Based on observations reported in the literature, graupel particles are assumed to be conical, whereas snowflakes are assumed to be a mixture of roughened columns and dendrite aggregates with porous structures. </a:t>
            </a:r>
            <a:endParaRPr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51328-A40E-A54F-8056-2783026CFB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973138"/>
          </a:xfrm>
        </p:spPr>
        <p:txBody>
          <a:bodyPr>
            <a:normAutofit/>
          </a:bodyPr>
          <a:lstStyle/>
          <a:p>
            <a:r>
              <a:rPr lang="en-US" sz="3200" dirty="0"/>
              <a:t>Ice Particle Habit Types</a:t>
            </a:r>
            <a:endParaRPr lang="en-US" sz="3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Google Shape;253;gc04f48930f_0_11">
            <a:extLst>
              <a:ext uri="{FF2B5EF4-FFF2-40B4-BE49-F238E27FC236}">
                <a16:creationId xmlns:a16="http://schemas.microsoft.com/office/drawing/2014/main" id="{024FD153-FFF9-4142-89E7-6CBE3F74EB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184" y="1036638"/>
            <a:ext cx="7530664" cy="5628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9FE2B-F918-EE43-8E77-978C2947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973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State-of-the-art Light Scattering Capabilities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9389" y="6038797"/>
            <a:ext cx="745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illustration of the applicability of a synergistic combination of II-TM and PGOM to the entire size parameter range (Yang et al., 2019)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52456591-FE04-1F45-8CA7-25784B56C2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" y="1897119"/>
            <a:ext cx="7788165" cy="405699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0EEF696-9FEB-A748-9E66-4DD00A13CDDF}"/>
              </a:ext>
            </a:extLst>
          </p:cNvPr>
          <p:cNvSpPr txBox="1">
            <a:spLocks/>
          </p:cNvSpPr>
          <p:nvPr/>
        </p:nvSpPr>
        <p:spPr>
          <a:xfrm>
            <a:off x="544107" y="881639"/>
            <a:ext cx="7788165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II-TM: 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applicable to small-to-moderate particles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PGOM: </a:t>
            </a:r>
            <a:r>
              <a:rPr lang="en-US" sz="2400" dirty="0">
                <a:solidFill>
                  <a:srgbClr val="0070C0"/>
                </a:solidFill>
                <a:latin typeface="Arial"/>
                <a:cs typeface="Arial"/>
              </a:rPr>
              <a:t>applicable to moderate-to-large particles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F02C98-0643-E545-93F7-F211B4EF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0"/>
            <a:ext cx="9144000" cy="9731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Modeling of snow and graupel shapes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0203" y="1936750"/>
            <a:ext cx="4572000" cy="3542616"/>
            <a:chOff x="149828" y="2032000"/>
            <a:chExt cx="4572000" cy="3542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172F69-981C-1A45-A92E-EBA2D4F75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70" t="10476" r="5846" b="1497"/>
            <a:stretch/>
          </p:blipFill>
          <p:spPr>
            <a:xfrm>
              <a:off x="149828" y="2032000"/>
              <a:ext cx="4572000" cy="35426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7CEE10-C285-494F-BF28-B2AE517D1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2" t="20703" r="39102" b="21177"/>
            <a:stretch/>
          </p:blipFill>
          <p:spPr bwMode="auto">
            <a:xfrm>
              <a:off x="881841" y="3152776"/>
              <a:ext cx="1097280" cy="11022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6ED4939-A178-B640-8D27-958CE82EC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676" t="8369" r="15425" b="13333"/>
            <a:stretch/>
          </p:blipFill>
          <p:spPr>
            <a:xfrm>
              <a:off x="2873125" y="3152776"/>
              <a:ext cx="1317929" cy="109728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3751" y="1217901"/>
            <a:ext cx="166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Snow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7588" y="1217901"/>
            <a:ext cx="206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Graupel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0CB4A-9011-6549-8D02-55E852BAA0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954" y="2888777"/>
            <a:ext cx="1719756" cy="1747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216" y="5566214"/>
            <a:ext cx="3547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Roughened column + dendrite aggregate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9210" y="5746750"/>
            <a:ext cx="153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Cone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8D757-E690-EA40-ABB6-8948B98A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2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013"/>
            <a:ext cx="8229600" cy="1143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Snow and graupel database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025"/>
            <a:ext cx="9144000" cy="41344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9DEF2-B96F-D241-91FD-3128302C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13" y="274638"/>
            <a:ext cx="896937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Available frequencies and temperatures in the MW region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61975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CPR W-band</a:t>
            </a:r>
            <a:r>
              <a:rPr lang="en-US" sz="2800" b="1" dirty="0"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DPR </a:t>
            </a:r>
            <a:r>
              <a:rPr lang="en-US" sz="2800" b="1" dirty="0" err="1">
                <a:solidFill>
                  <a:srgbClr val="FF6600"/>
                </a:solidFill>
                <a:latin typeface="Arial"/>
                <a:cs typeface="Arial"/>
              </a:rPr>
              <a:t>Ka</a:t>
            </a:r>
            <a:r>
              <a:rPr lang="en-US" sz="2800" b="1" dirty="0">
                <a:solidFill>
                  <a:srgbClr val="FF6600"/>
                </a:solidFill>
                <a:latin typeface="Arial"/>
                <a:cs typeface="Arial"/>
              </a:rPr>
              <a:t>-band</a:t>
            </a:r>
            <a:r>
              <a:rPr lang="en-US" sz="2800" b="1" dirty="0"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008000"/>
                </a:solidFill>
                <a:latin typeface="Arial"/>
                <a:cs typeface="Arial"/>
              </a:rPr>
              <a:t>DPR Ku-band</a:t>
            </a:r>
            <a:r>
              <a:rPr lang="en-US" sz="2800" b="1" dirty="0"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3366FF"/>
                </a:solidFill>
                <a:latin typeface="Arial"/>
                <a:cs typeface="Arial"/>
              </a:rPr>
              <a:t>GMI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660066"/>
                </a:solidFill>
                <a:latin typeface="Arial"/>
                <a:cs typeface="Arial"/>
              </a:rPr>
              <a:t>ATMS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GMI/ATMS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905000"/>
            <a:ext cx="8412480" cy="31171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EA44E-E34D-1247-A9E0-F35FDFC3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B604-93B8-F846-A87B-4847B8A69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6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1359</Words>
  <Application>Microsoft Macintosh PowerPoint</Application>
  <PresentationFormat>On-screen Show (4:3)</PresentationFormat>
  <Paragraphs>186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Noto Sans Symbols</vt:lpstr>
      <vt:lpstr>Yu Gothic</vt:lpstr>
      <vt:lpstr>Arial</vt:lpstr>
      <vt:lpstr>Calibri</vt:lpstr>
      <vt:lpstr>Calibri Light</vt:lpstr>
      <vt:lpstr>Cambria Math</vt:lpstr>
      <vt:lpstr>Courier New</vt:lpstr>
      <vt:lpstr>Roboto</vt:lpstr>
      <vt:lpstr>Tahoma</vt:lpstr>
      <vt:lpstr>Times New Roman</vt:lpstr>
      <vt:lpstr>Wingdings</vt:lpstr>
      <vt:lpstr>Office Theme</vt:lpstr>
      <vt:lpstr>Ripple</vt:lpstr>
      <vt:lpstr>ホワイト</vt:lpstr>
      <vt:lpstr>1_Office Theme</vt:lpstr>
      <vt:lpstr>Databases of the optical properties of snow, graupel, ice clouds, and dust aerosol  in support of CRTM </vt:lpstr>
      <vt:lpstr>Project Background</vt:lpstr>
      <vt:lpstr>Project Background Other CRTM Limitations</vt:lpstr>
      <vt:lpstr>Project 1: Optical property database for snow and graupel – Accomplishments </vt:lpstr>
      <vt:lpstr>Ice Particle Habit Types</vt:lpstr>
      <vt:lpstr>State-of-the-art Light Scattering Capabilities </vt:lpstr>
      <vt:lpstr>Modeling of snow and graupel shapes</vt:lpstr>
      <vt:lpstr>Snow and graupel database</vt:lpstr>
      <vt:lpstr>Available frequencies and temperatures in the MW region</vt:lpstr>
      <vt:lpstr>The four schemes in the snow database show close single scattering albedos in the UV-IR spectrum region with Dmax = 2 mm</vt:lpstr>
      <vt:lpstr>Graupel extinction efficiency increases with increasing bulk density at 230 K at 13.4 and 35.6 GHz</vt:lpstr>
      <vt:lpstr>PowerPoint Presentation</vt:lpstr>
      <vt:lpstr>Ice Cloud Microphysical Models</vt:lpstr>
      <vt:lpstr>Cloud ice mass-Dmax relations</vt:lpstr>
      <vt:lpstr>An ensemble mean as a surrogate for a roughened particle for light scattering computation </vt:lpstr>
      <vt:lpstr>PowerPoint Presentation</vt:lpstr>
      <vt:lpstr>Illustration of: 1) spectral consistency (i.e., consistency between the retrievals based on infrared channels and solar channels, 2) consistency between active (lidar based) and passive (imager based) remote sensing applications </vt:lpstr>
      <vt:lpstr>GOES-16/17 cloud retrieval system for ice model development</vt:lpstr>
      <vt:lpstr>Project 3: Development of vector Radiative Transfer Capability that can be incorporated into CRTM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dust optical property database (Saito, Yang et al. 2021): Broad coverage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</dc:creator>
  <cp:lastModifiedBy>Yang, Ping</cp:lastModifiedBy>
  <cp:revision>147</cp:revision>
  <cp:lastPrinted>2021-06-08T21:36:11Z</cp:lastPrinted>
  <dcterms:created xsi:type="dcterms:W3CDTF">2021-05-31T20:24:42Z</dcterms:created>
  <dcterms:modified xsi:type="dcterms:W3CDTF">2021-06-09T21:40:37Z</dcterms:modified>
</cp:coreProperties>
</file>