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32" r:id="rId2"/>
    <p:sldId id="405" r:id="rId3"/>
    <p:sldId id="406" r:id="rId4"/>
    <p:sldId id="415" r:id="rId5"/>
    <p:sldId id="416" r:id="rId6"/>
    <p:sldId id="417" r:id="rId7"/>
    <p:sldId id="408" r:id="rId8"/>
    <p:sldId id="432" r:id="rId9"/>
    <p:sldId id="425" r:id="rId10"/>
    <p:sldId id="447" r:id="rId11"/>
    <p:sldId id="445" r:id="rId12"/>
    <p:sldId id="446" r:id="rId13"/>
    <p:sldId id="407" r:id="rId14"/>
    <p:sldId id="427" r:id="rId15"/>
    <p:sldId id="426" r:id="rId16"/>
    <p:sldId id="409" r:id="rId17"/>
    <p:sldId id="428" r:id="rId18"/>
    <p:sldId id="430" r:id="rId19"/>
    <p:sldId id="431" r:id="rId20"/>
    <p:sldId id="444" r:id="rId21"/>
    <p:sldId id="433" r:id="rId22"/>
    <p:sldId id="434" r:id="rId23"/>
    <p:sldId id="443" r:id="rId24"/>
    <p:sldId id="438" r:id="rId25"/>
    <p:sldId id="439" r:id="rId26"/>
    <p:sldId id="440" r:id="rId27"/>
    <p:sldId id="441" r:id="rId28"/>
    <p:sldId id="442" r:id="rId29"/>
    <p:sldId id="418" r:id="rId30"/>
    <p:sldId id="420" r:id="rId31"/>
    <p:sldId id="41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97"/>
    <p:restoredTop sz="94740"/>
  </p:normalViewPr>
  <p:slideViewPr>
    <p:cSldViewPr snapToGrid="0" snapToObjects="1">
      <p:cViewPr varScale="1">
        <p:scale>
          <a:sx n="126" d="100"/>
          <a:sy n="126" d="100"/>
        </p:scale>
        <p:origin x="288" y="1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66C48-B0E1-D44B-AC9F-AD0D050CE2E2}" type="datetimeFigureOut">
              <a:rPr lang="en-US" smtClean="0"/>
              <a:t>6/9/21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D12F1D-35C8-0F40-AA8F-8BD8670360E5}" type="slidenum">
              <a:rPr lang="en-US" smtClean="0"/>
              <a:t>‹#›</a:t>
            </a:fld>
            <a:endParaRPr lang="en-US"/>
          </a:p>
        </p:txBody>
      </p:sp>
    </p:spTree>
    <p:extLst>
      <p:ext uri="{BB962C8B-B14F-4D97-AF65-F5344CB8AC3E}">
        <p14:creationId xmlns:p14="http://schemas.microsoft.com/office/powerpoint/2010/main" val="305051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CC0CD8-3986-4B33-9A57-2FEF802A012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755977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2" name="Google Shape;232;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0347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41816C1-B784-1B46-8022-AC4B7ED83616}" type="slidenum">
              <a:rPr lang="de-DE" smtClean="0"/>
              <a:t>11</a:t>
            </a:fld>
            <a:endParaRPr lang="de-DE"/>
          </a:p>
        </p:txBody>
      </p:sp>
    </p:spTree>
    <p:extLst>
      <p:ext uri="{BB962C8B-B14F-4D97-AF65-F5344CB8AC3E}">
        <p14:creationId xmlns:p14="http://schemas.microsoft.com/office/powerpoint/2010/main" val="98628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41816C1-B784-1B46-8022-AC4B7ED83616}" type="slidenum">
              <a:rPr lang="de-DE" smtClean="0"/>
              <a:t>12</a:t>
            </a:fld>
            <a:endParaRPr lang="de-DE"/>
          </a:p>
        </p:txBody>
      </p:sp>
    </p:spTree>
    <p:extLst>
      <p:ext uri="{BB962C8B-B14F-4D97-AF65-F5344CB8AC3E}">
        <p14:creationId xmlns:p14="http://schemas.microsoft.com/office/powerpoint/2010/main" val="2171415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1007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6820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2" name="Google Shape;252;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3738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6489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2217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1337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8262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D12F1D-35C8-0F40-AA8F-8BD8670360E5}" type="slidenum">
              <a:rPr lang="en-US" smtClean="0"/>
              <a:t>2</a:t>
            </a:fld>
            <a:endParaRPr lang="en-US"/>
          </a:p>
        </p:txBody>
      </p:sp>
    </p:spTree>
    <p:extLst>
      <p:ext uri="{BB962C8B-B14F-4D97-AF65-F5344CB8AC3E}">
        <p14:creationId xmlns:p14="http://schemas.microsoft.com/office/powerpoint/2010/main" val="1365923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5249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d00dc199b4_2_93: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gd00dc199b4_2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8543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5620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d2464c613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d2464c613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5031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2" name="Google Shape;46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2944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798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9944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4" name="Google Shape;50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2969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8" name="Google Shape;51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133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635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784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9762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1298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1061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6614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4036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0" name="Google Shape;350;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06830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2" name="Google Shape;232;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904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E38103-557B-4D4D-B75E-486DAE7A7F73}" type="datetimeFigureOut">
              <a:rPr lang="en-US" smtClean="0"/>
              <a:t>6/9/21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431799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E38103-557B-4D4D-B75E-486DAE7A7F73}" type="datetimeFigureOut">
              <a:rPr lang="en-US" smtClean="0"/>
              <a:t>6/9/21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2864825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E38103-557B-4D4D-B75E-486DAE7A7F73}" type="datetimeFigureOut">
              <a:rPr lang="en-US" smtClean="0"/>
              <a:t>6/9/21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3116121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4"/>
        <p:cNvGrpSpPr/>
        <p:nvPr/>
      </p:nvGrpSpPr>
      <p:grpSpPr>
        <a:xfrm>
          <a:off x="0" y="0"/>
          <a:ext cx="0" cy="0"/>
          <a:chOff x="0" y="0"/>
          <a:chExt cx="0" cy="0"/>
        </a:xfrm>
      </p:grpSpPr>
      <p:sp>
        <p:nvSpPr>
          <p:cNvPr id="115" name="Google Shape;115;p7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6" name="Google Shape;116;p7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17" name="Google Shape;117;p7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52715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E38103-557B-4D4D-B75E-486DAE7A7F73}" type="datetimeFigureOut">
              <a:rPr lang="en-US" smtClean="0"/>
              <a:t>6/9/21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3486335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E38103-557B-4D4D-B75E-486DAE7A7F73}" type="datetimeFigureOut">
              <a:rPr lang="en-US" smtClean="0"/>
              <a:t>6/9/21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1354320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E38103-557B-4D4D-B75E-486DAE7A7F73}" type="datetimeFigureOut">
              <a:rPr lang="en-US" smtClean="0"/>
              <a:t>6/9/21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3467076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E38103-557B-4D4D-B75E-486DAE7A7F73}" type="datetimeFigureOut">
              <a:rPr lang="en-US" smtClean="0"/>
              <a:t>6/9/21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153296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E38103-557B-4D4D-B75E-486DAE7A7F73}" type="datetimeFigureOut">
              <a:rPr lang="en-US" smtClean="0"/>
              <a:t>6/9/21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1409950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E38103-557B-4D4D-B75E-486DAE7A7F73}" type="datetimeFigureOut">
              <a:rPr lang="en-US" smtClean="0"/>
              <a:t>6/9/21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1689837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E38103-557B-4D4D-B75E-486DAE7A7F73}" type="datetimeFigureOut">
              <a:rPr lang="en-US" smtClean="0"/>
              <a:t>6/9/21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3391665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E38103-557B-4D4D-B75E-486DAE7A7F73}" type="datetimeFigureOut">
              <a:rPr lang="en-US" smtClean="0"/>
              <a:t>6/9/21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3967937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38103-557B-4D4D-B75E-486DAE7A7F73}" type="datetimeFigureOut">
              <a:rPr lang="en-US" smtClean="0"/>
              <a:t>6/9/21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D3740-6ED1-F845-93BD-27C684B2C932}" type="slidenum">
              <a:rPr lang="en-US" smtClean="0"/>
              <a:t>‹#›</a:t>
            </a:fld>
            <a:endParaRPr lang="en-US"/>
          </a:p>
        </p:txBody>
      </p:sp>
    </p:spTree>
    <p:extLst>
      <p:ext uri="{BB962C8B-B14F-4D97-AF65-F5344CB8AC3E}">
        <p14:creationId xmlns:p14="http://schemas.microsoft.com/office/powerpoint/2010/main" val="2831729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github.com/JCSDA/CRTM_coef" TargetMode="External"/><Relationship Id="rId4" Type="http://schemas.openxmlformats.org/officeDocument/2006/relationships/hyperlink" Target="https://github.com/PStegmann/INSPECT_CloudCoef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mailto:Benjamin.T.Johnson@noaa.gov"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mailto:crtm-support@googlegroups.com" TargetMode="External"/><Relationship Id="rId5" Type="http://schemas.openxmlformats.org/officeDocument/2006/relationships/hyperlink" Target="https://groups.google.com/forum/#!forum/crtm-support" TargetMode="External"/><Relationship Id="rId4" Type="http://schemas.openxmlformats.org/officeDocument/2006/relationships/hyperlink" Target="https://www.jcsda.org/jcsda-project-community-radiative-transfer-mode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jcsda.org/jcsda-project-community-radiative-transfer-model"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6D281C2-2EC8-9F40-BC6F-3D1922BC0EB3}"/>
              </a:ext>
            </a:extLst>
          </p:cNvPr>
          <p:cNvPicPr>
            <a:picLocks noChangeAspect="1"/>
          </p:cNvPicPr>
          <p:nvPr/>
        </p:nvPicPr>
        <p:blipFill>
          <a:blip r:embed="rId3"/>
          <a:stretch>
            <a:fillRect/>
          </a:stretch>
        </p:blipFill>
        <p:spPr>
          <a:xfrm>
            <a:off x="25400" y="12700"/>
            <a:ext cx="12141200" cy="6832600"/>
          </a:xfrm>
          <a:prstGeom prst="rect">
            <a:avLst/>
          </a:prstGeom>
        </p:spPr>
      </p:pic>
      <p:sp>
        <p:nvSpPr>
          <p:cNvPr id="2" name="Title 1"/>
          <p:cNvSpPr>
            <a:spLocks noGrp="1"/>
          </p:cNvSpPr>
          <p:nvPr>
            <p:ph type="ctrTitle"/>
          </p:nvPr>
        </p:nvSpPr>
        <p:spPr>
          <a:xfrm>
            <a:off x="184112" y="1764898"/>
            <a:ext cx="11302866" cy="2819400"/>
          </a:xfrm>
          <a:effectLst>
            <a:outerShdw blurRad="50800" dist="50800" dir="2700000" algn="tl" rotWithShape="0">
              <a:prstClr val="black">
                <a:alpha val="87000"/>
              </a:prstClr>
            </a:outerShdw>
          </a:effectLst>
        </p:spPr>
        <p:txBody>
          <a:bodyPr>
            <a:noAutofit/>
          </a:bodyPr>
          <a:lstStyle/>
          <a:p>
            <a:pPr algn="l"/>
            <a:r>
              <a:rPr lang="en-US" b="1" dirty="0">
                <a:solidFill>
                  <a:schemeClr val="bg1"/>
                </a:solidFill>
              </a:rPr>
              <a:t>The Community Radiative Transfer Model</a:t>
            </a:r>
            <a:br>
              <a:rPr lang="en-US" b="1" dirty="0">
                <a:solidFill>
                  <a:schemeClr val="bg1"/>
                </a:solidFill>
              </a:rPr>
            </a:br>
            <a:endParaRPr lang="en-US" b="1" dirty="0">
              <a:solidFill>
                <a:schemeClr val="bg1"/>
              </a:solidFill>
            </a:endParaRPr>
          </a:p>
        </p:txBody>
      </p:sp>
      <p:sp>
        <p:nvSpPr>
          <p:cNvPr id="3" name="Subtitle 2"/>
          <p:cNvSpPr>
            <a:spLocks noGrp="1"/>
          </p:cNvSpPr>
          <p:nvPr>
            <p:ph type="subTitle" idx="1"/>
          </p:nvPr>
        </p:nvSpPr>
        <p:spPr>
          <a:xfrm>
            <a:off x="184112" y="4064370"/>
            <a:ext cx="11666018" cy="3127096"/>
          </a:xfrm>
          <a:noFill/>
          <a:effectLst>
            <a:outerShdw blurRad="50800" dist="38100" dir="2700000" algn="tl" rotWithShape="0">
              <a:prstClr val="black">
                <a:alpha val="85000"/>
              </a:prstClr>
            </a:outerShdw>
          </a:effectLst>
        </p:spPr>
        <p:txBody>
          <a:bodyPr>
            <a:normAutofit/>
          </a:bodyPr>
          <a:lstStyle/>
          <a:p>
            <a:pPr algn="l"/>
            <a:r>
              <a:rPr lang="en-US" sz="1800" b="1" dirty="0">
                <a:solidFill>
                  <a:schemeClr val="bg1"/>
                </a:solidFill>
              </a:rPr>
              <a:t>CRTM Team:</a:t>
            </a:r>
          </a:p>
          <a:p>
            <a:pPr algn="l"/>
            <a:r>
              <a:rPr lang="en-US" sz="1800" dirty="0">
                <a:solidFill>
                  <a:schemeClr val="bg1"/>
                </a:solidFill>
              </a:rPr>
              <a:t>Benjamin T. Johnson (Project Lead, UCAR/JCSDA)</a:t>
            </a:r>
          </a:p>
          <a:p>
            <a:pPr algn="l"/>
            <a:r>
              <a:rPr lang="en-US" sz="1800" dirty="0">
                <a:solidFill>
                  <a:schemeClr val="bg1"/>
                </a:solidFill>
              </a:rPr>
              <a:t>Patrick </a:t>
            </a:r>
            <a:r>
              <a:rPr lang="en-US" sz="1800" dirty="0" err="1">
                <a:solidFill>
                  <a:schemeClr val="bg1"/>
                </a:solidFill>
              </a:rPr>
              <a:t>Stegmann</a:t>
            </a:r>
            <a:r>
              <a:rPr lang="en-US" sz="1800" dirty="0">
                <a:solidFill>
                  <a:schemeClr val="bg1"/>
                </a:solidFill>
              </a:rPr>
              <a:t> (UCAR / JCSDA)</a:t>
            </a:r>
          </a:p>
          <a:p>
            <a:pPr algn="l"/>
            <a:r>
              <a:rPr lang="en-US" sz="1800" dirty="0">
                <a:solidFill>
                  <a:schemeClr val="bg1"/>
                </a:solidFill>
              </a:rPr>
              <a:t>Cheng Dang (UCAR/JCSDA)</a:t>
            </a:r>
          </a:p>
          <a:p>
            <a:pPr algn="l"/>
            <a:endParaRPr lang="en-US" sz="600" dirty="0">
              <a:solidFill>
                <a:schemeClr val="bg1"/>
              </a:solidFill>
            </a:endParaRPr>
          </a:p>
          <a:p>
            <a:pPr marL="11113" lvl="0" indent="-11113" algn="l">
              <a:lnSpc>
                <a:spcPct val="120000"/>
              </a:lnSpc>
              <a:spcBef>
                <a:spcPts val="640"/>
              </a:spcBef>
              <a:buSzPts val="3200"/>
            </a:pPr>
            <a:r>
              <a:rPr lang="en-US" sz="1800" i="1" dirty="0">
                <a:solidFill>
                  <a:schemeClr val="lt1"/>
                </a:solidFill>
              </a:rPr>
              <a:t>Jim Rosinski, </a:t>
            </a:r>
            <a:r>
              <a:rPr lang="en-US" sz="1800" i="1" dirty="0" err="1">
                <a:solidFill>
                  <a:schemeClr val="lt1"/>
                </a:solidFill>
              </a:rPr>
              <a:t>Yingtao</a:t>
            </a:r>
            <a:r>
              <a:rPr lang="en-US" sz="1800" i="1" dirty="0">
                <a:solidFill>
                  <a:schemeClr val="lt1"/>
                </a:solidFill>
              </a:rPr>
              <a:t> Ma, Ming Chen, Isaac </a:t>
            </a:r>
            <a:r>
              <a:rPr lang="en-US" sz="1800" i="1" dirty="0" err="1">
                <a:solidFill>
                  <a:schemeClr val="lt1"/>
                </a:solidFill>
              </a:rPr>
              <a:t>Moradi</a:t>
            </a:r>
            <a:r>
              <a:rPr lang="en-US" sz="1800" i="1" dirty="0">
                <a:solidFill>
                  <a:schemeClr val="lt1"/>
                </a:solidFill>
              </a:rPr>
              <a:t>, </a:t>
            </a:r>
            <a:r>
              <a:rPr lang="en-US" sz="1800" i="1" dirty="0" err="1">
                <a:solidFill>
                  <a:schemeClr val="lt1"/>
                </a:solidFill>
              </a:rPr>
              <a:t>Haixia</a:t>
            </a:r>
            <a:r>
              <a:rPr lang="en-US" sz="1800" i="1" dirty="0">
                <a:solidFill>
                  <a:schemeClr val="lt1"/>
                </a:solidFill>
              </a:rPr>
              <a:t> Liu, Nick </a:t>
            </a:r>
            <a:r>
              <a:rPr lang="en-US" sz="1800" i="1" dirty="0" err="1">
                <a:solidFill>
                  <a:schemeClr val="lt1"/>
                </a:solidFill>
              </a:rPr>
              <a:t>Nalli</a:t>
            </a:r>
            <a:r>
              <a:rPr lang="en-US" sz="1800" i="1" dirty="0">
                <a:solidFill>
                  <a:schemeClr val="lt1"/>
                </a:solidFill>
              </a:rPr>
              <a:t>, Cory Martin, Daniel Abdi, </a:t>
            </a:r>
            <a:r>
              <a:rPr lang="en-US" sz="1800" dirty="0">
                <a:solidFill>
                  <a:schemeClr val="lt1"/>
                </a:solidFill>
              </a:rPr>
              <a:t>Tom Greenwald, Emily Liu, Barbara </a:t>
            </a:r>
            <a:r>
              <a:rPr lang="en-US" sz="1800" dirty="0" err="1">
                <a:solidFill>
                  <a:schemeClr val="lt1"/>
                </a:solidFill>
              </a:rPr>
              <a:t>Scherllin-Pirscher</a:t>
            </a:r>
            <a:r>
              <a:rPr lang="en-US" sz="1800" dirty="0">
                <a:solidFill>
                  <a:schemeClr val="lt1"/>
                </a:solidFill>
              </a:rPr>
              <a:t>, </a:t>
            </a:r>
            <a:r>
              <a:rPr lang="en-US" sz="1800" dirty="0" err="1">
                <a:solidFill>
                  <a:schemeClr val="lt1"/>
                </a:solidFill>
              </a:rPr>
              <a:t>Quanhua</a:t>
            </a:r>
            <a:r>
              <a:rPr lang="en-US" sz="1800" dirty="0">
                <a:solidFill>
                  <a:schemeClr val="lt1"/>
                </a:solidFill>
              </a:rPr>
              <a:t> ”Mark” Liu, Sarah Lu, Ping Yang, Will McCarty, Bryan </a:t>
            </a:r>
            <a:r>
              <a:rPr lang="en-US" sz="1800" dirty="0" err="1">
                <a:solidFill>
                  <a:schemeClr val="lt1"/>
                </a:solidFill>
              </a:rPr>
              <a:t>Karpowicz</a:t>
            </a:r>
            <a:r>
              <a:rPr lang="en-US" sz="1800" dirty="0">
                <a:solidFill>
                  <a:schemeClr val="lt1"/>
                </a:solidFill>
              </a:rPr>
              <a:t>, </a:t>
            </a:r>
            <a:r>
              <a:rPr lang="en-US" sz="1800" dirty="0" err="1">
                <a:solidFill>
                  <a:schemeClr val="lt1"/>
                </a:solidFill>
              </a:rPr>
              <a:t>Yanqiu</a:t>
            </a:r>
            <a:r>
              <a:rPr lang="en-US" sz="1800" dirty="0">
                <a:solidFill>
                  <a:schemeClr val="lt1"/>
                </a:solidFill>
              </a:rPr>
              <a:t> Zhu, </a:t>
            </a:r>
            <a:r>
              <a:rPr lang="en-US" sz="1800" u="sng" dirty="0">
                <a:solidFill>
                  <a:schemeClr val="lt1"/>
                </a:solidFill>
              </a:rPr>
              <a:t>a</a:t>
            </a:r>
            <a:r>
              <a:rPr lang="en-US" sz="1800" i="1" u="sng" dirty="0">
                <a:solidFill>
                  <a:schemeClr val="lt1"/>
                </a:solidFill>
              </a:rPr>
              <a:t>nd many others</a:t>
            </a:r>
            <a:r>
              <a:rPr lang="en-US" sz="1800" i="1" dirty="0">
                <a:solidFill>
                  <a:schemeClr val="lt1"/>
                </a:solidFill>
              </a:rPr>
              <a:t>.</a:t>
            </a:r>
            <a:endParaRPr lang="en-US" sz="1800" dirty="0">
              <a:solidFill>
                <a:schemeClr val="lt1"/>
              </a:solidFill>
            </a:endParaRPr>
          </a:p>
        </p:txBody>
      </p:sp>
      <p:sp>
        <p:nvSpPr>
          <p:cNvPr id="14" name="Oval 13">
            <a:extLst>
              <a:ext uri="{FF2B5EF4-FFF2-40B4-BE49-F238E27FC236}">
                <a16:creationId xmlns:a16="http://schemas.microsoft.com/office/drawing/2014/main" id="{F999472B-F568-CE47-A2A8-951B386DDAE0}"/>
              </a:ext>
            </a:extLst>
          </p:cNvPr>
          <p:cNvSpPr/>
          <p:nvPr/>
        </p:nvSpPr>
        <p:spPr>
          <a:xfrm>
            <a:off x="220416" y="692212"/>
            <a:ext cx="900282" cy="90028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https://lh4.googleusercontent.com/HySTS8j0FMdzU_bifstiP3G7KC3qneZQ3DpHeUBHD-U3wExfm_QRMIwea0pXQWtE0S7VMzmS0fWFaYHfdnKVzARLfG0GumWYXA7piHE2Xy0n8JzlQwjRDAFA3F15d_zPVa1xM3o">
            <a:extLst>
              <a:ext uri="{FF2B5EF4-FFF2-40B4-BE49-F238E27FC236}">
                <a16:creationId xmlns:a16="http://schemas.microsoft.com/office/drawing/2014/main" id="{04F9FB07-7227-C74A-9435-F8D4D23A4E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92" y="95362"/>
            <a:ext cx="7006282" cy="218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031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65"/>
          <p:cNvSpPr txBox="1">
            <a:spLocks noGrp="1"/>
          </p:cNvSpPr>
          <p:nvPr>
            <p:ph type="sldNum" idx="12"/>
          </p:nvPr>
        </p:nvSpPr>
        <p:spPr>
          <a:xfrm>
            <a:off x="8077200" y="6356351"/>
            <a:ext cx="2133600" cy="365125"/>
          </a:xfrm>
          <a:prstGeom prst="rect">
            <a:avLst/>
          </a:prstGeom>
          <a:noFill/>
          <a:ln>
            <a:noFill/>
          </a:ln>
        </p:spPr>
        <p:txBody>
          <a:bodyPr spcFirstLastPara="1" vert="horz" wrap="square" lIns="91425" tIns="45700" rIns="91425" bIns="45700" rtlCol="0" anchor="ctr" anchorCtr="0">
            <a:noAutofit/>
          </a:bodyPr>
          <a:lstStyle/>
          <a:p>
            <a:pPr>
              <a:buClr>
                <a:srgbClr val="888888"/>
              </a:buClr>
              <a:buSzPts val="1200"/>
            </a:pPr>
            <a:fld id="{00000000-1234-1234-1234-123412341234}" type="slidenum">
              <a:rPr lang="en-US">
                <a:solidFill>
                  <a:srgbClr val="888888"/>
                </a:solidFill>
                <a:latin typeface="Calibri"/>
                <a:ea typeface="Calibri"/>
                <a:cs typeface="Calibri"/>
                <a:sym typeface="Calibri"/>
              </a:rPr>
              <a:pPr>
                <a:buClr>
                  <a:srgbClr val="888888"/>
                </a:buClr>
                <a:buSzPts val="1200"/>
              </a:pPr>
              <a:t>10</a:t>
            </a:fld>
            <a:endParaRPr>
              <a:solidFill>
                <a:srgbClr val="888888"/>
              </a:solidFill>
              <a:latin typeface="Calibri"/>
              <a:ea typeface="Calibri"/>
              <a:cs typeface="Calibri"/>
              <a:sym typeface="Calibri"/>
            </a:endParaRPr>
          </a:p>
        </p:txBody>
      </p:sp>
      <p:pic>
        <p:nvPicPr>
          <p:cNvPr id="237" name="Google Shape;237;p65" descr="JCSDA_transp.png"/>
          <p:cNvPicPr preferRelativeResize="0"/>
          <p:nvPr/>
        </p:nvPicPr>
        <p:blipFill rotWithShape="1">
          <a:blip r:embed="rId3">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
        <p:nvSpPr>
          <p:cNvPr id="238" name="Google Shape;238;p65"/>
          <p:cNvSpPr txBox="1"/>
          <p:nvPr/>
        </p:nvSpPr>
        <p:spPr>
          <a:xfrm>
            <a:off x="609600" y="90435"/>
            <a:ext cx="7467600" cy="1052565"/>
          </a:xfrm>
          <a:prstGeom prst="rect">
            <a:avLst/>
          </a:prstGeom>
          <a:noFill/>
          <a:ln>
            <a:noFill/>
          </a:ln>
          <a:effectLst>
            <a:outerShdw blurRad="50800" dist="50800" dir="2700000" algn="tl" rotWithShape="0">
              <a:srgbClr val="000000">
                <a:alpha val="85098"/>
              </a:srgbClr>
            </a:outerShdw>
          </a:effectLst>
        </p:spPr>
        <p:txBody>
          <a:bodyPr spcFirstLastPara="1" wrap="square" lIns="91425" tIns="45700" rIns="91425" bIns="45700" anchor="ctr" anchorCtr="0">
            <a:noAutofit/>
          </a:bodyPr>
          <a:lstStyle/>
          <a:p>
            <a:pPr>
              <a:lnSpc>
                <a:spcPct val="80000"/>
              </a:lnSpc>
              <a:buClr>
                <a:srgbClr val="3F3F3F"/>
              </a:buClr>
              <a:buSzPts val="2220"/>
            </a:pPr>
            <a:r>
              <a:rPr lang="en-US" sz="3600" b="1" dirty="0">
                <a:solidFill>
                  <a:schemeClr val="bg1"/>
                </a:solidFill>
                <a:ea typeface="Calibri"/>
                <a:cs typeface="Calibri"/>
                <a:sym typeface="Calibri"/>
              </a:rPr>
              <a:t>CRTM v2.4.1</a:t>
            </a:r>
            <a:endParaRPr lang="en-US" sz="2000" dirty="0">
              <a:solidFill>
                <a:schemeClr val="bg1"/>
              </a:solidFill>
              <a:latin typeface="Arial"/>
              <a:ea typeface="Arial"/>
              <a:cs typeface="Arial"/>
              <a:sym typeface="Arial"/>
            </a:endParaRPr>
          </a:p>
        </p:txBody>
      </p:sp>
      <p:sp>
        <p:nvSpPr>
          <p:cNvPr id="239" name="Google Shape;239;p65"/>
          <p:cNvSpPr txBox="1"/>
          <p:nvPr/>
        </p:nvSpPr>
        <p:spPr>
          <a:xfrm>
            <a:off x="213360" y="1143000"/>
            <a:ext cx="11612880" cy="5840628"/>
          </a:xfrm>
          <a:prstGeom prst="rect">
            <a:avLst/>
          </a:prstGeom>
          <a:noFill/>
          <a:ln>
            <a:noFill/>
          </a:ln>
        </p:spPr>
        <p:txBody>
          <a:bodyPr spcFirstLastPara="1" wrap="square" lIns="68575" tIns="34275" rIns="68575" bIns="34275" anchor="t" anchorCtr="0">
            <a:normAutofit fontScale="70000" lnSpcReduction="20000"/>
          </a:bodyPr>
          <a:lstStyle/>
          <a:p>
            <a:pPr>
              <a:lnSpc>
                <a:spcPct val="130000"/>
              </a:lnSpc>
              <a:buClr>
                <a:srgbClr val="3F3F3F"/>
              </a:buClr>
              <a:buSzPts val="2220"/>
            </a:pPr>
            <a:r>
              <a:rPr lang="en-US" sz="2800" b="1" dirty="0">
                <a:solidFill>
                  <a:srgbClr val="3F3F3F"/>
                </a:solidFill>
                <a:latin typeface="Calibri"/>
                <a:ea typeface="Calibri"/>
                <a:cs typeface="Calibri"/>
                <a:sym typeface="Calibri"/>
              </a:rPr>
              <a:t>CRTM v2.4.1 (under development, expected July 2021)</a:t>
            </a:r>
            <a:endParaRPr sz="2800" b="1" dirty="0">
              <a:solidFill>
                <a:schemeClr val="accent1"/>
              </a:solidFill>
              <a:latin typeface="Calibri"/>
              <a:ea typeface="Calibri"/>
              <a:cs typeface="Calibri"/>
              <a:sym typeface="Calibri"/>
            </a:endParaRPr>
          </a:p>
          <a:p>
            <a:pPr>
              <a:lnSpc>
                <a:spcPct val="130000"/>
              </a:lnSpc>
              <a:spcBef>
                <a:spcPts val="444"/>
              </a:spcBef>
              <a:buClr>
                <a:schemeClr val="accent1"/>
              </a:buClr>
              <a:buSzPts val="2220"/>
            </a:pPr>
            <a:r>
              <a:rPr lang="en-US" sz="2800" b="1" dirty="0">
                <a:solidFill>
                  <a:schemeClr val="accent1"/>
                </a:solidFill>
                <a:latin typeface="Calibri"/>
                <a:ea typeface="Calibri"/>
                <a:cs typeface="Calibri"/>
                <a:sym typeface="Calibri"/>
              </a:rPr>
              <a:t>https://</a:t>
            </a:r>
            <a:r>
              <a:rPr lang="en-US" sz="2800" b="1" dirty="0" err="1">
                <a:solidFill>
                  <a:schemeClr val="accent1"/>
                </a:solidFill>
                <a:latin typeface="Calibri"/>
                <a:ea typeface="Calibri"/>
                <a:cs typeface="Calibri"/>
                <a:sym typeface="Calibri"/>
              </a:rPr>
              <a:t>github.com</a:t>
            </a:r>
            <a:r>
              <a:rPr lang="en-US" sz="2800" b="1" dirty="0">
                <a:solidFill>
                  <a:schemeClr val="accent1"/>
                </a:solidFill>
                <a:latin typeface="Calibri"/>
                <a:ea typeface="Calibri"/>
                <a:cs typeface="Calibri"/>
                <a:sym typeface="Calibri"/>
              </a:rPr>
              <a:t>/JCSDA/</a:t>
            </a:r>
            <a:r>
              <a:rPr lang="en-US" sz="2800" b="1" dirty="0" err="1">
                <a:solidFill>
                  <a:schemeClr val="accent1"/>
                </a:solidFill>
                <a:latin typeface="Calibri"/>
                <a:ea typeface="Calibri"/>
                <a:cs typeface="Calibri"/>
                <a:sym typeface="Calibri"/>
              </a:rPr>
              <a:t>crtm</a:t>
            </a:r>
            <a:endParaRPr sz="2800" b="1" dirty="0">
              <a:solidFill>
                <a:schemeClr val="accent1"/>
              </a:solidFill>
              <a:latin typeface="Calibri"/>
              <a:ea typeface="Calibri"/>
              <a:cs typeface="Calibri"/>
              <a:sym typeface="Calibri"/>
            </a:endParaRPr>
          </a:p>
          <a:p>
            <a:pPr marL="257175" indent="-257175">
              <a:lnSpc>
                <a:spcPct val="130000"/>
              </a:lnSpc>
              <a:spcBef>
                <a:spcPts val="444"/>
              </a:spcBef>
              <a:buClr>
                <a:srgbClr val="3F3F3F"/>
              </a:buClr>
              <a:buSzPts val="2220"/>
              <a:buFont typeface="Arial"/>
              <a:buChar char="•"/>
            </a:pPr>
            <a:r>
              <a:rPr lang="en-US" sz="2800" b="1" dirty="0">
                <a:solidFill>
                  <a:srgbClr val="3F3F3F"/>
                </a:solidFill>
                <a:latin typeface="Calibri"/>
                <a:ea typeface="Calibri"/>
                <a:cs typeface="Calibri"/>
                <a:sym typeface="Calibri"/>
              </a:rPr>
              <a:t>New features + </a:t>
            </a:r>
            <a:r>
              <a:rPr lang="en-US" sz="2800" b="1" dirty="0" err="1">
                <a:solidFill>
                  <a:srgbClr val="3F3F3F"/>
                </a:solidFill>
                <a:latin typeface="Calibri"/>
                <a:ea typeface="Calibri"/>
                <a:cs typeface="Calibri"/>
                <a:sym typeface="Calibri"/>
              </a:rPr>
              <a:t>bugfixes</a:t>
            </a:r>
            <a:r>
              <a:rPr lang="en-US" sz="2800" b="1" dirty="0">
                <a:solidFill>
                  <a:srgbClr val="3F3F3F"/>
                </a:solidFill>
                <a:latin typeface="Calibri"/>
                <a:ea typeface="Calibri"/>
                <a:cs typeface="Calibri"/>
                <a:sym typeface="Calibri"/>
              </a:rPr>
              <a:t> vs. v2.4.0:</a:t>
            </a:r>
            <a:endParaRPr sz="2400" dirty="0"/>
          </a:p>
          <a:p>
            <a:pPr marL="657225" lvl="1" indent="-257175">
              <a:lnSpc>
                <a:spcPct val="130000"/>
              </a:lnSpc>
              <a:spcBef>
                <a:spcPts val="370"/>
              </a:spcBef>
              <a:buClr>
                <a:srgbClr val="3F3F3F"/>
              </a:buClr>
              <a:buSzPts val="1850"/>
              <a:buFont typeface="Arial"/>
              <a:buChar char="–"/>
            </a:pPr>
            <a:r>
              <a:rPr lang="en-US" dirty="0" err="1">
                <a:solidFill>
                  <a:srgbClr val="000000"/>
                </a:solidFill>
                <a:latin typeface="Arial"/>
                <a:ea typeface="Arial"/>
                <a:cs typeface="Arial"/>
                <a:sym typeface="Arial"/>
              </a:rPr>
              <a:t>openMP</a:t>
            </a:r>
            <a:r>
              <a:rPr lang="en-US" dirty="0">
                <a:solidFill>
                  <a:srgbClr val="000000"/>
                </a:solidFill>
                <a:latin typeface="Arial"/>
                <a:ea typeface="Arial"/>
                <a:cs typeface="Arial"/>
                <a:sym typeface="Arial"/>
              </a:rPr>
              <a:t> extended, now supports both channel and profile loops (D. Abdi)</a:t>
            </a:r>
            <a:endParaRPr sz="2400" dirty="0"/>
          </a:p>
          <a:p>
            <a:pPr marL="657225" lvl="1" indent="-257175">
              <a:lnSpc>
                <a:spcPct val="130000"/>
              </a:lnSpc>
              <a:spcBef>
                <a:spcPts val="370"/>
              </a:spcBef>
              <a:buClr>
                <a:srgbClr val="3F3F3F"/>
              </a:buClr>
              <a:buSzPts val="1850"/>
              <a:buFont typeface="Arial"/>
              <a:buChar char="–"/>
            </a:pPr>
            <a:r>
              <a:rPr lang="en-US" dirty="0">
                <a:solidFill>
                  <a:srgbClr val="000000"/>
                </a:solidFill>
                <a:latin typeface="Arial"/>
                <a:ea typeface="Arial"/>
                <a:cs typeface="Arial"/>
                <a:sym typeface="Arial"/>
              </a:rPr>
              <a:t>Fix: Snow cover emissivity when bad/missing observation data present (M. Chen)</a:t>
            </a:r>
            <a:endParaRPr sz="2400" dirty="0"/>
          </a:p>
          <a:p>
            <a:pPr marL="657225" lvl="1" indent="-257175">
              <a:lnSpc>
                <a:spcPct val="130000"/>
              </a:lnSpc>
              <a:spcBef>
                <a:spcPts val="370"/>
              </a:spcBef>
              <a:buClr>
                <a:srgbClr val="3F3F3F"/>
              </a:buClr>
              <a:buSzPts val="1850"/>
              <a:buFont typeface="Arial"/>
              <a:buChar char="–"/>
            </a:pPr>
            <a:r>
              <a:rPr lang="en-US" dirty="0">
                <a:solidFill>
                  <a:srgbClr val="000000"/>
                </a:solidFill>
                <a:latin typeface="Arial"/>
                <a:ea typeface="Arial"/>
                <a:cs typeface="Arial"/>
                <a:sym typeface="Arial"/>
              </a:rPr>
              <a:t>Updates to compiler-specific configuration files</a:t>
            </a:r>
            <a:endParaRPr sz="2400" dirty="0"/>
          </a:p>
          <a:p>
            <a:pPr marL="657225" lvl="1" indent="-257175">
              <a:lnSpc>
                <a:spcPct val="130000"/>
              </a:lnSpc>
              <a:spcBef>
                <a:spcPts val="370"/>
              </a:spcBef>
              <a:buClr>
                <a:srgbClr val="3F3F3F"/>
              </a:buClr>
              <a:buSzPts val="1850"/>
              <a:buFont typeface="Arial"/>
              <a:buChar char="–"/>
            </a:pPr>
            <a:r>
              <a:rPr lang="en-US" dirty="0">
                <a:solidFill>
                  <a:srgbClr val="000000"/>
                </a:solidFill>
                <a:latin typeface="Arial"/>
                <a:ea typeface="Arial"/>
                <a:cs typeface="Arial"/>
                <a:sym typeface="Arial"/>
              </a:rPr>
              <a:t>Updated support for Aerosol Coefficient files: CMAQ, GOCART, NAAPS (C. Dang)</a:t>
            </a:r>
            <a:endParaRPr sz="2400" dirty="0"/>
          </a:p>
          <a:p>
            <a:pPr marL="657225" lvl="1" indent="-257175">
              <a:lnSpc>
                <a:spcPct val="130000"/>
              </a:lnSpc>
              <a:spcBef>
                <a:spcPts val="370"/>
              </a:spcBef>
              <a:buClr>
                <a:srgbClr val="3F3F3F"/>
              </a:buClr>
              <a:buSzPts val="1850"/>
              <a:buFont typeface="Arial"/>
              <a:buChar char="–"/>
            </a:pPr>
            <a:r>
              <a:rPr lang="en-US" dirty="0">
                <a:solidFill>
                  <a:srgbClr val="000000"/>
                </a:solidFill>
                <a:latin typeface="Arial"/>
                <a:ea typeface="Arial"/>
                <a:cs typeface="Arial"/>
                <a:sym typeface="Arial"/>
              </a:rPr>
              <a:t>Implemented two new aerosol coefficient look-up tables based on GOCART-GEOS5 and NAAPS aerosol specifications</a:t>
            </a:r>
            <a:r>
              <a:rPr lang="en-US" i="1" dirty="0">
                <a:solidFill>
                  <a:srgbClr val="000000"/>
                </a:solidFill>
                <a:latin typeface="Arial"/>
                <a:ea typeface="Arial"/>
                <a:cs typeface="Arial"/>
                <a:sym typeface="Arial"/>
              </a:rPr>
              <a:t>(New aerosol species: nitrate and smoke) </a:t>
            </a:r>
            <a:r>
              <a:rPr lang="en-US" dirty="0">
                <a:solidFill>
                  <a:srgbClr val="000000"/>
                </a:solidFill>
                <a:latin typeface="Arial"/>
                <a:ea typeface="Arial"/>
                <a:cs typeface="Arial"/>
                <a:sym typeface="Arial"/>
              </a:rPr>
              <a:t>(C. Dang)</a:t>
            </a:r>
            <a:endParaRPr sz="2400" dirty="0"/>
          </a:p>
          <a:p>
            <a:pPr marL="657225" lvl="1" indent="-257175">
              <a:lnSpc>
                <a:spcPct val="130000"/>
              </a:lnSpc>
              <a:spcBef>
                <a:spcPts val="370"/>
              </a:spcBef>
              <a:buClr>
                <a:srgbClr val="3F3F3F"/>
              </a:buClr>
              <a:buSzPts val="1850"/>
              <a:buFont typeface="Arial"/>
              <a:buChar char="–"/>
            </a:pPr>
            <a:r>
              <a:rPr lang="en-US" dirty="0">
                <a:solidFill>
                  <a:srgbClr val="000000"/>
                </a:solidFill>
                <a:latin typeface="Arial"/>
                <a:ea typeface="Arial"/>
                <a:cs typeface="Arial"/>
                <a:sym typeface="Arial"/>
              </a:rPr>
              <a:t>Binary files / </a:t>
            </a:r>
            <a:r>
              <a:rPr lang="en-US" dirty="0" err="1">
                <a:solidFill>
                  <a:srgbClr val="000000"/>
                </a:solidFill>
                <a:latin typeface="Arial"/>
                <a:ea typeface="Arial"/>
                <a:cs typeface="Arial"/>
                <a:sym typeface="Arial"/>
              </a:rPr>
              <a:t>netCDF</a:t>
            </a:r>
            <a:r>
              <a:rPr lang="en-US" dirty="0">
                <a:solidFill>
                  <a:srgbClr val="000000"/>
                </a:solidFill>
                <a:latin typeface="Arial"/>
                <a:ea typeface="Arial"/>
                <a:cs typeface="Arial"/>
                <a:sym typeface="Arial"/>
              </a:rPr>
              <a:t> files hosted via </a:t>
            </a:r>
            <a:r>
              <a:rPr lang="en-US" dirty="0" err="1">
                <a:solidFill>
                  <a:srgbClr val="000000"/>
                </a:solidFill>
                <a:latin typeface="Arial"/>
                <a:ea typeface="Arial"/>
                <a:cs typeface="Arial"/>
                <a:sym typeface="Arial"/>
              </a:rPr>
              <a:t>git</a:t>
            </a:r>
            <a:r>
              <a:rPr lang="en-US" dirty="0">
                <a:solidFill>
                  <a:srgbClr val="000000"/>
                </a:solidFill>
                <a:latin typeface="Arial"/>
                <a:ea typeface="Arial"/>
                <a:cs typeface="Arial"/>
                <a:sym typeface="Arial"/>
              </a:rPr>
              <a:t>-LFS, </a:t>
            </a:r>
            <a:r>
              <a:rPr lang="en-US" dirty="0" err="1">
                <a:solidFill>
                  <a:srgbClr val="000000"/>
                </a:solidFill>
                <a:latin typeface="Arial"/>
                <a:ea typeface="Arial"/>
                <a:cs typeface="Arial"/>
                <a:sym typeface="Arial"/>
              </a:rPr>
              <a:t>gzipped</a:t>
            </a:r>
            <a:r>
              <a:rPr lang="en-US" dirty="0">
                <a:solidFill>
                  <a:srgbClr val="000000"/>
                </a:solidFill>
                <a:latin typeface="Arial"/>
                <a:ea typeface="Arial"/>
                <a:cs typeface="Arial"/>
                <a:sym typeface="Arial"/>
              </a:rPr>
              <a:t> for storage / speed.   </a:t>
            </a:r>
            <a:endParaRPr sz="2400" dirty="0"/>
          </a:p>
          <a:p>
            <a:pPr marL="657225" lvl="1" indent="-257175">
              <a:lnSpc>
                <a:spcPct val="130000"/>
              </a:lnSpc>
              <a:spcBef>
                <a:spcPts val="370"/>
              </a:spcBef>
              <a:buClr>
                <a:srgbClr val="3F3F3F"/>
              </a:buClr>
              <a:buSzPts val="1850"/>
              <a:buFont typeface="Arial"/>
              <a:buChar char="–"/>
            </a:pPr>
            <a:r>
              <a:rPr lang="en-US" dirty="0">
                <a:solidFill>
                  <a:srgbClr val="000000"/>
                </a:solidFill>
                <a:latin typeface="Arial"/>
                <a:ea typeface="Arial"/>
                <a:cs typeface="Arial"/>
                <a:sym typeface="Arial"/>
              </a:rPr>
              <a:t>Test codes updated to reflect/test new coefficient files </a:t>
            </a:r>
            <a:endParaRPr sz="2400" dirty="0"/>
          </a:p>
          <a:p>
            <a:pPr marL="400050" lvl="1">
              <a:lnSpc>
                <a:spcPct val="130000"/>
              </a:lnSpc>
              <a:spcBef>
                <a:spcPts val="370"/>
              </a:spcBef>
            </a:pPr>
            <a:endParaRPr dirty="0">
              <a:solidFill>
                <a:srgbClr val="000000"/>
              </a:solidFill>
              <a:latin typeface="Arial"/>
              <a:ea typeface="Arial"/>
              <a:cs typeface="Arial"/>
              <a:sym typeface="Arial"/>
            </a:endParaRPr>
          </a:p>
          <a:p>
            <a:pPr marL="257175" indent="-257175">
              <a:lnSpc>
                <a:spcPct val="130000"/>
              </a:lnSpc>
              <a:spcBef>
                <a:spcPts val="444"/>
              </a:spcBef>
              <a:buClr>
                <a:srgbClr val="3F3F3F"/>
              </a:buClr>
              <a:buSzPts val="2220"/>
              <a:buFont typeface="Arial"/>
              <a:buChar char="•"/>
            </a:pPr>
            <a:r>
              <a:rPr lang="en-US" sz="2800" b="1" dirty="0">
                <a:solidFill>
                  <a:srgbClr val="3F3F3F"/>
                </a:solidFill>
                <a:latin typeface="Calibri"/>
                <a:ea typeface="Calibri"/>
                <a:cs typeface="Calibri"/>
                <a:sym typeface="Calibri"/>
              </a:rPr>
              <a:t>Sensors added:</a:t>
            </a:r>
            <a:endParaRPr dirty="0">
              <a:solidFill>
                <a:srgbClr val="000000"/>
              </a:solidFill>
              <a:latin typeface="Arial"/>
              <a:ea typeface="Arial"/>
              <a:cs typeface="Arial"/>
              <a:sym typeface="Arial"/>
            </a:endParaRPr>
          </a:p>
          <a:p>
            <a:pPr marL="657225" lvl="1" indent="-257175">
              <a:lnSpc>
                <a:spcPct val="130000"/>
              </a:lnSpc>
              <a:spcBef>
                <a:spcPts val="370"/>
              </a:spcBef>
              <a:buClr>
                <a:srgbClr val="3F3F3F"/>
              </a:buClr>
              <a:buSzPts val="1850"/>
              <a:buFont typeface="Arial"/>
              <a:buChar char="–"/>
            </a:pPr>
            <a:r>
              <a:rPr lang="en-US" sz="2400" dirty="0">
                <a:solidFill>
                  <a:srgbClr val="3F3F3F"/>
                </a:solidFill>
                <a:latin typeface="Calibri"/>
                <a:ea typeface="Calibri"/>
                <a:cs typeface="Calibri"/>
                <a:sym typeface="Calibri"/>
              </a:rPr>
              <a:t>Corrections to internal sensor </a:t>
            </a:r>
            <a:r>
              <a:rPr lang="en-US" sz="2400" dirty="0">
                <a:solidFill>
                  <a:srgbClr val="000000"/>
                </a:solidFill>
                <a:latin typeface="Calibri"/>
                <a:ea typeface="Calibri"/>
                <a:cs typeface="Calibri"/>
                <a:sym typeface="Calibri"/>
              </a:rPr>
              <a:t>naming issues of abi_g17-81K </a:t>
            </a:r>
            <a:endParaRPr sz="2400" dirty="0"/>
          </a:p>
          <a:p>
            <a:pPr marL="657225" lvl="1" indent="-257175">
              <a:lnSpc>
                <a:spcPct val="130000"/>
              </a:lnSpc>
              <a:spcBef>
                <a:spcPts val="370"/>
              </a:spcBef>
              <a:buClr>
                <a:srgbClr val="3F3F3F"/>
              </a:buClr>
              <a:buSzPts val="1850"/>
              <a:buFont typeface="Arial"/>
              <a:buChar char="–"/>
            </a:pPr>
            <a:r>
              <a:rPr lang="en-US" sz="2400" dirty="0">
                <a:solidFill>
                  <a:srgbClr val="000000"/>
                </a:solidFill>
                <a:latin typeface="Calibri"/>
                <a:ea typeface="Calibri"/>
                <a:cs typeface="Calibri"/>
                <a:sym typeface="Calibri"/>
              </a:rPr>
              <a:t>IASI-NG (testing), TROPICS_sv1_srf_v1, OMS GEMS-1/2 (in progress)</a:t>
            </a:r>
            <a:endParaRPr sz="2400" dirty="0"/>
          </a:p>
          <a:p>
            <a:pPr marL="657225" lvl="1" indent="-257175">
              <a:lnSpc>
                <a:spcPct val="130000"/>
              </a:lnSpc>
              <a:spcBef>
                <a:spcPts val="370"/>
              </a:spcBef>
              <a:buClr>
                <a:srgbClr val="3F3F3F"/>
              </a:buClr>
              <a:buSzPts val="1850"/>
              <a:buFont typeface="Arial"/>
              <a:buChar char="–"/>
            </a:pPr>
            <a:r>
              <a:rPr lang="en-US" sz="2400" dirty="0">
                <a:solidFill>
                  <a:srgbClr val="000000"/>
                </a:solidFill>
                <a:latin typeface="Calibri"/>
                <a:ea typeface="Calibri"/>
                <a:cs typeface="Calibri"/>
                <a:sym typeface="Calibri"/>
              </a:rPr>
              <a:t>v2 </a:t>
            </a:r>
            <a:r>
              <a:rPr lang="en-US" sz="2400" dirty="0" err="1">
                <a:solidFill>
                  <a:srgbClr val="000000"/>
                </a:solidFill>
                <a:latin typeface="Calibri"/>
                <a:ea typeface="Calibri"/>
                <a:cs typeface="Calibri"/>
                <a:sym typeface="Calibri"/>
              </a:rPr>
              <a:t>ACCoeff</a:t>
            </a:r>
            <a:r>
              <a:rPr lang="en-US" sz="2400" dirty="0">
                <a:solidFill>
                  <a:srgbClr val="000000"/>
                </a:solidFill>
                <a:latin typeface="Calibri"/>
                <a:ea typeface="Calibri"/>
                <a:cs typeface="Calibri"/>
                <a:sym typeface="Calibri"/>
              </a:rPr>
              <a:t> and </a:t>
            </a:r>
            <a:r>
              <a:rPr lang="en-US" sz="2400" dirty="0" err="1">
                <a:solidFill>
                  <a:srgbClr val="000000"/>
                </a:solidFill>
                <a:latin typeface="Calibri"/>
                <a:ea typeface="Calibri"/>
                <a:cs typeface="Calibri"/>
                <a:sym typeface="Calibri"/>
              </a:rPr>
              <a:t>SpcCoeff</a:t>
            </a:r>
            <a:r>
              <a:rPr lang="en-US" sz="2400" dirty="0">
                <a:solidFill>
                  <a:srgbClr val="000000"/>
                </a:solidFill>
                <a:latin typeface="Calibri"/>
                <a:ea typeface="Calibri"/>
                <a:cs typeface="Calibri"/>
                <a:sym typeface="Calibri"/>
              </a:rPr>
              <a:t> for </a:t>
            </a:r>
            <a:r>
              <a:rPr lang="en-US" sz="2400" dirty="0" err="1">
                <a:solidFill>
                  <a:srgbClr val="000000"/>
                </a:solidFill>
                <a:latin typeface="Calibri"/>
                <a:ea typeface="Calibri"/>
                <a:cs typeface="Calibri"/>
                <a:sym typeface="Calibri"/>
              </a:rPr>
              <a:t>Metop</a:t>
            </a:r>
            <a:r>
              <a:rPr lang="en-US" sz="2400" dirty="0">
                <a:solidFill>
                  <a:srgbClr val="000000"/>
                </a:solidFill>
                <a:latin typeface="Calibri"/>
                <a:ea typeface="Calibri"/>
                <a:cs typeface="Calibri"/>
                <a:sym typeface="Calibri"/>
              </a:rPr>
              <a:t>-C / AMSU-A  / MHS</a:t>
            </a:r>
          </a:p>
          <a:p>
            <a:pPr marL="657225" lvl="1" indent="-257175">
              <a:lnSpc>
                <a:spcPct val="130000"/>
              </a:lnSpc>
              <a:spcBef>
                <a:spcPts val="370"/>
              </a:spcBef>
              <a:buClr>
                <a:srgbClr val="3F3F3F"/>
              </a:buClr>
              <a:buSzPts val="1850"/>
              <a:buFont typeface="Arial"/>
              <a:buChar char="–"/>
            </a:pPr>
            <a:r>
              <a:rPr lang="en-US" sz="2400" dirty="0">
                <a:solidFill>
                  <a:srgbClr val="000000"/>
                </a:solidFill>
                <a:latin typeface="Calibri"/>
                <a:ea typeface="Calibri"/>
                <a:cs typeface="Calibri"/>
                <a:sym typeface="Calibri"/>
              </a:rPr>
              <a:t>ATMS-NG (in progress)</a:t>
            </a:r>
          </a:p>
          <a:p>
            <a:pPr marL="657225" lvl="1" indent="-257175">
              <a:lnSpc>
                <a:spcPct val="130000"/>
              </a:lnSpc>
              <a:spcBef>
                <a:spcPts val="370"/>
              </a:spcBef>
              <a:buClr>
                <a:srgbClr val="3F3F3F"/>
              </a:buClr>
              <a:buSzPts val="1850"/>
              <a:buFont typeface="Arial"/>
              <a:buChar char="–"/>
            </a:pPr>
            <a:r>
              <a:rPr lang="en-US" sz="2400" dirty="0">
                <a:solidFill>
                  <a:srgbClr val="000000"/>
                </a:solidFill>
                <a:latin typeface="Calibri"/>
                <a:ea typeface="Calibri"/>
                <a:cs typeface="Calibri"/>
                <a:sym typeface="Calibri"/>
              </a:rPr>
              <a:t>GOES-T ABI  (testing/STAR)</a:t>
            </a:r>
          </a:p>
        </p:txBody>
      </p:sp>
    </p:spTree>
    <p:extLst>
      <p:ext uri="{BB962C8B-B14F-4D97-AF65-F5344CB8AC3E}">
        <p14:creationId xmlns:p14="http://schemas.microsoft.com/office/powerpoint/2010/main" val="3699254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919" y="1361671"/>
            <a:ext cx="11478528" cy="5240096"/>
          </a:xfrm>
        </p:spPr>
        <p:txBody>
          <a:bodyPr>
            <a:normAutofit/>
          </a:bodyPr>
          <a:lstStyle/>
          <a:p>
            <a:r>
              <a:rPr lang="en-US" sz="1800" b="1" dirty="0"/>
              <a:t>Cloudy Radiance </a:t>
            </a:r>
            <a:r>
              <a:rPr lang="en-US" sz="1800" dirty="0"/>
              <a:t>(B. Johnson)</a:t>
            </a:r>
          </a:p>
          <a:p>
            <a:pPr lvl="1"/>
            <a:r>
              <a:rPr lang="en-US" sz="1400" b="1" dirty="0">
                <a:solidFill>
                  <a:srgbClr val="FFCC00"/>
                </a:solidFill>
                <a:latin typeface="Webdings" pitchFamily="2" charset="2"/>
              </a:rPr>
              <a:t>&lt;</a:t>
            </a:r>
            <a:r>
              <a:rPr lang="en-US" sz="1400" dirty="0"/>
              <a:t>  Backscattering coefficients for CRTM active sensor capability (</a:t>
            </a:r>
            <a:r>
              <a:rPr lang="en-US" sz="1400" dirty="0" err="1"/>
              <a:t>Moradi</a:t>
            </a:r>
            <a:r>
              <a:rPr lang="en-US" sz="1400" dirty="0"/>
              <a:t>, Johnson, </a:t>
            </a:r>
            <a:r>
              <a:rPr lang="en-US" sz="1400" dirty="0" err="1"/>
              <a:t>Stegmann</a:t>
            </a:r>
            <a:r>
              <a:rPr lang="en-US" sz="1400" dirty="0"/>
              <a:t>)</a:t>
            </a:r>
          </a:p>
          <a:p>
            <a:pPr lvl="1"/>
            <a:r>
              <a:rPr lang="en-US" sz="1400" b="1" dirty="0">
                <a:solidFill>
                  <a:srgbClr val="00B050"/>
                </a:solidFill>
                <a:latin typeface="Webdings" pitchFamily="2" charset="2"/>
              </a:rPr>
              <a:t>&lt;</a:t>
            </a:r>
            <a:r>
              <a:rPr lang="en-US" sz="1400" b="1" dirty="0">
                <a:latin typeface="Webdings" pitchFamily="2" charset="2"/>
              </a:rPr>
              <a:t> </a:t>
            </a:r>
            <a:r>
              <a:rPr lang="en-US" sz="1400" dirty="0"/>
              <a:t>Produce (Polarized) CRTM Scattering Coefficients from BHMIE and T-Matrix spheroids in binary and </a:t>
            </a:r>
            <a:r>
              <a:rPr lang="en-US" sz="1400" dirty="0" err="1"/>
              <a:t>NetCDF</a:t>
            </a:r>
            <a:r>
              <a:rPr lang="en-US" sz="1400" dirty="0"/>
              <a:t> </a:t>
            </a:r>
          </a:p>
          <a:p>
            <a:pPr lvl="1"/>
            <a:r>
              <a:rPr lang="en-US" sz="1400" b="1" dirty="0">
                <a:solidFill>
                  <a:srgbClr val="00B050"/>
                </a:solidFill>
                <a:latin typeface="Webdings" pitchFamily="2" charset="2"/>
              </a:rPr>
              <a:t>&lt;</a:t>
            </a:r>
            <a:r>
              <a:rPr lang="en-US" sz="1400" b="1" dirty="0">
                <a:latin typeface="Webdings" pitchFamily="2" charset="2"/>
              </a:rPr>
              <a:t> </a:t>
            </a:r>
            <a:r>
              <a:rPr lang="en-US" sz="1400" dirty="0"/>
              <a:t>Start systematic investigation of “optimal” single-scattering properties for CRTM applications </a:t>
            </a:r>
          </a:p>
          <a:p>
            <a:pPr lvl="1"/>
            <a:r>
              <a:rPr lang="en-US" sz="1400" b="1" dirty="0">
                <a:solidFill>
                  <a:srgbClr val="00B050"/>
                </a:solidFill>
                <a:latin typeface="Webdings" pitchFamily="2" charset="2"/>
              </a:rPr>
              <a:t>&lt;</a:t>
            </a:r>
            <a:r>
              <a:rPr lang="en-US" sz="1400" b="1" dirty="0">
                <a:latin typeface="Webdings" pitchFamily="2" charset="2"/>
              </a:rPr>
              <a:t> </a:t>
            </a:r>
            <a:r>
              <a:rPr lang="en-US" sz="1400" dirty="0"/>
              <a:t>Update of CHYM for microphysical consistency with NWP (B. Johnson, G. Thompson, Y. Lu, E. </a:t>
            </a:r>
            <a:r>
              <a:rPr lang="en-US" sz="1400" dirty="0" err="1"/>
              <a:t>Clothiaux</a:t>
            </a:r>
            <a:r>
              <a:rPr lang="en-US" sz="1400" dirty="0"/>
              <a:t>)</a:t>
            </a:r>
          </a:p>
          <a:p>
            <a:r>
              <a:rPr lang="en-US" sz="1800" b="1" dirty="0"/>
              <a:t>Surface </a:t>
            </a:r>
            <a:r>
              <a:rPr lang="en-US" sz="1800" dirty="0"/>
              <a:t>(M. Chen, Y. Zhu)</a:t>
            </a:r>
          </a:p>
          <a:p>
            <a:pPr lvl="1"/>
            <a:r>
              <a:rPr lang="en-US" sz="1400" b="1" dirty="0">
                <a:solidFill>
                  <a:srgbClr val="00B050"/>
                </a:solidFill>
                <a:latin typeface="Webdings" pitchFamily="2" charset="2"/>
              </a:rPr>
              <a:t>&lt;</a:t>
            </a:r>
            <a:r>
              <a:rPr lang="en-US" sz="1400" b="1" dirty="0">
                <a:latin typeface="Webdings" pitchFamily="2" charset="2"/>
              </a:rPr>
              <a:t> </a:t>
            </a:r>
            <a:r>
              <a:rPr lang="en-US" sz="1400" dirty="0"/>
              <a:t>Test CRTM-CSEM in GFS/GSI, focusing on the comparisons among model options. </a:t>
            </a:r>
          </a:p>
          <a:p>
            <a:pPr lvl="1"/>
            <a:r>
              <a:rPr lang="en-US" sz="1400" b="1" dirty="0">
                <a:solidFill>
                  <a:srgbClr val="00B050"/>
                </a:solidFill>
                <a:latin typeface="Webdings" pitchFamily="2" charset="2"/>
              </a:rPr>
              <a:t>&lt;</a:t>
            </a:r>
            <a:r>
              <a:rPr lang="en-US" sz="1400" b="1" dirty="0">
                <a:latin typeface="Webdings" pitchFamily="2" charset="2"/>
              </a:rPr>
              <a:t> </a:t>
            </a:r>
            <a:r>
              <a:rPr lang="en-US" sz="1400" dirty="0"/>
              <a:t>Analyze and document the tests of CRTM-CSEM in GFS/GSI.</a:t>
            </a:r>
          </a:p>
          <a:p>
            <a:pPr lvl="1"/>
            <a:r>
              <a:rPr lang="en-US" sz="1400" b="1" dirty="0">
                <a:solidFill>
                  <a:srgbClr val="FFCC00"/>
                </a:solidFill>
                <a:latin typeface="Webdings" pitchFamily="2" charset="2"/>
              </a:rPr>
              <a:t>&lt;</a:t>
            </a:r>
            <a:r>
              <a:rPr lang="en-US" sz="1400" b="1" dirty="0">
                <a:latin typeface="Webdings" pitchFamily="2" charset="2"/>
              </a:rPr>
              <a:t> </a:t>
            </a:r>
            <a:r>
              <a:rPr lang="en-US" sz="1400" dirty="0"/>
              <a:t>Initial implementation of MW ocean surface BRDF model.</a:t>
            </a:r>
          </a:p>
          <a:p>
            <a:pPr lvl="1"/>
            <a:r>
              <a:rPr lang="en-US" sz="1400" b="1" dirty="0">
                <a:solidFill>
                  <a:srgbClr val="00B050"/>
                </a:solidFill>
                <a:latin typeface="Webdings" pitchFamily="2" charset="2"/>
              </a:rPr>
              <a:t>&lt;</a:t>
            </a:r>
            <a:r>
              <a:rPr lang="en-US" sz="1400" b="1" dirty="0">
                <a:latin typeface="Webdings" pitchFamily="2" charset="2"/>
              </a:rPr>
              <a:t> </a:t>
            </a:r>
            <a:r>
              <a:rPr lang="en-US" sz="1400" dirty="0"/>
              <a:t>Ocean Surface Emissivity improvements IR (IRSSE, N. </a:t>
            </a:r>
            <a:r>
              <a:rPr lang="en-US" sz="1400" dirty="0" err="1"/>
              <a:t>Nalli</a:t>
            </a:r>
            <a:r>
              <a:rPr lang="en-US" sz="1400" dirty="0"/>
              <a:t>)</a:t>
            </a:r>
          </a:p>
          <a:p>
            <a:r>
              <a:rPr lang="en-US" sz="1800" b="1" dirty="0"/>
              <a:t>Full Polarization Solver Capability </a:t>
            </a:r>
            <a:r>
              <a:rPr lang="en-US" sz="1800" dirty="0"/>
              <a:t>(Q. Liu, T. Greenwald, B. Johnson, C. Cao)</a:t>
            </a:r>
          </a:p>
          <a:p>
            <a:pPr lvl="1"/>
            <a:r>
              <a:rPr lang="en-US" sz="1400" b="1" dirty="0">
                <a:solidFill>
                  <a:srgbClr val="00B050"/>
                </a:solidFill>
                <a:latin typeface="Webdings" pitchFamily="2" charset="2"/>
              </a:rPr>
              <a:t>&lt;</a:t>
            </a:r>
            <a:r>
              <a:rPr lang="en-US" sz="1400" b="1" dirty="0">
                <a:latin typeface="Webdings" pitchFamily="2" charset="2"/>
              </a:rPr>
              <a:t> </a:t>
            </a:r>
            <a:r>
              <a:rPr lang="en-US" sz="1400" dirty="0"/>
              <a:t>UV capable solver + polarization support under evaluation (CRTM v3.0-beta) </a:t>
            </a:r>
          </a:p>
          <a:p>
            <a:r>
              <a:rPr lang="en-US" sz="2000" b="1" dirty="0"/>
              <a:t>SW / IR improvements in CRTM</a:t>
            </a:r>
          </a:p>
          <a:p>
            <a:pPr lvl="1"/>
            <a:r>
              <a:rPr lang="en-US" sz="1400" b="1" dirty="0">
                <a:solidFill>
                  <a:srgbClr val="C00000"/>
                </a:solidFill>
                <a:latin typeface="Webdings" pitchFamily="2" charset="2"/>
              </a:rPr>
              <a:t>&lt;</a:t>
            </a:r>
            <a:r>
              <a:rPr lang="en-US" sz="1400" b="1" dirty="0">
                <a:latin typeface="Webdings" pitchFamily="2" charset="2"/>
              </a:rPr>
              <a:t> </a:t>
            </a:r>
            <a:r>
              <a:rPr lang="en-US" sz="1400" dirty="0"/>
              <a:t> Cloud, surface, and aerosol impacts on visible channels C. Dang)</a:t>
            </a:r>
          </a:p>
          <a:p>
            <a:r>
              <a:rPr lang="en-US" sz="1800" b="1" dirty="0"/>
              <a:t>Aerosols update </a:t>
            </a:r>
            <a:r>
              <a:rPr lang="en-US" sz="1800" dirty="0"/>
              <a:t>(Johnson, </a:t>
            </a:r>
            <a:r>
              <a:rPr lang="en-US" sz="1800" dirty="0" err="1"/>
              <a:t>Stegmann</a:t>
            </a:r>
            <a:r>
              <a:rPr lang="en-US" sz="1800" dirty="0"/>
              <a:t>, S. Lu, M. </a:t>
            </a:r>
            <a:r>
              <a:rPr lang="en-US" sz="1800" dirty="0" err="1"/>
              <a:t>Pagowski</a:t>
            </a:r>
            <a:r>
              <a:rPr lang="en-US" sz="1800" dirty="0"/>
              <a:t>, B. </a:t>
            </a:r>
            <a:r>
              <a:rPr lang="en-US" sz="1800" dirty="0" err="1"/>
              <a:t>Scherllin-Pirscher</a:t>
            </a:r>
            <a:r>
              <a:rPr lang="en-US" sz="1800" dirty="0"/>
              <a:t>, others).</a:t>
            </a:r>
            <a:endParaRPr lang="en-US" sz="1400" dirty="0"/>
          </a:p>
          <a:p>
            <a:pPr lvl="1"/>
            <a:r>
              <a:rPr lang="en-US" sz="1400" b="1" dirty="0">
                <a:solidFill>
                  <a:srgbClr val="00B050"/>
                </a:solidFill>
                <a:latin typeface="Webdings" pitchFamily="2" charset="2"/>
              </a:rPr>
              <a:t>&lt;</a:t>
            </a:r>
            <a:r>
              <a:rPr lang="en-US" sz="1400" b="1" dirty="0">
                <a:latin typeface="Webdings" pitchFamily="2" charset="2"/>
              </a:rPr>
              <a:t> </a:t>
            </a:r>
            <a:r>
              <a:rPr lang="en-US" sz="1400" dirty="0"/>
              <a:t>Improved aerosol indices of refraction (via D. Turner, J. </a:t>
            </a:r>
            <a:r>
              <a:rPr lang="en-US" sz="1400" dirty="0" err="1"/>
              <a:t>Gasteiger</a:t>
            </a:r>
            <a:r>
              <a:rPr lang="en-US" sz="1400" dirty="0"/>
              <a:t>, C. Dang)</a:t>
            </a:r>
          </a:p>
          <a:p>
            <a:pPr lvl="1"/>
            <a:r>
              <a:rPr lang="en-US" sz="1400" b="1" dirty="0">
                <a:solidFill>
                  <a:srgbClr val="00B050"/>
                </a:solidFill>
                <a:latin typeface="Webdings" pitchFamily="2" charset="2"/>
              </a:rPr>
              <a:t>&lt;</a:t>
            </a:r>
            <a:r>
              <a:rPr lang="en-US" sz="1400" b="1" dirty="0">
                <a:latin typeface="Webdings" pitchFamily="2" charset="2"/>
              </a:rPr>
              <a:t> </a:t>
            </a:r>
            <a:r>
              <a:rPr lang="en-US" sz="1400" dirty="0"/>
              <a:t>Update  of CRTM using initial CMAQ specifications (C. Dang, Y. Ma)</a:t>
            </a:r>
          </a:p>
          <a:p>
            <a:pPr lvl="1"/>
            <a:r>
              <a:rPr lang="en-US" sz="1400" b="1" dirty="0">
                <a:solidFill>
                  <a:srgbClr val="00B050"/>
                </a:solidFill>
                <a:latin typeface="Webdings" pitchFamily="2" charset="2"/>
              </a:rPr>
              <a:t>&lt;</a:t>
            </a:r>
            <a:r>
              <a:rPr lang="en-US" sz="1400" b="1" dirty="0">
                <a:latin typeface="Webdings" pitchFamily="2" charset="2"/>
              </a:rPr>
              <a:t> </a:t>
            </a:r>
            <a:r>
              <a:rPr lang="en-US" sz="1400" dirty="0"/>
              <a:t>Improve Lidar backscattering and attenuation calculations (</a:t>
            </a:r>
            <a:r>
              <a:rPr lang="en-US" sz="1400" dirty="0" err="1"/>
              <a:t>Pagowski</a:t>
            </a:r>
            <a:r>
              <a:rPr lang="en-US" sz="1400" dirty="0"/>
              <a:t>, </a:t>
            </a:r>
            <a:r>
              <a:rPr lang="en-US" sz="1400" dirty="0" err="1"/>
              <a:t>Scherllin-Pirscher</a:t>
            </a:r>
            <a:r>
              <a:rPr lang="en-US" sz="1400" dirty="0"/>
              <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
        <p:nvSpPr>
          <p:cNvPr id="10" name="Title 1">
            <a:extLst>
              <a:ext uri="{FF2B5EF4-FFF2-40B4-BE49-F238E27FC236}">
                <a16:creationId xmlns:a16="http://schemas.microsoft.com/office/drawing/2014/main" id="{81FDF7C6-5AC6-D34C-8FF5-5250116457F7}"/>
              </a:ext>
            </a:extLst>
          </p:cNvPr>
          <p:cNvSpPr txBox="1">
            <a:spLocks/>
          </p:cNvSpPr>
          <p:nvPr/>
        </p:nvSpPr>
        <p:spPr>
          <a:xfrm>
            <a:off x="273919" y="0"/>
            <a:ext cx="7660714" cy="10668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3600" b="1" dirty="0">
                <a:solidFill>
                  <a:prstClr val="white"/>
                </a:solidFill>
              </a:rPr>
              <a:t>CRTM v3.0 Goals and Work Plans</a:t>
            </a:r>
          </a:p>
        </p:txBody>
      </p:sp>
    </p:spTree>
    <p:extLst>
      <p:ext uri="{BB962C8B-B14F-4D97-AF65-F5344CB8AC3E}">
        <p14:creationId xmlns:p14="http://schemas.microsoft.com/office/powerpoint/2010/main" val="437268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1FDF7C6-5AC6-D34C-8FF5-5250116457F7}"/>
              </a:ext>
            </a:extLst>
          </p:cNvPr>
          <p:cNvSpPr txBox="1">
            <a:spLocks/>
          </p:cNvSpPr>
          <p:nvPr/>
        </p:nvSpPr>
        <p:spPr>
          <a:xfrm>
            <a:off x="273919" y="0"/>
            <a:ext cx="7660714" cy="10668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3600" b="1" dirty="0">
                <a:solidFill>
                  <a:prstClr val="white"/>
                </a:solidFill>
              </a:rPr>
              <a:t>CRTM v3.0 Beta Focus</a:t>
            </a:r>
          </a:p>
        </p:txBody>
      </p:sp>
      <p:pic>
        <p:nvPicPr>
          <p:cNvPr id="2" name="Picture 1">
            <a:extLst>
              <a:ext uri="{FF2B5EF4-FFF2-40B4-BE49-F238E27FC236}">
                <a16:creationId xmlns:a16="http://schemas.microsoft.com/office/drawing/2014/main" id="{F511F325-BFC8-774C-A010-7C7893AAE4F6}"/>
              </a:ext>
            </a:extLst>
          </p:cNvPr>
          <p:cNvPicPr>
            <a:picLocks noChangeAspect="1"/>
          </p:cNvPicPr>
          <p:nvPr/>
        </p:nvPicPr>
        <p:blipFill>
          <a:blip r:embed="rId3"/>
          <a:stretch>
            <a:fillRect/>
          </a:stretch>
        </p:blipFill>
        <p:spPr>
          <a:xfrm>
            <a:off x="6296946" y="1361671"/>
            <a:ext cx="5815022" cy="5010970"/>
          </a:xfrm>
          <a:prstGeom prst="rect">
            <a:avLst/>
          </a:prstGeom>
        </p:spPr>
      </p:pic>
      <p:sp>
        <p:nvSpPr>
          <p:cNvPr id="5" name="Rectangle 4">
            <a:extLst>
              <a:ext uri="{FF2B5EF4-FFF2-40B4-BE49-F238E27FC236}">
                <a16:creationId xmlns:a16="http://schemas.microsoft.com/office/drawing/2014/main" id="{54EBD8E9-205E-3C41-AAC0-EB4E952160DA}"/>
              </a:ext>
            </a:extLst>
          </p:cNvPr>
          <p:cNvSpPr/>
          <p:nvPr/>
        </p:nvSpPr>
        <p:spPr>
          <a:xfrm>
            <a:off x="200945" y="1466499"/>
            <a:ext cx="6240047" cy="4832092"/>
          </a:xfrm>
          <a:prstGeom prst="rect">
            <a:avLst/>
          </a:prstGeom>
        </p:spPr>
        <p:txBody>
          <a:bodyPr wrap="square">
            <a:spAutoFit/>
          </a:bodyPr>
          <a:lstStyle/>
          <a:p>
            <a:pPr fontAlgn="base"/>
            <a:r>
              <a:rPr lang="en-US" sz="1800" b="1" dirty="0">
                <a:latin typeface="Arial" panose="020B0604020202020204" pitchFamily="34" charset="0"/>
              </a:rPr>
              <a:t>Cloud-impacted radiance and physical model simulation improvements </a:t>
            </a:r>
            <a:r>
              <a:rPr lang="en-US" sz="1800" dirty="0">
                <a:latin typeface="Arial" panose="020B0604020202020204" pitchFamily="34" charset="0"/>
              </a:rPr>
              <a:t>(UV, VIS, IR, MW)</a:t>
            </a:r>
          </a:p>
          <a:p>
            <a:pPr marL="285750" indent="-285750" fontAlgn="base">
              <a:buFont typeface="Arial" panose="020B0604020202020204" pitchFamily="34" charset="0"/>
              <a:buChar char="•"/>
            </a:pPr>
            <a:r>
              <a:rPr lang="en-US" sz="1600" dirty="0"/>
              <a:t>Community Hydrometeor Model (CHYM)</a:t>
            </a:r>
          </a:p>
          <a:p>
            <a:pPr marL="742950" lvl="1" indent="-285750" fontAlgn="base">
              <a:buFont typeface="Arial" panose="020B0604020202020204" pitchFamily="34" charset="0"/>
              <a:buChar char="•"/>
            </a:pPr>
            <a:r>
              <a:rPr lang="en-US" sz="1600" dirty="0"/>
              <a:t>Development continuing, and creating new polarized MW, IR, and VIS integrated cloud and aerosol scattering tables that are more closely linked with model assumed microphysical properties.   </a:t>
            </a:r>
          </a:p>
          <a:p>
            <a:pPr marL="742950" lvl="1" indent="-285750" fontAlgn="base">
              <a:buFont typeface="Arial" panose="020B0604020202020204" pitchFamily="34" charset="0"/>
              <a:buChar char="•"/>
            </a:pPr>
            <a:r>
              <a:rPr lang="en-US" sz="1600" dirty="0" err="1"/>
              <a:t>netCDF</a:t>
            </a:r>
            <a:r>
              <a:rPr lang="en-US" sz="1600" dirty="0"/>
              <a:t> transition and conversion. </a:t>
            </a:r>
          </a:p>
          <a:p>
            <a:pPr marL="742950" lvl="1" indent="-285750" fontAlgn="base">
              <a:buFont typeface="Arial" panose="020B0604020202020204" pitchFamily="34" charset="0"/>
              <a:buChar char="•"/>
            </a:pPr>
            <a:r>
              <a:rPr lang="en-US" sz="1600" dirty="0"/>
              <a:t>Updating Space-based radar support with linear polarization capabilities</a:t>
            </a:r>
          </a:p>
          <a:p>
            <a:pPr marL="457200" lvl="1" fontAlgn="base"/>
            <a:endParaRPr lang="en-US" sz="1600" dirty="0"/>
          </a:p>
          <a:p>
            <a:pPr marL="285750" indent="-285750" fontAlgn="base">
              <a:buFont typeface="Arial" panose="020B0604020202020204" pitchFamily="34" charset="0"/>
              <a:buChar char="•"/>
            </a:pPr>
            <a:r>
              <a:rPr lang="en-US" sz="1600" i="1" dirty="0"/>
              <a:t>Coefficient tool development e.g.: </a:t>
            </a:r>
          </a:p>
          <a:p>
            <a:pPr marL="742950" lvl="1" indent="-285750" fontAlgn="base">
              <a:buFont typeface="Arial" panose="020B0604020202020204" pitchFamily="34" charset="0"/>
              <a:buChar char="•"/>
            </a:pPr>
            <a:r>
              <a:rPr lang="en-US" sz="1600" dirty="0">
                <a:hlinkClick r:id="rId4"/>
              </a:rPr>
              <a:t>https://github.com/PStegmann/INSPECT_CloudCoeff</a:t>
            </a:r>
            <a:endParaRPr lang="en-US" sz="1600" dirty="0"/>
          </a:p>
          <a:p>
            <a:pPr marL="742950" lvl="1" indent="-285750" fontAlgn="base">
              <a:buFont typeface="Arial" panose="020B0604020202020204" pitchFamily="34" charset="0"/>
              <a:buChar char="•"/>
            </a:pPr>
            <a:r>
              <a:rPr lang="en-US" sz="1600" dirty="0">
                <a:hlinkClick r:id="rId5"/>
              </a:rPr>
              <a:t>https://github.com/JCSDA/CRTM_coef</a:t>
            </a:r>
            <a:endParaRPr lang="en-US" sz="1600" dirty="0"/>
          </a:p>
          <a:p>
            <a:pPr marL="457200" lvl="1" fontAlgn="base"/>
            <a:endParaRPr lang="en-US" sz="1600" dirty="0"/>
          </a:p>
          <a:p>
            <a:pPr marL="285750" indent="-285750" fontAlgn="base">
              <a:buFont typeface="Arial" panose="020B0604020202020204" pitchFamily="34" charset="0"/>
              <a:buChar char="•"/>
            </a:pPr>
            <a:r>
              <a:rPr lang="en-US" sz="1600" b="1" dirty="0"/>
              <a:t>Community Surface Emissivity Model </a:t>
            </a:r>
            <a:r>
              <a:rPr lang="en-US" sz="1600" dirty="0"/>
              <a:t>(Ming Chen)</a:t>
            </a:r>
          </a:p>
          <a:p>
            <a:pPr marL="742950" lvl="1" indent="-285750" fontAlgn="base">
              <a:buFont typeface="Arial" panose="020B0604020202020204" pitchFamily="34" charset="0"/>
              <a:buChar char="•"/>
            </a:pPr>
            <a:r>
              <a:rPr lang="en-US" sz="1600" dirty="0"/>
              <a:t>Extension of CSEM capabilities to support fully polarized surface BRDFs for ocean and land</a:t>
            </a:r>
          </a:p>
          <a:p>
            <a:pPr fontAlgn="base"/>
            <a:endParaRPr lang="en-US" dirty="0"/>
          </a:p>
        </p:txBody>
      </p:sp>
    </p:spTree>
    <p:extLst>
      <p:ext uri="{BB962C8B-B14F-4D97-AF65-F5344CB8AC3E}">
        <p14:creationId xmlns:p14="http://schemas.microsoft.com/office/powerpoint/2010/main" val="586593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81" name="Google Shape;281;p5"/>
          <p:cNvSpPr txBox="1">
            <a:spLocks noGrp="1"/>
          </p:cNvSpPr>
          <p:nvPr>
            <p:ph type="sldNum" idx="12"/>
          </p:nvPr>
        </p:nvSpPr>
        <p:spPr>
          <a:xfrm>
            <a:off x="8077200" y="6356351"/>
            <a:ext cx="2133600" cy="365125"/>
          </a:xfrm>
          <a:prstGeom prst="rect">
            <a:avLst/>
          </a:prstGeom>
          <a:noFill/>
          <a:ln>
            <a:noFill/>
          </a:ln>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pPr>
                <a:buClr>
                  <a:srgbClr val="000000"/>
                </a:buClr>
                <a:buSzPts val="1200"/>
              </a:pPr>
              <a:t>13</a:t>
            </a:fld>
            <a:endParaRPr/>
          </a:p>
        </p:txBody>
      </p:sp>
      <p:sp>
        <p:nvSpPr>
          <p:cNvPr id="10" name="Google Shape;273;p3">
            <a:extLst>
              <a:ext uri="{FF2B5EF4-FFF2-40B4-BE49-F238E27FC236}">
                <a16:creationId xmlns:a16="http://schemas.microsoft.com/office/drawing/2014/main" id="{C05438C3-E442-4845-A7ED-4344E6896EC9}"/>
              </a:ext>
            </a:extLst>
          </p:cNvPr>
          <p:cNvSpPr txBox="1"/>
          <p:nvPr/>
        </p:nvSpPr>
        <p:spPr>
          <a:xfrm>
            <a:off x="249194" y="0"/>
            <a:ext cx="11566567" cy="1052565"/>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a:buClr>
                <a:schemeClr val="lt1"/>
              </a:buClr>
              <a:buSzPts val="3600"/>
            </a:pPr>
            <a:r>
              <a:rPr lang="en-US" sz="3200" b="1" dirty="0">
                <a:solidFill>
                  <a:schemeClr val="accent3">
                    <a:lumMod val="40000"/>
                    <a:lumOff val="60000"/>
                  </a:schemeClr>
                </a:solidFill>
                <a:latin typeface="Calibri"/>
                <a:ea typeface="Calibri"/>
                <a:cs typeface="Calibri"/>
                <a:sym typeface="Calibri"/>
              </a:rPr>
              <a:t>AOP 2021   </a:t>
            </a:r>
            <a:r>
              <a:rPr lang="en-US" sz="3200" b="1" dirty="0">
                <a:solidFill>
                  <a:schemeClr val="lt1"/>
                </a:solidFill>
                <a:ea typeface="Calibri"/>
                <a:cs typeface="Calibri"/>
                <a:sym typeface="Calibri"/>
              </a:rPr>
              <a:t>CRTM2: Model and Application Development</a:t>
            </a:r>
            <a:endParaRPr sz="3200" dirty="0">
              <a:solidFill>
                <a:schemeClr val="lt1"/>
              </a:solidFill>
              <a:latin typeface="Calibri"/>
              <a:ea typeface="Calibri"/>
              <a:cs typeface="Calibri"/>
              <a:sym typeface="Calibri"/>
            </a:endParaRPr>
          </a:p>
        </p:txBody>
      </p:sp>
      <p:graphicFrame>
        <p:nvGraphicFramePr>
          <p:cNvPr id="14" name="Table 13">
            <a:extLst>
              <a:ext uri="{FF2B5EF4-FFF2-40B4-BE49-F238E27FC236}">
                <a16:creationId xmlns:a16="http://schemas.microsoft.com/office/drawing/2014/main" id="{7726EC1C-0073-8340-8B34-AF0BA0F2F3B6}"/>
              </a:ext>
            </a:extLst>
          </p:cNvPr>
          <p:cNvGraphicFramePr>
            <a:graphicFrameLocks noGrp="1"/>
          </p:cNvGraphicFramePr>
          <p:nvPr>
            <p:extLst>
              <p:ext uri="{D42A27DB-BD31-4B8C-83A1-F6EECF244321}">
                <p14:modId xmlns:p14="http://schemas.microsoft.com/office/powerpoint/2010/main" val="2602611946"/>
              </p:ext>
            </p:extLst>
          </p:nvPr>
        </p:nvGraphicFramePr>
        <p:xfrm>
          <a:off x="120607" y="1099996"/>
          <a:ext cx="11898673" cy="4514672"/>
        </p:xfrm>
        <a:graphic>
          <a:graphicData uri="http://schemas.openxmlformats.org/drawingml/2006/table">
            <a:tbl>
              <a:tblPr firstRow="1" bandRow="1">
                <a:tableStyleId>{EB344D84-9AFB-497E-A393-DC336BA19D2E}</a:tableStyleId>
              </a:tblPr>
              <a:tblGrid>
                <a:gridCol w="11898673">
                  <a:extLst>
                    <a:ext uri="{9D8B030D-6E8A-4147-A177-3AD203B41FA5}">
                      <a16:colId xmlns:a16="http://schemas.microsoft.com/office/drawing/2014/main" val="1916218376"/>
                    </a:ext>
                  </a:extLst>
                </a:gridCol>
              </a:tblGrid>
              <a:tr h="431814">
                <a:tc>
                  <a:txBody>
                    <a:bodyPr/>
                    <a:lstStyle/>
                    <a:p>
                      <a:pPr algn="ctr" rtl="0" fontAlgn="ctr"/>
                      <a:r>
                        <a:rPr lang="en-US" sz="1800" dirty="0">
                          <a:effectLst/>
                        </a:rPr>
                        <a:t>CRTM Task 2 Activities</a:t>
                      </a:r>
                      <a:endParaRPr lang="en-US" sz="1800" b="1" dirty="0">
                        <a:solidFill>
                          <a:srgbClr val="000000"/>
                        </a:solidFill>
                        <a:effectLst/>
                      </a:endParaRPr>
                    </a:p>
                  </a:txBody>
                  <a:tcPr marL="11240" marR="11240" marT="7493" marB="7493" anchor="ctr"/>
                </a:tc>
                <a:extLst>
                  <a:ext uri="{0D108BD9-81ED-4DB2-BD59-A6C34878D82A}">
                    <a16:rowId xmlns:a16="http://schemas.microsoft.com/office/drawing/2014/main" val="4202105273"/>
                  </a:ext>
                </a:extLst>
              </a:tr>
              <a:tr h="511808">
                <a:tc>
                  <a:txBody>
                    <a:bodyPr/>
                    <a:lstStyle/>
                    <a:p>
                      <a:pPr rtl="0" fontAlgn="ctr"/>
                      <a:r>
                        <a:rPr lang="en-US" sz="2000" dirty="0">
                          <a:effectLst/>
                        </a:rPr>
                        <a:t>CRTM v3.0 Code with </a:t>
                      </a:r>
                      <a:r>
                        <a:rPr lang="en-US" sz="2000" b="1" dirty="0">
                          <a:solidFill>
                            <a:schemeClr val="accent6"/>
                          </a:solidFill>
                          <a:effectLst/>
                        </a:rPr>
                        <a:t>expanded </a:t>
                      </a:r>
                      <a:r>
                        <a:rPr lang="en-US" sz="2000" b="1" dirty="0" err="1">
                          <a:solidFill>
                            <a:schemeClr val="accent6"/>
                          </a:solidFill>
                          <a:effectLst/>
                        </a:rPr>
                        <a:t>openMP</a:t>
                      </a:r>
                      <a:r>
                        <a:rPr lang="en-US" sz="2000" b="1" dirty="0">
                          <a:solidFill>
                            <a:schemeClr val="accent6"/>
                          </a:solidFill>
                          <a:effectLst/>
                        </a:rPr>
                        <a:t> directives</a:t>
                      </a:r>
                    </a:p>
                  </a:txBody>
                  <a:tcPr marL="28575" marR="28575" marT="19050" marB="19050" anchor="ctr"/>
                </a:tc>
                <a:extLst>
                  <a:ext uri="{0D108BD9-81ED-4DB2-BD59-A6C34878D82A}">
                    <a16:rowId xmlns:a16="http://schemas.microsoft.com/office/drawing/2014/main" val="421466368"/>
                  </a:ext>
                </a:extLst>
              </a:tr>
              <a:tr h="511808">
                <a:tc>
                  <a:txBody>
                    <a:bodyPr/>
                    <a:lstStyle/>
                    <a:p>
                      <a:pPr rtl="0" fontAlgn="ctr"/>
                      <a:r>
                        <a:rPr lang="en-US" sz="2000" dirty="0">
                          <a:effectLst/>
                        </a:rPr>
                        <a:t>CRTM v3.0 Code with </a:t>
                      </a:r>
                      <a:r>
                        <a:rPr lang="en-US" sz="2000" b="1" dirty="0">
                          <a:solidFill>
                            <a:schemeClr val="accent5"/>
                          </a:solidFill>
                          <a:effectLst/>
                        </a:rPr>
                        <a:t>optimized structure for vectorization</a:t>
                      </a:r>
                      <a:r>
                        <a:rPr lang="en-US" sz="2000" dirty="0">
                          <a:solidFill>
                            <a:schemeClr val="accent5"/>
                          </a:solidFill>
                          <a:effectLst/>
                        </a:rPr>
                        <a:t> </a:t>
                      </a:r>
                      <a:r>
                        <a:rPr lang="en-US" sz="2000" dirty="0">
                          <a:effectLst/>
                        </a:rPr>
                        <a:t>and minimal I/O overhead (potential GPU port)</a:t>
                      </a:r>
                    </a:p>
                  </a:txBody>
                  <a:tcPr marL="28575" marR="28575" marT="19050" marB="19050" anchor="ctr"/>
                </a:tc>
                <a:extLst>
                  <a:ext uri="{0D108BD9-81ED-4DB2-BD59-A6C34878D82A}">
                    <a16:rowId xmlns:a16="http://schemas.microsoft.com/office/drawing/2014/main" val="2651274460"/>
                  </a:ext>
                </a:extLst>
              </a:tr>
              <a:tr h="685219">
                <a:tc>
                  <a:txBody>
                    <a:bodyPr/>
                    <a:lstStyle/>
                    <a:p>
                      <a:pPr rtl="0" fontAlgn="ctr"/>
                      <a:r>
                        <a:rPr lang="en-US" sz="2000" dirty="0">
                          <a:effectLst/>
                        </a:rPr>
                        <a:t>Code that fully supports </a:t>
                      </a:r>
                      <a:r>
                        <a:rPr lang="en-US" sz="2000" b="1" dirty="0">
                          <a:solidFill>
                            <a:schemeClr val="accent4"/>
                          </a:solidFill>
                          <a:effectLst/>
                        </a:rPr>
                        <a:t>netCDF4 for all input files </a:t>
                      </a:r>
                      <a:r>
                        <a:rPr lang="en-US" sz="2000" dirty="0">
                          <a:effectLst/>
                        </a:rPr>
                        <a:t>(CRTM + Applications)</a:t>
                      </a:r>
                    </a:p>
                  </a:txBody>
                  <a:tcPr marL="28575" marR="28575" marT="19050" marB="19050" anchor="ctr"/>
                </a:tc>
                <a:extLst>
                  <a:ext uri="{0D108BD9-81ED-4DB2-BD59-A6C34878D82A}">
                    <a16:rowId xmlns:a16="http://schemas.microsoft.com/office/drawing/2014/main" val="2553199920"/>
                  </a:ext>
                </a:extLst>
              </a:tr>
              <a:tr h="668116">
                <a:tc>
                  <a:txBody>
                    <a:bodyPr/>
                    <a:lstStyle/>
                    <a:p>
                      <a:pPr rtl="0" fontAlgn="ctr"/>
                      <a:r>
                        <a:rPr lang="en-US" sz="2000" b="1" dirty="0">
                          <a:solidFill>
                            <a:schemeClr val="accent3"/>
                          </a:solidFill>
                          <a:effectLst/>
                        </a:rPr>
                        <a:t>Generic, modular/OO code interfaces </a:t>
                      </a:r>
                      <a:r>
                        <a:rPr lang="en-US" sz="2000" dirty="0">
                          <a:effectLst/>
                        </a:rPr>
                        <a:t>for each input data type </a:t>
                      </a:r>
                    </a:p>
                  </a:txBody>
                  <a:tcPr marL="28575" marR="28575" marT="19050" marB="19050" anchor="ctr"/>
                </a:tc>
                <a:extLst>
                  <a:ext uri="{0D108BD9-81ED-4DB2-BD59-A6C34878D82A}">
                    <a16:rowId xmlns:a16="http://schemas.microsoft.com/office/drawing/2014/main" val="2844436156"/>
                  </a:ext>
                </a:extLst>
              </a:tr>
              <a:tr h="511808">
                <a:tc>
                  <a:txBody>
                    <a:bodyPr/>
                    <a:lstStyle/>
                    <a:p>
                      <a:pPr rtl="0" fontAlgn="ctr"/>
                      <a:r>
                        <a:rPr lang="en-US" sz="2000" b="1" dirty="0">
                          <a:solidFill>
                            <a:schemeClr val="accent2"/>
                          </a:solidFill>
                          <a:effectLst/>
                        </a:rPr>
                        <a:t>Code for SIMOBS </a:t>
                      </a:r>
                      <a:r>
                        <a:rPr lang="en-US" sz="2000" dirty="0">
                          <a:effectLst/>
                        </a:rPr>
                        <a:t>application, supports CRTM1.10</a:t>
                      </a:r>
                    </a:p>
                  </a:txBody>
                  <a:tcPr marL="28575" marR="28575" marT="19050" marB="19050" anchor="ctr"/>
                </a:tc>
                <a:extLst>
                  <a:ext uri="{0D108BD9-81ED-4DB2-BD59-A6C34878D82A}">
                    <a16:rowId xmlns:a16="http://schemas.microsoft.com/office/drawing/2014/main" val="3688037928"/>
                  </a:ext>
                </a:extLst>
              </a:tr>
              <a:tr h="511808">
                <a:tc>
                  <a:txBody>
                    <a:bodyPr/>
                    <a:lstStyle/>
                    <a:p>
                      <a:pPr rtl="0" fontAlgn="ctr"/>
                      <a:r>
                        <a:rPr lang="en-US" sz="2000" b="1" dirty="0">
                          <a:solidFill>
                            <a:schemeClr val="accent1"/>
                          </a:solidFill>
                          <a:effectLst/>
                        </a:rPr>
                        <a:t>Python Code/Utilities </a:t>
                      </a:r>
                      <a:r>
                        <a:rPr lang="en-US" sz="2000" dirty="0">
                          <a:effectLst/>
                        </a:rPr>
                        <a:t>in support of CRTM3.9 - CRTM3.11</a:t>
                      </a:r>
                    </a:p>
                  </a:txBody>
                  <a:tcPr marL="28575" marR="28575" marT="19050" marB="19050" anchor="ctr"/>
                </a:tc>
                <a:extLst>
                  <a:ext uri="{0D108BD9-81ED-4DB2-BD59-A6C34878D82A}">
                    <a16:rowId xmlns:a16="http://schemas.microsoft.com/office/drawing/2014/main" val="3227171680"/>
                  </a:ext>
                </a:extLst>
              </a:tr>
              <a:tr h="682291">
                <a:tc>
                  <a:txBody>
                    <a:bodyPr/>
                    <a:lstStyle/>
                    <a:p>
                      <a:pPr rtl="0" fontAlgn="ctr"/>
                      <a:r>
                        <a:rPr lang="en-US" sz="2000" b="1" dirty="0">
                          <a:solidFill>
                            <a:srgbClr val="00B0F0"/>
                          </a:solidFill>
                          <a:effectLst/>
                        </a:rPr>
                        <a:t>Code/Utilities in support of CRTM transmittance </a:t>
                      </a:r>
                      <a:r>
                        <a:rPr lang="en-US" sz="2000" dirty="0">
                          <a:effectLst/>
                        </a:rPr>
                        <a:t>coefficient generation</a:t>
                      </a:r>
                    </a:p>
                  </a:txBody>
                  <a:tcPr marL="28575" marR="28575" marT="19050" marB="19050" anchor="ctr"/>
                </a:tc>
                <a:extLst>
                  <a:ext uri="{0D108BD9-81ED-4DB2-BD59-A6C34878D82A}">
                    <a16:rowId xmlns:a16="http://schemas.microsoft.com/office/drawing/2014/main" val="696473684"/>
                  </a:ext>
                </a:extLst>
              </a:tr>
            </a:tbl>
          </a:graphicData>
        </a:graphic>
      </p:graphicFrame>
      <p:pic>
        <p:nvPicPr>
          <p:cNvPr id="5" name="Google Shape;256;p67" descr="JCSDA_transp.png">
            <a:extLst>
              <a:ext uri="{FF2B5EF4-FFF2-40B4-BE49-F238E27FC236}">
                <a16:creationId xmlns:a16="http://schemas.microsoft.com/office/drawing/2014/main" id="{D72990B6-4DEB-8E4B-AD88-61A0FDC6EB15}"/>
              </a:ext>
            </a:extLst>
          </p:cNvPr>
          <p:cNvPicPr preferRelativeResize="0"/>
          <p:nvPr/>
        </p:nvPicPr>
        <p:blipFill rotWithShape="1">
          <a:blip r:embed="rId3">
            <a:alphaModFix/>
          </a:blip>
          <a:srcRect/>
          <a:stretch/>
        </p:blipFill>
        <p:spPr>
          <a:xfrm>
            <a:off x="10909300" y="-38101"/>
            <a:ext cx="1143000" cy="1143000"/>
          </a:xfrm>
          <a:prstGeom prst="rect">
            <a:avLst/>
          </a:prstGeom>
          <a:noFill/>
          <a:ln>
            <a:noFill/>
          </a:ln>
          <a:effectLst>
            <a:outerShdw blurRad="50800" dist="203200" dir="8100000" algn="tr" rotWithShape="0">
              <a:srgbClr val="000000">
                <a:alpha val="40000"/>
              </a:srgbClr>
            </a:outerShdw>
          </a:effectLst>
        </p:spPr>
      </p:pic>
    </p:spTree>
    <p:extLst>
      <p:ext uri="{BB962C8B-B14F-4D97-AF65-F5344CB8AC3E}">
        <p14:creationId xmlns:p14="http://schemas.microsoft.com/office/powerpoint/2010/main" val="2844782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4" name="Rectangle 23">
            <a:extLst>
              <a:ext uri="{FF2B5EF4-FFF2-40B4-BE49-F238E27FC236}">
                <a16:creationId xmlns:a16="http://schemas.microsoft.com/office/drawing/2014/main" id="{093519C2-FE73-0140-BE86-C49530B22109}"/>
              </a:ext>
            </a:extLst>
          </p:cNvPr>
          <p:cNvSpPr/>
          <p:nvPr/>
        </p:nvSpPr>
        <p:spPr>
          <a:xfrm>
            <a:off x="5224448" y="2999149"/>
            <a:ext cx="6967552" cy="3852828"/>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BDFF5B3-8F2B-7741-ABA1-B30DB01DA906}"/>
              </a:ext>
            </a:extLst>
          </p:cNvPr>
          <p:cNvSpPr/>
          <p:nvPr/>
        </p:nvSpPr>
        <p:spPr>
          <a:xfrm>
            <a:off x="-28576" y="3005172"/>
            <a:ext cx="5214938" cy="3852828"/>
          </a:xfrm>
          <a:prstGeom prst="rect">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Google Shape;269;p3"/>
          <p:cNvSpPr txBox="1">
            <a:spLocks noGrp="1"/>
          </p:cNvSpPr>
          <p:nvPr>
            <p:ph type="sldNum" idx="12"/>
          </p:nvPr>
        </p:nvSpPr>
        <p:spPr>
          <a:xfrm>
            <a:off x="9320229" y="6356350"/>
            <a:ext cx="2133600" cy="365100"/>
          </a:xfrm>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en-US">
                <a:solidFill>
                  <a:srgbClr val="888888"/>
                </a:solidFill>
                <a:latin typeface="Calibri"/>
                <a:ea typeface="Calibri"/>
                <a:cs typeface="Calibri"/>
                <a:sym typeface="Calibri"/>
              </a:rPr>
              <a:pPr>
                <a:buSzPts val="1200"/>
              </a:pPr>
              <a:t>14</a:t>
            </a:fld>
            <a:endParaRPr dirty="0">
              <a:solidFill>
                <a:srgbClr val="888888"/>
              </a:solidFill>
              <a:latin typeface="Calibri"/>
              <a:ea typeface="Calibri"/>
              <a:cs typeface="Calibri"/>
              <a:sym typeface="Calibri"/>
            </a:endParaRPr>
          </a:p>
        </p:txBody>
      </p:sp>
      <p:sp>
        <p:nvSpPr>
          <p:cNvPr id="273" name="Google Shape;273;p3"/>
          <p:cNvSpPr txBox="1"/>
          <p:nvPr/>
        </p:nvSpPr>
        <p:spPr>
          <a:xfrm>
            <a:off x="249195" y="0"/>
            <a:ext cx="7467600" cy="1052565"/>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a:buClr>
                <a:schemeClr val="lt1"/>
              </a:buClr>
              <a:buSzPts val="3600"/>
            </a:pPr>
            <a:r>
              <a:rPr lang="en-US" sz="3600" b="1" dirty="0">
                <a:solidFill>
                  <a:schemeClr val="lt1"/>
                </a:solidFill>
                <a:latin typeface="Calibri"/>
                <a:ea typeface="Calibri"/>
                <a:cs typeface="Calibri"/>
                <a:sym typeface="Calibri"/>
              </a:rPr>
              <a:t>Testing Framework</a:t>
            </a:r>
            <a:endParaRPr sz="3600" dirty="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E46780FC-4DE3-B94F-B095-3AD902B5B0AE}"/>
              </a:ext>
            </a:extLst>
          </p:cNvPr>
          <p:cNvPicPr>
            <a:picLocks noChangeAspect="1"/>
          </p:cNvPicPr>
          <p:nvPr/>
        </p:nvPicPr>
        <p:blipFill>
          <a:blip r:embed="rId3"/>
          <a:stretch>
            <a:fillRect/>
          </a:stretch>
        </p:blipFill>
        <p:spPr>
          <a:xfrm>
            <a:off x="2219338" y="1100172"/>
            <a:ext cx="7620000" cy="1905000"/>
          </a:xfrm>
          <a:prstGeom prst="rect">
            <a:avLst/>
          </a:prstGeom>
        </p:spPr>
      </p:pic>
      <p:sp>
        <p:nvSpPr>
          <p:cNvPr id="11" name="Rectangle 10">
            <a:extLst>
              <a:ext uri="{FF2B5EF4-FFF2-40B4-BE49-F238E27FC236}">
                <a16:creationId xmlns:a16="http://schemas.microsoft.com/office/drawing/2014/main" id="{B88D1AC6-BD01-E849-97E2-65B06167F8CD}"/>
              </a:ext>
            </a:extLst>
          </p:cNvPr>
          <p:cNvSpPr/>
          <p:nvPr/>
        </p:nvSpPr>
        <p:spPr>
          <a:xfrm>
            <a:off x="5324509" y="3006524"/>
            <a:ext cx="3810002" cy="3600986"/>
          </a:xfrm>
          <a:prstGeom prst="rect">
            <a:avLst/>
          </a:prstGeom>
        </p:spPr>
        <p:txBody>
          <a:bodyPr wrap="square">
            <a:spAutoFit/>
          </a:bodyPr>
          <a:lstStyle/>
          <a:p>
            <a:r>
              <a:rPr lang="en-US" sz="1200" dirty="0">
                <a:solidFill>
                  <a:srgbClr val="000000"/>
                </a:solidFill>
                <a:latin typeface="Menlo" panose="020B0609030804020204" pitchFamily="49" charset="0"/>
              </a:rPr>
              <a:t>.</a:t>
            </a:r>
          </a:p>
          <a:p>
            <a:r>
              <a:rPr lang="en-US" sz="1200" dirty="0">
                <a:solidFill>
                  <a:srgbClr val="000000"/>
                </a:solidFill>
                <a:latin typeface="Menlo" panose="020B0609030804020204" pitchFamily="49" charset="0"/>
              </a:rPr>
              <a:t>├── </a:t>
            </a:r>
            <a:r>
              <a:rPr lang="en-US" sz="1200" b="1" dirty="0">
                <a:solidFill>
                  <a:srgbClr val="000000"/>
                </a:solidFill>
                <a:latin typeface="Menlo" panose="020B0609030804020204" pitchFamily="49" charset="0"/>
              </a:rPr>
              <a:t>application</a:t>
            </a:r>
          </a:p>
          <a:p>
            <a:r>
              <a:rPr lang="en-US" sz="1200" dirty="0">
                <a:solidFill>
                  <a:srgbClr val="000000"/>
                </a:solidFill>
                <a:latin typeface="Menlo" panose="020B0609030804020204" pitchFamily="49" charset="0"/>
              </a:rPr>
              <a:t>├── </a:t>
            </a:r>
            <a:r>
              <a:rPr lang="en-US" sz="1200" b="1" dirty="0">
                <a:solidFill>
                  <a:srgbClr val="000000"/>
                </a:solidFill>
                <a:latin typeface="Menlo" panose="020B0609030804020204" pitchFamily="49" charset="0"/>
              </a:rPr>
              <a:t>regression</a:t>
            </a:r>
          </a:p>
          <a:p>
            <a:r>
              <a:rPr lang="en-US" sz="1200" dirty="0">
                <a:solidFill>
                  <a:srgbClr val="000000"/>
                </a:solidFill>
                <a:latin typeface="Menlo" panose="020B0609030804020204" pitchFamily="49" charset="0"/>
              </a:rPr>
              <a:t>│   ├── adjoint</a:t>
            </a: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test_ClearSky</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test_Simple</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forward</a:t>
            </a: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test_Aircraft</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test_AOD</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test_ChannelSubset</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test_ClearSky</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test_ScatteringSwitch</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test_Simple</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 coefficients</a:t>
            </a: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test_SOI</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test_SSU</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test_VerticalCoordinates</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test_Zeeman</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a:t>
            </a:r>
            <a:r>
              <a:rPr lang="en-US" sz="1200" dirty="0" err="1">
                <a:solidFill>
                  <a:srgbClr val="000000"/>
                </a:solidFill>
                <a:latin typeface="Menlo" panose="020B0609030804020204" pitchFamily="49" charset="0"/>
              </a:rPr>
              <a:t>incsrc</a:t>
            </a:r>
            <a:endParaRPr lang="en-US" sz="1200" dirty="0">
              <a:solidFill>
                <a:srgbClr val="000000"/>
              </a:solidFill>
              <a:effectLst/>
              <a:latin typeface="Menlo" panose="020B0609030804020204" pitchFamily="49" charset="0"/>
            </a:endParaRPr>
          </a:p>
        </p:txBody>
      </p:sp>
      <p:sp>
        <p:nvSpPr>
          <p:cNvPr id="15" name="Rectangle 14">
            <a:extLst>
              <a:ext uri="{FF2B5EF4-FFF2-40B4-BE49-F238E27FC236}">
                <a16:creationId xmlns:a16="http://schemas.microsoft.com/office/drawing/2014/main" id="{2EC1E8A0-C071-4E4D-BEF6-15CF2FE0D7F0}"/>
              </a:ext>
            </a:extLst>
          </p:cNvPr>
          <p:cNvSpPr/>
          <p:nvPr/>
        </p:nvSpPr>
        <p:spPr>
          <a:xfrm>
            <a:off x="8677309" y="3148326"/>
            <a:ext cx="6096000" cy="3416320"/>
          </a:xfrm>
          <a:prstGeom prst="rect">
            <a:avLst/>
          </a:prstGeom>
        </p:spPr>
        <p:txBody>
          <a:bodyPr>
            <a:spAutoFit/>
          </a:bodyPr>
          <a:lstStyle/>
          <a:p>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a:t>
            </a:r>
            <a:r>
              <a:rPr lang="en-US" sz="1200" dirty="0" err="1">
                <a:solidFill>
                  <a:srgbClr val="000000"/>
                </a:solidFill>
                <a:latin typeface="Menlo" panose="020B0609030804020204" pitchFamily="49" charset="0"/>
              </a:rPr>
              <a:t>k_matrix</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test_AOD</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test_ChannelSubset</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test_ClearSky</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test_ScatteringSwitch</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test_Simple</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test_SOI</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test_SSU</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test_VerticalCoordinates</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test_Zeeman</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a:t>
            </a:r>
            <a:r>
              <a:rPr lang="en-US" sz="1200" dirty="0" err="1">
                <a:solidFill>
                  <a:srgbClr val="000000"/>
                </a:solidFill>
                <a:latin typeface="Menlo" panose="020B0609030804020204" pitchFamily="49" charset="0"/>
              </a:rPr>
              <a:t>tangent_linear</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a:t>
            </a:r>
            <a:r>
              <a:rPr lang="en-US" sz="1200" dirty="0" err="1">
                <a:solidFill>
                  <a:srgbClr val="000000"/>
                </a:solidFill>
                <a:latin typeface="Menlo" panose="020B0609030804020204" pitchFamily="49" charset="0"/>
              </a:rPr>
              <a:t>test_ClearSky</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a:t>
            </a:r>
            <a:r>
              <a:rPr lang="en-US" sz="1200" dirty="0" err="1">
                <a:solidFill>
                  <a:srgbClr val="000000"/>
                </a:solidFill>
                <a:latin typeface="Menlo" panose="020B0609030804020204" pitchFamily="49" charset="0"/>
              </a:rPr>
              <a:t>test_Simple</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a:t>
            </a:r>
            <a:r>
              <a:rPr lang="en-US" sz="1200" b="1" dirty="0">
                <a:solidFill>
                  <a:srgbClr val="000000"/>
                </a:solidFill>
                <a:latin typeface="Menlo" panose="020B0609030804020204" pitchFamily="49" charset="0"/>
              </a:rPr>
              <a:t>unit</a:t>
            </a:r>
          </a:p>
          <a:p>
            <a:r>
              <a:rPr lang="en-US" sz="1200" dirty="0">
                <a:solidFill>
                  <a:srgbClr val="000000"/>
                </a:solidFill>
                <a:latin typeface="Menlo" panose="020B0609030804020204" pitchFamily="49" charset="0"/>
              </a:rPr>
              <a:t>   ├── </a:t>
            </a:r>
            <a:r>
              <a:rPr lang="en-US" sz="1200" dirty="0" err="1">
                <a:solidFill>
                  <a:srgbClr val="000000"/>
                </a:solidFill>
                <a:latin typeface="Menlo" panose="020B0609030804020204" pitchFamily="49" charset="0"/>
              </a:rPr>
              <a:t>input_output</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 </a:t>
            </a:r>
            <a:r>
              <a:rPr lang="en-US" sz="1200" dirty="0" err="1">
                <a:solidFill>
                  <a:srgbClr val="000000"/>
                </a:solidFill>
                <a:latin typeface="Menlo" panose="020B0609030804020204" pitchFamily="49" charset="0"/>
              </a:rPr>
              <a:t>test_SpcCoeff</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a:t>
            </a:r>
            <a:r>
              <a:rPr lang="en-US" sz="1200" dirty="0" err="1">
                <a:solidFill>
                  <a:srgbClr val="000000"/>
                </a:solidFill>
                <a:latin typeface="Menlo" panose="020B0609030804020204" pitchFamily="49" charset="0"/>
              </a:rPr>
              <a:t>Unit_Test</a:t>
            </a:r>
            <a:endParaRPr lang="en-US" sz="1200" dirty="0">
              <a:solidFill>
                <a:srgbClr val="000000"/>
              </a:solidFill>
              <a:latin typeface="Menlo" panose="020B0609030804020204" pitchFamily="49" charset="0"/>
            </a:endParaRPr>
          </a:p>
        </p:txBody>
      </p:sp>
      <p:sp>
        <p:nvSpPr>
          <p:cNvPr id="19" name="Rectangle 18">
            <a:extLst>
              <a:ext uri="{FF2B5EF4-FFF2-40B4-BE49-F238E27FC236}">
                <a16:creationId xmlns:a16="http://schemas.microsoft.com/office/drawing/2014/main" id="{5089F510-F058-DD48-B395-0F6FA987E7F9}"/>
              </a:ext>
            </a:extLst>
          </p:cNvPr>
          <p:cNvSpPr/>
          <p:nvPr/>
        </p:nvSpPr>
        <p:spPr>
          <a:xfrm>
            <a:off x="-66662" y="3148326"/>
            <a:ext cx="6096000" cy="3785652"/>
          </a:xfrm>
          <a:prstGeom prst="rect">
            <a:avLst/>
          </a:prstGeom>
        </p:spPr>
        <p:txBody>
          <a:bodyPr>
            <a:spAutoFit/>
          </a:bodyPr>
          <a:lstStyle/>
          <a:p>
            <a:r>
              <a:rPr lang="en-US" sz="1200" dirty="0">
                <a:solidFill>
                  <a:srgbClr val="000000"/>
                </a:solidFill>
                <a:latin typeface="Menlo" panose="020B0609030804020204" pitchFamily="49" charset="0"/>
              </a:rPr>
              <a:t>      Start 1: </a:t>
            </a:r>
            <a:r>
              <a:rPr lang="en-US" sz="1200" dirty="0" err="1">
                <a:solidFill>
                  <a:srgbClr val="000000"/>
                </a:solidFill>
                <a:latin typeface="Menlo" panose="020B0609030804020204" pitchFamily="49" charset="0"/>
              </a:rPr>
              <a:t>get_crtm_coeffs</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1/92 Test #1: </a:t>
            </a:r>
            <a:r>
              <a:rPr lang="en-US" sz="1200" dirty="0" err="1">
                <a:solidFill>
                  <a:srgbClr val="000000"/>
                </a:solidFill>
                <a:latin typeface="Menlo" panose="020B0609030804020204" pitchFamily="49" charset="0"/>
              </a:rPr>
              <a:t>get_crtm_coeffs</a:t>
            </a:r>
            <a:r>
              <a:rPr lang="en-US" sz="1200" dirty="0">
                <a:solidFill>
                  <a:srgbClr val="000000"/>
                </a:solidFill>
                <a:latin typeface="Menlo" panose="020B0609030804020204" pitchFamily="49" charset="0"/>
              </a:rPr>
              <a:t>  ... Passed 39.84 sec</a:t>
            </a:r>
          </a:p>
          <a:p>
            <a:r>
              <a:rPr lang="en-US" sz="1200" dirty="0">
                <a:solidFill>
                  <a:srgbClr val="000000"/>
                </a:solidFill>
                <a:latin typeface="Menlo" panose="020B0609030804020204" pitchFamily="49" charset="0"/>
              </a:rPr>
              <a:t>      Start 2: </a:t>
            </a:r>
            <a:r>
              <a:rPr lang="en-US" sz="1200" dirty="0" err="1">
                <a:solidFill>
                  <a:srgbClr val="000000"/>
                </a:solidFill>
                <a:latin typeface="Menlo" panose="020B0609030804020204" pitchFamily="49" charset="0"/>
              </a:rPr>
              <a:t>test_check_crtm</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2/92 Test #2: </a:t>
            </a:r>
            <a:r>
              <a:rPr lang="en-US" sz="1200" dirty="0" err="1">
                <a:solidFill>
                  <a:srgbClr val="000000"/>
                </a:solidFill>
                <a:latin typeface="Menlo" panose="020B0609030804020204" pitchFamily="49" charset="0"/>
              </a:rPr>
              <a:t>test_check_crtm</a:t>
            </a:r>
            <a:r>
              <a:rPr lang="en-US" sz="1200" dirty="0">
                <a:solidFill>
                  <a:srgbClr val="000000"/>
                </a:solidFill>
                <a:latin typeface="Menlo" panose="020B0609030804020204" pitchFamily="49" charset="0"/>
              </a:rPr>
              <a:t>  ... Passed  3.30 sec</a:t>
            </a:r>
          </a:p>
          <a:p>
            <a:r>
              <a:rPr lang="en-US" sz="1200" dirty="0">
                <a:solidFill>
                  <a:srgbClr val="000000"/>
                </a:solidFill>
                <a:latin typeface="Menlo" panose="020B0609030804020204" pitchFamily="49" charset="0"/>
              </a:rPr>
              <a:t>      Start 3: </a:t>
            </a:r>
            <a:r>
              <a:rPr lang="en-US" sz="1200" dirty="0" err="1">
                <a:solidFill>
                  <a:srgbClr val="000000"/>
                </a:solidFill>
                <a:latin typeface="Menlo" panose="020B0609030804020204" pitchFamily="49" charset="0"/>
              </a:rPr>
              <a:t>test_check_crtm_random</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3/92 Test #3: </a:t>
            </a:r>
            <a:r>
              <a:rPr lang="en-US" sz="1200" dirty="0" err="1">
                <a:solidFill>
                  <a:srgbClr val="000000"/>
                </a:solidFill>
                <a:latin typeface="Menlo" panose="020B0609030804020204" pitchFamily="49" charset="0"/>
              </a:rPr>
              <a:t>test_random</a:t>
            </a:r>
            <a:r>
              <a:rPr lang="en-US" sz="1200" dirty="0">
                <a:solidFill>
                  <a:srgbClr val="000000"/>
                </a:solidFill>
                <a:latin typeface="Menlo" panose="020B0609030804020204" pitchFamily="49" charset="0"/>
              </a:rPr>
              <a:t>      ... Passed 25.27 sec</a:t>
            </a:r>
          </a:p>
          <a:p>
            <a:r>
              <a:rPr lang="en-US" sz="1200" dirty="0">
                <a:solidFill>
                  <a:srgbClr val="000000"/>
                </a:solidFill>
                <a:latin typeface="Menlo" panose="020B0609030804020204" pitchFamily="49" charset="0"/>
              </a:rPr>
              <a:t>      Start 4: </a:t>
            </a:r>
            <a:r>
              <a:rPr lang="en-US" sz="1200" dirty="0" err="1">
                <a:solidFill>
                  <a:srgbClr val="000000"/>
                </a:solidFill>
                <a:latin typeface="Menlo" panose="020B0609030804020204" pitchFamily="49" charset="0"/>
              </a:rPr>
              <a:t>Unit_TL_TEST</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4/92 Test #4: </a:t>
            </a:r>
            <a:r>
              <a:rPr lang="en-US" sz="1200" dirty="0" err="1">
                <a:solidFill>
                  <a:srgbClr val="000000"/>
                </a:solidFill>
                <a:latin typeface="Menlo" panose="020B0609030804020204" pitchFamily="49" charset="0"/>
              </a:rPr>
              <a:t>Unit_TL_TEST</a:t>
            </a:r>
            <a:r>
              <a:rPr lang="en-US" sz="1200" dirty="0">
                <a:solidFill>
                  <a:srgbClr val="000000"/>
                </a:solidFill>
                <a:latin typeface="Menlo" panose="020B0609030804020204" pitchFamily="49" charset="0"/>
              </a:rPr>
              <a:t>     ... Passed  0.10 sec</a:t>
            </a:r>
          </a:p>
          <a:p>
            <a:r>
              <a:rPr lang="en-US" sz="1200" dirty="0">
                <a:solidFill>
                  <a:srgbClr val="000000"/>
                </a:solidFill>
                <a:latin typeface="Menlo" panose="020B0609030804020204" pitchFamily="49" charset="0"/>
              </a:rPr>
              <a:t>      Start 5: </a:t>
            </a:r>
            <a:r>
              <a:rPr lang="en-US" sz="1200" dirty="0" err="1">
                <a:solidFill>
                  <a:srgbClr val="000000"/>
                </a:solidFill>
                <a:latin typeface="Menlo" panose="020B0609030804020204" pitchFamily="49" charset="0"/>
              </a:rPr>
              <a:t>Unit_test_spc_io</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5/92 Test #5: </a:t>
            </a:r>
            <a:r>
              <a:rPr lang="en-US" sz="1200" dirty="0" err="1">
                <a:solidFill>
                  <a:srgbClr val="000000"/>
                </a:solidFill>
                <a:latin typeface="Menlo" panose="020B0609030804020204" pitchFamily="49" charset="0"/>
              </a:rPr>
              <a:t>Unit_test_spc_io</a:t>
            </a:r>
            <a:r>
              <a:rPr lang="en-US" sz="1200" dirty="0">
                <a:solidFill>
                  <a:srgbClr val="000000"/>
                </a:solidFill>
                <a:latin typeface="Menlo" panose="020B0609030804020204" pitchFamily="49" charset="0"/>
              </a:rPr>
              <a:t> ... Passed  0.09 sec</a:t>
            </a:r>
          </a:p>
          <a:p>
            <a:r>
              <a:rPr lang="en-US" sz="1200" dirty="0">
                <a:solidFill>
                  <a:srgbClr val="000000"/>
                </a:solidFill>
                <a:latin typeface="Menlo" panose="020B0609030804020204" pitchFamily="49" charset="0"/>
              </a:rPr>
              <a:t>&lt;...&gt;</a:t>
            </a:r>
          </a:p>
          <a:p>
            <a:r>
              <a:rPr lang="en-US" sz="1200" dirty="0">
                <a:solidFill>
                  <a:srgbClr val="000000"/>
                </a:solidFill>
                <a:latin typeface="Menlo" panose="020B0609030804020204" pitchFamily="49" charset="0"/>
              </a:rPr>
              <a:t>     Start 91: </a:t>
            </a:r>
            <a:r>
              <a:rPr lang="en-US" sz="1200" dirty="0" err="1">
                <a:solidFill>
                  <a:srgbClr val="000000"/>
                </a:solidFill>
                <a:latin typeface="Menlo" panose="020B0609030804020204" pitchFamily="49" charset="0"/>
              </a:rPr>
              <a:t>test_tangent_linear_ClearSky_v.abi_gr</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91/92 Test #91: </a:t>
            </a:r>
            <a:r>
              <a:rPr lang="en-US" sz="1200" dirty="0" err="1">
                <a:solidFill>
                  <a:srgbClr val="000000"/>
                </a:solidFill>
                <a:latin typeface="Menlo" panose="020B0609030804020204" pitchFamily="49" charset="0"/>
              </a:rPr>
              <a:t>test_tangent_linear_ClearSky_v.abi_gr</a:t>
            </a:r>
            <a:r>
              <a:rPr lang="en-US" sz="1200" dirty="0">
                <a:solidFill>
                  <a:srgbClr val="000000"/>
                </a:solidFill>
                <a:latin typeface="Menlo" panose="020B0609030804020204" pitchFamily="49" charset="0"/>
              </a:rPr>
              <a:t> ...  Passed   0.18 sec</a:t>
            </a:r>
          </a:p>
          <a:p>
            <a:r>
              <a:rPr lang="en-US" sz="1200" dirty="0">
                <a:solidFill>
                  <a:srgbClr val="000000"/>
                </a:solidFill>
                <a:latin typeface="Menlo" panose="020B0609030804020204" pitchFamily="49" charset="0"/>
              </a:rPr>
              <a:t>     Start 92: </a:t>
            </a:r>
            <a:r>
              <a:rPr lang="en-US" sz="1200" dirty="0" err="1">
                <a:solidFill>
                  <a:srgbClr val="000000"/>
                </a:solidFill>
                <a:latin typeface="Menlo" panose="020B0609030804020204" pitchFamily="49" charset="0"/>
              </a:rPr>
              <a:t>test_tangent_linear_ClearSky_modis_aqua</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92/92 Test #92: </a:t>
            </a:r>
            <a:r>
              <a:rPr lang="en-US" sz="1200" dirty="0" err="1">
                <a:solidFill>
                  <a:srgbClr val="000000"/>
                </a:solidFill>
                <a:latin typeface="Menlo" panose="020B0609030804020204" pitchFamily="49" charset="0"/>
              </a:rPr>
              <a:t>test_tangent_linear_ClearSky_modis_aqua</a:t>
            </a:r>
            <a:r>
              <a:rPr lang="en-US" sz="1200" dirty="0">
                <a:solidFill>
                  <a:srgbClr val="000000"/>
                </a:solidFill>
                <a:latin typeface="Menlo" panose="020B0609030804020204" pitchFamily="49" charset="0"/>
              </a:rPr>
              <a:t> ...  Passed   0.10 sec</a:t>
            </a:r>
          </a:p>
          <a:p>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0 tests failed out of 92</a:t>
            </a:r>
          </a:p>
          <a:p>
            <a:endParaRPr lang="en-US" sz="1200" dirty="0">
              <a:solidFill>
                <a:srgbClr val="000000"/>
              </a:solidFill>
              <a:effectLst/>
              <a:latin typeface="Menlo" panose="020B0609030804020204" pitchFamily="49" charset="0"/>
            </a:endParaRPr>
          </a:p>
        </p:txBody>
      </p:sp>
    </p:spTree>
    <p:extLst>
      <p:ext uri="{BB962C8B-B14F-4D97-AF65-F5344CB8AC3E}">
        <p14:creationId xmlns:p14="http://schemas.microsoft.com/office/powerpoint/2010/main" val="3055727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6" name="Google Shape;256;p67" descr="JCSDA_transp.png"/>
          <p:cNvPicPr preferRelativeResize="0"/>
          <p:nvPr/>
        </p:nvPicPr>
        <p:blipFill rotWithShape="1">
          <a:blip r:embed="rId3">
            <a:alphaModFix/>
          </a:blip>
          <a:srcRect/>
          <a:stretch/>
        </p:blipFill>
        <p:spPr>
          <a:xfrm>
            <a:off x="10909300" y="-38101"/>
            <a:ext cx="1143000" cy="1143000"/>
          </a:xfrm>
          <a:prstGeom prst="rect">
            <a:avLst/>
          </a:prstGeom>
          <a:noFill/>
          <a:ln>
            <a:noFill/>
          </a:ln>
          <a:effectLst>
            <a:outerShdw blurRad="50800" dist="203200" dir="8100000" algn="tr" rotWithShape="0">
              <a:srgbClr val="000000">
                <a:alpha val="40000"/>
              </a:srgbClr>
            </a:outerShdw>
          </a:effectLst>
        </p:spPr>
      </p:pic>
      <p:sp>
        <p:nvSpPr>
          <p:cNvPr id="257" name="Google Shape;257;p67"/>
          <p:cNvSpPr txBox="1"/>
          <p:nvPr/>
        </p:nvSpPr>
        <p:spPr>
          <a:xfrm>
            <a:off x="520700" y="-201613"/>
            <a:ext cx="7789502" cy="1470025"/>
          </a:xfrm>
          <a:prstGeom prst="rect">
            <a:avLst/>
          </a:prstGeom>
          <a:noFill/>
          <a:ln>
            <a:noFill/>
          </a:ln>
          <a:effectLst>
            <a:outerShdw blurRad="50800" dist="50800" dir="2700000" algn="tl" rotWithShape="0">
              <a:srgbClr val="000000">
                <a:alpha val="86274"/>
              </a:srgbClr>
            </a:outerShdw>
          </a:effectLst>
        </p:spPr>
        <p:txBody>
          <a:bodyPr spcFirstLastPara="1" wrap="square" lIns="91425" tIns="45700" rIns="91425" bIns="45700" anchor="ctr" anchorCtr="0">
            <a:noAutofit/>
          </a:bodyPr>
          <a:lstStyle/>
          <a:p>
            <a:pPr>
              <a:buClr>
                <a:srgbClr val="000000"/>
              </a:buClr>
              <a:buSzPts val="2800"/>
            </a:pPr>
            <a:r>
              <a:rPr lang="en-US" sz="3600" b="1" dirty="0">
                <a:solidFill>
                  <a:schemeClr val="lt1"/>
                </a:solidFill>
                <a:ea typeface="Arial"/>
                <a:cs typeface="Arial"/>
                <a:sym typeface="Arial"/>
              </a:rPr>
              <a:t>CRTM v3.0 Code Restructuring</a:t>
            </a:r>
            <a:endParaRPr sz="3600" dirty="0">
              <a:solidFill>
                <a:schemeClr val="lt1"/>
              </a:solidFill>
              <a:ea typeface="Arial"/>
              <a:cs typeface="Arial"/>
              <a:sym typeface="Arial"/>
            </a:endParaRPr>
          </a:p>
        </p:txBody>
      </p:sp>
      <p:sp>
        <p:nvSpPr>
          <p:cNvPr id="258" name="Google Shape;258;p67"/>
          <p:cNvSpPr txBox="1">
            <a:spLocks noGrp="1"/>
          </p:cNvSpPr>
          <p:nvPr>
            <p:ph type="body" idx="1"/>
          </p:nvPr>
        </p:nvSpPr>
        <p:spPr>
          <a:xfrm>
            <a:off x="924560" y="1237622"/>
            <a:ext cx="10556240" cy="5396100"/>
          </a:xfrm>
          <a:prstGeom prst="rect">
            <a:avLst/>
          </a:prstGeom>
          <a:noFill/>
          <a:ln>
            <a:noFill/>
          </a:ln>
        </p:spPr>
        <p:txBody>
          <a:bodyPr spcFirstLastPara="1" vert="horz" wrap="square" lIns="91425" tIns="45700" rIns="91425" bIns="45700" rtlCol="0" anchor="t" anchorCtr="0">
            <a:noAutofit/>
          </a:bodyPr>
          <a:lstStyle/>
          <a:p>
            <a:pPr>
              <a:spcBef>
                <a:spcPts val="640"/>
              </a:spcBef>
              <a:buClr>
                <a:schemeClr val="dk1"/>
              </a:buClr>
              <a:buSzPts val="3200"/>
              <a:buFont typeface="Courier New" panose="02070309020205020404" pitchFamily="49" charset="0"/>
              <a:buChar char="o"/>
            </a:pPr>
            <a:r>
              <a:rPr lang="en-US" dirty="0"/>
              <a:t>Focus on v3.0 merge with v2.4.1 codes</a:t>
            </a:r>
            <a:endParaRPr dirty="0"/>
          </a:p>
          <a:p>
            <a:pPr marL="800100" lvl="1" indent="-342900">
              <a:spcBef>
                <a:spcPts val="640"/>
              </a:spcBef>
              <a:buSzPts val="3200"/>
              <a:buFont typeface="Arial"/>
              <a:buChar char="•"/>
            </a:pPr>
            <a:r>
              <a:rPr lang="en-US" dirty="0"/>
              <a:t>v3.0-beta core integration in to JCSDA </a:t>
            </a:r>
            <a:r>
              <a:rPr lang="en-US" dirty="0" err="1"/>
              <a:t>github</a:t>
            </a:r>
            <a:r>
              <a:rPr lang="en-US" dirty="0"/>
              <a:t> (in progress)</a:t>
            </a:r>
          </a:p>
          <a:p>
            <a:pPr marL="1200150" lvl="2" indent="-342900">
              <a:spcBef>
                <a:spcPts val="640"/>
              </a:spcBef>
              <a:buSzPct val="100000"/>
              <a:buFont typeface=".AppleSystemUIFont"/>
              <a:buChar char="-"/>
            </a:pPr>
            <a:r>
              <a:rPr lang="en-US" dirty="0"/>
              <a:t>solver core provided by </a:t>
            </a:r>
            <a:r>
              <a:rPr lang="en-US" dirty="0" err="1"/>
              <a:t>Quanhua</a:t>
            </a:r>
            <a:r>
              <a:rPr lang="en-US" dirty="0"/>
              <a:t> Liu </a:t>
            </a:r>
            <a:endParaRPr dirty="0"/>
          </a:p>
          <a:p>
            <a:pPr marL="800100" lvl="1" indent="-342900">
              <a:spcBef>
                <a:spcPts val="640"/>
              </a:spcBef>
              <a:buSzPts val="3200"/>
              <a:buFont typeface="Arial"/>
              <a:buChar char="•"/>
            </a:pPr>
            <a:r>
              <a:rPr lang="en-US" b="0" i="0" u="none" strike="noStrike" cap="none" dirty="0">
                <a:latin typeface="Calibri"/>
                <a:ea typeface="Calibri"/>
                <a:cs typeface="Calibri"/>
                <a:sym typeface="Calibri"/>
              </a:rPr>
              <a:t>Documentation Updates</a:t>
            </a:r>
            <a:endParaRPr dirty="0"/>
          </a:p>
          <a:p>
            <a:pPr marL="800100" lvl="1" indent="-342900">
              <a:spcBef>
                <a:spcPts val="640"/>
              </a:spcBef>
              <a:buSzPts val="3200"/>
              <a:buFont typeface="Arial"/>
              <a:buChar char="•"/>
            </a:pPr>
            <a:r>
              <a:rPr lang="en-US" dirty="0"/>
              <a:t>Integration of v2.4.1 </a:t>
            </a:r>
            <a:r>
              <a:rPr lang="en-US" dirty="0" err="1"/>
              <a:t>openMP</a:t>
            </a:r>
            <a:r>
              <a:rPr lang="en-US" dirty="0"/>
              <a:t> updates</a:t>
            </a:r>
          </a:p>
          <a:p>
            <a:pPr marL="800100" lvl="1" indent="-342900">
              <a:spcBef>
                <a:spcPts val="640"/>
              </a:spcBef>
              <a:buSzPts val="3200"/>
              <a:buFont typeface="Arial"/>
              <a:buChar char="•"/>
            </a:pPr>
            <a:endParaRPr dirty="0">
              <a:solidFill>
                <a:srgbClr val="92D050"/>
              </a:solidFill>
            </a:endParaRPr>
          </a:p>
          <a:p>
            <a:pPr marL="800100" lvl="1" indent="-342900">
              <a:spcBef>
                <a:spcPts val="640"/>
              </a:spcBef>
              <a:buSzPts val="3200"/>
              <a:buFont typeface="Arial"/>
              <a:buChar char="•"/>
            </a:pPr>
            <a:r>
              <a:rPr lang="en-US" dirty="0"/>
              <a:t>Update of testing framework </a:t>
            </a:r>
            <a:endParaRPr dirty="0"/>
          </a:p>
          <a:p>
            <a:pPr lvl="2">
              <a:spcBef>
                <a:spcPts val="640"/>
              </a:spcBef>
              <a:buSzPct val="100000"/>
              <a:buFont typeface=".AppleSystemUIFont"/>
              <a:buChar char="-"/>
            </a:pPr>
            <a:r>
              <a:rPr lang="en-US" dirty="0"/>
              <a:t>Enhanced FWD/TL/AD codes </a:t>
            </a:r>
            <a:endParaRPr dirty="0"/>
          </a:p>
          <a:p>
            <a:pPr lvl="2">
              <a:spcBef>
                <a:spcPts val="640"/>
              </a:spcBef>
              <a:buSzPct val="100000"/>
              <a:buFont typeface=".AppleSystemUIFont"/>
              <a:buChar char="-"/>
            </a:pPr>
            <a:r>
              <a:rPr lang="en-US" dirty="0"/>
              <a:t>Pre-defined reference output</a:t>
            </a:r>
          </a:p>
          <a:p>
            <a:pPr lvl="2">
              <a:spcBef>
                <a:spcPts val="640"/>
              </a:spcBef>
              <a:buSzPct val="100000"/>
              <a:buFont typeface=".AppleSystemUIFont"/>
              <a:buChar char="-"/>
            </a:pPr>
            <a:r>
              <a:rPr lang="en-US" dirty="0"/>
              <a:t>Expanded Unit and Regression testing (multiple tiers)</a:t>
            </a:r>
            <a:endParaRPr dirty="0"/>
          </a:p>
          <a:p>
            <a:pPr marL="1257300" lvl="2" indent="-139700">
              <a:spcBef>
                <a:spcPts val="640"/>
              </a:spcBef>
              <a:buSzPts val="3200"/>
              <a:buNone/>
            </a:pPr>
            <a:endParaRPr dirty="0"/>
          </a:p>
          <a:p>
            <a:pPr marL="800100" lvl="1" indent="-139700">
              <a:spcBef>
                <a:spcPts val="640"/>
              </a:spcBef>
              <a:buSzPts val="3200"/>
              <a:buNone/>
            </a:pPr>
            <a:endParaRPr dirty="0"/>
          </a:p>
        </p:txBody>
      </p:sp>
      <p:sp>
        <p:nvSpPr>
          <p:cNvPr id="259" name="Google Shape;259;p67"/>
          <p:cNvSpPr txBox="1">
            <a:spLocks noGrp="1"/>
          </p:cNvSpPr>
          <p:nvPr>
            <p:ph type="sldNum" idx="12"/>
          </p:nvPr>
        </p:nvSpPr>
        <p:spPr>
          <a:xfrm>
            <a:off x="8077200" y="6356350"/>
            <a:ext cx="2133600" cy="365100"/>
          </a:xfrm>
          <a:prstGeom prst="rect">
            <a:avLst/>
          </a:prstGeom>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pPr>
                <a:buClr>
                  <a:srgbClr val="000000"/>
                </a:buClr>
                <a:buSzPts val="1200"/>
              </a:pPr>
              <a:t>15</a:t>
            </a:fld>
            <a:endParaRPr/>
          </a:p>
        </p:txBody>
      </p:sp>
    </p:spTree>
    <p:extLst>
      <p:ext uri="{BB962C8B-B14F-4D97-AF65-F5344CB8AC3E}">
        <p14:creationId xmlns:p14="http://schemas.microsoft.com/office/powerpoint/2010/main" val="1964804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81" name="Google Shape;281;p5"/>
          <p:cNvSpPr txBox="1">
            <a:spLocks noGrp="1"/>
          </p:cNvSpPr>
          <p:nvPr>
            <p:ph type="sldNum" idx="12"/>
          </p:nvPr>
        </p:nvSpPr>
        <p:spPr>
          <a:xfrm>
            <a:off x="8077200" y="6356351"/>
            <a:ext cx="2133600" cy="365125"/>
          </a:xfrm>
          <a:prstGeom prst="rect">
            <a:avLst/>
          </a:prstGeom>
          <a:noFill/>
          <a:ln>
            <a:noFill/>
          </a:ln>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pPr>
                <a:buClr>
                  <a:srgbClr val="000000"/>
                </a:buClr>
                <a:buSzPts val="1200"/>
              </a:pPr>
              <a:t>16</a:t>
            </a:fld>
            <a:endParaRPr/>
          </a:p>
        </p:txBody>
      </p:sp>
      <p:sp>
        <p:nvSpPr>
          <p:cNvPr id="5" name="Google Shape;273;p3">
            <a:extLst>
              <a:ext uri="{FF2B5EF4-FFF2-40B4-BE49-F238E27FC236}">
                <a16:creationId xmlns:a16="http://schemas.microsoft.com/office/drawing/2014/main" id="{3B5C3F6B-B6D9-BA47-8D1E-193B1F57F8CB}"/>
              </a:ext>
            </a:extLst>
          </p:cNvPr>
          <p:cNvSpPr txBox="1"/>
          <p:nvPr/>
        </p:nvSpPr>
        <p:spPr>
          <a:xfrm>
            <a:off x="249194" y="0"/>
            <a:ext cx="11566567" cy="1052565"/>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a:buClr>
                <a:schemeClr val="lt1"/>
              </a:buClr>
              <a:buSzPts val="3600"/>
            </a:pPr>
            <a:r>
              <a:rPr lang="en-US" sz="3600" b="1" dirty="0">
                <a:solidFill>
                  <a:schemeClr val="accent3">
                    <a:lumMod val="40000"/>
                    <a:lumOff val="60000"/>
                  </a:schemeClr>
                </a:solidFill>
                <a:latin typeface="Calibri"/>
                <a:ea typeface="Calibri"/>
                <a:cs typeface="Calibri"/>
                <a:sym typeface="Calibri"/>
              </a:rPr>
              <a:t>AOP 2021</a:t>
            </a:r>
            <a:r>
              <a:rPr lang="en-US" sz="3600" b="1" dirty="0">
                <a:solidFill>
                  <a:schemeClr val="accent3">
                    <a:lumMod val="20000"/>
                    <a:lumOff val="80000"/>
                  </a:schemeClr>
                </a:solidFill>
                <a:latin typeface="Calibri"/>
                <a:ea typeface="Calibri"/>
                <a:cs typeface="Calibri"/>
                <a:sym typeface="Calibri"/>
              </a:rPr>
              <a:t>   </a:t>
            </a:r>
            <a:r>
              <a:rPr lang="en-US" sz="3600" b="1" dirty="0">
                <a:solidFill>
                  <a:schemeClr val="lt1"/>
                </a:solidFill>
                <a:ea typeface="Calibri"/>
                <a:cs typeface="Calibri"/>
                <a:sym typeface="Calibri"/>
              </a:rPr>
              <a:t>CRTM3a: Science Development</a:t>
            </a:r>
          </a:p>
        </p:txBody>
      </p:sp>
      <p:graphicFrame>
        <p:nvGraphicFramePr>
          <p:cNvPr id="8" name="Table 7">
            <a:extLst>
              <a:ext uri="{FF2B5EF4-FFF2-40B4-BE49-F238E27FC236}">
                <a16:creationId xmlns:a16="http://schemas.microsoft.com/office/drawing/2014/main" id="{975A6722-CD72-D548-8226-92ABC9D4A466}"/>
              </a:ext>
            </a:extLst>
          </p:cNvPr>
          <p:cNvGraphicFramePr>
            <a:graphicFrameLocks noGrp="1"/>
          </p:cNvGraphicFramePr>
          <p:nvPr>
            <p:extLst>
              <p:ext uri="{D42A27DB-BD31-4B8C-83A1-F6EECF244321}">
                <p14:modId xmlns:p14="http://schemas.microsoft.com/office/powerpoint/2010/main" val="3131497004"/>
              </p:ext>
            </p:extLst>
          </p:nvPr>
        </p:nvGraphicFramePr>
        <p:xfrm>
          <a:off x="120606" y="1209457"/>
          <a:ext cx="11695155" cy="5146891"/>
        </p:xfrm>
        <a:graphic>
          <a:graphicData uri="http://schemas.openxmlformats.org/drawingml/2006/table">
            <a:tbl>
              <a:tblPr firstRow="1" bandRow="1">
                <a:tableStyleId>{EB9631B5-78F2-41C9-869B-9F39066F8104}</a:tableStyleId>
              </a:tblPr>
              <a:tblGrid>
                <a:gridCol w="11695155">
                  <a:extLst>
                    <a:ext uri="{9D8B030D-6E8A-4147-A177-3AD203B41FA5}">
                      <a16:colId xmlns:a16="http://schemas.microsoft.com/office/drawing/2014/main" val="289238868"/>
                    </a:ext>
                  </a:extLst>
                </a:gridCol>
              </a:tblGrid>
              <a:tr h="637877">
                <a:tc>
                  <a:txBody>
                    <a:bodyPr/>
                    <a:lstStyle/>
                    <a:p>
                      <a:pPr algn="ctr" rtl="0" fontAlgn="ctr"/>
                      <a:r>
                        <a:rPr lang="en-US" sz="2100" dirty="0">
                          <a:effectLst/>
                        </a:rPr>
                        <a:t>CRTM Task 3 Activities</a:t>
                      </a:r>
                      <a:endParaRPr lang="en-US" sz="2100" b="1" dirty="0">
                        <a:solidFill>
                          <a:srgbClr val="000000"/>
                        </a:solidFill>
                        <a:effectLst/>
                      </a:endParaRPr>
                    </a:p>
                  </a:txBody>
                  <a:tcPr marL="11240" marR="11240" marT="7493" marB="7493" anchor="ctr"/>
                </a:tc>
                <a:extLst>
                  <a:ext uri="{0D108BD9-81ED-4DB2-BD59-A6C34878D82A}">
                    <a16:rowId xmlns:a16="http://schemas.microsoft.com/office/drawing/2014/main" val="4202105273"/>
                  </a:ext>
                </a:extLst>
              </a:tr>
              <a:tr h="681885">
                <a:tc>
                  <a:txBody>
                    <a:bodyPr/>
                    <a:lstStyle/>
                    <a:p>
                      <a:pPr rtl="0" fontAlgn="ctr"/>
                      <a:r>
                        <a:rPr lang="en-US" sz="2100" b="1" dirty="0">
                          <a:solidFill>
                            <a:schemeClr val="accent6"/>
                          </a:solidFill>
                          <a:effectLst/>
                        </a:rPr>
                        <a:t>Non-spherical particle properties database for aerosols and clouds</a:t>
                      </a:r>
                    </a:p>
                  </a:txBody>
                  <a:tcPr marL="28575" marR="28575" marT="19050" marB="19050" anchor="ctr"/>
                </a:tc>
                <a:extLst>
                  <a:ext uri="{0D108BD9-81ED-4DB2-BD59-A6C34878D82A}">
                    <a16:rowId xmlns:a16="http://schemas.microsoft.com/office/drawing/2014/main" val="3433518819"/>
                  </a:ext>
                </a:extLst>
              </a:tr>
              <a:tr h="681885">
                <a:tc>
                  <a:txBody>
                    <a:bodyPr/>
                    <a:lstStyle/>
                    <a:p>
                      <a:pPr rtl="0" fontAlgn="ctr"/>
                      <a:r>
                        <a:rPr lang="en-US" sz="2100" b="1" dirty="0">
                          <a:solidFill>
                            <a:schemeClr val="accent5"/>
                          </a:solidFill>
                          <a:effectLst/>
                        </a:rPr>
                        <a:t>Expanded aerosol coefficients</a:t>
                      </a:r>
                      <a:r>
                        <a:rPr lang="en-US" sz="2100" dirty="0">
                          <a:effectLst/>
                        </a:rPr>
                        <a:t>: radius, species</a:t>
                      </a:r>
                    </a:p>
                  </a:txBody>
                  <a:tcPr marL="28575" marR="28575" marT="19050" marB="19050" anchor="ctr"/>
                </a:tc>
                <a:extLst>
                  <a:ext uri="{0D108BD9-81ED-4DB2-BD59-A6C34878D82A}">
                    <a16:rowId xmlns:a16="http://schemas.microsoft.com/office/drawing/2014/main" val="1025810367"/>
                  </a:ext>
                </a:extLst>
              </a:tr>
              <a:tr h="681885">
                <a:tc>
                  <a:txBody>
                    <a:bodyPr/>
                    <a:lstStyle/>
                    <a:p>
                      <a:pPr rtl="0" fontAlgn="ctr"/>
                      <a:r>
                        <a:rPr lang="en-US" sz="2100" b="1" dirty="0">
                          <a:solidFill>
                            <a:schemeClr val="accent4"/>
                          </a:solidFill>
                          <a:effectLst/>
                        </a:rPr>
                        <a:t>UV/Visible/</a:t>
                      </a:r>
                      <a:r>
                        <a:rPr lang="en-US" sz="2100" b="1" dirty="0" err="1">
                          <a:solidFill>
                            <a:schemeClr val="accent4"/>
                          </a:solidFill>
                          <a:effectLst/>
                        </a:rPr>
                        <a:t>NearIR</a:t>
                      </a:r>
                      <a:r>
                        <a:rPr lang="en-US" sz="2100" b="1" dirty="0">
                          <a:solidFill>
                            <a:schemeClr val="accent4"/>
                          </a:solidFill>
                          <a:effectLst/>
                        </a:rPr>
                        <a:t> radiative transfer model improvements </a:t>
                      </a:r>
                      <a:r>
                        <a:rPr lang="en-US" sz="2100" dirty="0">
                          <a:effectLst/>
                        </a:rPr>
                        <a:t>for surface properties</a:t>
                      </a:r>
                    </a:p>
                  </a:txBody>
                  <a:tcPr marL="28575" marR="28575" marT="19050" marB="19050" anchor="ctr"/>
                </a:tc>
                <a:extLst>
                  <a:ext uri="{0D108BD9-81ED-4DB2-BD59-A6C34878D82A}">
                    <a16:rowId xmlns:a16="http://schemas.microsoft.com/office/drawing/2014/main" val="1128570765"/>
                  </a:ext>
                </a:extLst>
              </a:tr>
              <a:tr h="681885">
                <a:tc>
                  <a:txBody>
                    <a:bodyPr/>
                    <a:lstStyle/>
                    <a:p>
                      <a:pPr rtl="0" fontAlgn="ctr"/>
                      <a:r>
                        <a:rPr lang="en-US" sz="2100" b="1" dirty="0">
                          <a:solidFill>
                            <a:schemeClr val="accent3"/>
                          </a:solidFill>
                          <a:effectLst/>
                        </a:rPr>
                        <a:t>Zeeman</a:t>
                      </a:r>
                      <a:r>
                        <a:rPr lang="en-US" sz="2100" dirty="0">
                          <a:effectLst/>
                        </a:rPr>
                        <a:t> code updates</a:t>
                      </a:r>
                    </a:p>
                  </a:txBody>
                  <a:tcPr marL="28575" marR="28575" marT="19050" marB="19050" anchor="ctr"/>
                </a:tc>
                <a:extLst>
                  <a:ext uri="{0D108BD9-81ED-4DB2-BD59-A6C34878D82A}">
                    <a16:rowId xmlns:a16="http://schemas.microsoft.com/office/drawing/2014/main" val="802496095"/>
                  </a:ext>
                </a:extLst>
              </a:tr>
              <a:tr h="681885">
                <a:tc>
                  <a:txBody>
                    <a:bodyPr/>
                    <a:lstStyle/>
                    <a:p>
                      <a:pPr rtl="0" fontAlgn="ctr"/>
                      <a:r>
                        <a:rPr lang="en-US" sz="2100" dirty="0">
                          <a:effectLst/>
                        </a:rPr>
                        <a:t>Non-local thermodynamic equilibrium (</a:t>
                      </a:r>
                      <a:r>
                        <a:rPr lang="en-US" sz="2100" b="1" dirty="0">
                          <a:solidFill>
                            <a:schemeClr val="accent2"/>
                          </a:solidFill>
                          <a:effectLst/>
                        </a:rPr>
                        <a:t>NLTE</a:t>
                      </a:r>
                      <a:r>
                        <a:rPr lang="en-US" sz="2100" dirty="0">
                          <a:effectLst/>
                        </a:rPr>
                        <a:t>) updates across instruments</a:t>
                      </a:r>
                    </a:p>
                  </a:txBody>
                  <a:tcPr marL="28575" marR="28575" marT="19050" marB="19050" anchor="ctr"/>
                </a:tc>
                <a:extLst>
                  <a:ext uri="{0D108BD9-81ED-4DB2-BD59-A6C34878D82A}">
                    <a16:rowId xmlns:a16="http://schemas.microsoft.com/office/drawing/2014/main" val="2532197252"/>
                  </a:ext>
                </a:extLst>
              </a:tr>
              <a:tr h="681885">
                <a:tc>
                  <a:txBody>
                    <a:bodyPr/>
                    <a:lstStyle/>
                    <a:p>
                      <a:pPr rtl="0" fontAlgn="ctr"/>
                      <a:r>
                        <a:rPr lang="en-US" sz="2100" b="1" dirty="0">
                          <a:solidFill>
                            <a:schemeClr val="accent1"/>
                          </a:solidFill>
                          <a:effectLst/>
                        </a:rPr>
                        <a:t>CSEM expansion to support polarized BRDFs </a:t>
                      </a:r>
                      <a:r>
                        <a:rPr lang="en-US" sz="2100" dirty="0">
                          <a:effectLst/>
                        </a:rPr>
                        <a:t>across all surfaces &amp; spectral bands</a:t>
                      </a:r>
                    </a:p>
                  </a:txBody>
                  <a:tcPr marL="28575" marR="28575" marT="19050" marB="19050" anchor="ctr"/>
                </a:tc>
                <a:extLst>
                  <a:ext uri="{0D108BD9-81ED-4DB2-BD59-A6C34878D82A}">
                    <a16:rowId xmlns:a16="http://schemas.microsoft.com/office/drawing/2014/main" val="4166396137"/>
                  </a:ext>
                </a:extLst>
              </a:tr>
              <a:tr h="417704">
                <a:tc>
                  <a:txBody>
                    <a:bodyPr/>
                    <a:lstStyle/>
                    <a:p>
                      <a:pPr rtl="0" fontAlgn="ctr"/>
                      <a:r>
                        <a:rPr lang="en-US" sz="2100" dirty="0">
                          <a:effectLst/>
                        </a:rPr>
                        <a:t>External methods for </a:t>
                      </a:r>
                      <a:r>
                        <a:rPr lang="en-US" sz="2100" b="1" dirty="0">
                          <a:solidFill>
                            <a:srgbClr val="00B050"/>
                          </a:solidFill>
                          <a:effectLst/>
                        </a:rPr>
                        <a:t>Validation</a:t>
                      </a:r>
                    </a:p>
                  </a:txBody>
                  <a:tcPr marL="28575" marR="28575" marT="19050" marB="19050" anchor="ctr"/>
                </a:tc>
                <a:extLst>
                  <a:ext uri="{0D108BD9-81ED-4DB2-BD59-A6C34878D82A}">
                    <a16:rowId xmlns:a16="http://schemas.microsoft.com/office/drawing/2014/main" val="1403006103"/>
                  </a:ext>
                </a:extLst>
              </a:tr>
            </a:tbl>
          </a:graphicData>
        </a:graphic>
      </p:graphicFrame>
    </p:spTree>
    <p:extLst>
      <p:ext uri="{BB962C8B-B14F-4D97-AF65-F5344CB8AC3E}">
        <p14:creationId xmlns:p14="http://schemas.microsoft.com/office/powerpoint/2010/main" val="2399701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7"/>
          <p:cNvSpPr txBox="1">
            <a:spLocks noGrp="1"/>
          </p:cNvSpPr>
          <p:nvPr>
            <p:ph type="body" idx="1"/>
          </p:nvPr>
        </p:nvSpPr>
        <p:spPr>
          <a:xfrm>
            <a:off x="680720" y="1182346"/>
            <a:ext cx="9987280" cy="4525963"/>
          </a:xfrm>
          <a:prstGeom prst="rect">
            <a:avLst/>
          </a:prstGeom>
          <a:noFill/>
          <a:ln>
            <a:noFill/>
          </a:ln>
        </p:spPr>
        <p:txBody>
          <a:bodyPr spcFirstLastPara="1" vert="horz" wrap="square" lIns="91425" tIns="45700" rIns="91425" bIns="45700" rtlCol="0" anchor="t" anchorCtr="0">
            <a:noAutofit/>
          </a:bodyPr>
          <a:lstStyle/>
          <a:p>
            <a:pPr marL="457200" indent="-431800">
              <a:spcBef>
                <a:spcPts val="640"/>
              </a:spcBef>
              <a:buClr>
                <a:schemeClr val="dk1"/>
              </a:buClr>
              <a:buSzPts val="3200"/>
            </a:pPr>
            <a:r>
              <a:rPr lang="en-US" sz="2800" dirty="0"/>
              <a:t>Evaluate the ABI_G17_81K </a:t>
            </a:r>
            <a:r>
              <a:rPr lang="en-US" sz="2800" dirty="0" err="1"/>
              <a:t>coeff</a:t>
            </a:r>
            <a:endParaRPr sz="2800" dirty="0"/>
          </a:p>
          <a:p>
            <a:pPr marL="914400" lvl="1" indent="-406400">
              <a:spcBef>
                <a:spcPts val="560"/>
              </a:spcBef>
              <a:buSzPts val="2800"/>
            </a:pPr>
            <a:r>
              <a:rPr lang="en-US" sz="2400" dirty="0"/>
              <a:t>Largest differences seen on channel 16 (0.6K), and large differences seen on channels 8, 9, 12 and 14.</a:t>
            </a:r>
            <a:endParaRPr dirty="0"/>
          </a:p>
          <a:p>
            <a:pPr marL="457200" indent="-431800">
              <a:spcBef>
                <a:spcPts val="640"/>
              </a:spcBef>
              <a:buClr>
                <a:schemeClr val="dk1"/>
              </a:buClr>
              <a:buSzPts val="3200"/>
            </a:pPr>
            <a:r>
              <a:rPr lang="en-US" sz="2800" dirty="0"/>
              <a:t>Compare CRTM v2.4.0 and v2.3.0 using GSI</a:t>
            </a:r>
            <a:endParaRPr dirty="0"/>
          </a:p>
          <a:p>
            <a:pPr marL="914400" lvl="1" indent="-406400">
              <a:spcBef>
                <a:spcPts val="560"/>
              </a:spcBef>
              <a:buSzPts val="2800"/>
            </a:pPr>
            <a:r>
              <a:rPr lang="en-US" sz="2400" dirty="0"/>
              <a:t>Simulated brightness temperatures between the 2 versions are the same, but the surface emissivity Jacobian bug fix (Common_RTSolution.f90) affects quality control and bias correction. And generally, more observations pass quality control for most instruments.</a:t>
            </a:r>
            <a:endParaRPr dirty="0"/>
          </a:p>
          <a:p>
            <a:pPr marL="914400" lvl="1" indent="-406400">
              <a:spcBef>
                <a:spcPts val="560"/>
              </a:spcBef>
              <a:buSzPts val="2800"/>
            </a:pPr>
            <a:r>
              <a:rPr lang="en-US" sz="2400" dirty="0"/>
              <a:t>There are up to 2.5K differences on simulated brightness temperature for AMSU-A under all-sky condition. Continue investigate reasons that cause the differences</a:t>
            </a:r>
            <a:endParaRPr sz="2400" dirty="0"/>
          </a:p>
        </p:txBody>
      </p:sp>
      <p:sp>
        <p:nvSpPr>
          <p:cNvPr id="309" name="Google Shape;309;p17"/>
          <p:cNvSpPr txBox="1"/>
          <p:nvPr/>
        </p:nvSpPr>
        <p:spPr>
          <a:xfrm>
            <a:off x="680720" y="41797"/>
            <a:ext cx="10511536" cy="800101"/>
          </a:xfrm>
          <a:prstGeom prst="rect">
            <a:avLst/>
          </a:prstGeom>
          <a:noFill/>
          <a:ln>
            <a:noFill/>
          </a:ln>
          <a:effectLst>
            <a:outerShdw blurRad="50800" dist="50800" dir="2700000" algn="tl" rotWithShape="0">
              <a:srgbClr val="000000">
                <a:alpha val="86274"/>
              </a:srgbClr>
            </a:outerShdw>
          </a:effectLst>
        </p:spPr>
        <p:txBody>
          <a:bodyPr spcFirstLastPara="1" wrap="square" lIns="68575" tIns="34275" rIns="68575" bIns="34275" anchor="ctr" anchorCtr="0">
            <a:noAutofit/>
          </a:bodyPr>
          <a:lstStyle/>
          <a:p>
            <a:pPr>
              <a:buClr>
                <a:srgbClr val="000000"/>
              </a:buClr>
              <a:buSzPts val="3300"/>
            </a:pPr>
            <a:r>
              <a:rPr lang="en-US" sz="3300" dirty="0">
                <a:solidFill>
                  <a:srgbClr val="FFFFFF"/>
                </a:solidFill>
                <a:latin typeface="Calibri"/>
                <a:ea typeface="Calibri"/>
                <a:cs typeface="Calibri"/>
                <a:sym typeface="Calibri"/>
              </a:rPr>
              <a:t>CRTM v2.3 vs. v2.4 Testing / Evaluation  (H. Liu, M. Chen)</a:t>
            </a:r>
            <a:endParaRPr sz="1400" dirty="0">
              <a:solidFill>
                <a:srgbClr val="000000"/>
              </a:solidFill>
              <a:latin typeface="Arial"/>
              <a:ea typeface="Arial"/>
              <a:cs typeface="Arial"/>
              <a:sym typeface="Arial"/>
            </a:endParaRPr>
          </a:p>
        </p:txBody>
      </p:sp>
      <p:sp>
        <p:nvSpPr>
          <p:cNvPr id="310" name="Google Shape;310;p17"/>
          <p:cNvSpPr txBox="1">
            <a:spLocks noGrp="1"/>
          </p:cNvSpPr>
          <p:nvPr>
            <p:ph type="sldNum" idx="12"/>
          </p:nvPr>
        </p:nvSpPr>
        <p:spPr>
          <a:xfrm>
            <a:off x="8077200" y="6356350"/>
            <a:ext cx="2133600" cy="365100"/>
          </a:xfrm>
          <a:prstGeom prst="rect">
            <a:avLst/>
          </a:prstGeom>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pPr>
                <a:buClr>
                  <a:srgbClr val="000000"/>
                </a:buClr>
                <a:buSzPts val="1200"/>
              </a:pPr>
              <a:t>17</a:t>
            </a:fld>
            <a:endParaRPr/>
          </a:p>
        </p:txBody>
      </p:sp>
    </p:spTree>
    <p:extLst>
      <p:ext uri="{BB962C8B-B14F-4D97-AF65-F5344CB8AC3E}">
        <p14:creationId xmlns:p14="http://schemas.microsoft.com/office/powerpoint/2010/main" val="3187194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8" name="Google Shape;338;p21"/>
          <p:cNvPicPr preferRelativeResize="0"/>
          <p:nvPr/>
        </p:nvPicPr>
        <p:blipFill rotWithShape="1">
          <a:blip r:embed="rId3">
            <a:alphaModFix/>
          </a:blip>
          <a:srcRect l="3822" t="6355" r="7392" b="3569"/>
          <a:stretch/>
        </p:blipFill>
        <p:spPr>
          <a:xfrm>
            <a:off x="1487545" y="1063050"/>
            <a:ext cx="8567993" cy="5794950"/>
          </a:xfrm>
          <a:prstGeom prst="rect">
            <a:avLst/>
          </a:prstGeom>
          <a:noFill/>
          <a:ln>
            <a:noFill/>
          </a:ln>
        </p:spPr>
      </p:pic>
      <p:sp>
        <p:nvSpPr>
          <p:cNvPr id="339" name="Google Shape;339;p21"/>
          <p:cNvSpPr txBox="1"/>
          <p:nvPr/>
        </p:nvSpPr>
        <p:spPr>
          <a:xfrm>
            <a:off x="4961881" y="2319493"/>
            <a:ext cx="4523495" cy="646290"/>
          </a:xfrm>
          <a:prstGeom prst="rect">
            <a:avLst/>
          </a:prstGeom>
          <a:noFill/>
          <a:ln>
            <a:noFill/>
          </a:ln>
        </p:spPr>
        <p:txBody>
          <a:bodyPr spcFirstLastPara="1" wrap="square" lIns="91425" tIns="45700" rIns="91425" bIns="45700" anchor="t" anchorCtr="0">
            <a:spAutoFit/>
          </a:bodyPr>
          <a:lstStyle/>
          <a:p>
            <a:r>
              <a:rPr lang="en-US" dirty="0" err="1">
                <a:solidFill>
                  <a:srgbClr val="000000"/>
                </a:solidFill>
                <a:latin typeface="Arial"/>
                <a:ea typeface="Arial"/>
                <a:cs typeface="Arial"/>
                <a:sym typeface="Arial"/>
              </a:rPr>
              <a:t>OmF</a:t>
            </a:r>
            <a:r>
              <a:rPr lang="en-US" dirty="0">
                <a:solidFill>
                  <a:srgbClr val="000000"/>
                </a:solidFill>
                <a:latin typeface="Arial"/>
                <a:ea typeface="Arial"/>
                <a:cs typeface="Arial"/>
                <a:sym typeface="Arial"/>
              </a:rPr>
              <a:t> comparison between using G17 ABI at </a:t>
            </a:r>
            <a:r>
              <a:rPr lang="en-US" b="1" dirty="0">
                <a:solidFill>
                  <a:srgbClr val="0070C0"/>
                </a:solidFill>
                <a:latin typeface="Arial"/>
                <a:ea typeface="Arial"/>
                <a:cs typeface="Arial"/>
                <a:sym typeface="Arial"/>
              </a:rPr>
              <a:t>60K (old) </a:t>
            </a:r>
            <a:r>
              <a:rPr lang="en-US" dirty="0">
                <a:solidFill>
                  <a:srgbClr val="000000"/>
                </a:solidFill>
                <a:latin typeface="Arial"/>
                <a:ea typeface="Arial"/>
                <a:cs typeface="Arial"/>
                <a:sym typeface="Arial"/>
              </a:rPr>
              <a:t>and </a:t>
            </a:r>
            <a:r>
              <a:rPr lang="en-US" b="1" dirty="0">
                <a:solidFill>
                  <a:srgbClr val="FF0000"/>
                </a:solidFill>
                <a:latin typeface="Arial"/>
                <a:ea typeface="Arial"/>
                <a:cs typeface="Arial"/>
                <a:sym typeface="Arial"/>
              </a:rPr>
              <a:t>81K (new)</a:t>
            </a:r>
            <a:endParaRPr b="1" dirty="0">
              <a:solidFill>
                <a:srgbClr val="FF0000"/>
              </a:solidFill>
              <a:latin typeface="Arial"/>
              <a:ea typeface="Arial"/>
              <a:cs typeface="Arial"/>
              <a:sym typeface="Arial"/>
            </a:endParaRPr>
          </a:p>
        </p:txBody>
      </p:sp>
      <p:pic>
        <p:nvPicPr>
          <p:cNvPr id="341" name="Google Shape;341;p21"/>
          <p:cNvPicPr preferRelativeResize="0"/>
          <p:nvPr/>
        </p:nvPicPr>
        <p:blipFill rotWithShape="1">
          <a:blip r:embed="rId4">
            <a:alphaModFix/>
          </a:blip>
          <a:srcRect/>
          <a:stretch/>
        </p:blipFill>
        <p:spPr>
          <a:xfrm>
            <a:off x="1524000" y="6149"/>
            <a:ext cx="9144000" cy="1021253"/>
          </a:xfrm>
          <a:prstGeom prst="rect">
            <a:avLst/>
          </a:prstGeom>
          <a:noFill/>
          <a:ln>
            <a:noFill/>
          </a:ln>
        </p:spPr>
      </p:pic>
      <p:sp>
        <p:nvSpPr>
          <p:cNvPr id="342" name="Google Shape;342;p21"/>
          <p:cNvSpPr txBox="1"/>
          <p:nvPr/>
        </p:nvSpPr>
        <p:spPr>
          <a:xfrm>
            <a:off x="865632" y="41797"/>
            <a:ext cx="9107424" cy="800101"/>
          </a:xfrm>
          <a:prstGeom prst="rect">
            <a:avLst/>
          </a:prstGeom>
          <a:noFill/>
          <a:ln>
            <a:noFill/>
          </a:ln>
          <a:effectLst>
            <a:outerShdw blurRad="50800" dist="50800" dir="2700000" algn="tl" rotWithShape="0">
              <a:srgbClr val="000000">
                <a:alpha val="86274"/>
              </a:srgbClr>
            </a:outerShdw>
          </a:effectLst>
        </p:spPr>
        <p:txBody>
          <a:bodyPr spcFirstLastPara="1" wrap="square" lIns="68575" tIns="34275" rIns="68575" bIns="34275" anchor="ctr" anchorCtr="0">
            <a:noAutofit/>
          </a:bodyPr>
          <a:lstStyle/>
          <a:p>
            <a:pPr>
              <a:buClr>
                <a:srgbClr val="000000"/>
              </a:buClr>
              <a:buSzPts val="3300"/>
            </a:pPr>
            <a:r>
              <a:rPr lang="en-US" sz="3300" dirty="0">
                <a:solidFill>
                  <a:srgbClr val="FFFFFF"/>
                </a:solidFill>
                <a:latin typeface="Calibri"/>
                <a:ea typeface="Calibri"/>
                <a:cs typeface="Calibri"/>
                <a:sym typeface="Calibri"/>
              </a:rPr>
              <a:t>GOES-17 ABI 81K fix, Testing / Evaluation  (H. Liu)</a:t>
            </a:r>
            <a:endParaRPr sz="1400" dirty="0">
              <a:solidFill>
                <a:srgbClr val="000000"/>
              </a:solidFill>
              <a:latin typeface="Arial"/>
              <a:ea typeface="Arial"/>
              <a:cs typeface="Arial"/>
              <a:sym typeface="Arial"/>
            </a:endParaRPr>
          </a:p>
        </p:txBody>
      </p:sp>
      <p:sp>
        <p:nvSpPr>
          <p:cNvPr id="343" name="Google Shape;343;p21"/>
          <p:cNvSpPr txBox="1">
            <a:spLocks noGrp="1"/>
          </p:cNvSpPr>
          <p:nvPr>
            <p:ph type="sldNum" idx="12"/>
          </p:nvPr>
        </p:nvSpPr>
        <p:spPr>
          <a:xfrm>
            <a:off x="8077200" y="6356350"/>
            <a:ext cx="2133600" cy="365100"/>
          </a:xfrm>
          <a:prstGeom prst="rect">
            <a:avLst/>
          </a:prstGeom>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pPr>
                <a:buClr>
                  <a:srgbClr val="000000"/>
                </a:buClr>
                <a:buSzPts val="1200"/>
              </a:pPr>
              <a:t>18</a:t>
            </a:fld>
            <a:endParaRPr/>
          </a:p>
        </p:txBody>
      </p:sp>
    </p:spTree>
    <p:extLst>
      <p:ext uri="{BB962C8B-B14F-4D97-AF65-F5344CB8AC3E}">
        <p14:creationId xmlns:p14="http://schemas.microsoft.com/office/powerpoint/2010/main" val="2115819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2"/>
          <p:cNvPicPr preferRelativeResize="0"/>
          <p:nvPr/>
        </p:nvPicPr>
        <p:blipFill rotWithShape="1">
          <a:blip r:embed="rId3">
            <a:alphaModFix/>
          </a:blip>
          <a:srcRect/>
          <a:stretch/>
        </p:blipFill>
        <p:spPr>
          <a:xfrm>
            <a:off x="6134854" y="3672015"/>
            <a:ext cx="5586038" cy="3185985"/>
          </a:xfrm>
          <a:prstGeom prst="rect">
            <a:avLst/>
          </a:prstGeom>
          <a:noFill/>
          <a:ln>
            <a:noFill/>
          </a:ln>
        </p:spPr>
      </p:pic>
      <p:pic>
        <p:nvPicPr>
          <p:cNvPr id="349" name="Google Shape;349;p22"/>
          <p:cNvPicPr preferRelativeResize="0"/>
          <p:nvPr/>
        </p:nvPicPr>
        <p:blipFill rotWithShape="1">
          <a:blip r:embed="rId4">
            <a:alphaModFix/>
          </a:blip>
          <a:srcRect/>
          <a:stretch/>
        </p:blipFill>
        <p:spPr>
          <a:xfrm>
            <a:off x="6599036" y="1131571"/>
            <a:ext cx="3069220" cy="2517202"/>
          </a:xfrm>
          <a:prstGeom prst="rect">
            <a:avLst/>
          </a:prstGeom>
          <a:noFill/>
          <a:ln>
            <a:noFill/>
          </a:ln>
        </p:spPr>
      </p:pic>
      <p:pic>
        <p:nvPicPr>
          <p:cNvPr id="350" name="Google Shape;350;p22"/>
          <p:cNvPicPr preferRelativeResize="0"/>
          <p:nvPr/>
        </p:nvPicPr>
        <p:blipFill rotWithShape="1">
          <a:blip r:embed="rId5">
            <a:alphaModFix/>
          </a:blip>
          <a:srcRect/>
          <a:stretch/>
        </p:blipFill>
        <p:spPr>
          <a:xfrm>
            <a:off x="1560576" y="1131571"/>
            <a:ext cx="3095333" cy="2538619"/>
          </a:xfrm>
          <a:prstGeom prst="rect">
            <a:avLst/>
          </a:prstGeom>
          <a:noFill/>
          <a:ln>
            <a:noFill/>
          </a:ln>
        </p:spPr>
      </p:pic>
      <p:pic>
        <p:nvPicPr>
          <p:cNvPr id="351" name="Google Shape;351;p22"/>
          <p:cNvPicPr preferRelativeResize="0"/>
          <p:nvPr/>
        </p:nvPicPr>
        <p:blipFill rotWithShape="1">
          <a:blip r:embed="rId6">
            <a:alphaModFix/>
          </a:blip>
          <a:srcRect/>
          <a:stretch/>
        </p:blipFill>
        <p:spPr>
          <a:xfrm>
            <a:off x="486847" y="3680990"/>
            <a:ext cx="5570302" cy="3177010"/>
          </a:xfrm>
          <a:prstGeom prst="rect">
            <a:avLst/>
          </a:prstGeom>
          <a:noFill/>
          <a:ln>
            <a:noFill/>
          </a:ln>
        </p:spPr>
      </p:pic>
      <p:sp>
        <p:nvSpPr>
          <p:cNvPr id="352" name="Google Shape;352;p22"/>
          <p:cNvSpPr txBox="1"/>
          <p:nvPr/>
        </p:nvSpPr>
        <p:spPr>
          <a:xfrm>
            <a:off x="2167546" y="1501224"/>
            <a:ext cx="865800" cy="253800"/>
          </a:xfrm>
          <a:prstGeom prst="rect">
            <a:avLst/>
          </a:prstGeom>
          <a:noFill/>
          <a:ln>
            <a:noFill/>
          </a:ln>
        </p:spPr>
        <p:txBody>
          <a:bodyPr spcFirstLastPara="1" wrap="square" lIns="91425" tIns="45700" rIns="91425" bIns="45700" anchor="t" anchorCtr="0">
            <a:spAutoFit/>
          </a:bodyPr>
          <a:lstStyle/>
          <a:p>
            <a:r>
              <a:rPr lang="en-US" sz="1050">
                <a:solidFill>
                  <a:srgbClr val="000000"/>
                </a:solidFill>
                <a:latin typeface="Arial"/>
                <a:ea typeface="Arial"/>
                <a:cs typeface="Arial"/>
                <a:sym typeface="Arial"/>
              </a:rPr>
              <a:t>CRTM v2.3</a:t>
            </a:r>
            <a:endParaRPr/>
          </a:p>
        </p:txBody>
      </p:sp>
      <p:sp>
        <p:nvSpPr>
          <p:cNvPr id="353" name="Google Shape;353;p22"/>
          <p:cNvSpPr txBox="1"/>
          <p:nvPr/>
        </p:nvSpPr>
        <p:spPr>
          <a:xfrm>
            <a:off x="6964731" y="1501237"/>
            <a:ext cx="865800" cy="253800"/>
          </a:xfrm>
          <a:prstGeom prst="rect">
            <a:avLst/>
          </a:prstGeom>
          <a:noFill/>
          <a:ln>
            <a:noFill/>
          </a:ln>
        </p:spPr>
        <p:txBody>
          <a:bodyPr spcFirstLastPara="1" wrap="square" lIns="91425" tIns="45700" rIns="91425" bIns="45700" anchor="t" anchorCtr="0">
            <a:spAutoFit/>
          </a:bodyPr>
          <a:lstStyle/>
          <a:p>
            <a:r>
              <a:rPr lang="en-US" sz="1050">
                <a:solidFill>
                  <a:srgbClr val="000000"/>
                </a:solidFill>
                <a:latin typeface="Arial"/>
                <a:ea typeface="Arial"/>
                <a:cs typeface="Arial"/>
                <a:sym typeface="Arial"/>
              </a:rPr>
              <a:t>CRTM v2.4</a:t>
            </a:r>
            <a:endParaRPr/>
          </a:p>
        </p:txBody>
      </p:sp>
      <p:sp>
        <p:nvSpPr>
          <p:cNvPr id="354" name="Google Shape;354;p22"/>
          <p:cNvSpPr txBox="1"/>
          <p:nvPr/>
        </p:nvSpPr>
        <p:spPr>
          <a:xfrm flipH="1">
            <a:off x="4870704" y="1389979"/>
            <a:ext cx="1666610" cy="1107955"/>
          </a:xfrm>
          <a:prstGeom prst="rect">
            <a:avLst/>
          </a:prstGeom>
          <a:noFill/>
          <a:ln>
            <a:noFill/>
          </a:ln>
        </p:spPr>
        <p:txBody>
          <a:bodyPr spcFirstLastPara="1" wrap="square" lIns="91425" tIns="45700" rIns="91425" bIns="45700" anchor="t" anchorCtr="0">
            <a:spAutoFit/>
          </a:bodyPr>
          <a:lstStyle/>
          <a:p>
            <a:pPr algn="ctr"/>
            <a:r>
              <a:rPr lang="en-US" sz="2100" b="1" dirty="0">
                <a:solidFill>
                  <a:srgbClr val="FF0000"/>
                </a:solidFill>
                <a:latin typeface="Arial"/>
                <a:ea typeface="Arial"/>
                <a:cs typeface="Arial"/>
                <a:sym typeface="Arial"/>
              </a:rPr>
              <a:t>IASI</a:t>
            </a:r>
            <a:endParaRPr dirty="0"/>
          </a:p>
          <a:p>
            <a:pPr algn="ctr"/>
            <a:r>
              <a:rPr lang="en-US" sz="1500" b="1" dirty="0">
                <a:solidFill>
                  <a:srgbClr val="FF0000"/>
                </a:solidFill>
                <a:latin typeface="Arial"/>
                <a:ea typeface="Arial"/>
                <a:cs typeface="Arial"/>
                <a:sym typeface="Arial"/>
              </a:rPr>
              <a:t>Nobs: </a:t>
            </a:r>
          </a:p>
          <a:p>
            <a:pPr algn="ctr"/>
            <a:r>
              <a:rPr lang="en-US" sz="1500" b="1" dirty="0">
                <a:solidFill>
                  <a:srgbClr val="FF0000"/>
                </a:solidFill>
                <a:latin typeface="Arial"/>
                <a:ea typeface="Arial"/>
                <a:cs typeface="Arial"/>
                <a:sym typeface="Arial"/>
              </a:rPr>
              <a:t>5280 v2.3.0 </a:t>
            </a:r>
          </a:p>
          <a:p>
            <a:pPr algn="ctr"/>
            <a:r>
              <a:rPr lang="en-US" sz="1500" b="1" dirty="0">
                <a:solidFill>
                  <a:srgbClr val="00B050"/>
                </a:solidFill>
                <a:latin typeface="Arial"/>
                <a:ea typeface="Arial"/>
                <a:cs typeface="Arial"/>
                <a:sym typeface="Arial"/>
              </a:rPr>
              <a:t>5357 v2.4.0</a:t>
            </a:r>
            <a:endParaRPr dirty="0">
              <a:solidFill>
                <a:srgbClr val="00B050"/>
              </a:solidFill>
            </a:endParaRPr>
          </a:p>
        </p:txBody>
      </p:sp>
      <p:sp>
        <p:nvSpPr>
          <p:cNvPr id="356" name="Google Shape;356;p22"/>
          <p:cNvSpPr txBox="1"/>
          <p:nvPr/>
        </p:nvSpPr>
        <p:spPr>
          <a:xfrm>
            <a:off x="1729440" y="133237"/>
            <a:ext cx="7487449" cy="800101"/>
          </a:xfrm>
          <a:prstGeom prst="rect">
            <a:avLst/>
          </a:prstGeom>
          <a:noFill/>
          <a:ln>
            <a:noFill/>
          </a:ln>
          <a:effectLst>
            <a:outerShdw blurRad="50800" dist="50800" dir="2700000" algn="tl" rotWithShape="0">
              <a:srgbClr val="000000">
                <a:alpha val="86274"/>
              </a:srgbClr>
            </a:outerShdw>
          </a:effectLst>
        </p:spPr>
        <p:txBody>
          <a:bodyPr spcFirstLastPara="1" wrap="square" lIns="68575" tIns="34275" rIns="68575" bIns="34275" anchor="ctr" anchorCtr="0">
            <a:noAutofit/>
          </a:bodyPr>
          <a:lstStyle/>
          <a:p>
            <a:pPr>
              <a:buClr>
                <a:srgbClr val="000000"/>
              </a:buClr>
              <a:buSzPts val="3300"/>
            </a:pPr>
            <a:r>
              <a:rPr lang="en-US" sz="3300" dirty="0">
                <a:solidFill>
                  <a:srgbClr val="FFFFFF"/>
                </a:solidFill>
                <a:latin typeface="Calibri"/>
                <a:ea typeface="Calibri"/>
                <a:cs typeface="Calibri"/>
                <a:sym typeface="Calibri"/>
              </a:rPr>
              <a:t>CRTM v2.4.0 Testing / Evaluation  (H. Liu)</a:t>
            </a:r>
            <a:endParaRPr sz="1400" dirty="0">
              <a:solidFill>
                <a:srgbClr val="000000"/>
              </a:solidFill>
              <a:latin typeface="Arial"/>
              <a:ea typeface="Arial"/>
              <a:cs typeface="Arial"/>
              <a:sym typeface="Arial"/>
            </a:endParaRPr>
          </a:p>
        </p:txBody>
      </p:sp>
      <p:sp>
        <p:nvSpPr>
          <p:cNvPr id="357" name="Google Shape;357;p22"/>
          <p:cNvSpPr txBox="1">
            <a:spLocks noGrp="1"/>
          </p:cNvSpPr>
          <p:nvPr>
            <p:ph type="sldNum" idx="12"/>
          </p:nvPr>
        </p:nvSpPr>
        <p:spPr>
          <a:xfrm>
            <a:off x="8077200" y="6356350"/>
            <a:ext cx="2133600" cy="365100"/>
          </a:xfrm>
          <a:prstGeom prst="rect">
            <a:avLst/>
          </a:prstGeom>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pPr>
                <a:buClr>
                  <a:srgbClr val="000000"/>
                </a:buClr>
                <a:buSzPts val="1200"/>
              </a:pPr>
              <a:t>19</a:t>
            </a:fld>
            <a:endParaRPr/>
          </a:p>
        </p:txBody>
      </p:sp>
    </p:spTree>
    <p:extLst>
      <p:ext uri="{BB962C8B-B14F-4D97-AF65-F5344CB8AC3E}">
        <p14:creationId xmlns:p14="http://schemas.microsoft.com/office/powerpoint/2010/main" val="1744876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2</a:t>
            </a:fld>
            <a:endParaRPr lang="en-US"/>
          </a:p>
        </p:txBody>
      </p:sp>
      <p:grpSp>
        <p:nvGrpSpPr>
          <p:cNvPr id="6" name="Group 5">
            <a:extLst>
              <a:ext uri="{FF2B5EF4-FFF2-40B4-BE49-F238E27FC236}">
                <a16:creationId xmlns:a16="http://schemas.microsoft.com/office/drawing/2014/main" id="{FFF8B6E5-7ADA-DA41-9CB1-B72724829CB0}"/>
              </a:ext>
            </a:extLst>
          </p:cNvPr>
          <p:cNvGrpSpPr/>
          <p:nvPr/>
        </p:nvGrpSpPr>
        <p:grpSpPr>
          <a:xfrm>
            <a:off x="5996627" y="1151634"/>
            <a:ext cx="5523585" cy="5523089"/>
            <a:chOff x="1415898" y="842137"/>
            <a:chExt cx="5990242" cy="5989704"/>
          </a:xfrm>
          <a:effectLst>
            <a:outerShdw blurRad="127000" dist="241300" dir="2700000" algn="tl" rotWithShape="0">
              <a:prstClr val="black">
                <a:alpha val="74000"/>
              </a:prstClr>
            </a:outerShdw>
          </a:effectLst>
        </p:grpSpPr>
        <p:sp>
          <p:nvSpPr>
            <p:cNvPr id="7" name="Oval 6">
              <a:extLst>
                <a:ext uri="{FF2B5EF4-FFF2-40B4-BE49-F238E27FC236}">
                  <a16:creationId xmlns:a16="http://schemas.microsoft.com/office/drawing/2014/main" id="{6929E063-318C-A24E-BB44-F0D51ED34158}"/>
                </a:ext>
              </a:extLst>
            </p:cNvPr>
            <p:cNvSpPr/>
            <p:nvPr/>
          </p:nvSpPr>
          <p:spPr>
            <a:xfrm>
              <a:off x="3272908" y="2704250"/>
              <a:ext cx="2278762" cy="2278762"/>
            </a:xfrm>
            <a:prstGeom prst="ellipse">
              <a:avLst/>
            </a:prstGeom>
            <a:gradFill flip="none" rotWithShape="1">
              <a:gsLst>
                <a:gs pos="0">
                  <a:srgbClr val="92D050"/>
                </a:gs>
                <a:gs pos="0">
                  <a:schemeClr val="accent3">
                    <a:lumMod val="50000"/>
                  </a:schemeClr>
                </a:gs>
                <a:gs pos="53000">
                  <a:srgbClr val="92D05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rPr>
                <a:t>JCSDA</a:t>
              </a:r>
            </a:p>
            <a:p>
              <a:pPr algn="ctr"/>
              <a:r>
                <a:rPr lang="en-US" sz="1800" b="1">
                  <a:solidFill>
                    <a:schemeClr val="bg1"/>
                  </a:solidFill>
                </a:rPr>
                <a:t>CRTM </a:t>
              </a:r>
            </a:p>
            <a:p>
              <a:pPr algn="ctr"/>
              <a:r>
                <a:rPr lang="en-US" sz="1800" b="1">
                  <a:solidFill>
                    <a:schemeClr val="bg1"/>
                  </a:solidFill>
                </a:rPr>
                <a:t>Team</a:t>
              </a:r>
            </a:p>
          </p:txBody>
        </p:sp>
        <p:sp>
          <p:nvSpPr>
            <p:cNvPr id="10" name="Oval 9">
              <a:extLst>
                <a:ext uri="{FF2B5EF4-FFF2-40B4-BE49-F238E27FC236}">
                  <a16:creationId xmlns:a16="http://schemas.microsoft.com/office/drawing/2014/main" id="{1CBEDD03-F499-FA45-B0D2-BD08F9378401}"/>
                </a:ext>
              </a:extLst>
            </p:cNvPr>
            <p:cNvSpPr/>
            <p:nvPr/>
          </p:nvSpPr>
          <p:spPr>
            <a:xfrm>
              <a:off x="1424959" y="2115611"/>
              <a:ext cx="1512361" cy="1512361"/>
            </a:xfrm>
            <a:prstGeom prst="ellipse">
              <a:avLst/>
            </a:prstGeom>
            <a:solidFill>
              <a:srgbClr val="9416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NCAR</a:t>
              </a:r>
            </a:p>
            <a:p>
              <a:pPr algn="ctr"/>
              <a:r>
                <a:rPr lang="en-US"/>
                <a:t>UCAR</a:t>
              </a:r>
            </a:p>
          </p:txBody>
        </p:sp>
        <p:sp>
          <p:nvSpPr>
            <p:cNvPr id="11" name="Oval 10">
              <a:extLst>
                <a:ext uri="{FF2B5EF4-FFF2-40B4-BE49-F238E27FC236}">
                  <a16:creationId xmlns:a16="http://schemas.microsoft.com/office/drawing/2014/main" id="{6752C703-EEE2-1043-8438-A39BCF0833FD}"/>
                </a:ext>
              </a:extLst>
            </p:cNvPr>
            <p:cNvSpPr/>
            <p:nvPr/>
          </p:nvSpPr>
          <p:spPr>
            <a:xfrm>
              <a:off x="2693373" y="5319480"/>
              <a:ext cx="1512361" cy="1512361"/>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NOAA</a:t>
              </a:r>
            </a:p>
            <a:p>
              <a:pPr algn="ctr"/>
              <a:r>
                <a:rPr lang="en-US"/>
                <a:t>NWS</a:t>
              </a:r>
            </a:p>
          </p:txBody>
        </p:sp>
        <p:sp>
          <p:nvSpPr>
            <p:cNvPr id="12" name="Oval 11">
              <a:extLst>
                <a:ext uri="{FF2B5EF4-FFF2-40B4-BE49-F238E27FC236}">
                  <a16:creationId xmlns:a16="http://schemas.microsoft.com/office/drawing/2014/main" id="{EB736172-4EB4-954C-BBB1-DD48DC568EB3}"/>
                </a:ext>
              </a:extLst>
            </p:cNvPr>
            <p:cNvSpPr/>
            <p:nvPr/>
          </p:nvSpPr>
          <p:spPr>
            <a:xfrm>
              <a:off x="2747350" y="842137"/>
              <a:ext cx="1512361" cy="1512361"/>
            </a:xfrm>
            <a:prstGeom prst="ellipse">
              <a:avLst/>
            </a:prstGeom>
            <a:solidFill>
              <a:srgbClr val="9411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NOAA</a:t>
              </a:r>
            </a:p>
            <a:p>
              <a:pPr algn="ctr"/>
              <a:r>
                <a:rPr lang="en-US">
                  <a:solidFill>
                    <a:schemeClr val="bg1"/>
                  </a:solidFill>
                </a:rPr>
                <a:t>NESDIS</a:t>
              </a:r>
            </a:p>
          </p:txBody>
        </p:sp>
        <p:sp>
          <p:nvSpPr>
            <p:cNvPr id="14" name="Oval 13">
              <a:extLst>
                <a:ext uri="{FF2B5EF4-FFF2-40B4-BE49-F238E27FC236}">
                  <a16:creationId xmlns:a16="http://schemas.microsoft.com/office/drawing/2014/main" id="{1143EC86-6F9E-584D-914A-5C610FC10A38}"/>
                </a:ext>
              </a:extLst>
            </p:cNvPr>
            <p:cNvSpPr/>
            <p:nvPr/>
          </p:nvSpPr>
          <p:spPr>
            <a:xfrm>
              <a:off x="4566621" y="842815"/>
              <a:ext cx="1512361" cy="1512361"/>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NASA</a:t>
              </a:r>
            </a:p>
            <a:p>
              <a:pPr algn="ctr"/>
              <a:r>
                <a:rPr lang="en-US"/>
                <a:t>GMAO</a:t>
              </a:r>
            </a:p>
          </p:txBody>
        </p:sp>
        <p:sp>
          <p:nvSpPr>
            <p:cNvPr id="15" name="Oval 14">
              <a:extLst>
                <a:ext uri="{FF2B5EF4-FFF2-40B4-BE49-F238E27FC236}">
                  <a16:creationId xmlns:a16="http://schemas.microsoft.com/office/drawing/2014/main" id="{D8E2B149-4EEA-6244-87A2-FE18F1B7EEE1}"/>
                </a:ext>
              </a:extLst>
            </p:cNvPr>
            <p:cNvSpPr/>
            <p:nvPr/>
          </p:nvSpPr>
          <p:spPr>
            <a:xfrm>
              <a:off x="5893779" y="2164378"/>
              <a:ext cx="1512361" cy="1512361"/>
            </a:xfrm>
            <a:prstGeom prst="ellipse">
              <a:avLst/>
            </a:prstGeom>
            <a:solidFill>
              <a:srgbClr val="A284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NOAA</a:t>
              </a:r>
            </a:p>
            <a:p>
              <a:pPr algn="ctr"/>
              <a:r>
                <a:rPr lang="en-US"/>
                <a:t>OAR</a:t>
              </a:r>
            </a:p>
          </p:txBody>
        </p:sp>
        <p:sp>
          <p:nvSpPr>
            <p:cNvPr id="16" name="Oval 15">
              <a:extLst>
                <a:ext uri="{FF2B5EF4-FFF2-40B4-BE49-F238E27FC236}">
                  <a16:creationId xmlns:a16="http://schemas.microsoft.com/office/drawing/2014/main" id="{34DFA046-BB47-0D48-BF6F-EB54B345F34E}"/>
                </a:ext>
              </a:extLst>
            </p:cNvPr>
            <p:cNvSpPr/>
            <p:nvPr/>
          </p:nvSpPr>
          <p:spPr>
            <a:xfrm>
              <a:off x="4598377" y="5309655"/>
              <a:ext cx="1512361" cy="1512361"/>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Navy</a:t>
              </a:r>
            </a:p>
          </p:txBody>
        </p:sp>
        <p:sp>
          <p:nvSpPr>
            <p:cNvPr id="17" name="Oval 16">
              <a:extLst>
                <a:ext uri="{FF2B5EF4-FFF2-40B4-BE49-F238E27FC236}">
                  <a16:creationId xmlns:a16="http://schemas.microsoft.com/office/drawing/2014/main" id="{DD66EBE9-9A45-6C4B-90FE-1F545E141E95}"/>
                </a:ext>
              </a:extLst>
            </p:cNvPr>
            <p:cNvSpPr/>
            <p:nvPr/>
          </p:nvSpPr>
          <p:spPr>
            <a:xfrm>
              <a:off x="1417022" y="4005795"/>
              <a:ext cx="1512361" cy="1512361"/>
            </a:xfrm>
            <a:prstGeom prst="ellipse">
              <a:avLst/>
            </a:prstGeom>
            <a:solidFill>
              <a:srgbClr val="94209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6389DA-D329-4947-B043-E0343134D63B}"/>
                </a:ext>
              </a:extLst>
            </p:cNvPr>
            <p:cNvSpPr/>
            <p:nvPr/>
          </p:nvSpPr>
          <p:spPr>
            <a:xfrm>
              <a:off x="5893777" y="3947881"/>
              <a:ext cx="1512361" cy="1512361"/>
            </a:xfrm>
            <a:prstGeom prst="ellipse">
              <a:avLst/>
            </a:prstGeom>
            <a:solidFill>
              <a:schemeClr val="accent3">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Air Force</a:t>
              </a:r>
            </a:p>
          </p:txBody>
        </p:sp>
        <p:sp>
          <p:nvSpPr>
            <p:cNvPr id="19" name="TextBox 18">
              <a:extLst>
                <a:ext uri="{FF2B5EF4-FFF2-40B4-BE49-F238E27FC236}">
                  <a16:creationId xmlns:a16="http://schemas.microsoft.com/office/drawing/2014/main" id="{03CD0FC3-8AF5-6543-B9B1-1490684BD980}"/>
                </a:ext>
              </a:extLst>
            </p:cNvPr>
            <p:cNvSpPr txBox="1"/>
            <p:nvPr/>
          </p:nvSpPr>
          <p:spPr>
            <a:xfrm>
              <a:off x="1415898" y="4439004"/>
              <a:ext cx="1513485" cy="700936"/>
            </a:xfrm>
            <a:prstGeom prst="rect">
              <a:avLst/>
            </a:prstGeom>
            <a:noFill/>
            <a:effectLst/>
          </p:spPr>
          <p:txBody>
            <a:bodyPr wrap="square" rtlCol="0">
              <a:spAutoFit/>
            </a:bodyPr>
            <a:lstStyle/>
            <a:p>
              <a:pPr algn="ctr"/>
              <a:r>
                <a:rPr lang="en-US">
                  <a:solidFill>
                    <a:schemeClr val="bg1"/>
                  </a:solidFill>
                </a:rPr>
                <a:t>International</a:t>
              </a:r>
            </a:p>
            <a:p>
              <a:pPr algn="ctr"/>
              <a:r>
                <a:rPr lang="en-US">
                  <a:solidFill>
                    <a:schemeClr val="bg1"/>
                  </a:solidFill>
                </a:rPr>
                <a:t>Partners</a:t>
              </a:r>
            </a:p>
          </p:txBody>
        </p:sp>
        <p:sp>
          <p:nvSpPr>
            <p:cNvPr id="20" name="Trapezoid 19">
              <a:extLst>
                <a:ext uri="{FF2B5EF4-FFF2-40B4-BE49-F238E27FC236}">
                  <a16:creationId xmlns:a16="http://schemas.microsoft.com/office/drawing/2014/main" id="{C6C859FA-CCE7-3949-A634-09147E1E0B02}"/>
                </a:ext>
              </a:extLst>
            </p:cNvPr>
            <p:cNvSpPr/>
            <p:nvPr/>
          </p:nvSpPr>
          <p:spPr>
            <a:xfrm rot="3915776">
              <a:off x="2833346" y="4266849"/>
              <a:ext cx="359697" cy="403704"/>
            </a:xfrm>
            <a:prstGeom prst="trapezoid">
              <a:avLst>
                <a:gd name="adj" fmla="val 31936"/>
              </a:avLst>
            </a:prstGeom>
            <a:solidFill>
              <a:srgbClr val="942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707E64A-B48F-B14F-8752-F534F4230309}"/>
                </a:ext>
              </a:extLst>
            </p:cNvPr>
            <p:cNvGrpSpPr/>
            <p:nvPr/>
          </p:nvGrpSpPr>
          <p:grpSpPr>
            <a:xfrm rot="9330331">
              <a:off x="2691261" y="3961373"/>
              <a:ext cx="873713" cy="476632"/>
              <a:chOff x="129124" y="2878861"/>
              <a:chExt cx="590961" cy="476161"/>
            </a:xfrm>
            <a:solidFill>
              <a:srgbClr val="92D050"/>
            </a:solidFill>
            <a:effectLst/>
          </p:grpSpPr>
          <p:sp>
            <p:nvSpPr>
              <p:cNvPr id="58" name="Right Arrow 57">
                <a:extLst>
                  <a:ext uri="{FF2B5EF4-FFF2-40B4-BE49-F238E27FC236}">
                    <a16:creationId xmlns:a16="http://schemas.microsoft.com/office/drawing/2014/main" id="{93D38C47-AFF1-D145-A642-03011B321C44}"/>
                  </a:ext>
                </a:extLst>
              </p:cNvPr>
              <p:cNvSpPr/>
              <p:nvPr/>
            </p:nvSpPr>
            <p:spPr>
              <a:xfrm>
                <a:off x="186685" y="2878861"/>
                <a:ext cx="533400" cy="476161"/>
              </a:xfrm>
              <a:prstGeom prst="rightArrow">
                <a:avLst>
                  <a:gd name="adj1" fmla="val 35562"/>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9" name="Trapezoid 58">
                <a:extLst>
                  <a:ext uri="{FF2B5EF4-FFF2-40B4-BE49-F238E27FC236}">
                    <a16:creationId xmlns:a16="http://schemas.microsoft.com/office/drawing/2014/main" id="{8A459342-2EAE-3845-9DAF-FAF9AA04563E}"/>
                  </a:ext>
                </a:extLst>
              </p:cNvPr>
              <p:cNvSpPr/>
              <p:nvPr/>
            </p:nvSpPr>
            <p:spPr>
              <a:xfrm rot="5400000">
                <a:off x="125946" y="2948564"/>
                <a:ext cx="372533" cy="366177"/>
              </a:xfrm>
              <a:prstGeom prst="trapezoid">
                <a:avLst>
                  <a:gd name="adj" fmla="val 31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ight Arrow 21">
              <a:extLst>
                <a:ext uri="{FF2B5EF4-FFF2-40B4-BE49-F238E27FC236}">
                  <a16:creationId xmlns:a16="http://schemas.microsoft.com/office/drawing/2014/main" id="{B7CBAFB0-1D5E-E24B-A4BF-3137255700CA}"/>
                </a:ext>
              </a:extLst>
            </p:cNvPr>
            <p:cNvSpPr/>
            <p:nvPr/>
          </p:nvSpPr>
          <p:spPr>
            <a:xfrm rot="20115776">
              <a:off x="2909313" y="4168042"/>
              <a:ext cx="515022" cy="459755"/>
            </a:xfrm>
            <a:prstGeom prst="rightArrow">
              <a:avLst>
                <a:gd name="adj1" fmla="val 0"/>
                <a:gd name="adj2" fmla="val 50000"/>
              </a:avLst>
            </a:prstGeom>
            <a:solidFill>
              <a:srgbClr val="942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3" name="Trapezoid 22">
              <a:extLst>
                <a:ext uri="{FF2B5EF4-FFF2-40B4-BE49-F238E27FC236}">
                  <a16:creationId xmlns:a16="http://schemas.microsoft.com/office/drawing/2014/main" id="{8F206F3F-50BC-4742-AF5C-50D51B6D55AB}"/>
                </a:ext>
              </a:extLst>
            </p:cNvPr>
            <p:cNvSpPr/>
            <p:nvPr/>
          </p:nvSpPr>
          <p:spPr>
            <a:xfrm rot="1958447">
              <a:off x="3690078" y="5083239"/>
              <a:ext cx="359697" cy="403704"/>
            </a:xfrm>
            <a:prstGeom prst="trapezoid">
              <a:avLst>
                <a:gd name="adj" fmla="val 3193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EE8462C8-A578-9E4E-8123-ED5B5650D8F2}"/>
                </a:ext>
              </a:extLst>
            </p:cNvPr>
            <p:cNvGrpSpPr/>
            <p:nvPr/>
          </p:nvGrpSpPr>
          <p:grpSpPr>
            <a:xfrm rot="7373002">
              <a:off x="3384840" y="4758246"/>
              <a:ext cx="873713" cy="476632"/>
              <a:chOff x="129124" y="2878861"/>
              <a:chExt cx="590961" cy="476161"/>
            </a:xfrm>
            <a:solidFill>
              <a:srgbClr val="92D050"/>
            </a:solidFill>
            <a:effectLst/>
          </p:grpSpPr>
          <p:sp>
            <p:nvSpPr>
              <p:cNvPr id="56" name="Right Arrow 55">
                <a:extLst>
                  <a:ext uri="{FF2B5EF4-FFF2-40B4-BE49-F238E27FC236}">
                    <a16:creationId xmlns:a16="http://schemas.microsoft.com/office/drawing/2014/main" id="{6C247FE7-6587-644C-8D80-80C2972690D3}"/>
                  </a:ext>
                </a:extLst>
              </p:cNvPr>
              <p:cNvSpPr/>
              <p:nvPr/>
            </p:nvSpPr>
            <p:spPr>
              <a:xfrm>
                <a:off x="186685" y="2878861"/>
                <a:ext cx="533400" cy="476161"/>
              </a:xfrm>
              <a:prstGeom prst="rightArrow">
                <a:avLst>
                  <a:gd name="adj1" fmla="val 35562"/>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7" name="Trapezoid 56">
                <a:extLst>
                  <a:ext uri="{FF2B5EF4-FFF2-40B4-BE49-F238E27FC236}">
                    <a16:creationId xmlns:a16="http://schemas.microsoft.com/office/drawing/2014/main" id="{40D1B17F-1FF4-3F4C-A9B0-5FD954FA5A46}"/>
                  </a:ext>
                </a:extLst>
              </p:cNvPr>
              <p:cNvSpPr/>
              <p:nvPr/>
            </p:nvSpPr>
            <p:spPr>
              <a:xfrm rot="5400000">
                <a:off x="125946" y="2948564"/>
                <a:ext cx="372533" cy="366177"/>
              </a:xfrm>
              <a:prstGeom prst="trapezoid">
                <a:avLst>
                  <a:gd name="adj" fmla="val 31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ight Arrow 24">
              <a:extLst>
                <a:ext uri="{FF2B5EF4-FFF2-40B4-BE49-F238E27FC236}">
                  <a16:creationId xmlns:a16="http://schemas.microsoft.com/office/drawing/2014/main" id="{BBFC5C24-5198-0949-AD9E-34B3E0CDCB05}"/>
                </a:ext>
              </a:extLst>
            </p:cNvPr>
            <p:cNvSpPr/>
            <p:nvPr/>
          </p:nvSpPr>
          <p:spPr>
            <a:xfrm rot="18158447">
              <a:off x="3703651" y="4912777"/>
              <a:ext cx="515022" cy="459755"/>
            </a:xfrm>
            <a:prstGeom prst="rightArrow">
              <a:avLst>
                <a:gd name="adj1" fmla="val 0"/>
                <a:gd name="adj2"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6" name="Trapezoid 25">
              <a:extLst>
                <a:ext uri="{FF2B5EF4-FFF2-40B4-BE49-F238E27FC236}">
                  <a16:creationId xmlns:a16="http://schemas.microsoft.com/office/drawing/2014/main" id="{F7710FB8-8343-4948-BD79-F1A96F7AE4FE}"/>
                </a:ext>
              </a:extLst>
            </p:cNvPr>
            <p:cNvSpPr/>
            <p:nvPr/>
          </p:nvSpPr>
          <p:spPr>
            <a:xfrm rot="20339304">
              <a:off x="4938959" y="4992817"/>
              <a:ext cx="359697" cy="403704"/>
            </a:xfrm>
            <a:prstGeom prst="trapezoid">
              <a:avLst>
                <a:gd name="adj" fmla="val 3193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CBF64665-91C7-A84E-82E4-07B1640FAB32}"/>
                </a:ext>
              </a:extLst>
            </p:cNvPr>
            <p:cNvGrpSpPr/>
            <p:nvPr/>
          </p:nvGrpSpPr>
          <p:grpSpPr>
            <a:xfrm rot="4153859">
              <a:off x="4420974" y="4824194"/>
              <a:ext cx="873713" cy="476632"/>
              <a:chOff x="129124" y="2878861"/>
              <a:chExt cx="590961" cy="476161"/>
            </a:xfrm>
            <a:solidFill>
              <a:srgbClr val="92D050"/>
            </a:solidFill>
            <a:effectLst/>
          </p:grpSpPr>
          <p:sp>
            <p:nvSpPr>
              <p:cNvPr id="54" name="Right Arrow 53">
                <a:extLst>
                  <a:ext uri="{FF2B5EF4-FFF2-40B4-BE49-F238E27FC236}">
                    <a16:creationId xmlns:a16="http://schemas.microsoft.com/office/drawing/2014/main" id="{9B868732-E0C9-5A42-9A40-94799E5F3095}"/>
                  </a:ext>
                </a:extLst>
              </p:cNvPr>
              <p:cNvSpPr/>
              <p:nvPr/>
            </p:nvSpPr>
            <p:spPr>
              <a:xfrm>
                <a:off x="186685" y="2878861"/>
                <a:ext cx="533400" cy="476161"/>
              </a:xfrm>
              <a:prstGeom prst="rightArrow">
                <a:avLst>
                  <a:gd name="adj1" fmla="val 35562"/>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5" name="Trapezoid 54">
                <a:extLst>
                  <a:ext uri="{FF2B5EF4-FFF2-40B4-BE49-F238E27FC236}">
                    <a16:creationId xmlns:a16="http://schemas.microsoft.com/office/drawing/2014/main" id="{34B9A2BD-69EC-EE48-AFA5-0B94B6853A69}"/>
                  </a:ext>
                </a:extLst>
              </p:cNvPr>
              <p:cNvSpPr/>
              <p:nvPr/>
            </p:nvSpPr>
            <p:spPr>
              <a:xfrm rot="5400000">
                <a:off x="125946" y="2948564"/>
                <a:ext cx="372533" cy="366177"/>
              </a:xfrm>
              <a:prstGeom prst="trapezoid">
                <a:avLst>
                  <a:gd name="adj" fmla="val 31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ight Arrow 27">
              <a:extLst>
                <a:ext uri="{FF2B5EF4-FFF2-40B4-BE49-F238E27FC236}">
                  <a16:creationId xmlns:a16="http://schemas.microsoft.com/office/drawing/2014/main" id="{8F46D708-EB15-8A43-B182-279376849D3A}"/>
                </a:ext>
              </a:extLst>
            </p:cNvPr>
            <p:cNvSpPr/>
            <p:nvPr/>
          </p:nvSpPr>
          <p:spPr>
            <a:xfrm rot="14939304">
              <a:off x="4800647" y="4806888"/>
              <a:ext cx="515022" cy="459755"/>
            </a:xfrm>
            <a:prstGeom prst="rightArrow">
              <a:avLst>
                <a:gd name="adj1" fmla="val 0"/>
                <a:gd name="adj2"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9" name="Trapezoid 28">
              <a:extLst>
                <a:ext uri="{FF2B5EF4-FFF2-40B4-BE49-F238E27FC236}">
                  <a16:creationId xmlns:a16="http://schemas.microsoft.com/office/drawing/2014/main" id="{775B015D-4881-614B-86C7-9A0B9BA8CED0}"/>
                </a:ext>
              </a:extLst>
            </p:cNvPr>
            <p:cNvSpPr/>
            <p:nvPr/>
          </p:nvSpPr>
          <p:spPr>
            <a:xfrm rot="17626625">
              <a:off x="5672088" y="4107355"/>
              <a:ext cx="359697" cy="403704"/>
            </a:xfrm>
            <a:prstGeom prst="trapezoid">
              <a:avLst>
                <a:gd name="adj" fmla="val 31936"/>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0C06201B-80D5-994D-86CA-AFF658312DF3}"/>
                </a:ext>
              </a:extLst>
            </p:cNvPr>
            <p:cNvGrpSpPr/>
            <p:nvPr/>
          </p:nvGrpSpPr>
          <p:grpSpPr>
            <a:xfrm rot="1441180">
              <a:off x="5137429" y="4163003"/>
              <a:ext cx="873713" cy="476632"/>
              <a:chOff x="129124" y="2878861"/>
              <a:chExt cx="590961" cy="476161"/>
            </a:xfrm>
            <a:solidFill>
              <a:srgbClr val="92D050"/>
            </a:solidFill>
            <a:effectLst/>
          </p:grpSpPr>
          <p:sp>
            <p:nvSpPr>
              <p:cNvPr id="52" name="Right Arrow 51">
                <a:extLst>
                  <a:ext uri="{FF2B5EF4-FFF2-40B4-BE49-F238E27FC236}">
                    <a16:creationId xmlns:a16="http://schemas.microsoft.com/office/drawing/2014/main" id="{31F15048-60E5-FC40-8641-B57D80A7611B}"/>
                  </a:ext>
                </a:extLst>
              </p:cNvPr>
              <p:cNvSpPr/>
              <p:nvPr/>
            </p:nvSpPr>
            <p:spPr>
              <a:xfrm>
                <a:off x="186685" y="2878861"/>
                <a:ext cx="533400" cy="476161"/>
              </a:xfrm>
              <a:prstGeom prst="rightArrow">
                <a:avLst>
                  <a:gd name="adj1" fmla="val 35562"/>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3" name="Trapezoid 52">
                <a:extLst>
                  <a:ext uri="{FF2B5EF4-FFF2-40B4-BE49-F238E27FC236}">
                    <a16:creationId xmlns:a16="http://schemas.microsoft.com/office/drawing/2014/main" id="{40092856-6552-8141-A149-02C2A96E2580}"/>
                  </a:ext>
                </a:extLst>
              </p:cNvPr>
              <p:cNvSpPr/>
              <p:nvPr/>
            </p:nvSpPr>
            <p:spPr>
              <a:xfrm rot="5400000">
                <a:off x="125946" y="2948564"/>
                <a:ext cx="372533" cy="366177"/>
              </a:xfrm>
              <a:prstGeom prst="trapezoid">
                <a:avLst>
                  <a:gd name="adj" fmla="val 31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ight Arrow 30">
              <a:extLst>
                <a:ext uri="{FF2B5EF4-FFF2-40B4-BE49-F238E27FC236}">
                  <a16:creationId xmlns:a16="http://schemas.microsoft.com/office/drawing/2014/main" id="{01E88784-35B6-5643-8567-63CCBBAFBE0D}"/>
                </a:ext>
              </a:extLst>
            </p:cNvPr>
            <p:cNvSpPr/>
            <p:nvPr/>
          </p:nvSpPr>
          <p:spPr>
            <a:xfrm rot="12226625">
              <a:off x="5439632" y="4011131"/>
              <a:ext cx="515022" cy="459755"/>
            </a:xfrm>
            <a:prstGeom prst="rightArrow">
              <a:avLst>
                <a:gd name="adj1" fmla="val 0"/>
                <a:gd name="adj2"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2" name="Trapezoid 31">
              <a:extLst>
                <a:ext uri="{FF2B5EF4-FFF2-40B4-BE49-F238E27FC236}">
                  <a16:creationId xmlns:a16="http://schemas.microsoft.com/office/drawing/2014/main" id="{DC7ED455-74EA-1543-99D6-925BB36DF7C2}"/>
                </a:ext>
              </a:extLst>
            </p:cNvPr>
            <p:cNvSpPr/>
            <p:nvPr/>
          </p:nvSpPr>
          <p:spPr>
            <a:xfrm rot="14986227">
              <a:off x="5611043" y="2959934"/>
              <a:ext cx="359697" cy="403704"/>
            </a:xfrm>
            <a:prstGeom prst="trapezoid">
              <a:avLst>
                <a:gd name="adj" fmla="val 31936"/>
              </a:avLst>
            </a:prstGeom>
            <a:solidFill>
              <a:srgbClr val="A28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8BE8E887-E646-BE40-8CD6-315AA7E06B6D}"/>
                </a:ext>
              </a:extLst>
            </p:cNvPr>
            <p:cNvGrpSpPr/>
            <p:nvPr/>
          </p:nvGrpSpPr>
          <p:grpSpPr>
            <a:xfrm rot="20400782">
              <a:off x="5218326" y="3182618"/>
              <a:ext cx="873713" cy="476632"/>
              <a:chOff x="129124" y="2878861"/>
              <a:chExt cx="590961" cy="476161"/>
            </a:xfrm>
            <a:solidFill>
              <a:srgbClr val="92D050"/>
            </a:solidFill>
            <a:effectLst/>
          </p:grpSpPr>
          <p:sp>
            <p:nvSpPr>
              <p:cNvPr id="50" name="Right Arrow 49">
                <a:extLst>
                  <a:ext uri="{FF2B5EF4-FFF2-40B4-BE49-F238E27FC236}">
                    <a16:creationId xmlns:a16="http://schemas.microsoft.com/office/drawing/2014/main" id="{B8B6049F-19BE-444B-B414-8D18E3038B4A}"/>
                  </a:ext>
                </a:extLst>
              </p:cNvPr>
              <p:cNvSpPr/>
              <p:nvPr/>
            </p:nvSpPr>
            <p:spPr>
              <a:xfrm>
                <a:off x="186685" y="2878861"/>
                <a:ext cx="533400" cy="476161"/>
              </a:xfrm>
              <a:prstGeom prst="rightArrow">
                <a:avLst>
                  <a:gd name="adj1" fmla="val 35562"/>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1" name="Trapezoid 50">
                <a:extLst>
                  <a:ext uri="{FF2B5EF4-FFF2-40B4-BE49-F238E27FC236}">
                    <a16:creationId xmlns:a16="http://schemas.microsoft.com/office/drawing/2014/main" id="{4EC976C5-0DD6-6641-B4DC-F1357339CE37}"/>
                  </a:ext>
                </a:extLst>
              </p:cNvPr>
              <p:cNvSpPr/>
              <p:nvPr/>
            </p:nvSpPr>
            <p:spPr>
              <a:xfrm rot="5400000">
                <a:off x="125946" y="2948564"/>
                <a:ext cx="372533" cy="366177"/>
              </a:xfrm>
              <a:prstGeom prst="trapezoid">
                <a:avLst>
                  <a:gd name="adj" fmla="val 31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ight Arrow 33">
              <a:extLst>
                <a:ext uri="{FF2B5EF4-FFF2-40B4-BE49-F238E27FC236}">
                  <a16:creationId xmlns:a16="http://schemas.microsoft.com/office/drawing/2014/main" id="{EDF85736-F844-7443-9BCE-AE6CEBE9F484}"/>
                </a:ext>
              </a:extLst>
            </p:cNvPr>
            <p:cNvSpPr/>
            <p:nvPr/>
          </p:nvSpPr>
          <p:spPr>
            <a:xfrm rot="9586227">
              <a:off x="5374663" y="2990398"/>
              <a:ext cx="515022" cy="459755"/>
            </a:xfrm>
            <a:prstGeom prst="rightArrow">
              <a:avLst>
                <a:gd name="adj1" fmla="val 0"/>
                <a:gd name="adj2" fmla="val 50000"/>
              </a:avLst>
            </a:prstGeom>
            <a:solidFill>
              <a:srgbClr val="A28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5" name="Trapezoid 34">
              <a:extLst>
                <a:ext uri="{FF2B5EF4-FFF2-40B4-BE49-F238E27FC236}">
                  <a16:creationId xmlns:a16="http://schemas.microsoft.com/office/drawing/2014/main" id="{9E6C7D84-10BE-8C45-8481-B6DC9210E2B1}"/>
                </a:ext>
              </a:extLst>
            </p:cNvPr>
            <p:cNvSpPr/>
            <p:nvPr/>
          </p:nvSpPr>
          <p:spPr>
            <a:xfrm rot="12371655">
              <a:off x="4702673" y="2196067"/>
              <a:ext cx="359697" cy="403704"/>
            </a:xfrm>
            <a:prstGeom prst="trapezoid">
              <a:avLst>
                <a:gd name="adj" fmla="val 31936"/>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D141BD1-F32A-6042-BCB1-E01E6C49B018}"/>
                </a:ext>
              </a:extLst>
            </p:cNvPr>
            <p:cNvGrpSpPr/>
            <p:nvPr/>
          </p:nvGrpSpPr>
          <p:grpSpPr>
            <a:xfrm rot="17786210">
              <a:off x="4525985" y="2440892"/>
              <a:ext cx="873713" cy="476632"/>
              <a:chOff x="129124" y="2878861"/>
              <a:chExt cx="590961" cy="476161"/>
            </a:xfrm>
            <a:solidFill>
              <a:srgbClr val="92D050"/>
            </a:solidFill>
            <a:effectLst/>
          </p:grpSpPr>
          <p:sp>
            <p:nvSpPr>
              <p:cNvPr id="48" name="Right Arrow 47">
                <a:extLst>
                  <a:ext uri="{FF2B5EF4-FFF2-40B4-BE49-F238E27FC236}">
                    <a16:creationId xmlns:a16="http://schemas.microsoft.com/office/drawing/2014/main" id="{517370C7-747D-BA4A-8D8B-ACD0CB2AE233}"/>
                  </a:ext>
                </a:extLst>
              </p:cNvPr>
              <p:cNvSpPr/>
              <p:nvPr/>
            </p:nvSpPr>
            <p:spPr>
              <a:xfrm>
                <a:off x="186685" y="2878861"/>
                <a:ext cx="533400" cy="476161"/>
              </a:xfrm>
              <a:prstGeom prst="rightArrow">
                <a:avLst>
                  <a:gd name="adj1" fmla="val 35562"/>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9" name="Trapezoid 48">
                <a:extLst>
                  <a:ext uri="{FF2B5EF4-FFF2-40B4-BE49-F238E27FC236}">
                    <a16:creationId xmlns:a16="http://schemas.microsoft.com/office/drawing/2014/main" id="{C74E28D0-3CB1-EB43-88FD-D0C92B4669CC}"/>
                  </a:ext>
                </a:extLst>
              </p:cNvPr>
              <p:cNvSpPr/>
              <p:nvPr/>
            </p:nvSpPr>
            <p:spPr>
              <a:xfrm rot="5400000">
                <a:off x="125946" y="2948564"/>
                <a:ext cx="372533" cy="366177"/>
              </a:xfrm>
              <a:prstGeom prst="trapezoid">
                <a:avLst>
                  <a:gd name="adj" fmla="val 31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ight Arrow 36">
              <a:extLst>
                <a:ext uri="{FF2B5EF4-FFF2-40B4-BE49-F238E27FC236}">
                  <a16:creationId xmlns:a16="http://schemas.microsoft.com/office/drawing/2014/main" id="{7F1F6CA2-6378-7846-821D-BBB916960D90}"/>
                </a:ext>
              </a:extLst>
            </p:cNvPr>
            <p:cNvSpPr/>
            <p:nvPr/>
          </p:nvSpPr>
          <p:spPr>
            <a:xfrm rot="6971655">
              <a:off x="4550344" y="2319821"/>
              <a:ext cx="515022" cy="459755"/>
            </a:xfrm>
            <a:prstGeom prst="rightArrow">
              <a:avLst>
                <a:gd name="adj1" fmla="val 0"/>
                <a:gd name="adj2" fmla="val 50000"/>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8" name="Trapezoid 37">
              <a:extLst>
                <a:ext uri="{FF2B5EF4-FFF2-40B4-BE49-F238E27FC236}">
                  <a16:creationId xmlns:a16="http://schemas.microsoft.com/office/drawing/2014/main" id="{E5A9553B-B1E4-604D-ACB1-A8957BBF5A8E}"/>
                </a:ext>
              </a:extLst>
            </p:cNvPr>
            <p:cNvSpPr/>
            <p:nvPr/>
          </p:nvSpPr>
          <p:spPr>
            <a:xfrm rot="9315776">
              <a:off x="3585510" y="2253834"/>
              <a:ext cx="359697" cy="403704"/>
            </a:xfrm>
            <a:prstGeom prst="trapezoid">
              <a:avLst>
                <a:gd name="adj" fmla="val 31936"/>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C13C077A-1EF7-834D-97F1-2701EEDCCF10}"/>
                </a:ext>
              </a:extLst>
            </p:cNvPr>
            <p:cNvGrpSpPr/>
            <p:nvPr/>
          </p:nvGrpSpPr>
          <p:grpSpPr>
            <a:xfrm rot="14730331">
              <a:off x="3597514" y="2332293"/>
              <a:ext cx="873713" cy="476632"/>
              <a:chOff x="129124" y="2878861"/>
              <a:chExt cx="590961" cy="476161"/>
            </a:xfrm>
            <a:solidFill>
              <a:srgbClr val="92D050"/>
            </a:solidFill>
            <a:effectLst/>
          </p:grpSpPr>
          <p:sp>
            <p:nvSpPr>
              <p:cNvPr id="46" name="Right Arrow 45">
                <a:extLst>
                  <a:ext uri="{FF2B5EF4-FFF2-40B4-BE49-F238E27FC236}">
                    <a16:creationId xmlns:a16="http://schemas.microsoft.com/office/drawing/2014/main" id="{563B9E7B-BB6C-904D-9E6A-236621A4B587}"/>
                  </a:ext>
                </a:extLst>
              </p:cNvPr>
              <p:cNvSpPr/>
              <p:nvPr/>
            </p:nvSpPr>
            <p:spPr>
              <a:xfrm>
                <a:off x="186685" y="2878861"/>
                <a:ext cx="533400" cy="476161"/>
              </a:xfrm>
              <a:prstGeom prst="rightArrow">
                <a:avLst>
                  <a:gd name="adj1" fmla="val 35562"/>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 name="Trapezoid 46">
                <a:extLst>
                  <a:ext uri="{FF2B5EF4-FFF2-40B4-BE49-F238E27FC236}">
                    <a16:creationId xmlns:a16="http://schemas.microsoft.com/office/drawing/2014/main" id="{D9DC9E85-AFBD-8643-BFFC-AD5EB9E3D167}"/>
                  </a:ext>
                </a:extLst>
              </p:cNvPr>
              <p:cNvSpPr/>
              <p:nvPr/>
            </p:nvSpPr>
            <p:spPr>
              <a:xfrm rot="5400000">
                <a:off x="125946" y="2948564"/>
                <a:ext cx="372533" cy="366177"/>
              </a:xfrm>
              <a:prstGeom prst="trapezoid">
                <a:avLst>
                  <a:gd name="adj" fmla="val 31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ight Arrow 39">
              <a:extLst>
                <a:ext uri="{FF2B5EF4-FFF2-40B4-BE49-F238E27FC236}">
                  <a16:creationId xmlns:a16="http://schemas.microsoft.com/office/drawing/2014/main" id="{D88DDD8E-2B14-644E-BAC6-C8538A9F025E}"/>
                </a:ext>
              </a:extLst>
            </p:cNvPr>
            <p:cNvSpPr/>
            <p:nvPr/>
          </p:nvSpPr>
          <p:spPr>
            <a:xfrm rot="3915776">
              <a:off x="3578629" y="2379438"/>
              <a:ext cx="515022" cy="459755"/>
            </a:xfrm>
            <a:prstGeom prst="rightArrow">
              <a:avLst>
                <a:gd name="adj1" fmla="val 0"/>
                <a:gd name="adj2" fmla="val 50000"/>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1" name="Trapezoid 40">
              <a:extLst>
                <a:ext uri="{FF2B5EF4-FFF2-40B4-BE49-F238E27FC236}">
                  <a16:creationId xmlns:a16="http://schemas.microsoft.com/office/drawing/2014/main" id="{EED4DA95-FE90-2547-BC97-6D5886C510E8}"/>
                </a:ext>
              </a:extLst>
            </p:cNvPr>
            <p:cNvSpPr/>
            <p:nvPr/>
          </p:nvSpPr>
          <p:spPr>
            <a:xfrm rot="7249575">
              <a:off x="2795667" y="3104718"/>
              <a:ext cx="359697" cy="403704"/>
            </a:xfrm>
            <a:prstGeom prst="trapezoid">
              <a:avLst>
                <a:gd name="adj" fmla="val 31936"/>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1AA6002C-667D-1D43-8F95-C1B76489FAE3}"/>
                </a:ext>
              </a:extLst>
            </p:cNvPr>
            <p:cNvGrpSpPr/>
            <p:nvPr/>
          </p:nvGrpSpPr>
          <p:grpSpPr>
            <a:xfrm rot="12664130">
              <a:off x="2825515" y="3010912"/>
              <a:ext cx="873713" cy="476632"/>
              <a:chOff x="129124" y="2878861"/>
              <a:chExt cx="590961" cy="476161"/>
            </a:xfrm>
            <a:solidFill>
              <a:srgbClr val="92D050"/>
            </a:solidFill>
            <a:effectLst/>
          </p:grpSpPr>
          <p:sp>
            <p:nvSpPr>
              <p:cNvPr id="44" name="Right Arrow 43">
                <a:extLst>
                  <a:ext uri="{FF2B5EF4-FFF2-40B4-BE49-F238E27FC236}">
                    <a16:creationId xmlns:a16="http://schemas.microsoft.com/office/drawing/2014/main" id="{CD638F36-58BF-564D-9826-AC3A94FE16CD}"/>
                  </a:ext>
                </a:extLst>
              </p:cNvPr>
              <p:cNvSpPr/>
              <p:nvPr/>
            </p:nvSpPr>
            <p:spPr>
              <a:xfrm>
                <a:off x="186685" y="2878861"/>
                <a:ext cx="533400" cy="476161"/>
              </a:xfrm>
              <a:prstGeom prst="rightArrow">
                <a:avLst>
                  <a:gd name="adj1" fmla="val 35562"/>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Trapezoid 44">
                <a:extLst>
                  <a:ext uri="{FF2B5EF4-FFF2-40B4-BE49-F238E27FC236}">
                    <a16:creationId xmlns:a16="http://schemas.microsoft.com/office/drawing/2014/main" id="{24C8E034-44D3-4B4C-B757-2965DF6590B4}"/>
                  </a:ext>
                </a:extLst>
              </p:cNvPr>
              <p:cNvSpPr/>
              <p:nvPr/>
            </p:nvSpPr>
            <p:spPr>
              <a:xfrm rot="5400000">
                <a:off x="125946" y="2948564"/>
                <a:ext cx="372533" cy="366177"/>
              </a:xfrm>
              <a:prstGeom prst="trapezoid">
                <a:avLst>
                  <a:gd name="adj" fmla="val 31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ight Arrow 42">
              <a:extLst>
                <a:ext uri="{FF2B5EF4-FFF2-40B4-BE49-F238E27FC236}">
                  <a16:creationId xmlns:a16="http://schemas.microsoft.com/office/drawing/2014/main" id="{5106C07E-036F-B243-8B7F-E494B19A063F}"/>
                </a:ext>
              </a:extLst>
            </p:cNvPr>
            <p:cNvSpPr/>
            <p:nvPr/>
          </p:nvSpPr>
          <p:spPr>
            <a:xfrm rot="1849575">
              <a:off x="2863258" y="3163372"/>
              <a:ext cx="515022" cy="459755"/>
            </a:xfrm>
            <a:prstGeom prst="rightArrow">
              <a:avLst>
                <a:gd name="adj1" fmla="val 0"/>
                <a:gd name="adj2" fmla="val 50000"/>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0" name="Google Shape;266;p3">
            <a:extLst>
              <a:ext uri="{FF2B5EF4-FFF2-40B4-BE49-F238E27FC236}">
                <a16:creationId xmlns:a16="http://schemas.microsoft.com/office/drawing/2014/main" id="{668096A6-D87F-A342-BAAC-604000023D01}"/>
              </a:ext>
            </a:extLst>
          </p:cNvPr>
          <p:cNvSpPr txBox="1">
            <a:spLocks/>
          </p:cNvSpPr>
          <p:nvPr/>
        </p:nvSpPr>
        <p:spPr>
          <a:xfrm>
            <a:off x="9526" y="1200332"/>
            <a:ext cx="6068370" cy="5737004"/>
          </a:xfrm>
          <a:prstGeom prst="rect">
            <a:avLst/>
          </a:prstGeom>
          <a:noFill/>
          <a:ln>
            <a:noFill/>
          </a:ln>
        </p:spPr>
        <p:txBody>
          <a:bodyPr spcFirstLastPara="1" vert="horz" wrap="square" lIns="91425" tIns="45700" rIns="91425" bIns="45700" rtlCol="0" anchor="t" anchorCtr="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97180" indent="0">
              <a:spcBef>
                <a:spcPts val="500"/>
              </a:spcBef>
              <a:buNone/>
            </a:pPr>
            <a:r>
              <a:rPr lang="en-US" sz="2400" b="1" dirty="0"/>
              <a:t>CRTM is a Community Model</a:t>
            </a:r>
          </a:p>
          <a:p>
            <a:pPr marL="685800" indent="-274320">
              <a:spcBef>
                <a:spcPts val="500"/>
              </a:spcBef>
            </a:pPr>
            <a:r>
              <a:rPr lang="en-US" sz="2400" dirty="0"/>
              <a:t>Open Source and Open Access</a:t>
            </a:r>
          </a:p>
          <a:p>
            <a:pPr marL="685800" indent="-274320">
              <a:spcBef>
                <a:spcPts val="500"/>
              </a:spcBef>
            </a:pPr>
            <a:r>
              <a:rPr lang="en-US" sz="2400" dirty="0"/>
              <a:t>Version Control (</a:t>
            </a:r>
            <a:r>
              <a:rPr lang="en-US" sz="2400" dirty="0" err="1"/>
              <a:t>git</a:t>
            </a:r>
            <a:r>
              <a:rPr lang="en-US" sz="2400" dirty="0"/>
              <a:t>) and code review</a:t>
            </a:r>
          </a:p>
          <a:p>
            <a:pPr marL="685800" indent="-274320">
              <a:spcBef>
                <a:spcPts val="500"/>
              </a:spcBef>
            </a:pPr>
            <a:r>
              <a:rPr lang="en-US" sz="2400" dirty="0"/>
              <a:t>Distributed Collaboration (GitHub, </a:t>
            </a:r>
            <a:r>
              <a:rPr lang="en-US" sz="2400" dirty="0" err="1"/>
              <a:t>Zenhub</a:t>
            </a:r>
            <a:r>
              <a:rPr lang="en-US" sz="2400" dirty="0"/>
              <a:t>, Google)</a:t>
            </a:r>
          </a:p>
          <a:p>
            <a:pPr marL="1085850" lvl="1" indent="-274320">
              <a:spcBef>
                <a:spcPts val="500"/>
              </a:spcBef>
            </a:pPr>
            <a:r>
              <a:rPr lang="en-US" sz="1800" dirty="0"/>
              <a:t>https://</a:t>
            </a:r>
            <a:r>
              <a:rPr lang="en-US" sz="1800" dirty="0" err="1"/>
              <a:t>github.com</a:t>
            </a:r>
            <a:r>
              <a:rPr lang="en-US" sz="1800" dirty="0"/>
              <a:t>/JCSDA/</a:t>
            </a:r>
            <a:r>
              <a:rPr lang="en-US" sz="1800" dirty="0" err="1"/>
              <a:t>crtm</a:t>
            </a:r>
            <a:endParaRPr lang="en-US" sz="1200" dirty="0"/>
          </a:p>
          <a:p>
            <a:pPr marL="685800" indent="-274320">
              <a:spcBef>
                <a:spcPts val="500"/>
              </a:spcBef>
            </a:pPr>
            <a:r>
              <a:rPr lang="en-US" sz="2400" dirty="0"/>
              <a:t>Modern Fortran (2003+)</a:t>
            </a:r>
          </a:p>
          <a:p>
            <a:pPr marL="685800" indent="-274320">
              <a:spcBef>
                <a:spcPts val="500"/>
              </a:spcBef>
            </a:pPr>
            <a:r>
              <a:rPr lang="en-US" sz="2400" i="1" dirty="0"/>
              <a:t>Public Domain License (CC0)</a:t>
            </a:r>
          </a:p>
          <a:p>
            <a:pPr marL="297180" indent="0">
              <a:spcBef>
                <a:spcPts val="500"/>
              </a:spcBef>
              <a:buNone/>
            </a:pPr>
            <a:endParaRPr lang="en-US" sz="2400" b="1" dirty="0"/>
          </a:p>
          <a:p>
            <a:pPr marL="297180" indent="0">
              <a:spcBef>
                <a:spcPts val="500"/>
              </a:spcBef>
              <a:buNone/>
            </a:pPr>
            <a:r>
              <a:rPr lang="en-US" sz="2400" b="1" dirty="0"/>
              <a:t>Education and Outreach</a:t>
            </a:r>
          </a:p>
          <a:p>
            <a:pPr marL="754380" lvl="1" indent="-342900">
              <a:spcBef>
                <a:spcPts val="500"/>
              </a:spcBef>
              <a:buFont typeface="Arial" panose="020B0604020202020204" pitchFamily="34" charset="0"/>
              <a:buChar char="•"/>
            </a:pPr>
            <a:r>
              <a:rPr lang="en-US" sz="2000" dirty="0"/>
              <a:t>CRTM User/Developer Workshop(s)</a:t>
            </a:r>
          </a:p>
          <a:p>
            <a:pPr marL="754380" lvl="1" indent="-342900">
              <a:spcBef>
                <a:spcPts val="500"/>
              </a:spcBef>
              <a:buFont typeface="Arial" panose="020B0604020202020204" pitchFamily="34" charset="0"/>
              <a:buChar char="•"/>
            </a:pPr>
            <a:r>
              <a:rPr lang="en-US" sz="2000" dirty="0"/>
              <a:t>JCSDA Summer Colloquium</a:t>
            </a:r>
          </a:p>
          <a:p>
            <a:pPr marL="754380" lvl="1" indent="-342900">
              <a:spcBef>
                <a:spcPts val="500"/>
              </a:spcBef>
              <a:buFont typeface="Arial" panose="020B0604020202020204" pitchFamily="34" charset="0"/>
              <a:buChar char="•"/>
            </a:pPr>
            <a:r>
              <a:rPr lang="en-US" sz="2000" dirty="0"/>
              <a:t>Code Sprints</a:t>
            </a:r>
          </a:p>
          <a:p>
            <a:pPr marL="754380" lvl="1" indent="-342900">
              <a:spcBef>
                <a:spcPts val="500"/>
              </a:spcBef>
              <a:buFont typeface="Arial" panose="020B0604020202020204" pitchFamily="34" charset="0"/>
              <a:buChar char="•"/>
            </a:pPr>
            <a:r>
              <a:rPr lang="en-US" sz="2000" dirty="0"/>
              <a:t>Seminars / Colloquia </a:t>
            </a:r>
          </a:p>
          <a:p>
            <a:pPr marL="754380" lvl="1" indent="-342900">
              <a:spcBef>
                <a:spcPts val="500"/>
              </a:spcBef>
              <a:buFont typeface="Arial" panose="020B0604020202020204" pitchFamily="34" charset="0"/>
              <a:buChar char="•"/>
            </a:pPr>
            <a:r>
              <a:rPr lang="en-US" sz="2000" dirty="0" err="1"/>
              <a:t>JCSDA.org</a:t>
            </a:r>
            <a:r>
              <a:rPr lang="en-US" sz="2000" dirty="0"/>
              <a:t> website</a:t>
            </a:r>
          </a:p>
        </p:txBody>
      </p:sp>
      <p:sp>
        <p:nvSpPr>
          <p:cNvPr id="61" name="Google Shape;273;p3">
            <a:extLst>
              <a:ext uri="{FF2B5EF4-FFF2-40B4-BE49-F238E27FC236}">
                <a16:creationId xmlns:a16="http://schemas.microsoft.com/office/drawing/2014/main" id="{5BE26122-9348-5447-B708-203FD9A9892F}"/>
              </a:ext>
            </a:extLst>
          </p:cNvPr>
          <p:cNvSpPr txBox="1"/>
          <p:nvPr/>
        </p:nvSpPr>
        <p:spPr>
          <a:xfrm>
            <a:off x="240334" y="10845"/>
            <a:ext cx="7467600" cy="1052565"/>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a:buClr>
                <a:schemeClr val="lt1"/>
              </a:buClr>
              <a:buSzPts val="3600"/>
            </a:pPr>
            <a:r>
              <a:rPr lang="en-US" sz="3600" b="1" dirty="0">
                <a:solidFill>
                  <a:schemeClr val="lt1"/>
                </a:solidFill>
                <a:latin typeface="Calibri"/>
                <a:ea typeface="Calibri"/>
                <a:cs typeface="Calibri"/>
                <a:sym typeface="Calibri"/>
              </a:rPr>
              <a:t>CRTM Vision</a:t>
            </a:r>
            <a:endParaRPr sz="36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7379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56" name="Google Shape;356;p22"/>
          <p:cNvSpPr txBox="1"/>
          <p:nvPr/>
        </p:nvSpPr>
        <p:spPr>
          <a:xfrm>
            <a:off x="592084" y="96661"/>
            <a:ext cx="10246604" cy="800101"/>
          </a:xfrm>
          <a:prstGeom prst="rect">
            <a:avLst/>
          </a:prstGeom>
          <a:noFill/>
          <a:ln>
            <a:noFill/>
          </a:ln>
          <a:effectLst>
            <a:outerShdw blurRad="50800" dist="50800" dir="2700000" algn="tl" rotWithShape="0">
              <a:srgbClr val="000000">
                <a:alpha val="86274"/>
              </a:srgbClr>
            </a:outerShdw>
          </a:effectLst>
        </p:spPr>
        <p:txBody>
          <a:bodyPr spcFirstLastPara="1" wrap="square" lIns="68575" tIns="34275" rIns="68575" bIns="34275" anchor="ctr" anchorCtr="0">
            <a:noAutofit/>
          </a:bodyPr>
          <a:lstStyle/>
          <a:p>
            <a:pPr>
              <a:buClr>
                <a:srgbClr val="000000"/>
              </a:buClr>
              <a:buSzPts val="3300"/>
            </a:pPr>
            <a:r>
              <a:rPr lang="en-US" sz="3300" b="1" dirty="0">
                <a:solidFill>
                  <a:srgbClr val="FFFFFF"/>
                </a:solidFill>
                <a:ea typeface="Calibri"/>
                <a:cs typeface="Calibri"/>
                <a:sym typeface="Calibri"/>
              </a:rPr>
              <a:t>CRTM v2.4.0 Testing / Evaluation (H. Liu, M. Chen)</a:t>
            </a:r>
            <a:endParaRPr sz="3300" b="1" dirty="0">
              <a:solidFill>
                <a:srgbClr val="000000"/>
              </a:solidFill>
              <a:ea typeface="Arial"/>
              <a:cs typeface="Arial"/>
              <a:sym typeface="Arial"/>
            </a:endParaRPr>
          </a:p>
        </p:txBody>
      </p:sp>
      <p:pic>
        <p:nvPicPr>
          <p:cNvPr id="12" name="Picture 11">
            <a:extLst>
              <a:ext uri="{FF2B5EF4-FFF2-40B4-BE49-F238E27FC236}">
                <a16:creationId xmlns:a16="http://schemas.microsoft.com/office/drawing/2014/main" id="{FBAD2A71-916B-BF4A-8F42-15C4766E8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865" y="2857607"/>
            <a:ext cx="4681737" cy="3511303"/>
          </a:xfrm>
          <a:prstGeom prst="rect">
            <a:avLst/>
          </a:prstGeom>
        </p:spPr>
      </p:pic>
      <p:pic>
        <p:nvPicPr>
          <p:cNvPr id="13" name="Picture 12">
            <a:extLst>
              <a:ext uri="{FF2B5EF4-FFF2-40B4-BE49-F238E27FC236}">
                <a16:creationId xmlns:a16="http://schemas.microsoft.com/office/drawing/2014/main" id="{7FB068DB-7755-1C4D-B633-6DBA9289AE4E}"/>
              </a:ext>
            </a:extLst>
          </p:cNvPr>
          <p:cNvPicPr>
            <a:picLocks noChangeAspect="1"/>
          </p:cNvPicPr>
          <p:nvPr/>
        </p:nvPicPr>
        <p:blipFill rotWithShape="1">
          <a:blip r:embed="rId4">
            <a:extLst>
              <a:ext uri="{28A0092B-C50C-407E-A947-70E740481C1C}">
                <a14:useLocalDpi xmlns:a14="http://schemas.microsoft.com/office/drawing/2010/main" val="0"/>
              </a:ext>
            </a:extLst>
          </a:blip>
          <a:srcRect l="11635" t="16174" r="7547" b="16699"/>
          <a:stretch/>
        </p:blipFill>
        <p:spPr>
          <a:xfrm>
            <a:off x="592084" y="3319272"/>
            <a:ext cx="5911971" cy="3273552"/>
          </a:xfrm>
          <a:prstGeom prst="rect">
            <a:avLst/>
          </a:prstGeom>
        </p:spPr>
      </p:pic>
      <p:sp>
        <p:nvSpPr>
          <p:cNvPr id="14" name="TextBox 13">
            <a:extLst>
              <a:ext uri="{FF2B5EF4-FFF2-40B4-BE49-F238E27FC236}">
                <a16:creationId xmlns:a16="http://schemas.microsoft.com/office/drawing/2014/main" id="{1C7958EE-862D-9E4B-B2AF-A12CD3343362}"/>
              </a:ext>
            </a:extLst>
          </p:cNvPr>
          <p:cNvSpPr txBox="1"/>
          <p:nvPr/>
        </p:nvSpPr>
        <p:spPr>
          <a:xfrm>
            <a:off x="592084" y="1622744"/>
            <a:ext cx="10792392" cy="830997"/>
          </a:xfrm>
          <a:prstGeom prst="rect">
            <a:avLst/>
          </a:prstGeom>
          <a:noFill/>
        </p:spPr>
        <p:txBody>
          <a:bodyPr wrap="square" rtlCol="0">
            <a:spAutoFit/>
          </a:bodyPr>
          <a:lstStyle/>
          <a:p>
            <a:r>
              <a:rPr lang="en-US" sz="2400" dirty="0"/>
              <a:t>AMSU-A BT simulations show differences over sea (all-sky simulation), no differences over land, ice, snow, or mixed (clear-sky simulation). </a:t>
            </a:r>
          </a:p>
        </p:txBody>
      </p:sp>
      <p:sp>
        <p:nvSpPr>
          <p:cNvPr id="15" name="TextBox 14">
            <a:extLst>
              <a:ext uri="{FF2B5EF4-FFF2-40B4-BE49-F238E27FC236}">
                <a16:creationId xmlns:a16="http://schemas.microsoft.com/office/drawing/2014/main" id="{178C8315-BB67-6D49-AFCE-BC53FE1E836B}"/>
              </a:ext>
            </a:extLst>
          </p:cNvPr>
          <p:cNvSpPr txBox="1"/>
          <p:nvPr/>
        </p:nvSpPr>
        <p:spPr>
          <a:xfrm>
            <a:off x="777265" y="2857607"/>
            <a:ext cx="5541607" cy="461665"/>
          </a:xfrm>
          <a:prstGeom prst="rect">
            <a:avLst/>
          </a:prstGeom>
          <a:solidFill>
            <a:schemeClr val="bg1"/>
          </a:solidFill>
        </p:spPr>
        <p:txBody>
          <a:bodyPr wrap="square" rtlCol="0">
            <a:spAutoFit/>
          </a:bodyPr>
          <a:lstStyle/>
          <a:p>
            <a:r>
              <a:rPr lang="en-US" sz="2400" dirty="0"/>
              <a:t>BT Simulation diff v230-v240</a:t>
            </a:r>
          </a:p>
        </p:txBody>
      </p:sp>
    </p:spTree>
    <p:extLst>
      <p:ext uri="{BB962C8B-B14F-4D97-AF65-F5344CB8AC3E}">
        <p14:creationId xmlns:p14="http://schemas.microsoft.com/office/powerpoint/2010/main" val="3943326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d00dc199b4_2_93"/>
          <p:cNvSpPr txBox="1">
            <a:spLocks noGrp="1"/>
          </p:cNvSpPr>
          <p:nvPr>
            <p:ph type="title"/>
          </p:nvPr>
        </p:nvSpPr>
        <p:spPr>
          <a:xfrm>
            <a:off x="1907575" y="1030563"/>
            <a:ext cx="6400800" cy="321300"/>
          </a:xfrm>
          <a:prstGeom prst="rect">
            <a:avLst/>
          </a:prstGeom>
          <a:noFill/>
          <a:ln>
            <a:noFill/>
          </a:ln>
        </p:spPr>
        <p:txBody>
          <a:bodyPr spcFirstLastPara="1" vert="horz" wrap="square" lIns="0" tIns="13325" rIns="0" bIns="0" rtlCol="0" anchor="t" anchorCtr="0">
            <a:spAutoFit/>
          </a:bodyPr>
          <a:lstStyle/>
          <a:p>
            <a:pPr marL="12700" algn="l">
              <a:spcBef>
                <a:spcPts val="0"/>
              </a:spcBef>
            </a:pPr>
            <a:r>
              <a:rPr lang="en-US" sz="2000"/>
              <a:t>Updates on CSEM Development and Improvement</a:t>
            </a:r>
            <a:endParaRPr sz="2000"/>
          </a:p>
        </p:txBody>
      </p:sp>
      <p:sp>
        <p:nvSpPr>
          <p:cNvPr id="375" name="Google Shape;375;gd00dc199b4_2_93"/>
          <p:cNvSpPr txBox="1">
            <a:spLocks noGrp="1"/>
          </p:cNvSpPr>
          <p:nvPr>
            <p:ph type="sldNum" idx="12"/>
          </p:nvPr>
        </p:nvSpPr>
        <p:spPr>
          <a:xfrm>
            <a:off x="8077200" y="6356350"/>
            <a:ext cx="2133600" cy="184800"/>
          </a:xfrm>
          <a:prstGeom prst="rect">
            <a:avLst/>
          </a:prstGeom>
          <a:noFill/>
          <a:ln>
            <a:noFill/>
          </a:ln>
        </p:spPr>
        <p:txBody>
          <a:bodyPr spcFirstLastPara="1" vert="horz" wrap="square" lIns="0" tIns="0" rIns="0" bIns="0" rtlCol="0" anchor="t" anchorCtr="0">
            <a:spAutoFit/>
          </a:bodyPr>
          <a:lstStyle/>
          <a:p>
            <a:fld id="{00000000-1234-1234-1234-123412341234}" type="slidenum">
              <a:rPr lang="en-US"/>
              <a:pPr/>
              <a:t>21</a:t>
            </a:fld>
            <a:endParaRPr/>
          </a:p>
        </p:txBody>
      </p:sp>
      <p:sp>
        <p:nvSpPr>
          <p:cNvPr id="376" name="Google Shape;376;gd00dc199b4_2_93"/>
          <p:cNvSpPr/>
          <p:nvPr/>
        </p:nvSpPr>
        <p:spPr>
          <a:xfrm>
            <a:off x="376518" y="1361182"/>
            <a:ext cx="5591982" cy="5509200"/>
          </a:xfrm>
          <a:prstGeom prst="rect">
            <a:avLst/>
          </a:prstGeom>
          <a:noFill/>
          <a:ln>
            <a:noFill/>
          </a:ln>
        </p:spPr>
        <p:txBody>
          <a:bodyPr spcFirstLastPara="1" wrap="square" lIns="91425" tIns="45700" rIns="91425" bIns="45700" anchor="t" anchorCtr="0">
            <a:noAutofit/>
          </a:bodyPr>
          <a:lstStyle/>
          <a:p>
            <a:pPr marL="285750" indent="-285750">
              <a:buClr>
                <a:srgbClr val="0C0C0C"/>
              </a:buClr>
              <a:buSzPts val="1600"/>
              <a:buFont typeface="Noto Sans Symbols"/>
              <a:buChar char="▪"/>
            </a:pPr>
            <a:r>
              <a:rPr lang="en-US" sz="1600" dirty="0">
                <a:solidFill>
                  <a:srgbClr val="0C0C0C"/>
                </a:solidFill>
                <a:latin typeface="Times New Roman"/>
                <a:ea typeface="Times New Roman"/>
                <a:cs typeface="Times New Roman"/>
                <a:sym typeface="Times New Roman"/>
              </a:rPr>
              <a:t>The Visible-UV ocean surface BRDF model from Mark Liu’s CRTM 3.0beta package has been implemented into CSEM to support the CRTM 3.0 beta release. This model is similar to the IR ocean surface BRDF model, but with the extended water refractive index from 2.9um to 0.27um.</a:t>
            </a:r>
            <a:endParaRPr dirty="0"/>
          </a:p>
          <a:p>
            <a:pPr marL="285750" indent="-184150">
              <a:buClr>
                <a:schemeClr val="dk1"/>
              </a:buClr>
              <a:buSzPts val="1600"/>
            </a:pPr>
            <a:endParaRPr sz="1600" dirty="0">
              <a:solidFill>
                <a:srgbClr val="0C0C0C"/>
              </a:solidFill>
              <a:latin typeface="Times New Roman"/>
              <a:ea typeface="Times New Roman"/>
              <a:cs typeface="Times New Roman"/>
              <a:sym typeface="Times New Roman"/>
            </a:endParaRPr>
          </a:p>
          <a:p>
            <a:pPr marL="285750" indent="-285750">
              <a:buClr>
                <a:srgbClr val="0C0C0C"/>
              </a:buClr>
              <a:buSzPts val="1600"/>
              <a:buFont typeface="Noto Sans Symbols"/>
              <a:buChar char="▪"/>
            </a:pPr>
            <a:r>
              <a:rPr lang="en-US" sz="1600" dirty="0">
                <a:solidFill>
                  <a:srgbClr val="0C0C0C"/>
                </a:solidFill>
                <a:latin typeface="Times New Roman"/>
                <a:ea typeface="Times New Roman"/>
                <a:cs typeface="Times New Roman"/>
                <a:sym typeface="Times New Roman"/>
              </a:rPr>
              <a:t>A new Visible-UV surface reflectivity model was developed by using the NPOESS type-based spectral LUT to replace the constant value in the CRTM 3.0beta.</a:t>
            </a:r>
            <a:endParaRPr dirty="0"/>
          </a:p>
          <a:p>
            <a:pPr marL="285750" indent="-184150">
              <a:buClr>
                <a:schemeClr val="dk1"/>
              </a:buClr>
              <a:buSzPts val="1600"/>
            </a:pPr>
            <a:endParaRPr sz="1600" dirty="0">
              <a:solidFill>
                <a:srgbClr val="0C0C0C"/>
              </a:solidFill>
              <a:latin typeface="Times New Roman"/>
              <a:ea typeface="Times New Roman"/>
              <a:cs typeface="Times New Roman"/>
              <a:sym typeface="Times New Roman"/>
            </a:endParaRPr>
          </a:p>
          <a:p>
            <a:pPr marL="285750" indent="-285750">
              <a:buClr>
                <a:srgbClr val="0C0C0C"/>
              </a:buClr>
              <a:buSzPts val="1600"/>
              <a:buFont typeface="Noto Sans Symbols"/>
              <a:buChar char="▪"/>
            </a:pPr>
            <a:r>
              <a:rPr lang="en-US" sz="1600" dirty="0">
                <a:solidFill>
                  <a:srgbClr val="0C0C0C"/>
                </a:solidFill>
                <a:latin typeface="Times New Roman"/>
                <a:ea typeface="Times New Roman"/>
                <a:cs typeface="Times New Roman"/>
                <a:sym typeface="Times New Roman"/>
              </a:rPr>
              <a:t> The updated IR ocean surface emissivity LUTs from Nick </a:t>
            </a:r>
            <a:r>
              <a:rPr lang="en-US" sz="1600" dirty="0" err="1">
                <a:solidFill>
                  <a:srgbClr val="0C0C0C"/>
                </a:solidFill>
                <a:latin typeface="Times New Roman"/>
                <a:ea typeface="Times New Roman"/>
                <a:cs typeface="Times New Roman"/>
                <a:sym typeface="Times New Roman"/>
              </a:rPr>
              <a:t>Nalli</a:t>
            </a:r>
            <a:r>
              <a:rPr lang="en-US" sz="1600" dirty="0">
                <a:solidFill>
                  <a:srgbClr val="0C0C0C"/>
                </a:solidFill>
                <a:latin typeface="Times New Roman"/>
                <a:ea typeface="Times New Roman"/>
                <a:cs typeface="Times New Roman"/>
                <a:sym typeface="Times New Roman"/>
              </a:rPr>
              <a:t> have been implemented into CSEM. The CSEM package with these LUTs was delivered and is currently used to address the bias zonal dependency in GSI.</a:t>
            </a:r>
            <a:endParaRPr dirty="0"/>
          </a:p>
          <a:p>
            <a:pPr marL="285750" indent="-184150">
              <a:buClr>
                <a:schemeClr val="dk1"/>
              </a:buClr>
              <a:buSzPts val="1600"/>
            </a:pPr>
            <a:endParaRPr sz="1600" dirty="0">
              <a:solidFill>
                <a:srgbClr val="0C0C0C"/>
              </a:solidFill>
              <a:latin typeface="Times New Roman"/>
              <a:ea typeface="Times New Roman"/>
              <a:cs typeface="Times New Roman"/>
              <a:sym typeface="Times New Roman"/>
            </a:endParaRPr>
          </a:p>
          <a:p>
            <a:pPr marL="285750" indent="-285750">
              <a:buClr>
                <a:srgbClr val="0C0C0C"/>
              </a:buClr>
              <a:buSzPts val="1600"/>
              <a:buFont typeface="Noto Sans Symbols"/>
              <a:buChar char="▪"/>
            </a:pPr>
            <a:r>
              <a:rPr lang="en-US" sz="1600" dirty="0">
                <a:solidFill>
                  <a:srgbClr val="0C0C0C"/>
                </a:solidFill>
                <a:latin typeface="Times New Roman"/>
                <a:ea typeface="Times New Roman"/>
                <a:cs typeface="Times New Roman"/>
                <a:sym typeface="Times New Roman"/>
              </a:rPr>
              <a:t>The ATMS snow emissivity model has been improved to handle the invalid model inputs.</a:t>
            </a:r>
            <a:endParaRPr sz="1600" dirty="0">
              <a:solidFill>
                <a:srgbClr val="0C0C0C"/>
              </a:solidFill>
              <a:latin typeface="Times New Roman"/>
              <a:ea typeface="Times New Roman"/>
              <a:cs typeface="Times New Roman"/>
              <a:sym typeface="Times New Roman"/>
            </a:endParaRPr>
          </a:p>
        </p:txBody>
      </p:sp>
      <p:grpSp>
        <p:nvGrpSpPr>
          <p:cNvPr id="377" name="Google Shape;377;gd00dc199b4_2_93"/>
          <p:cNvGrpSpPr/>
          <p:nvPr/>
        </p:nvGrpSpPr>
        <p:grpSpPr>
          <a:xfrm>
            <a:off x="6298694" y="1472386"/>
            <a:ext cx="3912107" cy="5323623"/>
            <a:chOff x="4396742" y="1472385"/>
            <a:chExt cx="3912107" cy="5323623"/>
          </a:xfrm>
        </p:grpSpPr>
        <p:pic>
          <p:nvPicPr>
            <p:cNvPr id="378" name="Google Shape;378;gd00dc199b4_2_93"/>
            <p:cNvPicPr preferRelativeResize="0"/>
            <p:nvPr/>
          </p:nvPicPr>
          <p:blipFill rotWithShape="1">
            <a:blip r:embed="rId3">
              <a:alphaModFix/>
            </a:blip>
            <a:srcRect/>
            <a:stretch/>
          </p:blipFill>
          <p:spPr>
            <a:xfrm>
              <a:off x="4419600" y="1472385"/>
              <a:ext cx="3889249" cy="2718616"/>
            </a:xfrm>
            <a:prstGeom prst="rect">
              <a:avLst/>
            </a:prstGeom>
            <a:noFill/>
            <a:ln>
              <a:noFill/>
            </a:ln>
          </p:spPr>
        </p:pic>
        <p:pic>
          <p:nvPicPr>
            <p:cNvPr id="379" name="Google Shape;379;gd00dc199b4_2_93"/>
            <p:cNvPicPr preferRelativeResize="0"/>
            <p:nvPr/>
          </p:nvPicPr>
          <p:blipFill rotWithShape="1">
            <a:blip r:embed="rId4">
              <a:alphaModFix/>
            </a:blip>
            <a:srcRect/>
            <a:stretch/>
          </p:blipFill>
          <p:spPr>
            <a:xfrm>
              <a:off x="4396742" y="4281408"/>
              <a:ext cx="3912107" cy="2514600"/>
            </a:xfrm>
            <a:prstGeom prst="rect">
              <a:avLst/>
            </a:prstGeom>
            <a:noFill/>
            <a:ln>
              <a:noFill/>
            </a:ln>
          </p:spPr>
        </p:pic>
      </p:grpSp>
      <p:sp>
        <p:nvSpPr>
          <p:cNvPr id="381" name="Google Shape;381;gd00dc199b4_2_93"/>
          <p:cNvSpPr txBox="1"/>
          <p:nvPr/>
        </p:nvSpPr>
        <p:spPr>
          <a:xfrm>
            <a:off x="682752" y="35646"/>
            <a:ext cx="8534087" cy="800100"/>
          </a:xfrm>
          <a:prstGeom prst="rect">
            <a:avLst/>
          </a:prstGeom>
          <a:noFill/>
          <a:ln>
            <a:noFill/>
          </a:ln>
          <a:effectLst>
            <a:outerShdw blurRad="50800" dist="50800" dir="2700000" algn="tl" rotWithShape="0">
              <a:srgbClr val="000000">
                <a:alpha val="86270"/>
              </a:srgbClr>
            </a:outerShdw>
          </a:effectLst>
        </p:spPr>
        <p:txBody>
          <a:bodyPr spcFirstLastPara="1" wrap="square" lIns="68575" tIns="34275" rIns="68575" bIns="34275" anchor="ctr" anchorCtr="0">
            <a:noAutofit/>
          </a:bodyPr>
          <a:lstStyle/>
          <a:p>
            <a:pPr>
              <a:buClr>
                <a:srgbClr val="000000"/>
              </a:buClr>
              <a:buSzPts val="3300"/>
            </a:pPr>
            <a:r>
              <a:rPr lang="en-US" sz="3300" b="1" dirty="0">
                <a:solidFill>
                  <a:srgbClr val="FFFFFF"/>
                </a:solidFill>
                <a:latin typeface="Calibri"/>
                <a:ea typeface="Calibri"/>
                <a:cs typeface="Calibri"/>
                <a:sym typeface="Calibri"/>
              </a:rPr>
              <a:t>Community Surface Emissivity Model (M. Chen)</a:t>
            </a:r>
            <a:endParaRPr sz="1400" b="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75123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3"/>
          <p:cNvSpPr txBox="1"/>
          <p:nvPr/>
        </p:nvSpPr>
        <p:spPr>
          <a:xfrm>
            <a:off x="1490752" y="3430874"/>
            <a:ext cx="9177248" cy="2224168"/>
          </a:xfrm>
          <a:prstGeom prst="rect">
            <a:avLst/>
          </a:prstGeom>
          <a:noFill/>
          <a:ln>
            <a:noFill/>
          </a:ln>
        </p:spPr>
        <p:txBody>
          <a:bodyPr spcFirstLastPara="1" wrap="square" lIns="91425" tIns="91425" rIns="91425" bIns="91425" anchor="t" anchorCtr="0">
            <a:spAutoFit/>
          </a:bodyPr>
          <a:lstStyle/>
          <a:p>
            <a:pPr marL="457200" indent="-298450">
              <a:lnSpc>
                <a:spcPct val="115000"/>
              </a:lnSpc>
              <a:spcBef>
                <a:spcPts val="1000"/>
              </a:spcBef>
              <a:buClr>
                <a:srgbClr val="222222"/>
              </a:buClr>
              <a:buSzPts val="1100"/>
              <a:buFont typeface="Arial"/>
              <a:buChar char="●"/>
            </a:pPr>
            <a:r>
              <a:rPr lang="en-US" dirty="0">
                <a:solidFill>
                  <a:srgbClr val="222222"/>
                </a:solidFill>
                <a:highlight>
                  <a:schemeClr val="lt1"/>
                </a:highlight>
                <a:latin typeface="Arial"/>
                <a:ea typeface="Arial"/>
                <a:cs typeface="Arial"/>
                <a:sym typeface="Arial"/>
              </a:rPr>
              <a:t>Implemented two new aerosol coefficient look-up tables based on GOCART-GEOS5 and NAAPS aerosol specifications </a:t>
            </a:r>
            <a:r>
              <a:rPr lang="en-US" i="1" dirty="0">
                <a:solidFill>
                  <a:srgbClr val="0000FF"/>
                </a:solidFill>
                <a:highlight>
                  <a:schemeClr val="lt1"/>
                </a:highlight>
                <a:latin typeface="Arial"/>
                <a:ea typeface="Arial"/>
                <a:cs typeface="Arial"/>
                <a:sym typeface="Arial"/>
              </a:rPr>
              <a:t>(New aerosol species: nitrate and smoke)</a:t>
            </a:r>
            <a:r>
              <a:rPr lang="en-US" i="1" dirty="0">
                <a:solidFill>
                  <a:srgbClr val="000000"/>
                </a:solidFill>
                <a:highlight>
                  <a:schemeClr val="lt1"/>
                </a:highlight>
                <a:latin typeface="Arial"/>
                <a:ea typeface="Arial"/>
                <a:cs typeface="Arial"/>
                <a:sym typeface="Arial"/>
              </a:rPr>
              <a:t>.</a:t>
            </a:r>
            <a:endParaRPr i="1" dirty="0">
              <a:solidFill>
                <a:srgbClr val="000000"/>
              </a:solidFill>
              <a:highlight>
                <a:schemeClr val="lt1"/>
              </a:highlight>
              <a:latin typeface="Arial"/>
              <a:ea typeface="Arial"/>
              <a:cs typeface="Arial"/>
              <a:sym typeface="Arial"/>
            </a:endParaRPr>
          </a:p>
          <a:p>
            <a:pPr marL="457200" indent="-298450">
              <a:lnSpc>
                <a:spcPct val="115000"/>
              </a:lnSpc>
              <a:buClr>
                <a:schemeClr val="dk1"/>
              </a:buClr>
              <a:buSzPts val="1100"/>
              <a:buFont typeface="Arial"/>
              <a:buChar char="●"/>
            </a:pPr>
            <a:r>
              <a:rPr lang="en-US" dirty="0">
                <a:solidFill>
                  <a:schemeClr val="dk1"/>
                </a:solidFill>
                <a:highlight>
                  <a:schemeClr val="lt1"/>
                </a:highlight>
                <a:latin typeface="Arial"/>
                <a:ea typeface="Arial"/>
                <a:cs typeface="Arial"/>
                <a:sym typeface="Arial"/>
              </a:rPr>
              <a:t>Performed more tests on CRTM-AOD simulations with different aerosol schemes.</a:t>
            </a:r>
            <a:endParaRPr dirty="0">
              <a:solidFill>
                <a:schemeClr val="dk1"/>
              </a:solidFill>
              <a:highlight>
                <a:schemeClr val="lt1"/>
              </a:highlight>
              <a:latin typeface="Arial"/>
              <a:ea typeface="Arial"/>
              <a:cs typeface="Arial"/>
              <a:sym typeface="Arial"/>
            </a:endParaRPr>
          </a:p>
          <a:p>
            <a:pPr marL="457200" indent="-298450">
              <a:lnSpc>
                <a:spcPct val="115000"/>
              </a:lnSpc>
              <a:buClr>
                <a:schemeClr val="dk1"/>
              </a:buClr>
              <a:buSzPts val="1100"/>
              <a:buFont typeface="Arial"/>
              <a:buChar char="●"/>
            </a:pPr>
            <a:r>
              <a:rPr lang="en-US" dirty="0">
                <a:solidFill>
                  <a:schemeClr val="dk1"/>
                </a:solidFill>
                <a:highlight>
                  <a:schemeClr val="lt1"/>
                </a:highlight>
                <a:latin typeface="Arial"/>
                <a:ea typeface="Arial"/>
                <a:cs typeface="Arial"/>
                <a:sym typeface="Arial"/>
              </a:rPr>
              <a:t>Supported CMAQ AOD data assimilation.</a:t>
            </a:r>
            <a:endParaRPr dirty="0">
              <a:solidFill>
                <a:schemeClr val="dk1"/>
              </a:solidFill>
              <a:highlight>
                <a:schemeClr val="lt1"/>
              </a:highlight>
              <a:latin typeface="Arial"/>
              <a:ea typeface="Arial"/>
              <a:cs typeface="Arial"/>
              <a:sym typeface="Arial"/>
            </a:endParaRPr>
          </a:p>
          <a:p>
            <a:pPr marL="457200" indent="-298450">
              <a:lnSpc>
                <a:spcPct val="115000"/>
              </a:lnSpc>
              <a:buClr>
                <a:schemeClr val="dk1"/>
              </a:buClr>
              <a:buSzPts val="1100"/>
              <a:buFont typeface="Arial"/>
              <a:buChar char="●"/>
            </a:pPr>
            <a:r>
              <a:rPr lang="en-US" dirty="0">
                <a:solidFill>
                  <a:schemeClr val="dk1"/>
                </a:solidFill>
                <a:highlight>
                  <a:schemeClr val="lt1"/>
                </a:highlight>
                <a:latin typeface="Arial"/>
                <a:ea typeface="Arial"/>
                <a:cs typeface="Arial"/>
                <a:sym typeface="Arial"/>
              </a:rPr>
              <a:t>Next: develop aerosol coefficient generation packages.</a:t>
            </a:r>
            <a:endParaRPr dirty="0">
              <a:solidFill>
                <a:schemeClr val="dk1"/>
              </a:solidFill>
              <a:highlight>
                <a:schemeClr val="lt1"/>
              </a:highlight>
              <a:latin typeface="Arial"/>
              <a:ea typeface="Arial"/>
              <a:cs typeface="Arial"/>
              <a:sym typeface="Arial"/>
            </a:endParaRPr>
          </a:p>
          <a:p>
            <a:pPr marL="457200" indent="-298450">
              <a:lnSpc>
                <a:spcPct val="115000"/>
              </a:lnSpc>
              <a:buClr>
                <a:schemeClr val="dk1"/>
              </a:buClr>
              <a:buSzPts val="1100"/>
              <a:buFont typeface="Arial"/>
              <a:buChar char="●"/>
            </a:pPr>
            <a:r>
              <a:rPr lang="en-US" dirty="0">
                <a:solidFill>
                  <a:schemeClr val="dk1"/>
                </a:solidFill>
                <a:highlight>
                  <a:schemeClr val="lt1"/>
                </a:highlight>
                <a:latin typeface="Arial"/>
                <a:ea typeface="Arial"/>
                <a:cs typeface="Arial"/>
                <a:sym typeface="Arial"/>
              </a:rPr>
              <a:t>Next: evaluate CRTM simulations with different aerosol schemes.</a:t>
            </a:r>
            <a:endParaRPr dirty="0">
              <a:solidFill>
                <a:schemeClr val="dk1"/>
              </a:solidFill>
              <a:highlight>
                <a:schemeClr val="lt1"/>
              </a:highlight>
              <a:latin typeface="Arial"/>
              <a:ea typeface="Arial"/>
              <a:cs typeface="Arial"/>
              <a:sym typeface="Arial"/>
            </a:endParaRPr>
          </a:p>
        </p:txBody>
      </p:sp>
      <p:sp>
        <p:nvSpPr>
          <p:cNvPr id="387" name="Google Shape;387;p23"/>
          <p:cNvSpPr txBox="1"/>
          <p:nvPr/>
        </p:nvSpPr>
        <p:spPr>
          <a:xfrm>
            <a:off x="3888120" y="1550728"/>
            <a:ext cx="3792840" cy="1476951"/>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a:lnSpc>
                <a:spcPct val="115000"/>
              </a:lnSpc>
            </a:pPr>
            <a:r>
              <a:rPr lang="en-US" sz="1400" b="1">
                <a:solidFill>
                  <a:srgbClr val="000000"/>
                </a:solidFill>
                <a:latin typeface="Arial"/>
                <a:ea typeface="Arial"/>
                <a:cs typeface="Arial"/>
                <a:sym typeface="Arial"/>
              </a:rPr>
              <a:t>CRTM_Init ( SENSOR_ID, &amp;</a:t>
            </a:r>
            <a:endParaRPr sz="1400" b="1">
              <a:solidFill>
                <a:srgbClr val="000000"/>
              </a:solidFill>
              <a:latin typeface="Arial"/>
              <a:ea typeface="Arial"/>
              <a:cs typeface="Arial"/>
              <a:sym typeface="Arial"/>
            </a:endParaRPr>
          </a:p>
          <a:p>
            <a:pPr>
              <a:lnSpc>
                <a:spcPct val="115000"/>
              </a:lnSpc>
            </a:pPr>
            <a:r>
              <a:rPr lang="en-US" sz="1400" b="1">
                <a:solidFill>
                  <a:srgbClr val="000000"/>
                </a:solidFill>
                <a:latin typeface="Arial"/>
                <a:ea typeface="Arial"/>
                <a:cs typeface="Arial"/>
                <a:sym typeface="Arial"/>
              </a:rPr>
              <a:t>                     chinfo, &amp;</a:t>
            </a:r>
            <a:endParaRPr sz="1400" b="1">
              <a:solidFill>
                <a:srgbClr val="000000"/>
              </a:solidFill>
              <a:latin typeface="Arial"/>
              <a:ea typeface="Arial"/>
              <a:cs typeface="Arial"/>
              <a:sym typeface="Arial"/>
            </a:endParaRPr>
          </a:p>
          <a:p>
            <a:pPr>
              <a:lnSpc>
                <a:spcPct val="115000"/>
              </a:lnSpc>
            </a:pPr>
            <a:r>
              <a:rPr lang="en-US" sz="1400" b="1">
                <a:solidFill>
                  <a:srgbClr val="C0504D"/>
                </a:solidFill>
                <a:latin typeface="Arial"/>
                <a:ea typeface="Arial"/>
                <a:cs typeface="Arial"/>
                <a:sym typeface="Arial"/>
              </a:rPr>
              <a:t>                     </a:t>
            </a:r>
            <a:r>
              <a:rPr lang="en-US" sz="1400" b="1">
                <a:solidFill>
                  <a:srgbClr val="0097A7"/>
                </a:solidFill>
                <a:latin typeface="Arial"/>
                <a:ea typeface="Arial"/>
                <a:cs typeface="Arial"/>
                <a:sym typeface="Arial"/>
              </a:rPr>
              <a:t>Aerosol_Model, &amp;</a:t>
            </a:r>
            <a:endParaRPr sz="1400" b="1">
              <a:solidFill>
                <a:srgbClr val="0097A7"/>
              </a:solidFill>
              <a:latin typeface="Arial"/>
              <a:ea typeface="Arial"/>
              <a:cs typeface="Arial"/>
              <a:sym typeface="Arial"/>
            </a:endParaRPr>
          </a:p>
          <a:p>
            <a:pPr>
              <a:lnSpc>
                <a:spcPct val="115000"/>
              </a:lnSpc>
            </a:pPr>
            <a:r>
              <a:rPr lang="en-US" sz="1400" b="1">
                <a:solidFill>
                  <a:srgbClr val="C0504D"/>
                </a:solidFill>
                <a:latin typeface="Arial"/>
                <a:ea typeface="Arial"/>
                <a:cs typeface="Arial"/>
                <a:sym typeface="Arial"/>
              </a:rPr>
              <a:t>                     AerosolCoeff_Format, </a:t>
            </a:r>
            <a:r>
              <a:rPr lang="en-US" sz="1400" b="1">
                <a:solidFill>
                  <a:srgbClr val="000000"/>
                </a:solidFill>
                <a:latin typeface="Arial"/>
                <a:ea typeface="Arial"/>
                <a:cs typeface="Arial"/>
                <a:sym typeface="Arial"/>
              </a:rPr>
              <a:t>…)</a:t>
            </a:r>
            <a:endParaRPr sz="1400" b="1">
              <a:solidFill>
                <a:srgbClr val="000000"/>
              </a:solidFill>
              <a:latin typeface="Arial"/>
              <a:ea typeface="Arial"/>
              <a:cs typeface="Arial"/>
              <a:sym typeface="Arial"/>
            </a:endParaRPr>
          </a:p>
        </p:txBody>
      </p:sp>
      <p:sp>
        <p:nvSpPr>
          <p:cNvPr id="388" name="Google Shape;388;p23"/>
          <p:cNvSpPr txBox="1"/>
          <p:nvPr/>
        </p:nvSpPr>
        <p:spPr>
          <a:xfrm>
            <a:off x="8103860" y="1836487"/>
            <a:ext cx="1518814" cy="680156"/>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t" anchorCtr="0">
            <a:spAutoFit/>
          </a:bodyPr>
          <a:lstStyle/>
          <a:p>
            <a:pPr algn="ctr">
              <a:lnSpc>
                <a:spcPct val="115000"/>
              </a:lnSpc>
            </a:pPr>
            <a:r>
              <a:rPr lang="en-US" sz="1400" b="1">
                <a:solidFill>
                  <a:srgbClr val="C0504D"/>
                </a:solidFill>
                <a:latin typeface="Arial"/>
                <a:ea typeface="Arial"/>
                <a:cs typeface="Arial"/>
                <a:sym typeface="Arial"/>
              </a:rPr>
              <a:t>Binary I/O</a:t>
            </a:r>
            <a:endParaRPr sz="1400" b="1">
              <a:solidFill>
                <a:srgbClr val="C0504D"/>
              </a:solidFill>
              <a:latin typeface="Arial"/>
              <a:ea typeface="Arial"/>
              <a:cs typeface="Arial"/>
              <a:sym typeface="Arial"/>
            </a:endParaRPr>
          </a:p>
          <a:p>
            <a:pPr algn="ctr">
              <a:lnSpc>
                <a:spcPct val="115000"/>
              </a:lnSpc>
            </a:pPr>
            <a:r>
              <a:rPr lang="en-US" sz="1400" b="1">
                <a:solidFill>
                  <a:srgbClr val="C0504D"/>
                </a:solidFill>
                <a:latin typeface="Arial"/>
                <a:ea typeface="Arial"/>
                <a:cs typeface="Arial"/>
                <a:sym typeface="Arial"/>
              </a:rPr>
              <a:t>NetCDF I/O</a:t>
            </a:r>
            <a:endParaRPr sz="1400" b="1">
              <a:solidFill>
                <a:srgbClr val="C0504D"/>
              </a:solidFill>
              <a:latin typeface="Arial"/>
              <a:ea typeface="Arial"/>
              <a:cs typeface="Arial"/>
              <a:sym typeface="Arial"/>
            </a:endParaRPr>
          </a:p>
        </p:txBody>
      </p:sp>
      <p:sp>
        <p:nvSpPr>
          <p:cNvPr id="389" name="Google Shape;389;p23"/>
          <p:cNvSpPr txBox="1"/>
          <p:nvPr/>
        </p:nvSpPr>
        <p:spPr>
          <a:xfrm>
            <a:off x="693069" y="1648926"/>
            <a:ext cx="2292334" cy="1175676"/>
          </a:xfrm>
          <a:prstGeom prst="rect">
            <a:avLst/>
          </a:prstGeom>
          <a:noFill/>
          <a:ln w="9525" cap="flat" cmpd="sng">
            <a:solidFill>
              <a:srgbClr val="0097A7"/>
            </a:solidFill>
            <a:prstDash val="solid"/>
            <a:round/>
            <a:headEnd type="none" w="sm" len="sm"/>
            <a:tailEnd type="none" w="sm" len="sm"/>
          </a:ln>
        </p:spPr>
        <p:txBody>
          <a:bodyPr spcFirstLastPara="1" wrap="square" lIns="91425" tIns="91425" rIns="91425" bIns="91425" anchor="t" anchorCtr="0">
            <a:spAutoFit/>
          </a:bodyPr>
          <a:lstStyle/>
          <a:p>
            <a:pPr>
              <a:lnSpc>
                <a:spcPct val="115000"/>
              </a:lnSpc>
            </a:pPr>
            <a:r>
              <a:rPr lang="en-US" sz="1400" b="1">
                <a:solidFill>
                  <a:srgbClr val="0097A7"/>
                </a:solidFill>
                <a:latin typeface="Arial"/>
                <a:ea typeface="Arial"/>
                <a:cs typeface="Arial"/>
                <a:sym typeface="Arial"/>
              </a:rPr>
              <a:t>CRTM default</a:t>
            </a:r>
            <a:endParaRPr sz="1400" b="1">
              <a:solidFill>
                <a:srgbClr val="0097A7"/>
              </a:solidFill>
              <a:latin typeface="Arial"/>
              <a:ea typeface="Arial"/>
              <a:cs typeface="Arial"/>
              <a:sym typeface="Arial"/>
            </a:endParaRPr>
          </a:p>
          <a:p>
            <a:pPr>
              <a:lnSpc>
                <a:spcPct val="115000"/>
              </a:lnSpc>
            </a:pPr>
            <a:r>
              <a:rPr lang="en-US" sz="1400" b="1">
                <a:solidFill>
                  <a:srgbClr val="0097A7"/>
                </a:solidFill>
                <a:latin typeface="Arial"/>
                <a:ea typeface="Arial"/>
                <a:cs typeface="Arial"/>
                <a:sym typeface="Arial"/>
              </a:rPr>
              <a:t>CMAQ</a:t>
            </a:r>
            <a:endParaRPr sz="1400" b="1">
              <a:solidFill>
                <a:srgbClr val="0097A7"/>
              </a:solidFill>
              <a:latin typeface="Arial"/>
              <a:ea typeface="Arial"/>
              <a:cs typeface="Arial"/>
              <a:sym typeface="Arial"/>
            </a:endParaRPr>
          </a:p>
          <a:p>
            <a:pPr>
              <a:lnSpc>
                <a:spcPct val="115000"/>
              </a:lnSpc>
            </a:pPr>
            <a:r>
              <a:rPr lang="en-US" sz="1400" b="1">
                <a:solidFill>
                  <a:srgbClr val="0097A7"/>
                </a:solidFill>
                <a:latin typeface="Arial"/>
                <a:ea typeface="Arial"/>
                <a:cs typeface="Arial"/>
                <a:sym typeface="Arial"/>
              </a:rPr>
              <a:t>GOCART-GEOS5</a:t>
            </a:r>
            <a:endParaRPr sz="1400" b="1">
              <a:solidFill>
                <a:srgbClr val="0097A7"/>
              </a:solidFill>
              <a:latin typeface="Arial"/>
              <a:ea typeface="Arial"/>
              <a:cs typeface="Arial"/>
              <a:sym typeface="Arial"/>
            </a:endParaRPr>
          </a:p>
          <a:p>
            <a:pPr>
              <a:lnSpc>
                <a:spcPct val="115000"/>
              </a:lnSpc>
            </a:pPr>
            <a:r>
              <a:rPr lang="en-US" sz="1400" b="1">
                <a:solidFill>
                  <a:srgbClr val="0097A7"/>
                </a:solidFill>
                <a:latin typeface="Arial"/>
                <a:ea typeface="Arial"/>
                <a:cs typeface="Arial"/>
                <a:sym typeface="Arial"/>
              </a:rPr>
              <a:t>NAAPS</a:t>
            </a:r>
            <a:endParaRPr sz="1400" b="1">
              <a:solidFill>
                <a:srgbClr val="0097A7"/>
              </a:solidFill>
              <a:latin typeface="Arial"/>
              <a:ea typeface="Arial"/>
              <a:cs typeface="Arial"/>
              <a:sym typeface="Arial"/>
            </a:endParaRPr>
          </a:p>
        </p:txBody>
      </p:sp>
      <p:cxnSp>
        <p:nvCxnSpPr>
          <p:cNvPr id="390" name="Google Shape;390;p23"/>
          <p:cNvCxnSpPr>
            <a:cxnSpLocks/>
            <a:stCxn id="389" idx="3"/>
          </p:cNvCxnSpPr>
          <p:nvPr/>
        </p:nvCxnSpPr>
        <p:spPr>
          <a:xfrm>
            <a:off x="2985403" y="2236764"/>
            <a:ext cx="1972677" cy="0"/>
          </a:xfrm>
          <a:prstGeom prst="straightConnector1">
            <a:avLst/>
          </a:prstGeom>
          <a:noFill/>
          <a:ln w="9525" cap="flat" cmpd="sng">
            <a:solidFill>
              <a:srgbClr val="595959"/>
            </a:solidFill>
            <a:prstDash val="solid"/>
            <a:round/>
            <a:headEnd type="none" w="sm" len="sm"/>
            <a:tailEnd type="triangle" w="med" len="med"/>
          </a:ln>
        </p:spPr>
      </p:cxnSp>
      <p:cxnSp>
        <p:nvCxnSpPr>
          <p:cNvPr id="391" name="Google Shape;391;p23"/>
          <p:cNvCxnSpPr>
            <a:cxnSpLocks/>
            <a:stCxn id="388" idx="1"/>
          </p:cNvCxnSpPr>
          <p:nvPr/>
        </p:nvCxnSpPr>
        <p:spPr>
          <a:xfrm flipH="1">
            <a:off x="6817360" y="2176565"/>
            <a:ext cx="1286500" cy="261835"/>
          </a:xfrm>
          <a:prstGeom prst="straightConnector1">
            <a:avLst/>
          </a:prstGeom>
          <a:noFill/>
          <a:ln w="9525" cap="flat" cmpd="sng">
            <a:solidFill>
              <a:srgbClr val="595959"/>
            </a:solidFill>
            <a:prstDash val="solid"/>
            <a:round/>
            <a:headEnd type="none" w="sm" len="sm"/>
            <a:tailEnd type="triangle" w="med" len="med"/>
          </a:ln>
        </p:spPr>
      </p:cxnSp>
      <p:sp>
        <p:nvSpPr>
          <p:cNvPr id="392" name="Google Shape;392;p23"/>
          <p:cNvSpPr txBox="1"/>
          <p:nvPr/>
        </p:nvSpPr>
        <p:spPr>
          <a:xfrm>
            <a:off x="3871320" y="1064639"/>
            <a:ext cx="3814200" cy="688876"/>
          </a:xfrm>
          <a:prstGeom prst="rect">
            <a:avLst/>
          </a:prstGeom>
          <a:noFill/>
          <a:ln>
            <a:noFill/>
          </a:ln>
        </p:spPr>
        <p:txBody>
          <a:bodyPr spcFirstLastPara="1" wrap="square" lIns="91425" tIns="91425" rIns="91425" bIns="91425" anchor="t" anchorCtr="0">
            <a:spAutoFit/>
          </a:bodyPr>
          <a:lstStyle/>
          <a:p>
            <a:pPr algn="ctr">
              <a:lnSpc>
                <a:spcPct val="115000"/>
              </a:lnSpc>
              <a:spcBef>
                <a:spcPts val="1000"/>
              </a:spcBef>
              <a:spcAft>
                <a:spcPts val="1000"/>
              </a:spcAft>
            </a:pPr>
            <a:r>
              <a:rPr lang="en-US" sz="1400" b="1" dirty="0">
                <a:solidFill>
                  <a:srgbClr val="222222"/>
                </a:solidFill>
                <a:highlight>
                  <a:schemeClr val="lt1"/>
                </a:highlight>
                <a:latin typeface="Arial"/>
                <a:ea typeface="Arial"/>
                <a:cs typeface="Arial"/>
                <a:sym typeface="Arial"/>
              </a:rPr>
              <a:t>Overview of CRTM aerosol updates </a:t>
            </a:r>
            <a:endParaRPr sz="1400" b="1" dirty="0">
              <a:solidFill>
                <a:srgbClr val="222222"/>
              </a:solidFill>
              <a:highlight>
                <a:schemeClr val="lt1"/>
              </a:highlight>
              <a:latin typeface="Arial"/>
              <a:ea typeface="Arial"/>
              <a:cs typeface="Arial"/>
              <a:sym typeface="Arial"/>
            </a:endParaRPr>
          </a:p>
        </p:txBody>
      </p:sp>
      <p:sp>
        <p:nvSpPr>
          <p:cNvPr id="394" name="Google Shape;394;p23"/>
          <p:cNvSpPr txBox="1"/>
          <p:nvPr/>
        </p:nvSpPr>
        <p:spPr>
          <a:xfrm>
            <a:off x="1729439" y="41797"/>
            <a:ext cx="7735926" cy="800101"/>
          </a:xfrm>
          <a:prstGeom prst="rect">
            <a:avLst/>
          </a:prstGeom>
          <a:noFill/>
          <a:ln>
            <a:noFill/>
          </a:ln>
          <a:effectLst>
            <a:outerShdw blurRad="50800" dist="50800" dir="2700000" algn="tl" rotWithShape="0">
              <a:srgbClr val="000000">
                <a:alpha val="86274"/>
              </a:srgbClr>
            </a:outerShdw>
          </a:effectLst>
        </p:spPr>
        <p:txBody>
          <a:bodyPr spcFirstLastPara="1" wrap="square" lIns="68575" tIns="34275" rIns="68575" bIns="34275" anchor="ctr" anchorCtr="0">
            <a:noAutofit/>
          </a:bodyPr>
          <a:lstStyle/>
          <a:p>
            <a:pPr>
              <a:buClr>
                <a:srgbClr val="000000"/>
              </a:buClr>
              <a:buSzPts val="2400"/>
            </a:pPr>
            <a:r>
              <a:rPr lang="en-US" sz="2400" b="1" dirty="0">
                <a:solidFill>
                  <a:srgbClr val="FFFFFF"/>
                </a:solidFill>
                <a:latin typeface="Calibri"/>
                <a:ea typeface="Calibri"/>
                <a:cs typeface="Calibri"/>
                <a:sym typeface="Calibri"/>
              </a:rPr>
              <a:t>Updated Aerosol properties (C. Dang) </a:t>
            </a:r>
            <a:endParaRPr sz="1400" dirty="0">
              <a:solidFill>
                <a:srgbClr val="000000"/>
              </a:solidFill>
              <a:latin typeface="Arial"/>
              <a:ea typeface="Arial"/>
              <a:cs typeface="Arial"/>
              <a:sym typeface="Arial"/>
            </a:endParaRPr>
          </a:p>
        </p:txBody>
      </p:sp>
      <p:sp>
        <p:nvSpPr>
          <p:cNvPr id="395" name="Google Shape;395;p23"/>
          <p:cNvSpPr txBox="1">
            <a:spLocks noGrp="1"/>
          </p:cNvSpPr>
          <p:nvPr>
            <p:ph type="sldNum" idx="12"/>
          </p:nvPr>
        </p:nvSpPr>
        <p:spPr>
          <a:xfrm>
            <a:off x="9996458" y="6217623"/>
            <a:ext cx="548700" cy="524700"/>
          </a:xfrm>
          <a:prstGeom prst="rect">
            <a:avLst/>
          </a:prstGeom>
        </p:spPr>
        <p:txBody>
          <a:bodyPr spcFirstLastPara="1" vert="horz" wrap="square" lIns="91425" tIns="91425" rIns="91425" bIns="91425" rtlCol="0" anchor="ctr" anchorCtr="0">
            <a:noAutofit/>
          </a:bodyPr>
          <a:lstStyle/>
          <a:p>
            <a:fld id="{00000000-1234-1234-1234-123412341234}" type="slidenum">
              <a:rPr lang="en-US"/>
              <a:pPr/>
              <a:t>22</a:t>
            </a:fld>
            <a:endParaRPr/>
          </a:p>
        </p:txBody>
      </p:sp>
    </p:spTree>
    <p:extLst>
      <p:ext uri="{BB962C8B-B14F-4D97-AF65-F5344CB8AC3E}">
        <p14:creationId xmlns:p14="http://schemas.microsoft.com/office/powerpoint/2010/main" val="613477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19" name="Google Shape;402;p24">
            <a:extLst>
              <a:ext uri="{FF2B5EF4-FFF2-40B4-BE49-F238E27FC236}">
                <a16:creationId xmlns:a16="http://schemas.microsoft.com/office/drawing/2014/main" id="{1C20B76E-0859-994E-90C9-0D63E0A0E3E8}"/>
              </a:ext>
            </a:extLst>
          </p:cNvPr>
          <p:cNvPicPr preferRelativeResize="0"/>
          <p:nvPr/>
        </p:nvPicPr>
        <p:blipFill rotWithShape="1">
          <a:blip r:embed="rId3">
            <a:alphaModFix/>
          </a:blip>
          <a:srcRect/>
          <a:stretch/>
        </p:blipFill>
        <p:spPr>
          <a:xfrm>
            <a:off x="1574991" y="1128005"/>
            <a:ext cx="3704036" cy="5597917"/>
          </a:xfrm>
          <a:prstGeom prst="rect">
            <a:avLst/>
          </a:prstGeom>
          <a:noFill/>
          <a:ln>
            <a:noFill/>
          </a:ln>
        </p:spPr>
      </p:pic>
      <p:pic>
        <p:nvPicPr>
          <p:cNvPr id="20" name="Google Shape;403;p24">
            <a:extLst>
              <a:ext uri="{FF2B5EF4-FFF2-40B4-BE49-F238E27FC236}">
                <a16:creationId xmlns:a16="http://schemas.microsoft.com/office/drawing/2014/main" id="{707C40D9-CAD1-6E42-83D9-DE2904305BA6}"/>
              </a:ext>
            </a:extLst>
          </p:cNvPr>
          <p:cNvPicPr preferRelativeResize="0"/>
          <p:nvPr/>
        </p:nvPicPr>
        <p:blipFill rotWithShape="1">
          <a:blip r:embed="rId4">
            <a:alphaModFix/>
          </a:blip>
          <a:srcRect/>
          <a:stretch/>
        </p:blipFill>
        <p:spPr>
          <a:xfrm>
            <a:off x="6220970" y="1128005"/>
            <a:ext cx="4443218" cy="5727268"/>
          </a:xfrm>
          <a:prstGeom prst="rect">
            <a:avLst/>
          </a:prstGeom>
          <a:noFill/>
          <a:ln>
            <a:noFill/>
          </a:ln>
        </p:spPr>
      </p:pic>
      <p:sp>
        <p:nvSpPr>
          <p:cNvPr id="21" name="Google Shape;404;p24">
            <a:extLst>
              <a:ext uri="{FF2B5EF4-FFF2-40B4-BE49-F238E27FC236}">
                <a16:creationId xmlns:a16="http://schemas.microsoft.com/office/drawing/2014/main" id="{7E70006E-C0E3-524D-BB1C-2FE6A4CCCED7}"/>
              </a:ext>
            </a:extLst>
          </p:cNvPr>
          <p:cNvSpPr txBox="1"/>
          <p:nvPr/>
        </p:nvSpPr>
        <p:spPr>
          <a:xfrm>
            <a:off x="6827520" y="2950394"/>
            <a:ext cx="94128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CRTM T</a:t>
            </a:r>
            <a:r>
              <a:rPr lang="en-US" sz="1400" b="0" i="0" u="none" strike="noStrike" cap="none" baseline="-25000" dirty="0">
                <a:solidFill>
                  <a:srgbClr val="000000"/>
                </a:solidFill>
                <a:latin typeface="Arial"/>
                <a:ea typeface="Arial"/>
                <a:cs typeface="Arial"/>
                <a:sym typeface="Arial"/>
              </a:rPr>
              <a:t>B</a:t>
            </a:r>
            <a:endParaRPr dirty="0"/>
          </a:p>
        </p:txBody>
      </p:sp>
      <p:sp>
        <p:nvSpPr>
          <p:cNvPr id="22" name="Google Shape;405;p24">
            <a:extLst>
              <a:ext uri="{FF2B5EF4-FFF2-40B4-BE49-F238E27FC236}">
                <a16:creationId xmlns:a16="http://schemas.microsoft.com/office/drawing/2014/main" id="{328F8EE8-A36A-5846-BA33-D1DBE9179346}"/>
              </a:ext>
            </a:extLst>
          </p:cNvPr>
          <p:cNvSpPr txBox="1"/>
          <p:nvPr/>
        </p:nvSpPr>
        <p:spPr>
          <a:xfrm>
            <a:off x="6635838" y="4099168"/>
            <a:ext cx="1000595" cy="8822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difference</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vs. default</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CRTM T</a:t>
            </a:r>
            <a:r>
              <a:rPr lang="en-US" sz="1400" b="0" i="0" u="none" strike="noStrike" cap="none" baseline="-25000" dirty="0">
                <a:solidFill>
                  <a:srgbClr val="000000"/>
                </a:solidFill>
                <a:latin typeface="Arial"/>
                <a:ea typeface="Arial"/>
                <a:cs typeface="Arial"/>
                <a:sym typeface="Arial"/>
              </a:rPr>
              <a:t>B</a:t>
            </a:r>
            <a:endParaRPr dirty="0"/>
          </a:p>
          <a:p>
            <a:pPr marL="0" marR="0" lvl="0" indent="0" algn="l" rtl="0">
              <a:lnSpc>
                <a:spcPct val="100000"/>
              </a:lnSpc>
              <a:spcBef>
                <a:spcPts val="0"/>
              </a:spcBef>
              <a:spcAft>
                <a:spcPts val="0"/>
              </a:spcAft>
              <a:buNone/>
            </a:pPr>
            <a:endParaRPr sz="1400" b="0" i="0" u="none" strike="noStrike" cap="none" baseline="-25000" dirty="0">
              <a:solidFill>
                <a:srgbClr val="000000"/>
              </a:solidFill>
              <a:latin typeface="Arial"/>
              <a:ea typeface="Arial"/>
              <a:cs typeface="Arial"/>
              <a:sym typeface="Arial"/>
            </a:endParaRPr>
          </a:p>
        </p:txBody>
      </p:sp>
      <p:sp>
        <p:nvSpPr>
          <p:cNvPr id="25" name="Google Shape;394;p23">
            <a:extLst>
              <a:ext uri="{FF2B5EF4-FFF2-40B4-BE49-F238E27FC236}">
                <a16:creationId xmlns:a16="http://schemas.microsoft.com/office/drawing/2014/main" id="{9D4A1216-E441-6F49-A0F6-8520C17C2A5A}"/>
              </a:ext>
            </a:extLst>
          </p:cNvPr>
          <p:cNvSpPr txBox="1"/>
          <p:nvPr/>
        </p:nvSpPr>
        <p:spPr>
          <a:xfrm>
            <a:off x="1729439" y="41797"/>
            <a:ext cx="7735926" cy="800101"/>
          </a:xfrm>
          <a:prstGeom prst="rect">
            <a:avLst/>
          </a:prstGeom>
          <a:noFill/>
          <a:ln>
            <a:noFill/>
          </a:ln>
          <a:effectLst>
            <a:outerShdw blurRad="50800" dist="50800" dir="2700000" algn="tl" rotWithShape="0">
              <a:srgbClr val="000000">
                <a:alpha val="86274"/>
              </a:srgbClr>
            </a:outerShdw>
          </a:effectLst>
        </p:spPr>
        <p:txBody>
          <a:bodyPr spcFirstLastPara="1" wrap="square" lIns="68575" tIns="34275" rIns="68575" bIns="34275" anchor="ctr" anchorCtr="0">
            <a:noAutofit/>
          </a:bodyPr>
          <a:lstStyle/>
          <a:p>
            <a:pPr>
              <a:buClr>
                <a:srgbClr val="000000"/>
              </a:buClr>
              <a:buSzPts val="2400"/>
            </a:pPr>
            <a:r>
              <a:rPr lang="en-US" sz="2400" b="1" dirty="0">
                <a:solidFill>
                  <a:srgbClr val="FFFFFF"/>
                </a:solidFill>
                <a:latin typeface="Calibri"/>
                <a:ea typeface="Calibri"/>
                <a:cs typeface="Calibri"/>
                <a:sym typeface="Calibri"/>
              </a:rPr>
              <a:t>Updated Aerosol properties (C. Dang) </a:t>
            </a:r>
            <a:endParaRPr sz="1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27060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7"/>
          <p:cNvSpPr txBox="1"/>
          <p:nvPr/>
        </p:nvSpPr>
        <p:spPr>
          <a:xfrm>
            <a:off x="1864360" y="1252639"/>
            <a:ext cx="8382000" cy="1169511"/>
          </a:xfrm>
          <a:prstGeom prst="rect">
            <a:avLst/>
          </a:prstGeom>
          <a:noFill/>
          <a:ln>
            <a:noFill/>
          </a:ln>
        </p:spPr>
        <p:txBody>
          <a:bodyPr spcFirstLastPara="1" wrap="square" lIns="91425" tIns="45700" rIns="91425" bIns="45700" anchor="t" anchorCtr="0">
            <a:spAutoFit/>
          </a:bodyPr>
          <a:lstStyle/>
          <a:p>
            <a:pPr marL="285750" indent="-285750">
              <a:buClr>
                <a:srgbClr val="000000"/>
              </a:buClr>
              <a:buSzPts val="1400"/>
              <a:buFont typeface="Arial"/>
              <a:buChar char="•"/>
            </a:pPr>
            <a:r>
              <a:rPr lang="en-US" sz="1400" dirty="0">
                <a:solidFill>
                  <a:srgbClr val="000000"/>
                </a:solidFill>
                <a:latin typeface="Times New Roman"/>
                <a:ea typeface="Times New Roman"/>
                <a:cs typeface="Times New Roman"/>
                <a:sym typeface="Times New Roman"/>
              </a:rPr>
              <a:t>Updated the Non-LTE correction coefficients for </a:t>
            </a:r>
            <a:r>
              <a:rPr lang="en-US" sz="1400" dirty="0" err="1">
                <a:solidFill>
                  <a:srgbClr val="000000"/>
                </a:solidFill>
                <a:latin typeface="Times New Roman"/>
                <a:ea typeface="Times New Roman"/>
                <a:cs typeface="Times New Roman"/>
                <a:sym typeface="Times New Roman"/>
              </a:rPr>
              <a:t>CrIS</a:t>
            </a:r>
            <a:r>
              <a:rPr lang="en-US" sz="1400" dirty="0">
                <a:solidFill>
                  <a:srgbClr val="000000"/>
                </a:solidFill>
                <a:latin typeface="Times New Roman"/>
                <a:ea typeface="Times New Roman"/>
                <a:cs typeface="Times New Roman"/>
                <a:sym typeface="Times New Roman"/>
              </a:rPr>
              <a:t> instruments on NOAA-NPP and NOAA_N20 based on the newly available vibrational temperature profiles for CO2 in 4.3 um band from M. </a:t>
            </a:r>
            <a:r>
              <a:rPr lang="en-US" sz="1400" dirty="0" err="1">
                <a:solidFill>
                  <a:srgbClr val="000000"/>
                </a:solidFill>
                <a:latin typeface="Times New Roman"/>
                <a:ea typeface="Times New Roman"/>
                <a:cs typeface="Times New Roman"/>
                <a:sym typeface="Times New Roman"/>
              </a:rPr>
              <a:t>López-Puertas</a:t>
            </a:r>
            <a:r>
              <a:rPr lang="en-US" sz="1400" dirty="0">
                <a:solidFill>
                  <a:srgbClr val="000000"/>
                </a:solidFill>
                <a:latin typeface="Times New Roman"/>
                <a:ea typeface="Times New Roman"/>
                <a:cs typeface="Times New Roman"/>
                <a:sym typeface="Times New Roman"/>
              </a:rPr>
              <a:t> et al. </a:t>
            </a:r>
            <a:r>
              <a:rPr lang="en-US" sz="1400" i="1" dirty="0">
                <a:solidFill>
                  <a:srgbClr val="000000"/>
                </a:solidFill>
                <a:latin typeface="Times New Roman"/>
                <a:ea typeface="Times New Roman"/>
                <a:cs typeface="Times New Roman"/>
                <a:sym typeface="Times New Roman"/>
              </a:rPr>
              <a:t>(Milestone# CRTM3.3.3)</a:t>
            </a:r>
            <a:r>
              <a:rPr lang="en-US" sz="1400" dirty="0">
                <a:solidFill>
                  <a:srgbClr val="000000"/>
                </a:solidFill>
                <a:latin typeface="Times New Roman"/>
                <a:ea typeface="Times New Roman"/>
                <a:cs typeface="Times New Roman"/>
                <a:sym typeface="Times New Roman"/>
              </a:rPr>
              <a:t> </a:t>
            </a:r>
            <a:endParaRPr sz="1400" dirty="0">
              <a:solidFill>
                <a:srgbClr val="000000"/>
              </a:solidFill>
              <a:latin typeface="Times New Roman"/>
              <a:ea typeface="Times New Roman"/>
              <a:cs typeface="Times New Roman"/>
              <a:sym typeface="Times New Roman"/>
            </a:endParaRPr>
          </a:p>
          <a:p>
            <a:pPr marL="285750" indent="-285750">
              <a:buClr>
                <a:srgbClr val="000000"/>
              </a:buClr>
              <a:buSzPts val="1400"/>
              <a:buFont typeface="Arial"/>
              <a:buChar char="•"/>
            </a:pPr>
            <a:r>
              <a:rPr lang="en-US" sz="1400" dirty="0">
                <a:solidFill>
                  <a:srgbClr val="000000"/>
                </a:solidFill>
                <a:latin typeface="Times New Roman"/>
                <a:ea typeface="Times New Roman"/>
                <a:cs typeface="Times New Roman"/>
                <a:sym typeface="Times New Roman"/>
              </a:rPr>
              <a:t>Worked with </a:t>
            </a:r>
            <a:r>
              <a:rPr lang="en-US" sz="1400" dirty="0" err="1">
                <a:solidFill>
                  <a:srgbClr val="000000"/>
                </a:solidFill>
                <a:latin typeface="Times New Roman"/>
                <a:ea typeface="Times New Roman"/>
                <a:cs typeface="Times New Roman"/>
                <a:sym typeface="Times New Roman"/>
              </a:rPr>
              <a:t>Haixia</a:t>
            </a:r>
            <a:r>
              <a:rPr lang="en-US" sz="1400" dirty="0">
                <a:solidFill>
                  <a:srgbClr val="000000"/>
                </a:solidFill>
                <a:latin typeface="Times New Roman"/>
                <a:ea typeface="Times New Roman"/>
                <a:cs typeface="Times New Roman"/>
                <a:sym typeface="Times New Roman"/>
              </a:rPr>
              <a:t> from EMC on assessing the impact of temperature induced SRF change with ABI-G17. </a:t>
            </a:r>
            <a:r>
              <a:rPr lang="en-US" sz="1400" i="1" dirty="0">
                <a:solidFill>
                  <a:srgbClr val="000000"/>
                </a:solidFill>
                <a:latin typeface="Times New Roman"/>
                <a:ea typeface="Times New Roman"/>
                <a:cs typeface="Times New Roman"/>
                <a:sym typeface="Times New Roman"/>
              </a:rPr>
              <a:t>(Milestone# CRTM3.3) </a:t>
            </a:r>
            <a:endParaRPr sz="1400" dirty="0">
              <a:solidFill>
                <a:srgbClr val="000000"/>
              </a:solidFill>
              <a:latin typeface="Times New Roman"/>
              <a:ea typeface="Times New Roman"/>
              <a:cs typeface="Times New Roman"/>
              <a:sym typeface="Times New Roman"/>
            </a:endParaRPr>
          </a:p>
        </p:txBody>
      </p:sp>
      <p:pic>
        <p:nvPicPr>
          <p:cNvPr id="465" name="Google Shape;465;p27"/>
          <p:cNvPicPr preferRelativeResize="0"/>
          <p:nvPr/>
        </p:nvPicPr>
        <p:blipFill rotWithShape="1">
          <a:blip r:embed="rId3">
            <a:alphaModFix/>
          </a:blip>
          <a:srcRect/>
          <a:stretch/>
        </p:blipFill>
        <p:spPr>
          <a:xfrm>
            <a:off x="6357042" y="2514601"/>
            <a:ext cx="4310959" cy="3370643"/>
          </a:xfrm>
          <a:prstGeom prst="rect">
            <a:avLst/>
          </a:prstGeom>
          <a:noFill/>
          <a:ln>
            <a:noFill/>
          </a:ln>
        </p:spPr>
      </p:pic>
      <p:pic>
        <p:nvPicPr>
          <p:cNvPr id="466" name="Google Shape;466;p27"/>
          <p:cNvPicPr preferRelativeResize="0"/>
          <p:nvPr/>
        </p:nvPicPr>
        <p:blipFill rotWithShape="1">
          <a:blip r:embed="rId4">
            <a:alphaModFix/>
          </a:blip>
          <a:srcRect/>
          <a:stretch/>
        </p:blipFill>
        <p:spPr>
          <a:xfrm>
            <a:off x="1600200" y="2590800"/>
            <a:ext cx="4800600" cy="3125832"/>
          </a:xfrm>
          <a:prstGeom prst="rect">
            <a:avLst/>
          </a:prstGeom>
          <a:noFill/>
          <a:ln>
            <a:noFill/>
          </a:ln>
        </p:spPr>
      </p:pic>
      <p:sp>
        <p:nvSpPr>
          <p:cNvPr id="467" name="Google Shape;467;p27"/>
          <p:cNvSpPr txBox="1"/>
          <p:nvPr/>
        </p:nvSpPr>
        <p:spPr>
          <a:xfrm>
            <a:off x="1904994" y="5885223"/>
            <a:ext cx="8382000" cy="585000"/>
          </a:xfrm>
          <a:prstGeom prst="rect">
            <a:avLst/>
          </a:prstGeom>
          <a:noFill/>
          <a:ln>
            <a:noFill/>
          </a:ln>
        </p:spPr>
        <p:txBody>
          <a:bodyPr spcFirstLastPara="1" wrap="square" lIns="91425" tIns="45700" rIns="91425" bIns="45700" anchor="t" anchorCtr="0">
            <a:spAutoFit/>
          </a:bodyPr>
          <a:lstStyle/>
          <a:p>
            <a:r>
              <a:rPr lang="en-US" sz="1600" b="1">
                <a:solidFill>
                  <a:srgbClr val="222222"/>
                </a:solidFill>
                <a:latin typeface="Times New Roman"/>
                <a:ea typeface="Times New Roman"/>
                <a:cs typeface="Times New Roman"/>
                <a:sym typeface="Times New Roman"/>
              </a:rPr>
              <a:t>Left:</a:t>
            </a:r>
            <a:r>
              <a:rPr lang="en-US" sz="1600">
                <a:solidFill>
                  <a:srgbClr val="222222"/>
                </a:solidFill>
                <a:latin typeface="Times New Roman"/>
                <a:ea typeface="Times New Roman"/>
                <a:cs typeface="Times New Roman"/>
                <a:sym typeface="Times New Roman"/>
              </a:rPr>
              <a:t> </a:t>
            </a:r>
            <a:r>
              <a:rPr lang="en-US" sz="1600">
                <a:solidFill>
                  <a:srgbClr val="000000"/>
                </a:solidFill>
                <a:latin typeface="Times New Roman"/>
                <a:ea typeface="Times New Roman"/>
                <a:cs typeface="Times New Roman"/>
                <a:sym typeface="Times New Roman"/>
              </a:rPr>
              <a:t>Mean bias and standard deviation of O-A over the mid-latitude ocean after non-LTE correction.   </a:t>
            </a:r>
            <a:r>
              <a:rPr lang="en-US" sz="1600" b="1">
                <a:solidFill>
                  <a:srgbClr val="000000"/>
                </a:solidFill>
                <a:latin typeface="Times New Roman"/>
                <a:ea typeface="Times New Roman"/>
                <a:cs typeface="Times New Roman"/>
                <a:sym typeface="Times New Roman"/>
              </a:rPr>
              <a:t>Right:</a:t>
            </a:r>
            <a:r>
              <a:rPr lang="en-US" sz="1600">
                <a:solidFill>
                  <a:srgbClr val="000000"/>
                </a:solidFill>
                <a:latin typeface="Times New Roman"/>
                <a:ea typeface="Times New Roman"/>
                <a:cs typeface="Times New Roman"/>
                <a:sym typeface="Times New Roman"/>
              </a:rPr>
              <a:t> Spatial distribution of the difference between </a:t>
            </a:r>
            <a:r>
              <a:rPr lang="en-US" sz="1600">
                <a:solidFill>
                  <a:srgbClr val="222222"/>
                </a:solidFill>
                <a:latin typeface="Times New Roman"/>
                <a:ea typeface="Times New Roman"/>
                <a:cs typeface="Times New Roman"/>
                <a:sym typeface="Times New Roman"/>
              </a:rPr>
              <a:t>the old and the new corrections. </a:t>
            </a:r>
            <a:endParaRPr sz="1600">
              <a:solidFill>
                <a:srgbClr val="000000"/>
              </a:solidFill>
              <a:latin typeface="Times New Roman"/>
              <a:ea typeface="Times New Roman"/>
              <a:cs typeface="Times New Roman"/>
              <a:sym typeface="Times New Roman"/>
            </a:endParaRPr>
          </a:p>
        </p:txBody>
      </p:sp>
      <p:sp>
        <p:nvSpPr>
          <p:cNvPr id="471" name="Google Shape;471;p27"/>
          <p:cNvSpPr txBox="1"/>
          <p:nvPr/>
        </p:nvSpPr>
        <p:spPr>
          <a:xfrm>
            <a:off x="1905000" y="14232"/>
            <a:ext cx="7467600" cy="1052700"/>
          </a:xfrm>
          <a:prstGeom prst="rect">
            <a:avLst/>
          </a:prstGeom>
          <a:noFill/>
          <a:ln>
            <a:noFill/>
          </a:ln>
          <a:effectLst>
            <a:outerShdw blurRad="50800" dist="50800" dir="2700000" algn="tl" rotWithShape="0">
              <a:srgbClr val="000000">
                <a:alpha val="85098"/>
              </a:srgbClr>
            </a:outerShdw>
          </a:effectLst>
        </p:spPr>
        <p:txBody>
          <a:bodyPr spcFirstLastPara="1" wrap="square" lIns="91425" tIns="45700" rIns="91425" bIns="45700" anchor="ctr" anchorCtr="0">
            <a:noAutofit/>
          </a:bodyPr>
          <a:lstStyle/>
          <a:p>
            <a:pPr>
              <a:buClr>
                <a:schemeClr val="lt1"/>
              </a:buClr>
              <a:buSzPts val="3600"/>
            </a:pPr>
            <a:r>
              <a:rPr lang="en-US" sz="3600" b="1" dirty="0">
                <a:solidFill>
                  <a:schemeClr val="lt1"/>
                </a:solidFill>
                <a:latin typeface="Calibri"/>
                <a:ea typeface="Calibri"/>
                <a:cs typeface="Calibri"/>
                <a:sym typeface="Calibri"/>
              </a:rPr>
              <a:t>NLTE (Y. Ma)</a:t>
            </a:r>
            <a:endParaRPr sz="3600" dirty="0">
              <a:solidFill>
                <a:schemeClr val="lt1"/>
              </a:solidFill>
              <a:latin typeface="Calibri"/>
              <a:ea typeface="Calibri"/>
              <a:cs typeface="Calibri"/>
              <a:sym typeface="Calibri"/>
            </a:endParaRPr>
          </a:p>
        </p:txBody>
      </p:sp>
      <p:sp>
        <p:nvSpPr>
          <p:cNvPr id="472" name="Google Shape;472;p27"/>
          <p:cNvSpPr txBox="1">
            <a:spLocks noGrp="1"/>
          </p:cNvSpPr>
          <p:nvPr>
            <p:ph type="sldNum" idx="12"/>
          </p:nvPr>
        </p:nvSpPr>
        <p:spPr>
          <a:xfrm>
            <a:off x="8077200" y="6356350"/>
            <a:ext cx="2133600" cy="365100"/>
          </a:xfrm>
          <a:prstGeom prst="rect">
            <a:avLst/>
          </a:prstGeom>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pPr>
                <a:buClr>
                  <a:srgbClr val="000000"/>
                </a:buClr>
                <a:buSzPts val="1200"/>
              </a:pPr>
              <a:t>24</a:t>
            </a:fld>
            <a:endParaRPr/>
          </a:p>
        </p:txBody>
      </p:sp>
    </p:spTree>
    <p:extLst>
      <p:ext uri="{BB962C8B-B14F-4D97-AF65-F5344CB8AC3E}">
        <p14:creationId xmlns:p14="http://schemas.microsoft.com/office/powerpoint/2010/main" val="2843879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8"/>
          <p:cNvSpPr txBox="1"/>
          <p:nvPr/>
        </p:nvSpPr>
        <p:spPr>
          <a:xfrm>
            <a:off x="2286000" y="990601"/>
            <a:ext cx="7772400" cy="769441"/>
          </a:xfrm>
          <a:prstGeom prst="rect">
            <a:avLst/>
          </a:prstGeom>
          <a:noFill/>
          <a:ln>
            <a:noFill/>
          </a:ln>
        </p:spPr>
        <p:txBody>
          <a:bodyPr spcFirstLastPara="1" wrap="square" lIns="91425" tIns="45700" rIns="91425" bIns="45700" anchor="t" anchorCtr="0">
            <a:spAutoFit/>
          </a:bodyPr>
          <a:lstStyle/>
          <a:p>
            <a:pPr>
              <a:buClr>
                <a:srgbClr val="000000"/>
              </a:buClr>
              <a:buSzPts val="2000"/>
            </a:pPr>
            <a:endParaRPr sz="2000" b="1">
              <a:solidFill>
                <a:srgbClr val="000000"/>
              </a:solidFill>
              <a:latin typeface="Arial"/>
              <a:ea typeface="Arial"/>
              <a:cs typeface="Arial"/>
              <a:sym typeface="Arial"/>
            </a:endParaRPr>
          </a:p>
          <a:p>
            <a:pPr>
              <a:lnSpc>
                <a:spcPct val="120000"/>
              </a:lnSpc>
            </a:pPr>
            <a:endParaRPr sz="2000">
              <a:solidFill>
                <a:srgbClr val="000000"/>
              </a:solidFill>
              <a:latin typeface="Arial"/>
              <a:ea typeface="Arial"/>
              <a:cs typeface="Arial"/>
              <a:sym typeface="Arial"/>
            </a:endParaRPr>
          </a:p>
        </p:txBody>
      </p:sp>
      <p:pic>
        <p:nvPicPr>
          <p:cNvPr id="478" name="Google Shape;478;p28"/>
          <p:cNvPicPr preferRelativeResize="0"/>
          <p:nvPr/>
        </p:nvPicPr>
        <p:blipFill rotWithShape="1">
          <a:blip r:embed="rId3">
            <a:alphaModFix/>
          </a:blip>
          <a:srcRect/>
          <a:stretch/>
        </p:blipFill>
        <p:spPr>
          <a:xfrm>
            <a:off x="1524000" y="6149"/>
            <a:ext cx="9144000" cy="1021253"/>
          </a:xfrm>
          <a:prstGeom prst="rect">
            <a:avLst/>
          </a:prstGeom>
          <a:noFill/>
          <a:ln>
            <a:noFill/>
          </a:ln>
        </p:spPr>
      </p:pic>
      <p:sp>
        <p:nvSpPr>
          <p:cNvPr id="479" name="Google Shape;479;p28"/>
          <p:cNvSpPr txBox="1"/>
          <p:nvPr/>
        </p:nvSpPr>
        <p:spPr>
          <a:xfrm>
            <a:off x="1729440" y="41797"/>
            <a:ext cx="7487449" cy="800101"/>
          </a:xfrm>
          <a:prstGeom prst="rect">
            <a:avLst/>
          </a:prstGeom>
          <a:noFill/>
          <a:ln>
            <a:noFill/>
          </a:ln>
          <a:effectLst>
            <a:outerShdw blurRad="50800" dist="50800" dir="2700000" algn="tl" rotWithShape="0">
              <a:srgbClr val="000000">
                <a:alpha val="86274"/>
              </a:srgbClr>
            </a:outerShdw>
          </a:effectLst>
        </p:spPr>
        <p:txBody>
          <a:bodyPr spcFirstLastPara="1" wrap="square" lIns="68575" tIns="34275" rIns="68575" bIns="34275" anchor="ctr" anchorCtr="0">
            <a:noAutofit/>
          </a:bodyPr>
          <a:lstStyle/>
          <a:p>
            <a:pPr>
              <a:buClr>
                <a:srgbClr val="000000"/>
              </a:buClr>
              <a:buSzPts val="2800"/>
            </a:pPr>
            <a:r>
              <a:rPr lang="en-US" sz="2800" dirty="0">
                <a:solidFill>
                  <a:srgbClr val="FFFFFF"/>
                </a:solidFill>
                <a:latin typeface="Calibri"/>
                <a:ea typeface="Calibri"/>
                <a:cs typeface="Calibri"/>
                <a:sym typeface="Calibri"/>
              </a:rPr>
              <a:t>Spectral expansion of CRTM radiance and sensor simulation capabilities</a:t>
            </a:r>
            <a:endParaRPr sz="1400" dirty="0">
              <a:solidFill>
                <a:srgbClr val="000000"/>
              </a:solidFill>
              <a:latin typeface="Arial"/>
              <a:ea typeface="Arial"/>
              <a:cs typeface="Arial"/>
              <a:sym typeface="Arial"/>
            </a:endParaRPr>
          </a:p>
        </p:txBody>
      </p:sp>
      <p:sp>
        <p:nvSpPr>
          <p:cNvPr id="480" name="Google Shape;480;p28"/>
          <p:cNvSpPr/>
          <p:nvPr/>
        </p:nvSpPr>
        <p:spPr>
          <a:xfrm>
            <a:off x="2286000" y="1375321"/>
            <a:ext cx="6715760" cy="5095113"/>
          </a:xfrm>
          <a:prstGeom prst="rect">
            <a:avLst/>
          </a:prstGeom>
          <a:noFill/>
          <a:ln>
            <a:noFill/>
          </a:ln>
        </p:spPr>
        <p:txBody>
          <a:bodyPr spcFirstLastPara="1" wrap="square" lIns="91425" tIns="45700" rIns="91425" bIns="45700" anchor="t" anchorCtr="0">
            <a:spAutoFit/>
          </a:bodyPr>
          <a:lstStyle/>
          <a:p>
            <a:pPr marL="342900" indent="-342900">
              <a:buClr>
                <a:srgbClr val="000000"/>
              </a:buClr>
              <a:buSzPts val="3200"/>
              <a:buFont typeface="Arial"/>
              <a:buChar char="•"/>
            </a:pPr>
            <a:r>
              <a:rPr lang="en-US" sz="2800" dirty="0">
                <a:solidFill>
                  <a:srgbClr val="000000"/>
                </a:solidFill>
                <a:latin typeface="Calibri"/>
                <a:ea typeface="Calibri"/>
                <a:cs typeface="Calibri"/>
                <a:sym typeface="Calibri"/>
              </a:rPr>
              <a:t>IASI-NG</a:t>
            </a:r>
            <a:endParaRPr dirty="0"/>
          </a:p>
          <a:p>
            <a:pPr marL="342900" indent="-342900">
              <a:spcBef>
                <a:spcPts val="640"/>
              </a:spcBef>
              <a:buClr>
                <a:srgbClr val="000000"/>
              </a:buClr>
              <a:buSzPts val="3200"/>
              <a:buFont typeface="Arial"/>
              <a:buChar char="•"/>
            </a:pPr>
            <a:r>
              <a:rPr lang="en-US" sz="2800" dirty="0">
                <a:solidFill>
                  <a:srgbClr val="000000"/>
                </a:solidFill>
                <a:latin typeface="Calibri"/>
                <a:ea typeface="Calibri"/>
                <a:cs typeface="Calibri"/>
                <a:sym typeface="Calibri"/>
              </a:rPr>
              <a:t>TROPICS_sv1_srf_v1</a:t>
            </a:r>
            <a:endParaRPr dirty="0"/>
          </a:p>
          <a:p>
            <a:pPr marL="342900" indent="-342900">
              <a:spcBef>
                <a:spcPts val="640"/>
              </a:spcBef>
              <a:buClr>
                <a:srgbClr val="000000"/>
              </a:buClr>
              <a:buSzPts val="3200"/>
              <a:buFont typeface="Arial"/>
              <a:buChar char="•"/>
            </a:pPr>
            <a:r>
              <a:rPr lang="en-US" sz="2800" dirty="0">
                <a:solidFill>
                  <a:srgbClr val="000000"/>
                </a:solidFill>
                <a:latin typeface="Calibri"/>
                <a:ea typeface="Calibri"/>
                <a:cs typeface="Calibri"/>
                <a:sym typeface="Calibri"/>
              </a:rPr>
              <a:t>OMS GEMS-1/2  (under development)</a:t>
            </a:r>
            <a:endParaRPr dirty="0"/>
          </a:p>
          <a:p>
            <a:pPr marL="342900" indent="-342900">
              <a:spcBef>
                <a:spcPts val="640"/>
              </a:spcBef>
              <a:buClr>
                <a:srgbClr val="000000"/>
              </a:buClr>
              <a:buSzPts val="3200"/>
              <a:buFont typeface="Arial"/>
              <a:buChar char="•"/>
            </a:pPr>
            <a:r>
              <a:rPr lang="en-US" sz="2800" dirty="0">
                <a:solidFill>
                  <a:srgbClr val="000000"/>
                </a:solidFill>
                <a:latin typeface="Calibri"/>
                <a:ea typeface="Calibri"/>
                <a:cs typeface="Calibri"/>
                <a:sym typeface="Calibri"/>
              </a:rPr>
              <a:t>v2 </a:t>
            </a:r>
            <a:r>
              <a:rPr lang="en-US" sz="2800" dirty="0" err="1">
                <a:solidFill>
                  <a:srgbClr val="000000"/>
                </a:solidFill>
                <a:latin typeface="Calibri"/>
                <a:ea typeface="Calibri"/>
                <a:cs typeface="Calibri"/>
                <a:sym typeface="Calibri"/>
              </a:rPr>
              <a:t>ACCoeff</a:t>
            </a:r>
            <a:r>
              <a:rPr lang="en-US" sz="2800" dirty="0">
                <a:solidFill>
                  <a:srgbClr val="000000"/>
                </a:solidFill>
                <a:latin typeface="Calibri"/>
                <a:ea typeface="Calibri"/>
                <a:cs typeface="Calibri"/>
                <a:sym typeface="Calibri"/>
              </a:rPr>
              <a:t> and </a:t>
            </a:r>
            <a:r>
              <a:rPr lang="en-US" sz="2800" dirty="0" err="1">
                <a:solidFill>
                  <a:srgbClr val="000000"/>
                </a:solidFill>
                <a:latin typeface="Calibri"/>
                <a:ea typeface="Calibri"/>
                <a:cs typeface="Calibri"/>
                <a:sym typeface="Calibri"/>
              </a:rPr>
              <a:t>SpcCoeff</a:t>
            </a:r>
            <a:r>
              <a:rPr lang="en-US" sz="2800" dirty="0">
                <a:solidFill>
                  <a:srgbClr val="000000"/>
                </a:solidFill>
                <a:latin typeface="Calibri"/>
                <a:ea typeface="Calibri"/>
                <a:cs typeface="Calibri"/>
                <a:sym typeface="Calibri"/>
              </a:rPr>
              <a:t> for </a:t>
            </a:r>
            <a:r>
              <a:rPr lang="en-US" sz="2800" dirty="0" err="1">
                <a:solidFill>
                  <a:srgbClr val="000000"/>
                </a:solidFill>
                <a:latin typeface="Calibri"/>
                <a:ea typeface="Calibri"/>
                <a:cs typeface="Calibri"/>
                <a:sym typeface="Calibri"/>
              </a:rPr>
              <a:t>Metop</a:t>
            </a:r>
            <a:r>
              <a:rPr lang="en-US" sz="2800" dirty="0">
                <a:solidFill>
                  <a:srgbClr val="000000"/>
                </a:solidFill>
                <a:latin typeface="Calibri"/>
                <a:ea typeface="Calibri"/>
                <a:cs typeface="Calibri"/>
                <a:sym typeface="Calibri"/>
              </a:rPr>
              <a:t>-C / AMSU-A, and MHS</a:t>
            </a:r>
            <a:endParaRPr dirty="0"/>
          </a:p>
          <a:p>
            <a:pPr marL="342900" indent="-342900">
              <a:spcBef>
                <a:spcPts val="640"/>
              </a:spcBef>
              <a:buClr>
                <a:srgbClr val="000000"/>
              </a:buClr>
              <a:buSzPts val="3200"/>
              <a:buFont typeface="Arial"/>
              <a:buChar char="•"/>
            </a:pPr>
            <a:r>
              <a:rPr lang="en-US" sz="2800" dirty="0">
                <a:solidFill>
                  <a:srgbClr val="000000"/>
                </a:solidFill>
                <a:latin typeface="Calibri"/>
                <a:ea typeface="Calibri"/>
                <a:cs typeface="Calibri"/>
                <a:sym typeface="Calibri"/>
              </a:rPr>
              <a:t>Initial NLTE corrected </a:t>
            </a:r>
            <a:r>
              <a:rPr lang="en-US" sz="2800" dirty="0" err="1">
                <a:solidFill>
                  <a:srgbClr val="000000"/>
                </a:solidFill>
                <a:latin typeface="Calibri"/>
                <a:ea typeface="Calibri"/>
                <a:cs typeface="Calibri"/>
                <a:sym typeface="Calibri"/>
              </a:rPr>
              <a:t>CrIS</a:t>
            </a:r>
            <a:r>
              <a:rPr lang="en-US" sz="2800" dirty="0">
                <a:solidFill>
                  <a:srgbClr val="000000"/>
                </a:solidFill>
                <a:latin typeface="Calibri"/>
                <a:ea typeface="Calibri"/>
                <a:cs typeface="Calibri"/>
                <a:sym typeface="Calibri"/>
              </a:rPr>
              <a:t> coefficients (Y. Ma) for n20, </a:t>
            </a:r>
            <a:r>
              <a:rPr lang="en-US" sz="2800" dirty="0" err="1">
                <a:solidFill>
                  <a:srgbClr val="000000"/>
                </a:solidFill>
                <a:latin typeface="Calibri"/>
                <a:ea typeface="Calibri"/>
                <a:cs typeface="Calibri"/>
                <a:sym typeface="Calibri"/>
              </a:rPr>
              <a:t>npp</a:t>
            </a:r>
            <a:r>
              <a:rPr lang="en-US" sz="2800" dirty="0">
                <a:solidFill>
                  <a:srgbClr val="000000"/>
                </a:solidFill>
                <a:latin typeface="Calibri"/>
                <a:ea typeface="Calibri"/>
                <a:cs typeface="Calibri"/>
                <a:sym typeface="Calibri"/>
              </a:rPr>
              <a:t>:</a:t>
            </a:r>
            <a:endParaRPr dirty="0"/>
          </a:p>
          <a:p>
            <a:pPr marL="400050" lvl="1">
              <a:spcBef>
                <a:spcPts val="370"/>
              </a:spcBef>
            </a:pPr>
            <a:r>
              <a:rPr lang="en-US" sz="2800" dirty="0">
                <a:solidFill>
                  <a:srgbClr val="000000"/>
                </a:solidFill>
                <a:latin typeface="Calibri"/>
                <a:ea typeface="Calibri"/>
                <a:cs typeface="Calibri"/>
                <a:sym typeface="Calibri"/>
              </a:rPr>
              <a:t>cris-fsr431_n20.SpcCoeff.bin</a:t>
            </a:r>
            <a:endParaRPr dirty="0"/>
          </a:p>
          <a:p>
            <a:pPr marL="400050" lvl="3">
              <a:lnSpc>
                <a:spcPct val="80000"/>
              </a:lnSpc>
              <a:spcBef>
                <a:spcPts val="370"/>
              </a:spcBef>
            </a:pPr>
            <a:r>
              <a:rPr lang="en-US" sz="2800" dirty="0">
                <a:solidFill>
                  <a:srgbClr val="000000"/>
                </a:solidFill>
                <a:latin typeface="Calibri"/>
                <a:ea typeface="Calibri"/>
                <a:cs typeface="Calibri"/>
                <a:sym typeface="Calibri"/>
              </a:rPr>
              <a:t>cris-fsr431_npp.SpcCoeff.bin</a:t>
            </a:r>
            <a:endParaRPr dirty="0"/>
          </a:p>
          <a:p>
            <a:pPr marL="400050" lvl="3">
              <a:lnSpc>
                <a:spcPct val="80000"/>
              </a:lnSpc>
              <a:spcBef>
                <a:spcPts val="370"/>
              </a:spcBef>
            </a:pPr>
            <a:r>
              <a:rPr lang="en-US" sz="2800" dirty="0">
                <a:solidFill>
                  <a:srgbClr val="000000"/>
                </a:solidFill>
                <a:latin typeface="Calibri"/>
                <a:ea typeface="Calibri"/>
                <a:cs typeface="Calibri"/>
                <a:sym typeface="Calibri"/>
              </a:rPr>
              <a:t>cris-fsr_n20.SpcCoeff.bin</a:t>
            </a:r>
            <a:endParaRPr dirty="0"/>
          </a:p>
          <a:p>
            <a:pPr marL="400050" lvl="3">
              <a:lnSpc>
                <a:spcPct val="80000"/>
              </a:lnSpc>
              <a:spcBef>
                <a:spcPts val="370"/>
              </a:spcBef>
            </a:pPr>
            <a:r>
              <a:rPr lang="en-US" sz="2800" dirty="0" err="1">
                <a:solidFill>
                  <a:srgbClr val="000000"/>
                </a:solidFill>
                <a:latin typeface="Calibri"/>
                <a:ea typeface="Calibri"/>
                <a:cs typeface="Calibri"/>
                <a:sym typeface="Calibri"/>
              </a:rPr>
              <a:t>cris-fsr_npp.SpcCoeff.bin</a:t>
            </a:r>
            <a:endParaRPr sz="2800" dirty="0">
              <a:solidFill>
                <a:srgbClr val="000000"/>
              </a:solidFill>
              <a:latin typeface="Calibri"/>
              <a:ea typeface="Calibri"/>
              <a:cs typeface="Calibri"/>
              <a:sym typeface="Calibri"/>
            </a:endParaRPr>
          </a:p>
        </p:txBody>
      </p:sp>
      <p:sp>
        <p:nvSpPr>
          <p:cNvPr id="481" name="Google Shape;481;p28"/>
          <p:cNvSpPr txBox="1">
            <a:spLocks noGrp="1"/>
          </p:cNvSpPr>
          <p:nvPr>
            <p:ph type="sldNum" idx="12"/>
          </p:nvPr>
        </p:nvSpPr>
        <p:spPr>
          <a:xfrm>
            <a:off x="8077200" y="6356350"/>
            <a:ext cx="2133600" cy="365100"/>
          </a:xfrm>
          <a:prstGeom prst="rect">
            <a:avLst/>
          </a:prstGeom>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pPr>
                <a:buClr>
                  <a:srgbClr val="000000"/>
                </a:buClr>
                <a:buSzPts val="1200"/>
              </a:pPr>
              <a:t>25</a:t>
            </a:fld>
            <a:endParaRPr/>
          </a:p>
        </p:txBody>
      </p:sp>
    </p:spTree>
    <p:extLst>
      <p:ext uri="{BB962C8B-B14F-4D97-AF65-F5344CB8AC3E}">
        <p14:creationId xmlns:p14="http://schemas.microsoft.com/office/powerpoint/2010/main" val="3659045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9"/>
          <p:cNvSpPr txBox="1">
            <a:spLocks noGrp="1"/>
          </p:cNvSpPr>
          <p:nvPr>
            <p:ph type="sldNum" idx="12"/>
          </p:nvPr>
        </p:nvSpPr>
        <p:spPr>
          <a:xfrm>
            <a:off x="8077200" y="6356351"/>
            <a:ext cx="2133600" cy="365125"/>
          </a:xfrm>
          <a:prstGeom prst="rect">
            <a:avLst/>
          </a:prstGeom>
          <a:noFill/>
          <a:ln>
            <a:noFill/>
          </a:ln>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pPr>
                <a:buClr>
                  <a:srgbClr val="000000"/>
                </a:buClr>
                <a:buSzPts val="1200"/>
              </a:pPr>
              <a:t>26</a:t>
            </a:fld>
            <a:endParaRPr/>
          </a:p>
        </p:txBody>
      </p:sp>
      <p:sp>
        <p:nvSpPr>
          <p:cNvPr id="487" name="Google Shape;487;p29"/>
          <p:cNvSpPr/>
          <p:nvPr/>
        </p:nvSpPr>
        <p:spPr>
          <a:xfrm>
            <a:off x="2794000" y="2286000"/>
            <a:ext cx="63500" cy="76200"/>
          </a:xfrm>
          <a:prstGeom prst="rect">
            <a:avLst/>
          </a:prstGeom>
          <a:noFill/>
          <a:ln>
            <a:noFill/>
          </a:ln>
        </p:spPr>
      </p:sp>
      <p:sp>
        <p:nvSpPr>
          <p:cNvPr id="488" name="Google Shape;488;p29"/>
          <p:cNvSpPr/>
          <p:nvPr/>
        </p:nvSpPr>
        <p:spPr>
          <a:xfrm>
            <a:off x="2794000" y="2286000"/>
            <a:ext cx="63500" cy="76200"/>
          </a:xfrm>
          <a:prstGeom prst="rect">
            <a:avLst/>
          </a:prstGeom>
          <a:noFill/>
          <a:ln>
            <a:noFill/>
          </a:ln>
        </p:spPr>
      </p:sp>
      <p:sp>
        <p:nvSpPr>
          <p:cNvPr id="489" name="Google Shape;489;p29"/>
          <p:cNvSpPr/>
          <p:nvPr/>
        </p:nvSpPr>
        <p:spPr>
          <a:xfrm>
            <a:off x="2794000" y="2286000"/>
            <a:ext cx="63500" cy="76200"/>
          </a:xfrm>
          <a:prstGeom prst="rect">
            <a:avLst/>
          </a:prstGeom>
          <a:noFill/>
          <a:ln>
            <a:noFill/>
          </a:ln>
        </p:spPr>
      </p:sp>
      <p:sp>
        <p:nvSpPr>
          <p:cNvPr id="490" name="Google Shape;490;p29"/>
          <p:cNvSpPr/>
          <p:nvPr/>
        </p:nvSpPr>
        <p:spPr>
          <a:xfrm>
            <a:off x="2794000" y="2286000"/>
            <a:ext cx="63500" cy="76200"/>
          </a:xfrm>
          <a:prstGeom prst="rect">
            <a:avLst/>
          </a:prstGeom>
          <a:noFill/>
          <a:ln>
            <a:noFill/>
          </a:ln>
        </p:spPr>
      </p:sp>
      <p:sp>
        <p:nvSpPr>
          <p:cNvPr id="491" name="Google Shape;491;p29"/>
          <p:cNvSpPr/>
          <p:nvPr/>
        </p:nvSpPr>
        <p:spPr>
          <a:xfrm>
            <a:off x="2794000" y="2286000"/>
            <a:ext cx="63500" cy="76200"/>
          </a:xfrm>
          <a:prstGeom prst="rect">
            <a:avLst/>
          </a:prstGeom>
          <a:noFill/>
          <a:ln>
            <a:noFill/>
          </a:ln>
        </p:spPr>
      </p:sp>
      <p:sp>
        <p:nvSpPr>
          <p:cNvPr id="492" name="Google Shape;492;p29"/>
          <p:cNvSpPr/>
          <p:nvPr/>
        </p:nvSpPr>
        <p:spPr>
          <a:xfrm>
            <a:off x="2794000" y="2286000"/>
            <a:ext cx="63500" cy="76200"/>
          </a:xfrm>
          <a:prstGeom prst="rect">
            <a:avLst/>
          </a:prstGeom>
          <a:noFill/>
          <a:ln>
            <a:noFill/>
          </a:ln>
        </p:spPr>
      </p:sp>
      <p:sp>
        <p:nvSpPr>
          <p:cNvPr id="493" name="Google Shape;493;p29"/>
          <p:cNvSpPr/>
          <p:nvPr/>
        </p:nvSpPr>
        <p:spPr>
          <a:xfrm>
            <a:off x="2794000" y="2286000"/>
            <a:ext cx="63500" cy="76200"/>
          </a:xfrm>
          <a:prstGeom prst="rect">
            <a:avLst/>
          </a:prstGeom>
          <a:noFill/>
          <a:ln>
            <a:noFill/>
          </a:ln>
        </p:spPr>
      </p:sp>
      <p:sp>
        <p:nvSpPr>
          <p:cNvPr id="494" name="Google Shape;494;p29"/>
          <p:cNvSpPr/>
          <p:nvPr/>
        </p:nvSpPr>
        <p:spPr>
          <a:xfrm>
            <a:off x="2794000" y="2286000"/>
            <a:ext cx="63500" cy="76200"/>
          </a:xfrm>
          <a:prstGeom prst="rect">
            <a:avLst/>
          </a:prstGeom>
          <a:noFill/>
          <a:ln>
            <a:noFill/>
          </a:ln>
        </p:spPr>
      </p:sp>
      <p:pic>
        <p:nvPicPr>
          <p:cNvPr id="495" name="Google Shape;495;p29"/>
          <p:cNvPicPr preferRelativeResize="0"/>
          <p:nvPr/>
        </p:nvPicPr>
        <p:blipFill rotWithShape="1">
          <a:blip r:embed="rId3">
            <a:alphaModFix/>
          </a:blip>
          <a:srcRect l="4504" t="9302" r="9329"/>
          <a:stretch/>
        </p:blipFill>
        <p:spPr>
          <a:xfrm>
            <a:off x="5732800" y="2390775"/>
            <a:ext cx="4688801" cy="3084606"/>
          </a:xfrm>
          <a:prstGeom prst="rect">
            <a:avLst/>
          </a:prstGeom>
          <a:noFill/>
          <a:ln>
            <a:noFill/>
          </a:ln>
        </p:spPr>
      </p:pic>
      <p:pic>
        <p:nvPicPr>
          <p:cNvPr id="496" name="Google Shape;496;p29"/>
          <p:cNvPicPr preferRelativeResize="0"/>
          <p:nvPr/>
        </p:nvPicPr>
        <p:blipFill rotWithShape="1">
          <a:blip r:embed="rId4">
            <a:alphaModFix/>
          </a:blip>
          <a:srcRect l="1509" t="11023" r="9028"/>
          <a:stretch/>
        </p:blipFill>
        <p:spPr>
          <a:xfrm>
            <a:off x="1524001" y="2390776"/>
            <a:ext cx="4286249" cy="3197225"/>
          </a:xfrm>
          <a:prstGeom prst="rect">
            <a:avLst/>
          </a:prstGeom>
          <a:noFill/>
          <a:ln>
            <a:noFill/>
          </a:ln>
        </p:spPr>
      </p:pic>
      <p:sp>
        <p:nvSpPr>
          <p:cNvPr id="497" name="Google Shape;497;p29"/>
          <p:cNvSpPr/>
          <p:nvPr/>
        </p:nvSpPr>
        <p:spPr>
          <a:xfrm>
            <a:off x="2794000" y="2286000"/>
            <a:ext cx="63500" cy="76200"/>
          </a:xfrm>
          <a:prstGeom prst="rect">
            <a:avLst/>
          </a:prstGeom>
          <a:noFill/>
          <a:ln>
            <a:noFill/>
          </a:ln>
        </p:spPr>
      </p:sp>
      <p:sp>
        <p:nvSpPr>
          <p:cNvPr id="498" name="Google Shape;498;p29"/>
          <p:cNvSpPr txBox="1"/>
          <p:nvPr/>
        </p:nvSpPr>
        <p:spPr>
          <a:xfrm>
            <a:off x="1810437" y="5587365"/>
            <a:ext cx="8829661" cy="523220"/>
          </a:xfrm>
          <a:prstGeom prst="rect">
            <a:avLst/>
          </a:prstGeom>
          <a:noFill/>
          <a:ln>
            <a:noFill/>
          </a:ln>
        </p:spPr>
        <p:txBody>
          <a:bodyPr spcFirstLastPara="1" wrap="square" lIns="91425" tIns="45700" rIns="91425" bIns="45700" anchor="t" anchorCtr="0">
            <a:spAutoFit/>
          </a:bodyPr>
          <a:lstStyle/>
          <a:p>
            <a:r>
              <a:rPr lang="en-US" sz="1400">
                <a:solidFill>
                  <a:srgbClr val="000000"/>
                </a:solidFill>
                <a:latin typeface="Arial"/>
                <a:ea typeface="Arial"/>
                <a:cs typeface="Arial"/>
                <a:sym typeface="Arial"/>
              </a:rPr>
              <a:t>Vertical profile of ODPS coefficients for IASI-NG	Layer-to-space transmittance for Ch 89, IASI-NG</a:t>
            </a:r>
            <a:endParaRPr/>
          </a:p>
          <a:p>
            <a:r>
              <a:rPr lang="en-US" sz="1400">
                <a:solidFill>
                  <a:srgbClr val="000000"/>
                </a:solidFill>
                <a:latin typeface="Arial"/>
                <a:ea typeface="Arial"/>
                <a:cs typeface="Arial"/>
                <a:sym typeface="Arial"/>
              </a:rPr>
              <a:t>					for each training profile from the ECMWF-83 set</a:t>
            </a:r>
            <a:endParaRPr/>
          </a:p>
        </p:txBody>
      </p:sp>
      <p:sp>
        <p:nvSpPr>
          <p:cNvPr id="499" name="Google Shape;499;p29"/>
          <p:cNvSpPr/>
          <p:nvPr/>
        </p:nvSpPr>
        <p:spPr>
          <a:xfrm>
            <a:off x="1694160" y="1398301"/>
            <a:ext cx="8727440" cy="584775"/>
          </a:xfrm>
          <a:prstGeom prst="rect">
            <a:avLst/>
          </a:prstGeom>
          <a:noFill/>
          <a:ln>
            <a:noFill/>
          </a:ln>
        </p:spPr>
        <p:txBody>
          <a:bodyPr spcFirstLastPara="1" wrap="square" lIns="91425" tIns="45700" rIns="91425" bIns="45700" anchor="t" anchorCtr="0">
            <a:spAutoFit/>
          </a:bodyPr>
          <a:lstStyle/>
          <a:p>
            <a:pPr marL="25400"/>
            <a:r>
              <a:rPr lang="en-US" sz="3200">
                <a:solidFill>
                  <a:srgbClr val="000000"/>
                </a:solidFill>
                <a:latin typeface="Calibri"/>
                <a:ea typeface="Calibri"/>
                <a:cs typeface="Calibri"/>
                <a:sym typeface="Calibri"/>
              </a:rPr>
              <a:t>IASI-NG coefficients created, under evaluation </a:t>
            </a:r>
            <a:endParaRPr sz="1400">
              <a:solidFill>
                <a:srgbClr val="000000"/>
              </a:solidFill>
              <a:latin typeface="Arial"/>
              <a:ea typeface="Arial"/>
              <a:cs typeface="Arial"/>
              <a:sym typeface="Arial"/>
            </a:endParaRPr>
          </a:p>
        </p:txBody>
      </p:sp>
      <p:sp>
        <p:nvSpPr>
          <p:cNvPr id="501" name="Google Shape;501;p29"/>
          <p:cNvSpPr txBox="1"/>
          <p:nvPr/>
        </p:nvSpPr>
        <p:spPr>
          <a:xfrm>
            <a:off x="1729440" y="41797"/>
            <a:ext cx="7487449" cy="800101"/>
          </a:xfrm>
          <a:prstGeom prst="rect">
            <a:avLst/>
          </a:prstGeom>
          <a:noFill/>
          <a:ln>
            <a:noFill/>
          </a:ln>
          <a:effectLst>
            <a:outerShdw blurRad="50800" dist="50800" dir="2700000" algn="tl" rotWithShape="0">
              <a:srgbClr val="000000">
                <a:alpha val="86274"/>
              </a:srgbClr>
            </a:outerShdw>
          </a:effectLst>
        </p:spPr>
        <p:txBody>
          <a:bodyPr spcFirstLastPara="1" wrap="square" lIns="68575" tIns="34275" rIns="68575" bIns="34275" anchor="ctr" anchorCtr="0">
            <a:noAutofit/>
          </a:bodyPr>
          <a:lstStyle/>
          <a:p>
            <a:pPr>
              <a:buClr>
                <a:srgbClr val="000000"/>
              </a:buClr>
              <a:buSzPts val="2800"/>
            </a:pPr>
            <a:r>
              <a:rPr lang="en-US" sz="2800" dirty="0">
                <a:solidFill>
                  <a:srgbClr val="FFFFFF"/>
                </a:solidFill>
                <a:latin typeface="Calibri"/>
                <a:ea typeface="Calibri"/>
                <a:cs typeface="Calibri"/>
                <a:sym typeface="Calibri"/>
              </a:rPr>
              <a:t>Spectral expansion of CRTM radiance and sensor simulation capabilities (P. </a:t>
            </a:r>
            <a:r>
              <a:rPr lang="en-US" sz="2800" dirty="0" err="1">
                <a:solidFill>
                  <a:srgbClr val="FFFFFF"/>
                </a:solidFill>
                <a:latin typeface="Calibri"/>
                <a:ea typeface="Calibri"/>
                <a:cs typeface="Calibri"/>
                <a:sym typeface="Calibri"/>
              </a:rPr>
              <a:t>Stegmann</a:t>
            </a:r>
            <a:r>
              <a:rPr lang="en-US" sz="2800" dirty="0">
                <a:solidFill>
                  <a:srgbClr val="FFFFFF"/>
                </a:solidFill>
                <a:latin typeface="Calibri"/>
                <a:ea typeface="Calibri"/>
                <a:cs typeface="Calibri"/>
                <a:sym typeface="Calibri"/>
              </a:rPr>
              <a:t>)</a:t>
            </a:r>
            <a:endParaRPr sz="1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64570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7" name="Google Shape;507;p30"/>
          <p:cNvPicPr preferRelativeResize="0"/>
          <p:nvPr/>
        </p:nvPicPr>
        <p:blipFill rotWithShape="1">
          <a:blip r:embed="rId3">
            <a:alphaModFix/>
          </a:blip>
          <a:srcRect/>
          <a:stretch/>
        </p:blipFill>
        <p:spPr>
          <a:xfrm>
            <a:off x="5640442" y="1263732"/>
            <a:ext cx="5541264" cy="4151376"/>
          </a:xfrm>
          <a:prstGeom prst="rect">
            <a:avLst/>
          </a:prstGeom>
          <a:noFill/>
          <a:ln>
            <a:noFill/>
          </a:ln>
        </p:spPr>
      </p:pic>
      <p:pic>
        <p:nvPicPr>
          <p:cNvPr id="508" name="Google Shape;508;p30"/>
          <p:cNvPicPr preferRelativeResize="0"/>
          <p:nvPr/>
        </p:nvPicPr>
        <p:blipFill rotWithShape="1">
          <a:blip r:embed="rId4">
            <a:alphaModFix/>
          </a:blip>
          <a:srcRect/>
          <a:stretch/>
        </p:blipFill>
        <p:spPr>
          <a:xfrm>
            <a:off x="475488" y="1081999"/>
            <a:ext cx="5536973" cy="4152730"/>
          </a:xfrm>
          <a:prstGeom prst="rect">
            <a:avLst/>
          </a:prstGeom>
          <a:noFill/>
          <a:ln>
            <a:noFill/>
          </a:ln>
        </p:spPr>
      </p:pic>
      <p:sp>
        <p:nvSpPr>
          <p:cNvPr id="506" name="Google Shape;506;p30"/>
          <p:cNvSpPr txBox="1"/>
          <p:nvPr/>
        </p:nvSpPr>
        <p:spPr>
          <a:xfrm>
            <a:off x="2168979" y="987879"/>
            <a:ext cx="6942926" cy="369332"/>
          </a:xfrm>
          <a:prstGeom prst="rect">
            <a:avLst/>
          </a:prstGeom>
          <a:noFill/>
          <a:ln>
            <a:noFill/>
          </a:ln>
        </p:spPr>
        <p:txBody>
          <a:bodyPr spcFirstLastPara="1" wrap="square" lIns="91425" tIns="45700" rIns="91425" bIns="45700" anchor="t" anchorCtr="0">
            <a:spAutoFit/>
          </a:bodyPr>
          <a:lstStyle/>
          <a:p>
            <a:r>
              <a:rPr lang="en-US">
                <a:solidFill>
                  <a:srgbClr val="000000"/>
                </a:solidFill>
                <a:latin typeface="Arial"/>
                <a:ea typeface="Arial"/>
                <a:cs typeface="Arial"/>
                <a:sym typeface="Arial"/>
              </a:rPr>
              <a:t>Generating CRTM Coefficients Hyperspectral Infrared Instruments</a:t>
            </a:r>
            <a:endParaRPr/>
          </a:p>
        </p:txBody>
      </p:sp>
      <p:sp>
        <p:nvSpPr>
          <p:cNvPr id="509" name="Google Shape;509;p30"/>
          <p:cNvSpPr txBox="1"/>
          <p:nvPr/>
        </p:nvSpPr>
        <p:spPr>
          <a:xfrm>
            <a:off x="62944" y="5261814"/>
            <a:ext cx="11899033" cy="1200288"/>
          </a:xfrm>
          <a:prstGeom prst="rect">
            <a:avLst/>
          </a:prstGeom>
          <a:noFill/>
          <a:ln>
            <a:noFill/>
          </a:ln>
        </p:spPr>
        <p:txBody>
          <a:bodyPr spcFirstLastPara="1" wrap="square" lIns="91425" tIns="45700" rIns="91425" bIns="45700" anchor="t" anchorCtr="0">
            <a:spAutoFit/>
          </a:bodyPr>
          <a:lstStyle/>
          <a:p>
            <a:r>
              <a:rPr lang="en-US" dirty="0">
                <a:solidFill>
                  <a:srgbClr val="000000"/>
                </a:solidFill>
                <a:latin typeface="Arial"/>
                <a:ea typeface="Arial"/>
                <a:cs typeface="Arial"/>
                <a:sym typeface="Arial"/>
              </a:rPr>
              <a:t>Some discrepancies exist between coefficients generated using available CRTM coefficient generation package and previous operational coefficients. After an extensive evaluation, the problem is caused by some inconsistencies in the bash files that are used to process Tape5 files. Although this issues was solved for 2500 1/cm but later it was found that the problem still exist for the higher frequencies (next slide).</a:t>
            </a:r>
            <a:endParaRPr dirty="0"/>
          </a:p>
        </p:txBody>
      </p:sp>
      <p:sp>
        <p:nvSpPr>
          <p:cNvPr id="510" name="Google Shape;510;p30"/>
          <p:cNvSpPr/>
          <p:nvPr/>
        </p:nvSpPr>
        <p:spPr>
          <a:xfrm>
            <a:off x="4691744" y="2008415"/>
            <a:ext cx="408215" cy="579664"/>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sz="1050">
              <a:solidFill>
                <a:schemeClr val="lt1"/>
              </a:solidFill>
              <a:latin typeface="Arial"/>
              <a:ea typeface="Arial"/>
              <a:cs typeface="Arial"/>
              <a:sym typeface="Arial"/>
            </a:endParaRPr>
          </a:p>
        </p:txBody>
      </p:sp>
      <p:sp>
        <p:nvSpPr>
          <p:cNvPr id="511" name="Google Shape;511;p30"/>
          <p:cNvSpPr/>
          <p:nvPr/>
        </p:nvSpPr>
        <p:spPr>
          <a:xfrm>
            <a:off x="9820502" y="2008415"/>
            <a:ext cx="408215" cy="579664"/>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sz="1050">
              <a:solidFill>
                <a:schemeClr val="lt1"/>
              </a:solidFill>
              <a:latin typeface="Arial"/>
              <a:ea typeface="Arial"/>
              <a:cs typeface="Arial"/>
              <a:sym typeface="Arial"/>
            </a:endParaRPr>
          </a:p>
        </p:txBody>
      </p:sp>
      <p:sp>
        <p:nvSpPr>
          <p:cNvPr id="514" name="Google Shape;514;p30"/>
          <p:cNvSpPr txBox="1"/>
          <p:nvPr/>
        </p:nvSpPr>
        <p:spPr>
          <a:xfrm>
            <a:off x="1729440" y="41797"/>
            <a:ext cx="7487449" cy="800101"/>
          </a:xfrm>
          <a:prstGeom prst="rect">
            <a:avLst/>
          </a:prstGeom>
          <a:noFill/>
          <a:ln>
            <a:noFill/>
          </a:ln>
          <a:effectLst>
            <a:outerShdw blurRad="50800" dist="50800" dir="2700000" algn="tl" rotWithShape="0">
              <a:srgbClr val="000000">
                <a:alpha val="86274"/>
              </a:srgbClr>
            </a:outerShdw>
          </a:effectLst>
        </p:spPr>
        <p:txBody>
          <a:bodyPr spcFirstLastPara="1" wrap="square" lIns="68575" tIns="34275" rIns="68575" bIns="34275" anchor="ctr" anchorCtr="0">
            <a:noAutofit/>
          </a:bodyPr>
          <a:lstStyle/>
          <a:p>
            <a:pPr>
              <a:buClr>
                <a:srgbClr val="000000"/>
              </a:buClr>
              <a:buSzPts val="2800"/>
            </a:pPr>
            <a:r>
              <a:rPr lang="en-US" sz="2800" dirty="0">
                <a:solidFill>
                  <a:srgbClr val="FFFFFF"/>
                </a:solidFill>
                <a:latin typeface="Calibri"/>
                <a:ea typeface="Calibri"/>
                <a:cs typeface="Calibri"/>
                <a:sym typeface="Calibri"/>
              </a:rPr>
              <a:t>Spectral expansion of CRTM radiance and sensor simulation capabilities (I. </a:t>
            </a:r>
            <a:r>
              <a:rPr lang="en-US" sz="2800" dirty="0" err="1">
                <a:solidFill>
                  <a:srgbClr val="FFFFFF"/>
                </a:solidFill>
                <a:latin typeface="Calibri"/>
                <a:ea typeface="Calibri"/>
                <a:cs typeface="Calibri"/>
                <a:sym typeface="Calibri"/>
              </a:rPr>
              <a:t>Moradi</a:t>
            </a:r>
            <a:r>
              <a:rPr lang="en-US" sz="2800" dirty="0">
                <a:solidFill>
                  <a:srgbClr val="FFFFFF"/>
                </a:solidFill>
                <a:latin typeface="Calibri"/>
                <a:ea typeface="Calibri"/>
                <a:cs typeface="Calibri"/>
                <a:sym typeface="Calibri"/>
              </a:rPr>
              <a:t>)</a:t>
            </a:r>
            <a:endParaRPr sz="1400" dirty="0">
              <a:solidFill>
                <a:srgbClr val="000000"/>
              </a:solidFill>
              <a:latin typeface="Arial"/>
              <a:ea typeface="Arial"/>
              <a:cs typeface="Arial"/>
              <a:sym typeface="Arial"/>
            </a:endParaRPr>
          </a:p>
        </p:txBody>
      </p:sp>
      <p:sp>
        <p:nvSpPr>
          <p:cNvPr id="515" name="Google Shape;515;p30"/>
          <p:cNvSpPr txBox="1">
            <a:spLocks noGrp="1"/>
          </p:cNvSpPr>
          <p:nvPr>
            <p:ph type="sldNum" idx="12"/>
          </p:nvPr>
        </p:nvSpPr>
        <p:spPr>
          <a:xfrm>
            <a:off x="8077200" y="6356350"/>
            <a:ext cx="2133600" cy="365100"/>
          </a:xfrm>
          <a:prstGeom prst="rect">
            <a:avLst/>
          </a:prstGeom>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pPr>
                <a:buClr>
                  <a:srgbClr val="000000"/>
                </a:buClr>
                <a:buSzPts val="1200"/>
              </a:pPr>
              <a:t>27</a:t>
            </a:fld>
            <a:endParaRPr/>
          </a:p>
        </p:txBody>
      </p:sp>
    </p:spTree>
    <p:extLst>
      <p:ext uri="{BB962C8B-B14F-4D97-AF65-F5344CB8AC3E}">
        <p14:creationId xmlns:p14="http://schemas.microsoft.com/office/powerpoint/2010/main" val="2696856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1"/>
          <p:cNvSpPr txBox="1"/>
          <p:nvPr/>
        </p:nvSpPr>
        <p:spPr>
          <a:xfrm>
            <a:off x="2168979" y="987879"/>
            <a:ext cx="6942926" cy="369332"/>
          </a:xfrm>
          <a:prstGeom prst="rect">
            <a:avLst/>
          </a:prstGeom>
          <a:noFill/>
          <a:ln>
            <a:noFill/>
          </a:ln>
        </p:spPr>
        <p:txBody>
          <a:bodyPr spcFirstLastPara="1" wrap="square" lIns="91425" tIns="45700" rIns="91425" bIns="45700" anchor="t" anchorCtr="0">
            <a:spAutoFit/>
          </a:bodyPr>
          <a:lstStyle/>
          <a:p>
            <a:r>
              <a:rPr lang="en-US">
                <a:solidFill>
                  <a:srgbClr val="000000"/>
                </a:solidFill>
                <a:latin typeface="Arial"/>
                <a:ea typeface="Arial"/>
                <a:cs typeface="Arial"/>
                <a:sym typeface="Arial"/>
              </a:rPr>
              <a:t>Generating CRTM Coefficients Hyperspectral Infrared Instruments</a:t>
            </a:r>
            <a:endParaRPr/>
          </a:p>
        </p:txBody>
      </p:sp>
      <p:pic>
        <p:nvPicPr>
          <p:cNvPr id="521" name="Google Shape;521;p31"/>
          <p:cNvPicPr preferRelativeResize="0"/>
          <p:nvPr/>
        </p:nvPicPr>
        <p:blipFill rotWithShape="1">
          <a:blip r:embed="rId3">
            <a:alphaModFix/>
          </a:blip>
          <a:srcRect/>
          <a:stretch/>
        </p:blipFill>
        <p:spPr>
          <a:xfrm>
            <a:off x="6060622" y="1482060"/>
            <a:ext cx="5558354" cy="4168766"/>
          </a:xfrm>
          <a:prstGeom prst="rect">
            <a:avLst/>
          </a:prstGeom>
          <a:noFill/>
          <a:ln>
            <a:noFill/>
          </a:ln>
        </p:spPr>
      </p:pic>
      <p:pic>
        <p:nvPicPr>
          <p:cNvPr id="522" name="Google Shape;522;p31"/>
          <p:cNvPicPr preferRelativeResize="0"/>
          <p:nvPr/>
        </p:nvPicPr>
        <p:blipFill rotWithShape="1">
          <a:blip r:embed="rId4">
            <a:alphaModFix/>
          </a:blip>
          <a:srcRect/>
          <a:stretch/>
        </p:blipFill>
        <p:spPr>
          <a:xfrm>
            <a:off x="621792" y="1482060"/>
            <a:ext cx="5581265" cy="4185949"/>
          </a:xfrm>
          <a:prstGeom prst="rect">
            <a:avLst/>
          </a:prstGeom>
          <a:noFill/>
          <a:ln>
            <a:noFill/>
          </a:ln>
        </p:spPr>
      </p:pic>
      <p:sp>
        <p:nvSpPr>
          <p:cNvPr id="523" name="Google Shape;523;p31"/>
          <p:cNvSpPr txBox="1"/>
          <p:nvPr/>
        </p:nvSpPr>
        <p:spPr>
          <a:xfrm>
            <a:off x="179505" y="5615611"/>
            <a:ext cx="10587317" cy="923289"/>
          </a:xfrm>
          <a:prstGeom prst="rect">
            <a:avLst/>
          </a:prstGeom>
          <a:noFill/>
          <a:ln>
            <a:noFill/>
          </a:ln>
        </p:spPr>
        <p:txBody>
          <a:bodyPr spcFirstLastPara="1" wrap="square" lIns="91425" tIns="45700" rIns="91425" bIns="45700" anchor="t" anchorCtr="0">
            <a:spAutoFit/>
          </a:bodyPr>
          <a:lstStyle/>
          <a:p>
            <a:r>
              <a:rPr lang="en-US" dirty="0">
                <a:solidFill>
                  <a:srgbClr val="000000"/>
                </a:solidFill>
                <a:latin typeface="Arial"/>
                <a:ea typeface="Arial"/>
                <a:cs typeface="Arial"/>
                <a:sym typeface="Arial"/>
              </a:rPr>
              <a:t>The problem seems to depend on the profiles used to run CRTM. The left image was created using Era profiles as input and right image using FASCOD profiles as input. </a:t>
            </a:r>
            <a:r>
              <a:rPr lang="en-US" dirty="0" err="1">
                <a:solidFill>
                  <a:srgbClr val="000000"/>
                </a:solidFill>
                <a:latin typeface="Arial"/>
                <a:ea typeface="Arial"/>
                <a:cs typeface="Arial"/>
                <a:sym typeface="Arial"/>
              </a:rPr>
              <a:t>GeoIRS</a:t>
            </a:r>
            <a:r>
              <a:rPr lang="en-US" dirty="0">
                <a:solidFill>
                  <a:srgbClr val="000000"/>
                </a:solidFill>
                <a:latin typeface="Arial"/>
                <a:ea typeface="Arial"/>
                <a:cs typeface="Arial"/>
                <a:sym typeface="Arial"/>
              </a:rPr>
              <a:t> is an instrument similar to MSG IRS and IASI shows the operational coefficients. </a:t>
            </a:r>
            <a:endParaRPr dirty="0"/>
          </a:p>
        </p:txBody>
      </p:sp>
      <p:sp>
        <p:nvSpPr>
          <p:cNvPr id="524" name="Google Shape;524;p31"/>
          <p:cNvSpPr/>
          <p:nvPr/>
        </p:nvSpPr>
        <p:spPr>
          <a:xfrm>
            <a:off x="1868260" y="1933630"/>
            <a:ext cx="840921" cy="579664"/>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sz="1050">
              <a:solidFill>
                <a:schemeClr val="lt1"/>
              </a:solidFill>
              <a:latin typeface="Arial"/>
              <a:ea typeface="Arial"/>
              <a:cs typeface="Arial"/>
              <a:sym typeface="Arial"/>
            </a:endParaRPr>
          </a:p>
        </p:txBody>
      </p:sp>
      <p:sp>
        <p:nvSpPr>
          <p:cNvPr id="525" name="Google Shape;525;p31"/>
          <p:cNvSpPr/>
          <p:nvPr/>
        </p:nvSpPr>
        <p:spPr>
          <a:xfrm>
            <a:off x="3805236" y="1940597"/>
            <a:ext cx="579665" cy="579664"/>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sz="1050">
              <a:solidFill>
                <a:schemeClr val="lt1"/>
              </a:solidFill>
              <a:latin typeface="Arial"/>
              <a:ea typeface="Arial"/>
              <a:cs typeface="Arial"/>
              <a:sym typeface="Arial"/>
            </a:endParaRPr>
          </a:p>
        </p:txBody>
      </p:sp>
      <p:sp>
        <p:nvSpPr>
          <p:cNvPr id="526" name="Google Shape;526;p31"/>
          <p:cNvSpPr/>
          <p:nvPr/>
        </p:nvSpPr>
        <p:spPr>
          <a:xfrm>
            <a:off x="8397624" y="1707541"/>
            <a:ext cx="610522" cy="579664"/>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sz="1050">
              <a:solidFill>
                <a:schemeClr val="lt1"/>
              </a:solidFill>
              <a:latin typeface="Arial"/>
              <a:ea typeface="Arial"/>
              <a:cs typeface="Arial"/>
              <a:sym typeface="Arial"/>
            </a:endParaRPr>
          </a:p>
        </p:txBody>
      </p:sp>
      <p:sp>
        <p:nvSpPr>
          <p:cNvPr id="528" name="Google Shape;528;p31"/>
          <p:cNvSpPr txBox="1"/>
          <p:nvPr/>
        </p:nvSpPr>
        <p:spPr>
          <a:xfrm>
            <a:off x="1729440" y="41797"/>
            <a:ext cx="7487449" cy="800101"/>
          </a:xfrm>
          <a:prstGeom prst="rect">
            <a:avLst/>
          </a:prstGeom>
          <a:noFill/>
          <a:ln>
            <a:noFill/>
          </a:ln>
          <a:effectLst>
            <a:outerShdw blurRad="50800" dist="50800" dir="2700000" algn="tl" rotWithShape="0">
              <a:srgbClr val="000000">
                <a:alpha val="86274"/>
              </a:srgbClr>
            </a:outerShdw>
          </a:effectLst>
        </p:spPr>
        <p:txBody>
          <a:bodyPr spcFirstLastPara="1" wrap="square" lIns="68575" tIns="34275" rIns="68575" bIns="34275" anchor="ctr" anchorCtr="0">
            <a:noAutofit/>
          </a:bodyPr>
          <a:lstStyle/>
          <a:p>
            <a:pPr>
              <a:buClr>
                <a:srgbClr val="000000"/>
              </a:buClr>
              <a:buSzPts val="2800"/>
            </a:pPr>
            <a:r>
              <a:rPr lang="en-US" sz="2800" dirty="0">
                <a:solidFill>
                  <a:srgbClr val="FFFFFF"/>
                </a:solidFill>
                <a:latin typeface="Calibri"/>
                <a:ea typeface="Calibri"/>
                <a:cs typeface="Calibri"/>
                <a:sym typeface="Calibri"/>
              </a:rPr>
              <a:t>Spectral expansion of CRTM radiance and sensor simulation capabilities (I. </a:t>
            </a:r>
            <a:r>
              <a:rPr lang="en-US" sz="2800" dirty="0" err="1">
                <a:solidFill>
                  <a:srgbClr val="FFFFFF"/>
                </a:solidFill>
                <a:latin typeface="Calibri"/>
                <a:ea typeface="Calibri"/>
                <a:cs typeface="Calibri"/>
                <a:sym typeface="Calibri"/>
              </a:rPr>
              <a:t>Moradi</a:t>
            </a:r>
            <a:r>
              <a:rPr lang="en-US" sz="2800" dirty="0">
                <a:solidFill>
                  <a:srgbClr val="FFFFFF"/>
                </a:solidFill>
                <a:latin typeface="Calibri"/>
                <a:ea typeface="Calibri"/>
                <a:cs typeface="Calibri"/>
                <a:sym typeface="Calibri"/>
              </a:rPr>
              <a:t>)</a:t>
            </a:r>
            <a:endParaRPr sz="1400" dirty="0">
              <a:solidFill>
                <a:srgbClr val="000000"/>
              </a:solidFill>
              <a:latin typeface="Arial"/>
              <a:ea typeface="Arial"/>
              <a:cs typeface="Arial"/>
              <a:sym typeface="Arial"/>
            </a:endParaRPr>
          </a:p>
        </p:txBody>
      </p:sp>
      <p:sp>
        <p:nvSpPr>
          <p:cNvPr id="529" name="Google Shape;529;p31"/>
          <p:cNvSpPr txBox="1">
            <a:spLocks noGrp="1"/>
          </p:cNvSpPr>
          <p:nvPr>
            <p:ph type="sldNum" idx="12"/>
          </p:nvPr>
        </p:nvSpPr>
        <p:spPr>
          <a:xfrm>
            <a:off x="8077200" y="6356350"/>
            <a:ext cx="2133600" cy="365100"/>
          </a:xfrm>
          <a:prstGeom prst="rect">
            <a:avLst/>
          </a:prstGeom>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pPr>
                <a:buClr>
                  <a:srgbClr val="000000"/>
                </a:buClr>
                <a:buSzPts val="1200"/>
              </a:pPr>
              <a:t>28</a:t>
            </a:fld>
            <a:endParaRPr/>
          </a:p>
        </p:txBody>
      </p:sp>
    </p:spTree>
    <p:extLst>
      <p:ext uri="{BB962C8B-B14F-4D97-AF65-F5344CB8AC3E}">
        <p14:creationId xmlns:p14="http://schemas.microsoft.com/office/powerpoint/2010/main" val="444921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81" name="Google Shape;281;p5"/>
          <p:cNvSpPr txBox="1">
            <a:spLocks noGrp="1"/>
          </p:cNvSpPr>
          <p:nvPr>
            <p:ph type="sldNum" idx="12"/>
          </p:nvPr>
        </p:nvSpPr>
        <p:spPr>
          <a:xfrm>
            <a:off x="8077200" y="6356351"/>
            <a:ext cx="2133600" cy="365125"/>
          </a:xfrm>
          <a:prstGeom prst="rect">
            <a:avLst/>
          </a:prstGeom>
          <a:noFill/>
          <a:ln>
            <a:noFill/>
          </a:ln>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pPr>
                <a:buClr>
                  <a:srgbClr val="000000"/>
                </a:buClr>
                <a:buSzPts val="1200"/>
              </a:pPr>
              <a:t>29</a:t>
            </a:fld>
            <a:endParaRPr/>
          </a:p>
        </p:txBody>
      </p:sp>
      <p:sp>
        <p:nvSpPr>
          <p:cNvPr id="5" name="Google Shape;273;p3">
            <a:extLst>
              <a:ext uri="{FF2B5EF4-FFF2-40B4-BE49-F238E27FC236}">
                <a16:creationId xmlns:a16="http://schemas.microsoft.com/office/drawing/2014/main" id="{3B5C3F6B-B6D9-BA47-8D1E-193B1F57F8CB}"/>
              </a:ext>
            </a:extLst>
          </p:cNvPr>
          <p:cNvSpPr txBox="1"/>
          <p:nvPr/>
        </p:nvSpPr>
        <p:spPr>
          <a:xfrm>
            <a:off x="249194" y="0"/>
            <a:ext cx="11566567" cy="1052565"/>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a:buClr>
                <a:schemeClr val="lt1"/>
              </a:buClr>
              <a:buSzPts val="3600"/>
            </a:pPr>
            <a:r>
              <a:rPr lang="en-US" sz="3600" b="1" dirty="0">
                <a:solidFill>
                  <a:schemeClr val="accent3">
                    <a:lumMod val="40000"/>
                    <a:lumOff val="60000"/>
                  </a:schemeClr>
                </a:solidFill>
                <a:latin typeface="Calibri"/>
                <a:ea typeface="Calibri"/>
                <a:cs typeface="Calibri"/>
                <a:sym typeface="Calibri"/>
              </a:rPr>
              <a:t>AOP 2021</a:t>
            </a:r>
            <a:r>
              <a:rPr lang="en-US" sz="3600" b="1" dirty="0">
                <a:solidFill>
                  <a:schemeClr val="accent3">
                    <a:lumMod val="20000"/>
                    <a:lumOff val="80000"/>
                  </a:schemeClr>
                </a:solidFill>
                <a:latin typeface="Calibri"/>
                <a:ea typeface="Calibri"/>
                <a:cs typeface="Calibri"/>
                <a:sym typeface="Calibri"/>
              </a:rPr>
              <a:t>   </a:t>
            </a:r>
            <a:r>
              <a:rPr lang="en-US" sz="3600" b="1" dirty="0">
                <a:solidFill>
                  <a:schemeClr val="lt1"/>
                </a:solidFill>
                <a:ea typeface="Calibri"/>
                <a:cs typeface="Calibri"/>
                <a:sym typeface="Calibri"/>
              </a:rPr>
              <a:t>CRTM: Application Outcomes</a:t>
            </a:r>
          </a:p>
        </p:txBody>
      </p:sp>
      <p:graphicFrame>
        <p:nvGraphicFramePr>
          <p:cNvPr id="8" name="Table 7">
            <a:extLst>
              <a:ext uri="{FF2B5EF4-FFF2-40B4-BE49-F238E27FC236}">
                <a16:creationId xmlns:a16="http://schemas.microsoft.com/office/drawing/2014/main" id="{975A6722-CD72-D548-8226-92ABC9D4A466}"/>
              </a:ext>
            </a:extLst>
          </p:cNvPr>
          <p:cNvGraphicFramePr>
            <a:graphicFrameLocks noGrp="1"/>
          </p:cNvGraphicFramePr>
          <p:nvPr>
            <p:extLst>
              <p:ext uri="{D42A27DB-BD31-4B8C-83A1-F6EECF244321}">
                <p14:modId xmlns:p14="http://schemas.microsoft.com/office/powerpoint/2010/main" val="436796376"/>
              </p:ext>
            </p:extLst>
          </p:nvPr>
        </p:nvGraphicFramePr>
        <p:xfrm>
          <a:off x="120607" y="1099998"/>
          <a:ext cx="10537233" cy="4955362"/>
        </p:xfrm>
        <a:graphic>
          <a:graphicData uri="http://schemas.openxmlformats.org/drawingml/2006/table">
            <a:tbl>
              <a:tblPr firstRow="1" bandRow="1">
                <a:tableStyleId>{EB9631B5-78F2-41C9-869B-9F39066F8104}</a:tableStyleId>
              </a:tblPr>
              <a:tblGrid>
                <a:gridCol w="10537233">
                  <a:extLst>
                    <a:ext uri="{9D8B030D-6E8A-4147-A177-3AD203B41FA5}">
                      <a16:colId xmlns:a16="http://schemas.microsoft.com/office/drawing/2014/main" val="289238868"/>
                    </a:ext>
                  </a:extLst>
                </a:gridCol>
              </a:tblGrid>
              <a:tr h="402743">
                <a:tc>
                  <a:txBody>
                    <a:bodyPr/>
                    <a:lstStyle/>
                    <a:p>
                      <a:pPr algn="ctr" rtl="0" fontAlgn="ctr"/>
                      <a:r>
                        <a:rPr lang="en-US" sz="2100" dirty="0">
                          <a:effectLst/>
                        </a:rPr>
                        <a:t>Task</a:t>
                      </a:r>
                      <a:endParaRPr lang="en-US" sz="2100" b="1" dirty="0">
                        <a:solidFill>
                          <a:srgbClr val="000000"/>
                        </a:solidFill>
                        <a:effectLst/>
                      </a:endParaRPr>
                    </a:p>
                  </a:txBody>
                  <a:tcPr marL="11240" marR="11240" marT="7493" marB="7493" anchor="ctr"/>
                </a:tc>
                <a:extLst>
                  <a:ext uri="{0D108BD9-81ED-4DB2-BD59-A6C34878D82A}">
                    <a16:rowId xmlns:a16="http://schemas.microsoft.com/office/drawing/2014/main" val="4202105273"/>
                  </a:ext>
                </a:extLst>
              </a:tr>
              <a:tr h="430529">
                <a:tc>
                  <a:txBody>
                    <a:bodyPr/>
                    <a:lstStyle/>
                    <a:p>
                      <a:pPr rtl="0" fontAlgn="ctr"/>
                      <a:r>
                        <a:rPr lang="en-US" sz="2100">
                          <a:effectLst/>
                        </a:rPr>
                        <a:t>SimObs: H(x) + Jacobians</a:t>
                      </a:r>
                    </a:p>
                  </a:txBody>
                  <a:tcPr marL="28575" marR="28575" marT="19050" marB="19050" anchor="ctr"/>
                </a:tc>
                <a:extLst>
                  <a:ext uri="{0D108BD9-81ED-4DB2-BD59-A6C34878D82A}">
                    <a16:rowId xmlns:a16="http://schemas.microsoft.com/office/drawing/2014/main" val="3433518819"/>
                  </a:ext>
                </a:extLst>
              </a:tr>
              <a:tr h="430529">
                <a:tc>
                  <a:txBody>
                    <a:bodyPr/>
                    <a:lstStyle/>
                    <a:p>
                      <a:pPr rtl="0" fontAlgn="ctr"/>
                      <a:r>
                        <a:rPr lang="en-US" sz="2100">
                          <a:effectLst/>
                        </a:rPr>
                        <a:t>SimObs: Statistical Analysis</a:t>
                      </a:r>
                    </a:p>
                  </a:txBody>
                  <a:tcPr marL="28575" marR="28575" marT="19050" marB="19050" anchor="ctr"/>
                </a:tc>
                <a:extLst>
                  <a:ext uri="{0D108BD9-81ED-4DB2-BD59-A6C34878D82A}">
                    <a16:rowId xmlns:a16="http://schemas.microsoft.com/office/drawing/2014/main" val="1691696411"/>
                  </a:ext>
                </a:extLst>
              </a:tr>
              <a:tr h="430529">
                <a:tc>
                  <a:txBody>
                    <a:bodyPr/>
                    <a:lstStyle/>
                    <a:p>
                      <a:pPr rtl="0" fontAlgn="ctr"/>
                      <a:r>
                        <a:rPr lang="en-US" sz="2100" dirty="0" err="1">
                          <a:effectLst/>
                        </a:rPr>
                        <a:t>SimObs</a:t>
                      </a:r>
                      <a:r>
                        <a:rPr lang="en-US" sz="2100" dirty="0">
                          <a:effectLst/>
                        </a:rPr>
                        <a:t>: Instrument Analysis / Monitoring</a:t>
                      </a:r>
                    </a:p>
                  </a:txBody>
                  <a:tcPr marL="28575" marR="28575" marT="19050" marB="19050" anchor="ctr"/>
                </a:tc>
                <a:extLst>
                  <a:ext uri="{0D108BD9-81ED-4DB2-BD59-A6C34878D82A}">
                    <a16:rowId xmlns:a16="http://schemas.microsoft.com/office/drawing/2014/main" val="587677696"/>
                  </a:ext>
                </a:extLst>
              </a:tr>
              <a:tr h="815258">
                <a:tc>
                  <a:txBody>
                    <a:bodyPr/>
                    <a:lstStyle/>
                    <a:p>
                      <a:pPr rtl="0" fontAlgn="ctr"/>
                      <a:r>
                        <a:rPr lang="en-US" sz="2100" dirty="0">
                          <a:effectLst/>
                        </a:rPr>
                        <a:t>Analyze CRTM v3.0: Cloud/Aerosol Interactions </a:t>
                      </a:r>
                    </a:p>
                  </a:txBody>
                  <a:tcPr marL="28575" marR="28575" marT="19050" marB="19050" anchor="ctr"/>
                </a:tc>
                <a:extLst>
                  <a:ext uri="{0D108BD9-81ED-4DB2-BD59-A6C34878D82A}">
                    <a16:rowId xmlns:a16="http://schemas.microsoft.com/office/drawing/2014/main" val="465346863"/>
                  </a:ext>
                </a:extLst>
              </a:tr>
              <a:tr h="815258">
                <a:tc>
                  <a:txBody>
                    <a:bodyPr/>
                    <a:lstStyle/>
                    <a:p>
                      <a:pPr rtl="0" fontAlgn="ctr"/>
                      <a:r>
                        <a:rPr lang="en-US" sz="2100" dirty="0">
                          <a:effectLst/>
                        </a:rPr>
                        <a:t>Create CRTM v3.0: Polarization vs. non-Polarized Impact Statistics</a:t>
                      </a:r>
                    </a:p>
                  </a:txBody>
                  <a:tcPr marL="28575" marR="28575" marT="19050" marB="19050" anchor="ctr"/>
                </a:tc>
                <a:extLst>
                  <a:ext uri="{0D108BD9-81ED-4DB2-BD59-A6C34878D82A}">
                    <a16:rowId xmlns:a16="http://schemas.microsoft.com/office/drawing/2014/main" val="2814446465"/>
                  </a:ext>
                </a:extLst>
              </a:tr>
              <a:tr h="815258">
                <a:tc>
                  <a:txBody>
                    <a:bodyPr/>
                    <a:lstStyle/>
                    <a:p>
                      <a:pPr rtl="0" fontAlgn="ctr"/>
                      <a:r>
                        <a:rPr lang="en-US" sz="2100" dirty="0">
                          <a:effectLst/>
                        </a:rPr>
                        <a:t>Generate CRTM Transmittance Package Coefficients</a:t>
                      </a:r>
                    </a:p>
                  </a:txBody>
                  <a:tcPr marL="28575" marR="28575" marT="19050" marB="19050" anchor="ctr"/>
                </a:tc>
                <a:extLst>
                  <a:ext uri="{0D108BD9-81ED-4DB2-BD59-A6C34878D82A}">
                    <a16:rowId xmlns:a16="http://schemas.microsoft.com/office/drawing/2014/main" val="1825360398"/>
                  </a:ext>
                </a:extLst>
              </a:tr>
              <a:tr h="815258">
                <a:tc>
                  <a:txBody>
                    <a:bodyPr/>
                    <a:lstStyle/>
                    <a:p>
                      <a:pPr rtl="0" fontAlgn="ctr"/>
                      <a:r>
                        <a:rPr lang="en-US" sz="2100" dirty="0">
                          <a:effectLst/>
                        </a:rPr>
                        <a:t>Evaluate AI-based replacements for regression methods and LUTs.</a:t>
                      </a:r>
                    </a:p>
                  </a:txBody>
                  <a:tcPr marL="28575" marR="28575" marT="19050" marB="19050" anchor="ctr"/>
                </a:tc>
                <a:extLst>
                  <a:ext uri="{0D108BD9-81ED-4DB2-BD59-A6C34878D82A}">
                    <a16:rowId xmlns:a16="http://schemas.microsoft.com/office/drawing/2014/main" val="3566416642"/>
                  </a:ext>
                </a:extLst>
              </a:tr>
            </a:tbl>
          </a:graphicData>
        </a:graphic>
      </p:graphicFrame>
    </p:spTree>
    <p:extLst>
      <p:ext uri="{BB962C8B-B14F-4D97-AF65-F5344CB8AC3E}">
        <p14:creationId xmlns:p14="http://schemas.microsoft.com/office/powerpoint/2010/main" val="3792068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 name="Picture 1">
            <a:extLst>
              <a:ext uri="{FF2B5EF4-FFF2-40B4-BE49-F238E27FC236}">
                <a16:creationId xmlns:a16="http://schemas.microsoft.com/office/drawing/2014/main" id="{A5C6743F-858C-F049-964D-5E01B4330942}"/>
              </a:ext>
            </a:extLst>
          </p:cNvPr>
          <p:cNvPicPr>
            <a:picLocks noChangeAspect="1"/>
          </p:cNvPicPr>
          <p:nvPr/>
        </p:nvPicPr>
        <p:blipFill>
          <a:blip r:embed="rId3"/>
          <a:stretch>
            <a:fillRect/>
          </a:stretch>
        </p:blipFill>
        <p:spPr>
          <a:xfrm>
            <a:off x="6570646" y="2300450"/>
            <a:ext cx="5621354" cy="2782917"/>
          </a:xfrm>
          <a:prstGeom prst="rect">
            <a:avLst/>
          </a:prstGeom>
        </p:spPr>
      </p:pic>
      <p:sp>
        <p:nvSpPr>
          <p:cNvPr id="268" name="Google Shape;268;p3"/>
          <p:cNvSpPr txBox="1">
            <a:spLocks noGrp="1"/>
          </p:cNvSpPr>
          <p:nvPr>
            <p:ph type="body" idx="1"/>
          </p:nvPr>
        </p:nvSpPr>
        <p:spPr>
          <a:xfrm>
            <a:off x="0" y="1325350"/>
            <a:ext cx="6570646" cy="5396100"/>
          </a:xfrm>
          <a:prstGeom prst="rect">
            <a:avLst/>
          </a:prstGeom>
          <a:solidFill>
            <a:schemeClr val="bg1"/>
          </a:solidFill>
          <a:ln>
            <a:noFill/>
          </a:ln>
        </p:spPr>
        <p:txBody>
          <a:bodyPr spcFirstLastPara="1" vert="horz" wrap="square" lIns="91425" tIns="45700" rIns="91425" bIns="45700" rtlCol="0" anchor="t" anchorCtr="0">
            <a:noAutofit/>
          </a:bodyPr>
          <a:lstStyle/>
          <a:p>
            <a:pPr marL="57150" indent="0">
              <a:spcBef>
                <a:spcPts val="640"/>
              </a:spcBef>
              <a:buSzPct val="100000"/>
              <a:buNone/>
            </a:pPr>
            <a:endParaRPr lang="en-US" dirty="0">
              <a:solidFill>
                <a:schemeClr val="accent3">
                  <a:lumMod val="40000"/>
                  <a:lumOff val="60000"/>
                </a:schemeClr>
              </a:solidFill>
              <a:sym typeface="Calibri"/>
            </a:endParaRPr>
          </a:p>
          <a:p>
            <a:pPr marL="57150" indent="0">
              <a:spcBef>
                <a:spcPts val="640"/>
              </a:spcBef>
              <a:buSzPct val="100000"/>
              <a:buNone/>
            </a:pPr>
            <a:r>
              <a:rPr lang="en-US" sz="3600" b="1" dirty="0">
                <a:solidFill>
                  <a:schemeClr val="tx2">
                    <a:lumMod val="40000"/>
                    <a:lumOff val="60000"/>
                  </a:schemeClr>
                </a:solidFill>
                <a:ea typeface="Calibri"/>
                <a:cs typeface="Calibri"/>
                <a:sym typeface="Calibri"/>
              </a:rPr>
              <a:t>CRTM1: Software Management and Workflow</a:t>
            </a:r>
          </a:p>
          <a:p>
            <a:pPr marL="57150" indent="0">
              <a:spcBef>
                <a:spcPts val="640"/>
              </a:spcBef>
              <a:buSzPct val="100000"/>
              <a:buNone/>
            </a:pPr>
            <a:endParaRPr lang="en-US" sz="3600" dirty="0"/>
          </a:p>
          <a:p>
            <a:pPr marL="800100" indent="-742950">
              <a:spcBef>
                <a:spcPts val="640"/>
              </a:spcBef>
              <a:buSzPct val="100000"/>
              <a:buFont typeface="+mj-lt"/>
              <a:buAutoNum type="arabicPeriod"/>
            </a:pPr>
            <a:endParaRPr lang="en-US" sz="3600" dirty="0">
              <a:solidFill>
                <a:schemeClr val="accent3">
                  <a:lumMod val="40000"/>
                  <a:lumOff val="60000"/>
                </a:schemeClr>
              </a:solidFill>
            </a:endParaRPr>
          </a:p>
          <a:p>
            <a:pPr marL="400050">
              <a:spcBef>
                <a:spcPts val="640"/>
              </a:spcBef>
              <a:buSzPts val="2400"/>
              <a:buFont typeface="Arimo"/>
              <a:buChar char="▻"/>
            </a:pPr>
            <a:endParaRPr sz="2400" dirty="0">
              <a:solidFill>
                <a:schemeClr val="accent3">
                  <a:lumMod val="40000"/>
                  <a:lumOff val="60000"/>
                </a:schemeClr>
              </a:solidFill>
            </a:endParaRPr>
          </a:p>
          <a:p>
            <a:pPr marL="457200" lvl="1" indent="0">
              <a:spcBef>
                <a:spcPts val="640"/>
              </a:spcBef>
              <a:buSzPts val="2400"/>
              <a:buNone/>
            </a:pPr>
            <a:endParaRPr sz="2400" dirty="0">
              <a:solidFill>
                <a:schemeClr val="accent3">
                  <a:lumMod val="40000"/>
                  <a:lumOff val="60000"/>
                </a:schemeClr>
              </a:solidFill>
            </a:endParaRPr>
          </a:p>
        </p:txBody>
      </p:sp>
      <p:sp>
        <p:nvSpPr>
          <p:cNvPr id="269" name="Google Shape;269;p3"/>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en-US">
                <a:solidFill>
                  <a:srgbClr val="888888"/>
                </a:solidFill>
                <a:latin typeface="Calibri"/>
                <a:ea typeface="Calibri"/>
                <a:cs typeface="Calibri"/>
                <a:sym typeface="Calibri"/>
              </a:rPr>
              <a:pPr>
                <a:buSzPts val="1200"/>
              </a:pPr>
              <a:t>3</a:t>
            </a:fld>
            <a:endParaRPr dirty="0">
              <a:solidFill>
                <a:srgbClr val="888888"/>
              </a:solidFill>
              <a:latin typeface="Calibri"/>
              <a:ea typeface="Calibri"/>
              <a:cs typeface="Calibri"/>
              <a:sym typeface="Calibri"/>
            </a:endParaRPr>
          </a:p>
        </p:txBody>
      </p:sp>
      <p:sp>
        <p:nvSpPr>
          <p:cNvPr id="273" name="Google Shape;273;p3"/>
          <p:cNvSpPr txBox="1"/>
          <p:nvPr/>
        </p:nvSpPr>
        <p:spPr>
          <a:xfrm>
            <a:off x="249195" y="0"/>
            <a:ext cx="7467600" cy="1052565"/>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a:buClr>
                <a:schemeClr val="lt1"/>
              </a:buClr>
              <a:buSzPts val="3600"/>
            </a:pPr>
            <a:r>
              <a:rPr lang="en-US" sz="3600" b="1" dirty="0">
                <a:solidFill>
                  <a:schemeClr val="lt1"/>
                </a:solidFill>
                <a:latin typeface="Calibri"/>
                <a:ea typeface="Calibri"/>
                <a:cs typeface="Calibri"/>
                <a:sym typeface="Calibri"/>
              </a:rPr>
              <a:t>Project Organization</a:t>
            </a:r>
            <a:endParaRPr sz="36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50611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68;p3">
            <a:extLst>
              <a:ext uri="{FF2B5EF4-FFF2-40B4-BE49-F238E27FC236}">
                <a16:creationId xmlns:a16="http://schemas.microsoft.com/office/drawing/2014/main" id="{7119D008-07B6-5143-82BE-8537200E8786}"/>
              </a:ext>
            </a:extLst>
          </p:cNvPr>
          <p:cNvSpPr txBox="1">
            <a:spLocks/>
          </p:cNvSpPr>
          <p:nvPr/>
        </p:nvSpPr>
        <p:spPr>
          <a:xfrm>
            <a:off x="249194" y="1161863"/>
            <a:ext cx="9415465" cy="4681725"/>
          </a:xfrm>
          <a:prstGeom prst="rect">
            <a:avLst/>
          </a:prstGeom>
          <a:solidFill>
            <a:schemeClr val="accent1">
              <a:lumMod val="20000"/>
              <a:lumOff val="80000"/>
            </a:schemeClr>
          </a:solidFill>
          <a:ln>
            <a:noFill/>
          </a:ln>
          <a:effectLst>
            <a:outerShdw blurRad="50800" dist="152400" dir="8100000" algn="tr" rotWithShape="0">
              <a:prstClr val="black">
                <a:alpha val="57000"/>
              </a:prstClr>
            </a:outerShdw>
          </a:effectLst>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1. Transmittance Coefficient Package for v2.x and v3.0 </a:t>
            </a:r>
          </a:p>
          <a:p>
            <a:pPr marL="0" indent="0">
              <a:buNone/>
            </a:pPr>
            <a:r>
              <a:rPr lang="en-US" dirty="0"/>
              <a:t>2. Cloud / Aerosol Coefficient Package and updated 	coefficient files for 	v2.4.x and v3.0</a:t>
            </a:r>
          </a:p>
          <a:p>
            <a:pPr marL="0" indent="0">
              <a:buNone/>
            </a:pPr>
            <a:r>
              <a:rPr lang="en-US" dirty="0"/>
              <a:t>3. Ocean Surface Coefficients (LUTs) in support of v3.0</a:t>
            </a:r>
          </a:p>
          <a:p>
            <a:pPr marL="0" indent="0">
              <a:buNone/>
            </a:pPr>
            <a:r>
              <a:rPr lang="en-US" dirty="0"/>
              <a:t>4. Land Surface Coefficients (LUTs) in support of v3.0</a:t>
            </a:r>
          </a:p>
          <a:p>
            <a:pPr marL="0" indent="0">
              <a:buNone/>
            </a:pPr>
            <a:r>
              <a:rPr lang="en-US" dirty="0"/>
              <a:t>5. CRTM v3.0 release (Code + LUTs)</a:t>
            </a:r>
          </a:p>
          <a:p>
            <a:pPr marL="0" indent="0">
              <a:buNone/>
            </a:pPr>
            <a:r>
              <a:rPr lang="en-US" dirty="0"/>
              <a:t>6.  SIMOBS application + Utilities</a:t>
            </a:r>
          </a:p>
          <a:p>
            <a:pPr marL="0" indent="0">
              <a:buNone/>
            </a:pPr>
            <a:r>
              <a:rPr lang="en-US" dirty="0"/>
              <a:t>7. CRTM AI: Transmittance</a:t>
            </a:r>
            <a:endParaRPr lang="en-US" sz="2400" dirty="0">
              <a:solidFill>
                <a:schemeClr val="accent3">
                  <a:lumMod val="40000"/>
                  <a:lumOff val="60000"/>
                </a:schemeClr>
              </a:solidFill>
            </a:endParaRPr>
          </a:p>
          <a:p>
            <a:pPr marL="457200" lvl="1" indent="0">
              <a:spcBef>
                <a:spcPts val="640"/>
              </a:spcBef>
              <a:buSzPts val="2400"/>
              <a:buNone/>
            </a:pPr>
            <a:endParaRPr lang="en-US" sz="2400" dirty="0">
              <a:solidFill>
                <a:schemeClr val="accent3">
                  <a:lumMod val="40000"/>
                  <a:lumOff val="60000"/>
                </a:schemeClr>
              </a:solidFill>
            </a:endParaRPr>
          </a:p>
        </p:txBody>
      </p:sp>
      <p:sp>
        <p:nvSpPr>
          <p:cNvPr id="18" name="Rectangle 17">
            <a:extLst>
              <a:ext uri="{FF2B5EF4-FFF2-40B4-BE49-F238E27FC236}">
                <a16:creationId xmlns:a16="http://schemas.microsoft.com/office/drawing/2014/main" id="{3196AAFD-9085-FE4E-98C5-42A4178B62D2}"/>
              </a:ext>
            </a:extLst>
          </p:cNvPr>
          <p:cNvSpPr/>
          <p:nvPr/>
        </p:nvSpPr>
        <p:spPr>
          <a:xfrm>
            <a:off x="9864691" y="3414713"/>
            <a:ext cx="1443038" cy="485774"/>
          </a:xfrm>
          <a:prstGeom prst="rect">
            <a:avLst/>
          </a:prstGeom>
          <a:gradFill flip="none" rotWithShape="1">
            <a:lin ang="2700000" scaled="1"/>
            <a:tileRect/>
          </a:gradFill>
          <a:effectLst>
            <a:outerShdw blurRad="50800" dist="1524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Science</a:t>
            </a:r>
          </a:p>
        </p:txBody>
      </p:sp>
      <p:sp>
        <p:nvSpPr>
          <p:cNvPr id="9" name="Google Shape;273;p3">
            <a:extLst>
              <a:ext uri="{FF2B5EF4-FFF2-40B4-BE49-F238E27FC236}">
                <a16:creationId xmlns:a16="http://schemas.microsoft.com/office/drawing/2014/main" id="{FDDFCF13-0EC0-884C-83B7-1B44D610BA0D}"/>
              </a:ext>
            </a:extLst>
          </p:cNvPr>
          <p:cNvSpPr txBox="1"/>
          <p:nvPr/>
        </p:nvSpPr>
        <p:spPr>
          <a:xfrm>
            <a:off x="249194" y="0"/>
            <a:ext cx="11566567" cy="1052565"/>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a:buClr>
                <a:schemeClr val="lt1"/>
              </a:buClr>
              <a:buSzPts val="3600"/>
            </a:pPr>
            <a:r>
              <a:rPr lang="en-US" sz="3600" b="1" dirty="0">
                <a:solidFill>
                  <a:schemeClr val="accent3">
                    <a:lumMod val="40000"/>
                    <a:lumOff val="60000"/>
                  </a:schemeClr>
                </a:solidFill>
                <a:latin typeface="Calibri"/>
                <a:ea typeface="Calibri"/>
                <a:cs typeface="Calibri"/>
                <a:sym typeface="Calibri"/>
              </a:rPr>
              <a:t>AOP 2021</a:t>
            </a:r>
            <a:r>
              <a:rPr lang="en-US" sz="3600" b="1" dirty="0">
                <a:solidFill>
                  <a:schemeClr val="accent3">
                    <a:lumMod val="20000"/>
                    <a:lumOff val="80000"/>
                  </a:schemeClr>
                </a:solidFill>
                <a:latin typeface="Calibri"/>
                <a:ea typeface="Calibri"/>
                <a:cs typeface="Calibri"/>
                <a:sym typeface="Calibri"/>
              </a:rPr>
              <a:t> </a:t>
            </a:r>
            <a:r>
              <a:rPr lang="en-US" sz="3600" b="1" dirty="0">
                <a:solidFill>
                  <a:schemeClr val="lt1"/>
                </a:solidFill>
                <a:latin typeface="Calibri"/>
                <a:ea typeface="Calibri"/>
                <a:cs typeface="Calibri"/>
                <a:sym typeface="Calibri"/>
              </a:rPr>
              <a:t>Summary</a:t>
            </a:r>
            <a:endParaRPr lang="en-US" sz="3600" b="1" dirty="0">
              <a:solidFill>
                <a:schemeClr val="lt1"/>
              </a:solidFill>
              <a:ea typeface="Calibri"/>
              <a:cs typeface="Calibri"/>
              <a:sym typeface="Calibri"/>
            </a:endParaRPr>
          </a:p>
        </p:txBody>
      </p:sp>
      <p:pic>
        <p:nvPicPr>
          <p:cNvPr id="10" name="Picture 9">
            <a:extLst>
              <a:ext uri="{FF2B5EF4-FFF2-40B4-BE49-F238E27FC236}">
                <a16:creationId xmlns:a16="http://schemas.microsoft.com/office/drawing/2014/main" id="{DDC405F0-1318-4848-B9C8-8A3CC03D2E59}"/>
              </a:ext>
            </a:extLst>
          </p:cNvPr>
          <p:cNvPicPr>
            <a:picLocks noChangeAspect="1"/>
          </p:cNvPicPr>
          <p:nvPr/>
        </p:nvPicPr>
        <p:blipFill>
          <a:blip r:embed="rId2"/>
          <a:stretch>
            <a:fillRect/>
          </a:stretch>
        </p:blipFill>
        <p:spPr>
          <a:xfrm>
            <a:off x="6534108" y="4295297"/>
            <a:ext cx="5486175" cy="2371964"/>
          </a:xfrm>
          <a:prstGeom prst="rect">
            <a:avLst/>
          </a:prstGeom>
          <a:ln>
            <a:solidFill>
              <a:schemeClr val="bg1">
                <a:lumMod val="65000"/>
              </a:schemeClr>
            </a:solidFill>
          </a:ln>
          <a:effectLst>
            <a:outerShdw blurRad="50800" dist="152400" dir="8100000" algn="tr" rotWithShape="0">
              <a:prstClr val="black">
                <a:alpha val="40000"/>
              </a:prstClr>
            </a:outerShdw>
          </a:effectLst>
        </p:spPr>
      </p:pic>
      <p:sp>
        <p:nvSpPr>
          <p:cNvPr id="17" name="Right Brace 16">
            <a:extLst>
              <a:ext uri="{FF2B5EF4-FFF2-40B4-BE49-F238E27FC236}">
                <a16:creationId xmlns:a16="http://schemas.microsoft.com/office/drawing/2014/main" id="{ADFE49B2-FB32-394E-8D0E-A4708F544628}"/>
              </a:ext>
            </a:extLst>
          </p:cNvPr>
          <p:cNvSpPr/>
          <p:nvPr/>
        </p:nvSpPr>
        <p:spPr>
          <a:xfrm rot="16200000">
            <a:off x="8943981" y="1900236"/>
            <a:ext cx="585784" cy="4471987"/>
          </a:xfrm>
          <a:prstGeom prst="rightBrace">
            <a:avLst>
              <a:gd name="adj1" fmla="val 8333"/>
              <a:gd name="adj2" fmla="val 79234"/>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59152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12" name="Picture 11">
            <a:extLst>
              <a:ext uri="{FF2B5EF4-FFF2-40B4-BE49-F238E27FC236}">
                <a16:creationId xmlns:a16="http://schemas.microsoft.com/office/drawing/2014/main" id="{EC8BC924-AD60-EA4A-8FA4-86FF31EB32BC}"/>
              </a:ext>
            </a:extLst>
          </p:cNvPr>
          <p:cNvPicPr>
            <a:picLocks noChangeAspect="1"/>
          </p:cNvPicPr>
          <p:nvPr/>
        </p:nvPicPr>
        <p:blipFill>
          <a:blip r:embed="rId3"/>
          <a:stretch>
            <a:fillRect/>
          </a:stretch>
        </p:blipFill>
        <p:spPr>
          <a:xfrm>
            <a:off x="1974605" y="1281259"/>
            <a:ext cx="8115743" cy="2427073"/>
          </a:xfrm>
          <a:prstGeom prst="rect">
            <a:avLst/>
          </a:prstGeom>
        </p:spPr>
      </p:pic>
      <p:sp>
        <p:nvSpPr>
          <p:cNvPr id="281" name="Google Shape;281;p5"/>
          <p:cNvSpPr txBox="1">
            <a:spLocks noGrp="1"/>
          </p:cNvSpPr>
          <p:nvPr>
            <p:ph type="sldNum" idx="12"/>
          </p:nvPr>
        </p:nvSpPr>
        <p:spPr>
          <a:xfrm>
            <a:off x="8077200" y="6356351"/>
            <a:ext cx="2133600" cy="365125"/>
          </a:xfrm>
          <a:prstGeom prst="rect">
            <a:avLst/>
          </a:prstGeom>
          <a:noFill/>
          <a:ln>
            <a:noFill/>
          </a:ln>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pPr>
                <a:buClr>
                  <a:srgbClr val="000000"/>
                </a:buClr>
                <a:buSzPts val="1200"/>
              </a:pPr>
              <a:t>31</a:t>
            </a:fld>
            <a:endParaRPr/>
          </a:p>
        </p:txBody>
      </p:sp>
      <p:sp>
        <p:nvSpPr>
          <p:cNvPr id="5" name="Google Shape;273;p3">
            <a:extLst>
              <a:ext uri="{FF2B5EF4-FFF2-40B4-BE49-F238E27FC236}">
                <a16:creationId xmlns:a16="http://schemas.microsoft.com/office/drawing/2014/main" id="{3B5C3F6B-B6D9-BA47-8D1E-193B1F57F8CB}"/>
              </a:ext>
            </a:extLst>
          </p:cNvPr>
          <p:cNvSpPr txBox="1"/>
          <p:nvPr/>
        </p:nvSpPr>
        <p:spPr>
          <a:xfrm>
            <a:off x="249194" y="0"/>
            <a:ext cx="11566567" cy="1052565"/>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a:buClr>
                <a:schemeClr val="lt1"/>
              </a:buClr>
              <a:buSzPts val="3600"/>
            </a:pPr>
            <a:r>
              <a:rPr lang="en-US" sz="3600" b="1" dirty="0">
                <a:solidFill>
                  <a:schemeClr val="lt1"/>
                </a:solidFill>
                <a:latin typeface="Calibri"/>
                <a:ea typeface="Calibri"/>
                <a:cs typeface="Calibri"/>
                <a:sym typeface="Calibri"/>
              </a:rPr>
              <a:t>Support  / Contact</a:t>
            </a:r>
            <a:endParaRPr lang="en-US" sz="3600" b="1" dirty="0">
              <a:solidFill>
                <a:schemeClr val="lt1"/>
              </a:solidFill>
              <a:ea typeface="Calibri"/>
              <a:cs typeface="Calibri"/>
              <a:sym typeface="Calibri"/>
            </a:endParaRPr>
          </a:p>
        </p:txBody>
      </p:sp>
      <p:sp>
        <p:nvSpPr>
          <p:cNvPr id="13" name="Content Placeholder 2">
            <a:extLst>
              <a:ext uri="{FF2B5EF4-FFF2-40B4-BE49-F238E27FC236}">
                <a16:creationId xmlns:a16="http://schemas.microsoft.com/office/drawing/2014/main" id="{6092C032-77D0-7A41-91DA-DFE094C5913B}"/>
              </a:ext>
            </a:extLst>
          </p:cNvPr>
          <p:cNvSpPr>
            <a:spLocks noGrp="1"/>
          </p:cNvSpPr>
          <p:nvPr>
            <p:ph idx="1"/>
          </p:nvPr>
        </p:nvSpPr>
        <p:spPr>
          <a:xfrm>
            <a:off x="842961" y="3800504"/>
            <a:ext cx="10972800" cy="2920972"/>
          </a:xfrm>
        </p:spPr>
        <p:txBody>
          <a:bodyPr>
            <a:normAutofit fontScale="70000" lnSpcReduction="20000"/>
          </a:bodyPr>
          <a:lstStyle/>
          <a:p>
            <a:pPr marL="0" indent="0">
              <a:buNone/>
            </a:pPr>
            <a:r>
              <a:rPr lang="en-US" dirty="0"/>
              <a:t>Website: </a:t>
            </a:r>
            <a:r>
              <a:rPr lang="en-US" dirty="0">
                <a:hlinkClick r:id="rId4"/>
              </a:rPr>
              <a:t>https://www.jcsda.org/jcsda-project-community-radiative-transfer-model</a:t>
            </a:r>
            <a:endParaRPr lang="en-US" dirty="0"/>
          </a:p>
          <a:p>
            <a:pPr marL="0" indent="0">
              <a:buNone/>
            </a:pPr>
            <a:br>
              <a:rPr lang="en-US" dirty="0"/>
            </a:br>
            <a:r>
              <a:rPr lang="en-US" dirty="0"/>
              <a:t>Support:</a:t>
            </a:r>
          </a:p>
          <a:p>
            <a:pPr marL="0" indent="0">
              <a:buNone/>
            </a:pPr>
            <a:r>
              <a:rPr lang="en-US" u="sng" dirty="0">
                <a:hlinkClick r:id="rId5"/>
              </a:rPr>
              <a:t>https://groups.google.com/forum/#!forum/crtm-support</a:t>
            </a:r>
            <a:br>
              <a:rPr lang="en-US" dirty="0"/>
            </a:br>
            <a:endParaRPr lang="en-US" dirty="0"/>
          </a:p>
          <a:p>
            <a:pPr marL="0" indent="0">
              <a:buNone/>
            </a:pPr>
            <a:r>
              <a:rPr lang="en-US" dirty="0"/>
              <a:t>Support email:</a:t>
            </a:r>
          </a:p>
          <a:p>
            <a:pPr marL="0" indent="0">
              <a:buNone/>
            </a:pPr>
            <a:r>
              <a:rPr lang="en-US" u="sng" dirty="0">
                <a:hlinkClick r:id="rId6"/>
              </a:rPr>
              <a:t>crtm-support@googlegroups.com</a:t>
            </a:r>
            <a:endParaRPr lang="en-US" u="sng" dirty="0"/>
          </a:p>
          <a:p>
            <a:pPr marL="0" indent="0">
              <a:buNone/>
            </a:pPr>
            <a:endParaRPr lang="en-US" dirty="0"/>
          </a:p>
          <a:p>
            <a:pPr marL="0" indent="0">
              <a:buNone/>
            </a:pPr>
            <a:r>
              <a:rPr lang="en-US" dirty="0"/>
              <a:t>Email: </a:t>
            </a:r>
            <a:r>
              <a:rPr lang="en-US" u="sng" dirty="0">
                <a:hlinkClick r:id="rId7"/>
              </a:rPr>
              <a:t>Benjamin.T.Johnson@noaa.gov</a:t>
            </a:r>
            <a:r>
              <a:rPr lang="en-US" u="sng" dirty="0"/>
              <a:t> </a:t>
            </a:r>
            <a:r>
              <a:rPr lang="en-US" dirty="0"/>
              <a:t>for direct support, questions, and comments</a:t>
            </a:r>
          </a:p>
        </p:txBody>
      </p:sp>
    </p:spTree>
    <p:extLst>
      <p:ext uri="{BB962C8B-B14F-4D97-AF65-F5344CB8AC3E}">
        <p14:creationId xmlns:p14="http://schemas.microsoft.com/office/powerpoint/2010/main" val="788876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 name="Picture 1">
            <a:extLst>
              <a:ext uri="{FF2B5EF4-FFF2-40B4-BE49-F238E27FC236}">
                <a16:creationId xmlns:a16="http://schemas.microsoft.com/office/drawing/2014/main" id="{A5C6743F-858C-F049-964D-5E01B4330942}"/>
              </a:ext>
            </a:extLst>
          </p:cNvPr>
          <p:cNvPicPr>
            <a:picLocks noChangeAspect="1"/>
          </p:cNvPicPr>
          <p:nvPr/>
        </p:nvPicPr>
        <p:blipFill>
          <a:blip r:embed="rId3"/>
          <a:stretch>
            <a:fillRect/>
          </a:stretch>
        </p:blipFill>
        <p:spPr>
          <a:xfrm>
            <a:off x="6570646" y="2300450"/>
            <a:ext cx="5621354" cy="2782917"/>
          </a:xfrm>
          <a:prstGeom prst="rect">
            <a:avLst/>
          </a:prstGeom>
        </p:spPr>
      </p:pic>
      <p:sp>
        <p:nvSpPr>
          <p:cNvPr id="268" name="Google Shape;268;p3"/>
          <p:cNvSpPr txBox="1">
            <a:spLocks noGrp="1"/>
          </p:cNvSpPr>
          <p:nvPr>
            <p:ph type="body" idx="1"/>
          </p:nvPr>
        </p:nvSpPr>
        <p:spPr>
          <a:xfrm>
            <a:off x="0" y="1325350"/>
            <a:ext cx="6570646" cy="5396100"/>
          </a:xfrm>
          <a:prstGeom prst="rect">
            <a:avLst/>
          </a:prstGeom>
          <a:solidFill>
            <a:schemeClr val="bg1"/>
          </a:solidFill>
          <a:ln>
            <a:noFill/>
          </a:ln>
        </p:spPr>
        <p:txBody>
          <a:bodyPr spcFirstLastPara="1" vert="horz" wrap="square" lIns="91425" tIns="45700" rIns="91425" bIns="45700" rtlCol="0" anchor="t" anchorCtr="0">
            <a:noAutofit/>
          </a:bodyPr>
          <a:lstStyle/>
          <a:p>
            <a:pPr marL="57150" indent="0">
              <a:spcBef>
                <a:spcPts val="640"/>
              </a:spcBef>
              <a:buSzPct val="100000"/>
              <a:buNone/>
            </a:pPr>
            <a:endParaRPr lang="en-US" dirty="0">
              <a:solidFill>
                <a:schemeClr val="accent3">
                  <a:lumMod val="40000"/>
                  <a:lumOff val="60000"/>
                </a:schemeClr>
              </a:solidFill>
              <a:sym typeface="Calibri"/>
            </a:endParaRPr>
          </a:p>
          <a:p>
            <a:pPr marL="57150" indent="0">
              <a:spcBef>
                <a:spcPts val="640"/>
              </a:spcBef>
              <a:buSzPct val="100000"/>
              <a:buNone/>
            </a:pPr>
            <a:r>
              <a:rPr lang="en-US" sz="3600" b="1" dirty="0">
                <a:solidFill>
                  <a:schemeClr val="bg1">
                    <a:lumMod val="75000"/>
                  </a:schemeClr>
                </a:solidFill>
                <a:ea typeface="Calibri"/>
                <a:cs typeface="Calibri"/>
                <a:sym typeface="Calibri"/>
              </a:rPr>
              <a:t>CRTM1: Software Management and Workflow</a:t>
            </a:r>
          </a:p>
          <a:p>
            <a:pPr marL="57150" indent="0">
              <a:spcBef>
                <a:spcPts val="640"/>
              </a:spcBef>
              <a:buSzPct val="100000"/>
              <a:buNone/>
            </a:pPr>
            <a:r>
              <a:rPr lang="en-US" sz="3600" b="1" dirty="0">
                <a:solidFill>
                  <a:schemeClr val="accent3">
                    <a:lumMod val="75000"/>
                  </a:schemeClr>
                </a:solidFill>
                <a:ea typeface="Calibri"/>
                <a:cs typeface="Calibri"/>
                <a:sym typeface="Calibri"/>
              </a:rPr>
              <a:t>CRTM2: Model and Application Development</a:t>
            </a:r>
          </a:p>
          <a:p>
            <a:pPr marL="800100" indent="-742950">
              <a:spcBef>
                <a:spcPts val="640"/>
              </a:spcBef>
              <a:buSzPct val="100000"/>
              <a:buFont typeface="+mj-lt"/>
              <a:buAutoNum type="arabicPeriod"/>
            </a:pPr>
            <a:endParaRPr lang="en-US" sz="3600" dirty="0"/>
          </a:p>
          <a:p>
            <a:pPr marL="800100" indent="-742950">
              <a:spcBef>
                <a:spcPts val="640"/>
              </a:spcBef>
              <a:buSzPct val="100000"/>
              <a:buFont typeface="+mj-lt"/>
              <a:buAutoNum type="arabicPeriod"/>
            </a:pPr>
            <a:endParaRPr lang="en-US" sz="3600" dirty="0">
              <a:solidFill>
                <a:schemeClr val="accent3">
                  <a:lumMod val="40000"/>
                  <a:lumOff val="60000"/>
                </a:schemeClr>
              </a:solidFill>
            </a:endParaRPr>
          </a:p>
          <a:p>
            <a:pPr marL="400050">
              <a:spcBef>
                <a:spcPts val="640"/>
              </a:spcBef>
              <a:buSzPts val="2400"/>
              <a:buFont typeface="Arimo"/>
              <a:buChar char="▻"/>
            </a:pPr>
            <a:endParaRPr sz="2400" dirty="0">
              <a:solidFill>
                <a:schemeClr val="accent3">
                  <a:lumMod val="40000"/>
                  <a:lumOff val="60000"/>
                </a:schemeClr>
              </a:solidFill>
            </a:endParaRPr>
          </a:p>
          <a:p>
            <a:pPr marL="457200" lvl="1" indent="0">
              <a:spcBef>
                <a:spcPts val="640"/>
              </a:spcBef>
              <a:buSzPts val="2400"/>
              <a:buNone/>
            </a:pPr>
            <a:endParaRPr sz="2400" dirty="0">
              <a:solidFill>
                <a:schemeClr val="accent3">
                  <a:lumMod val="40000"/>
                  <a:lumOff val="60000"/>
                </a:schemeClr>
              </a:solidFill>
            </a:endParaRPr>
          </a:p>
        </p:txBody>
      </p:sp>
      <p:sp>
        <p:nvSpPr>
          <p:cNvPr id="269" name="Google Shape;269;p3"/>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en-US">
                <a:solidFill>
                  <a:srgbClr val="888888"/>
                </a:solidFill>
                <a:latin typeface="Calibri"/>
                <a:ea typeface="Calibri"/>
                <a:cs typeface="Calibri"/>
                <a:sym typeface="Calibri"/>
              </a:rPr>
              <a:pPr>
                <a:buSzPts val="1200"/>
              </a:pPr>
              <a:t>4</a:t>
            </a:fld>
            <a:endParaRPr dirty="0">
              <a:solidFill>
                <a:srgbClr val="888888"/>
              </a:solidFill>
              <a:latin typeface="Calibri"/>
              <a:ea typeface="Calibri"/>
              <a:cs typeface="Calibri"/>
              <a:sym typeface="Calibri"/>
            </a:endParaRPr>
          </a:p>
        </p:txBody>
      </p:sp>
      <p:sp>
        <p:nvSpPr>
          <p:cNvPr id="273" name="Google Shape;273;p3"/>
          <p:cNvSpPr txBox="1"/>
          <p:nvPr/>
        </p:nvSpPr>
        <p:spPr>
          <a:xfrm>
            <a:off x="249195" y="0"/>
            <a:ext cx="7467600" cy="1052565"/>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a:buClr>
                <a:schemeClr val="lt1"/>
              </a:buClr>
              <a:buSzPts val="3600"/>
            </a:pPr>
            <a:r>
              <a:rPr lang="en-US" sz="3600" b="1" dirty="0">
                <a:solidFill>
                  <a:schemeClr val="lt1"/>
                </a:solidFill>
                <a:latin typeface="Calibri"/>
                <a:ea typeface="Calibri"/>
                <a:cs typeface="Calibri"/>
                <a:sym typeface="Calibri"/>
              </a:rPr>
              <a:t>Project Organization</a:t>
            </a:r>
            <a:endParaRPr sz="36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50393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 name="Picture 1">
            <a:extLst>
              <a:ext uri="{FF2B5EF4-FFF2-40B4-BE49-F238E27FC236}">
                <a16:creationId xmlns:a16="http://schemas.microsoft.com/office/drawing/2014/main" id="{A5C6743F-858C-F049-964D-5E01B4330942}"/>
              </a:ext>
            </a:extLst>
          </p:cNvPr>
          <p:cNvPicPr>
            <a:picLocks noChangeAspect="1"/>
          </p:cNvPicPr>
          <p:nvPr/>
        </p:nvPicPr>
        <p:blipFill>
          <a:blip r:embed="rId3"/>
          <a:stretch>
            <a:fillRect/>
          </a:stretch>
        </p:blipFill>
        <p:spPr>
          <a:xfrm>
            <a:off x="6570646" y="2300450"/>
            <a:ext cx="5621354" cy="2782917"/>
          </a:xfrm>
          <a:prstGeom prst="rect">
            <a:avLst/>
          </a:prstGeom>
        </p:spPr>
      </p:pic>
      <p:sp>
        <p:nvSpPr>
          <p:cNvPr id="268" name="Google Shape;268;p3"/>
          <p:cNvSpPr txBox="1">
            <a:spLocks noGrp="1"/>
          </p:cNvSpPr>
          <p:nvPr>
            <p:ph type="body" idx="1"/>
          </p:nvPr>
        </p:nvSpPr>
        <p:spPr>
          <a:xfrm>
            <a:off x="0" y="1325350"/>
            <a:ext cx="6570646" cy="5396100"/>
          </a:xfrm>
          <a:prstGeom prst="rect">
            <a:avLst/>
          </a:prstGeom>
          <a:solidFill>
            <a:schemeClr val="bg1"/>
          </a:solidFill>
          <a:ln>
            <a:noFill/>
          </a:ln>
        </p:spPr>
        <p:txBody>
          <a:bodyPr spcFirstLastPara="1" vert="horz" wrap="square" lIns="91425" tIns="45700" rIns="91425" bIns="45700" rtlCol="0" anchor="t" anchorCtr="0">
            <a:noAutofit/>
          </a:bodyPr>
          <a:lstStyle/>
          <a:p>
            <a:pPr marL="57150" indent="0">
              <a:spcBef>
                <a:spcPts val="640"/>
              </a:spcBef>
              <a:buSzPct val="100000"/>
              <a:buNone/>
            </a:pPr>
            <a:endParaRPr lang="en-US" dirty="0">
              <a:solidFill>
                <a:schemeClr val="accent3">
                  <a:lumMod val="40000"/>
                  <a:lumOff val="60000"/>
                </a:schemeClr>
              </a:solidFill>
              <a:sym typeface="Calibri"/>
            </a:endParaRPr>
          </a:p>
          <a:p>
            <a:pPr marL="57150" indent="0">
              <a:spcBef>
                <a:spcPts val="640"/>
              </a:spcBef>
              <a:buSzPct val="100000"/>
              <a:buNone/>
            </a:pPr>
            <a:r>
              <a:rPr lang="en-US" sz="3600" b="1" dirty="0">
                <a:solidFill>
                  <a:schemeClr val="bg1">
                    <a:lumMod val="75000"/>
                  </a:schemeClr>
                </a:solidFill>
                <a:ea typeface="Calibri"/>
                <a:cs typeface="Calibri"/>
                <a:sym typeface="Calibri"/>
              </a:rPr>
              <a:t>CRTM1: Software Management and Workflow</a:t>
            </a:r>
          </a:p>
          <a:p>
            <a:pPr marL="57150" indent="0">
              <a:spcBef>
                <a:spcPts val="640"/>
              </a:spcBef>
              <a:buSzPct val="100000"/>
              <a:buNone/>
            </a:pPr>
            <a:r>
              <a:rPr lang="en-US" sz="3600" b="1" dirty="0">
                <a:solidFill>
                  <a:schemeClr val="bg1">
                    <a:lumMod val="75000"/>
                  </a:schemeClr>
                </a:solidFill>
                <a:ea typeface="Calibri"/>
                <a:cs typeface="Calibri"/>
                <a:sym typeface="Calibri"/>
              </a:rPr>
              <a:t>CRTM2: Model and Application Development</a:t>
            </a:r>
          </a:p>
          <a:p>
            <a:pPr marL="57150" indent="0">
              <a:spcBef>
                <a:spcPts val="640"/>
              </a:spcBef>
              <a:buSzPct val="100000"/>
              <a:buNone/>
            </a:pPr>
            <a:r>
              <a:rPr lang="en-US" sz="3600" b="1" dirty="0">
                <a:solidFill>
                  <a:schemeClr val="accent4"/>
                </a:solidFill>
                <a:ea typeface="Calibri"/>
                <a:cs typeface="Calibri"/>
                <a:sym typeface="Calibri"/>
              </a:rPr>
              <a:t>CRTM3: Science Development and Application Outcomes</a:t>
            </a:r>
          </a:p>
          <a:p>
            <a:pPr marL="800100" indent="-742950">
              <a:spcBef>
                <a:spcPts val="640"/>
              </a:spcBef>
              <a:buSzPct val="100000"/>
              <a:buFont typeface="+mj-lt"/>
              <a:buAutoNum type="arabicPeriod"/>
            </a:pPr>
            <a:endParaRPr lang="en-US" sz="3600" dirty="0"/>
          </a:p>
          <a:p>
            <a:pPr marL="800100" indent="-742950">
              <a:spcBef>
                <a:spcPts val="640"/>
              </a:spcBef>
              <a:buSzPct val="100000"/>
              <a:buFont typeface="+mj-lt"/>
              <a:buAutoNum type="arabicPeriod"/>
            </a:pPr>
            <a:endParaRPr lang="en-US" sz="3600" dirty="0">
              <a:solidFill>
                <a:schemeClr val="accent3">
                  <a:lumMod val="40000"/>
                  <a:lumOff val="60000"/>
                </a:schemeClr>
              </a:solidFill>
            </a:endParaRPr>
          </a:p>
          <a:p>
            <a:pPr marL="400050">
              <a:spcBef>
                <a:spcPts val="640"/>
              </a:spcBef>
              <a:buSzPts val="2400"/>
              <a:buFont typeface="Arimo"/>
              <a:buChar char="▻"/>
            </a:pPr>
            <a:endParaRPr sz="2400" dirty="0">
              <a:solidFill>
                <a:schemeClr val="accent3">
                  <a:lumMod val="40000"/>
                  <a:lumOff val="60000"/>
                </a:schemeClr>
              </a:solidFill>
            </a:endParaRPr>
          </a:p>
          <a:p>
            <a:pPr marL="457200" lvl="1" indent="0">
              <a:spcBef>
                <a:spcPts val="640"/>
              </a:spcBef>
              <a:buSzPts val="2400"/>
              <a:buNone/>
            </a:pPr>
            <a:endParaRPr sz="2400" dirty="0">
              <a:solidFill>
                <a:schemeClr val="accent3">
                  <a:lumMod val="40000"/>
                  <a:lumOff val="60000"/>
                </a:schemeClr>
              </a:solidFill>
            </a:endParaRPr>
          </a:p>
        </p:txBody>
      </p:sp>
      <p:sp>
        <p:nvSpPr>
          <p:cNvPr id="269" name="Google Shape;269;p3"/>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en-US">
                <a:solidFill>
                  <a:srgbClr val="888888"/>
                </a:solidFill>
                <a:latin typeface="Calibri"/>
                <a:ea typeface="Calibri"/>
                <a:cs typeface="Calibri"/>
                <a:sym typeface="Calibri"/>
              </a:rPr>
              <a:pPr>
                <a:buSzPts val="1200"/>
              </a:pPr>
              <a:t>5</a:t>
            </a:fld>
            <a:endParaRPr dirty="0">
              <a:solidFill>
                <a:srgbClr val="888888"/>
              </a:solidFill>
              <a:latin typeface="Calibri"/>
              <a:ea typeface="Calibri"/>
              <a:cs typeface="Calibri"/>
              <a:sym typeface="Calibri"/>
            </a:endParaRPr>
          </a:p>
        </p:txBody>
      </p:sp>
      <p:sp>
        <p:nvSpPr>
          <p:cNvPr id="273" name="Google Shape;273;p3"/>
          <p:cNvSpPr txBox="1"/>
          <p:nvPr/>
        </p:nvSpPr>
        <p:spPr>
          <a:xfrm>
            <a:off x="249195" y="0"/>
            <a:ext cx="7467600" cy="1052565"/>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a:buClr>
                <a:schemeClr val="lt1"/>
              </a:buClr>
              <a:buSzPts val="3600"/>
            </a:pPr>
            <a:r>
              <a:rPr lang="en-US" sz="3600" b="1" dirty="0">
                <a:solidFill>
                  <a:schemeClr val="lt1"/>
                </a:solidFill>
                <a:latin typeface="Calibri"/>
                <a:ea typeface="Calibri"/>
                <a:cs typeface="Calibri"/>
                <a:sym typeface="Calibri"/>
              </a:rPr>
              <a:t>Project Organization</a:t>
            </a:r>
            <a:endParaRPr sz="36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7688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 name="Picture 1">
            <a:extLst>
              <a:ext uri="{FF2B5EF4-FFF2-40B4-BE49-F238E27FC236}">
                <a16:creationId xmlns:a16="http://schemas.microsoft.com/office/drawing/2014/main" id="{A5C6743F-858C-F049-964D-5E01B4330942}"/>
              </a:ext>
            </a:extLst>
          </p:cNvPr>
          <p:cNvPicPr>
            <a:picLocks noChangeAspect="1"/>
          </p:cNvPicPr>
          <p:nvPr/>
        </p:nvPicPr>
        <p:blipFill>
          <a:blip r:embed="rId3"/>
          <a:stretch>
            <a:fillRect/>
          </a:stretch>
        </p:blipFill>
        <p:spPr>
          <a:xfrm>
            <a:off x="6570646" y="2300450"/>
            <a:ext cx="5621354" cy="2782917"/>
          </a:xfrm>
          <a:prstGeom prst="rect">
            <a:avLst/>
          </a:prstGeom>
        </p:spPr>
      </p:pic>
      <p:sp>
        <p:nvSpPr>
          <p:cNvPr id="268" name="Google Shape;268;p3"/>
          <p:cNvSpPr txBox="1">
            <a:spLocks noGrp="1"/>
          </p:cNvSpPr>
          <p:nvPr>
            <p:ph type="body" idx="1"/>
          </p:nvPr>
        </p:nvSpPr>
        <p:spPr>
          <a:xfrm>
            <a:off x="0" y="1325350"/>
            <a:ext cx="6570646" cy="5396100"/>
          </a:xfrm>
          <a:prstGeom prst="rect">
            <a:avLst/>
          </a:prstGeom>
          <a:solidFill>
            <a:schemeClr val="bg1"/>
          </a:solidFill>
          <a:ln>
            <a:noFill/>
          </a:ln>
        </p:spPr>
        <p:txBody>
          <a:bodyPr spcFirstLastPara="1" vert="horz" wrap="square" lIns="91425" tIns="45700" rIns="91425" bIns="45700" rtlCol="0" anchor="t" anchorCtr="0">
            <a:noAutofit/>
          </a:bodyPr>
          <a:lstStyle/>
          <a:p>
            <a:pPr marL="57150" indent="0">
              <a:spcBef>
                <a:spcPts val="640"/>
              </a:spcBef>
              <a:buSzPct val="100000"/>
              <a:buNone/>
            </a:pPr>
            <a:endParaRPr lang="en-US" dirty="0">
              <a:solidFill>
                <a:schemeClr val="accent3">
                  <a:lumMod val="40000"/>
                  <a:lumOff val="60000"/>
                </a:schemeClr>
              </a:solidFill>
              <a:sym typeface="Calibri"/>
            </a:endParaRPr>
          </a:p>
          <a:p>
            <a:pPr marL="57150" indent="0">
              <a:spcBef>
                <a:spcPts val="640"/>
              </a:spcBef>
              <a:buSzPct val="100000"/>
              <a:buNone/>
            </a:pPr>
            <a:r>
              <a:rPr lang="en-US" sz="3600" b="1" dirty="0">
                <a:solidFill>
                  <a:schemeClr val="tx2">
                    <a:lumMod val="40000"/>
                    <a:lumOff val="60000"/>
                  </a:schemeClr>
                </a:solidFill>
                <a:ea typeface="Calibri"/>
                <a:cs typeface="Calibri"/>
                <a:sym typeface="Calibri"/>
              </a:rPr>
              <a:t>CRTM1: Software Management and Workflow</a:t>
            </a:r>
          </a:p>
          <a:p>
            <a:pPr marL="57150" indent="0">
              <a:spcBef>
                <a:spcPts val="640"/>
              </a:spcBef>
              <a:buSzPct val="100000"/>
              <a:buNone/>
            </a:pPr>
            <a:r>
              <a:rPr lang="en-US" sz="3600" b="1" dirty="0">
                <a:solidFill>
                  <a:schemeClr val="accent3">
                    <a:lumMod val="75000"/>
                  </a:schemeClr>
                </a:solidFill>
                <a:ea typeface="Calibri"/>
                <a:cs typeface="Calibri"/>
                <a:sym typeface="Calibri"/>
              </a:rPr>
              <a:t>CRTM2: Model and Application Development</a:t>
            </a:r>
          </a:p>
          <a:p>
            <a:pPr marL="57150" indent="0">
              <a:spcBef>
                <a:spcPts val="640"/>
              </a:spcBef>
              <a:buSzPct val="100000"/>
              <a:buNone/>
            </a:pPr>
            <a:r>
              <a:rPr lang="en-US" sz="3600" b="1" dirty="0">
                <a:solidFill>
                  <a:schemeClr val="accent4"/>
                </a:solidFill>
                <a:ea typeface="Calibri"/>
                <a:cs typeface="Calibri"/>
                <a:sym typeface="Calibri"/>
              </a:rPr>
              <a:t>CRTM3: Science Development and Application Outcomes</a:t>
            </a:r>
          </a:p>
          <a:p>
            <a:pPr marL="800100" indent="-742950">
              <a:spcBef>
                <a:spcPts val="640"/>
              </a:spcBef>
              <a:buSzPct val="100000"/>
              <a:buFont typeface="+mj-lt"/>
              <a:buAutoNum type="arabicPeriod"/>
            </a:pPr>
            <a:endParaRPr lang="en-US" sz="3600" dirty="0"/>
          </a:p>
          <a:p>
            <a:pPr marL="800100" indent="-742950">
              <a:spcBef>
                <a:spcPts val="640"/>
              </a:spcBef>
              <a:buSzPct val="100000"/>
              <a:buFont typeface="+mj-lt"/>
              <a:buAutoNum type="arabicPeriod"/>
            </a:pPr>
            <a:endParaRPr lang="en-US" sz="3600" dirty="0">
              <a:solidFill>
                <a:schemeClr val="accent3">
                  <a:lumMod val="40000"/>
                  <a:lumOff val="60000"/>
                </a:schemeClr>
              </a:solidFill>
            </a:endParaRPr>
          </a:p>
          <a:p>
            <a:pPr marL="400050">
              <a:spcBef>
                <a:spcPts val="640"/>
              </a:spcBef>
              <a:buSzPts val="2400"/>
              <a:buFont typeface="Arimo"/>
              <a:buChar char="▻"/>
            </a:pPr>
            <a:endParaRPr sz="2400" dirty="0">
              <a:solidFill>
                <a:schemeClr val="accent3">
                  <a:lumMod val="40000"/>
                  <a:lumOff val="60000"/>
                </a:schemeClr>
              </a:solidFill>
            </a:endParaRPr>
          </a:p>
          <a:p>
            <a:pPr marL="457200" lvl="1" indent="0">
              <a:spcBef>
                <a:spcPts val="640"/>
              </a:spcBef>
              <a:buSzPts val="2400"/>
              <a:buNone/>
            </a:pPr>
            <a:endParaRPr sz="2400" dirty="0">
              <a:solidFill>
                <a:schemeClr val="accent3">
                  <a:lumMod val="40000"/>
                  <a:lumOff val="60000"/>
                </a:schemeClr>
              </a:solidFill>
            </a:endParaRPr>
          </a:p>
        </p:txBody>
      </p:sp>
      <p:sp>
        <p:nvSpPr>
          <p:cNvPr id="269" name="Google Shape;269;p3"/>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en-US">
                <a:solidFill>
                  <a:srgbClr val="888888"/>
                </a:solidFill>
                <a:latin typeface="Calibri"/>
                <a:ea typeface="Calibri"/>
                <a:cs typeface="Calibri"/>
                <a:sym typeface="Calibri"/>
              </a:rPr>
              <a:pPr>
                <a:buSzPts val="1200"/>
              </a:pPr>
              <a:t>6</a:t>
            </a:fld>
            <a:endParaRPr dirty="0">
              <a:solidFill>
                <a:srgbClr val="888888"/>
              </a:solidFill>
              <a:latin typeface="Calibri"/>
              <a:ea typeface="Calibri"/>
              <a:cs typeface="Calibri"/>
              <a:sym typeface="Calibri"/>
            </a:endParaRPr>
          </a:p>
        </p:txBody>
      </p:sp>
      <p:sp>
        <p:nvSpPr>
          <p:cNvPr id="273" name="Google Shape;273;p3"/>
          <p:cNvSpPr txBox="1"/>
          <p:nvPr/>
        </p:nvSpPr>
        <p:spPr>
          <a:xfrm>
            <a:off x="249195" y="0"/>
            <a:ext cx="7467600" cy="1052565"/>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a:buClr>
                <a:schemeClr val="lt1"/>
              </a:buClr>
              <a:buSzPts val="3600"/>
            </a:pPr>
            <a:r>
              <a:rPr lang="en-US" sz="3600" b="1" dirty="0">
                <a:solidFill>
                  <a:schemeClr val="lt1"/>
                </a:solidFill>
                <a:latin typeface="Calibri"/>
                <a:ea typeface="Calibri"/>
                <a:cs typeface="Calibri"/>
                <a:sym typeface="Calibri"/>
              </a:rPr>
              <a:t>Project Organization</a:t>
            </a:r>
            <a:endParaRPr sz="36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3565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9" name="Google Shape;269;p3"/>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en-US">
                <a:solidFill>
                  <a:srgbClr val="888888"/>
                </a:solidFill>
                <a:latin typeface="Calibri"/>
                <a:ea typeface="Calibri"/>
                <a:cs typeface="Calibri"/>
                <a:sym typeface="Calibri"/>
              </a:rPr>
              <a:pPr>
                <a:buSzPts val="1200"/>
              </a:pPr>
              <a:t>7</a:t>
            </a:fld>
            <a:endParaRPr>
              <a:solidFill>
                <a:srgbClr val="888888"/>
              </a:solidFill>
              <a:latin typeface="Calibri"/>
              <a:ea typeface="Calibri"/>
              <a:cs typeface="Calibri"/>
              <a:sym typeface="Calibri"/>
            </a:endParaRPr>
          </a:p>
        </p:txBody>
      </p:sp>
      <p:sp>
        <p:nvSpPr>
          <p:cNvPr id="273" name="Google Shape;273;p3"/>
          <p:cNvSpPr txBox="1"/>
          <p:nvPr/>
        </p:nvSpPr>
        <p:spPr>
          <a:xfrm>
            <a:off x="249194" y="0"/>
            <a:ext cx="11566567" cy="1052565"/>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a:buClr>
                <a:schemeClr val="lt1"/>
              </a:buClr>
              <a:buSzPts val="3600"/>
            </a:pPr>
            <a:r>
              <a:rPr lang="en-US" sz="3600" b="1" dirty="0">
                <a:solidFill>
                  <a:schemeClr val="lt1"/>
                </a:solidFill>
                <a:ea typeface="Calibri"/>
                <a:cs typeface="Calibri"/>
                <a:sym typeface="Calibri"/>
              </a:rPr>
              <a:t>CRTM1: Software Management and Workflow</a:t>
            </a:r>
            <a:endParaRPr sz="3600" dirty="0">
              <a:solidFill>
                <a:schemeClr val="lt1"/>
              </a:solidFill>
              <a:latin typeface="Calibri"/>
              <a:ea typeface="Calibri"/>
              <a:cs typeface="Calibri"/>
              <a:sym typeface="Calibri"/>
            </a:endParaRPr>
          </a:p>
        </p:txBody>
      </p:sp>
      <p:graphicFrame>
        <p:nvGraphicFramePr>
          <p:cNvPr id="8" name="Table 7">
            <a:extLst>
              <a:ext uri="{FF2B5EF4-FFF2-40B4-BE49-F238E27FC236}">
                <a16:creationId xmlns:a16="http://schemas.microsoft.com/office/drawing/2014/main" id="{FA9E6E2D-45AC-0541-812E-27CD0CA130DA}"/>
              </a:ext>
            </a:extLst>
          </p:cNvPr>
          <p:cNvGraphicFramePr>
            <a:graphicFrameLocks noGrp="1"/>
          </p:cNvGraphicFramePr>
          <p:nvPr>
            <p:extLst>
              <p:ext uri="{D42A27DB-BD31-4B8C-83A1-F6EECF244321}">
                <p14:modId xmlns:p14="http://schemas.microsoft.com/office/powerpoint/2010/main" val="2811268289"/>
              </p:ext>
            </p:extLst>
          </p:nvPr>
        </p:nvGraphicFramePr>
        <p:xfrm>
          <a:off x="374607" y="1186973"/>
          <a:ext cx="10963953" cy="5534477"/>
        </p:xfrm>
        <a:graphic>
          <a:graphicData uri="http://schemas.openxmlformats.org/drawingml/2006/table">
            <a:tbl>
              <a:tblPr firstRow="1" bandRow="1">
                <a:tableStyleId>{74C1A8A3-306A-4EB7-A6B1-4F7E0EB9C5D6}</a:tableStyleId>
              </a:tblPr>
              <a:tblGrid>
                <a:gridCol w="10963953">
                  <a:extLst>
                    <a:ext uri="{9D8B030D-6E8A-4147-A177-3AD203B41FA5}">
                      <a16:colId xmlns:a16="http://schemas.microsoft.com/office/drawing/2014/main" val="1916218376"/>
                    </a:ext>
                  </a:extLst>
                </a:gridCol>
              </a:tblGrid>
              <a:tr h="425729">
                <a:tc>
                  <a:txBody>
                    <a:bodyPr/>
                    <a:lstStyle/>
                    <a:p>
                      <a:pPr algn="ctr" rtl="0" fontAlgn="ctr"/>
                      <a:r>
                        <a:rPr lang="en-US" sz="1800" dirty="0">
                          <a:effectLst/>
                        </a:rPr>
                        <a:t>CRTM Task 1 Activities</a:t>
                      </a:r>
                      <a:endParaRPr lang="en-US" sz="1800" b="1" dirty="0">
                        <a:solidFill>
                          <a:srgbClr val="000000"/>
                        </a:solidFill>
                        <a:effectLst/>
                      </a:endParaRPr>
                    </a:p>
                  </a:txBody>
                  <a:tcPr marL="11240" marR="11240" marT="7493" marB="7493" anchor="ctr"/>
                </a:tc>
                <a:extLst>
                  <a:ext uri="{0D108BD9-81ED-4DB2-BD59-A6C34878D82A}">
                    <a16:rowId xmlns:a16="http://schemas.microsoft.com/office/drawing/2014/main" val="4202105273"/>
                  </a:ext>
                </a:extLst>
              </a:tr>
              <a:tr h="425729">
                <a:tc>
                  <a:txBody>
                    <a:bodyPr/>
                    <a:lstStyle/>
                    <a:p>
                      <a:pPr rtl="0" fontAlgn="ctr"/>
                      <a:r>
                        <a:rPr lang="en-US" sz="1800" dirty="0">
                          <a:effectLst/>
                        </a:rPr>
                        <a:t>Bi-weekly technical </a:t>
                      </a:r>
                      <a:r>
                        <a:rPr lang="en-US" sz="1800" b="1" dirty="0">
                          <a:effectLst/>
                        </a:rPr>
                        <a:t>meetings</a:t>
                      </a:r>
                      <a:r>
                        <a:rPr lang="en-US" sz="1800" dirty="0">
                          <a:effectLst/>
                        </a:rPr>
                        <a:t>, quarterly reviews, 1-on-1 discussions. Meeting minutes posted internally.</a:t>
                      </a:r>
                    </a:p>
                  </a:txBody>
                  <a:tcPr marL="11240" marR="11240" marT="7493" marB="7493" anchor="ctr"/>
                </a:tc>
                <a:extLst>
                  <a:ext uri="{0D108BD9-81ED-4DB2-BD59-A6C34878D82A}">
                    <a16:rowId xmlns:a16="http://schemas.microsoft.com/office/drawing/2014/main" val="2685813258"/>
                  </a:ext>
                </a:extLst>
              </a:tr>
              <a:tr h="425729">
                <a:tc>
                  <a:txBody>
                    <a:bodyPr/>
                    <a:lstStyle/>
                    <a:p>
                      <a:pPr rtl="0" fontAlgn="ctr"/>
                      <a:r>
                        <a:rPr lang="en-US" sz="1800" b="1" dirty="0">
                          <a:solidFill>
                            <a:schemeClr val="accent6"/>
                          </a:solidFill>
                          <a:effectLst/>
                        </a:rPr>
                        <a:t>Robust Data management</a:t>
                      </a:r>
                      <a:r>
                        <a:rPr lang="en-US" sz="1800" dirty="0">
                          <a:solidFill>
                            <a:schemeClr val="accent6"/>
                          </a:solidFill>
                          <a:effectLst/>
                        </a:rPr>
                        <a:t> </a:t>
                      </a:r>
                      <a:r>
                        <a:rPr lang="en-US" sz="1800" dirty="0">
                          <a:effectLst/>
                        </a:rPr>
                        <a:t>implementation for </a:t>
                      </a:r>
                      <a:r>
                        <a:rPr lang="en-US" sz="1800" b="1" dirty="0" err="1">
                          <a:effectLst/>
                        </a:rPr>
                        <a:t>netCDF</a:t>
                      </a:r>
                      <a:r>
                        <a:rPr lang="en-US" sz="1800" dirty="0">
                          <a:effectLst/>
                        </a:rPr>
                        <a:t> and legacy binary files</a:t>
                      </a:r>
                    </a:p>
                  </a:txBody>
                  <a:tcPr marL="11240" marR="11240" marT="7493" marB="7493" anchor="ctr"/>
                </a:tc>
                <a:extLst>
                  <a:ext uri="{0D108BD9-81ED-4DB2-BD59-A6C34878D82A}">
                    <a16:rowId xmlns:a16="http://schemas.microsoft.com/office/drawing/2014/main" val="1995807583"/>
                  </a:ext>
                </a:extLst>
              </a:tr>
              <a:tr h="425729">
                <a:tc>
                  <a:txBody>
                    <a:bodyPr/>
                    <a:lstStyle/>
                    <a:p>
                      <a:pPr rtl="0" fontAlgn="ctr"/>
                      <a:r>
                        <a:rPr lang="en-US" sz="1800" b="1" dirty="0">
                          <a:solidFill>
                            <a:schemeClr val="accent5"/>
                          </a:solidFill>
                          <a:effectLst/>
                        </a:rPr>
                        <a:t>Workflow for automated regular builds </a:t>
                      </a:r>
                      <a:r>
                        <a:rPr lang="en-US" sz="1800" dirty="0">
                          <a:effectLst/>
                        </a:rPr>
                        <a:t>out of development branches per application</a:t>
                      </a:r>
                    </a:p>
                  </a:txBody>
                  <a:tcPr marL="11240" marR="11240" marT="7493" marB="7493" anchor="ctr"/>
                </a:tc>
                <a:extLst>
                  <a:ext uri="{0D108BD9-81ED-4DB2-BD59-A6C34878D82A}">
                    <a16:rowId xmlns:a16="http://schemas.microsoft.com/office/drawing/2014/main" val="4228948382"/>
                  </a:ext>
                </a:extLst>
              </a:tr>
              <a:tr h="425729">
                <a:tc>
                  <a:txBody>
                    <a:bodyPr/>
                    <a:lstStyle/>
                    <a:p>
                      <a:pPr rtl="0" fontAlgn="ctr"/>
                      <a:r>
                        <a:rPr lang="en-US" sz="1800" b="1" dirty="0">
                          <a:solidFill>
                            <a:schemeClr val="accent4"/>
                          </a:solidFill>
                          <a:effectLst/>
                        </a:rPr>
                        <a:t>CI/CD pipeline</a:t>
                      </a:r>
                      <a:r>
                        <a:rPr lang="en-US" sz="1800" dirty="0">
                          <a:solidFill>
                            <a:schemeClr val="accent4"/>
                          </a:solidFill>
                          <a:effectLst/>
                        </a:rPr>
                        <a:t> </a:t>
                      </a:r>
                      <a:r>
                        <a:rPr lang="en-US" sz="1800" dirty="0">
                          <a:effectLst/>
                        </a:rPr>
                        <a:t>for automated testing </a:t>
                      </a:r>
                    </a:p>
                  </a:txBody>
                  <a:tcPr marL="11240" marR="11240" marT="7493" marB="7493" anchor="ctr"/>
                </a:tc>
                <a:extLst>
                  <a:ext uri="{0D108BD9-81ED-4DB2-BD59-A6C34878D82A}">
                    <a16:rowId xmlns:a16="http://schemas.microsoft.com/office/drawing/2014/main" val="3113604919"/>
                  </a:ext>
                </a:extLst>
              </a:tr>
              <a:tr h="425729">
                <a:tc>
                  <a:txBody>
                    <a:bodyPr/>
                    <a:lstStyle/>
                    <a:p>
                      <a:pPr rtl="0" fontAlgn="ctr"/>
                      <a:r>
                        <a:rPr lang="en-US" sz="1800" b="1" dirty="0">
                          <a:solidFill>
                            <a:schemeClr val="accent3"/>
                          </a:solidFill>
                          <a:effectLst/>
                        </a:rPr>
                        <a:t>Code reviews and User support </a:t>
                      </a:r>
                      <a:r>
                        <a:rPr lang="en-US" sz="1800" dirty="0">
                          <a:effectLst/>
                        </a:rPr>
                        <a:t>issues tracked through </a:t>
                      </a:r>
                      <a:r>
                        <a:rPr lang="en-US" sz="1800" dirty="0" err="1">
                          <a:effectLst/>
                        </a:rPr>
                        <a:t>Github</a:t>
                      </a:r>
                      <a:r>
                        <a:rPr lang="en-US" sz="1800" dirty="0">
                          <a:effectLst/>
                        </a:rPr>
                        <a:t> </a:t>
                      </a:r>
                    </a:p>
                  </a:txBody>
                  <a:tcPr marL="11240" marR="11240" marT="7493" marB="7493" anchor="ctr"/>
                </a:tc>
                <a:extLst>
                  <a:ext uri="{0D108BD9-81ED-4DB2-BD59-A6C34878D82A}">
                    <a16:rowId xmlns:a16="http://schemas.microsoft.com/office/drawing/2014/main" val="3993643526"/>
                  </a:ext>
                </a:extLst>
              </a:tr>
              <a:tr h="425729">
                <a:tc>
                  <a:txBody>
                    <a:bodyPr/>
                    <a:lstStyle/>
                    <a:p>
                      <a:pPr rtl="0" fontAlgn="ctr"/>
                      <a:r>
                        <a:rPr lang="en-US" sz="1800" dirty="0">
                          <a:effectLst/>
                        </a:rPr>
                        <a:t>Publicly accessible (web/repository) </a:t>
                      </a:r>
                      <a:r>
                        <a:rPr lang="en-US" sz="1800" b="1" dirty="0">
                          <a:solidFill>
                            <a:schemeClr val="accent2"/>
                          </a:solidFill>
                          <a:effectLst/>
                        </a:rPr>
                        <a:t>documentation, training tools, online / self-guided tutorials</a:t>
                      </a:r>
                    </a:p>
                  </a:txBody>
                  <a:tcPr marL="11240" marR="11240" marT="7493" marB="7493" anchor="ctr"/>
                </a:tc>
                <a:extLst>
                  <a:ext uri="{0D108BD9-81ED-4DB2-BD59-A6C34878D82A}">
                    <a16:rowId xmlns:a16="http://schemas.microsoft.com/office/drawing/2014/main" val="1297959908"/>
                  </a:ext>
                </a:extLst>
              </a:tr>
              <a:tr h="425729">
                <a:tc>
                  <a:txBody>
                    <a:bodyPr/>
                    <a:lstStyle/>
                    <a:p>
                      <a:pPr rtl="0" fontAlgn="ctr"/>
                      <a:r>
                        <a:rPr lang="en-US" sz="1800" b="1" dirty="0">
                          <a:solidFill>
                            <a:schemeClr val="tx2"/>
                          </a:solidFill>
                          <a:effectLst/>
                        </a:rPr>
                        <a:t>Code Sprint 1: CRTM v3.0 development</a:t>
                      </a:r>
                    </a:p>
                  </a:txBody>
                  <a:tcPr marL="11240" marR="11240" marT="7493" marB="7493" anchor="ctr"/>
                </a:tc>
                <a:extLst>
                  <a:ext uri="{0D108BD9-81ED-4DB2-BD59-A6C34878D82A}">
                    <a16:rowId xmlns:a16="http://schemas.microsoft.com/office/drawing/2014/main" val="368219989"/>
                  </a:ext>
                </a:extLst>
              </a:tr>
              <a:tr h="425729">
                <a:tc>
                  <a:txBody>
                    <a:bodyPr/>
                    <a:lstStyle/>
                    <a:p>
                      <a:pPr rtl="0" fontAlgn="ctr"/>
                      <a:r>
                        <a:rPr lang="en-US" sz="1800" b="1" dirty="0">
                          <a:solidFill>
                            <a:schemeClr val="tx2"/>
                          </a:solidFill>
                          <a:effectLst/>
                        </a:rPr>
                        <a:t>Code Sprint 2: </a:t>
                      </a:r>
                      <a:r>
                        <a:rPr lang="en-US" sz="1800" b="1" dirty="0" err="1">
                          <a:solidFill>
                            <a:schemeClr val="tx2"/>
                          </a:solidFill>
                          <a:effectLst/>
                        </a:rPr>
                        <a:t>SimObs</a:t>
                      </a:r>
                      <a:r>
                        <a:rPr lang="en-US" sz="1800" b="1" dirty="0">
                          <a:solidFill>
                            <a:schemeClr val="tx2"/>
                          </a:solidFill>
                          <a:effectLst/>
                        </a:rPr>
                        <a:t> Application development</a:t>
                      </a:r>
                    </a:p>
                  </a:txBody>
                  <a:tcPr marL="11240" marR="11240" marT="7493" marB="7493" anchor="ctr"/>
                </a:tc>
                <a:extLst>
                  <a:ext uri="{0D108BD9-81ED-4DB2-BD59-A6C34878D82A}">
                    <a16:rowId xmlns:a16="http://schemas.microsoft.com/office/drawing/2014/main" val="705065060"/>
                  </a:ext>
                </a:extLst>
              </a:tr>
              <a:tr h="425729">
                <a:tc>
                  <a:txBody>
                    <a:bodyPr/>
                    <a:lstStyle/>
                    <a:p>
                      <a:pPr rtl="0" fontAlgn="ctr"/>
                      <a:r>
                        <a:rPr lang="en-US" sz="1800" b="1" dirty="0">
                          <a:effectLst/>
                        </a:rPr>
                        <a:t>Release:  CRTM v3.0 code</a:t>
                      </a:r>
                      <a:r>
                        <a:rPr lang="en-US" sz="1800" dirty="0">
                          <a:effectLst/>
                        </a:rPr>
                        <a:t> + associated files  </a:t>
                      </a:r>
                    </a:p>
                  </a:txBody>
                  <a:tcPr marL="11240" marR="11240" marT="7493" marB="7493" anchor="ctr"/>
                </a:tc>
                <a:extLst>
                  <a:ext uri="{0D108BD9-81ED-4DB2-BD59-A6C34878D82A}">
                    <a16:rowId xmlns:a16="http://schemas.microsoft.com/office/drawing/2014/main" val="2230015619"/>
                  </a:ext>
                </a:extLst>
              </a:tr>
              <a:tr h="425729">
                <a:tc>
                  <a:txBody>
                    <a:bodyPr/>
                    <a:lstStyle/>
                    <a:p>
                      <a:pPr rtl="0" fontAlgn="ctr"/>
                      <a:r>
                        <a:rPr lang="en-US" sz="1800" b="1" dirty="0">
                          <a:effectLst/>
                        </a:rPr>
                        <a:t>Release:  </a:t>
                      </a:r>
                      <a:r>
                        <a:rPr lang="en-US" sz="1800" b="1" dirty="0" err="1">
                          <a:effectLst/>
                        </a:rPr>
                        <a:t>SimObs</a:t>
                      </a:r>
                      <a:r>
                        <a:rPr lang="en-US" sz="1800" b="1" dirty="0">
                          <a:effectLst/>
                        </a:rPr>
                        <a:t> v1.0 code </a:t>
                      </a:r>
                      <a:r>
                        <a:rPr lang="en-US" sz="1800" dirty="0">
                          <a:effectLst/>
                        </a:rPr>
                        <a:t>+ associated files</a:t>
                      </a:r>
                    </a:p>
                  </a:txBody>
                  <a:tcPr marL="11240" marR="11240" marT="7493" marB="7493" anchor="ctr"/>
                </a:tc>
                <a:extLst>
                  <a:ext uri="{0D108BD9-81ED-4DB2-BD59-A6C34878D82A}">
                    <a16:rowId xmlns:a16="http://schemas.microsoft.com/office/drawing/2014/main" val="4191828154"/>
                  </a:ext>
                </a:extLst>
              </a:tr>
              <a:tr h="425729">
                <a:tc>
                  <a:txBody>
                    <a:bodyPr/>
                    <a:lstStyle/>
                    <a:p>
                      <a:pPr rtl="0" fontAlgn="ctr"/>
                      <a:r>
                        <a:rPr lang="en-US" sz="1800" b="1" dirty="0">
                          <a:effectLst/>
                        </a:rPr>
                        <a:t>Release:  CRTM Trans. </a:t>
                      </a:r>
                      <a:r>
                        <a:rPr lang="en-US" sz="1800" b="1" dirty="0" err="1">
                          <a:effectLst/>
                        </a:rPr>
                        <a:t>Coef</a:t>
                      </a:r>
                      <a:r>
                        <a:rPr lang="en-US" sz="1800" b="1" dirty="0">
                          <a:effectLst/>
                        </a:rPr>
                        <a:t>. Package v1.0 code </a:t>
                      </a:r>
                      <a:r>
                        <a:rPr lang="en-US" sz="1800" dirty="0">
                          <a:effectLst/>
                        </a:rPr>
                        <a:t>+ associated files</a:t>
                      </a:r>
                    </a:p>
                  </a:txBody>
                  <a:tcPr marL="11240" marR="11240" marT="7493" marB="7493" anchor="ctr"/>
                </a:tc>
                <a:extLst>
                  <a:ext uri="{0D108BD9-81ED-4DB2-BD59-A6C34878D82A}">
                    <a16:rowId xmlns:a16="http://schemas.microsoft.com/office/drawing/2014/main" val="1115294819"/>
                  </a:ext>
                </a:extLst>
              </a:tr>
              <a:tr h="425729">
                <a:tc>
                  <a:txBody>
                    <a:bodyPr/>
                    <a:lstStyle/>
                    <a:p>
                      <a:pPr rtl="0" fontAlgn="ctr"/>
                      <a:r>
                        <a:rPr lang="en-US" sz="1800" b="1" dirty="0">
                          <a:effectLst/>
                        </a:rPr>
                        <a:t>Release:  CRTM-AI utilities </a:t>
                      </a:r>
                      <a:r>
                        <a:rPr lang="en-US" sz="1800" dirty="0">
                          <a:effectLst/>
                        </a:rPr>
                        <a:t>+ associated files</a:t>
                      </a:r>
                    </a:p>
                  </a:txBody>
                  <a:tcPr marL="11240" marR="11240" marT="7493" marB="7493" anchor="ctr"/>
                </a:tc>
                <a:extLst>
                  <a:ext uri="{0D108BD9-81ED-4DB2-BD59-A6C34878D82A}">
                    <a16:rowId xmlns:a16="http://schemas.microsoft.com/office/drawing/2014/main" val="3978621371"/>
                  </a:ext>
                </a:extLst>
              </a:tr>
            </a:tbl>
          </a:graphicData>
        </a:graphic>
      </p:graphicFrame>
    </p:spTree>
    <p:extLst>
      <p:ext uri="{BB962C8B-B14F-4D97-AF65-F5344CB8AC3E}">
        <p14:creationId xmlns:p14="http://schemas.microsoft.com/office/powerpoint/2010/main" val="1288402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EE553119-B2CE-DA40-93E4-CF312EAFA5AD}"/>
              </a:ext>
            </a:extLst>
          </p:cNvPr>
          <p:cNvSpPr/>
          <p:nvPr/>
        </p:nvSpPr>
        <p:spPr>
          <a:xfrm>
            <a:off x="271780" y="1195290"/>
            <a:ext cx="7005320" cy="369332"/>
          </a:xfrm>
          <a:prstGeom prst="round2Same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Google Shape;354;p66"/>
          <p:cNvSpPr txBox="1">
            <a:spLocks noGrp="1"/>
          </p:cNvSpPr>
          <p:nvPr>
            <p:ph type="sldNum" idx="12"/>
          </p:nvPr>
        </p:nvSpPr>
        <p:spPr>
          <a:xfrm>
            <a:off x="8077200" y="6356351"/>
            <a:ext cx="2133600" cy="365125"/>
          </a:xfrm>
          <a:prstGeom prst="rect">
            <a:avLst/>
          </a:prstGeom>
          <a:noFill/>
          <a:ln>
            <a:noFill/>
          </a:ln>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pPr>
                <a:buClr>
                  <a:srgbClr val="000000"/>
                </a:buClr>
                <a:buSzPts val="1200"/>
              </a:pPr>
              <a:t>8</a:t>
            </a:fld>
            <a:endParaRPr/>
          </a:p>
        </p:txBody>
      </p:sp>
      <p:sp>
        <p:nvSpPr>
          <p:cNvPr id="356" name="Google Shape;356;p66"/>
          <p:cNvSpPr txBox="1"/>
          <p:nvPr/>
        </p:nvSpPr>
        <p:spPr>
          <a:xfrm>
            <a:off x="573741" y="-228600"/>
            <a:ext cx="10475259" cy="1470025"/>
          </a:xfrm>
          <a:prstGeom prst="rect">
            <a:avLst/>
          </a:prstGeom>
          <a:noFill/>
          <a:ln>
            <a:noFill/>
          </a:ln>
          <a:effectLst>
            <a:outerShdw blurRad="50800" dist="50800" dir="2700000" algn="tl" rotWithShape="0">
              <a:srgbClr val="000000">
                <a:alpha val="86274"/>
              </a:srgbClr>
            </a:outerShdw>
          </a:effectLst>
        </p:spPr>
        <p:txBody>
          <a:bodyPr spcFirstLastPara="1" wrap="square" lIns="91425" tIns="45700" rIns="91425" bIns="45700" anchor="ctr" anchorCtr="0">
            <a:noAutofit/>
          </a:bodyPr>
          <a:lstStyle/>
          <a:p>
            <a:pPr>
              <a:buClr>
                <a:srgbClr val="000000"/>
              </a:buClr>
              <a:buSzPts val="2800"/>
            </a:pPr>
            <a:r>
              <a:rPr lang="en-US" sz="3200" b="1" dirty="0">
                <a:solidFill>
                  <a:schemeClr val="lt1"/>
                </a:solidFill>
                <a:ea typeface="Arial"/>
                <a:cs typeface="Arial"/>
                <a:sym typeface="Arial"/>
              </a:rPr>
              <a:t>Expanded Presence on JCSDA website with regular updates</a:t>
            </a:r>
            <a:endParaRPr sz="3200" dirty="0">
              <a:solidFill>
                <a:schemeClr val="lt1"/>
              </a:solidFill>
              <a:ea typeface="Arial"/>
              <a:cs typeface="Arial"/>
              <a:sym typeface="Arial"/>
            </a:endParaRPr>
          </a:p>
        </p:txBody>
      </p:sp>
      <p:sp>
        <p:nvSpPr>
          <p:cNvPr id="357" name="Google Shape;357;p66"/>
          <p:cNvSpPr/>
          <p:nvPr/>
        </p:nvSpPr>
        <p:spPr>
          <a:xfrm>
            <a:off x="5481566" y="3972024"/>
            <a:ext cx="2536307" cy="533191"/>
          </a:xfrm>
          <a:prstGeom prst="rect">
            <a:avLst/>
          </a:prstGeom>
          <a:noFill/>
          <a:ln>
            <a:noFill/>
          </a:ln>
        </p:spPr>
        <p:txBody>
          <a:bodyPr spcFirstLastPara="1" wrap="square" lIns="91425" tIns="45700" rIns="91425" bIns="45700" anchor="t" anchorCtr="0">
            <a:noAutofit/>
          </a:bodyPr>
          <a:lstStyle/>
          <a:p>
            <a:pPr marL="230188" indent="-230188">
              <a:buClr>
                <a:srgbClr val="000000"/>
              </a:buClr>
              <a:buSzPts val="2000"/>
            </a:pPr>
            <a:endParaRPr sz="2000">
              <a:solidFill>
                <a:srgbClr val="000000"/>
              </a:solidFill>
              <a:latin typeface="Arial"/>
              <a:ea typeface="Arial"/>
              <a:cs typeface="Arial"/>
              <a:sym typeface="Arial"/>
            </a:endParaRPr>
          </a:p>
        </p:txBody>
      </p:sp>
      <p:sp>
        <p:nvSpPr>
          <p:cNvPr id="358" name="Google Shape;358;p66"/>
          <p:cNvSpPr txBox="1"/>
          <p:nvPr/>
        </p:nvSpPr>
        <p:spPr>
          <a:xfrm>
            <a:off x="271780" y="5921057"/>
            <a:ext cx="11348720" cy="830956"/>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dirty="0">
                <a:solidFill>
                  <a:srgbClr val="000000"/>
                </a:solidFill>
                <a:latin typeface="Calibri"/>
                <a:ea typeface="Calibri"/>
                <a:cs typeface="Calibri"/>
                <a:sym typeface="Calibri"/>
              </a:rPr>
              <a:t>Updated links on CRTM project website, including </a:t>
            </a:r>
            <a:r>
              <a:rPr lang="en-US" sz="2400" dirty="0" err="1">
                <a:solidFill>
                  <a:srgbClr val="000000"/>
                </a:solidFill>
                <a:latin typeface="Calibri"/>
                <a:ea typeface="Calibri"/>
                <a:cs typeface="Calibri"/>
                <a:sym typeface="Calibri"/>
              </a:rPr>
              <a:t>pyCRTM</a:t>
            </a:r>
            <a:r>
              <a:rPr lang="en-US" sz="2400" dirty="0">
                <a:solidFill>
                  <a:srgbClr val="000000"/>
                </a:solidFill>
                <a:latin typeface="Calibri"/>
                <a:ea typeface="Calibri"/>
                <a:cs typeface="Calibri"/>
                <a:sym typeface="Calibri"/>
              </a:rPr>
              <a:t> repo, release information, support forum, and current tutorial repo.</a:t>
            </a:r>
            <a:endParaRPr sz="1400" dirty="0">
              <a:solidFill>
                <a:srgbClr val="000000"/>
              </a:solidFill>
              <a:latin typeface="Arial"/>
              <a:ea typeface="Arial"/>
              <a:cs typeface="Arial"/>
              <a:sym typeface="Arial"/>
            </a:endParaRPr>
          </a:p>
        </p:txBody>
      </p:sp>
      <p:pic>
        <p:nvPicPr>
          <p:cNvPr id="359" name="Google Shape;359;p66"/>
          <p:cNvPicPr preferRelativeResize="0"/>
          <p:nvPr/>
        </p:nvPicPr>
        <p:blipFill rotWithShape="1">
          <a:blip r:embed="rId3">
            <a:alphaModFix/>
          </a:blip>
          <a:srcRect/>
          <a:stretch/>
        </p:blipFill>
        <p:spPr>
          <a:xfrm>
            <a:off x="274320" y="1567796"/>
            <a:ext cx="11566813" cy="4279721"/>
          </a:xfrm>
          <a:prstGeom prst="rect">
            <a:avLst/>
          </a:prstGeom>
          <a:ln/>
        </p:spPr>
        <p:style>
          <a:lnRef idx="1">
            <a:schemeClr val="dk1"/>
          </a:lnRef>
          <a:fillRef idx="2">
            <a:schemeClr val="dk1"/>
          </a:fillRef>
          <a:effectRef idx="1">
            <a:schemeClr val="dk1"/>
          </a:effectRef>
          <a:fontRef idx="minor">
            <a:schemeClr val="dk1"/>
          </a:fontRef>
        </p:style>
      </p:pic>
      <p:pic>
        <p:nvPicPr>
          <p:cNvPr id="15" name="Google Shape;237;p65" descr="JCSDA_transp.png">
            <a:extLst>
              <a:ext uri="{FF2B5EF4-FFF2-40B4-BE49-F238E27FC236}">
                <a16:creationId xmlns:a16="http://schemas.microsoft.com/office/drawing/2014/main" id="{4BA6E268-2AA4-B641-AA8F-46DF02322CFA}"/>
              </a:ext>
            </a:extLst>
          </p:cNvPr>
          <p:cNvPicPr preferRelativeResize="0"/>
          <p:nvPr/>
        </p:nvPicPr>
        <p:blipFill rotWithShape="1">
          <a:blip r:embed="rId4">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
        <p:nvSpPr>
          <p:cNvPr id="4" name="Rectangle 3">
            <a:extLst>
              <a:ext uri="{FF2B5EF4-FFF2-40B4-BE49-F238E27FC236}">
                <a16:creationId xmlns:a16="http://schemas.microsoft.com/office/drawing/2014/main" id="{799A7818-0E30-5C42-B78E-0F89B866BF39}"/>
              </a:ext>
            </a:extLst>
          </p:cNvPr>
          <p:cNvSpPr/>
          <p:nvPr/>
        </p:nvSpPr>
        <p:spPr>
          <a:xfrm>
            <a:off x="271780" y="1195290"/>
            <a:ext cx="7507045" cy="369332"/>
          </a:xfrm>
          <a:prstGeom prst="rect">
            <a:avLst/>
          </a:prstGeom>
        </p:spPr>
        <p:txBody>
          <a:bodyPr wrap="square">
            <a:spAutoFit/>
          </a:bodyPr>
          <a:lstStyle/>
          <a:p>
            <a:r>
              <a:rPr lang="en-US" dirty="0">
                <a:hlinkClick r:id="rId5"/>
              </a:rPr>
              <a:t>https://www.jcsda.org/jcsda-project-community-radiative-transfer-model</a:t>
            </a:r>
            <a:endParaRPr lang="en-US" dirty="0"/>
          </a:p>
        </p:txBody>
      </p:sp>
    </p:spTree>
    <p:extLst>
      <p:ext uri="{BB962C8B-B14F-4D97-AF65-F5344CB8AC3E}">
        <p14:creationId xmlns:p14="http://schemas.microsoft.com/office/powerpoint/2010/main" val="336568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65"/>
          <p:cNvSpPr txBox="1">
            <a:spLocks noGrp="1"/>
          </p:cNvSpPr>
          <p:nvPr>
            <p:ph type="sldNum" idx="12"/>
          </p:nvPr>
        </p:nvSpPr>
        <p:spPr>
          <a:xfrm>
            <a:off x="8077200" y="6356351"/>
            <a:ext cx="2133600" cy="365125"/>
          </a:xfrm>
          <a:prstGeom prst="rect">
            <a:avLst/>
          </a:prstGeom>
          <a:noFill/>
          <a:ln>
            <a:noFill/>
          </a:ln>
        </p:spPr>
        <p:txBody>
          <a:bodyPr spcFirstLastPara="1" vert="horz" wrap="square" lIns="91425" tIns="45700" rIns="91425" bIns="45700" rtlCol="0" anchor="ctr" anchorCtr="0">
            <a:noAutofit/>
          </a:bodyPr>
          <a:lstStyle/>
          <a:p>
            <a:pPr>
              <a:buClr>
                <a:srgbClr val="888888"/>
              </a:buClr>
              <a:buSzPts val="1200"/>
            </a:pPr>
            <a:fld id="{00000000-1234-1234-1234-123412341234}" type="slidenum">
              <a:rPr lang="en-US">
                <a:solidFill>
                  <a:srgbClr val="888888"/>
                </a:solidFill>
                <a:latin typeface="Calibri"/>
                <a:ea typeface="Calibri"/>
                <a:cs typeface="Calibri"/>
                <a:sym typeface="Calibri"/>
              </a:rPr>
              <a:pPr>
                <a:buClr>
                  <a:srgbClr val="888888"/>
                </a:buClr>
                <a:buSzPts val="1200"/>
              </a:pPr>
              <a:t>9</a:t>
            </a:fld>
            <a:endParaRPr>
              <a:solidFill>
                <a:srgbClr val="888888"/>
              </a:solidFill>
              <a:latin typeface="Calibri"/>
              <a:ea typeface="Calibri"/>
              <a:cs typeface="Calibri"/>
              <a:sym typeface="Calibri"/>
            </a:endParaRPr>
          </a:p>
        </p:txBody>
      </p:sp>
      <p:pic>
        <p:nvPicPr>
          <p:cNvPr id="237" name="Google Shape;237;p65" descr="JCSDA_transp.png"/>
          <p:cNvPicPr preferRelativeResize="0"/>
          <p:nvPr/>
        </p:nvPicPr>
        <p:blipFill rotWithShape="1">
          <a:blip r:embed="rId3">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
        <p:nvSpPr>
          <p:cNvPr id="238" name="Google Shape;238;p65"/>
          <p:cNvSpPr txBox="1"/>
          <p:nvPr/>
        </p:nvSpPr>
        <p:spPr>
          <a:xfrm>
            <a:off x="609600" y="90435"/>
            <a:ext cx="7467600" cy="1052565"/>
          </a:xfrm>
          <a:prstGeom prst="rect">
            <a:avLst/>
          </a:prstGeom>
          <a:noFill/>
          <a:ln>
            <a:noFill/>
          </a:ln>
          <a:effectLst>
            <a:outerShdw blurRad="50800" dist="50800" dir="2700000" algn="tl" rotWithShape="0">
              <a:srgbClr val="000000">
                <a:alpha val="85098"/>
              </a:srgbClr>
            </a:outerShdw>
          </a:effectLst>
        </p:spPr>
        <p:txBody>
          <a:bodyPr spcFirstLastPara="1" wrap="square" lIns="91425" tIns="45700" rIns="91425" bIns="45700" anchor="ctr" anchorCtr="0">
            <a:noAutofit/>
          </a:bodyPr>
          <a:lstStyle/>
          <a:p>
            <a:pPr>
              <a:lnSpc>
                <a:spcPct val="80000"/>
              </a:lnSpc>
              <a:buClr>
                <a:srgbClr val="3F3F3F"/>
              </a:buClr>
              <a:buSzPts val="2220"/>
            </a:pPr>
            <a:r>
              <a:rPr lang="en-US" sz="3600" b="1" dirty="0">
                <a:solidFill>
                  <a:schemeClr val="bg1"/>
                </a:solidFill>
                <a:ea typeface="Calibri"/>
                <a:cs typeface="Calibri"/>
                <a:sym typeface="Calibri"/>
              </a:rPr>
              <a:t>CRTM v2.4.0</a:t>
            </a:r>
            <a:endParaRPr lang="en-US" sz="2000" dirty="0">
              <a:solidFill>
                <a:schemeClr val="bg1"/>
              </a:solidFill>
              <a:latin typeface="Arial"/>
              <a:ea typeface="Arial"/>
              <a:cs typeface="Arial"/>
              <a:sym typeface="Arial"/>
            </a:endParaRPr>
          </a:p>
        </p:txBody>
      </p:sp>
      <p:sp>
        <p:nvSpPr>
          <p:cNvPr id="8" name="Google Shape;347;p65">
            <a:extLst>
              <a:ext uri="{FF2B5EF4-FFF2-40B4-BE49-F238E27FC236}">
                <a16:creationId xmlns:a16="http://schemas.microsoft.com/office/drawing/2014/main" id="{079B7C43-FFBE-984C-81F4-6BA006F02428}"/>
              </a:ext>
            </a:extLst>
          </p:cNvPr>
          <p:cNvSpPr txBox="1"/>
          <p:nvPr/>
        </p:nvSpPr>
        <p:spPr>
          <a:xfrm>
            <a:off x="100485" y="1281532"/>
            <a:ext cx="11959435" cy="5439944"/>
          </a:xfrm>
          <a:prstGeom prst="rect">
            <a:avLst/>
          </a:prstGeom>
          <a:noFill/>
          <a:ln>
            <a:noFill/>
          </a:ln>
        </p:spPr>
        <p:txBody>
          <a:bodyPr spcFirstLastPara="1" wrap="square" lIns="68575" tIns="34275" rIns="68575" bIns="34275" anchor="t" anchorCtr="0">
            <a:normAutofit fontScale="77500" lnSpcReduction="20000"/>
          </a:bodyPr>
          <a:lstStyle/>
          <a:p>
            <a:pPr marL="0" marR="0" lvl="0" indent="0" algn="l" rtl="0">
              <a:lnSpc>
                <a:spcPct val="130000"/>
              </a:lnSpc>
              <a:spcBef>
                <a:spcPts val="0"/>
              </a:spcBef>
              <a:spcAft>
                <a:spcPts val="0"/>
              </a:spcAft>
              <a:buClr>
                <a:srgbClr val="3F3F3F"/>
              </a:buClr>
              <a:buSzPts val="2220"/>
              <a:buFont typeface="Arial"/>
              <a:buNone/>
            </a:pPr>
            <a:r>
              <a:rPr lang="en-US" sz="2800" b="1" i="0" u="none" strike="noStrike" cap="none" dirty="0">
                <a:solidFill>
                  <a:srgbClr val="3F3F3F"/>
                </a:solidFill>
                <a:latin typeface="Calibri"/>
                <a:ea typeface="Calibri"/>
                <a:cs typeface="Calibri"/>
                <a:sym typeface="Calibri"/>
              </a:rPr>
              <a:t>CRTM v2.4.0 </a:t>
            </a:r>
            <a:endParaRPr b="0" i="0" u="none" strike="noStrike" cap="none" dirty="0">
              <a:solidFill>
                <a:srgbClr val="000000"/>
              </a:solidFill>
              <a:latin typeface="Arial"/>
              <a:ea typeface="Arial"/>
              <a:cs typeface="Arial"/>
              <a:sym typeface="Arial"/>
            </a:endParaRPr>
          </a:p>
          <a:p>
            <a:pPr marL="0" marR="0" lvl="0" indent="0" algn="l" rtl="0">
              <a:lnSpc>
                <a:spcPct val="130000"/>
              </a:lnSpc>
              <a:spcBef>
                <a:spcPts val="444"/>
              </a:spcBef>
              <a:spcAft>
                <a:spcPts val="0"/>
              </a:spcAft>
              <a:buClr>
                <a:schemeClr val="accent1"/>
              </a:buClr>
              <a:buSzPts val="2220"/>
              <a:buFont typeface="Arial"/>
              <a:buNone/>
            </a:pPr>
            <a:r>
              <a:rPr lang="en-US" sz="2800" b="1" i="0" u="none" strike="noStrike" cap="none" dirty="0">
                <a:solidFill>
                  <a:schemeClr val="accent1"/>
                </a:solidFill>
                <a:latin typeface="Calibri"/>
                <a:ea typeface="Calibri"/>
                <a:cs typeface="Calibri"/>
                <a:sym typeface="Calibri"/>
              </a:rPr>
              <a:t>https://</a:t>
            </a:r>
            <a:r>
              <a:rPr lang="en-US" sz="2800" b="1" i="0" u="none" strike="noStrike" cap="none" dirty="0" err="1">
                <a:solidFill>
                  <a:schemeClr val="accent1"/>
                </a:solidFill>
                <a:latin typeface="Calibri"/>
                <a:ea typeface="Calibri"/>
                <a:cs typeface="Calibri"/>
                <a:sym typeface="Calibri"/>
              </a:rPr>
              <a:t>github.com</a:t>
            </a:r>
            <a:r>
              <a:rPr lang="en-US" sz="2800" b="1" i="0" u="none" strike="noStrike" cap="none" dirty="0">
                <a:solidFill>
                  <a:schemeClr val="accent1"/>
                </a:solidFill>
                <a:latin typeface="Calibri"/>
                <a:ea typeface="Calibri"/>
                <a:cs typeface="Calibri"/>
                <a:sym typeface="Calibri"/>
              </a:rPr>
              <a:t>/JCSDA/</a:t>
            </a:r>
            <a:r>
              <a:rPr lang="en-US" sz="2800" b="1" i="0" u="none" strike="noStrike" cap="none" dirty="0" err="1">
                <a:solidFill>
                  <a:schemeClr val="accent1"/>
                </a:solidFill>
                <a:latin typeface="Calibri"/>
                <a:ea typeface="Calibri"/>
                <a:cs typeface="Calibri"/>
                <a:sym typeface="Calibri"/>
              </a:rPr>
              <a:t>crtm</a:t>
            </a:r>
            <a:endParaRPr sz="2800" b="1" i="0" u="none" strike="noStrike" cap="none" dirty="0">
              <a:solidFill>
                <a:schemeClr val="accent1"/>
              </a:solidFill>
              <a:latin typeface="Calibri"/>
              <a:ea typeface="Calibri"/>
              <a:cs typeface="Calibri"/>
              <a:sym typeface="Calibri"/>
            </a:endParaRPr>
          </a:p>
          <a:p>
            <a:pPr marL="257175" marR="0" lvl="0" indent="-257175" algn="l" rtl="0">
              <a:lnSpc>
                <a:spcPct val="130000"/>
              </a:lnSpc>
              <a:spcBef>
                <a:spcPts val="444"/>
              </a:spcBef>
              <a:spcAft>
                <a:spcPts val="0"/>
              </a:spcAft>
              <a:buClr>
                <a:schemeClr val="dk1"/>
              </a:buClr>
              <a:buSzPts val="2220"/>
              <a:buFont typeface="Arial"/>
              <a:buChar char="•"/>
            </a:pPr>
            <a:r>
              <a:rPr lang="en-US" sz="2800" b="1" i="0" u="none" strike="noStrike" cap="none" dirty="0">
                <a:solidFill>
                  <a:schemeClr val="dk1"/>
                </a:solidFill>
                <a:latin typeface="Calibri"/>
                <a:ea typeface="Calibri"/>
                <a:cs typeface="Calibri"/>
                <a:sym typeface="Calibri"/>
              </a:rPr>
              <a:t>Released October 28, 2020</a:t>
            </a:r>
            <a:endParaRPr b="0" i="0" u="none" strike="noStrike" cap="none" dirty="0">
              <a:solidFill>
                <a:srgbClr val="000000"/>
              </a:solidFill>
              <a:latin typeface="Arial"/>
              <a:ea typeface="Arial"/>
              <a:cs typeface="Arial"/>
              <a:sym typeface="Arial"/>
            </a:endParaRPr>
          </a:p>
          <a:p>
            <a:pPr marL="257175" marR="0" lvl="0" indent="-257175" algn="l" rtl="0">
              <a:lnSpc>
                <a:spcPct val="130000"/>
              </a:lnSpc>
              <a:spcBef>
                <a:spcPts val="444"/>
              </a:spcBef>
              <a:spcAft>
                <a:spcPts val="0"/>
              </a:spcAft>
              <a:buClr>
                <a:schemeClr val="dk1"/>
              </a:buClr>
              <a:buSzPts val="2220"/>
              <a:buFont typeface="Arial"/>
              <a:buChar char="•"/>
            </a:pPr>
            <a:r>
              <a:rPr lang="en-US" sz="2800" b="1" i="0" u="none" strike="noStrike" cap="none" dirty="0">
                <a:solidFill>
                  <a:schemeClr val="dk1"/>
                </a:solidFill>
                <a:latin typeface="Calibri"/>
                <a:ea typeface="Calibri"/>
                <a:cs typeface="Calibri"/>
                <a:sym typeface="Calibri"/>
              </a:rPr>
              <a:t>New Features:</a:t>
            </a:r>
            <a:endParaRPr b="0" i="0" u="none" strike="noStrike" cap="none" dirty="0">
              <a:solidFill>
                <a:srgbClr val="000000"/>
              </a:solidFill>
              <a:latin typeface="Arial"/>
              <a:ea typeface="Arial"/>
              <a:cs typeface="Arial"/>
              <a:sym typeface="Arial"/>
            </a:endParaRPr>
          </a:p>
          <a:p>
            <a:pPr marL="400050" marR="0" lvl="1" indent="0" algn="l" rtl="0">
              <a:lnSpc>
                <a:spcPct val="130000"/>
              </a:lnSpc>
              <a:spcBef>
                <a:spcPts val="370"/>
              </a:spcBef>
              <a:spcAft>
                <a:spcPts val="0"/>
              </a:spcAft>
              <a:buClr>
                <a:srgbClr val="3F3F3F"/>
              </a:buClr>
              <a:buSzPts val="1850"/>
              <a:buFont typeface="Arial"/>
              <a:buNone/>
            </a:pPr>
            <a:r>
              <a:rPr lang="en-US" sz="2400" b="0" i="0" u="none" strike="noStrike" cap="none" dirty="0">
                <a:solidFill>
                  <a:srgbClr val="3F3F3F"/>
                </a:solidFill>
                <a:latin typeface="Calibri"/>
                <a:ea typeface="Calibri"/>
                <a:cs typeface="Calibri"/>
                <a:sym typeface="Calibri"/>
              </a:rPr>
              <a:t>1. Support for netCDF4 file format reading: CloudCoeff.nc4 and AerosolCoeff.nc4   </a:t>
            </a:r>
            <a:endParaRPr b="0" i="0" u="none" strike="noStrike" cap="none" dirty="0">
              <a:solidFill>
                <a:srgbClr val="000000"/>
              </a:solidFill>
              <a:latin typeface="Arial"/>
              <a:ea typeface="Arial"/>
              <a:cs typeface="Arial"/>
              <a:sym typeface="Arial"/>
            </a:endParaRPr>
          </a:p>
          <a:p>
            <a:pPr marL="400050" marR="0" lvl="1" indent="0" algn="l" rtl="0">
              <a:lnSpc>
                <a:spcPct val="130000"/>
              </a:lnSpc>
              <a:spcBef>
                <a:spcPts val="370"/>
              </a:spcBef>
              <a:spcAft>
                <a:spcPts val="0"/>
              </a:spcAft>
              <a:buClr>
                <a:srgbClr val="3F3F3F"/>
              </a:buClr>
              <a:buSzPts val="1850"/>
              <a:buFont typeface="Arial"/>
              <a:buNone/>
            </a:pPr>
            <a:r>
              <a:rPr lang="en-US" sz="2400" b="0" i="0" u="none" strike="noStrike" cap="none" dirty="0">
                <a:solidFill>
                  <a:srgbClr val="3F3F3F"/>
                </a:solidFill>
                <a:latin typeface="Calibri"/>
                <a:ea typeface="Calibri"/>
                <a:cs typeface="Calibri"/>
                <a:sym typeface="Calibri"/>
              </a:rPr>
              <a:t>2. </a:t>
            </a:r>
            <a:r>
              <a:rPr lang="en-US" sz="2400" b="0" i="0" u="none" strike="noStrike" cap="none" dirty="0" err="1">
                <a:solidFill>
                  <a:srgbClr val="3F3F3F"/>
                </a:solidFill>
                <a:latin typeface="Calibri"/>
                <a:ea typeface="Calibri"/>
                <a:cs typeface="Calibri"/>
                <a:sym typeface="Calibri"/>
              </a:rPr>
              <a:t>OpenMP</a:t>
            </a:r>
            <a:r>
              <a:rPr lang="en-US" sz="2400" b="0" i="0" u="none" strike="noStrike" cap="none" dirty="0">
                <a:solidFill>
                  <a:srgbClr val="3F3F3F"/>
                </a:solidFill>
                <a:latin typeface="Calibri"/>
                <a:ea typeface="Calibri"/>
                <a:cs typeface="Calibri"/>
                <a:sym typeface="Calibri"/>
              </a:rPr>
              <a:t> optimization (vs. profiles)</a:t>
            </a:r>
            <a:endParaRPr b="0" i="0" u="none" strike="noStrike" cap="none" dirty="0">
              <a:solidFill>
                <a:srgbClr val="000000"/>
              </a:solidFill>
              <a:latin typeface="Arial"/>
              <a:ea typeface="Arial"/>
              <a:cs typeface="Arial"/>
              <a:sym typeface="Arial"/>
            </a:endParaRPr>
          </a:p>
          <a:p>
            <a:pPr marL="400050" marR="0" lvl="1" indent="0" algn="l" rtl="0">
              <a:lnSpc>
                <a:spcPct val="130000"/>
              </a:lnSpc>
              <a:spcBef>
                <a:spcPts val="370"/>
              </a:spcBef>
              <a:spcAft>
                <a:spcPts val="0"/>
              </a:spcAft>
              <a:buClr>
                <a:srgbClr val="3F3F3F"/>
              </a:buClr>
              <a:buSzPts val="1850"/>
              <a:buFont typeface="Arial"/>
              <a:buNone/>
            </a:pPr>
            <a:r>
              <a:rPr lang="en-US" sz="2400" b="0" i="0" u="none" strike="noStrike" cap="none" dirty="0">
                <a:solidFill>
                  <a:srgbClr val="3F3F3F"/>
                </a:solidFill>
                <a:latin typeface="Calibri"/>
                <a:ea typeface="Calibri"/>
                <a:cs typeface="Calibri"/>
                <a:sym typeface="Calibri"/>
              </a:rPr>
              <a:t>3. Experimental Cloud Coefficient tables (see `fix/</a:t>
            </a:r>
            <a:r>
              <a:rPr lang="en-US" sz="2400" b="0" i="0" u="none" strike="noStrike" cap="none" dirty="0" err="1">
                <a:solidFill>
                  <a:srgbClr val="3F3F3F"/>
                </a:solidFill>
                <a:latin typeface="Calibri"/>
                <a:ea typeface="Calibri"/>
                <a:cs typeface="Calibri"/>
                <a:sym typeface="Calibri"/>
              </a:rPr>
              <a:t>CloudCoeff</a:t>
            </a:r>
            <a:r>
              <a:rPr lang="en-US" sz="2400" b="0" i="0" u="none" strike="noStrike" cap="none" dirty="0">
                <a:solidFill>
                  <a:srgbClr val="3F3F3F"/>
                </a:solidFill>
                <a:latin typeface="Calibri"/>
                <a:ea typeface="Calibri"/>
                <a:cs typeface="Calibri"/>
                <a:sym typeface="Calibri"/>
              </a:rPr>
              <a:t>`) in binary and netcdf4 formats   </a:t>
            </a:r>
            <a:endParaRPr b="0" i="0" u="none" strike="noStrike" cap="none" dirty="0">
              <a:solidFill>
                <a:srgbClr val="000000"/>
              </a:solidFill>
              <a:latin typeface="Arial"/>
              <a:ea typeface="Arial"/>
              <a:cs typeface="Arial"/>
              <a:sym typeface="Arial"/>
            </a:endParaRPr>
          </a:p>
          <a:p>
            <a:pPr marL="400050" marR="0" lvl="1" indent="0" algn="l" rtl="0">
              <a:lnSpc>
                <a:spcPct val="130000"/>
              </a:lnSpc>
              <a:spcBef>
                <a:spcPts val="370"/>
              </a:spcBef>
              <a:spcAft>
                <a:spcPts val="0"/>
              </a:spcAft>
              <a:buClr>
                <a:srgbClr val="3F3F3F"/>
              </a:buClr>
              <a:buSzPts val="1850"/>
              <a:buFont typeface="Arial"/>
              <a:buNone/>
            </a:pPr>
            <a:r>
              <a:rPr lang="en-US" sz="2400" b="0" i="0" u="none" strike="noStrike" cap="none" dirty="0">
                <a:solidFill>
                  <a:srgbClr val="3F3F3F"/>
                </a:solidFill>
                <a:latin typeface="Calibri"/>
                <a:ea typeface="Calibri"/>
                <a:cs typeface="Calibri"/>
                <a:sym typeface="Calibri"/>
              </a:rPr>
              <a:t>4. Added 81 regression and 4 unit tests, see `</a:t>
            </a:r>
            <a:r>
              <a:rPr lang="en-US" sz="2400" b="0" i="0" u="none" strike="noStrike" cap="none" dirty="0" err="1">
                <a:solidFill>
                  <a:srgbClr val="3F3F3F"/>
                </a:solidFill>
                <a:latin typeface="Calibri"/>
                <a:ea typeface="Calibri"/>
                <a:cs typeface="Calibri"/>
                <a:sym typeface="Calibri"/>
              </a:rPr>
              <a:t>README.md</a:t>
            </a:r>
            <a:r>
              <a:rPr lang="en-US" sz="2400" b="0" i="0" u="none" strike="noStrike" cap="none" dirty="0">
                <a:solidFill>
                  <a:srgbClr val="3F3F3F"/>
                </a:solidFill>
                <a:latin typeface="Calibri"/>
                <a:ea typeface="Calibri"/>
                <a:cs typeface="Calibri"/>
                <a:sym typeface="Calibri"/>
              </a:rPr>
              <a:t>`.   </a:t>
            </a:r>
            <a:endParaRPr b="0" i="0" u="none" strike="noStrike" cap="none" dirty="0">
              <a:solidFill>
                <a:srgbClr val="000000"/>
              </a:solidFill>
              <a:latin typeface="Arial"/>
              <a:ea typeface="Arial"/>
              <a:cs typeface="Arial"/>
              <a:sym typeface="Arial"/>
            </a:endParaRPr>
          </a:p>
          <a:p>
            <a:pPr marL="400050" marR="0" lvl="1" indent="0" algn="l" rtl="0">
              <a:lnSpc>
                <a:spcPct val="130000"/>
              </a:lnSpc>
              <a:spcBef>
                <a:spcPts val="370"/>
              </a:spcBef>
              <a:spcAft>
                <a:spcPts val="0"/>
              </a:spcAft>
              <a:buClr>
                <a:srgbClr val="3F3F3F"/>
              </a:buClr>
              <a:buSzPts val="1850"/>
              <a:buFont typeface="Arial"/>
              <a:buNone/>
            </a:pPr>
            <a:r>
              <a:rPr lang="en-US" sz="2400" b="0" i="0" u="none" strike="noStrike" cap="none" dirty="0">
                <a:solidFill>
                  <a:srgbClr val="3F3F3F"/>
                </a:solidFill>
                <a:latin typeface="Calibri"/>
                <a:ea typeface="Calibri"/>
                <a:cs typeface="Calibri"/>
                <a:sym typeface="Calibri"/>
              </a:rPr>
              <a:t>5. Updated: CMAQ-based (v4.x) Aerosols and Radiance/AOD simulation  </a:t>
            </a:r>
            <a:endParaRPr b="0" i="0" u="none" strike="noStrike" cap="none" dirty="0">
              <a:solidFill>
                <a:srgbClr val="000000"/>
              </a:solidFill>
              <a:latin typeface="Arial"/>
              <a:ea typeface="Arial"/>
              <a:cs typeface="Arial"/>
              <a:sym typeface="Arial"/>
            </a:endParaRPr>
          </a:p>
          <a:p>
            <a:pPr marL="400050" marR="0" lvl="1" indent="0" algn="l" rtl="0">
              <a:lnSpc>
                <a:spcPct val="130000"/>
              </a:lnSpc>
              <a:spcBef>
                <a:spcPts val="370"/>
              </a:spcBef>
              <a:spcAft>
                <a:spcPts val="0"/>
              </a:spcAft>
              <a:buClr>
                <a:srgbClr val="3F3F3F"/>
              </a:buClr>
              <a:buSzPts val="1850"/>
              <a:buFont typeface="Arial"/>
              <a:buNone/>
            </a:pPr>
            <a:r>
              <a:rPr lang="en-US" sz="2400" b="0" i="0" u="none" strike="noStrike" cap="none" dirty="0">
                <a:solidFill>
                  <a:srgbClr val="3F3F3F"/>
                </a:solidFill>
                <a:latin typeface="Calibri"/>
                <a:ea typeface="Calibri"/>
                <a:cs typeface="Calibri"/>
                <a:sym typeface="Calibri"/>
              </a:rPr>
              <a:t>6. Improved loop-level performance: 4 to 5 times native improvement by optimizing loops.</a:t>
            </a:r>
            <a:endParaRPr b="0" i="0" u="none" strike="noStrike" cap="none" dirty="0">
              <a:solidFill>
                <a:srgbClr val="000000"/>
              </a:solidFill>
              <a:latin typeface="Arial"/>
              <a:ea typeface="Arial"/>
              <a:cs typeface="Arial"/>
              <a:sym typeface="Arial"/>
            </a:endParaRPr>
          </a:p>
          <a:p>
            <a:pPr marL="257175" marR="0" lvl="0" indent="-257175" algn="l" rtl="0">
              <a:lnSpc>
                <a:spcPct val="130000"/>
              </a:lnSpc>
              <a:spcBef>
                <a:spcPts val="444"/>
              </a:spcBef>
              <a:spcAft>
                <a:spcPts val="0"/>
              </a:spcAft>
              <a:buClr>
                <a:srgbClr val="3F3F3F"/>
              </a:buClr>
              <a:buSzPts val="2220"/>
              <a:buFont typeface="Arial"/>
              <a:buChar char="•"/>
            </a:pPr>
            <a:r>
              <a:rPr lang="en-US" sz="2800" b="0" i="0" u="none" strike="noStrike" cap="none" dirty="0">
                <a:solidFill>
                  <a:srgbClr val="3F3F3F"/>
                </a:solidFill>
                <a:latin typeface="Calibri"/>
                <a:ea typeface="Calibri"/>
                <a:cs typeface="Calibri"/>
                <a:sym typeface="Calibri"/>
              </a:rPr>
              <a:t>Multiple </a:t>
            </a:r>
            <a:r>
              <a:rPr lang="en-US" sz="2800" b="0" i="0" u="none" strike="noStrike" cap="none" dirty="0" err="1">
                <a:solidFill>
                  <a:srgbClr val="3F3F3F"/>
                </a:solidFill>
                <a:latin typeface="Calibri"/>
                <a:ea typeface="Calibri"/>
                <a:cs typeface="Calibri"/>
                <a:sym typeface="Calibri"/>
              </a:rPr>
              <a:t>bugfixes</a:t>
            </a:r>
            <a:r>
              <a:rPr lang="en-US" sz="2800" b="0" i="0" u="none" strike="noStrike" cap="none" dirty="0">
                <a:solidFill>
                  <a:srgbClr val="3F3F3F"/>
                </a:solidFill>
                <a:latin typeface="Calibri"/>
                <a:ea typeface="Calibri"/>
                <a:cs typeface="Calibri"/>
                <a:sym typeface="Calibri"/>
              </a:rPr>
              <a:t> vs. v2.3.x (see release notes)</a:t>
            </a:r>
            <a:endParaRPr b="0" i="0" u="none" strike="noStrike" cap="none" dirty="0">
              <a:solidFill>
                <a:srgbClr val="000000"/>
              </a:solidFill>
              <a:latin typeface="Arial"/>
              <a:ea typeface="Arial"/>
              <a:cs typeface="Arial"/>
              <a:sym typeface="Arial"/>
            </a:endParaRPr>
          </a:p>
          <a:p>
            <a:pPr marL="257175" marR="0" lvl="0" indent="-257175" algn="l" rtl="0">
              <a:lnSpc>
                <a:spcPct val="130000"/>
              </a:lnSpc>
              <a:spcBef>
                <a:spcPts val="444"/>
              </a:spcBef>
              <a:spcAft>
                <a:spcPts val="0"/>
              </a:spcAft>
              <a:buClr>
                <a:srgbClr val="3F3F3F"/>
              </a:buClr>
              <a:buSzPts val="2220"/>
              <a:buFont typeface="Arial"/>
              <a:buChar char="•"/>
            </a:pPr>
            <a:r>
              <a:rPr lang="en-US" sz="2800" b="1" i="0" u="none" strike="noStrike" cap="none" dirty="0">
                <a:solidFill>
                  <a:srgbClr val="3F3F3F"/>
                </a:solidFill>
                <a:latin typeface="Calibri"/>
                <a:ea typeface="Calibri"/>
                <a:cs typeface="Calibri"/>
                <a:sym typeface="Calibri"/>
              </a:rPr>
              <a:t>Multiple new sensors added:</a:t>
            </a:r>
            <a:endParaRPr b="0" i="0" u="none" strike="noStrike" cap="none" dirty="0">
              <a:solidFill>
                <a:srgbClr val="000000"/>
              </a:solidFill>
              <a:latin typeface="Arial"/>
              <a:ea typeface="Arial"/>
              <a:cs typeface="Arial"/>
              <a:sym typeface="Arial"/>
            </a:endParaRPr>
          </a:p>
          <a:p>
            <a:pPr marL="657225" marR="0" lvl="1" indent="-257175" algn="l" rtl="0">
              <a:lnSpc>
                <a:spcPct val="130000"/>
              </a:lnSpc>
              <a:spcBef>
                <a:spcPts val="370"/>
              </a:spcBef>
              <a:spcAft>
                <a:spcPts val="0"/>
              </a:spcAft>
              <a:buClr>
                <a:srgbClr val="3F3F3F"/>
              </a:buClr>
              <a:buSzPts val="1850"/>
              <a:buFont typeface="Arial"/>
              <a:buChar char="–"/>
            </a:pPr>
            <a:r>
              <a:rPr lang="en-US" sz="2400" b="0" i="0" u="none" strike="noStrike" cap="none" dirty="0">
                <a:solidFill>
                  <a:srgbClr val="3F3F3F"/>
                </a:solidFill>
                <a:latin typeface="Calibri"/>
                <a:ea typeface="Calibri"/>
                <a:cs typeface="Calibri"/>
                <a:sym typeface="Calibri"/>
              </a:rPr>
              <a:t>EON MW, Sentinel3a SLSTR, Meteosat-11 </a:t>
            </a:r>
            <a:r>
              <a:rPr lang="en-US" sz="2400" b="0" i="0" u="none" strike="noStrike" cap="none" dirty="0" err="1">
                <a:solidFill>
                  <a:srgbClr val="3F3F3F"/>
                </a:solidFill>
                <a:latin typeface="Calibri"/>
                <a:ea typeface="Calibri"/>
                <a:cs typeface="Calibri"/>
                <a:sym typeface="Calibri"/>
              </a:rPr>
              <a:t>Seviri</a:t>
            </a:r>
            <a:r>
              <a:rPr lang="en-US" sz="2400" b="0" i="0" u="none" strike="noStrike" cap="none" dirty="0">
                <a:solidFill>
                  <a:srgbClr val="3F3F3F"/>
                </a:solidFill>
                <a:latin typeface="Calibri"/>
                <a:ea typeface="Calibri"/>
                <a:cs typeface="Calibri"/>
                <a:sym typeface="Calibri"/>
              </a:rPr>
              <a:t>.  GOES-17 ABI 81K fix, </a:t>
            </a:r>
            <a:r>
              <a:rPr lang="en-US" sz="2400" b="0" i="0" u="none" strike="noStrike" cap="none" dirty="0" err="1">
                <a:solidFill>
                  <a:srgbClr val="3F3F3F"/>
                </a:solidFill>
                <a:latin typeface="Calibri"/>
                <a:ea typeface="Calibri"/>
                <a:cs typeface="Calibri"/>
                <a:sym typeface="Calibri"/>
              </a:rPr>
              <a:t>Metop</a:t>
            </a:r>
            <a:r>
              <a:rPr lang="en-US" sz="2400" b="0" i="0" u="none" strike="noStrike" cap="none" dirty="0">
                <a:solidFill>
                  <a:srgbClr val="3F3F3F"/>
                </a:solidFill>
                <a:latin typeface="Calibri"/>
                <a:ea typeface="Calibri"/>
                <a:cs typeface="Calibri"/>
                <a:sym typeface="Calibri"/>
              </a:rPr>
              <a:t>-C: AVHRR, IASI, SMAP/SMOS, TEMPEST-D, MI-LCOMS.v2, JPSS-2 VIIRS, GEOKOMPSAT-2a AMI, Metop-SG-A1 MWS, FY4a-GIIRS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171844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18759</TotalTime>
  <Words>2349</Words>
  <Application>Microsoft Macintosh PowerPoint</Application>
  <PresentationFormat>Widescreen</PresentationFormat>
  <Paragraphs>374</Paragraphs>
  <Slides>31</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.AppleSystemUIFont</vt:lpstr>
      <vt:lpstr>Arial</vt:lpstr>
      <vt:lpstr>Arimo</vt:lpstr>
      <vt:lpstr>Calibri</vt:lpstr>
      <vt:lpstr>Courier New</vt:lpstr>
      <vt:lpstr>Menlo</vt:lpstr>
      <vt:lpstr>Noto Sans Symbols</vt:lpstr>
      <vt:lpstr>Times New Roman</vt:lpstr>
      <vt:lpstr>Webdings</vt:lpstr>
      <vt:lpstr>Office Theme</vt:lpstr>
      <vt:lpstr>The Community Radiative Transfer Model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Updates on CSEM Development and Improvement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JCSDA</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Auligné</dc:creator>
  <cp:lastModifiedBy>Benjamin T. Johnson</cp:lastModifiedBy>
  <cp:revision>177</cp:revision>
  <cp:lastPrinted>2020-02-05T07:45:37Z</cp:lastPrinted>
  <dcterms:created xsi:type="dcterms:W3CDTF">2017-07-01T00:06:20Z</dcterms:created>
  <dcterms:modified xsi:type="dcterms:W3CDTF">2021-06-10T00:23:14Z</dcterms:modified>
</cp:coreProperties>
</file>