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5"/>
  </p:sldMasterIdLst>
  <p:notesMasterIdLst>
    <p:notesMasterId r:id="rId16"/>
  </p:notesMasterIdLst>
  <p:sldIdLst>
    <p:sldId id="274" r:id="rId6"/>
    <p:sldId id="366" r:id="rId7"/>
    <p:sldId id="453" r:id="rId8"/>
    <p:sldId id="456" r:id="rId9"/>
    <p:sldId id="388" r:id="rId10"/>
    <p:sldId id="368" r:id="rId11"/>
    <p:sldId id="451" r:id="rId12"/>
    <p:sldId id="391" r:id="rId13"/>
    <p:sldId id="458" r:id="rId14"/>
    <p:sldId id="365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vis, Keir" initials="BK" lastIdx="1" clrIdx="0">
    <p:extLst>
      <p:ext uri="{19B8F6BF-5375-455C-9EA6-DF929625EA0E}">
        <p15:presenceInfo xmlns:p15="http://schemas.microsoft.com/office/powerpoint/2012/main" userId="S::keir.bovis@metoffice.gov.uk::ddb6b246-8fe1-45b0-8512-35e3545ba053" providerId="AD"/>
      </p:ext>
    </p:extLst>
  </p:cmAuthor>
  <p:cmAuthor id="2" name="Simonin, David" initials="SD" lastIdx="3" clrIdx="1">
    <p:extLst>
      <p:ext uri="{19B8F6BF-5375-455C-9EA6-DF929625EA0E}">
        <p15:presenceInfo xmlns:p15="http://schemas.microsoft.com/office/powerpoint/2012/main" userId="S::david.simonin@metoffice.gov.uk::dd6c7b84-1b16-4313-876f-653e80ef74b5" providerId="AD"/>
      </p:ext>
    </p:extLst>
  </p:cmAuthor>
  <p:cmAuthor id="3" name="Piccolo, Chiara" initials="PC" lastIdx="2" clrIdx="2">
    <p:extLst>
      <p:ext uri="{19B8F6BF-5375-455C-9EA6-DF929625EA0E}">
        <p15:presenceInfo xmlns:p15="http://schemas.microsoft.com/office/powerpoint/2012/main" userId="S::chiara.piccolo@metoffice.gov.uk::8857a954-5eb9-463c-82c5-5008992f70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452"/>
    <a:srgbClr val="5E5E5E"/>
    <a:srgbClr val="0070C0"/>
    <a:srgbClr val="3086BA"/>
    <a:srgbClr val="F1C020"/>
    <a:srgbClr val="F08E22"/>
    <a:srgbClr val="F0A622"/>
    <a:srgbClr val="2AB6E8"/>
    <a:srgbClr val="AFC04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85415-F246-4D55-9F37-9F1FAFF2DF8E}" v="3" dt="2021-06-04T14:46:56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4" autoAdjust="0"/>
    <p:restoredTop sz="94495" autoAdjust="0"/>
  </p:normalViewPr>
  <p:slideViewPr>
    <p:cSldViewPr snapToGrid="0">
      <p:cViewPr varScale="1">
        <p:scale>
          <a:sx n="164" d="100"/>
          <a:sy n="164" d="100"/>
        </p:scale>
        <p:origin x="1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in, David" userId="dd6c7b84-1b16-4313-876f-653e80ef74b5" providerId="ADAL" clId="{AE585415-F246-4D55-9F37-9F1FAFF2DF8E}"/>
    <pc:docChg chg="custSel modSld">
      <pc:chgData name="Simonin, David" userId="dd6c7b84-1b16-4313-876f-653e80ef74b5" providerId="ADAL" clId="{AE585415-F246-4D55-9F37-9F1FAFF2DF8E}" dt="2021-06-04T14:48:48.380" v="41" actId="20577"/>
      <pc:docMkLst>
        <pc:docMk/>
      </pc:docMkLst>
      <pc:sldChg chg="addSp delSp modSp mod">
        <pc:chgData name="Simonin, David" userId="dd6c7b84-1b16-4313-876f-653e80ef74b5" providerId="ADAL" clId="{AE585415-F246-4D55-9F37-9F1FAFF2DF8E}" dt="2021-06-04T14:47:02.181" v="10" actId="1076"/>
        <pc:sldMkLst>
          <pc:docMk/>
          <pc:sldMk cId="2577424782" sldId="368"/>
        </pc:sldMkLst>
        <pc:spChg chg="mod">
          <ac:chgData name="Simonin, David" userId="dd6c7b84-1b16-4313-876f-653e80ef74b5" providerId="ADAL" clId="{AE585415-F246-4D55-9F37-9F1FAFF2DF8E}" dt="2021-06-04T14:45:59.893" v="0" actId="20577"/>
          <ac:spMkLst>
            <pc:docMk/>
            <pc:sldMk cId="2577424782" sldId="368"/>
            <ac:spMk id="157" creationId="{954137CF-D65C-48E4-BB0C-F3888C813609}"/>
          </ac:spMkLst>
        </pc:spChg>
        <pc:grpChg chg="add mod">
          <ac:chgData name="Simonin, David" userId="dd6c7b84-1b16-4313-876f-653e80ef74b5" providerId="ADAL" clId="{AE585415-F246-4D55-9F37-9F1FAFF2DF8E}" dt="2021-06-04T14:47:02.181" v="10" actId="1076"/>
          <ac:grpSpMkLst>
            <pc:docMk/>
            <pc:sldMk cId="2577424782" sldId="368"/>
            <ac:grpSpMk id="52" creationId="{7232B885-A902-4ECF-81F4-F3E8D524DB6A}"/>
          </ac:grpSpMkLst>
        </pc:grpChg>
        <pc:picChg chg="del mod">
          <ac:chgData name="Simonin, David" userId="dd6c7b84-1b16-4313-876f-653e80ef74b5" providerId="ADAL" clId="{AE585415-F246-4D55-9F37-9F1FAFF2DF8E}" dt="2021-06-04T14:46:41.340" v="4" actId="478"/>
          <ac:picMkLst>
            <pc:docMk/>
            <pc:sldMk cId="2577424782" sldId="368"/>
            <ac:picMk id="38" creationId="{F02797AD-7BC8-4E69-AEA8-1E804A23BA9F}"/>
          </ac:picMkLst>
        </pc:picChg>
        <pc:picChg chg="del mod">
          <ac:chgData name="Simonin, David" userId="dd6c7b84-1b16-4313-876f-653e80ef74b5" providerId="ADAL" clId="{AE585415-F246-4D55-9F37-9F1FAFF2DF8E}" dt="2021-06-04T14:46:54.336" v="8" actId="478"/>
          <ac:picMkLst>
            <pc:docMk/>
            <pc:sldMk cId="2577424782" sldId="368"/>
            <ac:picMk id="39" creationId="{79597588-DDD6-49CC-A8F5-32AB755FA54B}"/>
          </ac:picMkLst>
        </pc:picChg>
        <pc:picChg chg="add mod">
          <ac:chgData name="Simonin, David" userId="dd6c7b84-1b16-4313-876f-653e80ef74b5" providerId="ADAL" clId="{AE585415-F246-4D55-9F37-9F1FAFF2DF8E}" dt="2021-06-04T14:46:18.535" v="2" actId="1076"/>
          <ac:picMkLst>
            <pc:docMk/>
            <pc:sldMk cId="2577424782" sldId="368"/>
            <ac:picMk id="40" creationId="{2DBC1F44-17BA-48B2-802F-665BBB92BFE0}"/>
          </ac:picMkLst>
        </pc:picChg>
        <pc:picChg chg="add mod">
          <ac:chgData name="Simonin, David" userId="dd6c7b84-1b16-4313-876f-653e80ef74b5" providerId="ADAL" clId="{AE585415-F246-4D55-9F37-9F1FAFF2DF8E}" dt="2021-06-04T14:46:48.408" v="6" actId="1076"/>
          <ac:picMkLst>
            <pc:docMk/>
            <pc:sldMk cId="2577424782" sldId="368"/>
            <ac:picMk id="51" creationId="{8CE0B58A-3111-454E-8E4C-906BCB983D5C}"/>
          </ac:picMkLst>
        </pc:picChg>
        <pc:picChg chg="mod">
          <ac:chgData name="Simonin, David" userId="dd6c7b84-1b16-4313-876f-653e80ef74b5" providerId="ADAL" clId="{AE585415-F246-4D55-9F37-9F1FAFF2DF8E}" dt="2021-06-04T14:46:56.987" v="9"/>
          <ac:picMkLst>
            <pc:docMk/>
            <pc:sldMk cId="2577424782" sldId="368"/>
            <ac:picMk id="53" creationId="{FD65FAEB-5F63-44BA-8598-DD8071342F3F}"/>
          </ac:picMkLst>
        </pc:picChg>
        <pc:picChg chg="mod">
          <ac:chgData name="Simonin, David" userId="dd6c7b84-1b16-4313-876f-653e80ef74b5" providerId="ADAL" clId="{AE585415-F246-4D55-9F37-9F1FAFF2DF8E}" dt="2021-06-04T14:46:56.987" v="9"/>
          <ac:picMkLst>
            <pc:docMk/>
            <pc:sldMk cId="2577424782" sldId="368"/>
            <ac:picMk id="54" creationId="{9E527011-E73A-437C-A5D3-061435915767}"/>
          </ac:picMkLst>
        </pc:picChg>
      </pc:sldChg>
      <pc:sldChg chg="modSp mod">
        <pc:chgData name="Simonin, David" userId="dd6c7b84-1b16-4313-876f-653e80ef74b5" providerId="ADAL" clId="{AE585415-F246-4D55-9F37-9F1FAFF2DF8E}" dt="2021-06-04T14:48:48.380" v="41" actId="20577"/>
        <pc:sldMkLst>
          <pc:docMk/>
          <pc:sldMk cId="796918028" sldId="453"/>
        </pc:sldMkLst>
        <pc:spChg chg="mod">
          <ac:chgData name="Simonin, David" userId="dd6c7b84-1b16-4313-876f-653e80ef74b5" providerId="ADAL" clId="{AE585415-F246-4D55-9F37-9F1FAFF2DF8E}" dt="2021-06-04T14:48:48.380" v="41" actId="20577"/>
          <ac:spMkLst>
            <pc:docMk/>
            <pc:sldMk cId="796918028" sldId="453"/>
            <ac:spMk id="5" creationId="{BE0B404A-71F8-4B9C-8F20-8BC1EF26C4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B4C97-B0AB-415A-87C7-A72C5EB9248F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2B7FA-AB46-4993-BA79-F306F77A2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2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8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81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98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6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9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74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(To project the increments – HV or VH)     Trans library: spherical harmonic and FFT (FFTW)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5377" cy="5150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bg2"/>
                </a:solidFill>
              </a:rPr>
              <a:t>www.metoffice.gov.uk	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bg2"/>
                </a:solidFill>
              </a:rPr>
              <a:t>© Crown Copyright</a:t>
            </a:r>
            <a:r>
              <a:rPr lang="fr-BE" sz="800" baseline="0">
                <a:solidFill>
                  <a:schemeClr val="bg2"/>
                </a:solidFill>
              </a:rPr>
              <a:t> 2019, Met Office</a:t>
            </a:r>
            <a:endParaRPr lang="en-GB" sz="80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634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www.metoffice.gov.uk</a:t>
            </a:r>
            <a:r>
              <a:rPr lang="fr-BE" sz="800">
                <a:solidFill>
                  <a:schemeClr val="bg2"/>
                </a:solidFill>
              </a:rPr>
              <a:t>	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tx1"/>
                </a:solidFill>
              </a:rPr>
              <a:t>© Crown Copyright</a:t>
            </a:r>
            <a:r>
              <a:rPr lang="fr-BE" sz="800" baseline="0">
                <a:solidFill>
                  <a:schemeClr val="tx1"/>
                </a:solidFill>
              </a:rPr>
              <a:t> 2019, Met Office</a:t>
            </a:r>
            <a:endParaRPr lang="en-GB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7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www.metoffice.gov.uk</a:t>
            </a:r>
            <a:r>
              <a:rPr lang="fr-BE" sz="800">
                <a:solidFill>
                  <a:schemeClr val="bg2"/>
                </a:solidFill>
              </a:rPr>
              <a:t>	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tx1"/>
                </a:solidFill>
              </a:rPr>
              <a:t>© Crown Copyright</a:t>
            </a:r>
            <a:r>
              <a:rPr lang="fr-BE" sz="800" baseline="0">
                <a:solidFill>
                  <a:schemeClr val="tx1"/>
                </a:solidFill>
              </a:rPr>
              <a:t> 2019, Met Office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pic>
        <p:nvPicPr>
          <p:cNvPr id="18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720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2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400" y="1548000"/>
            <a:ext cx="40896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6747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92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567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8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9351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322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83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4087988" cy="57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62272" y="1"/>
            <a:ext cx="4572000" cy="47167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971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347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09468"/>
            <a:ext cx="9144000" cy="4022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2413" y="818866"/>
            <a:ext cx="8639175" cy="378964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173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1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bg2"/>
                </a:solidFill>
              </a:rPr>
              <a:t>www.metoffice.gov.uk	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bg2"/>
                </a:solidFill>
              </a:rPr>
              <a:t>© Crown Copyright</a:t>
            </a:r>
            <a:r>
              <a:rPr lang="fr-BE" sz="800" baseline="0">
                <a:solidFill>
                  <a:schemeClr val="bg2"/>
                </a:solidFill>
              </a:rPr>
              <a:t> 2019 Met Office</a:t>
            </a:r>
            <a:endParaRPr lang="en-GB" sz="80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7437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	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038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39"/>
            <a:ext cx="8640000" cy="9004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5480"/>
            <a:ext cx="8640000" cy="263252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	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874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	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75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bg2"/>
                </a:solidFill>
              </a:rPr>
              <a:t>	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11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	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154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	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33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22593"/>
            <a:ext cx="9144000" cy="341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" y="699739"/>
            <a:ext cx="8640000" cy="9004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2721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www.metoffice.gov.uk	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217158" y="482721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tx1"/>
                </a:solidFill>
              </a:rPr>
              <a:t>© Crown Copyright</a:t>
            </a:r>
            <a:r>
              <a:rPr lang="fr-BE" sz="800" baseline="0">
                <a:solidFill>
                  <a:schemeClr val="tx1"/>
                </a:solidFill>
              </a:rPr>
              <a:t> 2019, Met Office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46704" y="2004607"/>
            <a:ext cx="864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BE" sz="1600"/>
              <a:t>For more information </a:t>
            </a:r>
            <a:r>
              <a:rPr lang="fr-BE" sz="1600" err="1"/>
              <a:t>please</a:t>
            </a:r>
            <a:r>
              <a:rPr lang="fr-BE" sz="1600"/>
              <a:t> contact</a:t>
            </a:r>
            <a:endParaRPr lang="en-GB" sz="1600"/>
          </a:p>
        </p:txBody>
      </p:sp>
      <p:sp>
        <p:nvSpPr>
          <p:cNvPr id="9" name="TextBox 8"/>
          <p:cNvSpPr txBox="1"/>
          <p:nvPr userDrawn="1"/>
        </p:nvSpPr>
        <p:spPr>
          <a:xfrm>
            <a:off x="786704" y="2616442"/>
            <a:ext cx="8100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BE" sz="1600"/>
              <a:t>www.metoffice.gov.uk</a:t>
            </a:r>
            <a:endParaRPr lang="en-GB" sz="16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6704" y="3994278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Insert phone number here</a:t>
            </a:r>
            <a:endParaRPr lang="en-GB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86704" y="3308732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Insert e-mail here</a:t>
            </a:r>
            <a:endParaRPr lang="en-GB"/>
          </a:p>
        </p:txBody>
      </p:sp>
      <p:pic>
        <p:nvPicPr>
          <p:cNvPr id="16" name="email-ic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9161" y="3293168"/>
            <a:ext cx="357677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hone-ic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419" y="3969028"/>
            <a:ext cx="415161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web-ico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24000" y="2617307"/>
            <a:ext cx="467999" cy="39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025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3EB14E5-E9C6-7F4B-85EC-1C663FE64369}"/>
              </a:ext>
            </a:extLst>
          </p:cNvPr>
          <p:cNvSpPr/>
          <p:nvPr userDrawn="1"/>
        </p:nvSpPr>
        <p:spPr>
          <a:xfrm>
            <a:off x="8680355" y="4735814"/>
            <a:ext cx="315310" cy="315310"/>
          </a:xfrm>
          <a:prstGeom prst="ellipse">
            <a:avLst/>
          </a:prstGeom>
          <a:solidFill>
            <a:srgbClr val="D14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F5DBC-9414-5441-ADFF-86F0AF34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4287" y="4746530"/>
            <a:ext cx="587445" cy="315309"/>
          </a:xfrm>
          <a:prstGeom prst="rect">
            <a:avLst/>
          </a:prstGeom>
        </p:spPr>
        <p:txBody>
          <a:bodyPr/>
          <a:lstStyle>
            <a:lvl1pPr algn="ctr"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2F06D9-9A38-FF48-91F7-097E2C66BB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BD8EFF-66D4-A348-BAC4-A2A36E23333F}"/>
              </a:ext>
            </a:extLst>
          </p:cNvPr>
          <p:cNvCxnSpPr>
            <a:cxnSpLocks/>
          </p:cNvCxnSpPr>
          <p:nvPr userDrawn="1"/>
        </p:nvCxnSpPr>
        <p:spPr>
          <a:xfrm>
            <a:off x="216694" y="195486"/>
            <a:ext cx="8708231" cy="0"/>
          </a:xfrm>
          <a:prstGeom prst="line">
            <a:avLst/>
          </a:prstGeom>
          <a:ln w="50800">
            <a:solidFill>
              <a:srgbClr val="D14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8BFCA940-99C9-CD4C-B12B-03AE27EB59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675" y="308713"/>
            <a:ext cx="8733632" cy="3323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ABF67AD-DC29-AA4A-B3CD-9A8D414046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3675" y="660990"/>
            <a:ext cx="8733632" cy="249899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 marL="0" indent="0">
              <a:buNone/>
              <a:defRPr sz="1800" b="1">
                <a:solidFill>
                  <a:srgbClr val="D148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292A1FEA-E867-4148-A12B-5436D7B99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038" y="4840002"/>
            <a:ext cx="1955687" cy="273844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© Crown Copyright, Met Office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384B62B-4158-564F-AF1A-D84974B410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8691" y="4595400"/>
            <a:ext cx="1034100" cy="4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91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  <p15:guide id="3" pos="7423">
          <p15:clr>
            <a:srgbClr val="FBAE40"/>
          </p15:clr>
        </p15:guide>
        <p15:guide id="4" orient="horz" pos="22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bg2"/>
                </a:solidFill>
              </a:rPr>
              <a:t>www.metoffice.gov.uk	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bg2"/>
                </a:solidFill>
              </a:rPr>
              <a:t>© Crown Copyright</a:t>
            </a:r>
            <a:r>
              <a:rPr lang="fr-BE" sz="800" baseline="0">
                <a:solidFill>
                  <a:schemeClr val="bg2"/>
                </a:solidFill>
              </a:rPr>
              <a:t> 2019, Met Office</a:t>
            </a:r>
            <a:endParaRPr lang="en-GB" sz="80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508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0"/>
            <a:ext cx="9155568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www.metoffice.gov.uk</a:t>
            </a:r>
            <a:r>
              <a:rPr lang="fr-BE" sz="800">
                <a:solidFill>
                  <a:schemeClr val="bg2"/>
                </a:solidFill>
              </a:rPr>
              <a:t>	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tx1"/>
                </a:solidFill>
              </a:rPr>
              <a:t>© Crown Copyright</a:t>
            </a:r>
            <a:r>
              <a:rPr lang="fr-BE" sz="800" baseline="0">
                <a:solidFill>
                  <a:schemeClr val="tx1"/>
                </a:solidFill>
              </a:rPr>
              <a:t> 2019, Met Office</a:t>
            </a:r>
            <a:endParaRPr lang="en-GB" sz="800">
              <a:solidFill>
                <a:schemeClr val="tx1"/>
              </a:solidFill>
            </a:endParaRPr>
          </a:p>
        </p:txBody>
      </p:sp>
      <p:pic>
        <p:nvPicPr>
          <p:cNvPr id="11" name="MO_MASTER_black_mono_for_light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946" y="54592"/>
            <a:ext cx="1802343" cy="565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951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tx1"/>
                </a:solidFill>
              </a:rPr>
              <a:t>© Crown Copyright</a:t>
            </a:r>
            <a:r>
              <a:rPr lang="fr-BE" sz="800" baseline="0">
                <a:solidFill>
                  <a:schemeClr val="tx1"/>
                </a:solidFill>
              </a:rPr>
              <a:t> 2019, Met Office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www.metoffice.gov.uk</a:t>
            </a:r>
            <a:r>
              <a:rPr lang="fr-BE" sz="800">
                <a:solidFill>
                  <a:schemeClr val="bg2"/>
                </a:solidFill>
              </a:rPr>
              <a:t>	</a:t>
            </a:r>
            <a:endParaRPr lang="en-GB" sz="8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A18CFC-968A-4E3F-BB68-F2578C0C9EF1}"/>
              </a:ext>
            </a:extLst>
          </p:cNvPr>
          <p:cNvCxnSpPr/>
          <p:nvPr userDrawn="1"/>
        </p:nvCxnSpPr>
        <p:spPr>
          <a:xfrm>
            <a:off x="8224463" y="332574"/>
            <a:ext cx="460901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86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8">
            <a:extLst>
              <a:ext uri="{FF2B5EF4-FFF2-40B4-BE49-F238E27FC236}">
                <a16:creationId xmlns:a16="http://schemas.microsoft.com/office/drawing/2014/main" id="{43E45074-4676-43B3-AEAA-0D8138802D65}"/>
              </a:ext>
            </a:extLst>
          </p:cNvPr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pic>
        <p:nvPicPr>
          <p:cNvPr id="5" name="MO_MASTER_for_dark_backg_RBG.png">
            <a:extLst>
              <a:ext uri="{FF2B5EF4-FFF2-40B4-BE49-F238E27FC236}">
                <a16:creationId xmlns:a16="http://schemas.microsoft.com/office/drawing/2014/main" id="{F956FC41-F24C-4B11-9CBF-AC5C6F8DB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l="5737"/>
          <a:stretch/>
        </p:blipFill>
        <p:spPr>
          <a:xfrm>
            <a:off x="-1" y="43459"/>
            <a:ext cx="1700301" cy="565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CBE7B6-69A2-45A9-8301-DA0371E7D4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45426" y="64776"/>
            <a:ext cx="874169" cy="241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8527BA-167A-432B-B674-A35D57A0A0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58877" y="378521"/>
            <a:ext cx="847265" cy="2412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C7757-8735-484A-B4B9-B6C1164C7E37}"/>
              </a:ext>
            </a:extLst>
          </p:cNvPr>
          <p:cNvCxnSpPr/>
          <p:nvPr userDrawn="1"/>
        </p:nvCxnSpPr>
        <p:spPr>
          <a:xfrm>
            <a:off x="8352058" y="343207"/>
            <a:ext cx="460901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Shape 48">
            <a:extLst>
              <a:ext uri="{FF2B5EF4-FFF2-40B4-BE49-F238E27FC236}">
                <a16:creationId xmlns:a16="http://schemas.microsoft.com/office/drawing/2014/main" id="{D9FE51FF-84BA-4BBF-AE66-65B75FB73169}"/>
              </a:ext>
            </a:extLst>
          </p:cNvPr>
          <p:cNvSpPr/>
          <p:nvPr userDrawn="1"/>
        </p:nvSpPr>
        <p:spPr>
          <a:xfrm>
            <a:off x="-2" y="4890977"/>
            <a:ext cx="9144002" cy="252523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EF6DDE-76E2-417E-829D-5342A5672243}"/>
              </a:ext>
            </a:extLst>
          </p:cNvPr>
          <p:cNvGrpSpPr/>
          <p:nvPr userDrawn="1"/>
        </p:nvGrpSpPr>
        <p:grpSpPr>
          <a:xfrm>
            <a:off x="-137858" y="4890976"/>
            <a:ext cx="9144000" cy="252523"/>
            <a:chOff x="0" y="4890977"/>
            <a:chExt cx="9144000" cy="2525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5F1FE3-6D8E-41C3-BAB9-48C83A424D6A}"/>
                </a:ext>
              </a:extLst>
            </p:cNvPr>
            <p:cNvSpPr/>
            <p:nvPr userDrawn="1"/>
          </p:nvSpPr>
          <p:spPr>
            <a:xfrm>
              <a:off x="4217158" y="4890977"/>
              <a:ext cx="4926842" cy="2525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r" defTabSz="450850">
                <a:tabLst/>
              </a:pPr>
              <a:r>
                <a:rPr lang="fr-BE" sz="800" dirty="0">
                  <a:solidFill>
                    <a:schemeClr val="tx1"/>
                  </a:solidFill>
                </a:rPr>
                <a:t>© Crown Copyright</a:t>
              </a:r>
              <a:r>
                <a:rPr lang="fr-BE" sz="800" baseline="0" dirty="0">
                  <a:solidFill>
                    <a:schemeClr val="tx1"/>
                  </a:solidFill>
                </a:rPr>
                <a:t> 2021, Met Office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DF2966-411D-43F7-A278-85B7902AAAA2}"/>
                </a:ext>
              </a:extLst>
            </p:cNvPr>
            <p:cNvSpPr/>
            <p:nvPr userDrawn="1"/>
          </p:nvSpPr>
          <p:spPr>
            <a:xfrm>
              <a:off x="0" y="4890977"/>
              <a:ext cx="9144000" cy="2525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l" defTabSz="450850">
                <a:tabLst/>
              </a:pPr>
              <a:r>
                <a:rPr lang="fr-BE" sz="800">
                  <a:solidFill>
                    <a:schemeClr val="tx1"/>
                  </a:solidFill>
                </a:rPr>
                <a:t>www.metoffice.gov.uk</a:t>
              </a:r>
              <a:r>
                <a:rPr lang="fr-BE" sz="800">
                  <a:solidFill>
                    <a:schemeClr val="bg2"/>
                  </a:solidFill>
                </a:rPr>
                <a:t>	</a:t>
              </a:r>
              <a:endParaRPr lang="en-GB" sz="80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1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tx1"/>
                </a:solidFill>
              </a:rPr>
              <a:t>© Crown Copyright</a:t>
            </a:r>
            <a:r>
              <a:rPr lang="fr-BE" sz="800" baseline="0">
                <a:solidFill>
                  <a:schemeClr val="tx1"/>
                </a:solidFill>
              </a:rPr>
              <a:t> 2019, Met Office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www.metoffice.gov.uk</a:t>
            </a:r>
            <a:r>
              <a:rPr lang="fr-BE" sz="800">
                <a:solidFill>
                  <a:schemeClr val="bg2"/>
                </a:solidFill>
              </a:rPr>
              <a:t>	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7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pic>
        <p:nvPicPr>
          <p:cNvPr id="9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C082C5-84B4-44B3-A291-9041EBACE5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5673" y="154045"/>
            <a:ext cx="1292464" cy="3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1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tx1"/>
                </a:solidFill>
              </a:rPr>
              <a:t>© Crown Copyright</a:t>
            </a:r>
            <a:r>
              <a:rPr lang="fr-BE" sz="800" baseline="0">
                <a:solidFill>
                  <a:schemeClr val="tx1"/>
                </a:solidFill>
              </a:rPr>
              <a:t> 2019, Met Office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www.metoffice.gov.uk</a:t>
            </a:r>
            <a:r>
              <a:rPr lang="fr-BE" sz="800">
                <a:solidFill>
                  <a:schemeClr val="bg2"/>
                </a:solidFill>
              </a:rPr>
              <a:t>	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7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pic>
        <p:nvPicPr>
          <p:cNvPr id="9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B40ACF-FF12-463A-843C-56B87F4F5C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07714" y="154242"/>
            <a:ext cx="1252686" cy="3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548000"/>
            <a:ext cx="864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MO_MASTER_black_mono_for_light_backg_RBG.png"/>
          <p:cNvPicPr>
            <a:picLocks noChangeAspect="1"/>
          </p:cNvPicPr>
          <p:nvPr userDrawn="1"/>
        </p:nvPicPr>
        <p:blipFill>
          <a:blip r:embed="rId29" cstate="print"/>
          <a:stretch>
            <a:fillRect/>
          </a:stretch>
        </p:blipFill>
        <p:spPr>
          <a:xfrm>
            <a:off x="183946" y="54592"/>
            <a:ext cx="1802343" cy="5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	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51910" y="4802317"/>
            <a:ext cx="14363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5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59" r:id="rId3"/>
    <p:sldLayoutId id="2147483686" r:id="rId4"/>
    <p:sldLayoutId id="2147483681" r:id="rId5"/>
    <p:sldLayoutId id="2147483684" r:id="rId6"/>
    <p:sldLayoutId id="2147483741" r:id="rId7"/>
    <p:sldLayoutId id="2147483740" r:id="rId8"/>
    <p:sldLayoutId id="2147483687" r:id="rId9"/>
    <p:sldLayoutId id="2147483682" r:id="rId10"/>
    <p:sldLayoutId id="2147483685" r:id="rId11"/>
    <p:sldLayoutId id="2147483660" r:id="rId12"/>
    <p:sldLayoutId id="2147483662" r:id="rId13"/>
    <p:sldLayoutId id="2147483670" r:id="rId14"/>
    <p:sldLayoutId id="2147483669" r:id="rId15"/>
    <p:sldLayoutId id="2147483668" r:id="rId16"/>
    <p:sldLayoutId id="2147483664" r:id="rId17"/>
    <p:sldLayoutId id="2147483671" r:id="rId18"/>
    <p:sldLayoutId id="2147483665" r:id="rId19"/>
    <p:sldLayoutId id="2147483677" r:id="rId20"/>
    <p:sldLayoutId id="2147483672" r:id="rId21"/>
    <p:sldLayoutId id="2147483676" r:id="rId22"/>
    <p:sldLayoutId id="2147483674" r:id="rId23"/>
    <p:sldLayoutId id="2147483675" r:id="rId24"/>
    <p:sldLayoutId id="2147483673" r:id="rId25"/>
    <p:sldLayoutId id="2147483683" r:id="rId26"/>
    <p:sldLayoutId id="2147483688" r:id="rId2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7079" y="1310907"/>
            <a:ext cx="5684226" cy="23072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4000" dirty="0">
                <a:solidFill>
                  <a:srgbClr val="E47452"/>
                </a:solidFill>
              </a:rPr>
              <a:t>– Next Generation –</a:t>
            </a:r>
            <a:br>
              <a:rPr lang="en-US" sz="4000" dirty="0">
                <a:solidFill>
                  <a:srgbClr val="E47452"/>
                </a:solidFill>
              </a:rPr>
            </a:br>
            <a:br>
              <a:rPr lang="en-US" sz="1600" dirty="0"/>
            </a:br>
            <a:r>
              <a:rPr lang="en-US" dirty="0"/>
              <a:t>Observation processing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Data Assimilation</a:t>
            </a:r>
            <a:br>
              <a:rPr lang="en-US" dirty="0"/>
            </a:b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5C76CC0-DE20-480B-9E0E-FBDD3A7F3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789" y="3832593"/>
            <a:ext cx="4777200" cy="709399"/>
          </a:xfrm>
        </p:spPr>
        <p:txBody>
          <a:bodyPr>
            <a:normAutofit/>
          </a:bodyPr>
          <a:lstStyle/>
          <a:p>
            <a:r>
              <a:rPr lang="en-GB" dirty="0"/>
              <a:t>Chiara Piccolo,</a:t>
            </a:r>
          </a:p>
          <a:p>
            <a:r>
              <a:rPr lang="en-GB" dirty="0"/>
              <a:t>David Simonin and Stefano Migliorini</a:t>
            </a:r>
          </a:p>
        </p:txBody>
      </p:sp>
    </p:spTree>
    <p:extLst>
      <p:ext uri="{BB962C8B-B14F-4D97-AF65-F5344CB8AC3E}">
        <p14:creationId xmlns:p14="http://schemas.microsoft.com/office/powerpoint/2010/main" val="2738203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58D3-6FEF-4BA4-B892-DFAE1A812E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very much</a:t>
            </a:r>
          </a:p>
        </p:txBody>
      </p:sp>
    </p:spTree>
    <p:extLst>
      <p:ext uri="{BB962C8B-B14F-4D97-AF65-F5344CB8AC3E}">
        <p14:creationId xmlns:p14="http://schemas.microsoft.com/office/powerpoint/2010/main" val="275755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8320A7-FD30-4F03-BC37-4CEF3D4B2FF1}"/>
              </a:ext>
            </a:extLst>
          </p:cNvPr>
          <p:cNvSpPr>
            <a:spLocks noChangeAspect="1"/>
          </p:cNvSpPr>
          <p:nvPr/>
        </p:nvSpPr>
        <p:spPr>
          <a:xfrm>
            <a:off x="953198" y="1380502"/>
            <a:ext cx="77746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Projects introduction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NG-OPS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Scope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Timeline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Achievements &amp; Progress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NG-DA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Scope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Timeline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Achievements &amp; Progress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8D7C8-52CE-40A0-BAB8-138774F13272}"/>
              </a:ext>
            </a:extLst>
          </p:cNvPr>
          <p:cNvSpPr>
            <a:spLocks/>
          </p:cNvSpPr>
          <p:nvPr/>
        </p:nvSpPr>
        <p:spPr>
          <a:xfrm>
            <a:off x="331516" y="1061873"/>
            <a:ext cx="8480967" cy="3379497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93">
            <a:extLst>
              <a:ext uri="{FF2B5EF4-FFF2-40B4-BE49-F238E27FC236}">
                <a16:creationId xmlns:a16="http://schemas.microsoft.com/office/drawing/2014/main" id="{3972DA94-88CE-4C36-B411-329A1F477E4C}"/>
              </a:ext>
            </a:extLst>
          </p:cNvPr>
          <p:cNvSpPr>
            <a:spLocks noChangeAspect="1"/>
          </p:cNvSpPr>
          <p:nvPr/>
        </p:nvSpPr>
        <p:spPr>
          <a:xfrm>
            <a:off x="537390" y="890213"/>
            <a:ext cx="1511580" cy="318628"/>
          </a:xfrm>
          <a:custGeom>
            <a:avLst/>
            <a:gdLst>
              <a:gd name="connsiteX0" fmla="*/ 0 w 1586488"/>
              <a:gd name="connsiteY0" fmla="*/ 79324 h 793244"/>
              <a:gd name="connsiteX1" fmla="*/ 79324 w 1586488"/>
              <a:gd name="connsiteY1" fmla="*/ 0 h 793244"/>
              <a:gd name="connsiteX2" fmla="*/ 1507164 w 1586488"/>
              <a:gd name="connsiteY2" fmla="*/ 0 h 793244"/>
              <a:gd name="connsiteX3" fmla="*/ 1586488 w 1586488"/>
              <a:gd name="connsiteY3" fmla="*/ 79324 h 793244"/>
              <a:gd name="connsiteX4" fmla="*/ 1586488 w 1586488"/>
              <a:gd name="connsiteY4" fmla="*/ 713920 h 793244"/>
              <a:gd name="connsiteX5" fmla="*/ 1507164 w 1586488"/>
              <a:gd name="connsiteY5" fmla="*/ 793244 h 793244"/>
              <a:gd name="connsiteX6" fmla="*/ 79324 w 1586488"/>
              <a:gd name="connsiteY6" fmla="*/ 793244 h 793244"/>
              <a:gd name="connsiteX7" fmla="*/ 0 w 1586488"/>
              <a:gd name="connsiteY7" fmla="*/ 713920 h 793244"/>
              <a:gd name="connsiteX8" fmla="*/ 0 w 1586488"/>
              <a:gd name="connsiteY8" fmla="*/ 79324 h 79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488" h="793244">
                <a:moveTo>
                  <a:pt x="0" y="79324"/>
                </a:moveTo>
                <a:cubicBezTo>
                  <a:pt x="0" y="35515"/>
                  <a:pt x="35515" y="0"/>
                  <a:pt x="79324" y="0"/>
                </a:cubicBezTo>
                <a:lnTo>
                  <a:pt x="1507164" y="0"/>
                </a:lnTo>
                <a:cubicBezTo>
                  <a:pt x="1550973" y="0"/>
                  <a:pt x="1586488" y="35515"/>
                  <a:pt x="1586488" y="79324"/>
                </a:cubicBezTo>
                <a:lnTo>
                  <a:pt x="1586488" y="713920"/>
                </a:lnTo>
                <a:cubicBezTo>
                  <a:pt x="1586488" y="757729"/>
                  <a:pt x="1550973" y="793244"/>
                  <a:pt x="1507164" y="793244"/>
                </a:cubicBezTo>
                <a:lnTo>
                  <a:pt x="79324" y="793244"/>
                </a:lnTo>
                <a:cubicBezTo>
                  <a:pt x="35515" y="793244"/>
                  <a:pt x="0" y="757729"/>
                  <a:pt x="0" y="713920"/>
                </a:cubicBezTo>
                <a:lnTo>
                  <a:pt x="0" y="793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36568" tIns="36568" rIns="36568" bIns="3656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0">
                <a:solidFill>
                  <a:schemeClr val="bg2"/>
                </a:solidFill>
                <a:latin typeface="Calibri" panose="020F0502020204030204"/>
              </a:rPr>
              <a:t>Content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29138-3D25-4AFB-B5C5-D700F4E79137}"/>
              </a:ext>
            </a:extLst>
          </p:cNvPr>
          <p:cNvSpPr/>
          <p:nvPr/>
        </p:nvSpPr>
        <p:spPr>
          <a:xfrm>
            <a:off x="2063397" y="178775"/>
            <a:ext cx="7080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− NG Observation processing &amp; Data Assimilation −  </a:t>
            </a:r>
          </a:p>
        </p:txBody>
      </p:sp>
    </p:spTree>
    <p:extLst>
      <p:ext uri="{BB962C8B-B14F-4D97-AF65-F5344CB8AC3E}">
        <p14:creationId xmlns:p14="http://schemas.microsoft.com/office/powerpoint/2010/main" val="139686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A96821-D7CA-46A7-9E77-43A8B2D36FE3}"/>
              </a:ext>
            </a:extLst>
          </p:cNvPr>
          <p:cNvSpPr/>
          <p:nvPr/>
        </p:nvSpPr>
        <p:spPr>
          <a:xfrm>
            <a:off x="0" y="8433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Projects introduction −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B404A-71F8-4B9C-8F20-8BC1EF26C4E0}"/>
              </a:ext>
            </a:extLst>
          </p:cNvPr>
          <p:cNvSpPr txBox="1"/>
          <p:nvPr/>
        </p:nvSpPr>
        <p:spPr>
          <a:xfrm>
            <a:off x="63795" y="777608"/>
            <a:ext cx="9016409" cy="87716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To reformulate and redesign our complete weather, climate research and operational systems to fully exploit future generations of supercomputer for the benefits of society, the MO has launched </a:t>
            </a: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in October 2017 the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Next Generation Modelling Systems </a:t>
            </a: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program (~14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projects).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895DFA-CE45-45C7-9F2F-874F83452757}"/>
              </a:ext>
            </a:extLst>
          </p:cNvPr>
          <p:cNvSpPr/>
          <p:nvPr/>
        </p:nvSpPr>
        <p:spPr>
          <a:xfrm>
            <a:off x="5434989" y="2855345"/>
            <a:ext cx="3496114" cy="369332"/>
          </a:xfrm>
          <a:prstGeom prst="rect">
            <a:avLst/>
          </a:prstGeom>
          <a:solidFill>
            <a:srgbClr val="E47452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488950">
              <a:spcBef>
                <a:spcPts val="600"/>
              </a:spcBef>
            </a:pPr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 Data Assimilation</a:t>
            </a:r>
            <a:endParaRPr lang="en-US" sz="11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8B705F-B692-4CD4-8CD7-8F26D3B34EEE}"/>
              </a:ext>
            </a:extLst>
          </p:cNvPr>
          <p:cNvSpPr/>
          <p:nvPr/>
        </p:nvSpPr>
        <p:spPr>
          <a:xfrm>
            <a:off x="113589" y="2855345"/>
            <a:ext cx="3496114" cy="369332"/>
          </a:xfrm>
          <a:prstGeom prst="rect">
            <a:avLst/>
          </a:prstGeom>
          <a:solidFill>
            <a:srgbClr val="5E5E5E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488950">
              <a:spcBef>
                <a:spcPts val="600"/>
              </a:spcBef>
            </a:pPr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 Observation Processing System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F0445-F541-4318-9C41-C4B76F5AE57D}"/>
              </a:ext>
            </a:extLst>
          </p:cNvPr>
          <p:cNvSpPr/>
          <p:nvPr/>
        </p:nvSpPr>
        <p:spPr>
          <a:xfrm>
            <a:off x="3462634" y="2363188"/>
            <a:ext cx="2121083" cy="41784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88950">
              <a:lnSpc>
                <a:spcPct val="15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Exec: </a:t>
            </a:r>
            <a:r>
              <a:rPr lang="en-US" sz="1400" b="1" dirty="0">
                <a:solidFill>
                  <a:srgbClr val="3086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Chiara Piccolo</a:t>
            </a:r>
            <a:endParaRPr lang="en-US" sz="1050" dirty="0">
              <a:solidFill>
                <a:srgbClr val="3086B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584B21-6423-46CD-B972-6158888DB85A}"/>
              </a:ext>
            </a:extLst>
          </p:cNvPr>
          <p:cNvSpPr/>
          <p:nvPr/>
        </p:nvSpPr>
        <p:spPr>
          <a:xfrm>
            <a:off x="-84781" y="2553280"/>
            <a:ext cx="1844480" cy="369331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88950">
              <a:lnSpc>
                <a:spcPct val="15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PM: </a:t>
            </a:r>
            <a:r>
              <a:rPr lang="en-US" sz="1400" b="1" dirty="0">
                <a:solidFill>
                  <a:srgbClr val="3086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Simonin </a:t>
            </a:r>
            <a:endParaRPr lang="en-US" sz="1050" dirty="0">
              <a:solidFill>
                <a:srgbClr val="3086B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27133D-3E65-458D-9FD1-43749037FAAF}"/>
              </a:ext>
            </a:extLst>
          </p:cNvPr>
          <p:cNvSpPr/>
          <p:nvPr/>
        </p:nvSpPr>
        <p:spPr>
          <a:xfrm>
            <a:off x="7185932" y="2525261"/>
            <a:ext cx="1844479" cy="369331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88950">
              <a:lnSpc>
                <a:spcPct val="15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PM: </a:t>
            </a:r>
            <a:r>
              <a:rPr lang="en-US" sz="1400" b="1" dirty="0">
                <a:solidFill>
                  <a:srgbClr val="3086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Stefano Migliorini </a:t>
            </a:r>
            <a:endParaRPr lang="en-US" sz="1050" dirty="0">
              <a:solidFill>
                <a:srgbClr val="3086B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0CD00458-C44B-41EE-996F-50449DDC961F}"/>
              </a:ext>
            </a:extLst>
          </p:cNvPr>
          <p:cNvCxnSpPr>
            <a:cxnSpLocks/>
            <a:stCxn id="2" idx="1"/>
            <a:endCxn id="11" idx="2"/>
          </p:cNvCxnSpPr>
          <p:nvPr/>
        </p:nvCxnSpPr>
        <p:spPr>
          <a:xfrm rot="10800000">
            <a:off x="1861647" y="3224677"/>
            <a:ext cx="846849" cy="893084"/>
          </a:xfrm>
          <a:prstGeom prst="bentConnector2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EE7DC575-7EFB-46DF-9444-6C8618E19950}"/>
              </a:ext>
            </a:extLst>
          </p:cNvPr>
          <p:cNvCxnSpPr>
            <a:cxnSpLocks/>
            <a:stCxn id="2" idx="3"/>
            <a:endCxn id="10" idx="2"/>
          </p:cNvCxnSpPr>
          <p:nvPr/>
        </p:nvCxnSpPr>
        <p:spPr>
          <a:xfrm flipV="1">
            <a:off x="6435504" y="3224677"/>
            <a:ext cx="747542" cy="893084"/>
          </a:xfrm>
          <a:prstGeom prst="bentConnector2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811DA-BA01-48EE-8C9C-5972AEF94E16}"/>
              </a:ext>
            </a:extLst>
          </p:cNvPr>
          <p:cNvSpPr/>
          <p:nvPr/>
        </p:nvSpPr>
        <p:spPr>
          <a:xfrm>
            <a:off x="2775119" y="1777596"/>
            <a:ext cx="3496114" cy="369332"/>
          </a:xfrm>
          <a:prstGeom prst="rect">
            <a:avLst/>
          </a:prstGeom>
          <a:solidFill>
            <a:srgbClr val="3086BA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488950">
              <a:spcBef>
                <a:spcPts val="600"/>
              </a:spcBef>
            </a:pPr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Generation Modelling Systems </a:t>
            </a:r>
            <a:endParaRPr lang="en-US" sz="11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049A6596-78F4-436D-AAF0-3C07772C71F4}"/>
              </a:ext>
            </a:extLst>
          </p:cNvPr>
          <p:cNvCxnSpPr>
            <a:cxnSpLocks/>
            <a:stCxn id="10" idx="0"/>
            <a:endCxn id="40" idx="3"/>
          </p:cNvCxnSpPr>
          <p:nvPr/>
        </p:nvCxnSpPr>
        <p:spPr>
          <a:xfrm rot="16200000" flipV="1">
            <a:off x="6280599" y="1952897"/>
            <a:ext cx="893083" cy="911813"/>
          </a:xfrm>
          <a:prstGeom prst="bentConnector2">
            <a:avLst/>
          </a:prstGeom>
          <a:ln w="28575">
            <a:solidFill>
              <a:srgbClr val="3086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07F31961-9E85-4083-A203-E2D25AE4214B}"/>
              </a:ext>
            </a:extLst>
          </p:cNvPr>
          <p:cNvCxnSpPr>
            <a:cxnSpLocks/>
            <a:stCxn id="11" idx="0"/>
            <a:endCxn id="40" idx="1"/>
          </p:cNvCxnSpPr>
          <p:nvPr/>
        </p:nvCxnSpPr>
        <p:spPr>
          <a:xfrm rot="5400000" flipH="1" flipV="1">
            <a:off x="1871841" y="1952068"/>
            <a:ext cx="893083" cy="913473"/>
          </a:xfrm>
          <a:prstGeom prst="bentConnector2">
            <a:avLst/>
          </a:prstGeom>
          <a:ln w="28575">
            <a:solidFill>
              <a:srgbClr val="3086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6DE2878-967E-48C9-AA1E-C462B3E68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71" t="28084" r="46518" b="54055"/>
          <a:stretch/>
        </p:blipFill>
        <p:spPr>
          <a:xfrm>
            <a:off x="2708495" y="3353818"/>
            <a:ext cx="3727009" cy="15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1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E9D0259-F4CE-4C4A-9990-7C05C6F432C3}"/>
              </a:ext>
            </a:extLst>
          </p:cNvPr>
          <p:cNvSpPr>
            <a:spLocks noChangeAspect="1"/>
          </p:cNvSpPr>
          <p:nvPr/>
        </p:nvSpPr>
        <p:spPr>
          <a:xfrm>
            <a:off x="240988" y="1254992"/>
            <a:ext cx="39191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Delivering the Next Generation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Observation Processing System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within JEDI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Replicate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our current Observation Processing </a:t>
            </a:r>
            <a:r>
              <a:rPr lang="en-US" sz="16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atmospheric data assimilation.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Provide a system suitable for both global and regional domains.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a system to allow the Met Office and its partners to fully exploit the opportunity provided by the future generations of supercomputer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Compatible with our current NWP model and DA system.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6FF507-9CEA-418B-B8DD-D01B48AA5F11}"/>
              </a:ext>
            </a:extLst>
          </p:cNvPr>
          <p:cNvSpPr>
            <a:spLocks/>
          </p:cNvSpPr>
          <p:nvPr/>
        </p:nvSpPr>
        <p:spPr>
          <a:xfrm>
            <a:off x="203925" y="936364"/>
            <a:ext cx="3919182" cy="3858058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93">
            <a:extLst>
              <a:ext uri="{FF2B5EF4-FFF2-40B4-BE49-F238E27FC236}">
                <a16:creationId xmlns:a16="http://schemas.microsoft.com/office/drawing/2014/main" id="{237CB2E0-D874-4DC7-90F2-97449D2360D6}"/>
              </a:ext>
            </a:extLst>
          </p:cNvPr>
          <p:cNvSpPr>
            <a:spLocks noChangeAspect="1"/>
          </p:cNvSpPr>
          <p:nvPr/>
        </p:nvSpPr>
        <p:spPr>
          <a:xfrm>
            <a:off x="324737" y="775507"/>
            <a:ext cx="1511580" cy="318628"/>
          </a:xfrm>
          <a:custGeom>
            <a:avLst/>
            <a:gdLst>
              <a:gd name="connsiteX0" fmla="*/ 0 w 1586488"/>
              <a:gd name="connsiteY0" fmla="*/ 79324 h 793244"/>
              <a:gd name="connsiteX1" fmla="*/ 79324 w 1586488"/>
              <a:gd name="connsiteY1" fmla="*/ 0 h 793244"/>
              <a:gd name="connsiteX2" fmla="*/ 1507164 w 1586488"/>
              <a:gd name="connsiteY2" fmla="*/ 0 h 793244"/>
              <a:gd name="connsiteX3" fmla="*/ 1586488 w 1586488"/>
              <a:gd name="connsiteY3" fmla="*/ 79324 h 793244"/>
              <a:gd name="connsiteX4" fmla="*/ 1586488 w 1586488"/>
              <a:gd name="connsiteY4" fmla="*/ 713920 h 793244"/>
              <a:gd name="connsiteX5" fmla="*/ 1507164 w 1586488"/>
              <a:gd name="connsiteY5" fmla="*/ 793244 h 793244"/>
              <a:gd name="connsiteX6" fmla="*/ 79324 w 1586488"/>
              <a:gd name="connsiteY6" fmla="*/ 793244 h 793244"/>
              <a:gd name="connsiteX7" fmla="*/ 0 w 1586488"/>
              <a:gd name="connsiteY7" fmla="*/ 713920 h 793244"/>
              <a:gd name="connsiteX8" fmla="*/ 0 w 1586488"/>
              <a:gd name="connsiteY8" fmla="*/ 79324 h 79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488" h="793244">
                <a:moveTo>
                  <a:pt x="0" y="79324"/>
                </a:moveTo>
                <a:cubicBezTo>
                  <a:pt x="0" y="35515"/>
                  <a:pt x="35515" y="0"/>
                  <a:pt x="79324" y="0"/>
                </a:cubicBezTo>
                <a:lnTo>
                  <a:pt x="1507164" y="0"/>
                </a:lnTo>
                <a:cubicBezTo>
                  <a:pt x="1550973" y="0"/>
                  <a:pt x="1586488" y="35515"/>
                  <a:pt x="1586488" y="79324"/>
                </a:cubicBezTo>
                <a:lnTo>
                  <a:pt x="1586488" y="713920"/>
                </a:lnTo>
                <a:cubicBezTo>
                  <a:pt x="1586488" y="757729"/>
                  <a:pt x="1550973" y="793244"/>
                  <a:pt x="1507164" y="793244"/>
                </a:cubicBezTo>
                <a:lnTo>
                  <a:pt x="79324" y="793244"/>
                </a:lnTo>
                <a:cubicBezTo>
                  <a:pt x="35515" y="793244"/>
                  <a:pt x="0" y="757729"/>
                  <a:pt x="0" y="713920"/>
                </a:cubicBezTo>
                <a:lnTo>
                  <a:pt x="0" y="793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36568" tIns="36568" rIns="36568" bIns="3656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0" dirty="0">
                <a:solidFill>
                  <a:schemeClr val="bg2"/>
                </a:solidFill>
                <a:latin typeface="Calibri" panose="020F0502020204030204"/>
              </a:rPr>
              <a:t>NG-OPS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7D830-9574-423D-8B00-1A084F861136}"/>
              </a:ext>
            </a:extLst>
          </p:cNvPr>
          <p:cNvSpPr/>
          <p:nvPr/>
        </p:nvSpPr>
        <p:spPr>
          <a:xfrm>
            <a:off x="0" y="7727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Observation Processing System: Scopes −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3965EC-248D-40E9-B581-A2AF4CFBD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919" y="1094135"/>
            <a:ext cx="4777940" cy="338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0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A5E59A-6D36-49C9-A041-3DA8E1929978}"/>
              </a:ext>
            </a:extLst>
          </p:cNvPr>
          <p:cNvSpPr/>
          <p:nvPr/>
        </p:nvSpPr>
        <p:spPr>
          <a:xfrm>
            <a:off x="0" y="7727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Observation Processing System: Timeline −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F4A807-8010-46A7-B351-49CFB930A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44" y="914402"/>
            <a:ext cx="8395311" cy="39779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986FC4-BDC7-4C3E-9A36-66CFA6065A15}"/>
              </a:ext>
            </a:extLst>
          </p:cNvPr>
          <p:cNvCxnSpPr/>
          <p:nvPr/>
        </p:nvCxnSpPr>
        <p:spPr>
          <a:xfrm>
            <a:off x="0" y="861237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93">
            <a:extLst>
              <a:ext uri="{FF2B5EF4-FFF2-40B4-BE49-F238E27FC236}">
                <a16:creationId xmlns:a16="http://schemas.microsoft.com/office/drawing/2014/main" id="{907F6ADA-84DA-4543-A387-A304F3E7C8C5}"/>
              </a:ext>
            </a:extLst>
          </p:cNvPr>
          <p:cNvSpPr>
            <a:spLocks noChangeAspect="1"/>
          </p:cNvSpPr>
          <p:nvPr/>
        </p:nvSpPr>
        <p:spPr>
          <a:xfrm>
            <a:off x="7452407" y="705241"/>
            <a:ext cx="1511580" cy="318628"/>
          </a:xfrm>
          <a:custGeom>
            <a:avLst/>
            <a:gdLst>
              <a:gd name="connsiteX0" fmla="*/ 0 w 1586488"/>
              <a:gd name="connsiteY0" fmla="*/ 79324 h 793244"/>
              <a:gd name="connsiteX1" fmla="*/ 79324 w 1586488"/>
              <a:gd name="connsiteY1" fmla="*/ 0 h 793244"/>
              <a:gd name="connsiteX2" fmla="*/ 1507164 w 1586488"/>
              <a:gd name="connsiteY2" fmla="*/ 0 h 793244"/>
              <a:gd name="connsiteX3" fmla="*/ 1586488 w 1586488"/>
              <a:gd name="connsiteY3" fmla="*/ 79324 h 793244"/>
              <a:gd name="connsiteX4" fmla="*/ 1586488 w 1586488"/>
              <a:gd name="connsiteY4" fmla="*/ 713920 h 793244"/>
              <a:gd name="connsiteX5" fmla="*/ 1507164 w 1586488"/>
              <a:gd name="connsiteY5" fmla="*/ 793244 h 793244"/>
              <a:gd name="connsiteX6" fmla="*/ 79324 w 1586488"/>
              <a:gd name="connsiteY6" fmla="*/ 793244 h 793244"/>
              <a:gd name="connsiteX7" fmla="*/ 0 w 1586488"/>
              <a:gd name="connsiteY7" fmla="*/ 713920 h 793244"/>
              <a:gd name="connsiteX8" fmla="*/ 0 w 1586488"/>
              <a:gd name="connsiteY8" fmla="*/ 79324 h 79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488" h="793244">
                <a:moveTo>
                  <a:pt x="0" y="79324"/>
                </a:moveTo>
                <a:cubicBezTo>
                  <a:pt x="0" y="35515"/>
                  <a:pt x="35515" y="0"/>
                  <a:pt x="79324" y="0"/>
                </a:cubicBezTo>
                <a:lnTo>
                  <a:pt x="1507164" y="0"/>
                </a:lnTo>
                <a:cubicBezTo>
                  <a:pt x="1550973" y="0"/>
                  <a:pt x="1586488" y="35515"/>
                  <a:pt x="1586488" y="79324"/>
                </a:cubicBezTo>
                <a:lnTo>
                  <a:pt x="1586488" y="713920"/>
                </a:lnTo>
                <a:cubicBezTo>
                  <a:pt x="1586488" y="757729"/>
                  <a:pt x="1550973" y="793244"/>
                  <a:pt x="1507164" y="793244"/>
                </a:cubicBezTo>
                <a:lnTo>
                  <a:pt x="79324" y="793244"/>
                </a:lnTo>
                <a:cubicBezTo>
                  <a:pt x="35515" y="793244"/>
                  <a:pt x="0" y="757729"/>
                  <a:pt x="0" y="713920"/>
                </a:cubicBezTo>
                <a:lnTo>
                  <a:pt x="0" y="793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36568" tIns="36568" rIns="36568" bIns="3656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0" dirty="0">
                <a:solidFill>
                  <a:schemeClr val="bg2"/>
                </a:solidFill>
                <a:latin typeface="Calibri" panose="020F0502020204030204"/>
              </a:rPr>
              <a:t>NG-OPS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0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54">
            <a:extLst>
              <a:ext uri="{FF2B5EF4-FFF2-40B4-BE49-F238E27FC236}">
                <a16:creationId xmlns:a16="http://schemas.microsoft.com/office/drawing/2014/main" id="{3D7F095C-75CF-4581-8DC2-4586D0F55514}"/>
              </a:ext>
            </a:extLst>
          </p:cNvPr>
          <p:cNvSpPr>
            <a:spLocks/>
          </p:cNvSpPr>
          <p:nvPr/>
        </p:nvSpPr>
        <p:spPr>
          <a:xfrm>
            <a:off x="3305468" y="915734"/>
            <a:ext cx="5626865" cy="2603255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93">
            <a:extLst>
              <a:ext uri="{FF2B5EF4-FFF2-40B4-BE49-F238E27FC236}">
                <a16:creationId xmlns:a16="http://schemas.microsoft.com/office/drawing/2014/main" id="{1AEF3363-E289-4E2B-82B6-A03DDD85B9A6}"/>
              </a:ext>
            </a:extLst>
          </p:cNvPr>
          <p:cNvSpPr>
            <a:spLocks noChangeAspect="1"/>
          </p:cNvSpPr>
          <p:nvPr/>
        </p:nvSpPr>
        <p:spPr>
          <a:xfrm>
            <a:off x="3455787" y="745487"/>
            <a:ext cx="1453421" cy="318628"/>
          </a:xfrm>
          <a:custGeom>
            <a:avLst/>
            <a:gdLst>
              <a:gd name="connsiteX0" fmla="*/ 0 w 1586488"/>
              <a:gd name="connsiteY0" fmla="*/ 79324 h 793244"/>
              <a:gd name="connsiteX1" fmla="*/ 79324 w 1586488"/>
              <a:gd name="connsiteY1" fmla="*/ 0 h 793244"/>
              <a:gd name="connsiteX2" fmla="*/ 1507164 w 1586488"/>
              <a:gd name="connsiteY2" fmla="*/ 0 h 793244"/>
              <a:gd name="connsiteX3" fmla="*/ 1586488 w 1586488"/>
              <a:gd name="connsiteY3" fmla="*/ 79324 h 793244"/>
              <a:gd name="connsiteX4" fmla="*/ 1586488 w 1586488"/>
              <a:gd name="connsiteY4" fmla="*/ 713920 h 793244"/>
              <a:gd name="connsiteX5" fmla="*/ 1507164 w 1586488"/>
              <a:gd name="connsiteY5" fmla="*/ 793244 h 793244"/>
              <a:gd name="connsiteX6" fmla="*/ 79324 w 1586488"/>
              <a:gd name="connsiteY6" fmla="*/ 793244 h 793244"/>
              <a:gd name="connsiteX7" fmla="*/ 0 w 1586488"/>
              <a:gd name="connsiteY7" fmla="*/ 713920 h 793244"/>
              <a:gd name="connsiteX8" fmla="*/ 0 w 1586488"/>
              <a:gd name="connsiteY8" fmla="*/ 79324 h 79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488" h="793244">
                <a:moveTo>
                  <a:pt x="0" y="79324"/>
                </a:moveTo>
                <a:cubicBezTo>
                  <a:pt x="0" y="35515"/>
                  <a:pt x="35515" y="0"/>
                  <a:pt x="79324" y="0"/>
                </a:cubicBezTo>
                <a:lnTo>
                  <a:pt x="1507164" y="0"/>
                </a:lnTo>
                <a:cubicBezTo>
                  <a:pt x="1550973" y="0"/>
                  <a:pt x="1586488" y="35515"/>
                  <a:pt x="1586488" y="79324"/>
                </a:cubicBezTo>
                <a:lnTo>
                  <a:pt x="1586488" y="713920"/>
                </a:lnTo>
                <a:cubicBezTo>
                  <a:pt x="1586488" y="757729"/>
                  <a:pt x="1550973" y="793244"/>
                  <a:pt x="1507164" y="793244"/>
                </a:cubicBezTo>
                <a:lnTo>
                  <a:pt x="79324" y="793244"/>
                </a:lnTo>
                <a:cubicBezTo>
                  <a:pt x="35515" y="793244"/>
                  <a:pt x="0" y="757729"/>
                  <a:pt x="0" y="713920"/>
                </a:cubicBezTo>
                <a:lnTo>
                  <a:pt x="0" y="79324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36568" tIns="36568" rIns="36568" bIns="36568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Achievements</a:t>
            </a:r>
            <a:endParaRPr lang="en-GB" sz="1400" b="1" u="sng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954137CF-D65C-48E4-BB0C-F3888C813609}"/>
              </a:ext>
            </a:extLst>
          </p:cNvPr>
          <p:cNvSpPr/>
          <p:nvPr/>
        </p:nvSpPr>
        <p:spPr>
          <a:xfrm>
            <a:off x="3305467" y="1060446"/>
            <a:ext cx="562686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Global UM interface (incl. background error, time interpolation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Interface to our current DA system (VarObs/CX interface to IODA)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JSON-Schema-based validation of YAML configuration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generic UFO filters (QC, thinning,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shiptrack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variable transforms, where,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Composite operator (simulation of different variables with different operators)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Varbc predictors and Static bias correction.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1D-VAR and RTTOV interface are ready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Chawn’s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talk 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Radiances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Comprehensive suite of QC filters for radiosonde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Observation operators for GNSS-RO and ground-based GNS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BCA5FB0-319E-49BF-9410-2DE60D577992}"/>
              </a:ext>
            </a:extLst>
          </p:cNvPr>
          <p:cNvSpPr/>
          <p:nvPr/>
        </p:nvSpPr>
        <p:spPr>
          <a:xfrm>
            <a:off x="5628026" y="-1857842"/>
            <a:ext cx="50275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More generic UFO 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ODB full backend to IODA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Extending the automatic Schema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Auxiliary files interface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error, bias, station list,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Improved UM interface (Background error / time interpolation)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Porting specific observation processing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A09E92-E53A-42F7-9C7C-6BD4B478B64B}"/>
              </a:ext>
            </a:extLst>
          </p:cNvPr>
          <p:cNvSpPr/>
          <p:nvPr/>
        </p:nvSpPr>
        <p:spPr>
          <a:xfrm>
            <a:off x="1497874" y="77274"/>
            <a:ext cx="6662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Observation Processing System: Achievements −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0CE226-EB9A-49B9-A8E3-FF9F8D75E758}"/>
              </a:ext>
            </a:extLst>
          </p:cNvPr>
          <p:cNvSpPr/>
          <p:nvPr/>
        </p:nvSpPr>
        <p:spPr>
          <a:xfrm>
            <a:off x="-2811860" y="-3885289"/>
            <a:ext cx="9143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Interface to our current DA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Various filters (QC, thinning, variable transform)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JSON-Schema-based validation of YAML configuration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Composite operator (simulation of different variables with different operators)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Comprehensive suite of QC filters for radiosonde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Observation operators and TL/AD ported for GNSS-RO and ground-based GNSS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1DVar for GNSS-RO ported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Comprehensive suite of QC filters for radiosonde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1D-var and RTTOV interface are ready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ATMS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Varbc predictors and </a:t>
            </a:r>
            <a:r>
              <a:rPr lang="en-GB" dirty="0"/>
              <a:t>Static bias correction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107DA8F-D81E-44FD-8A48-C6B3EB4797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20" y="915733"/>
            <a:ext cx="2518745" cy="365848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EDC0874-35D3-4B4B-96E6-DCBC4310CA4D}"/>
              </a:ext>
            </a:extLst>
          </p:cNvPr>
          <p:cNvGrpSpPr/>
          <p:nvPr/>
        </p:nvGrpSpPr>
        <p:grpSpPr>
          <a:xfrm>
            <a:off x="2390464" y="954470"/>
            <a:ext cx="751573" cy="576531"/>
            <a:chOff x="3677438" y="4109461"/>
            <a:chExt cx="1002097" cy="76870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4B2D226-CFE5-405F-BF82-372F76F2B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7438" y="4374932"/>
              <a:ext cx="176799" cy="17679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D50BEEF-4630-4BC3-BA2A-6A36D4CDD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2259" y="4603000"/>
              <a:ext cx="176799" cy="182896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33946E-6CD0-4BD8-AD41-A11593FA4158}"/>
                </a:ext>
              </a:extLst>
            </p:cNvPr>
            <p:cNvSpPr/>
            <p:nvPr/>
          </p:nvSpPr>
          <p:spPr>
            <a:xfrm>
              <a:off x="3794250" y="4109461"/>
              <a:ext cx="83185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25" kern="0">
                  <a:latin typeface="Calibri" panose="020F0502020204030204" pitchFamily="34" charset="0"/>
                  <a:cs typeface="Calibri" panose="020F0502020204030204" pitchFamily="34" charset="0"/>
                </a:rPr>
                <a:t>Upcoming</a:t>
              </a:r>
              <a:endParaRPr lang="en-GB" sz="825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4ECB6D7-3259-4EBE-9FCF-351AF3F8229C}"/>
                </a:ext>
              </a:extLst>
            </p:cNvPr>
            <p:cNvSpPr/>
            <p:nvPr/>
          </p:nvSpPr>
          <p:spPr>
            <a:xfrm>
              <a:off x="3794250" y="4349846"/>
              <a:ext cx="885285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25" kern="0" dirty="0">
                  <a:latin typeface="Calibri" panose="020F0502020204030204" pitchFamily="34" charset="0"/>
                  <a:cs typeface="Calibri" panose="020F0502020204030204" pitchFamily="34" charset="0"/>
                </a:rPr>
                <a:t>In progress</a:t>
              </a:r>
              <a:endParaRPr lang="en-GB" sz="825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3EFFDFB-DDFA-42D0-913F-0AAC8D029C32}"/>
                </a:ext>
              </a:extLst>
            </p:cNvPr>
            <p:cNvSpPr/>
            <p:nvPr/>
          </p:nvSpPr>
          <p:spPr>
            <a:xfrm>
              <a:off x="3794250" y="4585781"/>
              <a:ext cx="553997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25" kern="0" dirty="0">
                  <a:latin typeface="Calibri" panose="020F0502020204030204" pitchFamily="34" charset="0"/>
                  <a:cs typeface="Calibri" panose="020F0502020204030204" pitchFamily="34" charset="0"/>
                </a:rPr>
                <a:t>Done</a:t>
              </a:r>
              <a:endParaRPr lang="en-GB" sz="825" dirty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69391F0-675C-4C9E-AA2E-3F13CE182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23" y="1500332"/>
            <a:ext cx="132599" cy="137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BC9855-BC2C-4D18-9C3F-2F3BF8C38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218" y="3957217"/>
            <a:ext cx="132599" cy="1371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7FE994B-F6AA-4400-AB4D-BB36BA2A29F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9641" y="2744976"/>
            <a:ext cx="310044" cy="5921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27C414-6511-466D-9B29-049AE3B683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463" y="963269"/>
            <a:ext cx="132599" cy="137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5D3E30-A425-42C7-8DFE-9EA138191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23" y="1777470"/>
            <a:ext cx="132599" cy="1325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59D3B-FC00-4D34-B58C-AE394A3B5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938" y="3951206"/>
            <a:ext cx="132599" cy="1371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B016D79-0D4B-426E-AD8E-AF7B015AE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57" y="3963362"/>
            <a:ext cx="132599" cy="1325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BD8876-23F2-4A10-9740-B964ACFEF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364" y="3310000"/>
            <a:ext cx="132599" cy="1371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06B6127-8F4A-4825-923E-CCD5BF634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642" y="3977079"/>
            <a:ext cx="132599" cy="1325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99C57A6-8866-474D-AF0C-34C8E0404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072" y="3985515"/>
            <a:ext cx="132599" cy="13259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CD9A17AF-9EDD-4712-B4A9-50920A1D7D51}"/>
              </a:ext>
            </a:extLst>
          </p:cNvPr>
          <p:cNvGrpSpPr/>
          <p:nvPr/>
        </p:nvGrpSpPr>
        <p:grpSpPr>
          <a:xfrm>
            <a:off x="2098209" y="3292574"/>
            <a:ext cx="141500" cy="143607"/>
            <a:chOff x="3913164" y="2048965"/>
            <a:chExt cx="188666" cy="19147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525680A-A7B4-4CA4-84A6-9DAF41E9F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3164" y="2063642"/>
              <a:ext cx="176799" cy="17679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BD6BF7E-3DC6-4439-AC84-F83E6A750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" t="2" r="-6020" b="38667"/>
            <a:stretch/>
          </p:blipFill>
          <p:spPr>
            <a:xfrm>
              <a:off x="3914389" y="2048965"/>
              <a:ext cx="187441" cy="112174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D5E1DE6-12F5-4276-A74B-0B03698B1E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175" y="2079566"/>
            <a:ext cx="132599" cy="1371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A1EE53D-1F3E-4EED-925D-8504FB3CE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514" y="3967498"/>
            <a:ext cx="132599" cy="13717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BE60973-2D62-4133-8606-7033B80FD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152" y="2655457"/>
            <a:ext cx="132599" cy="137172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D354241-E1F2-4D01-BBF0-6ACD27CD25F2}"/>
              </a:ext>
            </a:extLst>
          </p:cNvPr>
          <p:cNvSpPr>
            <a:spLocks/>
          </p:cNvSpPr>
          <p:nvPr/>
        </p:nvSpPr>
        <p:spPr>
          <a:xfrm>
            <a:off x="3305467" y="3726320"/>
            <a:ext cx="5626865" cy="106793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93">
            <a:extLst>
              <a:ext uri="{FF2B5EF4-FFF2-40B4-BE49-F238E27FC236}">
                <a16:creationId xmlns:a16="http://schemas.microsoft.com/office/drawing/2014/main" id="{B11B0993-8C32-4631-8DF3-4CCE04C2435B}"/>
              </a:ext>
            </a:extLst>
          </p:cNvPr>
          <p:cNvSpPr>
            <a:spLocks noChangeAspect="1"/>
          </p:cNvSpPr>
          <p:nvPr/>
        </p:nvSpPr>
        <p:spPr>
          <a:xfrm>
            <a:off x="3455787" y="3577156"/>
            <a:ext cx="994006" cy="318628"/>
          </a:xfrm>
          <a:custGeom>
            <a:avLst/>
            <a:gdLst>
              <a:gd name="connsiteX0" fmla="*/ 0 w 1586488"/>
              <a:gd name="connsiteY0" fmla="*/ 79324 h 793244"/>
              <a:gd name="connsiteX1" fmla="*/ 79324 w 1586488"/>
              <a:gd name="connsiteY1" fmla="*/ 0 h 793244"/>
              <a:gd name="connsiteX2" fmla="*/ 1507164 w 1586488"/>
              <a:gd name="connsiteY2" fmla="*/ 0 h 793244"/>
              <a:gd name="connsiteX3" fmla="*/ 1586488 w 1586488"/>
              <a:gd name="connsiteY3" fmla="*/ 79324 h 793244"/>
              <a:gd name="connsiteX4" fmla="*/ 1586488 w 1586488"/>
              <a:gd name="connsiteY4" fmla="*/ 713920 h 793244"/>
              <a:gd name="connsiteX5" fmla="*/ 1507164 w 1586488"/>
              <a:gd name="connsiteY5" fmla="*/ 793244 h 793244"/>
              <a:gd name="connsiteX6" fmla="*/ 79324 w 1586488"/>
              <a:gd name="connsiteY6" fmla="*/ 793244 h 793244"/>
              <a:gd name="connsiteX7" fmla="*/ 0 w 1586488"/>
              <a:gd name="connsiteY7" fmla="*/ 713920 h 793244"/>
              <a:gd name="connsiteX8" fmla="*/ 0 w 1586488"/>
              <a:gd name="connsiteY8" fmla="*/ 79324 h 79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488" h="793244">
                <a:moveTo>
                  <a:pt x="0" y="79324"/>
                </a:moveTo>
                <a:cubicBezTo>
                  <a:pt x="0" y="35515"/>
                  <a:pt x="35515" y="0"/>
                  <a:pt x="79324" y="0"/>
                </a:cubicBezTo>
                <a:lnTo>
                  <a:pt x="1507164" y="0"/>
                </a:lnTo>
                <a:cubicBezTo>
                  <a:pt x="1550973" y="0"/>
                  <a:pt x="1586488" y="35515"/>
                  <a:pt x="1586488" y="79324"/>
                </a:cubicBezTo>
                <a:lnTo>
                  <a:pt x="1586488" y="713920"/>
                </a:lnTo>
                <a:cubicBezTo>
                  <a:pt x="1586488" y="757729"/>
                  <a:pt x="1550973" y="793244"/>
                  <a:pt x="1507164" y="793244"/>
                </a:cubicBezTo>
                <a:lnTo>
                  <a:pt x="79324" y="793244"/>
                </a:lnTo>
                <a:cubicBezTo>
                  <a:pt x="35515" y="793244"/>
                  <a:pt x="0" y="757729"/>
                  <a:pt x="0" y="713920"/>
                </a:cubicBezTo>
                <a:lnTo>
                  <a:pt x="0" y="79324"/>
                </a:lnTo>
                <a:close/>
              </a:path>
            </a:pathLst>
          </a:custGeom>
          <a:solidFill>
            <a:srgbClr val="E47452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36568" tIns="36568" rIns="36568" bIns="36568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progress</a:t>
            </a:r>
            <a:endParaRPr lang="en-GB" sz="1400" b="1" u="sng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E2879D6-A100-413E-B99B-21C41E42897B}"/>
              </a:ext>
            </a:extLst>
          </p:cNvPr>
          <p:cNvSpPr/>
          <p:nvPr/>
        </p:nvSpPr>
        <p:spPr>
          <a:xfrm>
            <a:off x="3312987" y="3854218"/>
            <a:ext cx="5869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ODB backend to IODA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More UFO filters under way to port current observation processing science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Improving UM interface to handle variable grid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Improving station list conversion to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Yaml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and csv files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DBC1F44-17BA-48B2-802F-665BBB92B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184" y="1311710"/>
            <a:ext cx="132599" cy="13717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CE0B58A-3111-454E-8E4C-906BCB983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575" y="3971702"/>
            <a:ext cx="132599" cy="137172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7232B885-A902-4ECF-81F4-F3E8D524DB6A}"/>
              </a:ext>
            </a:extLst>
          </p:cNvPr>
          <p:cNvGrpSpPr/>
          <p:nvPr/>
        </p:nvGrpSpPr>
        <p:grpSpPr>
          <a:xfrm>
            <a:off x="2023009" y="3961063"/>
            <a:ext cx="141500" cy="143607"/>
            <a:chOff x="3913164" y="2048965"/>
            <a:chExt cx="188666" cy="19147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D65FAEB-5F63-44BA-8598-DD807134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3164" y="2063642"/>
              <a:ext cx="176799" cy="17679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E527011-E73A-437C-A5D3-0614359157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" t="2" r="-6020" b="38667"/>
            <a:stretch/>
          </p:blipFill>
          <p:spPr>
            <a:xfrm>
              <a:off x="3914389" y="2048965"/>
              <a:ext cx="187441" cy="112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42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7D79EE8-4750-42AC-84DA-B931CF0FA626}"/>
              </a:ext>
            </a:extLst>
          </p:cNvPr>
          <p:cNvSpPr>
            <a:spLocks/>
          </p:cNvSpPr>
          <p:nvPr/>
        </p:nvSpPr>
        <p:spPr>
          <a:xfrm>
            <a:off x="236945" y="934820"/>
            <a:ext cx="6099074" cy="3857225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93">
            <a:extLst>
              <a:ext uri="{FF2B5EF4-FFF2-40B4-BE49-F238E27FC236}">
                <a16:creationId xmlns:a16="http://schemas.microsoft.com/office/drawing/2014/main" id="{BBA95B36-C5D1-4624-8197-16697EFDE8AF}"/>
              </a:ext>
            </a:extLst>
          </p:cNvPr>
          <p:cNvSpPr>
            <a:spLocks noChangeAspect="1"/>
          </p:cNvSpPr>
          <p:nvPr/>
        </p:nvSpPr>
        <p:spPr>
          <a:xfrm>
            <a:off x="392389" y="775507"/>
            <a:ext cx="1511580" cy="318628"/>
          </a:xfrm>
          <a:custGeom>
            <a:avLst/>
            <a:gdLst>
              <a:gd name="connsiteX0" fmla="*/ 0 w 1586488"/>
              <a:gd name="connsiteY0" fmla="*/ 79324 h 793244"/>
              <a:gd name="connsiteX1" fmla="*/ 79324 w 1586488"/>
              <a:gd name="connsiteY1" fmla="*/ 0 h 793244"/>
              <a:gd name="connsiteX2" fmla="*/ 1507164 w 1586488"/>
              <a:gd name="connsiteY2" fmla="*/ 0 h 793244"/>
              <a:gd name="connsiteX3" fmla="*/ 1586488 w 1586488"/>
              <a:gd name="connsiteY3" fmla="*/ 79324 h 793244"/>
              <a:gd name="connsiteX4" fmla="*/ 1586488 w 1586488"/>
              <a:gd name="connsiteY4" fmla="*/ 713920 h 793244"/>
              <a:gd name="connsiteX5" fmla="*/ 1507164 w 1586488"/>
              <a:gd name="connsiteY5" fmla="*/ 793244 h 793244"/>
              <a:gd name="connsiteX6" fmla="*/ 79324 w 1586488"/>
              <a:gd name="connsiteY6" fmla="*/ 793244 h 793244"/>
              <a:gd name="connsiteX7" fmla="*/ 0 w 1586488"/>
              <a:gd name="connsiteY7" fmla="*/ 713920 h 793244"/>
              <a:gd name="connsiteX8" fmla="*/ 0 w 1586488"/>
              <a:gd name="connsiteY8" fmla="*/ 79324 h 79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488" h="793244">
                <a:moveTo>
                  <a:pt x="0" y="79324"/>
                </a:moveTo>
                <a:cubicBezTo>
                  <a:pt x="0" y="35515"/>
                  <a:pt x="35515" y="0"/>
                  <a:pt x="79324" y="0"/>
                </a:cubicBezTo>
                <a:lnTo>
                  <a:pt x="1507164" y="0"/>
                </a:lnTo>
                <a:cubicBezTo>
                  <a:pt x="1550973" y="0"/>
                  <a:pt x="1586488" y="35515"/>
                  <a:pt x="1586488" y="79324"/>
                </a:cubicBezTo>
                <a:lnTo>
                  <a:pt x="1586488" y="713920"/>
                </a:lnTo>
                <a:cubicBezTo>
                  <a:pt x="1586488" y="757729"/>
                  <a:pt x="1550973" y="793244"/>
                  <a:pt x="1507164" y="793244"/>
                </a:cubicBezTo>
                <a:lnTo>
                  <a:pt x="79324" y="793244"/>
                </a:lnTo>
                <a:cubicBezTo>
                  <a:pt x="35515" y="793244"/>
                  <a:pt x="0" y="757729"/>
                  <a:pt x="0" y="713920"/>
                </a:cubicBezTo>
                <a:lnTo>
                  <a:pt x="0" y="793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36568" tIns="36568" rIns="36568" bIns="3656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0" dirty="0">
                <a:solidFill>
                  <a:schemeClr val="bg2"/>
                </a:solidFill>
                <a:latin typeface="Calibri" panose="020F0502020204030204"/>
              </a:rPr>
              <a:t>NG-DA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48472C-1CC7-42CF-87E5-862BCC9E458F}"/>
              </a:ext>
            </a:extLst>
          </p:cNvPr>
          <p:cNvSpPr>
            <a:spLocks noChangeAspect="1"/>
          </p:cNvSpPr>
          <p:nvPr/>
        </p:nvSpPr>
        <p:spPr>
          <a:xfrm>
            <a:off x="392389" y="1173791"/>
            <a:ext cx="5970311" cy="3538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801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science and innovation strategy: “putting ensembles at the heart of everything we do”</a:t>
            </a:r>
          </a:p>
          <a:p>
            <a:pPr marL="285750" indent="-285750" defTabSz="12801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Delivering the Next Generation Data Assimilation system for the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LFRic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 within JEDI</a:t>
            </a:r>
          </a:p>
          <a:p>
            <a:pPr marL="285750" indent="-285750" defTabSz="12801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 of background error covariance model (in spectral space).</a:t>
            </a:r>
          </a:p>
          <a:p>
            <a:pPr marL="285750" indent="-285750" defTabSz="12801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alpha control variable for hybrid 4d-Var.</a:t>
            </a:r>
          </a:p>
          <a:p>
            <a:pPr marL="285750" indent="-285750" defTabSz="12801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a TL / Adj model for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GungHo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dynamic core and a</a:t>
            </a:r>
            <a:r>
              <a:rPr lang="en-GB" dirty="0"/>
              <a:t> 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localized ensemble tangent linear model (LETLM) for the physics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12801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requirements and solutions for land surface DA.</a:t>
            </a:r>
          </a:p>
          <a:p>
            <a:pPr marL="285750" indent="-285750" defTabSz="12801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a system to allow the Met Office and its partners to fully exploit the opportunity provided by the future generations of supercomputer.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7D830-9574-423D-8B00-1A084F861136}"/>
              </a:ext>
            </a:extLst>
          </p:cNvPr>
          <p:cNvSpPr/>
          <p:nvPr/>
        </p:nvSpPr>
        <p:spPr>
          <a:xfrm>
            <a:off x="0" y="7727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Data Assimilation System: Scopes −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24B0C1-86D4-436E-8722-1A7486789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19" y="1276214"/>
            <a:ext cx="282402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3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D6D03F-0EB2-4506-B038-482190EBF938}"/>
              </a:ext>
            </a:extLst>
          </p:cNvPr>
          <p:cNvCxnSpPr/>
          <p:nvPr/>
        </p:nvCxnSpPr>
        <p:spPr>
          <a:xfrm>
            <a:off x="0" y="861237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B1A5C55-0DFF-4017-BA3F-FAB6686BACAB}"/>
              </a:ext>
            </a:extLst>
          </p:cNvPr>
          <p:cNvSpPr/>
          <p:nvPr/>
        </p:nvSpPr>
        <p:spPr>
          <a:xfrm>
            <a:off x="0" y="7727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Data Assimilation System: Timeline −  </a:t>
            </a:r>
          </a:p>
        </p:txBody>
      </p:sp>
      <p:sp>
        <p:nvSpPr>
          <p:cNvPr id="9" name="Freeform 93">
            <a:extLst>
              <a:ext uri="{FF2B5EF4-FFF2-40B4-BE49-F238E27FC236}">
                <a16:creationId xmlns:a16="http://schemas.microsoft.com/office/drawing/2014/main" id="{97403E70-BCE5-4EAB-B12E-E27D690671C5}"/>
              </a:ext>
            </a:extLst>
          </p:cNvPr>
          <p:cNvSpPr>
            <a:spLocks noChangeAspect="1"/>
          </p:cNvSpPr>
          <p:nvPr/>
        </p:nvSpPr>
        <p:spPr>
          <a:xfrm>
            <a:off x="7452407" y="701923"/>
            <a:ext cx="1511580" cy="318628"/>
          </a:xfrm>
          <a:custGeom>
            <a:avLst/>
            <a:gdLst>
              <a:gd name="connsiteX0" fmla="*/ 0 w 1586488"/>
              <a:gd name="connsiteY0" fmla="*/ 79324 h 793244"/>
              <a:gd name="connsiteX1" fmla="*/ 79324 w 1586488"/>
              <a:gd name="connsiteY1" fmla="*/ 0 h 793244"/>
              <a:gd name="connsiteX2" fmla="*/ 1507164 w 1586488"/>
              <a:gd name="connsiteY2" fmla="*/ 0 h 793244"/>
              <a:gd name="connsiteX3" fmla="*/ 1586488 w 1586488"/>
              <a:gd name="connsiteY3" fmla="*/ 79324 h 793244"/>
              <a:gd name="connsiteX4" fmla="*/ 1586488 w 1586488"/>
              <a:gd name="connsiteY4" fmla="*/ 713920 h 793244"/>
              <a:gd name="connsiteX5" fmla="*/ 1507164 w 1586488"/>
              <a:gd name="connsiteY5" fmla="*/ 793244 h 793244"/>
              <a:gd name="connsiteX6" fmla="*/ 79324 w 1586488"/>
              <a:gd name="connsiteY6" fmla="*/ 793244 h 793244"/>
              <a:gd name="connsiteX7" fmla="*/ 0 w 1586488"/>
              <a:gd name="connsiteY7" fmla="*/ 713920 h 793244"/>
              <a:gd name="connsiteX8" fmla="*/ 0 w 1586488"/>
              <a:gd name="connsiteY8" fmla="*/ 79324 h 79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488" h="793244">
                <a:moveTo>
                  <a:pt x="0" y="79324"/>
                </a:moveTo>
                <a:cubicBezTo>
                  <a:pt x="0" y="35515"/>
                  <a:pt x="35515" y="0"/>
                  <a:pt x="79324" y="0"/>
                </a:cubicBezTo>
                <a:lnTo>
                  <a:pt x="1507164" y="0"/>
                </a:lnTo>
                <a:cubicBezTo>
                  <a:pt x="1550973" y="0"/>
                  <a:pt x="1586488" y="35515"/>
                  <a:pt x="1586488" y="79324"/>
                </a:cubicBezTo>
                <a:lnTo>
                  <a:pt x="1586488" y="713920"/>
                </a:lnTo>
                <a:cubicBezTo>
                  <a:pt x="1586488" y="757729"/>
                  <a:pt x="1550973" y="793244"/>
                  <a:pt x="1507164" y="793244"/>
                </a:cubicBezTo>
                <a:lnTo>
                  <a:pt x="79324" y="793244"/>
                </a:lnTo>
                <a:cubicBezTo>
                  <a:pt x="35515" y="793244"/>
                  <a:pt x="0" y="757729"/>
                  <a:pt x="0" y="713920"/>
                </a:cubicBezTo>
                <a:lnTo>
                  <a:pt x="0" y="793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36568" tIns="36568" rIns="36568" bIns="3656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0" dirty="0">
                <a:solidFill>
                  <a:schemeClr val="bg2"/>
                </a:solidFill>
                <a:latin typeface="Calibri" panose="020F0502020204030204"/>
              </a:rPr>
              <a:t>NG-DA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4B496E-7721-4195-98A1-D495A762F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1020551"/>
            <a:ext cx="9010650" cy="386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C6AC5A-6116-47A9-9A03-733FCD0EB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89" y="2344061"/>
            <a:ext cx="4084674" cy="2493480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3D7F095C-75CF-4581-8DC2-4586D0F55514}"/>
              </a:ext>
            </a:extLst>
          </p:cNvPr>
          <p:cNvSpPr>
            <a:spLocks/>
          </p:cNvSpPr>
          <p:nvPr/>
        </p:nvSpPr>
        <p:spPr>
          <a:xfrm>
            <a:off x="248789" y="971676"/>
            <a:ext cx="8790707" cy="1600074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93">
            <a:extLst>
              <a:ext uri="{FF2B5EF4-FFF2-40B4-BE49-F238E27FC236}">
                <a16:creationId xmlns:a16="http://schemas.microsoft.com/office/drawing/2014/main" id="{1AEF3363-E289-4E2B-82B6-A03DDD85B9A6}"/>
              </a:ext>
            </a:extLst>
          </p:cNvPr>
          <p:cNvSpPr>
            <a:spLocks noChangeAspect="1"/>
          </p:cNvSpPr>
          <p:nvPr/>
        </p:nvSpPr>
        <p:spPr>
          <a:xfrm>
            <a:off x="410213" y="779580"/>
            <a:ext cx="2428782" cy="318628"/>
          </a:xfrm>
          <a:custGeom>
            <a:avLst/>
            <a:gdLst>
              <a:gd name="connsiteX0" fmla="*/ 0 w 1586488"/>
              <a:gd name="connsiteY0" fmla="*/ 79324 h 793244"/>
              <a:gd name="connsiteX1" fmla="*/ 79324 w 1586488"/>
              <a:gd name="connsiteY1" fmla="*/ 0 h 793244"/>
              <a:gd name="connsiteX2" fmla="*/ 1507164 w 1586488"/>
              <a:gd name="connsiteY2" fmla="*/ 0 h 793244"/>
              <a:gd name="connsiteX3" fmla="*/ 1586488 w 1586488"/>
              <a:gd name="connsiteY3" fmla="*/ 79324 h 793244"/>
              <a:gd name="connsiteX4" fmla="*/ 1586488 w 1586488"/>
              <a:gd name="connsiteY4" fmla="*/ 713920 h 793244"/>
              <a:gd name="connsiteX5" fmla="*/ 1507164 w 1586488"/>
              <a:gd name="connsiteY5" fmla="*/ 793244 h 793244"/>
              <a:gd name="connsiteX6" fmla="*/ 79324 w 1586488"/>
              <a:gd name="connsiteY6" fmla="*/ 793244 h 793244"/>
              <a:gd name="connsiteX7" fmla="*/ 0 w 1586488"/>
              <a:gd name="connsiteY7" fmla="*/ 713920 h 793244"/>
              <a:gd name="connsiteX8" fmla="*/ 0 w 1586488"/>
              <a:gd name="connsiteY8" fmla="*/ 79324 h 79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488" h="793244">
                <a:moveTo>
                  <a:pt x="0" y="79324"/>
                </a:moveTo>
                <a:cubicBezTo>
                  <a:pt x="0" y="35515"/>
                  <a:pt x="35515" y="0"/>
                  <a:pt x="79324" y="0"/>
                </a:cubicBezTo>
                <a:lnTo>
                  <a:pt x="1507164" y="0"/>
                </a:lnTo>
                <a:cubicBezTo>
                  <a:pt x="1550973" y="0"/>
                  <a:pt x="1586488" y="35515"/>
                  <a:pt x="1586488" y="79324"/>
                </a:cubicBezTo>
                <a:lnTo>
                  <a:pt x="1586488" y="713920"/>
                </a:lnTo>
                <a:cubicBezTo>
                  <a:pt x="1586488" y="757729"/>
                  <a:pt x="1550973" y="793244"/>
                  <a:pt x="1507164" y="793244"/>
                </a:cubicBezTo>
                <a:lnTo>
                  <a:pt x="79324" y="793244"/>
                </a:lnTo>
                <a:cubicBezTo>
                  <a:pt x="35515" y="793244"/>
                  <a:pt x="0" y="757729"/>
                  <a:pt x="0" y="713920"/>
                </a:cubicBezTo>
                <a:lnTo>
                  <a:pt x="0" y="79324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36568" tIns="36568" rIns="36568" bIns="36568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Error Covariance </a:t>
            </a:r>
            <a:endParaRPr lang="en-GB" sz="1400" b="1" u="sng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54137CF-D65C-48E4-BB0C-F3888C813609}"/>
                  </a:ext>
                </a:extLst>
              </p:cNvPr>
              <p:cNvSpPr/>
              <p:nvPr/>
            </p:nvSpPr>
            <p:spPr>
              <a:xfrm>
                <a:off x="279974" y="1174510"/>
                <a:ext cx="8584052" cy="122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 matrix for the UM, based on Atlas for </a:t>
                </a:r>
                <a:r>
                  <a:rPr lang="en-US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EndGame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grid stagger (theta and rho levels)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B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v</m:t>
                          </m:r>
                        </m:sub>
                      </m:sSub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v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p>
                      </m:sSubSup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p>
                      </m:sSubSup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 Transform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in UM-JEDI interface (stream function, velocity potential, unbalanced pressure and linear humidity variable)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Spatial transform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based on spect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ral transform of background errors using ECMWF’s Trans library</a:t>
                </a:r>
              </a:p>
            </p:txBody>
          </p:sp>
        </mc:Choice>
        <mc:Fallback xmlns="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54137CF-D65C-48E4-BB0C-F3888C813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74" y="1174510"/>
                <a:ext cx="8584052" cy="1225144"/>
              </a:xfrm>
              <a:prstGeom prst="rect">
                <a:avLst/>
              </a:prstGeom>
              <a:blipFill>
                <a:blip r:embed="rId4"/>
                <a:stretch>
                  <a:fillRect l="-142" t="-995" b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1AA09E92-E53A-42F7-9C7C-6BD4B478B64B}"/>
              </a:ext>
            </a:extLst>
          </p:cNvPr>
          <p:cNvSpPr/>
          <p:nvPr/>
        </p:nvSpPr>
        <p:spPr>
          <a:xfrm>
            <a:off x="1489166" y="77274"/>
            <a:ext cx="6662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Data Assimilation: Achievements &amp; Progress −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6F75C-A9C2-4340-865D-51892E45E723}"/>
              </a:ext>
            </a:extLst>
          </p:cNvPr>
          <p:cNvSpPr/>
          <p:nvPr/>
        </p:nvSpPr>
        <p:spPr>
          <a:xfrm>
            <a:off x="0" y="4523050"/>
            <a:ext cx="4340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Single observation test using the new Background Error covariance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(Low resolution run)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61C896-6C8B-4426-A740-CBCC205A03BE}"/>
              </a:ext>
            </a:extLst>
          </p:cNvPr>
          <p:cNvSpPr/>
          <p:nvPr/>
        </p:nvSpPr>
        <p:spPr>
          <a:xfrm>
            <a:off x="2148484" y="4116227"/>
            <a:ext cx="164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U - component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F78070F-C177-4B1C-8B8C-0F81A4DC306A}"/>
              </a:ext>
            </a:extLst>
          </p:cNvPr>
          <p:cNvSpPr txBox="1">
            <a:spLocks/>
          </p:cNvSpPr>
          <p:nvPr/>
        </p:nvSpPr>
        <p:spPr>
          <a:xfrm>
            <a:off x="4269401" y="3014318"/>
            <a:ext cx="4770095" cy="17241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Production of the TL/AD of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GungHo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dynamic core.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In collaboration with STFC within the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LFRic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framework </a:t>
            </a:r>
            <a:b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(i.e.,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PSyclone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LFRic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-JEDI interface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Currently completing the cubed sphere implementation in Atlas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Comparing Operational B with JEDI-based B using 3D-VAR and the UM</a:t>
            </a:r>
          </a:p>
          <a:p>
            <a:pPr marL="342900" lvl="1" indent="0">
              <a:buNone/>
            </a:pPr>
            <a:r>
              <a:rPr lang="en-GB" sz="1000" dirty="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ACEDC1-6C0A-4B6A-90D1-508E3E68A288}"/>
              </a:ext>
            </a:extLst>
          </p:cNvPr>
          <p:cNvSpPr>
            <a:spLocks/>
          </p:cNvSpPr>
          <p:nvPr/>
        </p:nvSpPr>
        <p:spPr>
          <a:xfrm>
            <a:off x="4263795" y="2819046"/>
            <a:ext cx="4775701" cy="1919448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93">
            <a:extLst>
              <a:ext uri="{FF2B5EF4-FFF2-40B4-BE49-F238E27FC236}">
                <a16:creationId xmlns:a16="http://schemas.microsoft.com/office/drawing/2014/main" id="{BAC1A0B6-9B79-4F34-8E2B-1D5715A83806}"/>
              </a:ext>
            </a:extLst>
          </p:cNvPr>
          <p:cNvSpPr>
            <a:spLocks noChangeAspect="1"/>
          </p:cNvSpPr>
          <p:nvPr/>
        </p:nvSpPr>
        <p:spPr>
          <a:xfrm>
            <a:off x="4390795" y="2635909"/>
            <a:ext cx="994006" cy="318628"/>
          </a:xfrm>
          <a:custGeom>
            <a:avLst/>
            <a:gdLst>
              <a:gd name="connsiteX0" fmla="*/ 0 w 1586488"/>
              <a:gd name="connsiteY0" fmla="*/ 79324 h 793244"/>
              <a:gd name="connsiteX1" fmla="*/ 79324 w 1586488"/>
              <a:gd name="connsiteY1" fmla="*/ 0 h 793244"/>
              <a:gd name="connsiteX2" fmla="*/ 1507164 w 1586488"/>
              <a:gd name="connsiteY2" fmla="*/ 0 h 793244"/>
              <a:gd name="connsiteX3" fmla="*/ 1586488 w 1586488"/>
              <a:gd name="connsiteY3" fmla="*/ 79324 h 793244"/>
              <a:gd name="connsiteX4" fmla="*/ 1586488 w 1586488"/>
              <a:gd name="connsiteY4" fmla="*/ 713920 h 793244"/>
              <a:gd name="connsiteX5" fmla="*/ 1507164 w 1586488"/>
              <a:gd name="connsiteY5" fmla="*/ 793244 h 793244"/>
              <a:gd name="connsiteX6" fmla="*/ 79324 w 1586488"/>
              <a:gd name="connsiteY6" fmla="*/ 793244 h 793244"/>
              <a:gd name="connsiteX7" fmla="*/ 0 w 1586488"/>
              <a:gd name="connsiteY7" fmla="*/ 713920 h 793244"/>
              <a:gd name="connsiteX8" fmla="*/ 0 w 1586488"/>
              <a:gd name="connsiteY8" fmla="*/ 79324 h 79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488" h="793244">
                <a:moveTo>
                  <a:pt x="0" y="79324"/>
                </a:moveTo>
                <a:cubicBezTo>
                  <a:pt x="0" y="35515"/>
                  <a:pt x="35515" y="0"/>
                  <a:pt x="79324" y="0"/>
                </a:cubicBezTo>
                <a:lnTo>
                  <a:pt x="1507164" y="0"/>
                </a:lnTo>
                <a:cubicBezTo>
                  <a:pt x="1550973" y="0"/>
                  <a:pt x="1586488" y="35515"/>
                  <a:pt x="1586488" y="79324"/>
                </a:cubicBezTo>
                <a:lnTo>
                  <a:pt x="1586488" y="713920"/>
                </a:lnTo>
                <a:cubicBezTo>
                  <a:pt x="1586488" y="757729"/>
                  <a:pt x="1550973" y="793244"/>
                  <a:pt x="1507164" y="793244"/>
                </a:cubicBezTo>
                <a:lnTo>
                  <a:pt x="79324" y="793244"/>
                </a:lnTo>
                <a:cubicBezTo>
                  <a:pt x="35515" y="793244"/>
                  <a:pt x="0" y="757729"/>
                  <a:pt x="0" y="713920"/>
                </a:cubicBezTo>
                <a:lnTo>
                  <a:pt x="0" y="79324"/>
                </a:lnTo>
                <a:close/>
              </a:path>
            </a:pathLst>
          </a:custGeom>
          <a:solidFill>
            <a:srgbClr val="E47452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36568" tIns="36568" rIns="36568" bIns="36568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progress</a:t>
            </a:r>
            <a:endParaRPr lang="en-GB" sz="1400" b="1" u="sng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9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Met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Met_Office_PowerPoint_Template" id="{7314F762-6101-4FE3-AADE-E41A319C8C20}" vid="{97F9CE77-17AD-4520-8D5C-BF2E068CB0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b1bb55a9-a1b5-4196-b12d-1833970ed366" ContentTypeId="0x01010008EC4BDFB4C3D542892399C37F0B505F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A xmlns="95a6d21c-7db0-4b7e-981f-b4f22b02b9d8">Not of potential interest</TNA>
    <ReviewDate xmlns="95a6d21c-7db0-4b7e-981f-b4f22b02b9d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Met Office Document" ma:contentTypeID="0x01010008EC4BDFB4C3D542892399C37F0B505F00269D45E10CB78947B611D6F80109476B" ma:contentTypeVersion="4" ma:contentTypeDescription="" ma:contentTypeScope="" ma:versionID="780a344703f379e61c09d6510b320c18">
  <xsd:schema xmlns:xsd="http://www.w3.org/2001/XMLSchema" xmlns:xs="http://www.w3.org/2001/XMLSchema" xmlns:p="http://schemas.microsoft.com/office/2006/metadata/properties" xmlns:ns2="95a6d21c-7db0-4b7e-981f-b4f22b02b9d8" targetNamespace="http://schemas.microsoft.com/office/2006/metadata/properties" ma:root="true" ma:fieldsID="c844e8ff534fe7b11be182359bdff21d" ns2:_="">
    <xsd:import namespace="95a6d21c-7db0-4b7e-981f-b4f22b02b9d8"/>
    <xsd:element name="properties">
      <xsd:complexType>
        <xsd:sequence>
          <xsd:element name="documentManagement">
            <xsd:complexType>
              <xsd:all>
                <xsd:element ref="ns2:TNA" minOccurs="0"/>
                <xsd:element ref="ns2:Review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6d21c-7db0-4b7e-981f-b4f22b02b9d8" elementFormDefault="qualified">
    <xsd:import namespace="http://schemas.microsoft.com/office/2006/documentManagement/types"/>
    <xsd:import namespace="http://schemas.microsoft.com/office/infopath/2007/PartnerControls"/>
    <xsd:element name="TNA" ma:index="1" nillable="true" ma:displayName="TNA" ma:default="Not of potential interest" ma:format="Dropdown" ma:internalName="TNA">
      <xsd:simpleType>
        <xsd:restriction base="dms:Choice">
          <xsd:enumeration value="Not of potential interest"/>
          <xsd:enumeration value="Potential TNA Record"/>
          <xsd:enumeration value="Flagged for TNA"/>
          <xsd:enumeration value="List to TNA"/>
          <xsd:enumeration value="Not listed to TNA"/>
          <xsd:enumeration value="Transferred to TNA"/>
          <xsd:enumeration value="Published by TNA"/>
        </xsd:restriction>
      </xsd:simpleType>
    </xsd:element>
    <xsd:element name="ReviewDate" ma:index="2" nillable="true" ma:displayName="Review Date" ma:format="DateOnly" ma:internalName="Review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51B595-659C-4007-9729-147CBD5777B7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5CBD1F6-91C3-4A38-8FFC-56DD4FC2B3B7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95a6d21c-7db0-4b7e-981f-b4f22b02b9d8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93397B-B655-4024-991E-71097FB8795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4026572-22CC-4E52-8E11-CA87D0BAA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a6d21c-7db0-4b7e-981f-b4f22b02b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9190</TotalTime>
  <Words>756</Words>
  <Application>Microsoft Office PowerPoint</Application>
  <PresentationFormat>On-screen Show (16:9)</PresentationFormat>
  <Paragraphs>102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Office Theme</vt:lpstr>
      <vt:lpstr> – Next Generation –  Observation processing &amp; Data Assimilation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very much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Stanford, Jonathan</dc:creator>
  <cp:lastModifiedBy>Simonin, David</cp:lastModifiedBy>
  <cp:revision>8</cp:revision>
  <dcterms:created xsi:type="dcterms:W3CDTF">2019-11-05T11:16:11Z</dcterms:created>
  <dcterms:modified xsi:type="dcterms:W3CDTF">2021-06-04T14:48:49Z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0x01010008EC4BDFB4C3D542892399C37F0B505F00269D45E10CB78947B611D6F80109476B</vt:lpwstr>
  </property>
  <property fmtid="{D5CDD505-2E9C-101B-9397-08002B2CF9AE}" pid="3" name="Process Owner">
    <vt:lpwstr/>
  </property>
  <property fmtid="{D5CDD505-2E9C-101B-9397-08002B2CF9AE}" pid="4" name="Order">
    <vt:r8>584700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SharedWithUsers">
    <vt:lpwstr/>
  </property>
  <property fmtid="{D5CDD505-2E9C-101B-9397-08002B2CF9AE}" pid="8" name="Document Author">
    <vt:lpwstr/>
  </property>
  <property fmtid="{D5CDD505-2E9C-101B-9397-08002B2CF9AE}" pid="9" name="TaxCatchAll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Document Reviewer">
    <vt:lpwstr/>
  </property>
  <property fmtid="{D5CDD505-2E9C-101B-9397-08002B2CF9AE}" pid="13" name="p8802d33397b4f1688b4565458159d1a">
    <vt:lpwstr/>
  </property>
  <property fmtid="{D5CDD505-2E9C-101B-9397-08002B2CF9AE}" pid="14" name="ISO Standard">
    <vt:lpwstr/>
  </property>
</Properties>
</file>