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52" r:id="rId2"/>
  </p:sldMasterIdLst>
  <p:notesMasterIdLst>
    <p:notesMasterId r:id="rId17"/>
  </p:notesMasterIdLst>
  <p:handoutMasterIdLst>
    <p:handoutMasterId r:id="rId18"/>
  </p:handoutMasterIdLst>
  <p:sldIdLst>
    <p:sldId id="298" r:id="rId3"/>
    <p:sldId id="408" r:id="rId4"/>
    <p:sldId id="384" r:id="rId5"/>
    <p:sldId id="450" r:id="rId6"/>
    <p:sldId id="413" r:id="rId7"/>
    <p:sldId id="455" r:id="rId8"/>
    <p:sldId id="456" r:id="rId9"/>
    <p:sldId id="428" r:id="rId10"/>
    <p:sldId id="453" r:id="rId11"/>
    <p:sldId id="454" r:id="rId12"/>
    <p:sldId id="457" r:id="rId13"/>
    <p:sldId id="439" r:id="rId14"/>
    <p:sldId id="438" r:id="rId15"/>
    <p:sldId id="458" r:id="rId16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2AE12"/>
    <a:srgbClr val="151C77"/>
    <a:srgbClr val="FFCC00"/>
    <a:srgbClr val="DDDDDD"/>
    <a:srgbClr val="008000"/>
    <a:srgbClr val="C0C0C0"/>
    <a:srgbClr val="FF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86667" autoAdjust="0"/>
  </p:normalViewPr>
  <p:slideViewPr>
    <p:cSldViewPr snapToGrid="0">
      <p:cViewPr varScale="1">
        <p:scale>
          <a:sx n="100" d="100"/>
          <a:sy n="100" d="100"/>
        </p:scale>
        <p:origin x="2106" y="7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1182" y="28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1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3326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23326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201796-F337-47C0-9DCC-D69CF02B8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12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24D978-1E58-4349-9FBB-55F5A3691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DBA72-FAFE-4999-B8F2-368B8828085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51A6-2B51-4008-BB19-B66A94702F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9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7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3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4D978-1E58-4349-9FBB-55F5A36919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51A6-2B51-4008-BB19-B66A94702F4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4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4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51122" indent="-288893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55573" indent="-231115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17802" indent="-231115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80031" indent="-231115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42261" indent="-231115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04490" indent="-231115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66719" indent="-231115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28948" indent="-231115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D59EBF-DECC-40CB-8824-BBCD06A7592E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/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CC24-E3AA-46D1-8ACD-638826B3995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0C36-81F1-46F6-99F3-657EFCBC85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3CF9-B0EB-466A-B795-163FFEE9949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i="1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 b="1" i="1" smtClean="0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E702-1399-4FFA-8446-91431EF55834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0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C24C-9335-4385-8B4C-A6BD3435B8D3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6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FC71-D605-41AF-8AA3-EA29D210083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4AA0-0932-4149-8505-E27E5198EF8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C09E-CBE7-4DB7-A8FF-C2DD0D60A3A6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9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2078-8131-42BA-89BB-A15383B2471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3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5C57-F3FA-4288-9ADB-34249EF1035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3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93B8-3696-4A40-A0A3-829380AB106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2CF8-98C6-4F0C-9454-5A3ABF0ECD8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42C2-40E3-4C82-85FC-D30B0F6AC82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13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9CB0-75DB-43E8-919F-D184C8984DCF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3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5F9C-4034-4780-A0E2-64D380DC3343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6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4230-722A-4F1B-85D4-5C719DFAF7BD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8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1885-74DE-4340-A78C-5ECC6BA3F99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DEF0-358C-4E98-9A57-AD3783271F6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A746-CDF8-468E-9C5F-E87AE81297F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F060-3C62-43C1-83B2-CC2B501A00C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69A-B71C-4656-981B-E9C52078959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A42F-249B-401F-9007-A69B46FCCB5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As of: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A559-0D21-4F74-A98F-1C1D22AADAD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88F5A9D-F57F-4089-8803-D5ED13EA1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As of: </a:t>
            </a:r>
            <a:endParaRPr lang="en-US" dirty="0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35E4524-3E71-473B-BC30-EF791B123CA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 dirty="0" smtClean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altLang="en-US" sz="16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09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85CDD-9A94-41BF-922E-920EF6F4F8C8}" type="slidenum">
              <a:rPr lang="en-US"/>
              <a:pPr>
                <a:defRPr/>
              </a:pPr>
              <a:t>1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941513"/>
            <a:ext cx="8305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 smtClean="0">
                <a:solidFill>
                  <a:srgbClr val="151C77"/>
                </a:solidFill>
              </a:rPr>
              <a:t>U.S. Air Force Global Weather </a:t>
            </a:r>
          </a:p>
          <a:p>
            <a:pPr algn="r"/>
            <a:r>
              <a:rPr lang="en-US" sz="4400" b="1" dirty="0" smtClean="0">
                <a:solidFill>
                  <a:srgbClr val="151C77"/>
                </a:solidFill>
              </a:rPr>
              <a:t>Modeling: Status Update and Future Vision </a:t>
            </a:r>
          </a:p>
          <a:p>
            <a:pPr algn="r"/>
            <a:endParaRPr lang="en-US" sz="44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79850" y="4948238"/>
            <a:ext cx="49799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000" b="1" dirty="0" smtClean="0"/>
              <a:t>Major Kurtis </a:t>
            </a:r>
            <a:r>
              <a:rPr lang="en-US" sz="2000" b="1" dirty="0" err="1" smtClean="0"/>
              <a:t>Schubeck</a:t>
            </a:r>
            <a:endParaRPr lang="en-US" sz="2000" b="1" dirty="0" smtClean="0"/>
          </a:p>
          <a:p>
            <a:pPr algn="r"/>
            <a:r>
              <a:rPr lang="en-US" sz="2000" b="1" dirty="0" smtClean="0"/>
              <a:t>Chief, </a:t>
            </a:r>
            <a:r>
              <a:rPr lang="en-US" sz="2000" b="1" dirty="0" smtClean="0"/>
              <a:t>Weather Prediction </a:t>
            </a:r>
            <a:r>
              <a:rPr lang="en-US" sz="2000" b="1" dirty="0" smtClean="0"/>
              <a:t>Strategy</a:t>
            </a:r>
            <a:endParaRPr lang="en-US" sz="2000" b="1" dirty="0"/>
          </a:p>
          <a:p>
            <a:pPr algn="r"/>
            <a:r>
              <a:rPr lang="en-US" sz="2000" b="1" dirty="0" smtClean="0"/>
              <a:t>Air Force Weather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00" y="370701"/>
            <a:ext cx="7143750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USAF Regional Modeling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5469" y="1289593"/>
            <a:ext cx="8766754" cy="51875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i="1" dirty="0">
                <a:solidFill>
                  <a:srgbClr val="0000FF"/>
                </a:solidFill>
              </a:rPr>
              <a:t>Current regional modeling system based on WRF model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 separate mesoscale DA; initialized directly from global model</a:t>
            </a:r>
            <a:endParaRPr lang="en-US" strike="sngStrike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200" i="1" dirty="0">
                <a:solidFill>
                  <a:srgbClr val="0000FF"/>
                </a:solidFill>
              </a:rPr>
              <a:t>Mesoscale Ensemble Prediction System (MEPS)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4-km </a:t>
            </a:r>
            <a:r>
              <a:rPr lang="en-US" dirty="0" err="1"/>
              <a:t>horiz</a:t>
            </a:r>
            <a:r>
              <a:rPr lang="en-US" dirty="0"/>
              <a:t> res; run every 2 hours; forecast to 84 hours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GALWEM/GFS/GEM for IC/LBC and LIS/GALWEM for lower BCs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6 current static domains; ~5-10 relocatable floating domains</a:t>
            </a:r>
          </a:p>
          <a:p>
            <a:pPr>
              <a:spcBef>
                <a:spcPts val="600"/>
              </a:spcBef>
            </a:pPr>
            <a:r>
              <a:rPr lang="en-US" sz="2200" i="1" dirty="0">
                <a:solidFill>
                  <a:srgbClr val="0000FF"/>
                </a:solidFill>
              </a:rPr>
              <a:t>Deterministic High-res WRF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Most windows at 1.67 km </a:t>
            </a:r>
            <a:r>
              <a:rPr lang="en-US" dirty="0" err="1"/>
              <a:t>horiz</a:t>
            </a:r>
            <a:r>
              <a:rPr lang="en-US" dirty="0"/>
              <a:t> res; a few large domains at 5-km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Run every 6 hours; forecast to 30 hours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IC/LBCs are GALWEM and Lower BC is GFS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Currently eight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1.67-km domains, two 5-km domains; some over routine areas (e.g., Alaska), others cover special focus areas</a:t>
            </a:r>
          </a:p>
          <a:p>
            <a:pPr marL="406400" lvl="1" indent="0">
              <a:buNone/>
            </a:pPr>
            <a:endParaRPr lang="en-US" b="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4C3A4-4E4E-48B4-8D66-CD6648DCA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8C24C-9335-4385-8B4C-A6BD3435B8D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5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Modernization and the JCSDA</a:t>
            </a:r>
            <a:endParaRPr lang="en-US" sz="4000" dirty="0">
              <a:solidFill>
                <a:srgbClr val="002060"/>
              </a:solidFill>
            </a:endParaRPr>
          </a:p>
          <a:p>
            <a:pPr marL="4064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5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737" y="289975"/>
            <a:ext cx="7134331" cy="916426"/>
          </a:xfrm>
        </p:spPr>
        <p:txBody>
          <a:bodyPr/>
          <a:lstStyle/>
          <a:p>
            <a:r>
              <a:rPr lang="en-US" altLang="en-US" sz="3200" dirty="0" smtClean="0"/>
              <a:t>Lines of Effort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417" y="1273840"/>
            <a:ext cx="8397875" cy="4743450"/>
          </a:xfrm>
        </p:spPr>
        <p:txBody>
          <a:bodyPr/>
          <a:lstStyle/>
          <a:p>
            <a:r>
              <a:rPr lang="en-US" sz="2400" dirty="0" smtClean="0"/>
              <a:t>Objective: Improve/Evolve/Sustain </a:t>
            </a:r>
            <a:r>
              <a:rPr lang="en-US" sz="2400" dirty="0"/>
              <a:t>Existing Capability to Fully Meet Current User </a:t>
            </a:r>
            <a:r>
              <a:rPr lang="en-US" sz="2400" dirty="0" smtClean="0"/>
              <a:t>Needs</a:t>
            </a:r>
          </a:p>
          <a:p>
            <a:pPr lvl="1"/>
            <a:r>
              <a:rPr lang="en-US" sz="2400" dirty="0"/>
              <a:t>Pursue Explicit Cloud Forecast Capabilities</a:t>
            </a:r>
          </a:p>
          <a:p>
            <a:pPr lvl="1"/>
            <a:r>
              <a:rPr lang="en-US" sz="2400" dirty="0"/>
              <a:t>Land </a:t>
            </a:r>
            <a:r>
              <a:rPr lang="en-US" sz="2400" dirty="0" smtClean="0"/>
              <a:t>Modeling (LIS)</a:t>
            </a:r>
            <a:endParaRPr lang="en-US" sz="2400" dirty="0" smtClean="0"/>
          </a:p>
          <a:p>
            <a:r>
              <a:rPr lang="en-US" sz="2400" dirty="0"/>
              <a:t>Objective: Add Resilience To Our Modeling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Cloud Computing</a:t>
            </a:r>
            <a:endParaRPr lang="en-US" sz="2400" dirty="0"/>
          </a:p>
          <a:p>
            <a:pPr lvl="1"/>
            <a:r>
              <a:rPr lang="en-US" sz="2400" dirty="0" smtClean="0"/>
              <a:t>Classified Computing</a:t>
            </a:r>
            <a:endParaRPr lang="en-US" sz="2400" dirty="0"/>
          </a:p>
          <a:p>
            <a:pPr lvl="1"/>
            <a:r>
              <a:rPr lang="en-US" sz="2400" dirty="0" smtClean="0"/>
              <a:t>Non-Traditional/Commercial </a:t>
            </a:r>
            <a:r>
              <a:rPr lang="en-US" sz="2400" dirty="0"/>
              <a:t>Data Sources</a:t>
            </a:r>
          </a:p>
          <a:p>
            <a:pPr lvl="1"/>
            <a:r>
              <a:rPr lang="en-US" sz="2400" dirty="0"/>
              <a:t>Modeling Operations with Limited Data Sets</a:t>
            </a:r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Model Ingest for Model Blending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</a:rPr>
              <a:t>Final Thoughts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3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Questions?</a:t>
            </a:r>
          </a:p>
          <a:p>
            <a:pPr marL="4064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4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B3847-CE12-4394-9258-C1D1AA71CD77}" type="slidenum">
              <a:rPr lang="en-US"/>
              <a:pPr>
                <a:defRPr/>
              </a:p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314306" y="377930"/>
            <a:ext cx="2493144" cy="916426"/>
          </a:xfrm>
        </p:spPr>
        <p:txBody>
          <a:bodyPr/>
          <a:lstStyle/>
          <a:p>
            <a:r>
              <a:rPr lang="en-US" sz="3200" dirty="0" smtClean="0"/>
              <a:t>Overview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54237"/>
            <a:ext cx="8607425" cy="5007925"/>
          </a:xfrm>
        </p:spPr>
        <p:txBody>
          <a:bodyPr/>
          <a:lstStyle/>
          <a:p>
            <a:r>
              <a:rPr lang="en-US" sz="2400" dirty="0"/>
              <a:t>USAF Modeling </a:t>
            </a:r>
            <a:r>
              <a:rPr lang="en-US" sz="2400" dirty="0" smtClean="0"/>
              <a:t>Modernization</a:t>
            </a:r>
            <a:endParaRPr lang="en-US" sz="2400" dirty="0" smtClean="0"/>
          </a:p>
          <a:p>
            <a:r>
              <a:rPr lang="en-US" sz="2400" dirty="0" smtClean="0"/>
              <a:t>Current </a:t>
            </a:r>
            <a:r>
              <a:rPr lang="en-US" sz="2400" dirty="0" smtClean="0"/>
              <a:t>Global Air Land Weather Exploitation Model (GALWEM) Status</a:t>
            </a:r>
          </a:p>
          <a:p>
            <a:r>
              <a:rPr lang="en-US" sz="2400" dirty="0" smtClean="0"/>
              <a:t>Modernization and the JCSDA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281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AF Weather Strategic Vision based on the National Defense Strategy</a:t>
            </a:r>
            <a:endParaRPr lang="en-US" alt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91611" y="1504950"/>
            <a:ext cx="5082489" cy="4743450"/>
          </a:xfrm>
        </p:spPr>
        <p:txBody>
          <a:bodyPr anchor="ctr"/>
          <a:lstStyle/>
          <a:p>
            <a:r>
              <a:rPr lang="en-US" sz="2000" dirty="0" smtClean="0"/>
              <a:t>Lethality </a:t>
            </a:r>
            <a:r>
              <a:rPr lang="en-US" sz="2000" dirty="0"/>
              <a:t>and Readiness </a:t>
            </a:r>
            <a:endParaRPr lang="en-US" sz="2000" dirty="0" smtClean="0"/>
          </a:p>
          <a:p>
            <a:pPr lvl="1"/>
            <a:r>
              <a:rPr lang="en-US" sz="1800" i="1" dirty="0" smtClean="0"/>
              <a:t>Improve Integration</a:t>
            </a:r>
          </a:p>
          <a:p>
            <a:pPr lvl="1"/>
            <a:r>
              <a:rPr lang="en-US" sz="1800" i="1" dirty="0" smtClean="0"/>
              <a:t>Enhance Resiliency</a:t>
            </a:r>
          </a:p>
          <a:p>
            <a:pPr lvl="1"/>
            <a:r>
              <a:rPr lang="en-US" sz="1800" i="1" dirty="0"/>
              <a:t>Realign Our </a:t>
            </a:r>
            <a:r>
              <a:rPr lang="en-US" sz="1800" i="1" dirty="0" smtClean="0"/>
              <a:t>Force</a:t>
            </a:r>
            <a:endParaRPr lang="en-US" sz="1800" i="1" dirty="0"/>
          </a:p>
          <a:p>
            <a:r>
              <a:rPr lang="en-US" sz="2000" dirty="0"/>
              <a:t>Alliances &amp; </a:t>
            </a:r>
            <a:r>
              <a:rPr lang="en-US" sz="2000" dirty="0" smtClean="0"/>
              <a:t>Partnering</a:t>
            </a:r>
          </a:p>
          <a:p>
            <a:pPr lvl="1"/>
            <a:r>
              <a:rPr lang="en-US" sz="1800" i="1" dirty="0"/>
              <a:t>DoD &amp; Government Agencies</a:t>
            </a:r>
          </a:p>
          <a:p>
            <a:pPr lvl="1"/>
            <a:r>
              <a:rPr lang="en-US" sz="1800" i="1" dirty="0"/>
              <a:t>Allies &amp; Trusted Coalition Partners</a:t>
            </a:r>
          </a:p>
          <a:p>
            <a:pPr lvl="1"/>
            <a:r>
              <a:rPr lang="en-US" sz="1800" i="1" dirty="0"/>
              <a:t>Industry &amp; </a:t>
            </a:r>
            <a:r>
              <a:rPr lang="en-US" sz="1800" i="1" dirty="0" smtClean="0"/>
              <a:t>Academia</a:t>
            </a:r>
            <a:endParaRPr lang="en-US" sz="1800" i="1" dirty="0"/>
          </a:p>
          <a:p>
            <a:r>
              <a:rPr lang="en-US" sz="2000" dirty="0"/>
              <a:t>Reform for Performance and </a:t>
            </a:r>
            <a:r>
              <a:rPr lang="en-US" sz="2000" dirty="0" smtClean="0"/>
              <a:t>Affordability</a:t>
            </a:r>
          </a:p>
          <a:p>
            <a:pPr lvl="1"/>
            <a:r>
              <a:rPr lang="en-US" sz="1800" i="1" dirty="0" smtClean="0"/>
              <a:t>Rapidly Modernize</a:t>
            </a:r>
          </a:p>
          <a:p>
            <a:pPr lvl="1"/>
            <a:r>
              <a:rPr lang="en-US" sz="2000" i="1" dirty="0"/>
              <a:t>Attack our inefficiencies</a:t>
            </a:r>
          </a:p>
          <a:p>
            <a:pPr lvl="1"/>
            <a:r>
              <a:rPr lang="en-US" sz="2000" i="1" dirty="0"/>
              <a:t>Redesign our Force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37" y="1839937"/>
            <a:ext cx="3076981" cy="40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6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822" y="390456"/>
            <a:ext cx="6946680" cy="916426"/>
          </a:xfrm>
        </p:spPr>
        <p:txBody>
          <a:bodyPr/>
          <a:lstStyle/>
          <a:p>
            <a:r>
              <a:rPr lang="en-US" altLang="en-US" sz="3200" dirty="0" smtClean="0"/>
              <a:t>Objectives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Improve/Evolve/Sustain Existing Capability to Fully Meet Current User Needs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Modeling Capability to Meet </a:t>
            </a:r>
            <a:r>
              <a:rPr lang="en-US" sz="2400" dirty="0" smtClean="0"/>
              <a:t>Gaps</a:t>
            </a:r>
          </a:p>
          <a:p>
            <a:r>
              <a:rPr lang="en-US" sz="2400" dirty="0"/>
              <a:t>Add Resilience To Our Modeling </a:t>
            </a:r>
            <a:r>
              <a:rPr lang="en-US" sz="2400" dirty="0" smtClean="0"/>
              <a:t>System</a:t>
            </a:r>
          </a:p>
          <a:p>
            <a:endParaRPr lang="en-US" sz="2400" dirty="0"/>
          </a:p>
          <a:p>
            <a:endParaRPr lang="en-US" sz="2400" dirty="0"/>
          </a:p>
          <a:p>
            <a:pPr marL="4064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76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822" y="390456"/>
            <a:ext cx="6946680" cy="916426"/>
          </a:xfrm>
        </p:spPr>
        <p:txBody>
          <a:bodyPr/>
          <a:lstStyle/>
          <a:p>
            <a:r>
              <a:rPr lang="en-US" altLang="en-US" dirty="0" smtClean="0"/>
              <a:t>Challenge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866" y="1461563"/>
            <a:ext cx="8397875" cy="4743450"/>
          </a:xfrm>
        </p:spPr>
        <p:txBody>
          <a:bodyPr anchor="t"/>
          <a:lstStyle/>
          <a:p>
            <a:pPr>
              <a:buSzPct val="130000"/>
              <a:buFont typeface="Wingdings" panose="05000000000000000000" pitchFamily="2" charset="2"/>
              <a:buChar char="§"/>
            </a:pPr>
            <a:r>
              <a:rPr lang="en-US" sz="2800" dirty="0" smtClean="0"/>
              <a:t>The future </a:t>
            </a:r>
            <a:r>
              <a:rPr lang="en-US" sz="2800" dirty="0"/>
              <a:t>challenge of </a:t>
            </a:r>
            <a:r>
              <a:rPr lang="en-US" sz="2800" dirty="0" smtClean="0"/>
              <a:t>near-peer </a:t>
            </a:r>
            <a:r>
              <a:rPr lang="en-US" sz="2800" dirty="0"/>
              <a:t>conflict and the needs of future weapons </a:t>
            </a:r>
            <a:r>
              <a:rPr lang="en-US" sz="2800" dirty="0" smtClean="0"/>
              <a:t>systems to compete in that conflict will not be met by our current modeling </a:t>
            </a:r>
            <a:r>
              <a:rPr lang="en-US" sz="2800" dirty="0" smtClean="0"/>
              <a:t>approach</a:t>
            </a:r>
          </a:p>
          <a:p>
            <a:pPr>
              <a:buSzPct val="130000"/>
              <a:buFont typeface="Wingdings" panose="05000000000000000000" pitchFamily="2" charset="2"/>
              <a:buChar char="§"/>
            </a:pPr>
            <a:r>
              <a:rPr lang="en-US" sz="2800" dirty="0" smtClean="0"/>
              <a:t>Operational needs are not always aligned with strategic goals in a constrained environment</a:t>
            </a:r>
          </a:p>
          <a:p>
            <a:pPr>
              <a:buSzPct val="130000"/>
              <a:buFont typeface="Wingdings" panose="05000000000000000000" pitchFamily="2" charset="2"/>
              <a:buChar char="§"/>
            </a:pPr>
            <a:r>
              <a:rPr lang="en-US" sz="2800" dirty="0" smtClean="0"/>
              <a:t>The USAF does not have an in-house research lab dedicated to RDT&amp;E for weather modeling capabilities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1118" y="379847"/>
            <a:ext cx="7116436" cy="49244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/>
              <a:t>Interagency Modeling  Partnerships</a:t>
            </a:r>
            <a:endParaRPr lang="en-US" sz="3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6226" y="1337093"/>
            <a:ext cx="8531224" cy="51875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USAF is a core partner in several interagency consortia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Joint Center for Satellite Data Assimilation (JCSDA)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Developmental Testbed Center (DTC)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National Earth System Prediction Capability (ESPC)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USAF also leveraging bilateral and group partnerships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UK Met Office: Unified Model (UM)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DOE/ORNL: HPC, model optimization, inundation mapping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NCAR: WRF (legacy), NWP improvements for clouds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NASA/GSFC: Land Info System (LIS)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USACE/ERDC: Streamflow prediction, dust modeling</a:t>
            </a:r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368" y="5423693"/>
            <a:ext cx="799758" cy="789951"/>
          </a:xfrm>
          <a:prstGeom prst="rect">
            <a:avLst/>
          </a:prstGeom>
        </p:spPr>
      </p:pic>
      <p:pic>
        <p:nvPicPr>
          <p:cNvPr id="8" name="Content Placeholder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13"/>
          <a:stretch/>
        </p:blipFill>
        <p:spPr bwMode="auto">
          <a:xfrm>
            <a:off x="5720454" y="6223767"/>
            <a:ext cx="3423546" cy="78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096" y="5403637"/>
            <a:ext cx="941550" cy="734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4742"/>
            <a:ext cx="5720454" cy="578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573" y="5450536"/>
            <a:ext cx="1424462" cy="734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863" y="5405189"/>
            <a:ext cx="731512" cy="731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7" y="5668010"/>
            <a:ext cx="1824724" cy="488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95" y="5472885"/>
            <a:ext cx="801856" cy="8018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706DD-68F8-4B9F-9209-CAE6B96B1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8C24C-9335-4385-8B4C-A6BD3435B8D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Current GALWEM Status</a:t>
            </a:r>
            <a:endParaRPr lang="en-US" sz="4000" dirty="0">
              <a:solidFill>
                <a:srgbClr val="002060"/>
              </a:solidFill>
            </a:endParaRPr>
          </a:p>
          <a:p>
            <a:pPr marL="4064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4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2FF2-26DD-4863-8D9D-C426BF38574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822" y="390456"/>
            <a:ext cx="6946680" cy="916426"/>
          </a:xfrm>
        </p:spPr>
        <p:txBody>
          <a:bodyPr/>
          <a:lstStyle/>
          <a:p>
            <a:r>
              <a:rPr lang="en-US" altLang="en-US" dirty="0" smtClean="0"/>
              <a:t>Current GALWEM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73840"/>
            <a:ext cx="8397875" cy="4743450"/>
          </a:xfrm>
        </p:spPr>
        <p:txBody>
          <a:bodyPr/>
          <a:lstStyle/>
          <a:p>
            <a:r>
              <a:rPr lang="en-US" dirty="0"/>
              <a:t>Global Air-Land Weather Exploitation Model (</a:t>
            </a:r>
            <a:r>
              <a:rPr lang="en-US" dirty="0" smtClean="0"/>
              <a:t>GALWEM)</a:t>
            </a:r>
            <a:endParaRPr lang="en-US" b="0" dirty="0"/>
          </a:p>
          <a:p>
            <a:pPr lvl="1"/>
            <a:r>
              <a:rPr lang="en-US" dirty="0" smtClean="0"/>
              <a:t>Primary numerical model </a:t>
            </a:r>
            <a:r>
              <a:rPr lang="en-US" dirty="0"/>
              <a:t>input for all AF and Army </a:t>
            </a:r>
            <a:r>
              <a:rPr lang="en-US" dirty="0" smtClean="0"/>
              <a:t>operations</a:t>
            </a:r>
            <a:endParaRPr lang="en-US" b="0" dirty="0"/>
          </a:p>
          <a:p>
            <a:pPr lvl="1"/>
            <a:r>
              <a:rPr lang="en-US" dirty="0" smtClean="0"/>
              <a:t>Runs </a:t>
            </a:r>
            <a:r>
              <a:rPr lang="en-US" dirty="0"/>
              <a:t>4x/day to 240 </a:t>
            </a:r>
            <a:r>
              <a:rPr lang="en-US" dirty="0" smtClean="0"/>
              <a:t>hours </a:t>
            </a:r>
            <a:r>
              <a:rPr lang="en-US" dirty="0"/>
              <a:t>at </a:t>
            </a:r>
            <a:r>
              <a:rPr lang="en-US" dirty="0" smtClean="0"/>
              <a:t>~17 </a:t>
            </a:r>
            <a:r>
              <a:rPr lang="en-US" dirty="0"/>
              <a:t>km </a:t>
            </a:r>
            <a:r>
              <a:rPr lang="en-US" dirty="0" smtClean="0"/>
              <a:t>horizontal </a:t>
            </a:r>
            <a:r>
              <a:rPr lang="en-US" dirty="0" smtClean="0"/>
              <a:t>resolution</a:t>
            </a:r>
          </a:p>
          <a:p>
            <a:pPr lvl="2">
              <a:spcBef>
                <a:spcPts val="300"/>
              </a:spcBef>
            </a:pPr>
            <a:r>
              <a:rPr lang="en-US" i="1" dirty="0">
                <a:solidFill>
                  <a:srgbClr val="0000FF"/>
                </a:solidFill>
              </a:rPr>
              <a:t>Upgrade to 10 km </a:t>
            </a:r>
            <a:r>
              <a:rPr lang="en-US" i="1" dirty="0" err="1">
                <a:solidFill>
                  <a:srgbClr val="0000FF"/>
                </a:solidFill>
              </a:rPr>
              <a:t>horiz</a:t>
            </a:r>
            <a:r>
              <a:rPr lang="en-US" i="1" dirty="0">
                <a:solidFill>
                  <a:srgbClr val="0000FF"/>
                </a:solidFill>
              </a:rPr>
              <a:t> res planned on System </a:t>
            </a:r>
            <a:r>
              <a:rPr lang="en-US" i="1" dirty="0" smtClean="0">
                <a:solidFill>
                  <a:srgbClr val="0000FF"/>
                </a:solidFill>
              </a:rPr>
              <a:t>11</a:t>
            </a:r>
            <a:endParaRPr lang="en-US" dirty="0" smtClean="0"/>
          </a:p>
          <a:p>
            <a:pPr lvl="1"/>
            <a:r>
              <a:rPr lang="en-US" dirty="0" smtClean="0"/>
              <a:t>Unified </a:t>
            </a:r>
            <a:r>
              <a:rPr lang="en-US" dirty="0" smtClean="0"/>
              <a:t>Model V. 10.9 based, fed with UK Met Office initial data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Hybrid </a:t>
            </a:r>
            <a:r>
              <a:rPr lang="en-US" dirty="0">
                <a:sym typeface="Wingdings" panose="05000000000000000000" pitchFamily="2" charset="2"/>
              </a:rPr>
              <a:t>4DVAR DA based on a combination of 557 WW organic and UKMO observation data</a:t>
            </a:r>
          </a:p>
          <a:p>
            <a:pPr lvl="1"/>
            <a:r>
              <a:rPr lang="en-US" dirty="0"/>
              <a:t>Products/gridded data available via web services/web pages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78" y="4201848"/>
            <a:ext cx="5943922" cy="2139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27" y="4201847"/>
            <a:ext cx="2210851" cy="21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458" y="0"/>
            <a:ext cx="7552967" cy="1143000"/>
          </a:xfrm>
        </p:spPr>
        <p:txBody>
          <a:bodyPr/>
          <a:lstStyle/>
          <a:p>
            <a:r>
              <a:rPr lang="en-US" altLang="en-US" dirty="0"/>
              <a:t>GALWEM Global Ensemble &gt;&gt; </a:t>
            </a:r>
            <a:br>
              <a:rPr lang="en-US" altLang="en-US" dirty="0"/>
            </a:br>
            <a:r>
              <a:rPr lang="en-US" altLang="en-US" sz="3200" dirty="0"/>
              <a:t>Global Ensemble Prediction Suite</a:t>
            </a:r>
            <a:endParaRPr lang="en-US" altLang="en-US" sz="3200" strike="sngStrike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571" y="1432757"/>
            <a:ext cx="8795082" cy="5091867"/>
          </a:xfrm>
        </p:spPr>
        <p:txBody>
          <a:bodyPr/>
          <a:lstStyle/>
          <a:p>
            <a:pPr marL="346075" indent="-342900">
              <a:spcBef>
                <a:spcPts val="300"/>
              </a:spcBef>
            </a:pPr>
            <a:r>
              <a:rPr lang="en-US" sz="2400" dirty="0"/>
              <a:t>Global Ensemble Prediction Suite (GEPS)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749300" lvl="1" indent="-342900">
              <a:spcBef>
                <a:spcPts val="300"/>
              </a:spcBef>
            </a:pPr>
            <a:r>
              <a:rPr lang="en-US" u="sng" dirty="0"/>
              <a:t>Currently</a:t>
            </a:r>
            <a:r>
              <a:rPr lang="en-US" dirty="0"/>
              <a:t> populated by NWS, CMC, USN global ensembles </a:t>
            </a:r>
          </a:p>
          <a:p>
            <a:pPr marL="1087438" lvl="2" indent="-342900">
              <a:spcBef>
                <a:spcPts val="300"/>
              </a:spcBef>
            </a:pPr>
            <a:r>
              <a:rPr lang="en-US" dirty="0"/>
              <a:t>21 members each = 63 members</a:t>
            </a:r>
          </a:p>
          <a:p>
            <a:pPr marL="749300" lvl="1" indent="-342900">
              <a:spcBef>
                <a:spcPts val="300"/>
              </a:spcBef>
            </a:pPr>
            <a:r>
              <a:rPr lang="en-US" dirty="0"/>
              <a:t>Tailored by USAF to create products for probability of exceedance of thresholds for </a:t>
            </a:r>
            <a:r>
              <a:rPr lang="en-US" u="sng" dirty="0"/>
              <a:t>key ops parameters</a:t>
            </a:r>
          </a:p>
          <a:p>
            <a:pPr marL="346075" indent="-342900">
              <a:spcBef>
                <a:spcPts val="300"/>
              </a:spcBef>
            </a:pPr>
            <a:r>
              <a:rPr lang="en-US" sz="2400" dirty="0"/>
              <a:t>New GALWEM Global Ensemble (GE) 16-day forecast</a:t>
            </a:r>
            <a:endParaRPr lang="en-US" sz="2400" dirty="0">
              <a:solidFill>
                <a:srgbClr val="0000FF"/>
              </a:solidFill>
            </a:endParaRPr>
          </a:p>
          <a:p>
            <a:pPr marL="749300" lvl="1" indent="-342900">
              <a:spcBef>
                <a:spcPts val="300"/>
              </a:spcBef>
            </a:pPr>
            <a:r>
              <a:rPr lang="en-US" dirty="0"/>
              <a:t>21 members; 40 km horizontal res; 70 vertical levels</a:t>
            </a:r>
          </a:p>
          <a:p>
            <a:pPr marL="749300" lvl="1" indent="-342900">
              <a:spcBef>
                <a:spcPts val="300"/>
              </a:spcBef>
            </a:pPr>
            <a:r>
              <a:rPr lang="en-US" dirty="0" smtClean="0"/>
              <a:t>Added </a:t>
            </a:r>
            <a:r>
              <a:rPr lang="en-US" dirty="0"/>
              <a:t>GALWEM Global </a:t>
            </a:r>
            <a:r>
              <a:rPr lang="en-US" dirty="0" err="1"/>
              <a:t>Ens</a:t>
            </a:r>
            <a:r>
              <a:rPr lang="en-US" dirty="0"/>
              <a:t> to all GEPS products</a:t>
            </a:r>
          </a:p>
          <a:p>
            <a:pPr marL="1087438" lvl="2" indent="-342900">
              <a:spcBef>
                <a:spcPts val="300"/>
              </a:spcBef>
            </a:pPr>
            <a:r>
              <a:rPr lang="en-US" dirty="0"/>
              <a:t>21 GE members + 63-member suite = 84-member suite</a:t>
            </a:r>
          </a:p>
          <a:p>
            <a:pPr marL="1087438" lvl="2" indent="-342900">
              <a:spcBef>
                <a:spcPts val="300"/>
              </a:spcBef>
            </a:pPr>
            <a:r>
              <a:rPr lang="en-US" i="1" dirty="0">
                <a:solidFill>
                  <a:srgbClr val="0000FF"/>
                </a:solidFill>
              </a:rPr>
              <a:t>Initial testing showed improvements w/GALWEM added </a:t>
            </a:r>
          </a:p>
          <a:p>
            <a:pPr marL="1087438" lvl="2" indent="-342900">
              <a:spcBef>
                <a:spcPts val="300"/>
              </a:spcBef>
            </a:pPr>
            <a:r>
              <a:rPr lang="en-US" dirty="0"/>
              <a:t>84-member suite in ops for Tropical Tracker; others to follow</a:t>
            </a:r>
          </a:p>
          <a:p>
            <a:pPr marL="1087438" lvl="2" indent="-342900">
              <a:spcBef>
                <a:spcPts val="300"/>
              </a:spcBef>
            </a:pPr>
            <a:r>
              <a:rPr lang="en-US" dirty="0">
                <a:solidFill>
                  <a:srgbClr val="0000FF"/>
                </a:solidFill>
              </a:rPr>
              <a:t>Inclusion in National ESPC ensemble pending (2021)</a:t>
            </a:r>
          </a:p>
          <a:p>
            <a:pPr marL="346075" indent="-342900"/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1CD2E-76FF-477F-9A81-161BA1E63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8C24C-9335-4385-8B4C-A6BD3435B8D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14271"/>
      </p:ext>
    </p:extLst>
  </p:cSld>
  <p:clrMapOvr>
    <a:masterClrMapping/>
  </p:clrMapOvr>
</p:sld>
</file>

<file path=ppt/theme/theme1.xml><?xml version="1.0" encoding="utf-8"?>
<a:theme xmlns:a="http://schemas.openxmlformats.org/drawingml/2006/main" name="AF Standard Briefing Format_Jan 09 (2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 Standard Briefing Format_Jan 09 (2)</Template>
  <TotalTime>13345</TotalTime>
  <Words>650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Times New Roman</vt:lpstr>
      <vt:lpstr>Wingdings</vt:lpstr>
      <vt:lpstr>AF Standard Briefing Format_Jan 09 (2)</vt:lpstr>
      <vt:lpstr>USAF(Unclas)</vt:lpstr>
      <vt:lpstr>PowerPoint Presentation</vt:lpstr>
      <vt:lpstr>Overview</vt:lpstr>
      <vt:lpstr>AF Weather Strategic Vision based on the National Defense Strategy</vt:lpstr>
      <vt:lpstr>Objectives</vt:lpstr>
      <vt:lpstr>Challenge</vt:lpstr>
      <vt:lpstr>Interagency Modeling  Partnerships</vt:lpstr>
      <vt:lpstr>PowerPoint Presentation</vt:lpstr>
      <vt:lpstr>Current GALWEM Status</vt:lpstr>
      <vt:lpstr>GALWEM Global Ensemble &gt;&gt;  Global Ensemble Prediction Suite</vt:lpstr>
      <vt:lpstr>USAF Regional Modeling</vt:lpstr>
      <vt:lpstr>PowerPoint Presentation</vt:lpstr>
      <vt:lpstr>Lines of Effort</vt:lpstr>
      <vt:lpstr>PowerPoint Presentation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James.Hoy</dc:creator>
  <cp:lastModifiedBy>SCHUBECK, KURTIS A Maj USAF HAF AF/A3WX</cp:lastModifiedBy>
  <cp:revision>514</cp:revision>
  <cp:lastPrinted>2021-06-04T17:14:30Z</cp:lastPrinted>
  <dcterms:created xsi:type="dcterms:W3CDTF">2013-01-23T16:43:19Z</dcterms:created>
  <dcterms:modified xsi:type="dcterms:W3CDTF">2021-06-04T17:41:20Z</dcterms:modified>
</cp:coreProperties>
</file>