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2" r:id="rId1"/>
    <p:sldMasterId id="2147483683" r:id="rId2"/>
  </p:sldMasterIdLst>
  <p:notesMasterIdLst>
    <p:notesMasterId r:id="rId29"/>
  </p:notesMasterIdLst>
  <p:sldIdLst>
    <p:sldId id="256" r:id="rId3"/>
    <p:sldId id="947" r:id="rId4"/>
    <p:sldId id="950" r:id="rId5"/>
    <p:sldId id="259" r:id="rId6"/>
    <p:sldId id="1912" r:id="rId7"/>
    <p:sldId id="949" r:id="rId8"/>
    <p:sldId id="305" r:id="rId9"/>
    <p:sldId id="1909" r:id="rId10"/>
    <p:sldId id="1910" r:id="rId11"/>
    <p:sldId id="1911" r:id="rId12"/>
    <p:sldId id="953" r:id="rId13"/>
    <p:sldId id="954" r:id="rId14"/>
    <p:sldId id="955" r:id="rId15"/>
    <p:sldId id="952" r:id="rId16"/>
    <p:sldId id="951" r:id="rId17"/>
    <p:sldId id="958" r:id="rId18"/>
    <p:sldId id="957" r:id="rId19"/>
    <p:sldId id="948" r:id="rId20"/>
    <p:sldId id="275" r:id="rId21"/>
    <p:sldId id="257" r:id="rId22"/>
    <p:sldId id="258" r:id="rId23"/>
    <p:sldId id="1898" r:id="rId24"/>
    <p:sldId id="1908" r:id="rId25"/>
    <p:sldId id="1913" r:id="rId26"/>
    <p:sldId id="260" r:id="rId27"/>
    <p:sldId id="278" r:id="rId28"/>
  </p:sldIdLst>
  <p:sldSz cx="12192000" cy="6858000"/>
  <p:notesSz cx="7010400" cy="9296400"/>
  <p:embeddedFontLst>
    <p:embeddedFont>
      <p:font typeface="Arial Black" panose="020B0604020202020204" pitchFamily="34" charset="0"/>
      <p:regular r:id="rId30"/>
      <p:bold r:id="rId31"/>
    </p:embeddedFont>
    <p:embeddedFont>
      <p:font typeface="Arial Narrow" panose="020B0604020202020204" pitchFamily="34" charset="0"/>
      <p:regular r:id="rId32"/>
      <p:bold r:id="rId33"/>
      <p:italic r:id="rId34"/>
    </p:embeddedFont>
    <p:embeddedFont>
      <p:font typeface="Calibri" panose="020F0502020204030204" pitchFamily="34" charset="0"/>
      <p:regular r:id="rId35"/>
      <p:bold r:id="rId36"/>
      <p:italic r:id="rId37"/>
      <p:boldItalic r:id="rId38"/>
    </p:embeddedFont>
    <p:embeddedFont>
      <p:font typeface="Tahoma" panose="020B0604030504040204" pitchFamily="34" charset="0"/>
      <p:regular r:id="rId39"/>
      <p:bold r:id="rId4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F4854E1-BDB6-410F-8BEA-725EB8915FC2}">
  <a:tblStyle styleId="{7F4854E1-BDB6-410F-8BEA-725EB8915FC2}"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AE8CFCC8-5940-467E-BCEE-0CD2F78F11E9}"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467"/>
    <p:restoredTop sz="94607"/>
  </p:normalViewPr>
  <p:slideViewPr>
    <p:cSldViewPr snapToGrid="0">
      <p:cViewPr varScale="1">
        <p:scale>
          <a:sx n="73" d="100"/>
          <a:sy n="73" d="100"/>
        </p:scale>
        <p:origin x="208" y="1280"/>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0.fntdata"/><Relationship Id="rId21" Type="http://schemas.openxmlformats.org/officeDocument/2006/relationships/slide" Target="slides/slide19.xml"/><Relationship Id="rId34" Type="http://schemas.openxmlformats.org/officeDocument/2006/relationships/font" Target="fonts/font5.fntdata"/><Relationship Id="rId42"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7.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2.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4.fntdata"/><Relationship Id="rId38"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75" tIns="46575" rIns="93175" bIns="46575" anchor="t"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75" tIns="46575" rIns="93175" bIns="46575" anchor="t" anchorCtr="0"/>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75" tIns="46575" rIns="93175" bIns="46575" anchor="b" anchorCtr="0"/>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45" name="Google Shape;245;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9:notes"/>
          <p:cNvSpPr txBox="1">
            <a:spLocks noGrp="1"/>
          </p:cNvSpPr>
          <p:nvPr>
            <p:ph type="body" idx="1"/>
          </p:nvPr>
        </p:nvSpPr>
        <p:spPr>
          <a:xfrm>
            <a:off x="702628" y="4423331"/>
            <a:ext cx="5621100" cy="4190400"/>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95" name="Google Shape;395;p9: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0:notes"/>
          <p:cNvSpPr txBox="1">
            <a:spLocks noGrp="1"/>
          </p:cNvSpPr>
          <p:nvPr>
            <p:ph type="body" idx="1"/>
          </p:nvPr>
        </p:nvSpPr>
        <p:spPr>
          <a:xfrm>
            <a:off x="702628" y="4423331"/>
            <a:ext cx="5621100" cy="4190400"/>
          </a:xfrm>
          <a:prstGeom prst="rect">
            <a:avLst/>
          </a:prstGeom>
          <a:noFill/>
          <a:ln>
            <a:noFill/>
          </a:ln>
        </p:spPr>
        <p:txBody>
          <a:bodyPr spcFirstLastPara="1" wrap="square" lIns="93350" tIns="46675" rIns="93350" bIns="4667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18" name="Google Shape;418;p10:notes"/>
          <p:cNvSpPr>
            <a:spLocks noGrp="1" noRot="1" noChangeAspect="1"/>
          </p:cNvSpPr>
          <p:nvPr>
            <p:ph type="sldImg" idx="2"/>
          </p:nvPr>
        </p:nvSpPr>
        <p:spPr>
          <a:xfrm>
            <a:off x="409575" y="698500"/>
            <a:ext cx="6207125" cy="34925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2" name="Google Shape;182;p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3" name="Google Shape;183;p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4" name="Google Shape;164;p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5:notes"/>
          <p:cNvSpPr>
            <a:spLocks noGrp="1" noRot="1" noChangeAspect="1"/>
          </p:cNvSpPr>
          <p:nvPr>
            <p:ph type="sldImg" idx="2"/>
          </p:nvPr>
        </p:nvSpPr>
        <p:spPr>
          <a:xfrm>
            <a:off x="728663" y="1169988"/>
            <a:ext cx="5619750" cy="31607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5:notes"/>
          <p:cNvSpPr txBox="1">
            <a:spLocks noGrp="1"/>
          </p:cNvSpPr>
          <p:nvPr>
            <p:ph type="body" idx="1"/>
          </p:nvPr>
        </p:nvSpPr>
        <p:spPr>
          <a:xfrm>
            <a:off x="707708" y="4505980"/>
            <a:ext cx="5661660" cy="3686864"/>
          </a:xfrm>
          <a:prstGeom prst="rect">
            <a:avLst/>
          </a:prstGeom>
          <a:noFill/>
          <a:ln>
            <a:noFill/>
          </a:ln>
        </p:spPr>
        <p:txBody>
          <a:bodyPr spcFirstLastPara="1" wrap="square" lIns="93900" tIns="46925" rIns="93900" bIns="46925" anchor="t" anchorCtr="0">
            <a:noAutofit/>
          </a:bodyPr>
          <a:lstStyle/>
          <a:p>
            <a:pPr marL="0" lvl="0" indent="0" algn="l" rtl="0">
              <a:lnSpc>
                <a:spcPct val="100000"/>
              </a:lnSpc>
              <a:spcBef>
                <a:spcPts val="0"/>
              </a:spcBef>
              <a:spcAft>
                <a:spcPts val="0"/>
              </a:spcAft>
              <a:buSzPts val="1400"/>
              <a:buNone/>
            </a:pPr>
            <a:endParaRPr/>
          </a:p>
        </p:txBody>
      </p:sp>
      <p:sp>
        <p:nvSpPr>
          <p:cNvPr id="217" name="Google Shape;217;p5:notes"/>
          <p:cNvSpPr txBox="1">
            <a:spLocks noGrp="1"/>
          </p:cNvSpPr>
          <p:nvPr>
            <p:ph type="sldNum" idx="12"/>
          </p:nvPr>
        </p:nvSpPr>
        <p:spPr>
          <a:xfrm>
            <a:off x="4008705" y="8893296"/>
            <a:ext cx="3066733" cy="469690"/>
          </a:xfrm>
          <a:prstGeom prst="rect">
            <a:avLst/>
          </a:prstGeom>
          <a:noFill/>
          <a:ln>
            <a:noFill/>
          </a:ln>
        </p:spPr>
        <p:txBody>
          <a:bodyPr spcFirstLastPara="1" wrap="square" lIns="93900" tIns="46925" rIns="93900" bIns="46925"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9" name="Google Shape;749;p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0" name="Google Shape;750;p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17</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Google Shape;225;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6" name="Google Shape;226;p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18</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cb8e2c9ab7_0_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cb8e2c9ab7_0_3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We contribute development to the Joint Effort for Data Assimilation Integration, or JEDI, which is an architectural cornerstone of the UFS. We helped create JEDI Unified Forward Operators, or UFOs, with a focus on conventional observations.</a:t>
            </a:r>
          </a:p>
          <a:p>
            <a:pPr marL="0" lvl="0" indent="0" algn="l" rtl="0">
              <a:spcBef>
                <a:spcPts val="0"/>
              </a:spcBef>
              <a:spcAft>
                <a:spcPts val="0"/>
              </a:spcAft>
              <a:buNone/>
            </a:pPr>
            <a:r>
              <a:rPr lang="en-US" dirty="0"/>
              <a:t>CLICK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a:t>This table shows the progress, illustrated as the green cells, of JEDI’s ability to process various types of observations. </a:t>
            </a:r>
          </a:p>
          <a:p>
            <a:pPr marL="0" lvl="0" indent="0" algn="l" rtl="0">
              <a:spcBef>
                <a:spcPts val="0"/>
              </a:spcBef>
              <a:spcAft>
                <a:spcPts val="0"/>
              </a:spcAft>
              <a:buNone/>
            </a:pPr>
            <a:r>
              <a:rPr lang="en-US" dirty="0"/>
              <a:t>CLICK</a:t>
            </a:r>
          </a:p>
          <a:p>
            <a:pPr marL="0" lvl="0" indent="0" algn="l" rtl="0">
              <a:spcBef>
                <a:spcPts val="0"/>
              </a:spcBef>
              <a:spcAft>
                <a:spcPts val="0"/>
              </a:spcAft>
              <a:buNone/>
            </a:pPr>
            <a:r>
              <a:rPr lang="en-US" dirty="0"/>
              <a:t>The bottom plots focus on two types of observations: two-meter temperature and specific humidity from METARs. The scatterplots indicate an excellent match between the forward operators between the emerging JEDI and the GSI, which is encouraging as it will allow the adoption of JEDI in upcoming UFS configurations.</a:t>
            </a:r>
            <a:endParaRPr dirty="0"/>
          </a:p>
        </p:txBody>
      </p:sp>
      <p:sp>
        <p:nvSpPr>
          <p:cNvPr id="297" name="Google Shape;297;gcb8e2c9ab7_0_3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5"/>
          </p:nvPr>
        </p:nvSpPr>
        <p:spPr/>
        <p:txBody>
          <a:bodyPr/>
          <a:lstStyle/>
          <a:p>
            <a:fld id="{34CC7111-EDC9-484B-9BF7-DBA73355A663}" type="slidenum">
              <a:rPr lang="en-US" smtClean="0"/>
              <a:t>22</a:t>
            </a:fld>
            <a:endParaRPr lang="en-US"/>
          </a:p>
        </p:txBody>
      </p:sp>
    </p:spTree>
    <p:extLst>
      <p:ext uri="{BB962C8B-B14F-4D97-AF65-F5344CB8AC3E}">
        <p14:creationId xmlns:p14="http://schemas.microsoft.com/office/powerpoint/2010/main" val="29696213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e038b2067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e038b2067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Control: alpha=250, infl = .75,.25</a:t>
            </a:r>
            <a:endParaRPr/>
          </a:p>
          <a:p>
            <a:pPr marL="0" lvl="0" indent="0" algn="l" rtl="0">
              <a:spcBef>
                <a:spcPts val="0"/>
              </a:spcBef>
              <a:spcAft>
                <a:spcPts val="0"/>
              </a:spcAft>
              <a:buNone/>
            </a:pPr>
            <a:r>
              <a:rPr lang="en"/>
              <a:t>Ownoiau and catchup: alpha = 150, infl = .9, .4</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228600" lvl="0" indent="-152400" algn="l" rtl="0">
              <a:lnSpc>
                <a:spcPct val="100000"/>
              </a:lnSpc>
              <a:spcBef>
                <a:spcPts val="0"/>
              </a:spcBef>
              <a:spcAft>
                <a:spcPts val="0"/>
              </a:spcAft>
              <a:buClr>
                <a:schemeClr val="dk1"/>
              </a:buClr>
              <a:buSzPts val="1200"/>
              <a:buFont typeface="Calibri"/>
              <a:buNone/>
            </a:pPr>
            <a:endParaRPr/>
          </a:p>
          <a:p>
            <a:pPr marL="228600" lvl="0" indent="-152400" algn="l" rtl="0">
              <a:lnSpc>
                <a:spcPct val="100000"/>
              </a:lnSpc>
              <a:spcBef>
                <a:spcPts val="0"/>
              </a:spcBef>
              <a:spcAft>
                <a:spcPts val="0"/>
              </a:spcAft>
              <a:buClr>
                <a:schemeClr val="dk1"/>
              </a:buClr>
              <a:buSzPts val="1200"/>
              <a:buFont typeface="Calibri"/>
              <a:buNone/>
            </a:pPr>
            <a:endParaRPr/>
          </a:p>
        </p:txBody>
      </p:sp>
      <p:sp>
        <p:nvSpPr>
          <p:cNvPr id="127" name="Google Shape;127;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en-US"/>
              <a:t>3</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5: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307" name="Google Shape;307;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23:notes"/>
          <p:cNvSpPr txBox="1">
            <a:spLocks noGrp="1"/>
          </p:cNvSpPr>
          <p:nvPr>
            <p:ph type="body" idx="1"/>
          </p:nvPr>
        </p:nvSpPr>
        <p:spPr>
          <a:xfrm>
            <a:off x="701040" y="4415790"/>
            <a:ext cx="5608320" cy="4183380"/>
          </a:xfrm>
          <a:prstGeom prst="rect">
            <a:avLst/>
          </a:prstGeom>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695" name="Google Shape;695;p2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5" name="Google Shape;295;p4:notes"/>
          <p:cNvSpPr txBox="1">
            <a:spLocks noGrp="1"/>
          </p:cNvSpPr>
          <p:nvPr>
            <p:ph type="body" idx="1"/>
          </p:nvPr>
        </p:nvSpPr>
        <p:spPr>
          <a:xfrm>
            <a:off x="701040" y="4415790"/>
            <a:ext cx="5608320" cy="4183380"/>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a:p>
        </p:txBody>
      </p:sp>
      <p:sp>
        <p:nvSpPr>
          <p:cNvPr id="296" name="Google Shape;296;p4:notes"/>
          <p:cNvSpPr txBox="1">
            <a:spLocks noGrp="1"/>
          </p:cNvSpPr>
          <p:nvPr>
            <p:ph type="sldNum" idx="12"/>
          </p:nvPr>
        </p:nvSpPr>
        <p:spPr>
          <a:xfrm>
            <a:off x="3970938" y="8829967"/>
            <a:ext cx="3037840" cy="464820"/>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c5ea34418b_1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0" name="Google Shape;450;gc5ea34418b_1_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n-US" sz="1300"/>
              <a:t>By including smoke into our weather forecast models we can improve weather and visibility forecasting. These time series plot shows 2 lines - one the previous version of the HRRR model (in blue) and the other HRRR with smoke (in red). The time series plot shows significant improvement in the visibility forecasting over the NW US over the regular HRRR model. In some cases the regular model w/o smoke doesn’t show forecast skill at all.  </a:t>
            </a:r>
            <a:r>
              <a:rPr lang="en-US"/>
              <a:t>Real-time visibility data from ~</a:t>
            </a:r>
            <a:r>
              <a:rPr lang="en-US" b="1"/>
              <a:t>450 weather stations </a:t>
            </a:r>
            <a:r>
              <a:rPr lang="en-US"/>
              <a:t>in the western US are used in this verification. </a:t>
            </a:r>
            <a:endParaRPr/>
          </a:p>
          <a:p>
            <a:pPr marL="457200" marR="0" lvl="0" indent="-228600" algn="l" rtl="0">
              <a:lnSpc>
                <a:spcPct val="100000"/>
              </a:lnSpc>
              <a:spcBef>
                <a:spcPts val="0"/>
              </a:spcBef>
              <a:spcAft>
                <a:spcPts val="0"/>
              </a:spcAft>
              <a:buClr>
                <a:srgbClr val="000000"/>
              </a:buClr>
              <a:buSzPts val="1400"/>
              <a:buFont typeface="Arial"/>
              <a:buNone/>
            </a:pPr>
            <a:endParaRPr sz="1300"/>
          </a:p>
          <a:p>
            <a:pPr marL="457200" marR="0" lvl="0" indent="-228600" algn="l" rtl="0">
              <a:lnSpc>
                <a:spcPct val="100000"/>
              </a:lnSpc>
              <a:spcBef>
                <a:spcPts val="0"/>
              </a:spcBef>
              <a:spcAft>
                <a:spcPts val="0"/>
              </a:spcAft>
              <a:buClr>
                <a:srgbClr val="000000"/>
              </a:buClr>
              <a:buSzPts val="1400"/>
              <a:buFont typeface="Arial"/>
              <a:buNone/>
            </a:pPr>
            <a:endParaRPr/>
          </a:p>
          <a:p>
            <a:pPr marL="457200" marR="0" lvl="0" indent="-228600" algn="l" rtl="0">
              <a:lnSpc>
                <a:spcPct val="100000"/>
              </a:lnSpc>
              <a:spcBef>
                <a:spcPts val="0"/>
              </a:spcBef>
              <a:spcAft>
                <a:spcPts val="0"/>
              </a:spcAft>
              <a:buClr>
                <a:srgbClr val="000000"/>
              </a:buClr>
              <a:buSzPts val="1400"/>
              <a:buFont typeface="Arial"/>
              <a:buNone/>
            </a:pPr>
            <a:r>
              <a:rPr lang="en-US"/>
              <a:t>Similar improvement for temperature. </a:t>
            </a:r>
            <a:r>
              <a:rPr lang="en-US" sz="1200" b="1">
                <a:solidFill>
                  <a:schemeClr val="dk1"/>
                </a:solidFill>
              </a:rPr>
              <a:t>CSI (Critical Success Index), </a:t>
            </a:r>
            <a:r>
              <a:rPr lang="en-US" sz="1200">
                <a:solidFill>
                  <a:schemeClr val="dk1"/>
                </a:solidFill>
              </a:rPr>
              <a:t>for surface visibility &lt; 10 miles, forecast length: 6 hours, average over the domain;</a:t>
            </a:r>
            <a:endParaRPr/>
          </a:p>
          <a:p>
            <a:pPr marL="457200" marR="0" lvl="0" indent="-228600" algn="l" rtl="0">
              <a:lnSpc>
                <a:spcPct val="100000"/>
              </a:lnSpc>
              <a:spcBef>
                <a:spcPts val="0"/>
              </a:spcBef>
              <a:spcAft>
                <a:spcPts val="0"/>
              </a:spcAft>
              <a:buClr>
                <a:srgbClr val="000000"/>
              </a:buClr>
              <a:buSzPts val="1400"/>
              <a:buFont typeface="Arial"/>
              <a:buNone/>
            </a:pPr>
            <a:r>
              <a:rPr lang="en-US" sz="1200">
                <a:solidFill>
                  <a:schemeClr val="dk1"/>
                </a:solidFill>
              </a:rPr>
              <a:t>CSI= X/(X+Y+Z)    X- true alarm, Y- miss, Z- false alarm; CSI is an indicator of warning skill used in weather forecasting.</a:t>
            </a:r>
            <a:endParaRPr/>
          </a:p>
          <a:p>
            <a:pPr marL="457200" marR="0" lvl="0" indent="-228600" algn="l" rtl="0">
              <a:lnSpc>
                <a:spcPct val="100000"/>
              </a:lnSpc>
              <a:spcBef>
                <a:spcPts val="0"/>
              </a:spcBef>
              <a:spcAft>
                <a:spcPts val="0"/>
              </a:spcAft>
              <a:buClr>
                <a:srgbClr val="000000"/>
              </a:buClr>
              <a:buSzPts val="1400"/>
              <a:buFont typeface="Arial"/>
              <a:buNone/>
            </a:pPr>
            <a:endParaRPr/>
          </a:p>
        </p:txBody>
      </p:sp>
      <p:sp>
        <p:nvSpPr>
          <p:cNvPr id="451" name="Google Shape;451;gc5ea34418b_1_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9" name="Google Shape;139;p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6</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c0e6894a92_0_1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8" name="Google Shape;518;gc0e6894a92_0_13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gc0e6894a92_0_1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extLst>
      <p:ext uri="{BB962C8B-B14F-4D97-AF65-F5344CB8AC3E}">
        <p14:creationId xmlns:p14="http://schemas.microsoft.com/office/powerpoint/2010/main" val="1600793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Currently, no direct constraint on soil moisture or soil temperature using observations (GLDAS retrospectively corrects soil states with observed precipitation)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other major NWP centers assimilate 2m </a:t>
            </a:r>
            <a:r>
              <a:rPr lang="en-US" dirty="0" err="1"/>
              <a:t>obs</a:t>
            </a:r>
            <a:r>
              <a:rPr lang="en-US" dirty="0"/>
              <a:t> (&amp; often satellite soil moisture), use simpler DA algorithms called separately from atmospheric DA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841D751E-4420-0F47-8809-1CE1744AB671}" type="slidenum">
              <a:rPr lang="en-US" smtClean="0"/>
              <a:t>9</a:t>
            </a:fld>
            <a:endParaRPr lang="en-US"/>
          </a:p>
        </p:txBody>
      </p:sp>
    </p:spTree>
    <p:extLst>
      <p:ext uri="{BB962C8B-B14F-4D97-AF65-F5344CB8AC3E}">
        <p14:creationId xmlns:p14="http://schemas.microsoft.com/office/powerpoint/2010/main" val="18066658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49526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p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
          <p:cNvSpPr txBox="1">
            <a:spLocks noGrp="1"/>
          </p:cNvSpPr>
          <p:nvPr>
            <p:ph type="ctrTitle"/>
          </p:nvPr>
        </p:nvSpPr>
        <p:spPr>
          <a:xfrm>
            <a:off x="914400" y="2130442"/>
            <a:ext cx="103632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
          <p:cNvSpPr txBox="1">
            <a:spLocks noGrp="1"/>
          </p:cNvSpPr>
          <p:nvPr>
            <p:ph type="dt" idx="10"/>
          </p:nvPr>
        </p:nvSpPr>
        <p:spPr>
          <a:xfrm>
            <a:off x="609600" y="6356367"/>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19" name="Google Shape;19;p2"/>
          <p:cNvSpPr txBox="1">
            <a:spLocks noGrp="1"/>
          </p:cNvSpPr>
          <p:nvPr>
            <p:ph type="ftr" idx="11"/>
          </p:nvPr>
        </p:nvSpPr>
        <p:spPr>
          <a:xfrm>
            <a:off x="4165600" y="6356367"/>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20" name="Google Shape;20;p2"/>
          <p:cNvSpPr txBox="1">
            <a:spLocks noGrp="1"/>
          </p:cNvSpPr>
          <p:nvPr>
            <p:ph type="sldNum" idx="12"/>
          </p:nvPr>
        </p:nvSpPr>
        <p:spPr>
          <a:xfrm>
            <a:off x="8737600" y="6356367"/>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7285037" y="1828818"/>
            <a:ext cx="5851525" cy="27432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697037" y="-812783"/>
            <a:ext cx="5851525" cy="8026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609600" y="6356367"/>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82" name="Google Shape;82;p12"/>
          <p:cNvSpPr txBox="1">
            <a:spLocks noGrp="1"/>
          </p:cNvSpPr>
          <p:nvPr>
            <p:ph type="ftr" idx="11"/>
          </p:nvPr>
        </p:nvSpPr>
        <p:spPr>
          <a:xfrm>
            <a:off x="4165600" y="6356367"/>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83" name="Google Shape;83;p12"/>
          <p:cNvSpPr txBox="1">
            <a:spLocks noGrp="1"/>
          </p:cNvSpPr>
          <p:nvPr>
            <p:ph type="sldNum" idx="12"/>
          </p:nvPr>
        </p:nvSpPr>
        <p:spPr>
          <a:xfrm>
            <a:off x="8737600" y="6356367"/>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noFill/>
        <a:effectLst/>
      </p:bgPr>
    </p:bg>
    <p:spTree>
      <p:nvGrpSpPr>
        <p:cNvPr id="1" name="Shape 23"/>
        <p:cNvGrpSpPr/>
        <p:nvPr/>
      </p:nvGrpSpPr>
      <p:grpSpPr>
        <a:xfrm>
          <a:off x="0" y="0"/>
          <a:ext cx="0" cy="0"/>
          <a:chOff x="0" y="0"/>
          <a:chExt cx="0" cy="0"/>
        </a:xfrm>
      </p:grpSpPr>
      <p:sp>
        <p:nvSpPr>
          <p:cNvPr id="24" name="Google Shape;24;p3"/>
          <p:cNvSpPr txBox="1">
            <a:spLocks noGrp="1"/>
          </p:cNvSpPr>
          <p:nvPr>
            <p:ph type="sldNum" idx="12"/>
          </p:nvPr>
        </p:nvSpPr>
        <p:spPr>
          <a:xfrm>
            <a:off x="9206375" y="649290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EFEFE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EFEFE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EFEFE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EFEFE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EFEFE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EFEFE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EFEFE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EFEFE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EFEFE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25" name="Google Shape;25;p3"/>
          <p:cNvSpPr txBox="1">
            <a:spLocks noGrp="1"/>
          </p:cNvSpPr>
          <p:nvPr>
            <p:ph type="title"/>
          </p:nvPr>
        </p:nvSpPr>
        <p:spPr>
          <a:xfrm>
            <a:off x="51975" y="56650"/>
            <a:ext cx="11037000" cy="941400"/>
          </a:xfrm>
          <a:prstGeom prst="rect">
            <a:avLst/>
          </a:prstGeom>
        </p:spPr>
        <p:txBody>
          <a:bodyPr spcFirstLastPara="1" wrap="square" lIns="91425" tIns="91425" rIns="91425" bIns="91425" anchor="ctr" anchorCtr="0">
            <a:noAutofit/>
          </a:bodyPr>
          <a:lstStyle>
            <a:lvl1pPr lvl="0" rtl="0">
              <a:spcBef>
                <a:spcPts val="0"/>
              </a:spcBef>
              <a:spcAft>
                <a:spcPts val="0"/>
              </a:spcAft>
              <a:buClr>
                <a:srgbClr val="FFFFFF"/>
              </a:buClr>
              <a:buSzPts val="3900"/>
              <a:buNone/>
              <a:defRPr sz="3900">
                <a:solidFill>
                  <a:srgbClr val="FFFFFF"/>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6" name="Google Shape;26;p3"/>
          <p:cNvSpPr txBox="1">
            <a:spLocks noGrp="1"/>
          </p:cNvSpPr>
          <p:nvPr>
            <p:ph type="body" idx="1"/>
          </p:nvPr>
        </p:nvSpPr>
        <p:spPr>
          <a:xfrm>
            <a:off x="138600" y="1156450"/>
            <a:ext cx="11948100" cy="50205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10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81000" algn="l" rtl="0">
              <a:lnSpc>
                <a:spcPct val="100000"/>
              </a:lnSpc>
              <a:spcBef>
                <a:spcPts val="500"/>
              </a:spcBef>
              <a:spcAft>
                <a:spcPts val="0"/>
              </a:spcAft>
              <a:buClr>
                <a:schemeClr val="dk1"/>
              </a:buClr>
              <a:buSzPts val="2400"/>
              <a:buFont typeface="Arial"/>
              <a:buChar char="•"/>
              <a:defRPr b="0" i="0" u="none" strike="noStrike" cap="none">
                <a:solidFill>
                  <a:schemeClr val="dk1"/>
                </a:solidFill>
                <a:latin typeface="Arial"/>
                <a:ea typeface="Arial"/>
                <a:cs typeface="Arial"/>
                <a:sym typeface="Arial"/>
              </a:defRPr>
            </a:lvl3pPr>
            <a:lvl4pPr marL="1828800" marR="0" lvl="3" indent="-355600" algn="l" rtl="0">
              <a:lnSpc>
                <a:spcPct val="100000"/>
              </a:lnSpc>
              <a:spcBef>
                <a:spcPts val="500"/>
              </a:spcBef>
              <a:spcAft>
                <a:spcPts val="0"/>
              </a:spcAft>
              <a:buClr>
                <a:schemeClr val="dk1"/>
              </a:buClr>
              <a:buSzPts val="2000"/>
              <a:buFont typeface="Arial"/>
              <a:buChar char="•"/>
              <a:defRPr b="0" i="0" u="none" strike="noStrike" cap="none">
                <a:solidFill>
                  <a:schemeClr val="dk1"/>
                </a:solidFill>
                <a:latin typeface="Arial"/>
                <a:ea typeface="Arial"/>
                <a:cs typeface="Arial"/>
                <a:sym typeface="Arial"/>
              </a:defRPr>
            </a:lvl4pPr>
            <a:lvl5pPr marL="2286000" marR="0" lvl="4" indent="-355600" algn="l" rtl="0">
              <a:lnSpc>
                <a:spcPct val="100000"/>
              </a:lnSpc>
              <a:spcBef>
                <a:spcPts val="500"/>
              </a:spcBef>
              <a:spcAft>
                <a:spcPts val="0"/>
              </a:spcAft>
              <a:buClr>
                <a:schemeClr val="dk1"/>
              </a:buClr>
              <a:buSzPts val="2000"/>
              <a:buFont typeface="Arial"/>
              <a:buChar char="•"/>
              <a:defRPr b="0" i="0" u="none" strike="noStrike" cap="none">
                <a:solidFill>
                  <a:schemeClr val="dk1"/>
                </a:solidFill>
                <a:latin typeface="Arial"/>
                <a:ea typeface="Arial"/>
                <a:cs typeface="Arial"/>
                <a:sym typeface="Arial"/>
              </a:defRPr>
            </a:lvl5pPr>
            <a:lvl6pPr marL="2743200" marR="0" lvl="5" indent="-355600" algn="l" rtl="0">
              <a:lnSpc>
                <a:spcPct val="100000"/>
              </a:lnSpc>
              <a:spcBef>
                <a:spcPts val="500"/>
              </a:spcBef>
              <a:spcAft>
                <a:spcPts val="0"/>
              </a:spcAft>
              <a:buClr>
                <a:schemeClr val="dk1"/>
              </a:buClr>
              <a:buSzPts val="2000"/>
              <a:buFont typeface="Arial"/>
              <a:buChar char="•"/>
              <a:defRPr b="0" i="0" u="none" strike="noStrike" cap="none">
                <a:solidFill>
                  <a:schemeClr val="dk1"/>
                </a:solidFill>
                <a:latin typeface="Arial"/>
                <a:ea typeface="Arial"/>
                <a:cs typeface="Arial"/>
                <a:sym typeface="Arial"/>
              </a:defRPr>
            </a:lvl6pPr>
            <a:lvl7pPr marL="3200400" marR="0" lvl="6" indent="-355600" algn="l" rtl="0">
              <a:lnSpc>
                <a:spcPct val="100000"/>
              </a:lnSpc>
              <a:spcBef>
                <a:spcPts val="500"/>
              </a:spcBef>
              <a:spcAft>
                <a:spcPts val="0"/>
              </a:spcAft>
              <a:buClr>
                <a:schemeClr val="dk1"/>
              </a:buClr>
              <a:buSzPts val="2000"/>
              <a:buFont typeface="Arial"/>
              <a:buChar char="•"/>
              <a:defRPr b="0" i="0" u="none" strike="noStrike" cap="none">
                <a:solidFill>
                  <a:schemeClr val="dk1"/>
                </a:solidFill>
                <a:latin typeface="Arial"/>
                <a:ea typeface="Arial"/>
                <a:cs typeface="Arial"/>
                <a:sym typeface="Arial"/>
              </a:defRPr>
            </a:lvl7pPr>
            <a:lvl8pPr marL="3657600" marR="0" lvl="7" indent="-355600" algn="l" rtl="0">
              <a:lnSpc>
                <a:spcPct val="100000"/>
              </a:lnSpc>
              <a:spcBef>
                <a:spcPts val="500"/>
              </a:spcBef>
              <a:spcAft>
                <a:spcPts val="0"/>
              </a:spcAft>
              <a:buClr>
                <a:schemeClr val="dk1"/>
              </a:buClr>
              <a:buSzPts val="2000"/>
              <a:buFont typeface="Arial"/>
              <a:buChar char="•"/>
              <a:defRPr b="0" i="0" u="none" strike="noStrike" cap="none">
                <a:solidFill>
                  <a:schemeClr val="dk1"/>
                </a:solidFill>
                <a:latin typeface="Arial"/>
                <a:ea typeface="Arial"/>
                <a:cs typeface="Arial"/>
                <a:sym typeface="Arial"/>
              </a:defRPr>
            </a:lvl8pPr>
            <a:lvl9pPr marL="4114800" marR="0" lvl="8" indent="-355600" algn="l" rtl="0">
              <a:lnSpc>
                <a:spcPct val="100000"/>
              </a:lnSpc>
              <a:spcBef>
                <a:spcPts val="500"/>
              </a:spcBef>
              <a:spcAft>
                <a:spcPts val="0"/>
              </a:spcAft>
              <a:buClr>
                <a:schemeClr val="dk1"/>
              </a:buClr>
              <a:buSzPts val="2000"/>
              <a:buFont typeface="Arial"/>
              <a:buChar char="•"/>
              <a:defRPr b="0" i="0" u="none" strike="noStrike" cap="none">
                <a:solidFill>
                  <a:schemeClr val="dk1"/>
                </a:solidFill>
                <a:latin typeface="Arial"/>
                <a:ea typeface="Arial"/>
                <a:cs typeface="Arial"/>
                <a:sym typeface="Arial"/>
              </a:defRPr>
            </a:lvl9pPr>
          </a:lstStyle>
          <a:p>
            <a:endParaRPr/>
          </a:p>
        </p:txBody>
      </p:sp>
      <p:sp>
        <p:nvSpPr>
          <p:cNvPr id="27" name="Google Shape;27;p3"/>
          <p:cNvSpPr txBox="1">
            <a:spLocks noGrp="1"/>
          </p:cNvSpPr>
          <p:nvPr>
            <p:ph type="subTitle" idx="2"/>
          </p:nvPr>
        </p:nvSpPr>
        <p:spPr>
          <a:xfrm>
            <a:off x="51975" y="6549150"/>
            <a:ext cx="8852700" cy="3018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rgbClr val="FFFFFF"/>
              </a:buClr>
              <a:buSzPts val="1400"/>
              <a:buNone/>
              <a:defRPr>
                <a:solidFill>
                  <a:srgbClr val="FFFFFF"/>
                </a:solidFill>
              </a:defRPr>
            </a:lvl1pPr>
            <a:lvl2pPr lvl="1" algn="l" rtl="0">
              <a:lnSpc>
                <a:spcPct val="100000"/>
              </a:lnSpc>
              <a:spcBef>
                <a:spcPts val="0"/>
              </a:spcBef>
              <a:spcAft>
                <a:spcPts val="0"/>
              </a:spcAft>
              <a:buClr>
                <a:srgbClr val="FFFFFF"/>
              </a:buClr>
              <a:buSzPts val="1400"/>
              <a:buNone/>
              <a:defRPr>
                <a:solidFill>
                  <a:srgbClr val="FFFFFF"/>
                </a:solidFill>
              </a:defRPr>
            </a:lvl2pPr>
            <a:lvl3pPr lvl="2" algn="l" rtl="0">
              <a:lnSpc>
                <a:spcPct val="100000"/>
              </a:lnSpc>
              <a:spcBef>
                <a:spcPts val="0"/>
              </a:spcBef>
              <a:spcAft>
                <a:spcPts val="0"/>
              </a:spcAft>
              <a:buClr>
                <a:srgbClr val="FFFFFF"/>
              </a:buClr>
              <a:buSzPts val="1400"/>
              <a:buNone/>
              <a:defRPr>
                <a:solidFill>
                  <a:srgbClr val="FFFFFF"/>
                </a:solidFill>
              </a:defRPr>
            </a:lvl3pPr>
            <a:lvl4pPr lvl="3" algn="l" rtl="0">
              <a:lnSpc>
                <a:spcPct val="100000"/>
              </a:lnSpc>
              <a:spcBef>
                <a:spcPts val="0"/>
              </a:spcBef>
              <a:spcAft>
                <a:spcPts val="0"/>
              </a:spcAft>
              <a:buClr>
                <a:srgbClr val="FFFFFF"/>
              </a:buClr>
              <a:buSzPts val="1400"/>
              <a:buNone/>
              <a:defRPr>
                <a:solidFill>
                  <a:srgbClr val="FFFFFF"/>
                </a:solidFill>
              </a:defRPr>
            </a:lvl4pPr>
            <a:lvl5pPr lvl="4" algn="l" rtl="0">
              <a:lnSpc>
                <a:spcPct val="100000"/>
              </a:lnSpc>
              <a:spcBef>
                <a:spcPts val="0"/>
              </a:spcBef>
              <a:spcAft>
                <a:spcPts val="0"/>
              </a:spcAft>
              <a:buClr>
                <a:srgbClr val="FFFFFF"/>
              </a:buClr>
              <a:buSzPts val="1400"/>
              <a:buNone/>
              <a:defRPr>
                <a:solidFill>
                  <a:srgbClr val="FFFFFF"/>
                </a:solidFill>
              </a:defRPr>
            </a:lvl5pPr>
            <a:lvl6pPr lvl="5" algn="l" rtl="0">
              <a:lnSpc>
                <a:spcPct val="100000"/>
              </a:lnSpc>
              <a:spcBef>
                <a:spcPts val="0"/>
              </a:spcBef>
              <a:spcAft>
                <a:spcPts val="0"/>
              </a:spcAft>
              <a:buClr>
                <a:srgbClr val="FFFFFF"/>
              </a:buClr>
              <a:buSzPts val="1400"/>
              <a:buNone/>
              <a:defRPr>
                <a:solidFill>
                  <a:srgbClr val="FFFFFF"/>
                </a:solidFill>
              </a:defRPr>
            </a:lvl6pPr>
            <a:lvl7pPr lvl="6" algn="l" rtl="0">
              <a:lnSpc>
                <a:spcPct val="100000"/>
              </a:lnSpc>
              <a:spcBef>
                <a:spcPts val="0"/>
              </a:spcBef>
              <a:spcAft>
                <a:spcPts val="0"/>
              </a:spcAft>
              <a:buClr>
                <a:srgbClr val="FFFFFF"/>
              </a:buClr>
              <a:buSzPts val="1400"/>
              <a:buNone/>
              <a:defRPr>
                <a:solidFill>
                  <a:srgbClr val="FFFFFF"/>
                </a:solidFill>
              </a:defRPr>
            </a:lvl7pPr>
            <a:lvl8pPr lvl="7" algn="l" rtl="0">
              <a:lnSpc>
                <a:spcPct val="100000"/>
              </a:lnSpc>
              <a:spcBef>
                <a:spcPts val="0"/>
              </a:spcBef>
              <a:spcAft>
                <a:spcPts val="0"/>
              </a:spcAft>
              <a:buClr>
                <a:srgbClr val="FFFFFF"/>
              </a:buClr>
              <a:buSzPts val="1400"/>
              <a:buNone/>
              <a:defRPr>
                <a:solidFill>
                  <a:srgbClr val="FFFFFF"/>
                </a:solidFill>
              </a:defRPr>
            </a:lvl8pPr>
            <a:lvl9pPr lvl="8" algn="l" rtl="0">
              <a:lnSpc>
                <a:spcPct val="100000"/>
              </a:lnSpc>
              <a:spcBef>
                <a:spcPts val="0"/>
              </a:spcBef>
              <a:spcAft>
                <a:spcPts val="0"/>
              </a:spcAft>
              <a:buClr>
                <a:srgbClr val="FFFFFF"/>
              </a:buClr>
              <a:buSzPts val="1400"/>
              <a:buNone/>
              <a:defRPr>
                <a:solidFill>
                  <a:srgbClr val="FFFFFF"/>
                </a:solidFill>
              </a:defRPr>
            </a:lvl9pPr>
          </a:lstStyle>
          <a:p>
            <a:endParaRPr/>
          </a:p>
        </p:txBody>
      </p:sp>
    </p:spTree>
    <p:extLst>
      <p:ext uri="{BB962C8B-B14F-4D97-AF65-F5344CB8AC3E}">
        <p14:creationId xmlns:p14="http://schemas.microsoft.com/office/powerpoint/2010/main" val="2465692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3">
  <p:cSld name="Blank 3">
    <p:spTree>
      <p:nvGrpSpPr>
        <p:cNvPr id="1" name="Shape 27"/>
        <p:cNvGrpSpPr/>
        <p:nvPr/>
      </p:nvGrpSpPr>
      <p:grpSpPr>
        <a:xfrm>
          <a:off x="0" y="0"/>
          <a:ext cx="0" cy="0"/>
          <a:chOff x="0" y="0"/>
          <a:chExt cx="0" cy="0"/>
        </a:xfrm>
      </p:grpSpPr>
      <p:sp>
        <p:nvSpPr>
          <p:cNvPr id="28" name="Google Shape;28;p27"/>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7 June 2021</a:t>
            </a:r>
            <a:endParaRPr/>
          </a:p>
        </p:txBody>
      </p:sp>
      <p:sp>
        <p:nvSpPr>
          <p:cNvPr id="29" name="Google Shape;29;p27"/>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NOAA/OAR-JCSDA-satDA</a:t>
            </a:r>
            <a:endParaRPr/>
          </a:p>
        </p:txBody>
      </p:sp>
      <p:sp>
        <p:nvSpPr>
          <p:cNvPr id="30" name="Google Shape;30;p27"/>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381187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6">
  <p:cSld name="Blank 6">
    <p:spTree>
      <p:nvGrpSpPr>
        <p:cNvPr id="1" name="Shape 31"/>
        <p:cNvGrpSpPr/>
        <p:nvPr/>
      </p:nvGrpSpPr>
      <p:grpSpPr>
        <a:xfrm>
          <a:off x="0" y="0"/>
          <a:ext cx="0" cy="0"/>
          <a:chOff x="0" y="0"/>
          <a:chExt cx="0" cy="0"/>
        </a:xfrm>
      </p:grpSpPr>
      <p:sp>
        <p:nvSpPr>
          <p:cNvPr id="32" name="Google Shape;32;p28"/>
          <p:cNvSpPr txBox="1">
            <a:spLocks noGrp="1"/>
          </p:cNvSpPr>
          <p:nvPr>
            <p:ph type="dt" idx="10"/>
          </p:nvPr>
        </p:nvSpPr>
        <p:spPr>
          <a:xfrm>
            <a:off x="838200" y="6356350"/>
            <a:ext cx="27432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7 June 2021</a:t>
            </a:r>
            <a:endParaRPr/>
          </a:p>
        </p:txBody>
      </p:sp>
      <p:sp>
        <p:nvSpPr>
          <p:cNvPr id="33" name="Google Shape;33;p28"/>
          <p:cNvSpPr txBox="1">
            <a:spLocks noGrp="1"/>
          </p:cNvSpPr>
          <p:nvPr>
            <p:ph type="ftr" idx="11"/>
          </p:nvPr>
        </p:nvSpPr>
        <p:spPr>
          <a:xfrm>
            <a:off x="4038600" y="6356350"/>
            <a:ext cx="41148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r>
              <a:rPr lang="en-US"/>
              <a:t>NOAA/OAR-JCSDA-satDA</a:t>
            </a:r>
            <a:endParaRPr/>
          </a:p>
        </p:txBody>
      </p:sp>
      <p:sp>
        <p:nvSpPr>
          <p:cNvPr id="34" name="Google Shape;34;p28"/>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33322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502056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0"/>
        <p:cNvGrpSpPr/>
        <p:nvPr/>
      </p:nvGrpSpPr>
      <p:grpSpPr>
        <a:xfrm>
          <a:off x="0" y="0"/>
          <a:ext cx="0" cy="0"/>
          <a:chOff x="0" y="0"/>
          <a:chExt cx="0" cy="0"/>
        </a:xfrm>
      </p:grpSpPr>
      <p:sp>
        <p:nvSpPr>
          <p:cNvPr id="91" name="Google Shape;91;p1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 name="Google Shape;92;p14"/>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3" name="Google Shape;93;p14"/>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94" name="Google Shape;94;p14"/>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95" name="Google Shape;95;p14"/>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0"/>
        <p:cNvGrpSpPr/>
        <p:nvPr/>
      </p:nvGrpSpPr>
      <p:grpSpPr>
        <a:xfrm>
          <a:off x="0" y="0"/>
          <a:ext cx="0" cy="0"/>
          <a:chOff x="0" y="0"/>
          <a:chExt cx="0" cy="0"/>
        </a:xfrm>
      </p:grpSpPr>
      <p:sp>
        <p:nvSpPr>
          <p:cNvPr id="101" name="Google Shape;101;p16"/>
          <p:cNvSpPr txBox="1">
            <a:spLocks noGrp="1"/>
          </p:cNvSpPr>
          <p:nvPr>
            <p:ph type="ctrTitle"/>
          </p:nvPr>
        </p:nvSpPr>
        <p:spPr>
          <a:xfrm>
            <a:off x="914400" y="2130440"/>
            <a:ext cx="10363200" cy="14700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2" name="Google Shape;102;p16"/>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03" name="Google Shape;103;p16"/>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104" name="Google Shape;104;p16"/>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105" name="Google Shape;105;p16"/>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
        <p:cNvGrpSpPr/>
        <p:nvPr/>
      </p:nvGrpSpPr>
      <p:grpSpPr>
        <a:xfrm>
          <a:off x="0" y="0"/>
          <a:ext cx="0" cy="0"/>
          <a:chOff x="0" y="0"/>
          <a:chExt cx="0" cy="0"/>
        </a:xfrm>
      </p:grpSpPr>
      <p:sp>
        <p:nvSpPr>
          <p:cNvPr id="107" name="Google Shape;107;p17"/>
          <p:cNvSpPr txBox="1">
            <a:spLocks noGrp="1"/>
          </p:cNvSpPr>
          <p:nvPr>
            <p:ph type="title"/>
          </p:nvPr>
        </p:nvSpPr>
        <p:spPr>
          <a:xfrm>
            <a:off x="963084" y="4406915"/>
            <a:ext cx="103632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 name="Google Shape;108;p17"/>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09" name="Google Shape;109;p17"/>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110" name="Google Shape;110;p17"/>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111" name="Google Shape;111;p17"/>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2"/>
        <p:cNvGrpSpPr/>
        <p:nvPr/>
      </p:nvGrpSpPr>
      <p:grpSpPr>
        <a:xfrm>
          <a:off x="0" y="0"/>
          <a:ext cx="0" cy="0"/>
          <a:chOff x="0" y="0"/>
          <a:chExt cx="0" cy="0"/>
        </a:xfrm>
      </p:grpSpPr>
      <p:sp>
        <p:nvSpPr>
          <p:cNvPr id="113" name="Google Shape;113;p18"/>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4" name="Google Shape;114;p18"/>
          <p:cNvSpPr txBox="1">
            <a:spLocks noGrp="1"/>
          </p:cNvSpPr>
          <p:nvPr>
            <p:ph type="body" idx="1"/>
          </p:nvPr>
        </p:nvSpPr>
        <p:spPr>
          <a:xfrm>
            <a:off x="609600" y="1600206"/>
            <a:ext cx="53848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5" name="Google Shape;115;p18"/>
          <p:cNvSpPr txBox="1">
            <a:spLocks noGrp="1"/>
          </p:cNvSpPr>
          <p:nvPr>
            <p:ph type="body" idx="2"/>
          </p:nvPr>
        </p:nvSpPr>
        <p:spPr>
          <a:xfrm>
            <a:off x="6197600" y="1600206"/>
            <a:ext cx="53848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6" name="Google Shape;116;p18"/>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117" name="Google Shape;117;p18"/>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118" name="Google Shape;118;p18"/>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9"/>
        <p:cNvGrpSpPr/>
        <p:nvPr/>
      </p:nvGrpSpPr>
      <p:grpSpPr>
        <a:xfrm>
          <a:off x="0" y="0"/>
          <a:ext cx="0" cy="0"/>
          <a:chOff x="0" y="0"/>
          <a:chExt cx="0" cy="0"/>
        </a:xfrm>
      </p:grpSpPr>
      <p:sp>
        <p:nvSpPr>
          <p:cNvPr id="120" name="Google Shape;120;p1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1" name="Google Shape;121;p19"/>
          <p:cNvSpPr txBox="1">
            <a:spLocks noGrp="1"/>
          </p:cNvSpPr>
          <p:nvPr>
            <p:ph type="body" idx="1"/>
          </p:nvPr>
        </p:nvSpPr>
        <p:spPr>
          <a:xfrm>
            <a:off x="609602" y="1535113"/>
            <a:ext cx="5386917"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2" name="Google Shape;122;p19"/>
          <p:cNvSpPr txBox="1">
            <a:spLocks noGrp="1"/>
          </p:cNvSpPr>
          <p:nvPr>
            <p:ph type="body" idx="2"/>
          </p:nvPr>
        </p:nvSpPr>
        <p:spPr>
          <a:xfrm>
            <a:off x="609602" y="2174875"/>
            <a:ext cx="5386917"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3" name="Google Shape;123;p19"/>
          <p:cNvSpPr txBox="1">
            <a:spLocks noGrp="1"/>
          </p:cNvSpPr>
          <p:nvPr>
            <p:ph type="body" idx="3"/>
          </p:nvPr>
        </p:nvSpPr>
        <p:spPr>
          <a:xfrm>
            <a:off x="6193377" y="1535113"/>
            <a:ext cx="5389033"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4" name="Google Shape;124;p19"/>
          <p:cNvSpPr txBox="1">
            <a:spLocks noGrp="1"/>
          </p:cNvSpPr>
          <p:nvPr>
            <p:ph type="body" idx="4"/>
          </p:nvPr>
        </p:nvSpPr>
        <p:spPr>
          <a:xfrm>
            <a:off x="6193377" y="2174875"/>
            <a:ext cx="5389033"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5" name="Google Shape;125;p19"/>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126" name="Google Shape;126;p19"/>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127" name="Google Shape;127;p19"/>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3"/>
          <p:cNvSpPr txBox="1">
            <a:spLocks noGrp="1"/>
          </p:cNvSpPr>
          <p:nvPr>
            <p:ph type="dt" idx="10"/>
          </p:nvPr>
        </p:nvSpPr>
        <p:spPr>
          <a:xfrm>
            <a:off x="609600" y="6356367"/>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23" name="Google Shape;23;p3"/>
          <p:cNvSpPr txBox="1">
            <a:spLocks noGrp="1"/>
          </p:cNvSpPr>
          <p:nvPr>
            <p:ph type="ftr" idx="11"/>
          </p:nvPr>
        </p:nvSpPr>
        <p:spPr>
          <a:xfrm>
            <a:off x="4165600" y="6356367"/>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24" name="Google Shape;24;p3"/>
          <p:cNvSpPr txBox="1">
            <a:spLocks noGrp="1"/>
          </p:cNvSpPr>
          <p:nvPr>
            <p:ph type="sldNum" idx="12"/>
          </p:nvPr>
        </p:nvSpPr>
        <p:spPr>
          <a:xfrm>
            <a:off x="8737600" y="6356367"/>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8"/>
        <p:cNvGrpSpPr/>
        <p:nvPr/>
      </p:nvGrpSpPr>
      <p:grpSpPr>
        <a:xfrm>
          <a:off x="0" y="0"/>
          <a:ext cx="0" cy="0"/>
          <a:chOff x="0" y="0"/>
          <a:chExt cx="0" cy="0"/>
        </a:xfrm>
      </p:grpSpPr>
      <p:sp>
        <p:nvSpPr>
          <p:cNvPr id="129" name="Google Shape;129;p2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0" name="Google Shape;130;p20"/>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131" name="Google Shape;131;p20"/>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132" name="Google Shape;132;p20"/>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p21"/>
          <p:cNvSpPr txBox="1">
            <a:spLocks noGrp="1"/>
          </p:cNvSpPr>
          <p:nvPr>
            <p:ph type="title"/>
          </p:nvPr>
        </p:nvSpPr>
        <p:spPr>
          <a:xfrm>
            <a:off x="609606" y="273050"/>
            <a:ext cx="4011084" cy="1162050"/>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5" name="Google Shape;135;p21"/>
          <p:cNvSpPr txBox="1">
            <a:spLocks noGrp="1"/>
          </p:cNvSpPr>
          <p:nvPr>
            <p:ph type="body" idx="1"/>
          </p:nvPr>
        </p:nvSpPr>
        <p:spPr>
          <a:xfrm>
            <a:off x="4766733" y="273065"/>
            <a:ext cx="6815667"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6" name="Google Shape;136;p21"/>
          <p:cNvSpPr txBox="1">
            <a:spLocks noGrp="1"/>
          </p:cNvSpPr>
          <p:nvPr>
            <p:ph type="body" idx="2"/>
          </p:nvPr>
        </p:nvSpPr>
        <p:spPr>
          <a:xfrm>
            <a:off x="609606" y="1435103"/>
            <a:ext cx="4011084"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7" name="Google Shape;137;p21"/>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138" name="Google Shape;138;p21"/>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139" name="Google Shape;139;p21"/>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p22"/>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2" name="Google Shape;142;p22"/>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p22"/>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4" name="Google Shape;144;p22"/>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145" name="Google Shape;145;p22"/>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146" name="Google Shape;146;p22"/>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p2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9" name="Google Shape;149;p23"/>
          <p:cNvSpPr txBox="1">
            <a:spLocks noGrp="1"/>
          </p:cNvSpPr>
          <p:nvPr>
            <p:ph type="body" idx="1"/>
          </p:nvPr>
        </p:nvSpPr>
        <p:spPr>
          <a:xfrm rot="5400000">
            <a:off x="3833019" y="-1623212"/>
            <a:ext cx="4525963" cy="10972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0" name="Google Shape;150;p23"/>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151" name="Google Shape;151;p23"/>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152" name="Google Shape;152;p23"/>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p24"/>
          <p:cNvSpPr txBox="1">
            <a:spLocks noGrp="1"/>
          </p:cNvSpPr>
          <p:nvPr>
            <p:ph type="title"/>
          </p:nvPr>
        </p:nvSpPr>
        <p:spPr>
          <a:xfrm rot="5400000">
            <a:off x="7285037" y="1828816"/>
            <a:ext cx="5851525" cy="2743200"/>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5" name="Google Shape;155;p24"/>
          <p:cNvSpPr txBox="1">
            <a:spLocks noGrp="1"/>
          </p:cNvSpPr>
          <p:nvPr>
            <p:ph type="body" idx="1"/>
          </p:nvPr>
        </p:nvSpPr>
        <p:spPr>
          <a:xfrm rot="5400000">
            <a:off x="1697037" y="-812785"/>
            <a:ext cx="5851525" cy="80264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24"/>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157" name="Google Shape;157;p24"/>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158" name="Google Shape;158;p24"/>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4 Content" type="fourObj">
  <p:cSld name="FOUR_OBJECTS">
    <p:spTree>
      <p:nvGrpSpPr>
        <p:cNvPr id="1" name="Shape 159"/>
        <p:cNvGrpSpPr/>
        <p:nvPr/>
      </p:nvGrpSpPr>
      <p:grpSpPr>
        <a:xfrm>
          <a:off x="0" y="0"/>
          <a:ext cx="0" cy="0"/>
          <a:chOff x="0" y="0"/>
          <a:chExt cx="0" cy="0"/>
        </a:xfrm>
      </p:grpSpPr>
      <p:sp>
        <p:nvSpPr>
          <p:cNvPr id="160" name="Google Shape;160;p25"/>
          <p:cNvSpPr txBox="1">
            <a:spLocks noGrp="1"/>
          </p:cNvSpPr>
          <p:nvPr>
            <p:ph type="title"/>
          </p:nvPr>
        </p:nvSpPr>
        <p:spPr>
          <a:xfrm>
            <a:off x="609606" y="274638"/>
            <a:ext cx="10970684" cy="1141412"/>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1" name="Google Shape;161;p25"/>
          <p:cNvSpPr txBox="1">
            <a:spLocks noGrp="1"/>
          </p:cNvSpPr>
          <p:nvPr>
            <p:ph type="body" idx="1"/>
          </p:nvPr>
        </p:nvSpPr>
        <p:spPr>
          <a:xfrm>
            <a:off x="609606" y="1600200"/>
            <a:ext cx="5382684" cy="2185988"/>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2" name="Google Shape;162;p25"/>
          <p:cNvSpPr txBox="1">
            <a:spLocks noGrp="1"/>
          </p:cNvSpPr>
          <p:nvPr>
            <p:ph type="body" idx="2"/>
          </p:nvPr>
        </p:nvSpPr>
        <p:spPr>
          <a:xfrm>
            <a:off x="6195484" y="1600200"/>
            <a:ext cx="5384800" cy="2185988"/>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3" name="Google Shape;163;p25"/>
          <p:cNvSpPr txBox="1">
            <a:spLocks noGrp="1"/>
          </p:cNvSpPr>
          <p:nvPr>
            <p:ph type="body" idx="3"/>
          </p:nvPr>
        </p:nvSpPr>
        <p:spPr>
          <a:xfrm>
            <a:off x="609606" y="3938603"/>
            <a:ext cx="5382684" cy="2185987"/>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4" name="Google Shape;164;p25"/>
          <p:cNvSpPr txBox="1">
            <a:spLocks noGrp="1"/>
          </p:cNvSpPr>
          <p:nvPr>
            <p:ph type="body" idx="4"/>
          </p:nvPr>
        </p:nvSpPr>
        <p:spPr>
          <a:xfrm>
            <a:off x="6195484" y="3938603"/>
            <a:ext cx="5384800" cy="2185987"/>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65" name="Google Shape;165;p25"/>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166" name="Google Shape;166;p25"/>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167" name="Google Shape;167;p25"/>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609600" y="6356367"/>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29" name="Google Shape;29;p4"/>
          <p:cNvSpPr txBox="1">
            <a:spLocks noGrp="1"/>
          </p:cNvSpPr>
          <p:nvPr>
            <p:ph type="ftr" idx="11"/>
          </p:nvPr>
        </p:nvSpPr>
        <p:spPr>
          <a:xfrm>
            <a:off x="4165600" y="6356367"/>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30" name="Google Shape;30;p4"/>
          <p:cNvSpPr txBox="1">
            <a:spLocks noGrp="1"/>
          </p:cNvSpPr>
          <p:nvPr>
            <p:ph type="sldNum" idx="12"/>
          </p:nvPr>
        </p:nvSpPr>
        <p:spPr>
          <a:xfrm>
            <a:off x="8737600" y="6356367"/>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963084" y="4406917"/>
            <a:ext cx="10363200" cy="1362075"/>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
          <p:cNvSpPr txBox="1">
            <a:spLocks noGrp="1"/>
          </p:cNvSpPr>
          <p:nvPr>
            <p:ph type="dt" idx="10"/>
          </p:nvPr>
        </p:nvSpPr>
        <p:spPr>
          <a:xfrm>
            <a:off x="609600" y="6356367"/>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35" name="Google Shape;35;p5"/>
          <p:cNvSpPr txBox="1">
            <a:spLocks noGrp="1"/>
          </p:cNvSpPr>
          <p:nvPr>
            <p:ph type="ftr" idx="11"/>
          </p:nvPr>
        </p:nvSpPr>
        <p:spPr>
          <a:xfrm>
            <a:off x="4165600" y="6356367"/>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36" name="Google Shape;36;p5"/>
          <p:cNvSpPr txBox="1">
            <a:spLocks noGrp="1"/>
          </p:cNvSpPr>
          <p:nvPr>
            <p:ph type="sldNum" idx="12"/>
          </p:nvPr>
        </p:nvSpPr>
        <p:spPr>
          <a:xfrm>
            <a:off x="8737600" y="6356367"/>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609600" y="1600206"/>
            <a:ext cx="53848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body" idx="2"/>
          </p:nvPr>
        </p:nvSpPr>
        <p:spPr>
          <a:xfrm>
            <a:off x="6197600" y="1600206"/>
            <a:ext cx="5384800" cy="4525963"/>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dt" idx="10"/>
          </p:nvPr>
        </p:nvSpPr>
        <p:spPr>
          <a:xfrm>
            <a:off x="609600" y="6356367"/>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42" name="Google Shape;42;p6"/>
          <p:cNvSpPr txBox="1">
            <a:spLocks noGrp="1"/>
          </p:cNvSpPr>
          <p:nvPr>
            <p:ph type="ftr" idx="11"/>
          </p:nvPr>
        </p:nvSpPr>
        <p:spPr>
          <a:xfrm>
            <a:off x="4165600" y="6356367"/>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43" name="Google Shape;43;p6"/>
          <p:cNvSpPr txBox="1">
            <a:spLocks noGrp="1"/>
          </p:cNvSpPr>
          <p:nvPr>
            <p:ph type="sldNum" idx="12"/>
          </p:nvPr>
        </p:nvSpPr>
        <p:spPr>
          <a:xfrm>
            <a:off x="8737600" y="6356367"/>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609602" y="1535113"/>
            <a:ext cx="5386917"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609602" y="2174875"/>
            <a:ext cx="5386917"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6193378" y="1535113"/>
            <a:ext cx="5389033" cy="63976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6193378" y="2174875"/>
            <a:ext cx="5389033" cy="3951288"/>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609600" y="6356367"/>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51" name="Google Shape;51;p7"/>
          <p:cNvSpPr txBox="1">
            <a:spLocks noGrp="1"/>
          </p:cNvSpPr>
          <p:nvPr>
            <p:ph type="ftr" idx="11"/>
          </p:nvPr>
        </p:nvSpPr>
        <p:spPr>
          <a:xfrm>
            <a:off x="4165600" y="6356367"/>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52" name="Google Shape;52;p7"/>
          <p:cNvSpPr txBox="1">
            <a:spLocks noGrp="1"/>
          </p:cNvSpPr>
          <p:nvPr>
            <p:ph type="sldNum" idx="12"/>
          </p:nvPr>
        </p:nvSpPr>
        <p:spPr>
          <a:xfrm>
            <a:off x="8737600" y="6356367"/>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609606" y="273050"/>
            <a:ext cx="4011084" cy="1162050"/>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4766733" y="273067"/>
            <a:ext cx="6815667" cy="5853113"/>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609606" y="1435103"/>
            <a:ext cx="4011084" cy="4691063"/>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609600" y="6356367"/>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63" name="Google Shape;63;p9"/>
          <p:cNvSpPr txBox="1">
            <a:spLocks noGrp="1"/>
          </p:cNvSpPr>
          <p:nvPr>
            <p:ph type="ftr" idx="11"/>
          </p:nvPr>
        </p:nvSpPr>
        <p:spPr>
          <a:xfrm>
            <a:off x="4165600" y="6356367"/>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64" name="Google Shape;64;p9"/>
          <p:cNvSpPr txBox="1">
            <a:spLocks noGrp="1"/>
          </p:cNvSpPr>
          <p:nvPr>
            <p:ph type="sldNum" idx="12"/>
          </p:nvPr>
        </p:nvSpPr>
        <p:spPr>
          <a:xfrm>
            <a:off x="8737600" y="6356367"/>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609600" y="6356367"/>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70" name="Google Shape;70;p10"/>
          <p:cNvSpPr txBox="1">
            <a:spLocks noGrp="1"/>
          </p:cNvSpPr>
          <p:nvPr>
            <p:ph type="ftr" idx="11"/>
          </p:nvPr>
        </p:nvSpPr>
        <p:spPr>
          <a:xfrm>
            <a:off x="4165600" y="6356367"/>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71" name="Google Shape;71;p10"/>
          <p:cNvSpPr txBox="1">
            <a:spLocks noGrp="1"/>
          </p:cNvSpPr>
          <p:nvPr>
            <p:ph type="sldNum" idx="12"/>
          </p:nvPr>
        </p:nvSpPr>
        <p:spPr>
          <a:xfrm>
            <a:off x="8737600" y="6356367"/>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3833019" y="-1623212"/>
            <a:ext cx="4525963" cy="10972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609600" y="6356367"/>
            <a:ext cx="2844800" cy="365125"/>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7 June 2021</a:t>
            </a:r>
            <a:endParaRPr/>
          </a:p>
        </p:txBody>
      </p:sp>
      <p:sp>
        <p:nvSpPr>
          <p:cNvPr id="76" name="Google Shape;76;p11"/>
          <p:cNvSpPr txBox="1">
            <a:spLocks noGrp="1"/>
          </p:cNvSpPr>
          <p:nvPr>
            <p:ph type="ftr" idx="11"/>
          </p:nvPr>
        </p:nvSpPr>
        <p:spPr>
          <a:xfrm>
            <a:off x="4165600" y="6356367"/>
            <a:ext cx="3860800" cy="365125"/>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r>
              <a:rPr lang="en-US"/>
              <a:t>NOAA/OAR-JCSDA-satDA</a:t>
            </a:r>
            <a:endParaRPr/>
          </a:p>
        </p:txBody>
      </p:sp>
      <p:sp>
        <p:nvSpPr>
          <p:cNvPr id="77" name="Google Shape;77;p11"/>
          <p:cNvSpPr txBox="1">
            <a:spLocks noGrp="1"/>
          </p:cNvSpPr>
          <p:nvPr>
            <p:ph type="sldNum" idx="12"/>
          </p:nvPr>
        </p:nvSpPr>
        <p:spPr>
          <a:xfrm>
            <a:off x="8737600" y="6356367"/>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609600" y="6356367"/>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7 June 2021</a:t>
            </a:r>
            <a:endParaRPr/>
          </a:p>
        </p:txBody>
      </p:sp>
      <p:sp>
        <p:nvSpPr>
          <p:cNvPr id="13" name="Google Shape;13;p1"/>
          <p:cNvSpPr txBox="1">
            <a:spLocks noGrp="1"/>
          </p:cNvSpPr>
          <p:nvPr>
            <p:ph type="ftr" idx="11"/>
          </p:nvPr>
        </p:nvSpPr>
        <p:spPr>
          <a:xfrm>
            <a:off x="4165600" y="6356367"/>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NOAA/OAR-JCSDA-satDA</a:t>
            </a:r>
            <a:endParaRPr/>
          </a:p>
        </p:txBody>
      </p:sp>
      <p:sp>
        <p:nvSpPr>
          <p:cNvPr id="14" name="Google Shape;14;p1"/>
          <p:cNvSpPr txBox="1">
            <a:spLocks noGrp="1"/>
          </p:cNvSpPr>
          <p:nvPr>
            <p:ph type="sldNum" idx="12"/>
          </p:nvPr>
        </p:nvSpPr>
        <p:spPr>
          <a:xfrm>
            <a:off x="8737600" y="6356367"/>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 id="2147483656" r:id="rId8"/>
    <p:sldLayoutId id="2147483657" r:id="rId9"/>
    <p:sldLayoutId id="2147483658" r:id="rId10"/>
    <p:sldLayoutId id="2147483685" r:id="rId11"/>
    <p:sldLayoutId id="2147483686" r:id="rId12"/>
    <p:sldLayoutId id="2147483687" r:id="rId13"/>
    <p:sldLayoutId id="2147483688" r:id="rId14"/>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4"/>
        <p:cNvGrpSpPr/>
        <p:nvPr/>
      </p:nvGrpSpPr>
      <p:grpSpPr>
        <a:xfrm>
          <a:off x="0" y="0"/>
          <a:ext cx="0" cy="0"/>
          <a:chOff x="0" y="0"/>
          <a:chExt cx="0" cy="0"/>
        </a:xfrm>
      </p:grpSpPr>
      <p:sp>
        <p:nvSpPr>
          <p:cNvPr id="85" name="Google Shape;85;p13"/>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86" name="Google Shape;86;p13"/>
          <p:cNvSpPr txBox="1">
            <a:spLocks noGrp="1"/>
          </p:cNvSpPr>
          <p:nvPr>
            <p:ph type="body" idx="1"/>
          </p:nvPr>
        </p:nvSpPr>
        <p:spPr>
          <a:xfrm>
            <a:off x="609600" y="1600206"/>
            <a:ext cx="10972800" cy="4525963"/>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13"/>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7 June 2021</a:t>
            </a:r>
            <a:endParaRPr/>
          </a:p>
        </p:txBody>
      </p:sp>
      <p:sp>
        <p:nvSpPr>
          <p:cNvPr id="88" name="Google Shape;88;p13"/>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r>
              <a:rPr lang="en-US"/>
              <a:t>NOAA/OAR-JCSDA-satDA</a:t>
            </a:r>
            <a:endParaRPr/>
          </a:p>
        </p:txBody>
      </p:sp>
      <p:sp>
        <p:nvSpPr>
          <p:cNvPr id="89" name="Google Shape;89;p13"/>
          <p:cNvSpPr txBox="1">
            <a:spLocks noGrp="1"/>
          </p:cNvSpPr>
          <p:nvPr>
            <p:ph type="sldNum" idx="12"/>
          </p:nvPr>
        </p:nvSpPr>
        <p:spPr>
          <a:xfrm>
            <a:off x="8737600" y="6356365"/>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Calibri"/>
                <a:ea typeface="Calibri"/>
                <a:cs typeface="Calibri"/>
                <a:sym typeface="Calibri"/>
              </a:defRPr>
            </a:lvl1pPr>
            <a:lvl2pPr marL="0" marR="0" lvl="1" indent="0" algn="r" rtl="0">
              <a:spcBef>
                <a:spcPts val="0"/>
              </a:spcBef>
              <a:spcAft>
                <a:spcPts val="0"/>
              </a:spcAft>
              <a:buNone/>
              <a:defRPr sz="1200">
                <a:solidFill>
                  <a:srgbClr val="898989"/>
                </a:solidFill>
                <a:latin typeface="Calibri"/>
                <a:ea typeface="Calibri"/>
                <a:cs typeface="Calibri"/>
                <a:sym typeface="Calibri"/>
              </a:defRPr>
            </a:lvl2pPr>
            <a:lvl3pPr marL="0" marR="0" lvl="2" indent="0" algn="r" rtl="0">
              <a:spcBef>
                <a:spcPts val="0"/>
              </a:spcBef>
              <a:spcAft>
                <a:spcPts val="0"/>
              </a:spcAft>
              <a:buNone/>
              <a:defRPr sz="1200">
                <a:solidFill>
                  <a:srgbClr val="898989"/>
                </a:solidFill>
                <a:latin typeface="Calibri"/>
                <a:ea typeface="Calibri"/>
                <a:cs typeface="Calibri"/>
                <a:sym typeface="Calibri"/>
              </a:defRPr>
            </a:lvl3pPr>
            <a:lvl4pPr marL="0" marR="0" lvl="3" indent="0" algn="r" rtl="0">
              <a:spcBef>
                <a:spcPts val="0"/>
              </a:spcBef>
              <a:spcAft>
                <a:spcPts val="0"/>
              </a:spcAft>
              <a:buNone/>
              <a:defRPr sz="1200">
                <a:solidFill>
                  <a:srgbClr val="898989"/>
                </a:solidFill>
                <a:latin typeface="Calibri"/>
                <a:ea typeface="Calibri"/>
                <a:cs typeface="Calibri"/>
                <a:sym typeface="Calibri"/>
              </a:defRPr>
            </a:lvl4pPr>
            <a:lvl5pPr marL="0" marR="0" lvl="4" indent="0" algn="r" rtl="0">
              <a:spcBef>
                <a:spcPts val="0"/>
              </a:spcBef>
              <a:spcAft>
                <a:spcPts val="0"/>
              </a:spcAft>
              <a:buNone/>
              <a:defRPr sz="1200">
                <a:solidFill>
                  <a:srgbClr val="898989"/>
                </a:solidFill>
                <a:latin typeface="Calibri"/>
                <a:ea typeface="Calibri"/>
                <a:cs typeface="Calibri"/>
                <a:sym typeface="Calibri"/>
              </a:defRPr>
            </a:lvl5pPr>
            <a:lvl6pPr marL="0" marR="0" lvl="5" indent="0" algn="r" rtl="0">
              <a:spcBef>
                <a:spcPts val="0"/>
              </a:spcBef>
              <a:spcAft>
                <a:spcPts val="0"/>
              </a:spcAft>
              <a:buNone/>
              <a:defRPr sz="1200">
                <a:solidFill>
                  <a:srgbClr val="898989"/>
                </a:solidFill>
                <a:latin typeface="Calibri"/>
                <a:ea typeface="Calibri"/>
                <a:cs typeface="Calibri"/>
                <a:sym typeface="Calibri"/>
              </a:defRPr>
            </a:lvl6pPr>
            <a:lvl7pPr marL="0" marR="0" lvl="6" indent="0" algn="r" rtl="0">
              <a:spcBef>
                <a:spcPts val="0"/>
              </a:spcBef>
              <a:spcAft>
                <a:spcPts val="0"/>
              </a:spcAft>
              <a:buNone/>
              <a:defRPr sz="1200">
                <a:solidFill>
                  <a:srgbClr val="898989"/>
                </a:solidFill>
                <a:latin typeface="Calibri"/>
                <a:ea typeface="Calibri"/>
                <a:cs typeface="Calibri"/>
                <a:sym typeface="Calibri"/>
              </a:defRPr>
            </a:lvl7pPr>
            <a:lvl8pPr marL="0" marR="0" lvl="7" indent="0" algn="r" rtl="0">
              <a:spcBef>
                <a:spcPts val="0"/>
              </a:spcBef>
              <a:spcAft>
                <a:spcPts val="0"/>
              </a:spcAft>
              <a:buNone/>
              <a:defRPr sz="1200">
                <a:solidFill>
                  <a:srgbClr val="898989"/>
                </a:solidFill>
                <a:latin typeface="Calibri"/>
                <a:ea typeface="Calibri"/>
                <a:cs typeface="Calibri"/>
                <a:sym typeface="Calibri"/>
              </a:defRPr>
            </a:lvl8pPr>
            <a:lvl9pPr marL="0" marR="0" lvl="8" indent="0" algn="r" rtl="0">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hd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11.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37.png"/><Relationship Id="rId4" Type="http://schemas.openxmlformats.org/officeDocument/2006/relationships/image" Target="../media/image36.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hyperlink" Target="http://et.al/"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gif"/><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0.xml"/><Relationship Id="rId1" Type="http://schemas.openxmlformats.org/officeDocument/2006/relationships/slideLayout" Target="../slideLayouts/slideLayout15.xml"/><Relationship Id="rId5" Type="http://schemas.openxmlformats.org/officeDocument/2006/relationships/image" Target="../media/image57.png"/><Relationship Id="rId4" Type="http://schemas.openxmlformats.org/officeDocument/2006/relationships/image" Target="../media/image56.jpg"/></Relationships>
</file>

<file path=ppt/slides/_rels/slide2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gif"/></Relationships>
</file>

<file path=ppt/slides/_rels/slide6.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pic>
        <p:nvPicPr>
          <p:cNvPr id="247" name="Google Shape;247;p38" descr="Juice_drop"/>
          <p:cNvPicPr preferRelativeResize="0"/>
          <p:nvPr/>
        </p:nvPicPr>
        <p:blipFill rotWithShape="1">
          <a:blip r:embed="rId3">
            <a:alphaModFix/>
          </a:blip>
          <a:srcRect/>
          <a:stretch/>
        </p:blipFill>
        <p:spPr>
          <a:xfrm>
            <a:off x="3818" y="0"/>
            <a:ext cx="12188181" cy="6858000"/>
          </a:xfrm>
          <a:prstGeom prst="rect">
            <a:avLst/>
          </a:prstGeom>
          <a:noFill/>
          <a:ln>
            <a:noFill/>
          </a:ln>
        </p:spPr>
      </p:pic>
      <p:sp>
        <p:nvSpPr>
          <p:cNvPr id="248" name="Google Shape;248;p38"/>
          <p:cNvSpPr txBox="1">
            <a:spLocks noGrp="1"/>
          </p:cNvSpPr>
          <p:nvPr>
            <p:ph type="subTitle" idx="1"/>
          </p:nvPr>
        </p:nvSpPr>
        <p:spPr>
          <a:xfrm>
            <a:off x="3454400" y="3744364"/>
            <a:ext cx="7144180" cy="2104571"/>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rgbClr val="FF0000"/>
              </a:buClr>
              <a:buSzPts val="1600"/>
              <a:buNone/>
            </a:pPr>
            <a:r>
              <a:rPr lang="en-US" sz="1600" dirty="0">
                <a:solidFill>
                  <a:srgbClr val="FF0000"/>
                </a:solidFill>
                <a:latin typeface="Arial Black"/>
                <a:ea typeface="Arial Black"/>
                <a:cs typeface="Arial Black"/>
                <a:sym typeface="Arial Black"/>
              </a:rPr>
              <a:t>Ongoing work contributions From:</a:t>
            </a:r>
            <a:endParaRPr dirty="0"/>
          </a:p>
          <a:p>
            <a:pPr marL="0" lvl="0" indent="0" algn="r" rtl="0">
              <a:spcBef>
                <a:spcPts val="320"/>
              </a:spcBef>
              <a:spcAft>
                <a:spcPts val="0"/>
              </a:spcAft>
              <a:buClr>
                <a:srgbClr val="FF0000"/>
              </a:buClr>
              <a:buSzPts val="1600"/>
              <a:buNone/>
            </a:pPr>
            <a:r>
              <a:rPr lang="en-US" sz="1600" dirty="0">
                <a:solidFill>
                  <a:srgbClr val="FF0000"/>
                </a:solidFill>
                <a:latin typeface="Arial Black"/>
                <a:ea typeface="Arial Black"/>
                <a:cs typeface="Arial Black"/>
                <a:sym typeface="Arial Black"/>
              </a:rPr>
              <a:t>ESRL/GSD </a:t>
            </a:r>
            <a:r>
              <a:rPr lang="en-US" sz="1600" dirty="0">
                <a:solidFill>
                  <a:srgbClr val="000000"/>
                </a:solidFill>
                <a:latin typeface="Arial Black"/>
                <a:ea typeface="Arial Black"/>
                <a:cs typeface="Arial Black"/>
                <a:sym typeface="Arial Black"/>
              </a:rPr>
              <a:t>– Ming Hu, </a:t>
            </a:r>
            <a:r>
              <a:rPr lang="en-US" sz="1600" dirty="0" err="1">
                <a:solidFill>
                  <a:srgbClr val="000000"/>
                </a:solidFill>
                <a:latin typeface="Arial Black"/>
                <a:ea typeface="Arial Black"/>
                <a:cs typeface="Arial Black"/>
                <a:sym typeface="Arial Black"/>
              </a:rPr>
              <a:t>Guoqing</a:t>
            </a:r>
            <a:r>
              <a:rPr lang="en-US" sz="1600" dirty="0">
                <a:solidFill>
                  <a:srgbClr val="000000"/>
                </a:solidFill>
                <a:latin typeface="Arial Black"/>
                <a:ea typeface="Arial Black"/>
                <a:cs typeface="Arial Black"/>
                <a:sym typeface="Arial Black"/>
              </a:rPr>
              <a:t> Ge, </a:t>
            </a:r>
            <a:r>
              <a:rPr lang="en-US" sz="1600" dirty="0" err="1">
                <a:solidFill>
                  <a:srgbClr val="000000"/>
                </a:solidFill>
                <a:latin typeface="Arial Black"/>
                <a:ea typeface="Arial Black"/>
                <a:cs typeface="Arial Black"/>
                <a:sym typeface="Arial Black"/>
              </a:rPr>
              <a:t>Haidao</a:t>
            </a:r>
            <a:r>
              <a:rPr lang="en-US" sz="1600" dirty="0">
                <a:solidFill>
                  <a:srgbClr val="000000"/>
                </a:solidFill>
                <a:latin typeface="Arial Black"/>
                <a:ea typeface="Arial Black"/>
                <a:cs typeface="Arial Black"/>
                <a:sym typeface="Arial Black"/>
              </a:rPr>
              <a:t> Lin, Steve Weygandt</a:t>
            </a:r>
            <a:endParaRPr dirty="0"/>
          </a:p>
          <a:p>
            <a:pPr marL="0" lvl="0" indent="0" algn="r" rtl="0">
              <a:spcBef>
                <a:spcPts val="320"/>
              </a:spcBef>
              <a:spcAft>
                <a:spcPts val="0"/>
              </a:spcAft>
              <a:buClr>
                <a:srgbClr val="000000"/>
              </a:buClr>
              <a:buSzPts val="1600"/>
              <a:buNone/>
            </a:pPr>
            <a:r>
              <a:rPr lang="en-US" sz="1600" dirty="0">
                <a:solidFill>
                  <a:srgbClr val="000000"/>
                </a:solidFill>
                <a:latin typeface="Arial Black"/>
                <a:ea typeface="Arial Black"/>
                <a:cs typeface="Arial Black"/>
                <a:sym typeface="Arial Black"/>
              </a:rPr>
              <a:t>Eric James, Ravan Ahmadov, Mariusz Pagowski </a:t>
            </a:r>
            <a:endParaRPr dirty="0"/>
          </a:p>
          <a:p>
            <a:pPr marL="0" lvl="0" indent="0" algn="r" rtl="0">
              <a:spcBef>
                <a:spcPts val="320"/>
              </a:spcBef>
              <a:spcAft>
                <a:spcPts val="0"/>
              </a:spcAft>
              <a:buClr>
                <a:srgbClr val="000000"/>
              </a:buClr>
              <a:buSzPts val="1600"/>
              <a:buNone/>
            </a:pPr>
            <a:r>
              <a:rPr lang="en-US" sz="1600" dirty="0">
                <a:solidFill>
                  <a:srgbClr val="000000"/>
                </a:solidFill>
                <a:latin typeface="Arial Black"/>
                <a:ea typeface="Arial Black"/>
                <a:cs typeface="Arial Black"/>
                <a:sym typeface="Arial Black"/>
              </a:rPr>
              <a:t> Terra Ladwig  </a:t>
            </a:r>
            <a:endParaRPr dirty="0"/>
          </a:p>
          <a:p>
            <a:pPr marL="0" lvl="0" indent="0" algn="r" rtl="0">
              <a:spcBef>
                <a:spcPts val="320"/>
              </a:spcBef>
              <a:spcAft>
                <a:spcPts val="0"/>
              </a:spcAft>
              <a:buClr>
                <a:srgbClr val="FF0000"/>
              </a:buClr>
              <a:buSzPts val="1600"/>
              <a:buNone/>
            </a:pPr>
            <a:r>
              <a:rPr lang="en-US" sz="1600" dirty="0">
                <a:solidFill>
                  <a:srgbClr val="FF0000"/>
                </a:solidFill>
                <a:latin typeface="Arial Black"/>
                <a:ea typeface="Arial Black"/>
                <a:cs typeface="Arial Black"/>
                <a:sym typeface="Arial Black"/>
              </a:rPr>
              <a:t>NSSL </a:t>
            </a:r>
            <a:r>
              <a:rPr lang="en-US" sz="1600" dirty="0">
                <a:solidFill>
                  <a:srgbClr val="000000"/>
                </a:solidFill>
                <a:latin typeface="Arial Black"/>
                <a:ea typeface="Arial Black"/>
                <a:cs typeface="Arial Black"/>
                <a:sym typeface="Arial Black"/>
              </a:rPr>
              <a:t>–Thomas Jones, </a:t>
            </a:r>
            <a:endParaRPr dirty="0"/>
          </a:p>
          <a:p>
            <a:pPr marL="0" lvl="0" indent="0" algn="r" rtl="0">
              <a:spcBef>
                <a:spcPts val="320"/>
              </a:spcBef>
              <a:spcAft>
                <a:spcPts val="0"/>
              </a:spcAft>
              <a:buClr>
                <a:srgbClr val="FF0000"/>
              </a:buClr>
              <a:buSzPts val="1600"/>
              <a:buNone/>
            </a:pPr>
            <a:r>
              <a:rPr lang="en-US" sz="1600" dirty="0">
                <a:solidFill>
                  <a:srgbClr val="FF0000"/>
                </a:solidFill>
                <a:latin typeface="Arial Black"/>
                <a:ea typeface="Arial Black"/>
                <a:cs typeface="Arial Black"/>
                <a:sym typeface="Arial Black"/>
              </a:rPr>
              <a:t>ESRL/PSD </a:t>
            </a:r>
            <a:r>
              <a:rPr lang="en-US" sz="1600" dirty="0">
                <a:solidFill>
                  <a:srgbClr val="000000"/>
                </a:solidFill>
                <a:latin typeface="Arial Black"/>
                <a:ea typeface="Arial Black"/>
                <a:cs typeface="Arial Black"/>
                <a:sym typeface="Arial Black"/>
              </a:rPr>
              <a:t>– Jeff Whitaker, Sergey </a:t>
            </a:r>
            <a:r>
              <a:rPr lang="en-US" sz="1600" dirty="0" err="1">
                <a:solidFill>
                  <a:srgbClr val="000000"/>
                </a:solidFill>
                <a:latin typeface="Arial Black"/>
                <a:ea typeface="Arial Black"/>
                <a:cs typeface="Arial Black"/>
                <a:sym typeface="Arial Black"/>
              </a:rPr>
              <a:t>Frolov</a:t>
            </a:r>
            <a:r>
              <a:rPr lang="en-US" sz="1600" dirty="0">
                <a:solidFill>
                  <a:srgbClr val="000000"/>
                </a:solidFill>
                <a:latin typeface="Arial Black"/>
                <a:ea typeface="Arial Black"/>
                <a:cs typeface="Arial Black"/>
                <a:sym typeface="Arial Black"/>
              </a:rPr>
              <a:t>, Clara Draper </a:t>
            </a:r>
          </a:p>
        </p:txBody>
      </p:sp>
      <p:pic>
        <p:nvPicPr>
          <p:cNvPr id="249" name="Google Shape;249;p38" descr="NOAAlogo.jpg"/>
          <p:cNvPicPr preferRelativeResize="0"/>
          <p:nvPr/>
        </p:nvPicPr>
        <p:blipFill rotWithShape="1">
          <a:blip r:embed="rId4">
            <a:alphaModFix/>
          </a:blip>
          <a:srcRect/>
          <a:stretch/>
        </p:blipFill>
        <p:spPr>
          <a:xfrm>
            <a:off x="10542276" y="3631"/>
            <a:ext cx="1649723" cy="1649723"/>
          </a:xfrm>
          <a:prstGeom prst="rect">
            <a:avLst/>
          </a:prstGeom>
          <a:noFill/>
          <a:ln>
            <a:noFill/>
          </a:ln>
        </p:spPr>
      </p:pic>
      <p:sp>
        <p:nvSpPr>
          <p:cNvPr id="250" name="Google Shape;250;p38"/>
          <p:cNvSpPr txBox="1">
            <a:spLocks noGrp="1"/>
          </p:cNvSpPr>
          <p:nvPr>
            <p:ph type="ctrTitle"/>
          </p:nvPr>
        </p:nvSpPr>
        <p:spPr>
          <a:xfrm>
            <a:off x="2249714" y="1653354"/>
            <a:ext cx="8347302" cy="1699463"/>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Clr>
                <a:schemeClr val="dk1"/>
              </a:buClr>
              <a:buSzPts val="3600"/>
              <a:buFont typeface="Arial Black"/>
              <a:buNone/>
            </a:pPr>
            <a:r>
              <a:rPr lang="en-US" sz="3600" dirty="0">
                <a:latin typeface="Arial Black"/>
                <a:ea typeface="Arial Black"/>
                <a:cs typeface="Arial Black"/>
                <a:sym typeface="Arial Black"/>
              </a:rPr>
              <a:t>NOAA/OAR Overview and Plans</a:t>
            </a:r>
            <a:br>
              <a:rPr lang="en-US" sz="3600" dirty="0">
                <a:latin typeface="Arial Black"/>
                <a:ea typeface="Arial Black"/>
                <a:cs typeface="Arial Black"/>
                <a:sym typeface="Arial Black"/>
              </a:rPr>
            </a:br>
            <a:r>
              <a:rPr lang="en-US" sz="3600" dirty="0">
                <a:latin typeface="Arial Black"/>
                <a:ea typeface="Arial Black"/>
                <a:cs typeface="Arial Black"/>
                <a:sym typeface="Arial Black"/>
              </a:rPr>
              <a:t>on Data Assimilation</a:t>
            </a:r>
            <a:br>
              <a:rPr lang="en-US" sz="3600" dirty="0">
                <a:latin typeface="Arial Black"/>
                <a:ea typeface="Arial Black"/>
                <a:cs typeface="Arial Black"/>
                <a:sym typeface="Arial Black"/>
              </a:rPr>
            </a:br>
            <a:r>
              <a:rPr lang="en-US" sz="2000" dirty="0">
                <a:solidFill>
                  <a:srgbClr val="000000"/>
                </a:solidFill>
                <a:latin typeface="Arial Black"/>
                <a:ea typeface="Arial Black"/>
                <a:cs typeface="Arial Black"/>
                <a:sym typeface="Arial Black"/>
              </a:rPr>
              <a:t> </a:t>
            </a:r>
            <a:br>
              <a:rPr lang="en-US" sz="2000" dirty="0">
                <a:solidFill>
                  <a:srgbClr val="000000"/>
                </a:solidFill>
                <a:latin typeface="Arial Black"/>
                <a:ea typeface="Arial Black"/>
                <a:cs typeface="Arial Black"/>
                <a:sym typeface="Arial Black"/>
              </a:rPr>
            </a:br>
            <a:r>
              <a:rPr lang="en-US" sz="2400" dirty="0">
                <a:solidFill>
                  <a:srgbClr val="000000"/>
                </a:solidFill>
                <a:latin typeface="Arial Black"/>
                <a:ea typeface="Arial Black"/>
                <a:cs typeface="Arial Black"/>
                <a:sym typeface="Arial Black"/>
              </a:rPr>
              <a:t>Stan Benjamin</a:t>
            </a:r>
            <a:br>
              <a:rPr lang="en-US" sz="2000" dirty="0">
                <a:solidFill>
                  <a:srgbClr val="000000"/>
                </a:solidFill>
                <a:latin typeface="Arial Black"/>
                <a:ea typeface="Arial Black"/>
                <a:cs typeface="Arial Black"/>
                <a:sym typeface="Arial Black"/>
              </a:rPr>
            </a:br>
            <a:r>
              <a:rPr lang="en-US" sz="2000" dirty="0">
                <a:solidFill>
                  <a:srgbClr val="000000"/>
                </a:solidFill>
                <a:latin typeface="Arial Black"/>
                <a:ea typeface="Arial Black"/>
                <a:cs typeface="Arial Black"/>
                <a:sym typeface="Arial Black"/>
              </a:rPr>
              <a:t>NOAA / ESRL / GSD</a:t>
            </a:r>
            <a:br>
              <a:rPr lang="en-US" sz="2000" dirty="0">
                <a:solidFill>
                  <a:srgbClr val="000000"/>
                </a:solidFill>
                <a:latin typeface="Arial Black"/>
                <a:ea typeface="Arial Black"/>
                <a:cs typeface="Arial Black"/>
                <a:sym typeface="Arial Black"/>
              </a:rPr>
            </a:br>
            <a:r>
              <a:rPr lang="en-US" sz="2000" dirty="0">
                <a:solidFill>
                  <a:srgbClr val="000000"/>
                </a:solidFill>
                <a:latin typeface="Arial Black"/>
                <a:ea typeface="Arial Black"/>
                <a:cs typeface="Arial Black"/>
                <a:sym typeface="Arial Black"/>
              </a:rPr>
              <a:t>OAR representative for JCSDA Executive Team</a:t>
            </a:r>
            <a:endParaRPr sz="3200" b="1" dirty="0">
              <a:solidFill>
                <a:srgbClr val="008000"/>
              </a:solidFill>
              <a:latin typeface="Arial"/>
              <a:ea typeface="Arial"/>
              <a:cs typeface="Arial"/>
              <a:sym typeface="Arial"/>
            </a:endParaRPr>
          </a:p>
        </p:txBody>
      </p:sp>
      <p:sp>
        <p:nvSpPr>
          <p:cNvPr id="251" name="Google Shape;251;p38"/>
          <p:cNvSpPr txBox="1"/>
          <p:nvPr/>
        </p:nvSpPr>
        <p:spPr>
          <a:xfrm>
            <a:off x="3222168" y="0"/>
            <a:ext cx="5791200" cy="1237766"/>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br>
              <a:rPr lang="en-US" sz="3600" b="1" i="0" u="none" strike="noStrike" cap="none" dirty="0">
                <a:solidFill>
                  <a:schemeClr val="dk1"/>
                </a:solidFill>
                <a:latin typeface="Calibri"/>
                <a:ea typeface="Calibri"/>
                <a:cs typeface="Calibri"/>
                <a:sym typeface="Calibri"/>
              </a:rPr>
            </a:br>
            <a:r>
              <a:rPr lang="en-US" sz="2000" b="1" i="1" u="none" strike="noStrike" cap="none" dirty="0">
                <a:solidFill>
                  <a:schemeClr val="dk1"/>
                </a:solidFill>
                <a:latin typeface="Calibri"/>
                <a:ea typeface="Calibri"/>
                <a:cs typeface="Calibri"/>
                <a:sym typeface="Calibri"/>
              </a:rPr>
              <a:t>18</a:t>
            </a:r>
            <a:r>
              <a:rPr lang="en-US" sz="2000" b="1" i="1" u="none" strike="noStrike" cap="none" baseline="30000" dirty="0">
                <a:solidFill>
                  <a:schemeClr val="dk1"/>
                </a:solidFill>
                <a:latin typeface="Calibri"/>
                <a:ea typeface="Calibri"/>
                <a:cs typeface="Calibri"/>
                <a:sym typeface="Calibri"/>
              </a:rPr>
              <a:t>th</a:t>
            </a:r>
            <a:r>
              <a:rPr lang="en-US" sz="2000" b="1" i="1" u="none" strike="noStrike" cap="none" dirty="0">
                <a:solidFill>
                  <a:schemeClr val="dk1"/>
                </a:solidFill>
                <a:latin typeface="Calibri"/>
                <a:ea typeface="Calibri"/>
                <a:cs typeface="Calibri"/>
                <a:sym typeface="Calibri"/>
              </a:rPr>
              <a:t> JCSDA Technical Review</a:t>
            </a:r>
            <a:r>
              <a:rPr lang="en-US" dirty="0">
                <a:ea typeface="Calibri"/>
              </a:rPr>
              <a:t> </a:t>
            </a:r>
            <a:r>
              <a:rPr lang="en-US" sz="2000" b="1" i="1" u="none" strike="noStrike" cap="none" dirty="0">
                <a:solidFill>
                  <a:schemeClr val="dk1"/>
                </a:solidFill>
                <a:latin typeface="Calibri"/>
                <a:ea typeface="Calibri"/>
                <a:cs typeface="Calibri"/>
                <a:sym typeface="Calibri"/>
              </a:rPr>
              <a:t>and Science Workshop</a:t>
            </a:r>
            <a:endParaRPr dirty="0"/>
          </a:p>
          <a:p>
            <a:pPr marL="0" marR="0" lvl="0" indent="0" algn="ctr" rtl="0">
              <a:spcBef>
                <a:spcPts val="0"/>
              </a:spcBef>
              <a:spcAft>
                <a:spcPts val="0"/>
              </a:spcAft>
              <a:buNone/>
            </a:pPr>
            <a:r>
              <a:rPr lang="en-US" sz="2000" b="1" i="1" u="none" strike="noStrike" cap="none" dirty="0">
                <a:solidFill>
                  <a:schemeClr val="dk1"/>
                </a:solidFill>
                <a:latin typeface="Calibri"/>
                <a:ea typeface="Calibri"/>
                <a:cs typeface="Calibri"/>
                <a:sym typeface="Calibri"/>
              </a:rPr>
              <a:t>on Satellite Data Assimilation </a:t>
            </a:r>
            <a:br>
              <a:rPr lang="en-US" sz="2000" b="1" i="1" u="none" strike="noStrike" cap="none" dirty="0">
                <a:solidFill>
                  <a:schemeClr val="dk1"/>
                </a:solidFill>
                <a:latin typeface="Calibri"/>
                <a:ea typeface="Calibri"/>
                <a:cs typeface="Calibri"/>
                <a:sym typeface="Calibri"/>
              </a:rPr>
            </a:br>
            <a:r>
              <a:rPr lang="en-US" sz="2000" b="1" i="1" dirty="0">
                <a:solidFill>
                  <a:schemeClr val="dk1"/>
                </a:solidFill>
                <a:latin typeface="Calibri"/>
                <a:ea typeface="Calibri"/>
                <a:cs typeface="Calibri"/>
                <a:sym typeface="Calibri"/>
              </a:rPr>
              <a:t>7-11 June</a:t>
            </a:r>
            <a:r>
              <a:rPr lang="en-US" sz="2000" b="1" i="1" u="none" strike="noStrike" cap="none" dirty="0">
                <a:solidFill>
                  <a:schemeClr val="dk1"/>
                </a:solidFill>
                <a:latin typeface="Calibri"/>
                <a:ea typeface="Calibri"/>
                <a:cs typeface="Calibri"/>
                <a:sym typeface="Calibri"/>
              </a:rPr>
              <a:t> 2021 - virtual</a:t>
            </a:r>
            <a:br>
              <a:rPr lang="en-US" sz="3200" b="1" i="1" u="none" strike="noStrike" cap="none" dirty="0">
                <a:solidFill>
                  <a:schemeClr val="dk1"/>
                </a:solidFill>
                <a:latin typeface="Calibri"/>
                <a:ea typeface="Calibri"/>
                <a:cs typeface="Calibri"/>
                <a:sym typeface="Calibri"/>
              </a:rPr>
            </a:br>
            <a:endParaRPr sz="2000" b="1" i="1" u="none" strike="noStrike" cap="none" dirty="0">
              <a:solidFill>
                <a:schemeClr val="dk1"/>
              </a:solidFill>
              <a:latin typeface="Calibri"/>
              <a:ea typeface="Calibri"/>
              <a:cs typeface="Calibri"/>
              <a:sym typeface="Calibri"/>
            </a:endParaRPr>
          </a:p>
        </p:txBody>
      </p:sp>
      <p:pic>
        <p:nvPicPr>
          <p:cNvPr id="252" name="Google Shape;252;p38"/>
          <p:cNvPicPr preferRelativeResize="0"/>
          <p:nvPr/>
        </p:nvPicPr>
        <p:blipFill rotWithShape="1">
          <a:blip r:embed="rId5">
            <a:alphaModFix/>
          </a:blip>
          <a:srcRect/>
          <a:stretch/>
        </p:blipFill>
        <p:spPr>
          <a:xfrm>
            <a:off x="6965003" y="5994400"/>
            <a:ext cx="5226996" cy="774369"/>
          </a:xfrm>
          <a:prstGeom prst="rect">
            <a:avLst/>
          </a:prstGeom>
          <a:noFill/>
          <a:ln>
            <a:noFill/>
          </a:ln>
        </p:spPr>
      </p:pic>
      <p:sp>
        <p:nvSpPr>
          <p:cNvPr id="253" name="Google Shape;253;p38"/>
          <p:cNvSpPr txBox="1">
            <a:spLocks noGrp="1"/>
          </p:cNvSpPr>
          <p:nvPr>
            <p:ph type="dt" idx="10"/>
          </p:nvPr>
        </p:nvSpPr>
        <p:spPr>
          <a:xfrm>
            <a:off x="609600" y="6356367"/>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7 June 2021</a:t>
            </a:r>
            <a:endParaRPr dirty="0"/>
          </a:p>
        </p:txBody>
      </p:sp>
      <p:sp>
        <p:nvSpPr>
          <p:cNvPr id="254" name="Google Shape;254;p38"/>
          <p:cNvSpPr txBox="1">
            <a:spLocks noGrp="1"/>
          </p:cNvSpPr>
          <p:nvPr>
            <p:ph type="ftr" idx="11"/>
          </p:nvPr>
        </p:nvSpPr>
        <p:spPr>
          <a:xfrm>
            <a:off x="4165600" y="6356367"/>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NOAA/OAR-JCSDA-satDA</a:t>
            </a:r>
            <a:endParaRPr/>
          </a:p>
        </p:txBody>
      </p:sp>
      <p:sp>
        <p:nvSpPr>
          <p:cNvPr id="255" name="Google Shape;255;p38"/>
          <p:cNvSpPr txBox="1">
            <a:spLocks noGrp="1"/>
          </p:cNvSpPr>
          <p:nvPr>
            <p:ph type="sldNum" idx="12"/>
          </p:nvPr>
        </p:nvSpPr>
        <p:spPr>
          <a:xfrm>
            <a:off x="8737600" y="6356367"/>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a:t>
            </a:fld>
            <a:endParaRPr/>
          </a:p>
        </p:txBody>
      </p:sp>
      <p:graphicFrame>
        <p:nvGraphicFramePr>
          <p:cNvPr id="11" name="Table 10">
            <a:extLst>
              <a:ext uri="{FF2B5EF4-FFF2-40B4-BE49-F238E27FC236}">
                <a16:creationId xmlns:a16="http://schemas.microsoft.com/office/drawing/2014/main" id="{F94D0351-05A5-4043-B440-C3F47332D290}"/>
              </a:ext>
            </a:extLst>
          </p:cNvPr>
          <p:cNvGraphicFramePr>
            <a:graphicFrameLocks noGrp="1"/>
          </p:cNvGraphicFramePr>
          <p:nvPr>
            <p:extLst>
              <p:ext uri="{D42A27DB-BD31-4B8C-83A1-F6EECF244321}">
                <p14:modId xmlns:p14="http://schemas.microsoft.com/office/powerpoint/2010/main" val="2184464371"/>
              </p:ext>
            </p:extLst>
          </p:nvPr>
        </p:nvGraphicFramePr>
        <p:xfrm>
          <a:off x="1541093" y="642117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chemeClr val="bg1"/>
                          </a:solidFill>
                        </a:rPr>
                        <a:t>Coupled DA</a:t>
                      </a:r>
                    </a:p>
                  </a:txBody>
                  <a:tcPr>
                    <a:solidFill>
                      <a:schemeClr val="accent1"/>
                    </a:solidFill>
                  </a:tcPr>
                </a:tc>
                <a:tc>
                  <a:txBody>
                    <a:bodyPr/>
                    <a:lstStyle/>
                    <a:p>
                      <a:r>
                        <a:rPr lang="en-US" sz="1050" baseline="0" dirty="0"/>
                        <a:t>CAM-scale</a:t>
                      </a:r>
                      <a:endParaRPr lang="en-US" sz="1050" dirty="0"/>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A3E13B-B53D-404C-82F5-09B0F7626B80}"/>
              </a:ext>
            </a:extLst>
          </p:cNvPr>
          <p:cNvSpPr>
            <a:spLocks noGrp="1"/>
          </p:cNvSpPr>
          <p:nvPr>
            <p:ph type="dt" idx="10"/>
          </p:nvPr>
        </p:nvSpPr>
        <p:spPr/>
        <p:txBody>
          <a:bodyPr/>
          <a:lstStyle/>
          <a:p>
            <a:r>
              <a:rPr lang="en-US"/>
              <a:t>7 June 2021</a:t>
            </a:r>
          </a:p>
        </p:txBody>
      </p:sp>
      <p:sp>
        <p:nvSpPr>
          <p:cNvPr id="3" name="Footer Placeholder 2">
            <a:extLst>
              <a:ext uri="{FF2B5EF4-FFF2-40B4-BE49-F238E27FC236}">
                <a16:creationId xmlns:a16="http://schemas.microsoft.com/office/drawing/2014/main" id="{DAC58E5C-8F5D-164D-873A-5197D621B37D}"/>
              </a:ext>
            </a:extLst>
          </p:cNvPr>
          <p:cNvSpPr>
            <a:spLocks noGrp="1"/>
          </p:cNvSpPr>
          <p:nvPr>
            <p:ph type="ftr" idx="11"/>
          </p:nvPr>
        </p:nvSpPr>
        <p:spPr/>
        <p:txBody>
          <a:bodyPr/>
          <a:lstStyle/>
          <a:p>
            <a:r>
              <a:rPr lang="en-US"/>
              <a:t>NOAA/OAR-JCSDA-satDA</a:t>
            </a:r>
          </a:p>
        </p:txBody>
      </p:sp>
      <p:sp>
        <p:nvSpPr>
          <p:cNvPr id="4" name="Slide Number Placeholder 3">
            <a:extLst>
              <a:ext uri="{FF2B5EF4-FFF2-40B4-BE49-F238E27FC236}">
                <a16:creationId xmlns:a16="http://schemas.microsoft.com/office/drawing/2014/main" id="{ACF05F23-48A2-5444-A9DC-1D6EB723F2E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10</a:t>
            </a:fld>
            <a:endParaRPr lang="en-US"/>
          </a:p>
        </p:txBody>
      </p:sp>
      <p:pic>
        <p:nvPicPr>
          <p:cNvPr id="5" name="Picture 4">
            <a:extLst>
              <a:ext uri="{FF2B5EF4-FFF2-40B4-BE49-F238E27FC236}">
                <a16:creationId xmlns:a16="http://schemas.microsoft.com/office/drawing/2014/main" id="{627D298C-3010-9148-A2A5-6350C48F36B7}"/>
              </a:ext>
            </a:extLst>
          </p:cNvPr>
          <p:cNvPicPr>
            <a:picLocks noChangeAspect="1"/>
          </p:cNvPicPr>
          <p:nvPr/>
        </p:nvPicPr>
        <p:blipFill>
          <a:blip r:embed="rId3"/>
          <a:stretch>
            <a:fillRect/>
          </a:stretch>
        </p:blipFill>
        <p:spPr>
          <a:xfrm>
            <a:off x="6840485" y="3805719"/>
            <a:ext cx="5347856" cy="2851855"/>
          </a:xfrm>
          <a:prstGeom prst="rect">
            <a:avLst/>
          </a:prstGeom>
        </p:spPr>
      </p:pic>
      <p:pic>
        <p:nvPicPr>
          <p:cNvPr id="6" name="Picture 5">
            <a:extLst>
              <a:ext uri="{FF2B5EF4-FFF2-40B4-BE49-F238E27FC236}">
                <a16:creationId xmlns:a16="http://schemas.microsoft.com/office/drawing/2014/main" id="{3A0D8389-752B-7245-8FF9-6164D2E35E00}"/>
              </a:ext>
            </a:extLst>
          </p:cNvPr>
          <p:cNvPicPr>
            <a:picLocks noChangeAspect="1"/>
          </p:cNvPicPr>
          <p:nvPr/>
        </p:nvPicPr>
        <p:blipFill>
          <a:blip r:embed="rId4"/>
          <a:stretch>
            <a:fillRect/>
          </a:stretch>
        </p:blipFill>
        <p:spPr>
          <a:xfrm>
            <a:off x="6792422" y="1051340"/>
            <a:ext cx="5347856" cy="2820683"/>
          </a:xfrm>
          <a:prstGeom prst="rect">
            <a:avLst/>
          </a:prstGeom>
        </p:spPr>
      </p:pic>
      <p:pic>
        <p:nvPicPr>
          <p:cNvPr id="8" name="Picture 7">
            <a:extLst>
              <a:ext uri="{FF2B5EF4-FFF2-40B4-BE49-F238E27FC236}">
                <a16:creationId xmlns:a16="http://schemas.microsoft.com/office/drawing/2014/main" id="{DA5CF2CB-925B-2E4F-93A3-87BD47A8D2AB}"/>
              </a:ext>
            </a:extLst>
          </p:cNvPr>
          <p:cNvPicPr>
            <a:picLocks noChangeAspect="1"/>
          </p:cNvPicPr>
          <p:nvPr/>
        </p:nvPicPr>
        <p:blipFill>
          <a:blip r:embed="rId5"/>
          <a:stretch>
            <a:fillRect/>
          </a:stretch>
        </p:blipFill>
        <p:spPr>
          <a:xfrm>
            <a:off x="167459" y="2343453"/>
            <a:ext cx="5689687" cy="3429000"/>
          </a:xfrm>
          <a:prstGeom prst="rect">
            <a:avLst/>
          </a:prstGeom>
        </p:spPr>
      </p:pic>
      <p:sp>
        <p:nvSpPr>
          <p:cNvPr id="9" name="TextBox 8">
            <a:extLst>
              <a:ext uri="{FF2B5EF4-FFF2-40B4-BE49-F238E27FC236}">
                <a16:creationId xmlns:a16="http://schemas.microsoft.com/office/drawing/2014/main" id="{93C65BF1-2031-B44C-A74F-26D41FC9BA99}"/>
              </a:ext>
            </a:extLst>
          </p:cNvPr>
          <p:cNvSpPr txBox="1"/>
          <p:nvPr/>
        </p:nvSpPr>
        <p:spPr>
          <a:xfrm>
            <a:off x="6792422" y="124178"/>
            <a:ext cx="5399578" cy="830997"/>
          </a:xfrm>
          <a:prstGeom prst="rect">
            <a:avLst/>
          </a:prstGeom>
          <a:noFill/>
        </p:spPr>
        <p:txBody>
          <a:bodyPr wrap="square" rtlCol="0">
            <a:spAutoFit/>
          </a:bodyPr>
          <a:lstStyle/>
          <a:p>
            <a:r>
              <a:rPr lang="en-US" sz="2400" b="1" dirty="0"/>
              <a:t>30-day RAP experiments without/with soil DA – 2m temp skill</a:t>
            </a:r>
          </a:p>
        </p:txBody>
      </p:sp>
      <p:sp>
        <p:nvSpPr>
          <p:cNvPr id="10" name="Title 1">
            <a:extLst>
              <a:ext uri="{FF2B5EF4-FFF2-40B4-BE49-F238E27FC236}">
                <a16:creationId xmlns:a16="http://schemas.microsoft.com/office/drawing/2014/main" id="{FFA1059C-44F3-E742-B095-D23DEF8F4D82}"/>
              </a:ext>
            </a:extLst>
          </p:cNvPr>
          <p:cNvSpPr txBox="1">
            <a:spLocks/>
          </p:cNvSpPr>
          <p:nvPr/>
        </p:nvSpPr>
        <p:spPr>
          <a:xfrm>
            <a:off x="372359" y="433976"/>
            <a:ext cx="5607756" cy="13255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3600" b="1" dirty="0">
                <a:solidFill>
                  <a:srgbClr val="0432FF"/>
                </a:solidFill>
              </a:rPr>
              <a:t> 1-way </a:t>
            </a:r>
            <a:r>
              <a:rPr lang="en-US" sz="3600" b="1" dirty="0" err="1">
                <a:solidFill>
                  <a:srgbClr val="0432FF"/>
                </a:solidFill>
              </a:rPr>
              <a:t>atmos</a:t>
            </a:r>
            <a:r>
              <a:rPr lang="en-US" sz="3600" b="1" dirty="0">
                <a:solidFill>
                  <a:srgbClr val="0432FF"/>
                </a:solidFill>
              </a:rPr>
              <a:t>-to-soil coupled DA with RAP</a:t>
            </a:r>
          </a:p>
          <a:p>
            <a:r>
              <a:rPr lang="en-US" sz="3600" b="1" dirty="0">
                <a:solidFill>
                  <a:srgbClr val="0432FF"/>
                </a:solidFill>
              </a:rPr>
              <a:t>- New parallel tests</a:t>
            </a:r>
          </a:p>
        </p:txBody>
      </p:sp>
      <p:sp>
        <p:nvSpPr>
          <p:cNvPr id="11" name="Rectangle 10">
            <a:extLst>
              <a:ext uri="{FF2B5EF4-FFF2-40B4-BE49-F238E27FC236}">
                <a16:creationId xmlns:a16="http://schemas.microsoft.com/office/drawing/2014/main" id="{2464AB01-DAE0-C940-B49A-556D56B2BC1B}"/>
              </a:ext>
            </a:extLst>
          </p:cNvPr>
          <p:cNvSpPr/>
          <p:nvPr/>
        </p:nvSpPr>
        <p:spPr>
          <a:xfrm>
            <a:off x="7260383" y="6567603"/>
            <a:ext cx="3983783" cy="307777"/>
          </a:xfrm>
          <a:prstGeom prst="rect">
            <a:avLst/>
          </a:prstGeom>
          <a:solidFill>
            <a:srgbClr val="FFFF00"/>
          </a:solidFill>
          <a:ln>
            <a:solidFill>
              <a:schemeClr val="accent1"/>
            </a:solidFill>
          </a:ln>
        </p:spPr>
        <p:txBody>
          <a:bodyPr wrap="none">
            <a:spAutoFit/>
          </a:bodyPr>
          <a:lstStyle/>
          <a:p>
            <a:r>
              <a:rPr lang="en-US" dirty="0">
                <a:solidFill>
                  <a:srgbClr val="222222"/>
                </a:solidFill>
                <a:latin typeface="Arial" panose="020B0604020202020204" pitchFamily="34" charset="0"/>
              </a:rPr>
              <a:t>Benjamin et al 2021 – manuscript in preparation</a:t>
            </a:r>
            <a:endParaRPr lang="en-US" sz="1400" dirty="0"/>
          </a:p>
        </p:txBody>
      </p:sp>
      <p:sp>
        <p:nvSpPr>
          <p:cNvPr id="12" name="TextBox 11">
            <a:extLst>
              <a:ext uri="{FF2B5EF4-FFF2-40B4-BE49-F238E27FC236}">
                <a16:creationId xmlns:a16="http://schemas.microsoft.com/office/drawing/2014/main" id="{EDDC7C3F-AB86-534F-A05C-ADED6A933ADE}"/>
              </a:ext>
            </a:extLst>
          </p:cNvPr>
          <p:cNvSpPr txBox="1"/>
          <p:nvPr/>
        </p:nvSpPr>
        <p:spPr>
          <a:xfrm>
            <a:off x="10611556" y="3540515"/>
            <a:ext cx="1580444" cy="307777"/>
          </a:xfrm>
          <a:prstGeom prst="rect">
            <a:avLst/>
          </a:prstGeom>
          <a:solidFill>
            <a:schemeClr val="bg1"/>
          </a:solidFill>
        </p:spPr>
        <p:txBody>
          <a:bodyPr wrap="square" rtlCol="0">
            <a:spAutoFit/>
          </a:bodyPr>
          <a:lstStyle/>
          <a:p>
            <a:r>
              <a:rPr lang="en-US" dirty="0"/>
              <a:t>Dots – 95% </a:t>
            </a:r>
            <a:r>
              <a:rPr lang="en-US" dirty="0" err="1"/>
              <a:t>signif</a:t>
            </a:r>
            <a:endParaRPr lang="en-US" dirty="0"/>
          </a:p>
        </p:txBody>
      </p:sp>
      <p:sp>
        <p:nvSpPr>
          <p:cNvPr id="13" name="TextBox 12">
            <a:extLst>
              <a:ext uri="{FF2B5EF4-FFF2-40B4-BE49-F238E27FC236}">
                <a16:creationId xmlns:a16="http://schemas.microsoft.com/office/drawing/2014/main" id="{1B9389A0-9DAF-D744-8EB9-8706A432EBB6}"/>
              </a:ext>
            </a:extLst>
          </p:cNvPr>
          <p:cNvSpPr txBox="1"/>
          <p:nvPr/>
        </p:nvSpPr>
        <p:spPr>
          <a:xfrm>
            <a:off x="7260383" y="1562385"/>
            <a:ext cx="4508061" cy="830997"/>
          </a:xfrm>
          <a:prstGeom prst="rect">
            <a:avLst/>
          </a:prstGeom>
          <a:noFill/>
        </p:spPr>
        <p:txBody>
          <a:bodyPr wrap="square" rtlCol="0">
            <a:spAutoFit/>
          </a:bodyPr>
          <a:lstStyle/>
          <a:p>
            <a:r>
              <a:rPr lang="en-US" sz="2400" b="1" dirty="0">
                <a:solidFill>
                  <a:srgbClr val="0432FF"/>
                </a:solidFill>
              </a:rPr>
              <a:t>Summer</a:t>
            </a:r>
            <a:r>
              <a:rPr lang="en-US" sz="2400" b="1" dirty="0"/>
              <a:t> – </a:t>
            </a:r>
            <a:r>
              <a:rPr lang="en-US" sz="2400" b="1" i="1" dirty="0"/>
              <a:t>without</a:t>
            </a:r>
            <a:r>
              <a:rPr lang="en-US" sz="2400" b="1" dirty="0"/>
              <a:t> minus </a:t>
            </a:r>
            <a:r>
              <a:rPr lang="en-US" sz="2400" b="1" i="1" dirty="0"/>
              <a:t>with</a:t>
            </a:r>
          </a:p>
          <a:p>
            <a:r>
              <a:rPr lang="en-US" sz="2400" b="1" i="1" dirty="0"/>
              <a:t>2m RMS error – eastern US</a:t>
            </a:r>
          </a:p>
        </p:txBody>
      </p:sp>
      <p:sp>
        <p:nvSpPr>
          <p:cNvPr id="14" name="TextBox 13">
            <a:extLst>
              <a:ext uri="{FF2B5EF4-FFF2-40B4-BE49-F238E27FC236}">
                <a16:creationId xmlns:a16="http://schemas.microsoft.com/office/drawing/2014/main" id="{B1E4798E-D460-FC46-ACA9-1E62FD85E7C9}"/>
              </a:ext>
            </a:extLst>
          </p:cNvPr>
          <p:cNvSpPr txBox="1"/>
          <p:nvPr/>
        </p:nvSpPr>
        <p:spPr>
          <a:xfrm>
            <a:off x="7289002" y="4390679"/>
            <a:ext cx="4508061" cy="461665"/>
          </a:xfrm>
          <a:prstGeom prst="rect">
            <a:avLst/>
          </a:prstGeom>
          <a:noFill/>
        </p:spPr>
        <p:txBody>
          <a:bodyPr wrap="square" rtlCol="0">
            <a:spAutoFit/>
          </a:bodyPr>
          <a:lstStyle/>
          <a:p>
            <a:r>
              <a:rPr lang="en-US" sz="2400" b="1" dirty="0">
                <a:solidFill>
                  <a:srgbClr val="0432FF"/>
                </a:solidFill>
              </a:rPr>
              <a:t>Winter</a:t>
            </a:r>
            <a:r>
              <a:rPr lang="en-US" sz="2400" b="1" dirty="0"/>
              <a:t> – </a:t>
            </a:r>
            <a:r>
              <a:rPr lang="en-US" sz="2400" b="1" i="1" dirty="0"/>
              <a:t>without</a:t>
            </a:r>
            <a:r>
              <a:rPr lang="en-US" sz="2400" b="1" dirty="0"/>
              <a:t> minus </a:t>
            </a:r>
            <a:r>
              <a:rPr lang="en-US" sz="2400" b="1" i="1" dirty="0"/>
              <a:t>with</a:t>
            </a:r>
          </a:p>
        </p:txBody>
      </p:sp>
      <p:sp>
        <p:nvSpPr>
          <p:cNvPr id="15" name="TextBox 14">
            <a:extLst>
              <a:ext uri="{FF2B5EF4-FFF2-40B4-BE49-F238E27FC236}">
                <a16:creationId xmlns:a16="http://schemas.microsoft.com/office/drawing/2014/main" id="{C82F0B74-4DF1-164A-869A-6A1DD51F0F27}"/>
              </a:ext>
            </a:extLst>
          </p:cNvPr>
          <p:cNvSpPr txBox="1"/>
          <p:nvPr/>
        </p:nvSpPr>
        <p:spPr>
          <a:xfrm>
            <a:off x="978301" y="5777693"/>
            <a:ext cx="5196140" cy="646331"/>
          </a:xfrm>
          <a:prstGeom prst="rect">
            <a:avLst/>
          </a:prstGeom>
          <a:noFill/>
        </p:spPr>
        <p:txBody>
          <a:bodyPr wrap="square" rtlCol="0">
            <a:spAutoFit/>
          </a:bodyPr>
          <a:lstStyle/>
          <a:p>
            <a:r>
              <a:rPr lang="en-US" sz="1800" dirty="0"/>
              <a:t>Significant improvement for 2m temps out to 6-12h for summer and especially winter</a:t>
            </a:r>
          </a:p>
        </p:txBody>
      </p:sp>
      <p:graphicFrame>
        <p:nvGraphicFramePr>
          <p:cNvPr id="16" name="Table 15">
            <a:extLst>
              <a:ext uri="{FF2B5EF4-FFF2-40B4-BE49-F238E27FC236}">
                <a16:creationId xmlns:a16="http://schemas.microsoft.com/office/drawing/2014/main" id="{EF7FA4A0-E4BA-9440-A35F-D06B9FF740BB}"/>
              </a:ext>
            </a:extLst>
          </p:cNvPr>
          <p:cNvGraphicFramePr>
            <a:graphicFrameLocks noGrp="1"/>
          </p:cNvGraphicFramePr>
          <p:nvPr>
            <p:extLst>
              <p:ext uri="{D42A27DB-BD31-4B8C-83A1-F6EECF244321}">
                <p14:modId xmlns:p14="http://schemas.microsoft.com/office/powerpoint/2010/main" val="9185349"/>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rgbClr val="FFFF00"/>
                          </a:solidFill>
                        </a:rPr>
                        <a:t>Coupled DA</a:t>
                      </a:r>
                    </a:p>
                  </a:txBody>
                  <a:tcPr>
                    <a:solidFill>
                      <a:schemeClr val="accent1"/>
                    </a:solidFill>
                  </a:tcPr>
                </a:tc>
                <a:tc>
                  <a:txBody>
                    <a:bodyPr/>
                    <a:lstStyle/>
                    <a:p>
                      <a:r>
                        <a:rPr lang="en-US" sz="1050" baseline="0" dirty="0"/>
                        <a:t>CAM-scale</a:t>
                      </a:r>
                      <a:endParaRPr lang="en-US" sz="1050" dirty="0"/>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804637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8"/>
          <p:cNvSpPr txBox="1">
            <a:spLocks noGrp="1"/>
          </p:cNvSpPr>
          <p:nvPr>
            <p:ph type="sldNum" idx="12"/>
          </p:nvPr>
        </p:nvSpPr>
        <p:spPr>
          <a:xfrm>
            <a:off x="9206375"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11</a:t>
            </a:fld>
            <a:endParaRPr/>
          </a:p>
        </p:txBody>
      </p:sp>
      <p:sp>
        <p:nvSpPr>
          <p:cNvPr id="200" name="Google Shape;200;p8"/>
          <p:cNvSpPr txBox="1">
            <a:spLocks noGrp="1"/>
          </p:cNvSpPr>
          <p:nvPr>
            <p:ph type="title"/>
          </p:nvPr>
        </p:nvSpPr>
        <p:spPr>
          <a:xfrm>
            <a:off x="51975" y="56650"/>
            <a:ext cx="11037000" cy="941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900"/>
              <a:buNone/>
            </a:pPr>
            <a:r>
              <a:rPr lang="en-US" sz="3600" dirty="0">
                <a:solidFill>
                  <a:srgbClr val="0432FF"/>
                </a:solidFill>
              </a:rPr>
              <a:t>Convective-Scale Ensemble Based Assimilation</a:t>
            </a:r>
            <a:endParaRPr sz="3600" dirty="0">
              <a:solidFill>
                <a:srgbClr val="0432FF"/>
              </a:solidFill>
            </a:endParaRPr>
          </a:p>
        </p:txBody>
      </p:sp>
      <p:sp>
        <p:nvSpPr>
          <p:cNvPr id="201" name="Google Shape;201;p8"/>
          <p:cNvSpPr txBox="1">
            <a:spLocks noGrp="1"/>
          </p:cNvSpPr>
          <p:nvPr>
            <p:ph type="body" idx="1"/>
          </p:nvPr>
        </p:nvSpPr>
        <p:spPr>
          <a:xfrm>
            <a:off x="138600" y="1080250"/>
            <a:ext cx="11948100" cy="16791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SzPts val="2400"/>
              <a:buChar char="•"/>
            </a:pPr>
            <a:r>
              <a:rPr lang="en-US" sz="2400"/>
              <a:t>Ensemble covariances provide temporal and flow dependent information, which is especially important near small scale nonlinear phenomena.</a:t>
            </a:r>
            <a:endParaRPr sz="2400"/>
          </a:p>
          <a:p>
            <a:pPr marL="457200" lvl="0" indent="-381000" algn="l" rtl="0">
              <a:lnSpc>
                <a:spcPct val="100000"/>
              </a:lnSpc>
              <a:spcBef>
                <a:spcPts val="0"/>
              </a:spcBef>
              <a:spcAft>
                <a:spcPts val="0"/>
              </a:spcAft>
              <a:buSzPts val="2400"/>
              <a:buChar char="•"/>
            </a:pPr>
            <a:r>
              <a:rPr lang="en-US" sz="2400"/>
              <a:t>Convective-scale ensemble assimilation has improved initial conditions for the HRRR and is a foundation for future implementations.</a:t>
            </a:r>
            <a:endParaRPr sz="2400"/>
          </a:p>
        </p:txBody>
      </p:sp>
      <p:grpSp>
        <p:nvGrpSpPr>
          <p:cNvPr id="202" name="Google Shape;202;p8"/>
          <p:cNvGrpSpPr/>
          <p:nvPr/>
        </p:nvGrpSpPr>
        <p:grpSpPr>
          <a:xfrm>
            <a:off x="5604675" y="2615825"/>
            <a:ext cx="5427675" cy="1282738"/>
            <a:chOff x="5604675" y="2615825"/>
            <a:chExt cx="5427675" cy="1282738"/>
          </a:xfrm>
        </p:grpSpPr>
        <p:sp>
          <p:nvSpPr>
            <p:cNvPr id="203" name="Google Shape;203;p8"/>
            <p:cNvSpPr txBox="1"/>
            <p:nvPr/>
          </p:nvSpPr>
          <p:spPr>
            <a:xfrm>
              <a:off x="6505050" y="2882763"/>
              <a:ext cx="4527300" cy="1015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90"/>
                  </a:solidFill>
                  <a:latin typeface="Arial"/>
                  <a:ea typeface="Arial"/>
                  <a:cs typeface="Arial"/>
                  <a:sym typeface="Arial"/>
                </a:rPr>
                <a:t>Deterministic HRRRv4</a:t>
              </a:r>
              <a:endParaRPr sz="2000" b="0" i="0" u="none" strike="noStrike" cap="none">
                <a:solidFill>
                  <a:srgbClr val="000090"/>
                </a:solidFill>
                <a:latin typeface="Arial"/>
                <a:ea typeface="Arial"/>
                <a:cs typeface="Arial"/>
                <a:sym typeface="Arial"/>
              </a:endParaRPr>
            </a:p>
            <a:p>
              <a:pPr marL="457200" marR="0" lvl="0" indent="-355600" algn="l" rtl="0">
                <a:lnSpc>
                  <a:spcPct val="100000"/>
                </a:lnSpc>
                <a:spcBef>
                  <a:spcPts val="0"/>
                </a:spcBef>
                <a:spcAft>
                  <a:spcPts val="0"/>
                </a:spcAft>
                <a:buClr>
                  <a:srgbClr val="000090"/>
                </a:buClr>
                <a:buSzPts val="2000"/>
                <a:buFont typeface="Arial"/>
                <a:buChar char="●"/>
              </a:pPr>
              <a:r>
                <a:rPr lang="en-US" sz="2000" b="0" i="0" u="none" strike="noStrike" cap="none">
                  <a:solidFill>
                    <a:srgbClr val="000090"/>
                  </a:solidFill>
                  <a:latin typeface="Arial"/>
                  <a:ea typeface="Arial"/>
                  <a:cs typeface="Arial"/>
                  <a:sym typeface="Arial"/>
                </a:rPr>
                <a:t>Initial conditions</a:t>
              </a:r>
              <a:endParaRPr sz="2000" b="0" i="0" u="none" strike="noStrike" cap="none">
                <a:solidFill>
                  <a:srgbClr val="000090"/>
                </a:solidFill>
                <a:latin typeface="Arial"/>
                <a:ea typeface="Arial"/>
                <a:cs typeface="Arial"/>
                <a:sym typeface="Arial"/>
              </a:endParaRPr>
            </a:p>
            <a:p>
              <a:pPr marL="457200" marR="0" lvl="0" indent="-355600" algn="l" rtl="0">
                <a:lnSpc>
                  <a:spcPct val="100000"/>
                </a:lnSpc>
                <a:spcBef>
                  <a:spcPts val="0"/>
                </a:spcBef>
                <a:spcAft>
                  <a:spcPts val="0"/>
                </a:spcAft>
                <a:buClr>
                  <a:srgbClr val="000090"/>
                </a:buClr>
                <a:buSzPts val="2000"/>
                <a:buFont typeface="Arial"/>
                <a:buChar char="●"/>
              </a:pPr>
              <a:r>
                <a:rPr lang="en-US" sz="2000" b="0" i="0" u="none" strike="noStrike" cap="none">
                  <a:solidFill>
                    <a:srgbClr val="000090"/>
                  </a:solidFill>
                  <a:latin typeface="Arial"/>
                  <a:ea typeface="Arial"/>
                  <a:cs typeface="Arial"/>
                  <a:sym typeface="Arial"/>
                </a:rPr>
                <a:t>Background Error Covariances</a:t>
              </a:r>
              <a:endParaRPr sz="2000" b="0" i="0" u="none" strike="noStrike" cap="none">
                <a:solidFill>
                  <a:srgbClr val="000090"/>
                </a:solidFill>
                <a:latin typeface="Arial"/>
                <a:ea typeface="Arial"/>
                <a:cs typeface="Arial"/>
                <a:sym typeface="Arial"/>
              </a:endParaRPr>
            </a:p>
          </p:txBody>
        </p:sp>
        <p:sp>
          <p:nvSpPr>
            <p:cNvPr id="204" name="Google Shape;204;p8"/>
            <p:cNvSpPr/>
            <p:nvPr/>
          </p:nvSpPr>
          <p:spPr>
            <a:xfrm>
              <a:off x="5659198" y="2882775"/>
              <a:ext cx="873600" cy="384000"/>
            </a:xfrm>
            <a:prstGeom prst="rightArrow">
              <a:avLst>
                <a:gd name="adj1" fmla="val 50000"/>
                <a:gd name="adj2" fmla="val 50000"/>
              </a:avLst>
            </a:prstGeom>
            <a:solidFill>
              <a:srgbClr val="00009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05" name="Google Shape;205;p8"/>
            <p:cNvSpPr txBox="1"/>
            <p:nvPr/>
          </p:nvSpPr>
          <p:spPr>
            <a:xfrm>
              <a:off x="5604675" y="2615825"/>
              <a:ext cx="111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90"/>
                  </a:solidFill>
                  <a:latin typeface="Arial"/>
                  <a:ea typeface="Arial"/>
                  <a:cs typeface="Arial"/>
                  <a:sym typeface="Arial"/>
                </a:rPr>
                <a:t>operational</a:t>
              </a:r>
              <a:endParaRPr sz="1400" b="0" i="0" u="none" strike="noStrike" cap="none">
                <a:solidFill>
                  <a:srgbClr val="000090"/>
                </a:solidFill>
                <a:latin typeface="Arial"/>
                <a:ea typeface="Arial"/>
                <a:cs typeface="Arial"/>
                <a:sym typeface="Arial"/>
              </a:endParaRPr>
            </a:p>
          </p:txBody>
        </p:sp>
      </p:grpSp>
      <p:grpSp>
        <p:nvGrpSpPr>
          <p:cNvPr id="206" name="Google Shape;206;p8"/>
          <p:cNvGrpSpPr/>
          <p:nvPr/>
        </p:nvGrpSpPr>
        <p:grpSpPr>
          <a:xfrm>
            <a:off x="5659200" y="4451925"/>
            <a:ext cx="6494100" cy="1223325"/>
            <a:chOff x="5659200" y="4451925"/>
            <a:chExt cx="6494100" cy="1223325"/>
          </a:xfrm>
        </p:grpSpPr>
        <p:sp>
          <p:nvSpPr>
            <p:cNvPr id="207" name="Google Shape;207;p8"/>
            <p:cNvSpPr txBox="1"/>
            <p:nvPr/>
          </p:nvSpPr>
          <p:spPr>
            <a:xfrm>
              <a:off x="6456600" y="4474650"/>
              <a:ext cx="5696700" cy="1200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Three-Dimensional Real-Time Mesoscale Analysis </a:t>
              </a:r>
              <a:endParaRPr sz="1800" b="0" i="0" u="none" strike="noStrike" cap="none">
                <a:solidFill>
                  <a:srgbClr val="000000"/>
                </a:solidFill>
                <a:latin typeface="Arial"/>
                <a:ea typeface="Arial"/>
                <a:cs typeface="Arial"/>
                <a:sym typeface="Arial"/>
              </a:endParaRPr>
            </a:p>
            <a:p>
              <a:pPr marL="0" marR="0" lvl="0" indent="45720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(RTMA-3D)</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Background Error Covariances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Storm-Scale Analysis Uncertainty</a:t>
              </a:r>
              <a:endParaRPr sz="1800" b="0" i="0" u="none" strike="noStrike" cap="none">
                <a:solidFill>
                  <a:srgbClr val="000000"/>
                </a:solidFill>
                <a:latin typeface="Arial"/>
                <a:ea typeface="Arial"/>
                <a:cs typeface="Arial"/>
                <a:sym typeface="Arial"/>
              </a:endParaRPr>
            </a:p>
          </p:txBody>
        </p:sp>
        <p:sp>
          <p:nvSpPr>
            <p:cNvPr id="208" name="Google Shape;208;p8"/>
            <p:cNvSpPr/>
            <p:nvPr/>
          </p:nvSpPr>
          <p:spPr>
            <a:xfrm>
              <a:off x="5659200" y="4451925"/>
              <a:ext cx="853200" cy="384000"/>
            </a:xfrm>
            <a:prstGeom prst="rightArrow">
              <a:avLst>
                <a:gd name="adj1" fmla="val 50000"/>
                <a:gd name="adj2" fmla="val 50000"/>
              </a:avLst>
            </a:prstGeom>
            <a:solidFill>
              <a:srgbClr val="0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grpSp>
        <p:nvGrpSpPr>
          <p:cNvPr id="209" name="Google Shape;209;p8"/>
          <p:cNvGrpSpPr/>
          <p:nvPr/>
        </p:nvGrpSpPr>
        <p:grpSpPr>
          <a:xfrm>
            <a:off x="5604675" y="3617250"/>
            <a:ext cx="5408000" cy="986800"/>
            <a:chOff x="5604675" y="3617250"/>
            <a:chExt cx="5408000" cy="986800"/>
          </a:xfrm>
        </p:grpSpPr>
        <p:sp>
          <p:nvSpPr>
            <p:cNvPr id="210" name="Google Shape;210;p8"/>
            <p:cNvSpPr/>
            <p:nvPr/>
          </p:nvSpPr>
          <p:spPr>
            <a:xfrm>
              <a:off x="5659200" y="3918525"/>
              <a:ext cx="853200" cy="384000"/>
            </a:xfrm>
            <a:prstGeom prst="rightArrow">
              <a:avLst>
                <a:gd name="adj1" fmla="val 50000"/>
                <a:gd name="adj2" fmla="val 50000"/>
              </a:avLst>
            </a:prstGeom>
            <a:solidFill>
              <a:srgbClr val="0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1" name="Google Shape;211;p8"/>
            <p:cNvSpPr txBox="1"/>
            <p:nvPr/>
          </p:nvSpPr>
          <p:spPr>
            <a:xfrm>
              <a:off x="5604675" y="3617250"/>
              <a:ext cx="11100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research</a:t>
              </a:r>
              <a:endParaRPr sz="1400" b="0" i="0" u="none" strike="noStrike" cap="none">
                <a:solidFill>
                  <a:srgbClr val="000000"/>
                </a:solidFill>
                <a:latin typeface="Arial"/>
                <a:ea typeface="Arial"/>
                <a:cs typeface="Arial"/>
                <a:sym typeface="Arial"/>
              </a:endParaRPr>
            </a:p>
          </p:txBody>
        </p:sp>
        <p:sp>
          <p:nvSpPr>
            <p:cNvPr id="212" name="Google Shape;212;p8"/>
            <p:cNvSpPr txBox="1"/>
            <p:nvPr/>
          </p:nvSpPr>
          <p:spPr>
            <a:xfrm>
              <a:off x="6446075" y="3865150"/>
              <a:ext cx="4566600" cy="738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800"/>
                <a:buFont typeface="Arial"/>
                <a:buNone/>
              </a:pPr>
              <a:r>
                <a:rPr lang="en-US" sz="1800" b="0" i="0" u="none" strike="noStrike" cap="none">
                  <a:solidFill>
                    <a:schemeClr val="dk1"/>
                  </a:solidFill>
                  <a:latin typeface="Arial"/>
                  <a:ea typeface="Arial"/>
                  <a:cs typeface="Arial"/>
                  <a:sym typeface="Arial"/>
                </a:rPr>
                <a:t>HRRR-Ensemble (HRRRE)</a:t>
              </a:r>
              <a:endParaRPr sz="1800" b="0" i="0" u="none" strike="noStrike" cap="none">
                <a:solidFill>
                  <a:schemeClr val="dk1"/>
                </a:solidFill>
                <a:latin typeface="Arial"/>
                <a:ea typeface="Arial"/>
                <a:cs typeface="Arial"/>
                <a:sym typeface="Arial"/>
              </a:endParaRPr>
            </a:p>
            <a:p>
              <a:pPr marL="457200" marR="0" lvl="0" indent="-34290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Storm-Scale Ensemble Forecasts</a:t>
              </a:r>
              <a:endParaRPr sz="1400" b="0" i="0" u="none" strike="noStrike" cap="none">
                <a:solidFill>
                  <a:srgbClr val="000000"/>
                </a:solidFill>
                <a:latin typeface="Arial"/>
                <a:ea typeface="Arial"/>
                <a:cs typeface="Arial"/>
                <a:sym typeface="Arial"/>
              </a:endParaRPr>
            </a:p>
          </p:txBody>
        </p:sp>
      </p:grpSp>
      <p:grpSp>
        <p:nvGrpSpPr>
          <p:cNvPr id="213" name="Google Shape;213;p8"/>
          <p:cNvGrpSpPr/>
          <p:nvPr/>
        </p:nvGrpSpPr>
        <p:grpSpPr>
          <a:xfrm>
            <a:off x="5659200" y="5592550"/>
            <a:ext cx="6550250" cy="923400"/>
            <a:chOff x="5659200" y="5592550"/>
            <a:chExt cx="6550250" cy="923400"/>
          </a:xfrm>
        </p:grpSpPr>
        <p:sp>
          <p:nvSpPr>
            <p:cNvPr id="214" name="Google Shape;214;p8"/>
            <p:cNvSpPr/>
            <p:nvPr/>
          </p:nvSpPr>
          <p:spPr>
            <a:xfrm>
              <a:off x="5659200" y="5594925"/>
              <a:ext cx="853200" cy="384000"/>
            </a:xfrm>
            <a:prstGeom prst="rightArrow">
              <a:avLst>
                <a:gd name="adj1" fmla="val 50000"/>
                <a:gd name="adj2" fmla="val 50000"/>
              </a:avLst>
            </a:prstGeom>
            <a:solidFill>
              <a:srgbClr val="000000"/>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215" name="Google Shape;215;p8"/>
            <p:cNvSpPr txBox="1"/>
            <p:nvPr/>
          </p:nvSpPr>
          <p:spPr>
            <a:xfrm>
              <a:off x="6512750" y="5592550"/>
              <a:ext cx="5696700" cy="9234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Warn-On-Forecast (WoF) System</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Initial Conditions</a:t>
              </a:r>
              <a:endParaRPr sz="1800" b="0" i="0" u="none" strike="noStrike" cap="none">
                <a:solidFill>
                  <a:srgbClr val="000000"/>
                </a:solidFill>
                <a:latin typeface="Arial"/>
                <a:ea typeface="Arial"/>
                <a:cs typeface="Arial"/>
                <a:sym typeface="Arial"/>
              </a:endParaRPr>
            </a:p>
            <a:p>
              <a:pPr marL="457200" marR="0" lvl="0" indent="-342900" algn="l" rtl="0">
                <a:lnSpc>
                  <a:spcPct val="100000"/>
                </a:lnSpc>
                <a:spcBef>
                  <a:spcPts val="0"/>
                </a:spcBef>
                <a:spcAft>
                  <a:spcPts val="0"/>
                </a:spcAft>
                <a:buClr>
                  <a:srgbClr val="000000"/>
                </a:buClr>
                <a:buSzPts val="1800"/>
                <a:buFont typeface="Arial"/>
                <a:buChar char="●"/>
              </a:pPr>
              <a:r>
                <a:rPr lang="en-US" sz="1800" b="0" i="0" u="none" strike="noStrike" cap="none">
                  <a:solidFill>
                    <a:srgbClr val="000000"/>
                  </a:solidFill>
                  <a:latin typeface="Arial"/>
                  <a:ea typeface="Arial"/>
                  <a:cs typeface="Arial"/>
                  <a:sym typeface="Arial"/>
                </a:rPr>
                <a:t>Boundary Conditions</a:t>
              </a:r>
              <a:endParaRPr sz="1800" b="0" i="0" u="none" strike="noStrike" cap="none">
                <a:solidFill>
                  <a:srgbClr val="000000"/>
                </a:solidFill>
                <a:latin typeface="Arial"/>
                <a:ea typeface="Arial"/>
                <a:cs typeface="Arial"/>
                <a:sym typeface="Arial"/>
              </a:endParaRPr>
            </a:p>
          </p:txBody>
        </p:sp>
      </p:grpSp>
      <p:grpSp>
        <p:nvGrpSpPr>
          <p:cNvPr id="216" name="Google Shape;216;p8"/>
          <p:cNvGrpSpPr/>
          <p:nvPr/>
        </p:nvGrpSpPr>
        <p:grpSpPr>
          <a:xfrm>
            <a:off x="157656" y="3535887"/>
            <a:ext cx="5320327" cy="2281861"/>
            <a:chOff x="429791" y="3208939"/>
            <a:chExt cx="5320327" cy="2281861"/>
          </a:xfrm>
        </p:grpSpPr>
        <p:sp>
          <p:nvSpPr>
            <p:cNvPr id="217" name="Google Shape;217;p8"/>
            <p:cNvSpPr/>
            <p:nvPr/>
          </p:nvSpPr>
          <p:spPr>
            <a:xfrm>
              <a:off x="1486716" y="4250927"/>
              <a:ext cx="2720100" cy="938100"/>
            </a:xfrm>
            <a:prstGeom prst="upArrowCallout">
              <a:avLst>
                <a:gd name="adj1" fmla="val 25000"/>
                <a:gd name="adj2" fmla="val 25000"/>
                <a:gd name="adj3" fmla="val 25000"/>
                <a:gd name="adj4" fmla="val 64977"/>
              </a:avLst>
            </a:prstGeom>
            <a:solidFill>
              <a:srgbClr val="7030A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RAP/HRRR</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Soil Moisture Perts</a:t>
              </a:r>
              <a:endParaRPr sz="1400" b="0" i="0" u="none" strike="noStrike" cap="none">
                <a:solidFill>
                  <a:srgbClr val="000000"/>
                </a:solidFill>
                <a:latin typeface="Arial"/>
                <a:ea typeface="Arial"/>
                <a:cs typeface="Arial"/>
                <a:sym typeface="Arial"/>
              </a:endParaRPr>
            </a:p>
          </p:txBody>
        </p:sp>
        <p:grpSp>
          <p:nvGrpSpPr>
            <p:cNvPr id="218" name="Google Shape;218;p8"/>
            <p:cNvGrpSpPr/>
            <p:nvPr/>
          </p:nvGrpSpPr>
          <p:grpSpPr>
            <a:xfrm>
              <a:off x="429791" y="3208939"/>
              <a:ext cx="4101127" cy="1062661"/>
              <a:chOff x="429791" y="3208939"/>
              <a:chExt cx="4101127" cy="1062661"/>
            </a:xfrm>
          </p:grpSpPr>
          <p:grpSp>
            <p:nvGrpSpPr>
              <p:cNvPr id="219" name="Google Shape;219;p8"/>
              <p:cNvGrpSpPr/>
              <p:nvPr/>
            </p:nvGrpSpPr>
            <p:grpSpPr>
              <a:xfrm>
                <a:off x="429791" y="3211180"/>
                <a:ext cx="1325010" cy="1060420"/>
                <a:chOff x="6559874" y="1076375"/>
                <a:chExt cx="5461705" cy="4371063"/>
              </a:xfrm>
            </p:grpSpPr>
            <p:pic>
              <p:nvPicPr>
                <p:cNvPr id="220" name="Google Shape;220;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221" name="Google Shape;221;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222" name="Google Shape;222;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23" name="Google Shape;223;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224" name="Google Shape;224;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225" name="Google Shape;225;p8"/>
              <p:cNvGrpSpPr/>
              <p:nvPr/>
            </p:nvGrpSpPr>
            <p:grpSpPr>
              <a:xfrm>
                <a:off x="1820918" y="3208939"/>
                <a:ext cx="1325010" cy="1060420"/>
                <a:chOff x="6559874" y="1076375"/>
                <a:chExt cx="5461705" cy="4371063"/>
              </a:xfrm>
            </p:grpSpPr>
            <p:pic>
              <p:nvPicPr>
                <p:cNvPr id="226" name="Google Shape;226;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227" name="Google Shape;227;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228" name="Google Shape;228;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29" name="Google Shape;229;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230" name="Google Shape;230;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231" name="Google Shape;231;p8"/>
              <p:cNvGrpSpPr/>
              <p:nvPr/>
            </p:nvGrpSpPr>
            <p:grpSpPr>
              <a:xfrm>
                <a:off x="3205908" y="3208939"/>
                <a:ext cx="1325010" cy="1060420"/>
                <a:chOff x="6559874" y="1076375"/>
                <a:chExt cx="5461705" cy="4371063"/>
              </a:xfrm>
            </p:grpSpPr>
            <p:pic>
              <p:nvPicPr>
                <p:cNvPr id="232" name="Google Shape;232;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233" name="Google Shape;233;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234" name="Google Shape;234;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35" name="Google Shape;235;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236" name="Google Shape;236;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grpSp>
          <p:nvGrpSpPr>
            <p:cNvPr id="237" name="Google Shape;237;p8"/>
            <p:cNvGrpSpPr/>
            <p:nvPr/>
          </p:nvGrpSpPr>
          <p:grpSpPr>
            <a:xfrm>
              <a:off x="582191" y="3361339"/>
              <a:ext cx="4101127" cy="1062661"/>
              <a:chOff x="429791" y="3208939"/>
              <a:chExt cx="4101127" cy="1062661"/>
            </a:xfrm>
          </p:grpSpPr>
          <p:grpSp>
            <p:nvGrpSpPr>
              <p:cNvPr id="238" name="Google Shape;238;p8"/>
              <p:cNvGrpSpPr/>
              <p:nvPr/>
            </p:nvGrpSpPr>
            <p:grpSpPr>
              <a:xfrm>
                <a:off x="429791" y="3211180"/>
                <a:ext cx="1325010" cy="1060420"/>
                <a:chOff x="6559874" y="1076375"/>
                <a:chExt cx="5461705" cy="4371063"/>
              </a:xfrm>
            </p:grpSpPr>
            <p:pic>
              <p:nvPicPr>
                <p:cNvPr id="239" name="Google Shape;239;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240" name="Google Shape;240;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241" name="Google Shape;241;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42" name="Google Shape;242;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243" name="Google Shape;243;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244" name="Google Shape;244;p8"/>
              <p:cNvGrpSpPr/>
              <p:nvPr/>
            </p:nvGrpSpPr>
            <p:grpSpPr>
              <a:xfrm>
                <a:off x="1820918" y="3208939"/>
                <a:ext cx="1325010" cy="1060420"/>
                <a:chOff x="6559874" y="1076375"/>
                <a:chExt cx="5461705" cy="4371063"/>
              </a:xfrm>
            </p:grpSpPr>
            <p:pic>
              <p:nvPicPr>
                <p:cNvPr id="245" name="Google Shape;245;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246" name="Google Shape;246;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247" name="Google Shape;247;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48" name="Google Shape;248;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249" name="Google Shape;249;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250" name="Google Shape;250;p8"/>
              <p:cNvGrpSpPr/>
              <p:nvPr/>
            </p:nvGrpSpPr>
            <p:grpSpPr>
              <a:xfrm>
                <a:off x="3205908" y="3208939"/>
                <a:ext cx="1325010" cy="1060420"/>
                <a:chOff x="6559874" y="1076375"/>
                <a:chExt cx="5461705" cy="4371063"/>
              </a:xfrm>
            </p:grpSpPr>
            <p:pic>
              <p:nvPicPr>
                <p:cNvPr id="251" name="Google Shape;251;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252" name="Google Shape;252;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253" name="Google Shape;253;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54" name="Google Shape;254;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255" name="Google Shape;255;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grpSp>
          <p:nvGrpSpPr>
            <p:cNvPr id="256" name="Google Shape;256;p8"/>
            <p:cNvGrpSpPr/>
            <p:nvPr/>
          </p:nvGrpSpPr>
          <p:grpSpPr>
            <a:xfrm>
              <a:off x="734591" y="3513739"/>
              <a:ext cx="4101127" cy="1062661"/>
              <a:chOff x="429791" y="3208939"/>
              <a:chExt cx="4101127" cy="1062661"/>
            </a:xfrm>
          </p:grpSpPr>
          <p:grpSp>
            <p:nvGrpSpPr>
              <p:cNvPr id="257" name="Google Shape;257;p8"/>
              <p:cNvGrpSpPr/>
              <p:nvPr/>
            </p:nvGrpSpPr>
            <p:grpSpPr>
              <a:xfrm>
                <a:off x="429791" y="3211180"/>
                <a:ext cx="1325010" cy="1060420"/>
                <a:chOff x="6559874" y="1076375"/>
                <a:chExt cx="5461705" cy="4371063"/>
              </a:xfrm>
            </p:grpSpPr>
            <p:pic>
              <p:nvPicPr>
                <p:cNvPr id="258" name="Google Shape;258;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259" name="Google Shape;259;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260" name="Google Shape;260;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61" name="Google Shape;261;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262" name="Google Shape;262;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263" name="Google Shape;263;p8"/>
              <p:cNvGrpSpPr/>
              <p:nvPr/>
            </p:nvGrpSpPr>
            <p:grpSpPr>
              <a:xfrm>
                <a:off x="1820918" y="3208939"/>
                <a:ext cx="1325010" cy="1060420"/>
                <a:chOff x="6559874" y="1076375"/>
                <a:chExt cx="5461705" cy="4371063"/>
              </a:xfrm>
            </p:grpSpPr>
            <p:pic>
              <p:nvPicPr>
                <p:cNvPr id="264" name="Google Shape;264;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265" name="Google Shape;265;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266" name="Google Shape;266;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67" name="Google Shape;267;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268" name="Google Shape;268;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269" name="Google Shape;269;p8"/>
              <p:cNvGrpSpPr/>
              <p:nvPr/>
            </p:nvGrpSpPr>
            <p:grpSpPr>
              <a:xfrm>
                <a:off x="3205908" y="3208939"/>
                <a:ext cx="1325010" cy="1060420"/>
                <a:chOff x="6559874" y="1076375"/>
                <a:chExt cx="5461705" cy="4371063"/>
              </a:xfrm>
            </p:grpSpPr>
            <p:pic>
              <p:nvPicPr>
                <p:cNvPr id="270" name="Google Shape;270;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271" name="Google Shape;271;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272" name="Google Shape;272;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73" name="Google Shape;273;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274" name="Google Shape;274;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grpSp>
          <p:nvGrpSpPr>
            <p:cNvPr id="275" name="Google Shape;275;p8"/>
            <p:cNvGrpSpPr/>
            <p:nvPr/>
          </p:nvGrpSpPr>
          <p:grpSpPr>
            <a:xfrm>
              <a:off x="886991" y="3666139"/>
              <a:ext cx="4101127" cy="1062661"/>
              <a:chOff x="429791" y="3208939"/>
              <a:chExt cx="4101127" cy="1062661"/>
            </a:xfrm>
          </p:grpSpPr>
          <p:grpSp>
            <p:nvGrpSpPr>
              <p:cNvPr id="276" name="Google Shape;276;p8"/>
              <p:cNvGrpSpPr/>
              <p:nvPr/>
            </p:nvGrpSpPr>
            <p:grpSpPr>
              <a:xfrm>
                <a:off x="429791" y="3211180"/>
                <a:ext cx="1325010" cy="1060420"/>
                <a:chOff x="6559874" y="1076375"/>
                <a:chExt cx="5461705" cy="4371063"/>
              </a:xfrm>
            </p:grpSpPr>
            <p:pic>
              <p:nvPicPr>
                <p:cNvPr id="277" name="Google Shape;277;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278" name="Google Shape;278;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279" name="Google Shape;279;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80" name="Google Shape;280;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281" name="Google Shape;281;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282" name="Google Shape;282;p8"/>
              <p:cNvGrpSpPr/>
              <p:nvPr/>
            </p:nvGrpSpPr>
            <p:grpSpPr>
              <a:xfrm>
                <a:off x="1820918" y="3208939"/>
                <a:ext cx="1325010" cy="1060420"/>
                <a:chOff x="6559874" y="1076375"/>
                <a:chExt cx="5461705" cy="4371063"/>
              </a:xfrm>
            </p:grpSpPr>
            <p:pic>
              <p:nvPicPr>
                <p:cNvPr id="283" name="Google Shape;283;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284" name="Google Shape;284;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285" name="Google Shape;285;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86" name="Google Shape;286;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287" name="Google Shape;287;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288" name="Google Shape;288;p8"/>
              <p:cNvGrpSpPr/>
              <p:nvPr/>
            </p:nvGrpSpPr>
            <p:grpSpPr>
              <a:xfrm>
                <a:off x="3205908" y="3208939"/>
                <a:ext cx="1325010" cy="1060420"/>
                <a:chOff x="6559874" y="1076375"/>
                <a:chExt cx="5461705" cy="4371063"/>
              </a:xfrm>
            </p:grpSpPr>
            <p:pic>
              <p:nvPicPr>
                <p:cNvPr id="289" name="Google Shape;289;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290" name="Google Shape;290;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291" name="Google Shape;291;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92" name="Google Shape;292;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293" name="Google Shape;293;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grpSp>
          <p:nvGrpSpPr>
            <p:cNvPr id="294" name="Google Shape;294;p8"/>
            <p:cNvGrpSpPr/>
            <p:nvPr/>
          </p:nvGrpSpPr>
          <p:grpSpPr>
            <a:xfrm>
              <a:off x="1039391" y="3818539"/>
              <a:ext cx="4101127" cy="1062661"/>
              <a:chOff x="429791" y="3208939"/>
              <a:chExt cx="4101127" cy="1062661"/>
            </a:xfrm>
          </p:grpSpPr>
          <p:grpSp>
            <p:nvGrpSpPr>
              <p:cNvPr id="295" name="Google Shape;295;p8"/>
              <p:cNvGrpSpPr/>
              <p:nvPr/>
            </p:nvGrpSpPr>
            <p:grpSpPr>
              <a:xfrm>
                <a:off x="429791" y="3211180"/>
                <a:ext cx="1325010" cy="1060420"/>
                <a:chOff x="6559874" y="1076375"/>
                <a:chExt cx="5461705" cy="4371063"/>
              </a:xfrm>
            </p:grpSpPr>
            <p:pic>
              <p:nvPicPr>
                <p:cNvPr id="296" name="Google Shape;296;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297" name="Google Shape;297;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298" name="Google Shape;298;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299" name="Google Shape;299;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300" name="Google Shape;300;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301" name="Google Shape;301;p8"/>
              <p:cNvGrpSpPr/>
              <p:nvPr/>
            </p:nvGrpSpPr>
            <p:grpSpPr>
              <a:xfrm>
                <a:off x="1820918" y="3208939"/>
                <a:ext cx="1325010" cy="1060420"/>
                <a:chOff x="6559874" y="1076375"/>
                <a:chExt cx="5461705" cy="4371063"/>
              </a:xfrm>
            </p:grpSpPr>
            <p:pic>
              <p:nvPicPr>
                <p:cNvPr id="302" name="Google Shape;302;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303" name="Google Shape;303;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304" name="Google Shape;304;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05" name="Google Shape;305;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306" name="Google Shape;306;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307" name="Google Shape;307;p8"/>
              <p:cNvGrpSpPr/>
              <p:nvPr/>
            </p:nvGrpSpPr>
            <p:grpSpPr>
              <a:xfrm>
                <a:off x="3205908" y="3208939"/>
                <a:ext cx="1325010" cy="1060420"/>
                <a:chOff x="6559874" y="1076375"/>
                <a:chExt cx="5461705" cy="4371063"/>
              </a:xfrm>
            </p:grpSpPr>
            <p:pic>
              <p:nvPicPr>
                <p:cNvPr id="308" name="Google Shape;308;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309" name="Google Shape;309;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310" name="Google Shape;310;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11" name="Google Shape;311;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312" name="Google Shape;312;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grpSp>
          <p:nvGrpSpPr>
            <p:cNvPr id="313" name="Google Shape;313;p8"/>
            <p:cNvGrpSpPr/>
            <p:nvPr/>
          </p:nvGrpSpPr>
          <p:grpSpPr>
            <a:xfrm>
              <a:off x="1191791" y="3970939"/>
              <a:ext cx="4101127" cy="1062661"/>
              <a:chOff x="429791" y="3208939"/>
              <a:chExt cx="4101127" cy="1062661"/>
            </a:xfrm>
          </p:grpSpPr>
          <p:grpSp>
            <p:nvGrpSpPr>
              <p:cNvPr id="314" name="Google Shape;314;p8"/>
              <p:cNvGrpSpPr/>
              <p:nvPr/>
            </p:nvGrpSpPr>
            <p:grpSpPr>
              <a:xfrm>
                <a:off x="429791" y="3211180"/>
                <a:ext cx="1325010" cy="1060420"/>
                <a:chOff x="6559874" y="1076375"/>
                <a:chExt cx="5461705" cy="4371063"/>
              </a:xfrm>
            </p:grpSpPr>
            <p:pic>
              <p:nvPicPr>
                <p:cNvPr id="315" name="Google Shape;315;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316" name="Google Shape;316;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317" name="Google Shape;317;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18" name="Google Shape;318;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319" name="Google Shape;319;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320" name="Google Shape;320;p8"/>
              <p:cNvGrpSpPr/>
              <p:nvPr/>
            </p:nvGrpSpPr>
            <p:grpSpPr>
              <a:xfrm>
                <a:off x="1820918" y="3208939"/>
                <a:ext cx="1325010" cy="1060420"/>
                <a:chOff x="6559874" y="1076375"/>
                <a:chExt cx="5461705" cy="4371063"/>
              </a:xfrm>
            </p:grpSpPr>
            <p:pic>
              <p:nvPicPr>
                <p:cNvPr id="321" name="Google Shape;321;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322" name="Google Shape;322;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323" name="Google Shape;323;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24" name="Google Shape;324;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325" name="Google Shape;325;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326" name="Google Shape;326;p8"/>
              <p:cNvGrpSpPr/>
              <p:nvPr/>
            </p:nvGrpSpPr>
            <p:grpSpPr>
              <a:xfrm>
                <a:off x="3205908" y="3208939"/>
                <a:ext cx="1325010" cy="1060420"/>
                <a:chOff x="6559874" y="1076375"/>
                <a:chExt cx="5461705" cy="4371063"/>
              </a:xfrm>
            </p:grpSpPr>
            <p:pic>
              <p:nvPicPr>
                <p:cNvPr id="327" name="Google Shape;327;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328" name="Google Shape;328;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329" name="Google Shape;329;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30" name="Google Shape;330;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331" name="Google Shape;331;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grpSp>
          <p:nvGrpSpPr>
            <p:cNvPr id="332" name="Google Shape;332;p8"/>
            <p:cNvGrpSpPr/>
            <p:nvPr/>
          </p:nvGrpSpPr>
          <p:grpSpPr>
            <a:xfrm>
              <a:off x="1344191" y="4123339"/>
              <a:ext cx="4101127" cy="1062661"/>
              <a:chOff x="429791" y="3208939"/>
              <a:chExt cx="4101127" cy="1062661"/>
            </a:xfrm>
          </p:grpSpPr>
          <p:grpSp>
            <p:nvGrpSpPr>
              <p:cNvPr id="333" name="Google Shape;333;p8"/>
              <p:cNvGrpSpPr/>
              <p:nvPr/>
            </p:nvGrpSpPr>
            <p:grpSpPr>
              <a:xfrm>
                <a:off x="429791" y="3211180"/>
                <a:ext cx="1325010" cy="1060420"/>
                <a:chOff x="6559874" y="1076375"/>
                <a:chExt cx="5461705" cy="4371063"/>
              </a:xfrm>
            </p:grpSpPr>
            <p:pic>
              <p:nvPicPr>
                <p:cNvPr id="334" name="Google Shape;334;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335" name="Google Shape;335;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336" name="Google Shape;336;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37" name="Google Shape;337;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338" name="Google Shape;338;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339" name="Google Shape;339;p8"/>
              <p:cNvGrpSpPr/>
              <p:nvPr/>
            </p:nvGrpSpPr>
            <p:grpSpPr>
              <a:xfrm>
                <a:off x="1820918" y="3208939"/>
                <a:ext cx="1325010" cy="1060420"/>
                <a:chOff x="6559874" y="1076375"/>
                <a:chExt cx="5461705" cy="4371063"/>
              </a:xfrm>
            </p:grpSpPr>
            <p:pic>
              <p:nvPicPr>
                <p:cNvPr id="340" name="Google Shape;340;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341" name="Google Shape;341;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342" name="Google Shape;342;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43" name="Google Shape;343;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344" name="Google Shape;344;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345" name="Google Shape;345;p8"/>
              <p:cNvGrpSpPr/>
              <p:nvPr/>
            </p:nvGrpSpPr>
            <p:grpSpPr>
              <a:xfrm>
                <a:off x="3205908" y="3208939"/>
                <a:ext cx="1325010" cy="1060420"/>
                <a:chOff x="6559874" y="1076375"/>
                <a:chExt cx="5461705" cy="4371063"/>
              </a:xfrm>
            </p:grpSpPr>
            <p:pic>
              <p:nvPicPr>
                <p:cNvPr id="346" name="Google Shape;346;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347" name="Google Shape;347;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348" name="Google Shape;348;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49" name="Google Shape;349;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350" name="Google Shape;350;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grpSp>
          <p:nvGrpSpPr>
            <p:cNvPr id="351" name="Google Shape;351;p8"/>
            <p:cNvGrpSpPr/>
            <p:nvPr/>
          </p:nvGrpSpPr>
          <p:grpSpPr>
            <a:xfrm>
              <a:off x="1496591" y="4275739"/>
              <a:ext cx="4101127" cy="1062661"/>
              <a:chOff x="429791" y="3208939"/>
              <a:chExt cx="4101127" cy="1062661"/>
            </a:xfrm>
          </p:grpSpPr>
          <p:grpSp>
            <p:nvGrpSpPr>
              <p:cNvPr id="352" name="Google Shape;352;p8"/>
              <p:cNvGrpSpPr/>
              <p:nvPr/>
            </p:nvGrpSpPr>
            <p:grpSpPr>
              <a:xfrm>
                <a:off x="429791" y="3211180"/>
                <a:ext cx="1325010" cy="1060420"/>
                <a:chOff x="6559874" y="1076375"/>
                <a:chExt cx="5461705" cy="4371063"/>
              </a:xfrm>
            </p:grpSpPr>
            <p:pic>
              <p:nvPicPr>
                <p:cNvPr id="353" name="Google Shape;353;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354" name="Google Shape;354;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355" name="Google Shape;355;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56" name="Google Shape;356;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357" name="Google Shape;357;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358" name="Google Shape;358;p8"/>
              <p:cNvGrpSpPr/>
              <p:nvPr/>
            </p:nvGrpSpPr>
            <p:grpSpPr>
              <a:xfrm>
                <a:off x="1820918" y="3208939"/>
                <a:ext cx="1325010" cy="1060420"/>
                <a:chOff x="6559874" y="1076375"/>
                <a:chExt cx="5461705" cy="4371063"/>
              </a:xfrm>
            </p:grpSpPr>
            <p:pic>
              <p:nvPicPr>
                <p:cNvPr id="359" name="Google Shape;359;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360" name="Google Shape;360;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361" name="Google Shape;361;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62" name="Google Shape;362;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363" name="Google Shape;363;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364" name="Google Shape;364;p8"/>
              <p:cNvGrpSpPr/>
              <p:nvPr/>
            </p:nvGrpSpPr>
            <p:grpSpPr>
              <a:xfrm>
                <a:off x="3205908" y="3208939"/>
                <a:ext cx="1325010" cy="1060420"/>
                <a:chOff x="6559874" y="1076375"/>
                <a:chExt cx="5461705" cy="4371063"/>
              </a:xfrm>
            </p:grpSpPr>
            <p:pic>
              <p:nvPicPr>
                <p:cNvPr id="365" name="Google Shape;365;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366" name="Google Shape;366;p8"/>
                <p:cNvSpPr txBox="1"/>
                <p:nvPr/>
              </p:nvSpPr>
              <p:spPr>
                <a:xfrm>
                  <a:off x="658110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367" name="Google Shape;367;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68" name="Google Shape;368;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369" name="Google Shape;369;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rgbClr val="FF0000"/>
                      </a:solidFill>
                      <a:latin typeface="Noto Sans Symbols"/>
                      <a:ea typeface="Noto Sans Symbols"/>
                      <a:cs typeface="Noto Sans Symbols"/>
                      <a:sym typeface="Noto Sans Symbols"/>
                    </a:rPr>
                    <a:t>Δ</a:t>
                  </a:r>
                  <a:r>
                    <a:rPr lang="en-US" sz="1200" b="1" i="0" u="none" strike="noStrike" cap="none">
                      <a:solidFill>
                        <a:srgbClr val="FF0000"/>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grpSp>
          <p:nvGrpSpPr>
            <p:cNvPr id="370" name="Google Shape;370;p8"/>
            <p:cNvGrpSpPr/>
            <p:nvPr/>
          </p:nvGrpSpPr>
          <p:grpSpPr>
            <a:xfrm>
              <a:off x="1571961" y="4428139"/>
              <a:ext cx="4178157" cy="1062661"/>
              <a:chOff x="352761" y="3208939"/>
              <a:chExt cx="4178157" cy="1062661"/>
            </a:xfrm>
          </p:grpSpPr>
          <p:grpSp>
            <p:nvGrpSpPr>
              <p:cNvPr id="371" name="Google Shape;371;p8"/>
              <p:cNvGrpSpPr/>
              <p:nvPr/>
            </p:nvGrpSpPr>
            <p:grpSpPr>
              <a:xfrm>
                <a:off x="352761" y="3211180"/>
                <a:ext cx="1402040" cy="1060420"/>
                <a:chOff x="6242356" y="1076375"/>
                <a:chExt cx="5779224" cy="4371063"/>
              </a:xfrm>
            </p:grpSpPr>
            <p:pic>
              <p:nvPicPr>
                <p:cNvPr id="372" name="Google Shape;372;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373" name="Google Shape;373;p8"/>
                <p:cNvSpPr txBox="1"/>
                <p:nvPr/>
              </p:nvSpPr>
              <p:spPr>
                <a:xfrm>
                  <a:off x="6242356"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Noto Sans Symbols"/>
                      <a:ea typeface="Noto Sans Symbols"/>
                      <a:cs typeface="Noto Sans Symbols"/>
                      <a:sym typeface="Noto Sans Symbols"/>
                    </a:rPr>
                    <a:t>Δ</a:t>
                  </a:r>
                  <a:r>
                    <a:rPr lang="en-US" sz="1200" b="1" i="0" u="none" strike="noStrike" cap="none">
                      <a:solidFill>
                        <a:schemeClr val="dk1"/>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374" name="Google Shape;374;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75" name="Google Shape;375;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376" name="Google Shape;376;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Noto Sans Symbols"/>
                      <a:ea typeface="Noto Sans Symbols"/>
                      <a:cs typeface="Noto Sans Symbols"/>
                      <a:sym typeface="Noto Sans Symbols"/>
                    </a:rPr>
                    <a:t>Δ</a:t>
                  </a:r>
                  <a:r>
                    <a:rPr lang="en-US" sz="1200" b="1" i="0" u="none" strike="noStrike" cap="none">
                      <a:solidFill>
                        <a:schemeClr val="dk1"/>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377" name="Google Shape;377;p8"/>
              <p:cNvGrpSpPr/>
              <p:nvPr/>
            </p:nvGrpSpPr>
            <p:grpSpPr>
              <a:xfrm>
                <a:off x="1733615" y="3208939"/>
                <a:ext cx="1412312" cy="1060420"/>
                <a:chOff x="6200012" y="1076375"/>
                <a:chExt cx="5821568" cy="4371063"/>
              </a:xfrm>
            </p:grpSpPr>
            <p:pic>
              <p:nvPicPr>
                <p:cNvPr id="378" name="Google Shape;378;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379" name="Google Shape;379;p8"/>
                <p:cNvSpPr txBox="1"/>
                <p:nvPr/>
              </p:nvSpPr>
              <p:spPr>
                <a:xfrm>
                  <a:off x="6200012"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Noto Sans Symbols"/>
                      <a:ea typeface="Noto Sans Symbols"/>
                      <a:cs typeface="Noto Sans Symbols"/>
                      <a:sym typeface="Noto Sans Symbols"/>
                    </a:rPr>
                    <a:t>Δ</a:t>
                  </a:r>
                  <a:r>
                    <a:rPr lang="en-US" sz="1200" b="1" i="0" u="none" strike="noStrike" cap="none">
                      <a:solidFill>
                        <a:schemeClr val="dk1"/>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380" name="Google Shape;380;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81" name="Google Shape;381;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382" name="Google Shape;382;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Noto Sans Symbols"/>
                      <a:ea typeface="Noto Sans Symbols"/>
                      <a:cs typeface="Noto Sans Symbols"/>
                      <a:sym typeface="Noto Sans Symbols"/>
                    </a:rPr>
                    <a:t>Δ</a:t>
                  </a:r>
                  <a:r>
                    <a:rPr lang="en-US" sz="1200" b="1" i="0" u="none" strike="noStrike" cap="none">
                      <a:solidFill>
                        <a:schemeClr val="dk1"/>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nvGrpSpPr>
              <p:cNvPr id="383" name="Google Shape;383;p8"/>
              <p:cNvGrpSpPr/>
              <p:nvPr/>
            </p:nvGrpSpPr>
            <p:grpSpPr>
              <a:xfrm>
                <a:off x="3108333" y="3208939"/>
                <a:ext cx="1422585" cy="1060420"/>
                <a:chOff x="6157668" y="1076375"/>
                <a:chExt cx="5863912" cy="4371063"/>
              </a:xfrm>
            </p:grpSpPr>
            <p:pic>
              <p:nvPicPr>
                <p:cNvPr id="384" name="Google Shape;384;p8"/>
                <p:cNvPicPr preferRelativeResize="0"/>
                <p:nvPr/>
              </p:nvPicPr>
              <p:blipFill rotWithShape="1">
                <a:blip r:embed="rId3">
                  <a:alphaModFix/>
                </a:blip>
                <a:srcRect/>
                <a:stretch/>
              </p:blipFill>
              <p:spPr>
                <a:xfrm>
                  <a:off x="6559874" y="1076375"/>
                  <a:ext cx="5449688" cy="4148057"/>
                </a:xfrm>
                <a:prstGeom prst="rect">
                  <a:avLst/>
                </a:prstGeom>
                <a:noFill/>
                <a:ln>
                  <a:noFill/>
                </a:ln>
              </p:spPr>
            </p:pic>
            <p:sp>
              <p:nvSpPr>
                <p:cNvPr id="385" name="Google Shape;385;p8"/>
                <p:cNvSpPr txBox="1"/>
                <p:nvPr/>
              </p:nvSpPr>
              <p:spPr>
                <a:xfrm>
                  <a:off x="6157668" y="4305938"/>
                  <a:ext cx="40503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Noto Sans Symbols"/>
                      <a:ea typeface="Noto Sans Symbols"/>
                      <a:cs typeface="Noto Sans Symbols"/>
                      <a:sym typeface="Noto Sans Symbols"/>
                    </a:rPr>
                    <a:t>Δ</a:t>
                  </a:r>
                  <a:r>
                    <a:rPr lang="en-US" sz="1200" b="1" i="0" u="none" strike="noStrike" cap="none">
                      <a:solidFill>
                        <a:schemeClr val="dk1"/>
                      </a:solidFill>
                      <a:latin typeface="Calibri"/>
                      <a:ea typeface="Calibri"/>
                      <a:cs typeface="Calibri"/>
                      <a:sym typeface="Calibri"/>
                    </a:rPr>
                    <a:t>x = 15 km</a:t>
                  </a:r>
                  <a:endParaRPr sz="1400" b="0" i="0" u="none" strike="noStrike" cap="none">
                    <a:solidFill>
                      <a:srgbClr val="000000"/>
                    </a:solidFill>
                    <a:latin typeface="Arial"/>
                    <a:ea typeface="Arial"/>
                    <a:cs typeface="Arial"/>
                    <a:sym typeface="Arial"/>
                  </a:endParaRPr>
                </a:p>
              </p:txBody>
            </p:sp>
            <p:sp>
              <p:nvSpPr>
                <p:cNvPr id="386" name="Google Shape;386;p8"/>
                <p:cNvSpPr/>
                <p:nvPr/>
              </p:nvSpPr>
              <p:spPr>
                <a:xfrm>
                  <a:off x="6593134" y="1093709"/>
                  <a:ext cx="5398200" cy="41307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87" name="Google Shape;387;p8"/>
                <p:cNvPicPr preferRelativeResize="0"/>
                <p:nvPr/>
              </p:nvPicPr>
              <p:blipFill rotWithShape="1">
                <a:blip r:embed="rId4">
                  <a:alphaModFix/>
                </a:blip>
                <a:srcRect/>
                <a:stretch/>
              </p:blipFill>
              <p:spPr>
                <a:xfrm>
                  <a:off x="7376966" y="1734062"/>
                  <a:ext cx="4185204" cy="2658319"/>
                </a:xfrm>
                <a:prstGeom prst="rect">
                  <a:avLst/>
                </a:prstGeom>
                <a:noFill/>
                <a:ln w="57150" cap="flat" cmpd="sng">
                  <a:solidFill>
                    <a:schemeClr val="dk1"/>
                  </a:solidFill>
                  <a:prstDash val="solid"/>
                  <a:round/>
                  <a:headEnd type="none" w="sm" len="sm"/>
                  <a:tailEnd type="none" w="sm" len="sm"/>
                </a:ln>
              </p:spPr>
            </p:pic>
            <p:sp>
              <p:nvSpPr>
                <p:cNvPr id="388" name="Google Shape;388;p8"/>
                <p:cNvSpPr txBox="1"/>
                <p:nvPr/>
              </p:nvSpPr>
              <p:spPr>
                <a:xfrm>
                  <a:off x="7946080" y="3447580"/>
                  <a:ext cx="4075500" cy="11415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dk1"/>
                      </a:solidFill>
                      <a:latin typeface="Noto Sans Symbols"/>
                      <a:ea typeface="Noto Sans Symbols"/>
                      <a:cs typeface="Noto Sans Symbols"/>
                      <a:sym typeface="Noto Sans Symbols"/>
                    </a:rPr>
                    <a:t>Δ</a:t>
                  </a:r>
                  <a:r>
                    <a:rPr lang="en-US" sz="1200" b="1" i="0" u="none" strike="noStrike" cap="none">
                      <a:solidFill>
                        <a:schemeClr val="dk1"/>
                      </a:solidFill>
                      <a:latin typeface="Calibri"/>
                      <a:ea typeface="Calibri"/>
                      <a:cs typeface="Calibri"/>
                      <a:sym typeface="Calibri"/>
                    </a:rPr>
                    <a:t>x = 3 km</a:t>
                  </a:r>
                  <a:endParaRPr sz="1400" b="0" i="0" u="none" strike="noStrike" cap="none">
                    <a:solidFill>
                      <a:srgbClr val="000000"/>
                    </a:solidFill>
                    <a:latin typeface="Arial"/>
                    <a:ea typeface="Arial"/>
                    <a:cs typeface="Arial"/>
                    <a:sym typeface="Arial"/>
                  </a:endParaRPr>
                </a:p>
              </p:txBody>
            </p:sp>
          </p:grpSp>
        </p:grpSp>
      </p:grpSp>
      <p:sp>
        <p:nvSpPr>
          <p:cNvPr id="389" name="Google Shape;389;p8"/>
          <p:cNvSpPr/>
          <p:nvPr/>
        </p:nvSpPr>
        <p:spPr>
          <a:xfrm>
            <a:off x="55425" y="2932875"/>
            <a:ext cx="5603700" cy="3064200"/>
          </a:xfrm>
          <a:prstGeom prst="rect">
            <a:avLst/>
          </a:prstGeom>
          <a:noFill/>
          <a:ln w="381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90" name="Google Shape;390;p8"/>
          <p:cNvSpPr txBox="1"/>
          <p:nvPr/>
        </p:nvSpPr>
        <p:spPr>
          <a:xfrm>
            <a:off x="150625" y="3038650"/>
            <a:ext cx="5427600" cy="38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en-US" sz="1900" b="1" i="0" u="none" strike="noStrike" cap="none">
                <a:solidFill>
                  <a:srgbClr val="000090"/>
                </a:solidFill>
                <a:latin typeface="Arial"/>
                <a:ea typeface="Arial"/>
                <a:cs typeface="Arial"/>
                <a:sym typeface="Arial"/>
              </a:rPr>
              <a:t>HRRR-Data Assimilation System (HRRRDAS)</a:t>
            </a:r>
            <a:endParaRPr sz="1900" b="0" i="0" u="none" strike="noStrike" cap="none">
              <a:solidFill>
                <a:srgbClr val="000090"/>
              </a:solidFill>
              <a:latin typeface="Arial"/>
              <a:ea typeface="Arial"/>
              <a:cs typeface="Arial"/>
              <a:sym typeface="Arial"/>
            </a:endParaRPr>
          </a:p>
        </p:txBody>
      </p:sp>
      <p:sp>
        <p:nvSpPr>
          <p:cNvPr id="391" name="Google Shape;391;p8"/>
          <p:cNvSpPr txBox="1">
            <a:spLocks noGrp="1"/>
          </p:cNvSpPr>
          <p:nvPr>
            <p:ph type="subTitle" idx="2"/>
          </p:nvPr>
        </p:nvSpPr>
        <p:spPr>
          <a:xfrm>
            <a:off x="51975" y="6526290"/>
            <a:ext cx="8852700" cy="301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400"/>
              <a:t>2021 Global Systems Laboratory Science Review</a:t>
            </a:r>
            <a:endParaRPr sz="1400"/>
          </a:p>
        </p:txBody>
      </p:sp>
      <p:sp>
        <p:nvSpPr>
          <p:cNvPr id="196" name="Google Shape;192;p7">
            <a:extLst>
              <a:ext uri="{FF2B5EF4-FFF2-40B4-BE49-F238E27FC236}">
                <a16:creationId xmlns:a16="http://schemas.microsoft.com/office/drawing/2014/main" id="{395C1A3A-4BAD-1841-9DF5-997C23C33CE0}"/>
              </a:ext>
            </a:extLst>
          </p:cNvPr>
          <p:cNvSpPr txBox="1"/>
          <p:nvPr/>
        </p:nvSpPr>
        <p:spPr>
          <a:xfrm>
            <a:off x="9309350" y="5936817"/>
            <a:ext cx="2827225" cy="738633"/>
          </a:xfrm>
          <a:prstGeom prst="rect">
            <a:avLst/>
          </a:prstGeom>
          <a:solidFill>
            <a:srgbClr val="FFFF00"/>
          </a:solidFill>
          <a:ln>
            <a:solidFill>
              <a:schemeClr val="accent1"/>
            </a:solid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dirty="0"/>
              <a:t>Dowell</a:t>
            </a:r>
            <a:r>
              <a:rPr lang="en-US" sz="1800" b="0" i="0" u="none" strike="noStrike" cap="none" dirty="0">
                <a:solidFill>
                  <a:srgbClr val="000000"/>
                </a:solidFill>
                <a:latin typeface="Arial"/>
                <a:ea typeface="Arial"/>
                <a:cs typeface="Arial"/>
                <a:sym typeface="Arial"/>
              </a:rPr>
              <a:t> et al. 2021, W&amp;F - to be submitted June </a:t>
            </a:r>
            <a:endParaRPr sz="1800" b="0" i="0" u="none" strike="noStrike" cap="none" dirty="0">
              <a:solidFill>
                <a:srgbClr val="000000"/>
              </a:solidFill>
              <a:latin typeface="Arial"/>
              <a:ea typeface="Arial"/>
              <a:cs typeface="Arial"/>
              <a:sym typeface="Arial"/>
            </a:endParaRPr>
          </a:p>
        </p:txBody>
      </p:sp>
      <p:graphicFrame>
        <p:nvGraphicFramePr>
          <p:cNvPr id="197" name="Table 196">
            <a:extLst>
              <a:ext uri="{FF2B5EF4-FFF2-40B4-BE49-F238E27FC236}">
                <a16:creationId xmlns:a16="http://schemas.microsoft.com/office/drawing/2014/main" id="{247793A9-920C-7445-9628-39D87CC69D00}"/>
              </a:ext>
            </a:extLst>
          </p:cNvPr>
          <p:cNvGraphicFramePr>
            <a:graphicFrameLocks noGrp="1"/>
          </p:cNvGraphicFramePr>
          <p:nvPr>
            <p:extLst>
              <p:ext uri="{D42A27DB-BD31-4B8C-83A1-F6EECF244321}">
                <p14:modId xmlns:p14="http://schemas.microsoft.com/office/powerpoint/2010/main" val="2537595067"/>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chemeClr val="bg1"/>
                          </a:solidFill>
                        </a:rPr>
                        <a:t>Coupled DA</a:t>
                      </a:r>
                    </a:p>
                  </a:txBody>
                  <a:tcPr>
                    <a:solidFill>
                      <a:schemeClr val="accent1"/>
                    </a:solidFill>
                  </a:tcPr>
                </a:tc>
                <a:tc>
                  <a:txBody>
                    <a:bodyPr/>
                    <a:lstStyle/>
                    <a:p>
                      <a:r>
                        <a:rPr lang="en-US" sz="1050" baseline="0" dirty="0">
                          <a:solidFill>
                            <a:srgbClr val="FFFF00"/>
                          </a:solidFill>
                        </a:rPr>
                        <a:t>CAM-scale</a:t>
                      </a:r>
                      <a:endParaRPr lang="en-US" sz="1050" dirty="0">
                        <a:solidFill>
                          <a:srgbClr val="FFFF00"/>
                        </a:solidFill>
                      </a:endParaRPr>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9"/>
          <p:cNvSpPr txBox="1"/>
          <p:nvPr/>
        </p:nvSpPr>
        <p:spPr>
          <a:xfrm>
            <a:off x="6431307" y="1952124"/>
            <a:ext cx="246300" cy="8004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4400"/>
              <a:buFont typeface="Arial"/>
              <a:buNone/>
            </a:pPr>
            <a:endParaRPr sz="4400" b="1" i="0" u="none" strike="noStrike" cap="none">
              <a:solidFill>
                <a:srgbClr val="FF0000"/>
              </a:solidFill>
              <a:latin typeface="Arial"/>
              <a:ea typeface="Arial"/>
              <a:cs typeface="Arial"/>
              <a:sym typeface="Arial"/>
            </a:endParaRPr>
          </a:p>
        </p:txBody>
      </p:sp>
      <p:pic>
        <p:nvPicPr>
          <p:cNvPr id="398" name="Google Shape;398;p9"/>
          <p:cNvPicPr preferRelativeResize="0"/>
          <p:nvPr/>
        </p:nvPicPr>
        <p:blipFill rotWithShape="1">
          <a:blip r:embed="rId3">
            <a:alphaModFix/>
          </a:blip>
          <a:srcRect l="7278" t="8914" r="7796" b="18252"/>
          <a:stretch/>
        </p:blipFill>
        <p:spPr>
          <a:xfrm>
            <a:off x="830075" y="1952125"/>
            <a:ext cx="2393950" cy="1934524"/>
          </a:xfrm>
          <a:prstGeom prst="rect">
            <a:avLst/>
          </a:prstGeom>
          <a:noFill/>
          <a:ln w="28575" cap="flat" cmpd="sng">
            <a:solidFill>
              <a:srgbClr val="0000FF"/>
            </a:solidFill>
            <a:prstDash val="solid"/>
            <a:round/>
            <a:headEnd type="none" w="sm" len="sm"/>
            <a:tailEnd type="none" w="sm" len="sm"/>
          </a:ln>
        </p:spPr>
      </p:pic>
      <p:pic>
        <p:nvPicPr>
          <p:cNvPr id="399" name="Google Shape;399;p9"/>
          <p:cNvPicPr preferRelativeResize="0"/>
          <p:nvPr/>
        </p:nvPicPr>
        <p:blipFill rotWithShape="1">
          <a:blip r:embed="rId4">
            <a:alphaModFix/>
          </a:blip>
          <a:srcRect l="6950" t="9785" r="7446" b="15569"/>
          <a:stretch/>
        </p:blipFill>
        <p:spPr>
          <a:xfrm>
            <a:off x="830075" y="4174438"/>
            <a:ext cx="2450299" cy="2013300"/>
          </a:xfrm>
          <a:prstGeom prst="rect">
            <a:avLst/>
          </a:prstGeom>
          <a:noFill/>
          <a:ln w="28575" cap="flat" cmpd="sng">
            <a:solidFill>
              <a:srgbClr val="FF0000"/>
            </a:solidFill>
            <a:prstDash val="solid"/>
            <a:round/>
            <a:headEnd type="none" w="sm" len="sm"/>
            <a:tailEnd type="none" w="sm" len="sm"/>
          </a:ln>
        </p:spPr>
      </p:pic>
      <p:pic>
        <p:nvPicPr>
          <p:cNvPr id="400" name="Google Shape;400;p9"/>
          <p:cNvPicPr preferRelativeResize="0"/>
          <p:nvPr/>
        </p:nvPicPr>
        <p:blipFill rotWithShape="1">
          <a:blip r:embed="rId5">
            <a:alphaModFix/>
          </a:blip>
          <a:srcRect l="8192" t="10538" r="6206" b="14822"/>
          <a:stretch/>
        </p:blipFill>
        <p:spPr>
          <a:xfrm>
            <a:off x="3545400" y="4174450"/>
            <a:ext cx="2450299" cy="2013300"/>
          </a:xfrm>
          <a:prstGeom prst="rect">
            <a:avLst/>
          </a:prstGeom>
          <a:noFill/>
          <a:ln w="28575" cap="flat" cmpd="sng">
            <a:solidFill>
              <a:srgbClr val="FF0000"/>
            </a:solidFill>
            <a:prstDash val="solid"/>
            <a:round/>
            <a:headEnd type="none" w="sm" len="sm"/>
            <a:tailEnd type="none" w="sm" len="sm"/>
          </a:ln>
        </p:spPr>
      </p:pic>
      <p:pic>
        <p:nvPicPr>
          <p:cNvPr id="401" name="Google Shape;401;p9"/>
          <p:cNvPicPr preferRelativeResize="0"/>
          <p:nvPr/>
        </p:nvPicPr>
        <p:blipFill rotWithShape="1">
          <a:blip r:embed="rId6">
            <a:alphaModFix/>
          </a:blip>
          <a:srcRect l="7532" t="10765" r="7821" b="16637"/>
          <a:stretch/>
        </p:blipFill>
        <p:spPr>
          <a:xfrm>
            <a:off x="3573575" y="1952125"/>
            <a:ext cx="2393950" cy="1934524"/>
          </a:xfrm>
          <a:prstGeom prst="rect">
            <a:avLst/>
          </a:prstGeom>
          <a:noFill/>
          <a:ln w="28575" cap="flat" cmpd="sng">
            <a:solidFill>
              <a:srgbClr val="0000FF"/>
            </a:solidFill>
            <a:prstDash val="solid"/>
            <a:round/>
            <a:headEnd type="none" w="sm" len="sm"/>
            <a:tailEnd type="none" w="sm" len="sm"/>
          </a:ln>
        </p:spPr>
      </p:pic>
      <p:sp>
        <p:nvSpPr>
          <p:cNvPr id="402" name="Google Shape;402;p9"/>
          <p:cNvSpPr txBox="1"/>
          <p:nvPr/>
        </p:nvSpPr>
        <p:spPr>
          <a:xfrm>
            <a:off x="9168050" y="2276800"/>
            <a:ext cx="2978400" cy="2555100"/>
          </a:xfrm>
          <a:prstGeom prst="rect">
            <a:avLst/>
          </a:prstGeom>
          <a:noFill/>
          <a:ln>
            <a:noFill/>
          </a:ln>
        </p:spPr>
        <p:txBody>
          <a:bodyPr spcFirstLastPara="1" wrap="square" lIns="91425" tIns="45700" rIns="91425" bIns="45700" anchor="t" anchorCtr="0">
            <a:spAutoFit/>
          </a:bodyPr>
          <a:lstStyle/>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HRRRv4 consistently shows a more organized and accurate convective system due to improved initial conditions from HRRRDAS.</a:t>
            </a:r>
            <a:endParaRPr sz="2000" b="0" i="0" u="none" strike="noStrike" cap="none">
              <a:solidFill>
                <a:srgbClr val="000000"/>
              </a:solidFill>
              <a:latin typeface="Arial"/>
              <a:ea typeface="Arial"/>
              <a:cs typeface="Arial"/>
              <a:sym typeface="Arial"/>
            </a:endParaRPr>
          </a:p>
        </p:txBody>
      </p:sp>
      <p:pic>
        <p:nvPicPr>
          <p:cNvPr id="403" name="Google Shape;403;p9"/>
          <p:cNvPicPr preferRelativeResize="0"/>
          <p:nvPr/>
        </p:nvPicPr>
        <p:blipFill rotWithShape="1">
          <a:blip r:embed="rId7">
            <a:alphaModFix/>
          </a:blip>
          <a:srcRect l="66343" t="48181" b="12712"/>
          <a:stretch/>
        </p:blipFill>
        <p:spPr>
          <a:xfrm>
            <a:off x="6278898" y="2060763"/>
            <a:ext cx="2889144" cy="2341172"/>
          </a:xfrm>
          <a:prstGeom prst="rect">
            <a:avLst/>
          </a:prstGeom>
          <a:noFill/>
          <a:ln>
            <a:noFill/>
          </a:ln>
        </p:spPr>
      </p:pic>
      <p:sp>
        <p:nvSpPr>
          <p:cNvPr id="404" name="Google Shape;404;p9"/>
          <p:cNvSpPr txBox="1">
            <a:spLocks noGrp="1"/>
          </p:cNvSpPr>
          <p:nvPr>
            <p:ph type="sldNum" idx="12"/>
          </p:nvPr>
        </p:nvSpPr>
        <p:spPr>
          <a:xfrm>
            <a:off x="9206375"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solidFill>
                  <a:srgbClr val="FFFFFF"/>
                </a:solidFill>
              </a:rPr>
              <a:t>12</a:t>
            </a:fld>
            <a:endParaRPr>
              <a:solidFill>
                <a:srgbClr val="FFFFFF"/>
              </a:solidFill>
            </a:endParaRPr>
          </a:p>
        </p:txBody>
      </p:sp>
      <p:sp>
        <p:nvSpPr>
          <p:cNvPr id="405" name="Google Shape;405;p9"/>
          <p:cNvSpPr txBox="1">
            <a:spLocks noGrp="1"/>
          </p:cNvSpPr>
          <p:nvPr>
            <p:ph type="title" idx="4294967295"/>
          </p:nvPr>
        </p:nvSpPr>
        <p:spPr>
          <a:xfrm>
            <a:off x="51975" y="56650"/>
            <a:ext cx="11037000" cy="941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900"/>
              <a:buNone/>
            </a:pPr>
            <a:r>
              <a:rPr lang="en-US" sz="3600" dirty="0">
                <a:solidFill>
                  <a:srgbClr val="0432FF"/>
                </a:solidFill>
              </a:rPr>
              <a:t>HRRRDAS Initial Conditions Improves HRRRv4</a:t>
            </a:r>
            <a:endParaRPr sz="3600" dirty="0">
              <a:solidFill>
                <a:srgbClr val="0432FF"/>
              </a:solidFill>
            </a:endParaRPr>
          </a:p>
        </p:txBody>
      </p:sp>
      <p:sp>
        <p:nvSpPr>
          <p:cNvPr id="406" name="Google Shape;406;p9"/>
          <p:cNvSpPr txBox="1"/>
          <p:nvPr/>
        </p:nvSpPr>
        <p:spPr>
          <a:xfrm>
            <a:off x="273596" y="1116163"/>
            <a:ext cx="7037400" cy="4248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US" sz="2400" b="0" i="0" u="none" strike="noStrike" cap="none">
                <a:solidFill>
                  <a:srgbClr val="000000"/>
                </a:solidFill>
                <a:latin typeface="Arial"/>
                <a:ea typeface="Arial"/>
                <a:cs typeface="Arial"/>
                <a:sym typeface="Arial"/>
              </a:rPr>
              <a:t>Case Study 18 UTC 10 August 2020</a:t>
            </a:r>
            <a:endParaRPr sz="2400" b="0" i="0" u="none" strike="noStrike" cap="none">
              <a:solidFill>
                <a:srgbClr val="000000"/>
              </a:solidFill>
              <a:latin typeface="Arial"/>
              <a:ea typeface="Arial"/>
              <a:cs typeface="Arial"/>
              <a:sym typeface="Arial"/>
            </a:endParaRPr>
          </a:p>
        </p:txBody>
      </p:sp>
      <p:sp>
        <p:nvSpPr>
          <p:cNvPr id="407" name="Google Shape;407;p9"/>
          <p:cNvSpPr txBox="1"/>
          <p:nvPr/>
        </p:nvSpPr>
        <p:spPr>
          <a:xfrm rot="-5400000">
            <a:off x="-570825" y="2352550"/>
            <a:ext cx="20133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HRRRv4 w/HRRRDAS</a:t>
            </a:r>
            <a:endParaRPr sz="2000" b="0" i="0" u="none" strike="noStrike" cap="none">
              <a:solidFill>
                <a:srgbClr val="000000"/>
              </a:solidFill>
              <a:latin typeface="Arial"/>
              <a:ea typeface="Arial"/>
              <a:cs typeface="Arial"/>
              <a:sym typeface="Arial"/>
            </a:endParaRPr>
          </a:p>
        </p:txBody>
      </p:sp>
      <p:sp>
        <p:nvSpPr>
          <p:cNvPr id="408" name="Google Shape;408;p9"/>
          <p:cNvSpPr txBox="1"/>
          <p:nvPr/>
        </p:nvSpPr>
        <p:spPr>
          <a:xfrm rot="-5400000">
            <a:off x="-233850" y="4778676"/>
            <a:ext cx="1415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HRRRv3</a:t>
            </a:r>
            <a:endParaRPr sz="2000" b="0" i="0" u="none" strike="noStrike" cap="none">
              <a:solidFill>
                <a:srgbClr val="000000"/>
              </a:solidFill>
              <a:latin typeface="Arial"/>
              <a:ea typeface="Arial"/>
              <a:cs typeface="Arial"/>
              <a:sym typeface="Arial"/>
            </a:endParaRPr>
          </a:p>
        </p:txBody>
      </p:sp>
      <p:sp>
        <p:nvSpPr>
          <p:cNvPr id="409" name="Google Shape;409;p9"/>
          <p:cNvSpPr txBox="1"/>
          <p:nvPr/>
        </p:nvSpPr>
        <p:spPr>
          <a:xfrm>
            <a:off x="6158063" y="1818775"/>
            <a:ext cx="29784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Radar observations</a:t>
            </a:r>
            <a:endParaRPr sz="2000" b="0" i="0" u="none" strike="noStrike" cap="none">
              <a:solidFill>
                <a:srgbClr val="000000"/>
              </a:solidFill>
              <a:latin typeface="Arial"/>
              <a:ea typeface="Arial"/>
              <a:cs typeface="Arial"/>
              <a:sym typeface="Arial"/>
            </a:endParaRPr>
          </a:p>
        </p:txBody>
      </p:sp>
      <p:pic>
        <p:nvPicPr>
          <p:cNvPr id="410" name="Google Shape;410;p9"/>
          <p:cNvPicPr preferRelativeResize="0"/>
          <p:nvPr/>
        </p:nvPicPr>
        <p:blipFill rotWithShape="1">
          <a:blip r:embed="rId4">
            <a:alphaModFix/>
          </a:blip>
          <a:srcRect l="20938" t="88680" r="20161" b="1222"/>
          <a:stretch/>
        </p:blipFill>
        <p:spPr>
          <a:xfrm>
            <a:off x="6126500" y="4325375"/>
            <a:ext cx="3131624" cy="505774"/>
          </a:xfrm>
          <a:prstGeom prst="rect">
            <a:avLst/>
          </a:prstGeom>
          <a:noFill/>
          <a:ln>
            <a:noFill/>
          </a:ln>
        </p:spPr>
      </p:pic>
      <p:sp>
        <p:nvSpPr>
          <p:cNvPr id="411" name="Google Shape;411;p9"/>
          <p:cNvSpPr txBox="1"/>
          <p:nvPr/>
        </p:nvSpPr>
        <p:spPr>
          <a:xfrm>
            <a:off x="6431300" y="4849325"/>
            <a:ext cx="5664000" cy="17238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Arial"/>
                <a:ea typeface="Arial"/>
                <a:cs typeface="Arial"/>
                <a:sym typeface="Arial"/>
              </a:rPr>
              <a:t>HRRRDAS uses hourly assimilation cycles to incorporate both conventional and radar observations and the ensemble mean provides convective scale motions and thermodynamics to HRRRv4.</a:t>
            </a:r>
            <a:endParaRPr sz="2000" b="0" i="0" u="none" strike="noStrike" cap="none" dirty="0">
              <a:solidFill>
                <a:srgbClr val="000000"/>
              </a:solidFill>
              <a:latin typeface="Arial"/>
              <a:ea typeface="Arial"/>
              <a:cs typeface="Arial"/>
              <a:sym typeface="Arial"/>
            </a:endParaRPr>
          </a:p>
        </p:txBody>
      </p:sp>
      <p:sp>
        <p:nvSpPr>
          <p:cNvPr id="412" name="Google Shape;412;p9"/>
          <p:cNvSpPr txBox="1"/>
          <p:nvPr/>
        </p:nvSpPr>
        <p:spPr>
          <a:xfrm>
            <a:off x="679225" y="1514925"/>
            <a:ext cx="26592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15 hour forecast</a:t>
            </a:r>
            <a:endParaRPr sz="2000" b="0" i="0" u="none" strike="noStrike" cap="none">
              <a:solidFill>
                <a:srgbClr val="000000"/>
              </a:solidFill>
              <a:latin typeface="Arial"/>
              <a:ea typeface="Arial"/>
              <a:cs typeface="Arial"/>
              <a:sym typeface="Arial"/>
            </a:endParaRPr>
          </a:p>
        </p:txBody>
      </p:sp>
      <p:sp>
        <p:nvSpPr>
          <p:cNvPr id="413" name="Google Shape;413;p9"/>
          <p:cNvSpPr txBox="1"/>
          <p:nvPr/>
        </p:nvSpPr>
        <p:spPr>
          <a:xfrm>
            <a:off x="3346225" y="1514925"/>
            <a:ext cx="2659200" cy="4002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13 hour forecast</a:t>
            </a:r>
            <a:endParaRPr sz="2000" b="0" i="0" u="none" strike="noStrike" cap="none">
              <a:solidFill>
                <a:srgbClr val="000000"/>
              </a:solidFill>
              <a:latin typeface="Arial"/>
              <a:ea typeface="Arial"/>
              <a:cs typeface="Arial"/>
              <a:sym typeface="Arial"/>
            </a:endParaRPr>
          </a:p>
        </p:txBody>
      </p:sp>
      <p:sp>
        <p:nvSpPr>
          <p:cNvPr id="414" name="Google Shape;414;p9"/>
          <p:cNvSpPr txBox="1"/>
          <p:nvPr/>
        </p:nvSpPr>
        <p:spPr>
          <a:xfrm>
            <a:off x="9171432" y="1159525"/>
            <a:ext cx="2927400" cy="11082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Arial"/>
                <a:ea typeface="Arial"/>
                <a:cs typeface="Arial"/>
                <a:sym typeface="Arial"/>
              </a:rPr>
              <a:t>Challenging forecast of very damaging derecho </a:t>
            </a:r>
            <a:endParaRPr sz="2000" b="0" i="0" u="none" strike="noStrike" cap="none">
              <a:solidFill>
                <a:srgbClr val="000000"/>
              </a:solidFill>
              <a:latin typeface="Arial"/>
              <a:ea typeface="Arial"/>
              <a:cs typeface="Arial"/>
              <a:sym typeface="Arial"/>
            </a:endParaRPr>
          </a:p>
        </p:txBody>
      </p:sp>
      <p:sp>
        <p:nvSpPr>
          <p:cNvPr id="415" name="Google Shape;415;p9"/>
          <p:cNvSpPr txBox="1"/>
          <p:nvPr/>
        </p:nvSpPr>
        <p:spPr>
          <a:xfrm>
            <a:off x="51975" y="6526290"/>
            <a:ext cx="8852700" cy="3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2021 Global Systems Laboratory Science Review</a:t>
            </a:r>
            <a:endParaRPr/>
          </a:p>
        </p:txBody>
      </p:sp>
      <p:sp>
        <p:nvSpPr>
          <p:cNvPr id="21" name="Google Shape;192;p7">
            <a:extLst>
              <a:ext uri="{FF2B5EF4-FFF2-40B4-BE49-F238E27FC236}">
                <a16:creationId xmlns:a16="http://schemas.microsoft.com/office/drawing/2014/main" id="{2F2CBAAC-62AC-834B-8287-2FD06A2E3DC7}"/>
              </a:ext>
            </a:extLst>
          </p:cNvPr>
          <p:cNvSpPr txBox="1"/>
          <p:nvPr/>
        </p:nvSpPr>
        <p:spPr>
          <a:xfrm>
            <a:off x="7604774" y="6396365"/>
            <a:ext cx="4541676" cy="461635"/>
          </a:xfrm>
          <a:prstGeom prst="rect">
            <a:avLst/>
          </a:prstGeom>
          <a:solidFill>
            <a:srgbClr val="FFFF00"/>
          </a:solidFill>
          <a:ln>
            <a:solidFill>
              <a:schemeClr val="accent1"/>
            </a:solid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dirty="0"/>
              <a:t>Dowell</a:t>
            </a:r>
            <a:r>
              <a:rPr lang="en-US" sz="1800" b="0" i="0" u="none" strike="noStrike" cap="none" dirty="0">
                <a:solidFill>
                  <a:srgbClr val="000000"/>
                </a:solidFill>
                <a:latin typeface="Arial"/>
                <a:ea typeface="Arial"/>
                <a:cs typeface="Arial"/>
                <a:sym typeface="Arial"/>
              </a:rPr>
              <a:t> et al. 2021, to be submitted June </a:t>
            </a:r>
            <a:endParaRPr sz="1800" b="0" i="0" u="none" strike="noStrike" cap="none" dirty="0">
              <a:solidFill>
                <a:srgbClr val="000000"/>
              </a:solidFill>
              <a:latin typeface="Arial"/>
              <a:ea typeface="Arial"/>
              <a:cs typeface="Arial"/>
              <a:sym typeface="Arial"/>
            </a:endParaRPr>
          </a:p>
        </p:txBody>
      </p:sp>
      <p:sp>
        <p:nvSpPr>
          <p:cNvPr id="2" name="Date Placeholder 1">
            <a:extLst>
              <a:ext uri="{FF2B5EF4-FFF2-40B4-BE49-F238E27FC236}">
                <a16:creationId xmlns:a16="http://schemas.microsoft.com/office/drawing/2014/main" id="{9D66CC96-DEF3-2844-BEA9-EBA6CD33C767}"/>
              </a:ext>
            </a:extLst>
          </p:cNvPr>
          <p:cNvSpPr>
            <a:spLocks noGrp="1"/>
          </p:cNvSpPr>
          <p:nvPr>
            <p:ph type="dt" idx="10"/>
          </p:nvPr>
        </p:nvSpPr>
        <p:spPr/>
        <p:txBody>
          <a:bodyPr/>
          <a:lstStyle/>
          <a:p>
            <a:r>
              <a:rPr lang="en-US"/>
              <a:t>7 June 2021</a:t>
            </a:r>
          </a:p>
        </p:txBody>
      </p:sp>
      <p:sp>
        <p:nvSpPr>
          <p:cNvPr id="3" name="Footer Placeholder 2">
            <a:extLst>
              <a:ext uri="{FF2B5EF4-FFF2-40B4-BE49-F238E27FC236}">
                <a16:creationId xmlns:a16="http://schemas.microsoft.com/office/drawing/2014/main" id="{F7892223-185A-B44A-9750-52E77678B7D3}"/>
              </a:ext>
            </a:extLst>
          </p:cNvPr>
          <p:cNvSpPr>
            <a:spLocks noGrp="1"/>
          </p:cNvSpPr>
          <p:nvPr>
            <p:ph type="ftr" idx="11"/>
          </p:nvPr>
        </p:nvSpPr>
        <p:spPr/>
        <p:txBody>
          <a:bodyPr/>
          <a:lstStyle/>
          <a:p>
            <a:r>
              <a:rPr lang="en-US"/>
              <a:t>NOAA/OAR-JCSDA-satDA</a:t>
            </a:r>
          </a:p>
        </p:txBody>
      </p:sp>
      <p:graphicFrame>
        <p:nvGraphicFramePr>
          <p:cNvPr id="24" name="Table 23">
            <a:extLst>
              <a:ext uri="{FF2B5EF4-FFF2-40B4-BE49-F238E27FC236}">
                <a16:creationId xmlns:a16="http://schemas.microsoft.com/office/drawing/2014/main" id="{619FCE3F-30EB-F04E-AD2B-2933D39BEEC7}"/>
              </a:ext>
            </a:extLst>
          </p:cNvPr>
          <p:cNvGraphicFramePr>
            <a:graphicFrameLocks noGrp="1"/>
          </p:cNvGraphicFramePr>
          <p:nvPr>
            <p:extLst>
              <p:ext uri="{D42A27DB-BD31-4B8C-83A1-F6EECF244321}">
                <p14:modId xmlns:p14="http://schemas.microsoft.com/office/powerpoint/2010/main" val="1525164480"/>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chemeClr val="bg1"/>
                          </a:solidFill>
                        </a:rPr>
                        <a:t>Coupled DA</a:t>
                      </a:r>
                    </a:p>
                  </a:txBody>
                  <a:tcPr>
                    <a:solidFill>
                      <a:schemeClr val="accent1"/>
                    </a:solidFill>
                  </a:tcPr>
                </a:tc>
                <a:tc>
                  <a:txBody>
                    <a:bodyPr/>
                    <a:lstStyle/>
                    <a:p>
                      <a:r>
                        <a:rPr lang="en-US" sz="1050" baseline="0" dirty="0">
                          <a:solidFill>
                            <a:srgbClr val="FFFF00"/>
                          </a:solidFill>
                        </a:rPr>
                        <a:t>CAM-scale</a:t>
                      </a:r>
                      <a:endParaRPr lang="en-US" sz="1050" dirty="0">
                        <a:solidFill>
                          <a:srgbClr val="FFFF00"/>
                        </a:solidFill>
                      </a:endParaRPr>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10"/>
          <p:cNvSpPr txBox="1"/>
          <p:nvPr/>
        </p:nvSpPr>
        <p:spPr>
          <a:xfrm>
            <a:off x="6723300" y="4023600"/>
            <a:ext cx="5468700" cy="2247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chemeClr val="dk1"/>
                </a:solidFill>
                <a:latin typeface="Arial"/>
                <a:ea typeface="Arial"/>
                <a:cs typeface="Arial"/>
                <a:sym typeface="Arial"/>
              </a:rPr>
              <a:t>The HRRRv4 wind solutions correctly have:</a:t>
            </a: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stronger overall winds and more coverage further east</a:t>
            </a: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stronger winds starting earlier in the system’s life over central Iowa</a:t>
            </a: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narrow corridors of very intense winds over eastern Iowa</a:t>
            </a:r>
            <a:endParaRPr sz="2000" b="0" i="0" u="none" strike="noStrike" cap="none">
              <a:solidFill>
                <a:srgbClr val="000000"/>
              </a:solidFill>
              <a:latin typeface="Arial"/>
              <a:ea typeface="Arial"/>
              <a:cs typeface="Arial"/>
              <a:sym typeface="Arial"/>
            </a:endParaRPr>
          </a:p>
        </p:txBody>
      </p:sp>
      <p:pic>
        <p:nvPicPr>
          <p:cNvPr id="421" name="Google Shape;421;p10"/>
          <p:cNvPicPr preferRelativeResize="0"/>
          <p:nvPr/>
        </p:nvPicPr>
        <p:blipFill rotWithShape="1">
          <a:blip r:embed="rId3">
            <a:alphaModFix/>
          </a:blip>
          <a:srcRect l="2040" t="9689" r="1694" b="14893"/>
          <a:stretch/>
        </p:blipFill>
        <p:spPr>
          <a:xfrm>
            <a:off x="795925" y="2036800"/>
            <a:ext cx="2488225" cy="2072749"/>
          </a:xfrm>
          <a:prstGeom prst="rect">
            <a:avLst/>
          </a:prstGeom>
          <a:noFill/>
          <a:ln w="28575" cap="flat" cmpd="sng">
            <a:solidFill>
              <a:srgbClr val="0000FF"/>
            </a:solidFill>
            <a:prstDash val="solid"/>
            <a:round/>
            <a:headEnd type="none" w="sm" len="sm"/>
            <a:tailEnd type="none" w="sm" len="sm"/>
          </a:ln>
        </p:spPr>
      </p:pic>
      <p:pic>
        <p:nvPicPr>
          <p:cNvPr id="422" name="Google Shape;422;p10"/>
          <p:cNvPicPr preferRelativeResize="0"/>
          <p:nvPr/>
        </p:nvPicPr>
        <p:blipFill rotWithShape="1">
          <a:blip r:embed="rId4">
            <a:alphaModFix/>
          </a:blip>
          <a:srcRect l="2040" t="10371" r="1694" b="16372"/>
          <a:stretch/>
        </p:blipFill>
        <p:spPr>
          <a:xfrm>
            <a:off x="795925" y="4266325"/>
            <a:ext cx="2488225" cy="2013300"/>
          </a:xfrm>
          <a:prstGeom prst="rect">
            <a:avLst/>
          </a:prstGeom>
          <a:noFill/>
          <a:ln w="28575" cap="flat" cmpd="sng">
            <a:solidFill>
              <a:srgbClr val="FF0000"/>
            </a:solidFill>
            <a:prstDash val="solid"/>
            <a:round/>
            <a:headEnd type="none" w="sm" len="sm"/>
            <a:tailEnd type="none" w="sm" len="sm"/>
          </a:ln>
        </p:spPr>
      </p:pic>
      <p:pic>
        <p:nvPicPr>
          <p:cNvPr id="423" name="Google Shape;423;p10"/>
          <p:cNvPicPr preferRelativeResize="0"/>
          <p:nvPr/>
        </p:nvPicPr>
        <p:blipFill rotWithShape="1">
          <a:blip r:embed="rId5">
            <a:alphaModFix/>
          </a:blip>
          <a:srcRect l="2996" t="9677" r="941" b="15072"/>
          <a:stretch/>
        </p:blipFill>
        <p:spPr>
          <a:xfrm>
            <a:off x="3563225" y="2041375"/>
            <a:ext cx="2488225" cy="2072749"/>
          </a:xfrm>
          <a:prstGeom prst="rect">
            <a:avLst/>
          </a:prstGeom>
          <a:noFill/>
          <a:ln w="28575" cap="flat" cmpd="sng">
            <a:solidFill>
              <a:srgbClr val="0000FF"/>
            </a:solidFill>
            <a:prstDash val="solid"/>
            <a:round/>
            <a:headEnd type="none" w="sm" len="sm"/>
            <a:tailEnd type="none" w="sm" len="sm"/>
          </a:ln>
        </p:spPr>
      </p:pic>
      <p:pic>
        <p:nvPicPr>
          <p:cNvPr id="424" name="Google Shape;424;p10"/>
          <p:cNvPicPr preferRelativeResize="0"/>
          <p:nvPr/>
        </p:nvPicPr>
        <p:blipFill rotWithShape="1">
          <a:blip r:embed="rId6">
            <a:alphaModFix/>
          </a:blip>
          <a:srcRect l="1838" t="10371" r="1895" b="16372"/>
          <a:stretch/>
        </p:blipFill>
        <p:spPr>
          <a:xfrm>
            <a:off x="3563225" y="4266325"/>
            <a:ext cx="2488225" cy="2013300"/>
          </a:xfrm>
          <a:prstGeom prst="rect">
            <a:avLst/>
          </a:prstGeom>
          <a:noFill/>
          <a:ln w="28575" cap="flat" cmpd="sng">
            <a:solidFill>
              <a:srgbClr val="FF0000"/>
            </a:solidFill>
            <a:prstDash val="solid"/>
            <a:round/>
            <a:headEnd type="none" w="sm" len="sm"/>
            <a:tailEnd type="none" w="sm" len="sm"/>
          </a:ln>
        </p:spPr>
      </p:pic>
      <p:sp>
        <p:nvSpPr>
          <p:cNvPr id="425" name="Google Shape;425;p10"/>
          <p:cNvSpPr txBox="1">
            <a:spLocks noGrp="1"/>
          </p:cNvSpPr>
          <p:nvPr>
            <p:ph type="sldNum" idx="12"/>
          </p:nvPr>
        </p:nvSpPr>
        <p:spPr>
          <a:xfrm>
            <a:off x="9206375"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solidFill>
                  <a:srgbClr val="FFFFFF"/>
                </a:solidFill>
              </a:rPr>
              <a:t>13</a:t>
            </a:fld>
            <a:endParaRPr>
              <a:solidFill>
                <a:srgbClr val="FFFFFF"/>
              </a:solidFill>
            </a:endParaRPr>
          </a:p>
        </p:txBody>
      </p:sp>
      <p:sp>
        <p:nvSpPr>
          <p:cNvPr id="426" name="Google Shape;426;p10"/>
          <p:cNvSpPr txBox="1">
            <a:spLocks noGrp="1"/>
          </p:cNvSpPr>
          <p:nvPr>
            <p:ph type="title" idx="4294967295"/>
          </p:nvPr>
        </p:nvSpPr>
        <p:spPr>
          <a:xfrm>
            <a:off x="51975" y="56650"/>
            <a:ext cx="11037000" cy="941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900"/>
              <a:buNone/>
            </a:pPr>
            <a:r>
              <a:rPr lang="en-US" sz="4000" dirty="0">
                <a:solidFill>
                  <a:srgbClr val="0432FF"/>
                </a:solidFill>
              </a:rPr>
              <a:t>HRRRDAS Initial Conditions Improves HRRRv4</a:t>
            </a:r>
            <a:endParaRPr sz="4000" dirty="0">
              <a:solidFill>
                <a:srgbClr val="0432FF"/>
              </a:solidFill>
            </a:endParaRPr>
          </a:p>
        </p:txBody>
      </p:sp>
      <p:pic>
        <p:nvPicPr>
          <p:cNvPr id="427" name="Google Shape;427;p10"/>
          <p:cNvPicPr preferRelativeResize="0"/>
          <p:nvPr/>
        </p:nvPicPr>
        <p:blipFill rotWithShape="1">
          <a:blip r:embed="rId4">
            <a:alphaModFix/>
          </a:blip>
          <a:srcRect l="16424" t="86716" r="16342"/>
          <a:stretch/>
        </p:blipFill>
        <p:spPr>
          <a:xfrm rot="-5400000">
            <a:off x="5106851" y="3991225"/>
            <a:ext cx="2627700" cy="461700"/>
          </a:xfrm>
          <a:prstGeom prst="rect">
            <a:avLst/>
          </a:prstGeom>
          <a:noFill/>
          <a:ln>
            <a:noFill/>
          </a:ln>
        </p:spPr>
      </p:pic>
      <p:sp>
        <p:nvSpPr>
          <p:cNvPr id="428" name="Google Shape;428;p10"/>
          <p:cNvSpPr txBox="1"/>
          <p:nvPr/>
        </p:nvSpPr>
        <p:spPr>
          <a:xfrm rot="-5400000">
            <a:off x="-570825" y="2504950"/>
            <a:ext cx="2013300" cy="708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HRRRv4 w/HRRRDAS</a:t>
            </a:r>
            <a:endParaRPr sz="2000" b="0" i="0" u="none" strike="noStrike" cap="none">
              <a:solidFill>
                <a:srgbClr val="000000"/>
              </a:solidFill>
              <a:latin typeface="Arial"/>
              <a:ea typeface="Arial"/>
              <a:cs typeface="Arial"/>
              <a:sym typeface="Arial"/>
            </a:endParaRPr>
          </a:p>
        </p:txBody>
      </p:sp>
      <p:sp>
        <p:nvSpPr>
          <p:cNvPr id="429" name="Google Shape;429;p10"/>
          <p:cNvSpPr txBox="1"/>
          <p:nvPr/>
        </p:nvSpPr>
        <p:spPr>
          <a:xfrm rot="-5400000">
            <a:off x="-233850" y="5007276"/>
            <a:ext cx="1415100" cy="400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HRRRv3</a:t>
            </a:r>
            <a:endParaRPr sz="2000" b="0" i="0" u="none" strike="noStrike" cap="none">
              <a:solidFill>
                <a:srgbClr val="000000"/>
              </a:solidFill>
              <a:latin typeface="Arial"/>
              <a:ea typeface="Arial"/>
              <a:cs typeface="Arial"/>
              <a:sym typeface="Arial"/>
            </a:endParaRPr>
          </a:p>
        </p:txBody>
      </p:sp>
      <p:sp>
        <p:nvSpPr>
          <p:cNvPr id="430" name="Google Shape;430;p10"/>
          <p:cNvSpPr txBox="1"/>
          <p:nvPr/>
        </p:nvSpPr>
        <p:spPr>
          <a:xfrm>
            <a:off x="765075" y="1417075"/>
            <a:ext cx="25848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18 hour Forecasts</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Valid at 21 UTC</a:t>
            </a:r>
            <a:endParaRPr sz="1800" b="0" i="0" u="none" strike="noStrike" cap="none">
              <a:solidFill>
                <a:srgbClr val="000000"/>
              </a:solidFill>
              <a:latin typeface="Arial"/>
              <a:ea typeface="Arial"/>
              <a:cs typeface="Arial"/>
              <a:sym typeface="Arial"/>
            </a:endParaRPr>
          </a:p>
        </p:txBody>
      </p:sp>
      <p:sp>
        <p:nvSpPr>
          <p:cNvPr id="431" name="Google Shape;431;p10"/>
          <p:cNvSpPr txBox="1"/>
          <p:nvPr/>
        </p:nvSpPr>
        <p:spPr>
          <a:xfrm>
            <a:off x="3514938" y="1417320"/>
            <a:ext cx="25848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18 hour Forecasts</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Valid at 3 UTC</a:t>
            </a:r>
            <a:endParaRPr sz="1800" b="0" i="0" u="none" strike="noStrike" cap="none">
              <a:solidFill>
                <a:srgbClr val="000000"/>
              </a:solidFill>
              <a:latin typeface="Arial"/>
              <a:ea typeface="Arial"/>
              <a:cs typeface="Arial"/>
              <a:sym typeface="Arial"/>
            </a:endParaRPr>
          </a:p>
        </p:txBody>
      </p:sp>
      <p:sp>
        <p:nvSpPr>
          <p:cNvPr id="432" name="Google Shape;432;p10"/>
          <p:cNvSpPr txBox="1"/>
          <p:nvPr/>
        </p:nvSpPr>
        <p:spPr>
          <a:xfrm>
            <a:off x="273596" y="1039963"/>
            <a:ext cx="7037400" cy="424800"/>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Clr>
                <a:srgbClr val="000000"/>
              </a:buClr>
              <a:buSzPts val="1800"/>
              <a:buFont typeface="Arial"/>
              <a:buNone/>
            </a:pPr>
            <a:r>
              <a:rPr lang="en-US" sz="2400" b="0" i="0" u="none" strike="noStrike" cap="none">
                <a:solidFill>
                  <a:srgbClr val="000000"/>
                </a:solidFill>
                <a:latin typeface="Arial"/>
                <a:ea typeface="Arial"/>
                <a:cs typeface="Arial"/>
                <a:sym typeface="Arial"/>
              </a:rPr>
              <a:t>10m Max Wind Speed 10-11 August 2020</a:t>
            </a:r>
            <a:endParaRPr sz="2400" b="0" i="0" u="none" strike="noStrike" cap="none">
              <a:solidFill>
                <a:srgbClr val="000000"/>
              </a:solidFill>
              <a:latin typeface="Arial"/>
              <a:ea typeface="Arial"/>
              <a:cs typeface="Arial"/>
              <a:sym typeface="Arial"/>
            </a:endParaRPr>
          </a:p>
        </p:txBody>
      </p:sp>
      <p:pic>
        <p:nvPicPr>
          <p:cNvPr id="433" name="Google Shape;433;p10"/>
          <p:cNvPicPr preferRelativeResize="0"/>
          <p:nvPr/>
        </p:nvPicPr>
        <p:blipFill rotWithShape="1">
          <a:blip r:embed="rId7">
            <a:alphaModFix/>
          </a:blip>
          <a:srcRect l="17204"/>
          <a:stretch/>
        </p:blipFill>
        <p:spPr>
          <a:xfrm>
            <a:off x="7035400" y="1417074"/>
            <a:ext cx="2743200" cy="2322751"/>
          </a:xfrm>
          <a:prstGeom prst="rect">
            <a:avLst/>
          </a:prstGeom>
          <a:noFill/>
          <a:ln>
            <a:noFill/>
          </a:ln>
        </p:spPr>
      </p:pic>
      <p:pic>
        <p:nvPicPr>
          <p:cNvPr id="434" name="Google Shape;434;p10"/>
          <p:cNvPicPr preferRelativeResize="0"/>
          <p:nvPr/>
        </p:nvPicPr>
        <p:blipFill rotWithShape="1">
          <a:blip r:embed="rId7">
            <a:alphaModFix/>
          </a:blip>
          <a:srcRect l="1260" t="76665" r="57819" b="98"/>
          <a:stretch/>
        </p:blipFill>
        <p:spPr>
          <a:xfrm>
            <a:off x="6959200" y="3059550"/>
            <a:ext cx="1856350" cy="738900"/>
          </a:xfrm>
          <a:prstGeom prst="rect">
            <a:avLst/>
          </a:prstGeom>
          <a:noFill/>
          <a:ln>
            <a:noFill/>
          </a:ln>
        </p:spPr>
      </p:pic>
      <p:sp>
        <p:nvSpPr>
          <p:cNvPr id="435" name="Google Shape;435;p10"/>
          <p:cNvSpPr txBox="1"/>
          <p:nvPr/>
        </p:nvSpPr>
        <p:spPr>
          <a:xfrm>
            <a:off x="7035400" y="1309550"/>
            <a:ext cx="2743200" cy="492600"/>
          </a:xfrm>
          <a:prstGeom prst="rect">
            <a:avLst/>
          </a:prstGeom>
          <a:solidFill>
            <a:srgbClr val="FFFFFF"/>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0" i="0" u="none" strike="noStrike" cap="none">
                <a:solidFill>
                  <a:srgbClr val="000000"/>
                </a:solidFill>
                <a:latin typeface="Arial"/>
                <a:ea typeface="Arial"/>
                <a:cs typeface="Arial"/>
                <a:sym typeface="Arial"/>
              </a:rPr>
              <a:t>SPC Storm Reports</a:t>
            </a:r>
            <a:endParaRPr sz="2000" b="0" i="0" u="none" strike="noStrike" cap="none">
              <a:solidFill>
                <a:srgbClr val="000000"/>
              </a:solidFill>
              <a:latin typeface="Arial"/>
              <a:ea typeface="Arial"/>
              <a:cs typeface="Arial"/>
              <a:sym typeface="Arial"/>
            </a:endParaRPr>
          </a:p>
        </p:txBody>
      </p:sp>
      <p:sp>
        <p:nvSpPr>
          <p:cNvPr id="436" name="Google Shape;436;p10"/>
          <p:cNvSpPr txBox="1"/>
          <p:nvPr/>
        </p:nvSpPr>
        <p:spPr>
          <a:xfrm>
            <a:off x="51975" y="6526290"/>
            <a:ext cx="8852700" cy="3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r>
              <a:rPr lang="en-US" sz="1400" b="0" i="0" u="none" strike="noStrike" cap="none">
                <a:solidFill>
                  <a:schemeClr val="lt1"/>
                </a:solidFill>
                <a:latin typeface="Arial"/>
                <a:ea typeface="Arial"/>
                <a:cs typeface="Arial"/>
                <a:sym typeface="Arial"/>
              </a:rPr>
              <a:t>2021 Global Systems Laboratory Science Review</a:t>
            </a:r>
            <a:endParaRPr/>
          </a:p>
        </p:txBody>
      </p:sp>
      <p:sp>
        <p:nvSpPr>
          <p:cNvPr id="19" name="Google Shape;192;p7">
            <a:extLst>
              <a:ext uri="{FF2B5EF4-FFF2-40B4-BE49-F238E27FC236}">
                <a16:creationId xmlns:a16="http://schemas.microsoft.com/office/drawing/2014/main" id="{E7B940E8-3D30-6B44-AD27-04282F0AA0BC}"/>
              </a:ext>
            </a:extLst>
          </p:cNvPr>
          <p:cNvSpPr txBox="1"/>
          <p:nvPr/>
        </p:nvSpPr>
        <p:spPr>
          <a:xfrm>
            <a:off x="7604774" y="6396365"/>
            <a:ext cx="4541676" cy="461635"/>
          </a:xfrm>
          <a:prstGeom prst="rect">
            <a:avLst/>
          </a:prstGeom>
          <a:solidFill>
            <a:srgbClr val="FFFF00"/>
          </a:solidFill>
          <a:ln>
            <a:solidFill>
              <a:schemeClr val="accent1"/>
            </a:solid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dirty="0"/>
              <a:t>Dowell</a:t>
            </a:r>
            <a:r>
              <a:rPr lang="en-US" sz="1800" b="0" i="0" u="none" strike="noStrike" cap="none" dirty="0">
                <a:solidFill>
                  <a:srgbClr val="000000"/>
                </a:solidFill>
                <a:latin typeface="Arial"/>
                <a:ea typeface="Arial"/>
                <a:cs typeface="Arial"/>
                <a:sym typeface="Arial"/>
              </a:rPr>
              <a:t> et al. 2021, to be submitted June </a:t>
            </a:r>
            <a:endParaRPr sz="1800" b="0" i="0" u="none" strike="noStrike" cap="none" dirty="0">
              <a:solidFill>
                <a:srgbClr val="000000"/>
              </a:solidFill>
              <a:latin typeface="Arial"/>
              <a:ea typeface="Arial"/>
              <a:cs typeface="Arial"/>
              <a:sym typeface="Arial"/>
            </a:endParaRPr>
          </a:p>
        </p:txBody>
      </p:sp>
      <p:sp>
        <p:nvSpPr>
          <p:cNvPr id="2" name="Date Placeholder 1">
            <a:extLst>
              <a:ext uri="{FF2B5EF4-FFF2-40B4-BE49-F238E27FC236}">
                <a16:creationId xmlns:a16="http://schemas.microsoft.com/office/drawing/2014/main" id="{E5202EE6-31EC-FC48-AEEE-7C22F73C3C68}"/>
              </a:ext>
            </a:extLst>
          </p:cNvPr>
          <p:cNvSpPr>
            <a:spLocks noGrp="1"/>
          </p:cNvSpPr>
          <p:nvPr>
            <p:ph type="dt" idx="10"/>
          </p:nvPr>
        </p:nvSpPr>
        <p:spPr/>
        <p:txBody>
          <a:bodyPr/>
          <a:lstStyle/>
          <a:p>
            <a:r>
              <a:rPr lang="en-US"/>
              <a:t>7 June 2021</a:t>
            </a:r>
          </a:p>
        </p:txBody>
      </p:sp>
      <p:sp>
        <p:nvSpPr>
          <p:cNvPr id="3" name="Footer Placeholder 2">
            <a:extLst>
              <a:ext uri="{FF2B5EF4-FFF2-40B4-BE49-F238E27FC236}">
                <a16:creationId xmlns:a16="http://schemas.microsoft.com/office/drawing/2014/main" id="{319CF8ED-C910-3245-A30E-0E50D1CBDA2C}"/>
              </a:ext>
            </a:extLst>
          </p:cNvPr>
          <p:cNvSpPr>
            <a:spLocks noGrp="1"/>
          </p:cNvSpPr>
          <p:nvPr>
            <p:ph type="ftr" idx="11"/>
          </p:nvPr>
        </p:nvSpPr>
        <p:spPr/>
        <p:txBody>
          <a:bodyPr/>
          <a:lstStyle/>
          <a:p>
            <a:r>
              <a:rPr lang="en-US"/>
              <a:t>NOAA/OAR-JCSDA-satDA</a:t>
            </a:r>
          </a:p>
        </p:txBody>
      </p:sp>
      <p:graphicFrame>
        <p:nvGraphicFramePr>
          <p:cNvPr id="22" name="Table 21">
            <a:extLst>
              <a:ext uri="{FF2B5EF4-FFF2-40B4-BE49-F238E27FC236}">
                <a16:creationId xmlns:a16="http://schemas.microsoft.com/office/drawing/2014/main" id="{4F3E5283-70CA-A14E-B9EE-A09416D535A7}"/>
              </a:ext>
            </a:extLst>
          </p:cNvPr>
          <p:cNvGraphicFramePr>
            <a:graphicFrameLocks noGrp="1"/>
          </p:cNvGraphicFramePr>
          <p:nvPr>
            <p:extLst>
              <p:ext uri="{D42A27DB-BD31-4B8C-83A1-F6EECF244321}">
                <p14:modId xmlns:p14="http://schemas.microsoft.com/office/powerpoint/2010/main" val="1525164480"/>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chemeClr val="bg1"/>
                          </a:solidFill>
                        </a:rPr>
                        <a:t>Coupled DA</a:t>
                      </a:r>
                    </a:p>
                  </a:txBody>
                  <a:tcPr>
                    <a:solidFill>
                      <a:schemeClr val="accent1"/>
                    </a:solidFill>
                  </a:tcPr>
                </a:tc>
                <a:tc>
                  <a:txBody>
                    <a:bodyPr/>
                    <a:lstStyle/>
                    <a:p>
                      <a:r>
                        <a:rPr lang="en-US" sz="1050" baseline="0" dirty="0">
                          <a:solidFill>
                            <a:srgbClr val="FFFF00"/>
                          </a:solidFill>
                        </a:rPr>
                        <a:t>CAM-scale</a:t>
                      </a:r>
                      <a:endParaRPr lang="en-US" sz="1050" dirty="0">
                        <a:solidFill>
                          <a:srgbClr val="FFFF00"/>
                        </a:solidFill>
                      </a:endParaRPr>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7"/>
          <p:cNvSpPr txBox="1">
            <a:spLocks noGrp="1"/>
          </p:cNvSpPr>
          <p:nvPr>
            <p:ph type="sldNum" idx="12"/>
          </p:nvPr>
        </p:nvSpPr>
        <p:spPr>
          <a:xfrm>
            <a:off x="9206375"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
        <p:nvSpPr>
          <p:cNvPr id="186" name="Google Shape;186;p7"/>
          <p:cNvSpPr txBox="1">
            <a:spLocks noGrp="1"/>
          </p:cNvSpPr>
          <p:nvPr>
            <p:ph type="title"/>
          </p:nvPr>
        </p:nvSpPr>
        <p:spPr>
          <a:xfrm>
            <a:off x="51975" y="56650"/>
            <a:ext cx="11037000" cy="941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900"/>
              <a:buNone/>
            </a:pPr>
            <a:r>
              <a:rPr lang="en-US" dirty="0">
                <a:solidFill>
                  <a:srgbClr val="0432FF"/>
                </a:solidFill>
              </a:rPr>
              <a:t>Latent-Heating Based </a:t>
            </a:r>
            <a:br>
              <a:rPr lang="en-US" dirty="0">
                <a:solidFill>
                  <a:srgbClr val="0432FF"/>
                </a:solidFill>
              </a:rPr>
            </a:br>
            <a:r>
              <a:rPr lang="en-US" dirty="0">
                <a:solidFill>
                  <a:srgbClr val="0432FF"/>
                </a:solidFill>
              </a:rPr>
              <a:t>Radar/Lightning Assimilation</a:t>
            </a:r>
            <a:endParaRPr dirty="0">
              <a:solidFill>
                <a:srgbClr val="0432FF"/>
              </a:solidFill>
            </a:endParaRPr>
          </a:p>
        </p:txBody>
      </p:sp>
      <p:sp>
        <p:nvSpPr>
          <p:cNvPr id="187" name="Google Shape;187;p7"/>
          <p:cNvSpPr txBox="1">
            <a:spLocks noGrp="1"/>
          </p:cNvSpPr>
          <p:nvPr>
            <p:ph type="body" idx="1"/>
          </p:nvPr>
        </p:nvSpPr>
        <p:spPr>
          <a:xfrm>
            <a:off x="0" y="1226075"/>
            <a:ext cx="5957400" cy="25194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SzPts val="2400"/>
              <a:buChar char="•"/>
            </a:pPr>
            <a:r>
              <a:rPr lang="en-US" sz="2400" dirty="0"/>
              <a:t>Assimilation of precipitation-related observations, especially for convection is essential to the success of HRRR/RAP short-term forecasts.</a:t>
            </a:r>
            <a:endParaRPr sz="2400" dirty="0"/>
          </a:p>
          <a:p>
            <a:pPr marL="457200" lvl="0" indent="-381000" algn="l" rtl="0">
              <a:lnSpc>
                <a:spcPct val="100000"/>
              </a:lnSpc>
              <a:spcBef>
                <a:spcPts val="0"/>
              </a:spcBef>
              <a:spcAft>
                <a:spcPts val="0"/>
              </a:spcAft>
              <a:buSzPts val="2400"/>
              <a:buChar char="•"/>
            </a:pPr>
            <a:r>
              <a:rPr lang="en-US" sz="2400" dirty="0"/>
              <a:t>Radar reflectivity observations, as well as lightning (flash centroid density), are mapped to latent-heating temperature tendencies that are applied to the model physics to force convection (or absence of convection).</a:t>
            </a:r>
            <a:endParaRPr sz="2400" dirty="0"/>
          </a:p>
        </p:txBody>
      </p:sp>
      <p:sp>
        <p:nvSpPr>
          <p:cNvPr id="192" name="Google Shape;192;p7"/>
          <p:cNvSpPr txBox="1"/>
          <p:nvPr/>
        </p:nvSpPr>
        <p:spPr>
          <a:xfrm>
            <a:off x="3117300" y="5406535"/>
            <a:ext cx="3128925" cy="738633"/>
          </a:xfrm>
          <a:prstGeom prst="rect">
            <a:avLst/>
          </a:prstGeom>
          <a:solidFill>
            <a:srgbClr val="FFFF00"/>
          </a:solidFill>
          <a:ln>
            <a:solidFill>
              <a:schemeClr val="accent1"/>
            </a:solid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Weygandt et al. 2021, W&amp;F -to be submitted June </a:t>
            </a:r>
            <a:endParaRPr sz="1800" b="0" i="0" u="none" strike="noStrike" cap="none" dirty="0">
              <a:solidFill>
                <a:srgbClr val="000000"/>
              </a:solidFill>
              <a:latin typeface="Arial"/>
              <a:ea typeface="Arial"/>
              <a:cs typeface="Arial"/>
              <a:sym typeface="Arial"/>
            </a:endParaRPr>
          </a:p>
        </p:txBody>
      </p:sp>
      <p:sp>
        <p:nvSpPr>
          <p:cNvPr id="193" name="Google Shape;193;p7"/>
          <p:cNvSpPr txBox="1">
            <a:spLocks noGrp="1"/>
          </p:cNvSpPr>
          <p:nvPr>
            <p:ph type="subTitle" idx="2"/>
          </p:nvPr>
        </p:nvSpPr>
        <p:spPr>
          <a:xfrm>
            <a:off x="51975" y="6526290"/>
            <a:ext cx="8852700" cy="301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400"/>
              <a:t>2021 Global Systems Laboratory Science Review</a:t>
            </a:r>
            <a:endParaRPr sz="1400"/>
          </a:p>
        </p:txBody>
      </p:sp>
      <p:graphicFrame>
        <p:nvGraphicFramePr>
          <p:cNvPr id="11" name="Table 10">
            <a:extLst>
              <a:ext uri="{FF2B5EF4-FFF2-40B4-BE49-F238E27FC236}">
                <a16:creationId xmlns:a16="http://schemas.microsoft.com/office/drawing/2014/main" id="{7E624AD8-0E97-CE48-A879-91896A58DCC1}"/>
              </a:ext>
            </a:extLst>
          </p:cNvPr>
          <p:cNvGraphicFramePr>
            <a:graphicFrameLocks noGrp="1"/>
          </p:cNvGraphicFramePr>
          <p:nvPr>
            <p:extLst>
              <p:ext uri="{D42A27DB-BD31-4B8C-83A1-F6EECF244321}">
                <p14:modId xmlns:p14="http://schemas.microsoft.com/office/powerpoint/2010/main" val="1525164480"/>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chemeClr val="bg1"/>
                          </a:solidFill>
                        </a:rPr>
                        <a:t>Coupled DA</a:t>
                      </a:r>
                    </a:p>
                  </a:txBody>
                  <a:tcPr>
                    <a:solidFill>
                      <a:schemeClr val="accent1"/>
                    </a:solidFill>
                  </a:tcPr>
                </a:tc>
                <a:tc>
                  <a:txBody>
                    <a:bodyPr/>
                    <a:lstStyle/>
                    <a:p>
                      <a:r>
                        <a:rPr lang="en-US" sz="1050" baseline="0" dirty="0">
                          <a:solidFill>
                            <a:srgbClr val="FFFF00"/>
                          </a:solidFill>
                        </a:rPr>
                        <a:t>CAM-scale</a:t>
                      </a:r>
                      <a:endParaRPr lang="en-US" sz="1050" dirty="0">
                        <a:solidFill>
                          <a:srgbClr val="FFFF00"/>
                        </a:solidFill>
                      </a:endParaRPr>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pic>
        <p:nvPicPr>
          <p:cNvPr id="3" name="Picture 2">
            <a:extLst>
              <a:ext uri="{FF2B5EF4-FFF2-40B4-BE49-F238E27FC236}">
                <a16:creationId xmlns:a16="http://schemas.microsoft.com/office/drawing/2014/main" id="{2BDEC7F1-3523-C54A-8E9B-B957CF8A7A27}"/>
              </a:ext>
            </a:extLst>
          </p:cNvPr>
          <p:cNvPicPr>
            <a:picLocks noChangeAspect="1"/>
          </p:cNvPicPr>
          <p:nvPr/>
        </p:nvPicPr>
        <p:blipFill>
          <a:blip r:embed="rId3"/>
          <a:stretch>
            <a:fillRect/>
          </a:stretch>
        </p:blipFill>
        <p:spPr>
          <a:xfrm>
            <a:off x="6024380" y="263768"/>
            <a:ext cx="6257148" cy="6650881"/>
          </a:xfrm>
          <a:prstGeom prst="rect">
            <a:avLst/>
          </a:prstGeom>
        </p:spPr>
      </p:pic>
      <p:sp>
        <p:nvSpPr>
          <p:cNvPr id="4" name="TextBox 3">
            <a:extLst>
              <a:ext uri="{FF2B5EF4-FFF2-40B4-BE49-F238E27FC236}">
                <a16:creationId xmlns:a16="http://schemas.microsoft.com/office/drawing/2014/main" id="{11007114-550C-A147-8F31-E66053D4366E}"/>
              </a:ext>
            </a:extLst>
          </p:cNvPr>
          <p:cNvSpPr txBox="1"/>
          <p:nvPr/>
        </p:nvSpPr>
        <p:spPr>
          <a:xfrm>
            <a:off x="6770077" y="0"/>
            <a:ext cx="3692769" cy="307777"/>
          </a:xfrm>
          <a:prstGeom prst="rect">
            <a:avLst/>
          </a:prstGeom>
          <a:noFill/>
        </p:spPr>
        <p:txBody>
          <a:bodyPr wrap="square" rtlCol="0">
            <a:spAutoFit/>
          </a:bodyPr>
          <a:lstStyle/>
          <a:p>
            <a:r>
              <a:rPr lang="en-US" dirty="0"/>
              <a:t>HRRR forecasts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6"/>
          <p:cNvSpPr txBox="1">
            <a:spLocks noGrp="1"/>
          </p:cNvSpPr>
          <p:nvPr>
            <p:ph type="sldNum" idx="12"/>
          </p:nvPr>
        </p:nvSpPr>
        <p:spPr>
          <a:xfrm>
            <a:off x="9206375"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15</a:t>
            </a:fld>
            <a:endParaRPr/>
          </a:p>
        </p:txBody>
      </p:sp>
      <p:sp>
        <p:nvSpPr>
          <p:cNvPr id="167" name="Google Shape;167;p6"/>
          <p:cNvSpPr txBox="1">
            <a:spLocks noGrp="1"/>
          </p:cNvSpPr>
          <p:nvPr>
            <p:ph type="title"/>
          </p:nvPr>
        </p:nvSpPr>
        <p:spPr>
          <a:xfrm>
            <a:off x="51975" y="56650"/>
            <a:ext cx="11037000" cy="941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900"/>
              <a:buNone/>
            </a:pPr>
            <a:r>
              <a:rPr lang="en-US" sz="3200" dirty="0">
                <a:solidFill>
                  <a:srgbClr val="0432FF"/>
                </a:solidFill>
              </a:rPr>
              <a:t>Stratiform Cloud-Hydrometeor Assimilation</a:t>
            </a:r>
            <a:endParaRPr sz="3200" dirty="0">
              <a:solidFill>
                <a:srgbClr val="0432FF"/>
              </a:solidFill>
            </a:endParaRPr>
          </a:p>
        </p:txBody>
      </p:sp>
      <p:sp>
        <p:nvSpPr>
          <p:cNvPr id="168" name="Google Shape;168;p6"/>
          <p:cNvSpPr txBox="1">
            <a:spLocks noGrp="1"/>
          </p:cNvSpPr>
          <p:nvPr>
            <p:ph type="body" idx="1"/>
          </p:nvPr>
        </p:nvSpPr>
        <p:spPr>
          <a:xfrm>
            <a:off x="138611" y="615438"/>
            <a:ext cx="8045833" cy="22179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SzPts val="2400"/>
              <a:buChar char="•"/>
            </a:pPr>
            <a:r>
              <a:rPr lang="en-US" sz="2000" dirty="0"/>
              <a:t>Accurate cloud and precipitation initialization is fundamental to short-range prediction systems such as RAP &amp; HRRR.</a:t>
            </a:r>
            <a:endParaRPr sz="2000" dirty="0"/>
          </a:p>
          <a:p>
            <a:pPr marL="457200" lvl="0" indent="-381000" algn="l" rtl="0">
              <a:lnSpc>
                <a:spcPct val="100000"/>
              </a:lnSpc>
              <a:spcBef>
                <a:spcPts val="0"/>
              </a:spcBef>
              <a:spcAft>
                <a:spcPts val="0"/>
              </a:spcAft>
              <a:buSzPts val="2400"/>
              <a:buChar char="•"/>
            </a:pPr>
            <a:r>
              <a:rPr lang="en-US" sz="2000" dirty="0"/>
              <a:t>Stratiform cloud-hydrometeor DA improves retention of observed cloudy and clear 3D volumes in subsequent model forecasts.</a:t>
            </a:r>
            <a:endParaRPr sz="2000" dirty="0"/>
          </a:p>
          <a:p>
            <a:pPr marL="457200" lvl="0" indent="-381000" algn="l" rtl="0">
              <a:lnSpc>
                <a:spcPct val="100000"/>
              </a:lnSpc>
              <a:spcBef>
                <a:spcPts val="0"/>
              </a:spcBef>
              <a:spcAft>
                <a:spcPts val="0"/>
              </a:spcAft>
              <a:buSzPts val="2400"/>
              <a:buChar char="•"/>
            </a:pPr>
            <a:r>
              <a:rPr lang="en-US" sz="2000" dirty="0"/>
              <a:t>Cloud ceiling, visibility, PBL forecasts have more skill due to the cloud assimilation.</a:t>
            </a:r>
          </a:p>
          <a:p>
            <a:pPr marL="457200" lvl="0" indent="-381000" algn="l" rtl="0">
              <a:lnSpc>
                <a:spcPct val="100000"/>
              </a:lnSpc>
              <a:spcBef>
                <a:spcPts val="0"/>
              </a:spcBef>
              <a:spcAft>
                <a:spcPts val="0"/>
              </a:spcAft>
              <a:buSzPts val="2400"/>
              <a:buChar char="•"/>
            </a:pPr>
            <a:r>
              <a:rPr lang="en-US" sz="2000" dirty="0"/>
              <a:t>Introduced using subgrid-scale cloud fraction to refine cloud building - beneficial</a:t>
            </a:r>
            <a:endParaRPr sz="2000" dirty="0"/>
          </a:p>
        </p:txBody>
      </p:sp>
      <p:sp>
        <p:nvSpPr>
          <p:cNvPr id="169" name="Google Shape;169;p6"/>
          <p:cNvSpPr txBox="1"/>
          <p:nvPr/>
        </p:nvSpPr>
        <p:spPr>
          <a:xfrm>
            <a:off x="9542525" y="5886300"/>
            <a:ext cx="2458500" cy="738633"/>
          </a:xfrm>
          <a:prstGeom prst="rect">
            <a:avLst/>
          </a:prstGeom>
          <a:solidFill>
            <a:srgbClr val="FFFF00"/>
          </a:solidFill>
          <a:ln>
            <a:solidFill>
              <a:schemeClr val="accent1"/>
            </a:solid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dirty="0">
                <a:solidFill>
                  <a:srgbClr val="000000"/>
                </a:solidFill>
                <a:latin typeface="Arial"/>
                <a:ea typeface="Arial"/>
                <a:cs typeface="Arial"/>
                <a:sym typeface="Arial"/>
              </a:rPr>
              <a:t>Benjamin et al. 2021, MWR.</a:t>
            </a:r>
            <a:endParaRPr sz="1800" b="0" i="0" u="none" strike="noStrike" cap="none" dirty="0">
              <a:solidFill>
                <a:srgbClr val="000000"/>
              </a:solidFill>
              <a:latin typeface="Arial"/>
              <a:ea typeface="Arial"/>
              <a:cs typeface="Arial"/>
              <a:sym typeface="Arial"/>
            </a:endParaRPr>
          </a:p>
        </p:txBody>
      </p:sp>
      <p:pic>
        <p:nvPicPr>
          <p:cNvPr id="170" name="Google Shape;170;p6"/>
          <p:cNvPicPr preferRelativeResize="0"/>
          <p:nvPr/>
        </p:nvPicPr>
        <p:blipFill rotWithShape="1">
          <a:blip r:embed="rId3">
            <a:alphaModFix/>
          </a:blip>
          <a:srcRect/>
          <a:stretch/>
        </p:blipFill>
        <p:spPr>
          <a:xfrm>
            <a:off x="138611" y="3502775"/>
            <a:ext cx="4375194" cy="2990123"/>
          </a:xfrm>
          <a:prstGeom prst="rect">
            <a:avLst/>
          </a:prstGeom>
          <a:noFill/>
          <a:ln>
            <a:noFill/>
          </a:ln>
        </p:spPr>
      </p:pic>
      <p:pic>
        <p:nvPicPr>
          <p:cNvPr id="171" name="Google Shape;171;p6"/>
          <p:cNvPicPr preferRelativeResize="0"/>
          <p:nvPr/>
        </p:nvPicPr>
        <p:blipFill rotWithShape="1">
          <a:blip r:embed="rId4">
            <a:alphaModFix/>
          </a:blip>
          <a:srcRect/>
          <a:stretch/>
        </p:blipFill>
        <p:spPr>
          <a:xfrm>
            <a:off x="4603996" y="3502775"/>
            <a:ext cx="4375194" cy="2990123"/>
          </a:xfrm>
          <a:prstGeom prst="rect">
            <a:avLst/>
          </a:prstGeom>
          <a:noFill/>
          <a:ln>
            <a:noFill/>
          </a:ln>
        </p:spPr>
      </p:pic>
      <p:sp>
        <p:nvSpPr>
          <p:cNvPr id="172" name="Google Shape;172;p6"/>
          <p:cNvSpPr txBox="1"/>
          <p:nvPr/>
        </p:nvSpPr>
        <p:spPr>
          <a:xfrm>
            <a:off x="372475" y="3108875"/>
            <a:ext cx="40857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1-Hour Forecast (Background) Ceiling</a:t>
            </a:r>
            <a:endParaRPr sz="1800" b="0" i="0" u="none" strike="noStrike" cap="none">
              <a:solidFill>
                <a:srgbClr val="000000"/>
              </a:solidFill>
              <a:latin typeface="Arial"/>
              <a:ea typeface="Arial"/>
              <a:cs typeface="Arial"/>
              <a:sym typeface="Arial"/>
            </a:endParaRPr>
          </a:p>
        </p:txBody>
      </p:sp>
      <p:sp>
        <p:nvSpPr>
          <p:cNvPr id="173" name="Google Shape;173;p6"/>
          <p:cNvSpPr txBox="1"/>
          <p:nvPr/>
        </p:nvSpPr>
        <p:spPr>
          <a:xfrm>
            <a:off x="5126075" y="3108875"/>
            <a:ext cx="37137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Analysis Ceiling</a:t>
            </a:r>
            <a:endParaRPr sz="1800" b="0" i="0" u="none" strike="noStrike" cap="none">
              <a:solidFill>
                <a:srgbClr val="000000"/>
              </a:solidFill>
              <a:latin typeface="Arial"/>
              <a:ea typeface="Arial"/>
              <a:cs typeface="Arial"/>
              <a:sym typeface="Arial"/>
            </a:endParaRPr>
          </a:p>
        </p:txBody>
      </p:sp>
      <p:grpSp>
        <p:nvGrpSpPr>
          <p:cNvPr id="174" name="Google Shape;174;p6"/>
          <p:cNvGrpSpPr/>
          <p:nvPr/>
        </p:nvGrpSpPr>
        <p:grpSpPr>
          <a:xfrm>
            <a:off x="5577275" y="4121650"/>
            <a:ext cx="6630600" cy="1389575"/>
            <a:chOff x="5577275" y="4121650"/>
            <a:chExt cx="6630600" cy="1389575"/>
          </a:xfrm>
        </p:grpSpPr>
        <p:sp>
          <p:nvSpPr>
            <p:cNvPr id="175" name="Google Shape;175;p6"/>
            <p:cNvSpPr txBox="1"/>
            <p:nvPr/>
          </p:nvSpPr>
          <p:spPr>
            <a:xfrm>
              <a:off x="9282575" y="4373675"/>
              <a:ext cx="2925300" cy="10158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Analysis captures low ceilings in several locations.</a:t>
              </a:r>
              <a:endParaRPr sz="1800" b="0" i="0" u="none" strike="noStrike" cap="none">
                <a:solidFill>
                  <a:srgbClr val="000000"/>
                </a:solidFill>
                <a:latin typeface="Arial"/>
                <a:ea typeface="Arial"/>
                <a:cs typeface="Arial"/>
                <a:sym typeface="Arial"/>
              </a:endParaRPr>
            </a:p>
          </p:txBody>
        </p:sp>
        <p:cxnSp>
          <p:nvCxnSpPr>
            <p:cNvPr id="176" name="Google Shape;176;p6"/>
            <p:cNvCxnSpPr>
              <a:stCxn id="175" idx="1"/>
            </p:cNvCxnSpPr>
            <p:nvPr/>
          </p:nvCxnSpPr>
          <p:spPr>
            <a:xfrm flipH="1">
              <a:off x="8301275" y="4881575"/>
              <a:ext cx="981300" cy="236100"/>
            </a:xfrm>
            <a:prstGeom prst="straightConnector1">
              <a:avLst/>
            </a:prstGeom>
            <a:noFill/>
            <a:ln w="28575" cap="flat" cmpd="sng">
              <a:solidFill>
                <a:schemeClr val="dk2"/>
              </a:solidFill>
              <a:prstDash val="solid"/>
              <a:round/>
              <a:headEnd type="none" w="sm" len="sm"/>
              <a:tailEnd type="triangle" w="med" len="med"/>
            </a:ln>
          </p:spPr>
        </p:cxnSp>
        <p:cxnSp>
          <p:nvCxnSpPr>
            <p:cNvPr id="177" name="Google Shape;177;p6"/>
            <p:cNvCxnSpPr/>
            <p:nvPr/>
          </p:nvCxnSpPr>
          <p:spPr>
            <a:xfrm flipH="1">
              <a:off x="6721575" y="5258925"/>
              <a:ext cx="2568000" cy="252300"/>
            </a:xfrm>
            <a:prstGeom prst="straightConnector1">
              <a:avLst/>
            </a:prstGeom>
            <a:noFill/>
            <a:ln w="28575" cap="flat" cmpd="sng">
              <a:solidFill>
                <a:schemeClr val="dk2"/>
              </a:solidFill>
              <a:prstDash val="solid"/>
              <a:round/>
              <a:headEnd type="none" w="sm" len="sm"/>
              <a:tailEnd type="triangle" w="med" len="med"/>
            </a:ln>
          </p:spPr>
        </p:cxnSp>
        <p:cxnSp>
          <p:nvCxnSpPr>
            <p:cNvPr id="178" name="Google Shape;178;p6"/>
            <p:cNvCxnSpPr/>
            <p:nvPr/>
          </p:nvCxnSpPr>
          <p:spPr>
            <a:xfrm rot="10800000">
              <a:off x="5577275" y="4121650"/>
              <a:ext cx="3648600" cy="500400"/>
            </a:xfrm>
            <a:prstGeom prst="straightConnector1">
              <a:avLst/>
            </a:prstGeom>
            <a:noFill/>
            <a:ln w="28575" cap="flat" cmpd="sng">
              <a:solidFill>
                <a:schemeClr val="dk2"/>
              </a:solidFill>
              <a:prstDash val="solid"/>
              <a:round/>
              <a:headEnd type="none" w="sm" len="sm"/>
              <a:tailEnd type="triangle" w="med" len="med"/>
            </a:ln>
          </p:spPr>
        </p:cxnSp>
      </p:grpSp>
      <p:sp>
        <p:nvSpPr>
          <p:cNvPr id="179" name="Google Shape;179;p6"/>
          <p:cNvSpPr txBox="1">
            <a:spLocks noGrp="1"/>
          </p:cNvSpPr>
          <p:nvPr>
            <p:ph type="subTitle" idx="2"/>
          </p:nvPr>
        </p:nvSpPr>
        <p:spPr>
          <a:xfrm>
            <a:off x="51975" y="6526290"/>
            <a:ext cx="8852700" cy="301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400"/>
              <a:t>2021 Global Systems Laboratory Science Review</a:t>
            </a:r>
            <a:endParaRPr sz="1400"/>
          </a:p>
        </p:txBody>
      </p:sp>
      <p:pic>
        <p:nvPicPr>
          <p:cNvPr id="3" name="Picture 2">
            <a:extLst>
              <a:ext uri="{FF2B5EF4-FFF2-40B4-BE49-F238E27FC236}">
                <a16:creationId xmlns:a16="http://schemas.microsoft.com/office/drawing/2014/main" id="{7F3680E7-1BB8-7B4D-95CD-FA6022BC6366}"/>
              </a:ext>
            </a:extLst>
          </p:cNvPr>
          <p:cNvPicPr>
            <a:picLocks noChangeAspect="1"/>
          </p:cNvPicPr>
          <p:nvPr/>
        </p:nvPicPr>
        <p:blipFill>
          <a:blip r:embed="rId5"/>
          <a:stretch>
            <a:fillRect/>
          </a:stretch>
        </p:blipFill>
        <p:spPr>
          <a:xfrm>
            <a:off x="8005575" y="173019"/>
            <a:ext cx="4141608" cy="4013737"/>
          </a:xfrm>
          <a:prstGeom prst="rect">
            <a:avLst/>
          </a:prstGeom>
          <a:ln>
            <a:solidFill>
              <a:schemeClr val="accent1"/>
            </a:solidFill>
          </a:ln>
        </p:spPr>
      </p:pic>
      <p:sp>
        <p:nvSpPr>
          <p:cNvPr id="4" name="TextBox 3">
            <a:extLst>
              <a:ext uri="{FF2B5EF4-FFF2-40B4-BE49-F238E27FC236}">
                <a16:creationId xmlns:a16="http://schemas.microsoft.com/office/drawing/2014/main" id="{FB57C1D7-0C99-D241-BE78-CAE7E5C1D988}"/>
              </a:ext>
            </a:extLst>
          </p:cNvPr>
          <p:cNvSpPr txBox="1"/>
          <p:nvPr/>
        </p:nvSpPr>
        <p:spPr>
          <a:xfrm>
            <a:off x="7541916" y="87145"/>
            <a:ext cx="2218642" cy="308452"/>
          </a:xfrm>
          <a:prstGeom prst="rect">
            <a:avLst/>
          </a:prstGeom>
          <a:noFill/>
        </p:spPr>
        <p:txBody>
          <a:bodyPr wrap="square" rtlCol="0">
            <a:spAutoFit/>
          </a:bodyPr>
          <a:lstStyle/>
          <a:p>
            <a:r>
              <a:rPr lang="en-US" dirty="0"/>
              <a:t>Performance Diagram</a:t>
            </a:r>
          </a:p>
        </p:txBody>
      </p:sp>
      <p:graphicFrame>
        <p:nvGraphicFramePr>
          <p:cNvPr id="19" name="Table 18">
            <a:extLst>
              <a:ext uri="{FF2B5EF4-FFF2-40B4-BE49-F238E27FC236}">
                <a16:creationId xmlns:a16="http://schemas.microsoft.com/office/drawing/2014/main" id="{4FF3F3F5-F07A-E944-8982-C33D0BBBAA0F}"/>
              </a:ext>
            </a:extLst>
          </p:cNvPr>
          <p:cNvGraphicFramePr>
            <a:graphicFrameLocks noGrp="1"/>
          </p:cNvGraphicFramePr>
          <p:nvPr>
            <p:extLst>
              <p:ext uri="{D42A27DB-BD31-4B8C-83A1-F6EECF244321}">
                <p14:modId xmlns:p14="http://schemas.microsoft.com/office/powerpoint/2010/main" val="1525164480"/>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chemeClr val="bg1"/>
                          </a:solidFill>
                        </a:rPr>
                        <a:t>Coupled DA</a:t>
                      </a:r>
                    </a:p>
                  </a:txBody>
                  <a:tcPr>
                    <a:solidFill>
                      <a:schemeClr val="accent1"/>
                    </a:solidFill>
                  </a:tcPr>
                </a:tc>
                <a:tc>
                  <a:txBody>
                    <a:bodyPr/>
                    <a:lstStyle/>
                    <a:p>
                      <a:r>
                        <a:rPr lang="en-US" sz="1050" baseline="0" dirty="0">
                          <a:solidFill>
                            <a:srgbClr val="FFFF00"/>
                          </a:solidFill>
                        </a:rPr>
                        <a:t>CAM-scale</a:t>
                      </a:r>
                      <a:endParaRPr lang="en-US" sz="1050" dirty="0">
                        <a:solidFill>
                          <a:srgbClr val="FFFF00"/>
                        </a:solidFill>
                      </a:endParaRPr>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5"/>
          <p:cNvSpPr txBox="1">
            <a:spLocks noGrp="1"/>
          </p:cNvSpPr>
          <p:nvPr>
            <p:ph type="title"/>
          </p:nvPr>
        </p:nvSpPr>
        <p:spPr>
          <a:xfrm>
            <a:off x="65862" y="76200"/>
            <a:ext cx="11037000" cy="941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900"/>
              <a:buNone/>
            </a:pPr>
            <a:r>
              <a:rPr lang="en-US" sz="3600" dirty="0">
                <a:solidFill>
                  <a:srgbClr val="0432FF"/>
                </a:solidFill>
              </a:rPr>
              <a:t>Ongoing Improvements in HRRR Forecasts</a:t>
            </a:r>
            <a:endParaRPr sz="3600" dirty="0">
              <a:solidFill>
                <a:srgbClr val="0432FF"/>
              </a:solidFill>
            </a:endParaRPr>
          </a:p>
        </p:txBody>
      </p:sp>
      <p:grpSp>
        <p:nvGrpSpPr>
          <p:cNvPr id="220" name="Google Shape;220;p5"/>
          <p:cNvGrpSpPr/>
          <p:nvPr/>
        </p:nvGrpSpPr>
        <p:grpSpPr>
          <a:xfrm>
            <a:off x="106642" y="1070960"/>
            <a:ext cx="5781367" cy="5357348"/>
            <a:chOff x="634181" y="1106130"/>
            <a:chExt cx="5781367" cy="5357348"/>
          </a:xfrm>
        </p:grpSpPr>
        <p:grpSp>
          <p:nvGrpSpPr>
            <p:cNvPr id="221" name="Google Shape;221;p5"/>
            <p:cNvGrpSpPr/>
            <p:nvPr/>
          </p:nvGrpSpPr>
          <p:grpSpPr>
            <a:xfrm>
              <a:off x="634181" y="1120877"/>
              <a:ext cx="5781367" cy="5342601"/>
              <a:chOff x="634181" y="1061884"/>
              <a:chExt cx="5781367" cy="5342601"/>
            </a:xfrm>
          </p:grpSpPr>
          <p:pic>
            <p:nvPicPr>
              <p:cNvPr id="222" name="Google Shape;222;p5"/>
              <p:cNvPicPr preferRelativeResize="0"/>
              <p:nvPr/>
            </p:nvPicPr>
            <p:blipFill rotWithShape="1">
              <a:blip r:embed="rId3">
                <a:alphaModFix/>
              </a:blip>
              <a:srcRect l="12703" t="6126" r="16276"/>
              <a:stretch/>
            </p:blipFill>
            <p:spPr>
              <a:xfrm>
                <a:off x="634181" y="1061884"/>
                <a:ext cx="5781367" cy="5342601"/>
              </a:xfrm>
              <a:prstGeom prst="rect">
                <a:avLst/>
              </a:prstGeom>
              <a:noFill/>
              <a:ln>
                <a:noFill/>
              </a:ln>
            </p:spPr>
          </p:pic>
          <p:sp>
            <p:nvSpPr>
              <p:cNvPr id="223" name="Google Shape;223;p5"/>
              <p:cNvSpPr/>
              <p:nvPr/>
            </p:nvSpPr>
            <p:spPr>
              <a:xfrm>
                <a:off x="2639961" y="1106129"/>
                <a:ext cx="2392724" cy="232108"/>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sp>
          <p:nvSpPr>
            <p:cNvPr id="224" name="Google Shape;224;p5"/>
            <p:cNvSpPr txBox="1"/>
            <p:nvPr/>
          </p:nvSpPr>
          <p:spPr>
            <a:xfrm rot="-2593974">
              <a:off x="1767407" y="4513005"/>
              <a:ext cx="1290738"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Black"/>
                  <a:ea typeface="Arial Black"/>
                  <a:cs typeface="Arial Black"/>
                  <a:sym typeface="Arial Black"/>
                </a:rPr>
                <a:t>Bias = 1.0</a:t>
              </a:r>
              <a:endParaRPr/>
            </a:p>
          </p:txBody>
        </p:sp>
        <p:sp>
          <p:nvSpPr>
            <p:cNvPr id="225" name="Google Shape;225;p5"/>
            <p:cNvSpPr txBox="1"/>
            <p:nvPr/>
          </p:nvSpPr>
          <p:spPr>
            <a:xfrm rot="-1530016">
              <a:off x="3303566" y="4901381"/>
              <a:ext cx="470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0.5</a:t>
              </a:r>
              <a:endParaRPr/>
            </a:p>
          </p:txBody>
        </p:sp>
        <p:sp>
          <p:nvSpPr>
            <p:cNvPr id="226" name="Google Shape;226;p5"/>
            <p:cNvSpPr txBox="1"/>
            <p:nvPr/>
          </p:nvSpPr>
          <p:spPr>
            <a:xfrm rot="-1098799">
              <a:off x="3974250" y="5363497"/>
              <a:ext cx="58381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0.25</a:t>
              </a:r>
              <a:endParaRPr/>
            </a:p>
          </p:txBody>
        </p:sp>
        <p:sp>
          <p:nvSpPr>
            <p:cNvPr id="227" name="Google Shape;227;p5"/>
            <p:cNvSpPr txBox="1"/>
            <p:nvPr/>
          </p:nvSpPr>
          <p:spPr>
            <a:xfrm rot="-3675176">
              <a:off x="1676328" y="3746087"/>
              <a:ext cx="470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2.0</a:t>
              </a:r>
              <a:endParaRPr/>
            </a:p>
          </p:txBody>
        </p:sp>
        <p:sp>
          <p:nvSpPr>
            <p:cNvPr id="228" name="Google Shape;228;p5"/>
            <p:cNvSpPr txBox="1"/>
            <p:nvPr/>
          </p:nvSpPr>
          <p:spPr>
            <a:xfrm rot="-4696470">
              <a:off x="1365857" y="2295832"/>
              <a:ext cx="470000"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4.0</a:t>
              </a:r>
              <a:endParaRPr/>
            </a:p>
          </p:txBody>
        </p:sp>
        <p:sp>
          <p:nvSpPr>
            <p:cNvPr id="229" name="Google Shape;229;p5"/>
            <p:cNvSpPr txBox="1"/>
            <p:nvPr/>
          </p:nvSpPr>
          <p:spPr>
            <a:xfrm rot="1259562">
              <a:off x="2246628" y="5125356"/>
              <a:ext cx="645565"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0.10</a:t>
              </a:r>
              <a:endParaRPr/>
            </a:p>
          </p:txBody>
        </p:sp>
        <p:sp>
          <p:nvSpPr>
            <p:cNvPr id="230" name="Google Shape;230;p5"/>
            <p:cNvSpPr txBox="1"/>
            <p:nvPr/>
          </p:nvSpPr>
          <p:spPr>
            <a:xfrm rot="1572562">
              <a:off x="3343401" y="4159044"/>
              <a:ext cx="1324402"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Black"/>
                  <a:ea typeface="Arial Black"/>
                  <a:cs typeface="Arial Black"/>
                  <a:sym typeface="Arial Black"/>
                </a:rPr>
                <a:t>CSI = 0.20</a:t>
              </a:r>
              <a:endParaRPr/>
            </a:p>
          </p:txBody>
        </p:sp>
        <p:sp>
          <p:nvSpPr>
            <p:cNvPr id="231" name="Google Shape;231;p5"/>
            <p:cNvSpPr txBox="1"/>
            <p:nvPr/>
          </p:nvSpPr>
          <p:spPr>
            <a:xfrm rot="1138674">
              <a:off x="5306520" y="3583857"/>
              <a:ext cx="58381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0.30</a:t>
              </a:r>
              <a:endParaRPr/>
            </a:p>
          </p:txBody>
        </p:sp>
        <p:sp>
          <p:nvSpPr>
            <p:cNvPr id="232" name="Google Shape;232;p5"/>
            <p:cNvSpPr txBox="1"/>
            <p:nvPr/>
          </p:nvSpPr>
          <p:spPr>
            <a:xfrm rot="1753449">
              <a:off x="5627959" y="2646390"/>
              <a:ext cx="583814"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0.40</a:t>
              </a:r>
              <a:endParaRPr/>
            </a:p>
          </p:txBody>
        </p:sp>
        <p:sp>
          <p:nvSpPr>
            <p:cNvPr id="233" name="Google Shape;233;p5"/>
            <p:cNvSpPr txBox="1"/>
            <p:nvPr/>
          </p:nvSpPr>
          <p:spPr>
            <a:xfrm rot="-2846791">
              <a:off x="3249561" y="2202428"/>
              <a:ext cx="140775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FF99FF"/>
                  </a:solidFill>
                  <a:latin typeface="Arial Black"/>
                  <a:ea typeface="Arial Black"/>
                  <a:cs typeface="Arial Black"/>
                  <a:sym typeface="Arial Black"/>
                </a:rPr>
                <a:t>HRRR-v2</a:t>
              </a:r>
              <a:endParaRPr/>
            </a:p>
          </p:txBody>
        </p:sp>
        <p:sp>
          <p:nvSpPr>
            <p:cNvPr id="234" name="Google Shape;234;p5"/>
            <p:cNvSpPr txBox="1"/>
            <p:nvPr/>
          </p:nvSpPr>
          <p:spPr>
            <a:xfrm rot="-3731212">
              <a:off x="2372389" y="1642394"/>
              <a:ext cx="994183" cy="536942"/>
            </a:xfrm>
            <a:prstGeom prst="rect">
              <a:avLst/>
            </a:prstGeom>
            <a:noFill/>
            <a:ln>
              <a:noFill/>
            </a:ln>
          </p:spPr>
          <p:txBody>
            <a:bodyPr spcFirstLastPara="1" wrap="square" lIns="91425" tIns="45700" rIns="91425" bIns="45700" anchor="t" anchorCtr="0">
              <a:spAutoFit/>
            </a:bodyPr>
            <a:lstStyle/>
            <a:p>
              <a:pPr marL="0" marR="0" lvl="0" indent="0" algn="l" rtl="0">
                <a:lnSpc>
                  <a:spcPct val="70000"/>
                </a:lnSpc>
                <a:spcBef>
                  <a:spcPts val="0"/>
                </a:spcBef>
                <a:spcAft>
                  <a:spcPts val="0"/>
                </a:spcAft>
                <a:buClr>
                  <a:srgbClr val="000000"/>
                </a:buClr>
                <a:buSzPts val="2000"/>
                <a:buFont typeface="Arial"/>
                <a:buNone/>
              </a:pPr>
              <a:r>
                <a:rPr lang="en-US" sz="2000" b="0" i="0" u="none" strike="noStrike" cap="none">
                  <a:solidFill>
                    <a:srgbClr val="E9AF0D"/>
                  </a:solidFill>
                  <a:latin typeface="Arial Black"/>
                  <a:ea typeface="Arial Black"/>
                  <a:cs typeface="Arial Black"/>
                  <a:sym typeface="Arial Black"/>
                </a:rPr>
                <a:t>Pre-</a:t>
              </a:r>
              <a:endParaRPr/>
            </a:p>
            <a:p>
              <a:pPr marL="0" marR="0" lvl="0" indent="0" algn="l" rtl="0">
                <a:lnSpc>
                  <a:spcPct val="70000"/>
                </a:lnSpc>
                <a:spcBef>
                  <a:spcPts val="0"/>
                </a:spcBef>
                <a:spcAft>
                  <a:spcPts val="0"/>
                </a:spcAft>
                <a:buClr>
                  <a:srgbClr val="000000"/>
                </a:buClr>
                <a:buSzPts val="2000"/>
                <a:buFont typeface="Arial"/>
                <a:buNone/>
              </a:pPr>
              <a:r>
                <a:rPr lang="en-US" sz="2000" b="0" i="0" u="none" strike="noStrike" cap="none">
                  <a:solidFill>
                    <a:srgbClr val="E9AF0D"/>
                  </a:solidFill>
                  <a:latin typeface="Arial Black"/>
                  <a:ea typeface="Arial Black"/>
                  <a:cs typeface="Arial Black"/>
                  <a:sym typeface="Arial Black"/>
                </a:rPr>
                <a:t>HRRR</a:t>
              </a:r>
              <a:endParaRPr/>
            </a:p>
          </p:txBody>
        </p:sp>
        <p:sp>
          <p:nvSpPr>
            <p:cNvPr id="235" name="Google Shape;235;p5"/>
            <p:cNvSpPr txBox="1"/>
            <p:nvPr/>
          </p:nvSpPr>
          <p:spPr>
            <a:xfrm rot="-3126220">
              <a:off x="2841520" y="1794386"/>
              <a:ext cx="140775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0DD132"/>
                  </a:solidFill>
                  <a:latin typeface="Arial Black"/>
                  <a:ea typeface="Arial Black"/>
                  <a:cs typeface="Arial Black"/>
                  <a:sym typeface="Arial Black"/>
                </a:rPr>
                <a:t>HRRR-v1</a:t>
              </a:r>
              <a:endParaRPr/>
            </a:p>
          </p:txBody>
        </p:sp>
        <p:sp>
          <p:nvSpPr>
            <p:cNvPr id="236" name="Google Shape;236;p5"/>
            <p:cNvSpPr txBox="1"/>
            <p:nvPr/>
          </p:nvSpPr>
          <p:spPr>
            <a:xfrm rot="-2463391">
              <a:off x="3392127" y="2580967"/>
              <a:ext cx="140775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FF0000"/>
                  </a:solidFill>
                  <a:latin typeface="Arial Black"/>
                  <a:ea typeface="Arial Black"/>
                  <a:cs typeface="Arial Black"/>
                  <a:sym typeface="Arial Black"/>
                </a:rPr>
                <a:t>HRRR-v3</a:t>
              </a:r>
              <a:endParaRPr/>
            </a:p>
          </p:txBody>
        </p:sp>
        <p:sp>
          <p:nvSpPr>
            <p:cNvPr id="237" name="Google Shape;237;p5"/>
            <p:cNvSpPr txBox="1"/>
            <p:nvPr/>
          </p:nvSpPr>
          <p:spPr>
            <a:xfrm rot="-2575012">
              <a:off x="3729635" y="3047580"/>
              <a:ext cx="1407758"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000" b="0" i="0" u="none" strike="noStrike" cap="none">
                  <a:solidFill>
                    <a:srgbClr val="3333FF"/>
                  </a:solidFill>
                  <a:latin typeface="Arial Black"/>
                  <a:ea typeface="Arial Black"/>
                  <a:cs typeface="Arial Black"/>
                  <a:sym typeface="Arial Black"/>
                </a:rPr>
                <a:t>HRRR-v4</a:t>
              </a:r>
              <a:endParaRPr/>
            </a:p>
          </p:txBody>
        </p:sp>
        <p:sp>
          <p:nvSpPr>
            <p:cNvPr id="238" name="Google Shape;238;p5"/>
            <p:cNvSpPr txBox="1"/>
            <p:nvPr/>
          </p:nvSpPr>
          <p:spPr>
            <a:xfrm rot="-4458804">
              <a:off x="1341192" y="2576046"/>
              <a:ext cx="1130438" cy="33855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High Bias</a:t>
              </a:r>
              <a:endParaRPr/>
            </a:p>
          </p:txBody>
        </p:sp>
        <p:sp>
          <p:nvSpPr>
            <p:cNvPr id="239" name="Google Shape;239;p5"/>
            <p:cNvSpPr txBox="1"/>
            <p:nvPr/>
          </p:nvSpPr>
          <p:spPr>
            <a:xfrm rot="-832993">
              <a:off x="4524705" y="5109928"/>
              <a:ext cx="1085554" cy="338554"/>
            </a:xfrm>
            <a:prstGeom prst="rect">
              <a:avLst/>
            </a:prstGeom>
            <a:no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Low Bias</a:t>
              </a:r>
              <a:endParaRPr/>
            </a:p>
          </p:txBody>
        </p:sp>
        <p:sp>
          <p:nvSpPr>
            <p:cNvPr id="240" name="Google Shape;240;p5"/>
            <p:cNvSpPr txBox="1"/>
            <p:nvPr/>
          </p:nvSpPr>
          <p:spPr>
            <a:xfrm rot="2913699">
              <a:off x="5054954" y="1870196"/>
              <a:ext cx="1096775" cy="338554"/>
            </a:xfrm>
            <a:prstGeom prst="rect">
              <a:avLst/>
            </a:prstGeom>
            <a:solidFill>
              <a:schemeClr val="lt1"/>
            </a:solidFill>
            <a:ln w="19050"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HIGH CSI</a:t>
              </a:r>
              <a:endParaRPr/>
            </a:p>
          </p:txBody>
        </p:sp>
        <p:sp>
          <p:nvSpPr>
            <p:cNvPr id="241" name="Google Shape;241;p5"/>
            <p:cNvSpPr txBox="1"/>
            <p:nvPr/>
          </p:nvSpPr>
          <p:spPr>
            <a:xfrm>
              <a:off x="2512208" y="2520890"/>
              <a:ext cx="6179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E9AF0D"/>
                  </a:solidFill>
                  <a:latin typeface="Arial Black"/>
                  <a:ea typeface="Arial Black"/>
                  <a:cs typeface="Arial Black"/>
                  <a:sym typeface="Arial Black"/>
                </a:rPr>
                <a:t>1-h</a:t>
              </a:r>
              <a:endParaRPr/>
            </a:p>
          </p:txBody>
        </p:sp>
        <p:sp>
          <p:nvSpPr>
            <p:cNvPr id="242" name="Google Shape;242;p5"/>
            <p:cNvSpPr txBox="1"/>
            <p:nvPr/>
          </p:nvSpPr>
          <p:spPr>
            <a:xfrm>
              <a:off x="1255020" y="1106130"/>
              <a:ext cx="5044972" cy="341632"/>
            </a:xfrm>
            <a:prstGeom prst="rect">
              <a:avLst/>
            </a:prstGeom>
            <a:noFill/>
            <a:ln>
              <a:noFill/>
            </a:ln>
          </p:spPr>
          <p:txBody>
            <a:bodyPr spcFirstLastPara="1" wrap="square" lIns="91425" tIns="45700" rIns="91425" bIns="45700" anchor="t" anchorCtr="0">
              <a:spAutoFit/>
            </a:bodyPr>
            <a:lstStyle/>
            <a:p>
              <a:pPr marL="0" marR="0" lvl="0" indent="0" algn="ctr" rtl="0">
                <a:lnSpc>
                  <a:spcPct val="90000"/>
                </a:lnSpc>
                <a:spcBef>
                  <a:spcPts val="0"/>
                </a:spcBef>
                <a:spcAft>
                  <a:spcPts val="0"/>
                </a:spcAft>
                <a:buNone/>
              </a:pPr>
              <a:r>
                <a:rPr lang="en-US" sz="1800" b="1" i="0" u="none" strike="noStrike" cap="none">
                  <a:solidFill>
                    <a:srgbClr val="000000"/>
                  </a:solidFill>
                  <a:latin typeface="Arial"/>
                  <a:ea typeface="Arial"/>
                  <a:cs typeface="Arial"/>
                  <a:sym typeface="Arial"/>
                </a:rPr>
                <a:t>Performance Diagram for HRRR Reflectivity </a:t>
              </a:r>
              <a:endParaRPr/>
            </a:p>
          </p:txBody>
        </p:sp>
        <p:sp>
          <p:nvSpPr>
            <p:cNvPr id="243" name="Google Shape;243;p5"/>
            <p:cNvSpPr txBox="1"/>
            <p:nvPr/>
          </p:nvSpPr>
          <p:spPr>
            <a:xfrm>
              <a:off x="2049517" y="2432112"/>
              <a:ext cx="6179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E9AF0D"/>
                  </a:solidFill>
                  <a:latin typeface="Arial Black"/>
                  <a:ea typeface="Arial Black"/>
                  <a:cs typeface="Arial Black"/>
                  <a:sym typeface="Arial Black"/>
                </a:rPr>
                <a:t>3-h</a:t>
              </a:r>
              <a:endParaRPr/>
            </a:p>
          </p:txBody>
        </p:sp>
        <p:sp>
          <p:nvSpPr>
            <p:cNvPr id="244" name="Google Shape;244;p5"/>
            <p:cNvSpPr txBox="1"/>
            <p:nvPr/>
          </p:nvSpPr>
          <p:spPr>
            <a:xfrm>
              <a:off x="2034769" y="2756577"/>
              <a:ext cx="6179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E9AF0D"/>
                  </a:solidFill>
                  <a:latin typeface="Arial Black"/>
                  <a:ea typeface="Arial Black"/>
                  <a:cs typeface="Arial Black"/>
                  <a:sym typeface="Arial Black"/>
                </a:rPr>
                <a:t>6-h</a:t>
              </a:r>
              <a:endParaRPr/>
            </a:p>
          </p:txBody>
        </p:sp>
        <p:sp>
          <p:nvSpPr>
            <p:cNvPr id="245" name="Google Shape;245;p5"/>
            <p:cNvSpPr txBox="1"/>
            <p:nvPr/>
          </p:nvSpPr>
          <p:spPr>
            <a:xfrm>
              <a:off x="2246162" y="2186307"/>
              <a:ext cx="6179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E9AF0D"/>
                  </a:solidFill>
                  <a:latin typeface="Arial Black"/>
                  <a:ea typeface="Arial Black"/>
                  <a:cs typeface="Arial Black"/>
                  <a:sym typeface="Arial Black"/>
                </a:rPr>
                <a:t>2-h</a:t>
              </a:r>
              <a:endParaRPr/>
            </a:p>
          </p:txBody>
        </p:sp>
        <p:sp>
          <p:nvSpPr>
            <p:cNvPr id="246" name="Google Shape;246;p5"/>
            <p:cNvSpPr txBox="1"/>
            <p:nvPr/>
          </p:nvSpPr>
          <p:spPr>
            <a:xfrm>
              <a:off x="1995440" y="3041713"/>
              <a:ext cx="6179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E9AF0D"/>
                  </a:solidFill>
                  <a:latin typeface="Arial Black"/>
                  <a:ea typeface="Arial Black"/>
                  <a:cs typeface="Arial Black"/>
                  <a:sym typeface="Arial Black"/>
                </a:rPr>
                <a:t>9-h</a:t>
              </a:r>
              <a:endParaRPr/>
            </a:p>
          </p:txBody>
        </p:sp>
        <p:sp>
          <p:nvSpPr>
            <p:cNvPr id="247" name="Google Shape;247;p5"/>
            <p:cNvSpPr txBox="1"/>
            <p:nvPr/>
          </p:nvSpPr>
          <p:spPr>
            <a:xfrm>
              <a:off x="1855242" y="3215140"/>
              <a:ext cx="6179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E9AF0D"/>
                  </a:solidFill>
                  <a:latin typeface="Arial Black"/>
                  <a:ea typeface="Arial Black"/>
                  <a:cs typeface="Arial Black"/>
                  <a:sym typeface="Arial Black"/>
                </a:rPr>
                <a:t>12-h</a:t>
              </a:r>
              <a:endParaRPr/>
            </a:p>
          </p:txBody>
        </p:sp>
        <p:sp>
          <p:nvSpPr>
            <p:cNvPr id="248" name="Google Shape;248;p5"/>
            <p:cNvSpPr txBox="1"/>
            <p:nvPr/>
          </p:nvSpPr>
          <p:spPr>
            <a:xfrm>
              <a:off x="1865461" y="3398609"/>
              <a:ext cx="617922"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E9AF0D"/>
                  </a:solidFill>
                  <a:latin typeface="Arial Black"/>
                  <a:ea typeface="Arial Black"/>
                  <a:cs typeface="Arial Black"/>
                  <a:sym typeface="Arial Black"/>
                </a:rPr>
                <a:t>15-h</a:t>
              </a:r>
              <a:endParaRPr/>
            </a:p>
          </p:txBody>
        </p:sp>
      </p:grpSp>
      <p:sp>
        <p:nvSpPr>
          <p:cNvPr id="249" name="Google Shape;249;p5"/>
          <p:cNvSpPr txBox="1"/>
          <p:nvPr/>
        </p:nvSpPr>
        <p:spPr>
          <a:xfrm>
            <a:off x="6049108" y="1559170"/>
            <a:ext cx="6142892" cy="3908762"/>
          </a:xfrm>
          <a:prstGeom prst="rect">
            <a:avLst/>
          </a:prstGeom>
          <a:noFill/>
          <a:ln>
            <a:noFill/>
          </a:ln>
        </p:spPr>
        <p:txBody>
          <a:bodyPr spcFirstLastPara="1" wrap="square" lIns="91425" tIns="45700" rIns="91425" bIns="45700" anchor="t" anchorCtr="0">
            <a:spAutoFit/>
          </a:bodyPr>
          <a:lstStyle/>
          <a:p>
            <a:pPr marL="182880" marR="0" lvl="0" indent="-18288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Performance diagram shows CSI / bias</a:t>
            </a:r>
            <a:endParaRPr/>
          </a:p>
          <a:p>
            <a:pPr marL="0" marR="0" lvl="0" indent="0" algn="l" rtl="0">
              <a:lnSpc>
                <a:spcPct val="100000"/>
              </a:lnSpc>
              <a:spcBef>
                <a:spcPts val="0"/>
              </a:spcBef>
              <a:spcAft>
                <a:spcPts val="0"/>
              </a:spcAft>
              <a:buNone/>
            </a:pPr>
            <a:r>
              <a:rPr lang="en-US" sz="800" b="0" i="0" u="none" strike="noStrike" cap="none">
                <a:solidFill>
                  <a:srgbClr val="000000"/>
                </a:solidFill>
                <a:latin typeface="Arial"/>
                <a:ea typeface="Arial"/>
                <a:cs typeface="Arial"/>
                <a:sym typeface="Arial"/>
              </a:rPr>
              <a:t> </a:t>
            </a:r>
            <a:endParaRPr/>
          </a:p>
          <a:p>
            <a:pPr marL="182880" marR="0" lvl="0" indent="-18288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Illustrates five generations of HRRR skill</a:t>
            </a:r>
            <a:endParaRPr/>
          </a:p>
          <a:p>
            <a:pPr marL="0" marR="0" lvl="0" indent="0" algn="l" rtl="0">
              <a:lnSpc>
                <a:spcPct val="100000"/>
              </a:lnSpc>
              <a:spcBef>
                <a:spcPts val="0"/>
              </a:spcBef>
              <a:spcAft>
                <a:spcPts val="0"/>
              </a:spcAft>
              <a:buNone/>
            </a:pPr>
            <a:endParaRPr sz="1000" b="0" i="0" u="none" strike="noStrike" cap="none">
              <a:solidFill>
                <a:srgbClr val="000000"/>
              </a:solidFill>
              <a:latin typeface="Arial"/>
              <a:ea typeface="Arial"/>
              <a:cs typeface="Arial"/>
              <a:sym typeface="Arial"/>
            </a:endParaRPr>
          </a:p>
          <a:p>
            <a:pPr marL="182880" marR="0" lvl="0" indent="-18288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Pre-HRRR:  very high bias, low CSI</a:t>
            </a:r>
            <a:endParaRPr/>
          </a:p>
          <a:p>
            <a:pPr marL="0" marR="0" lvl="0" indent="0" algn="l" rtl="0">
              <a:lnSpc>
                <a:spcPct val="100000"/>
              </a:lnSpc>
              <a:spcBef>
                <a:spcPts val="0"/>
              </a:spcBef>
              <a:spcAft>
                <a:spcPts val="0"/>
              </a:spcAft>
              <a:buNone/>
            </a:pPr>
            <a:endParaRPr sz="1000" b="0" i="0" u="none" strike="noStrike" cap="none">
              <a:solidFill>
                <a:srgbClr val="000000"/>
              </a:solidFill>
              <a:latin typeface="Arial"/>
              <a:ea typeface="Arial"/>
              <a:cs typeface="Arial"/>
              <a:sym typeface="Arial"/>
            </a:endParaRPr>
          </a:p>
          <a:p>
            <a:pPr marL="182880" marR="0" lvl="0" indent="-18288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HRRRv1:  better bias, improved CSI, </a:t>
            </a:r>
            <a:endParaRPr/>
          </a:p>
          <a:p>
            <a:pPr marL="0" marR="0" lvl="0" indent="0" algn="l" rtl="0">
              <a:lnSpc>
                <a:spcPct val="100000"/>
              </a:lnSpc>
              <a:spcBef>
                <a:spcPts val="0"/>
              </a:spcBef>
              <a:spcAft>
                <a:spcPts val="0"/>
              </a:spcAft>
              <a:buNone/>
            </a:pPr>
            <a:endParaRPr sz="1000" b="0" i="0" u="none" strike="noStrike" cap="none">
              <a:solidFill>
                <a:srgbClr val="000000"/>
              </a:solidFill>
              <a:latin typeface="Arial"/>
              <a:ea typeface="Arial"/>
              <a:cs typeface="Arial"/>
              <a:sym typeface="Arial"/>
            </a:endParaRPr>
          </a:p>
          <a:p>
            <a:pPr marL="182880" marR="0" lvl="0" indent="-18288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HRRRv2:  CSI even better, bias still high</a:t>
            </a:r>
            <a:endParaRPr/>
          </a:p>
          <a:p>
            <a:pPr marL="0" marR="0" lvl="0" indent="0" algn="l" rtl="0">
              <a:lnSpc>
                <a:spcPct val="100000"/>
              </a:lnSpc>
              <a:spcBef>
                <a:spcPts val="0"/>
              </a:spcBef>
              <a:spcAft>
                <a:spcPts val="0"/>
              </a:spcAft>
              <a:buNone/>
            </a:pPr>
            <a:endParaRPr sz="1000" b="0" i="0" u="none" strike="noStrike" cap="none">
              <a:solidFill>
                <a:srgbClr val="000000"/>
              </a:solidFill>
              <a:latin typeface="Arial"/>
              <a:ea typeface="Arial"/>
              <a:cs typeface="Arial"/>
              <a:sym typeface="Arial"/>
            </a:endParaRPr>
          </a:p>
          <a:p>
            <a:pPr marL="182880" marR="0" lvl="0" indent="-18288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HRRRv3:  bias much better (reduced),  		some reduction in CSI</a:t>
            </a:r>
            <a:endParaRPr/>
          </a:p>
          <a:p>
            <a:pPr marL="0" marR="0" lvl="0" indent="0" algn="l" rtl="0">
              <a:lnSpc>
                <a:spcPct val="100000"/>
              </a:lnSpc>
              <a:spcBef>
                <a:spcPts val="0"/>
              </a:spcBef>
              <a:spcAft>
                <a:spcPts val="0"/>
              </a:spcAft>
              <a:buNone/>
            </a:pPr>
            <a:endParaRPr sz="1000" b="0" i="0" u="none" strike="noStrike" cap="none">
              <a:solidFill>
                <a:srgbClr val="000000"/>
              </a:solidFill>
              <a:latin typeface="Arial"/>
              <a:ea typeface="Arial"/>
              <a:cs typeface="Arial"/>
              <a:sym typeface="Arial"/>
            </a:endParaRPr>
          </a:p>
          <a:p>
            <a:pPr marL="182880" marR="0" lvl="0" indent="-182880" algn="l" rtl="0">
              <a:lnSpc>
                <a:spcPct val="100000"/>
              </a:lnSpc>
              <a:spcBef>
                <a:spcPts val="0"/>
              </a:spcBef>
              <a:spcAft>
                <a:spcPts val="0"/>
              </a:spcAft>
              <a:buClr>
                <a:srgbClr val="000000"/>
              </a:buClr>
              <a:buSzPts val="2400"/>
              <a:buFont typeface="Arial"/>
              <a:buChar char="•"/>
            </a:pPr>
            <a:r>
              <a:rPr lang="en-US" sz="2400" b="0" i="0" u="none" strike="noStrike" cap="none">
                <a:solidFill>
                  <a:srgbClr val="000000"/>
                </a:solidFill>
                <a:latin typeface="Arial"/>
                <a:ea typeface="Arial"/>
                <a:cs typeface="Arial"/>
                <a:sym typeface="Arial"/>
              </a:rPr>
              <a:t>HRRRv4:  better CSI, similar bias</a:t>
            </a:r>
            <a:endParaRPr/>
          </a:p>
        </p:txBody>
      </p:sp>
      <p:sp>
        <p:nvSpPr>
          <p:cNvPr id="250" name="Google Shape;250;p5"/>
          <p:cNvSpPr txBox="1"/>
          <p:nvPr/>
        </p:nvSpPr>
        <p:spPr>
          <a:xfrm>
            <a:off x="51975" y="6549150"/>
            <a:ext cx="8852700" cy="301800"/>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FFFFFF"/>
                </a:solidFill>
                <a:latin typeface="Arial"/>
                <a:ea typeface="Arial"/>
                <a:cs typeface="Arial"/>
                <a:sym typeface="Arial"/>
              </a:rPr>
              <a:t>2021 Global Systems Laboratory Science Review</a:t>
            </a:r>
            <a:endParaRPr sz="1400" b="0" i="0" u="none" strike="noStrike" cap="none">
              <a:solidFill>
                <a:srgbClr val="FFFFFF"/>
              </a:solidFill>
              <a:latin typeface="Arial"/>
              <a:ea typeface="Arial"/>
              <a:cs typeface="Arial"/>
              <a:sym typeface="Arial"/>
            </a:endParaRPr>
          </a:p>
        </p:txBody>
      </p:sp>
      <p:sp>
        <p:nvSpPr>
          <p:cNvPr id="251" name="Google Shape;251;p5"/>
          <p:cNvSpPr txBox="1">
            <a:spLocks noGrp="1"/>
          </p:cNvSpPr>
          <p:nvPr>
            <p:ph type="sldNum" idx="12"/>
          </p:nvPr>
        </p:nvSpPr>
        <p:spPr>
          <a:xfrm>
            <a:off x="9206375"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16</a:t>
            </a:fld>
            <a:endParaRPr/>
          </a:p>
        </p:txBody>
      </p:sp>
      <p:graphicFrame>
        <p:nvGraphicFramePr>
          <p:cNvPr id="35" name="Table 34">
            <a:extLst>
              <a:ext uri="{FF2B5EF4-FFF2-40B4-BE49-F238E27FC236}">
                <a16:creationId xmlns:a16="http://schemas.microsoft.com/office/drawing/2014/main" id="{15A02714-7227-9142-A8F3-AC12CDD2154C}"/>
              </a:ext>
            </a:extLst>
          </p:cNvPr>
          <p:cNvGraphicFramePr>
            <a:graphicFrameLocks noGrp="1"/>
          </p:cNvGraphicFramePr>
          <p:nvPr>
            <p:extLst>
              <p:ext uri="{D42A27DB-BD31-4B8C-83A1-F6EECF244321}">
                <p14:modId xmlns:p14="http://schemas.microsoft.com/office/powerpoint/2010/main" val="1525164480"/>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chemeClr val="bg1"/>
                          </a:solidFill>
                        </a:rPr>
                        <a:t>Coupled DA</a:t>
                      </a:r>
                    </a:p>
                  </a:txBody>
                  <a:tcPr>
                    <a:solidFill>
                      <a:schemeClr val="accent1"/>
                    </a:solidFill>
                  </a:tcPr>
                </a:tc>
                <a:tc>
                  <a:txBody>
                    <a:bodyPr/>
                    <a:lstStyle/>
                    <a:p>
                      <a:r>
                        <a:rPr lang="en-US" sz="1050" baseline="0" dirty="0">
                          <a:solidFill>
                            <a:srgbClr val="FFFF00"/>
                          </a:solidFill>
                        </a:rPr>
                        <a:t>CAM-scale</a:t>
                      </a:r>
                      <a:endParaRPr lang="en-US" sz="1050" dirty="0">
                        <a:solidFill>
                          <a:srgbClr val="FFFF00"/>
                        </a:solidFill>
                      </a:endParaRPr>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sp>
        <p:nvSpPr>
          <p:cNvPr id="752" name="Google Shape;752;p15"/>
          <p:cNvSpPr txBox="1">
            <a:spLocks noGrp="1"/>
          </p:cNvSpPr>
          <p:nvPr>
            <p:ph type="sldNum" idx="12"/>
          </p:nvPr>
        </p:nvSpPr>
        <p:spPr>
          <a:xfrm>
            <a:off x="9206375"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17</a:t>
            </a:fld>
            <a:endParaRPr/>
          </a:p>
        </p:txBody>
      </p:sp>
      <p:sp>
        <p:nvSpPr>
          <p:cNvPr id="753" name="Google Shape;753;p15"/>
          <p:cNvSpPr txBox="1">
            <a:spLocks noGrp="1"/>
          </p:cNvSpPr>
          <p:nvPr>
            <p:ph type="title"/>
          </p:nvPr>
        </p:nvSpPr>
        <p:spPr>
          <a:xfrm>
            <a:off x="51975" y="56650"/>
            <a:ext cx="11037000" cy="941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900"/>
              <a:buNone/>
            </a:pPr>
            <a:r>
              <a:rPr lang="en-US" sz="3000" dirty="0">
                <a:solidFill>
                  <a:srgbClr val="0432FF"/>
                </a:solidFill>
              </a:rPr>
              <a:t>NOAA Unified Analysis: RTMA-3D Nowcast/Analysis of Record</a:t>
            </a:r>
            <a:endParaRPr sz="3000" dirty="0">
              <a:solidFill>
                <a:srgbClr val="0432FF"/>
              </a:solidFill>
            </a:endParaRPr>
          </a:p>
        </p:txBody>
      </p:sp>
      <p:sp>
        <p:nvSpPr>
          <p:cNvPr id="754" name="Google Shape;754;p15"/>
          <p:cNvSpPr txBox="1"/>
          <p:nvPr/>
        </p:nvSpPr>
        <p:spPr>
          <a:xfrm>
            <a:off x="60150" y="1455250"/>
            <a:ext cx="7558200" cy="5094900"/>
          </a:xfrm>
          <a:prstGeom prst="rect">
            <a:avLst/>
          </a:prstGeom>
          <a:noFill/>
          <a:ln>
            <a:noFill/>
          </a:ln>
        </p:spPr>
        <p:txBody>
          <a:bodyPr spcFirstLastPara="1" wrap="square" lIns="91425" tIns="91425" rIns="91425" bIns="91425" anchor="t" anchorCtr="0">
            <a:spAutoFit/>
          </a:bodyPr>
          <a:lstStyle/>
          <a:p>
            <a:pPr marL="457200" marR="0" lvl="0"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Collaborative development with EMC (JTTI &amp; UFS R2O)</a:t>
            </a:r>
            <a:endParaRPr sz="2000" b="0" i="0" u="none" strike="noStrike" cap="none">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RTMA-3D is not constrained by the need to initialize a forecast (close fit to obs; model behavior not considered)</a:t>
            </a:r>
            <a:endParaRPr sz="2000" b="0" i="0" u="none" strike="noStrike" cap="none">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RTMA-3D provides 15 min gridded analysis of 3D atmospheric fields with application in multiple areas:</a:t>
            </a:r>
            <a:endParaRPr sz="2000" b="0" i="0" u="none" strike="noStrike" cap="none">
              <a:solidFill>
                <a:schemeClr val="dk1"/>
              </a:solidFill>
              <a:latin typeface="Arial"/>
              <a:ea typeface="Arial"/>
              <a:cs typeface="Arial"/>
              <a:sym typeface="Arial"/>
            </a:endParaRPr>
          </a:p>
          <a:p>
            <a:pPr marL="914400" marR="0" lvl="1"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General analysis and reanalysis applications</a:t>
            </a:r>
            <a:endParaRPr sz="2000" b="0" i="0" u="none" strike="noStrike" cap="none">
              <a:solidFill>
                <a:schemeClr val="dk1"/>
              </a:solidFill>
              <a:latin typeface="Arial"/>
              <a:ea typeface="Arial"/>
              <a:cs typeface="Arial"/>
              <a:sym typeface="Arial"/>
            </a:endParaRPr>
          </a:p>
          <a:p>
            <a:pPr marL="914400" marR="0" lvl="1"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Severe weather; targeting replacement of Mesoanalysis System (SPC)</a:t>
            </a:r>
            <a:endParaRPr sz="2000" b="0" i="0" u="none" strike="noStrike" cap="none">
              <a:solidFill>
                <a:schemeClr val="dk1"/>
              </a:solidFill>
              <a:latin typeface="Arial"/>
              <a:ea typeface="Arial"/>
              <a:cs typeface="Arial"/>
              <a:sym typeface="Arial"/>
            </a:endParaRPr>
          </a:p>
          <a:p>
            <a:pPr marL="914400" marR="0" lvl="1"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Aviation parameters; targeting 3D cloud coverage/ceiling grids (AWC)</a:t>
            </a:r>
            <a:endParaRPr sz="2000" b="0" i="0" u="none" strike="noStrike" cap="none">
              <a:solidFill>
                <a:schemeClr val="dk1"/>
              </a:solidFill>
              <a:latin typeface="Arial"/>
              <a:ea typeface="Arial"/>
              <a:cs typeface="Arial"/>
              <a:sym typeface="Arial"/>
            </a:endParaRPr>
          </a:p>
          <a:p>
            <a:pPr marL="914400" marR="0" lvl="1"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Hydrodynamical modeling input and water in all forms - snow cover, soil moisture, lake forecasts, heavy rainfall</a:t>
            </a:r>
            <a:endParaRPr sz="2000" b="0" i="0" u="none" strike="noStrike" cap="none">
              <a:solidFill>
                <a:schemeClr val="dk1"/>
              </a:solidFill>
              <a:latin typeface="Arial"/>
              <a:ea typeface="Arial"/>
              <a:cs typeface="Arial"/>
              <a:sym typeface="Arial"/>
            </a:endParaRPr>
          </a:p>
          <a:p>
            <a:pPr marL="914400" marR="0" lvl="1"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Model verification ‘truth’ dataset</a:t>
            </a:r>
            <a:endParaRPr sz="2000" b="0" i="0" u="none" strike="noStrike" cap="none">
              <a:solidFill>
                <a:schemeClr val="dk1"/>
              </a:solidFill>
              <a:latin typeface="Arial"/>
              <a:ea typeface="Arial"/>
              <a:cs typeface="Arial"/>
              <a:sym typeface="Arial"/>
            </a:endParaRPr>
          </a:p>
          <a:p>
            <a:pPr marL="457200" marR="0" lvl="0" indent="-355600" algn="l" rtl="0">
              <a:lnSpc>
                <a:spcPct val="115000"/>
              </a:lnSpc>
              <a:spcBef>
                <a:spcPts val="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Operational implementation planned for 2024</a:t>
            </a:r>
            <a:endParaRPr sz="1400" b="0" i="0" u="none" strike="noStrike" cap="none">
              <a:solidFill>
                <a:srgbClr val="000000"/>
              </a:solidFill>
              <a:latin typeface="Arial"/>
              <a:ea typeface="Arial"/>
              <a:cs typeface="Arial"/>
              <a:sym typeface="Arial"/>
            </a:endParaRPr>
          </a:p>
        </p:txBody>
      </p:sp>
      <p:pic>
        <p:nvPicPr>
          <p:cNvPr id="755" name="Google Shape;755;p15"/>
          <p:cNvPicPr preferRelativeResize="0"/>
          <p:nvPr/>
        </p:nvPicPr>
        <p:blipFill rotWithShape="1">
          <a:blip r:embed="rId3">
            <a:alphaModFix/>
          </a:blip>
          <a:srcRect/>
          <a:stretch/>
        </p:blipFill>
        <p:spPr>
          <a:xfrm>
            <a:off x="7854025" y="2173775"/>
            <a:ext cx="4337976" cy="4337976"/>
          </a:xfrm>
          <a:prstGeom prst="rect">
            <a:avLst/>
          </a:prstGeom>
          <a:noFill/>
          <a:ln>
            <a:noFill/>
          </a:ln>
        </p:spPr>
      </p:pic>
      <p:sp>
        <p:nvSpPr>
          <p:cNvPr id="756" name="Google Shape;756;p15"/>
          <p:cNvSpPr txBox="1"/>
          <p:nvPr/>
        </p:nvSpPr>
        <p:spPr>
          <a:xfrm>
            <a:off x="51975" y="972125"/>
            <a:ext cx="121401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0"/>
              </a:spcBef>
              <a:spcAft>
                <a:spcPts val="0"/>
              </a:spcAft>
              <a:buClr>
                <a:schemeClr val="dk1"/>
              </a:buClr>
              <a:buSzPts val="1100"/>
              <a:buFont typeface="Arial"/>
              <a:buNone/>
            </a:pPr>
            <a:r>
              <a:rPr lang="en-US" sz="2400" b="0" i="0" u="none" strike="noStrike" cap="none">
                <a:solidFill>
                  <a:schemeClr val="dk1"/>
                </a:solidFill>
                <a:latin typeface="Arial"/>
                <a:ea typeface="Arial"/>
                <a:cs typeface="Arial"/>
                <a:sym typeface="Arial"/>
              </a:rPr>
              <a:t>GOAL: Record the best estimate of the convective-scale Earth system state.</a:t>
            </a:r>
            <a:endParaRPr sz="2400" b="0" i="0" u="none" strike="noStrike" cap="none">
              <a:solidFill>
                <a:srgbClr val="000000"/>
              </a:solidFill>
              <a:latin typeface="Arial"/>
              <a:ea typeface="Arial"/>
              <a:cs typeface="Arial"/>
              <a:sym typeface="Arial"/>
            </a:endParaRPr>
          </a:p>
        </p:txBody>
      </p:sp>
      <p:sp>
        <p:nvSpPr>
          <p:cNvPr id="757" name="Google Shape;757;p15"/>
          <p:cNvSpPr txBox="1"/>
          <p:nvPr/>
        </p:nvSpPr>
        <p:spPr>
          <a:xfrm>
            <a:off x="7992875" y="1535600"/>
            <a:ext cx="4041600" cy="738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Experimental RTMA-3D during </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Hurricane Laura 27 Aug 2020</a:t>
            </a:r>
            <a:endParaRPr sz="1800" b="0" i="0" u="none" strike="noStrike" cap="none">
              <a:solidFill>
                <a:srgbClr val="000000"/>
              </a:solidFill>
              <a:latin typeface="Arial"/>
              <a:ea typeface="Arial"/>
              <a:cs typeface="Arial"/>
              <a:sym typeface="Arial"/>
            </a:endParaRPr>
          </a:p>
        </p:txBody>
      </p:sp>
      <p:sp>
        <p:nvSpPr>
          <p:cNvPr id="758" name="Google Shape;758;p15"/>
          <p:cNvSpPr txBox="1">
            <a:spLocks noGrp="1"/>
          </p:cNvSpPr>
          <p:nvPr>
            <p:ph type="subTitle" idx="2"/>
          </p:nvPr>
        </p:nvSpPr>
        <p:spPr>
          <a:xfrm>
            <a:off x="51975" y="6526290"/>
            <a:ext cx="8852700" cy="301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400"/>
              <a:t>2021 Global Systems Laboratory Science Review</a:t>
            </a:r>
            <a:endParaRPr sz="1400"/>
          </a:p>
        </p:txBody>
      </p:sp>
      <p:graphicFrame>
        <p:nvGraphicFramePr>
          <p:cNvPr id="10" name="Table 9">
            <a:extLst>
              <a:ext uri="{FF2B5EF4-FFF2-40B4-BE49-F238E27FC236}">
                <a16:creationId xmlns:a16="http://schemas.microsoft.com/office/drawing/2014/main" id="{DDDA0523-489C-614E-9547-3D6072FADCB8}"/>
              </a:ext>
            </a:extLst>
          </p:cNvPr>
          <p:cNvGraphicFramePr>
            <a:graphicFrameLocks noGrp="1"/>
          </p:cNvGraphicFramePr>
          <p:nvPr>
            <p:extLst>
              <p:ext uri="{D42A27DB-BD31-4B8C-83A1-F6EECF244321}">
                <p14:modId xmlns:p14="http://schemas.microsoft.com/office/powerpoint/2010/main" val="1525164480"/>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chemeClr val="bg1"/>
                          </a:solidFill>
                        </a:rPr>
                        <a:t>Coupled DA</a:t>
                      </a:r>
                    </a:p>
                  </a:txBody>
                  <a:tcPr>
                    <a:solidFill>
                      <a:schemeClr val="accent1"/>
                    </a:solidFill>
                  </a:tcPr>
                </a:tc>
                <a:tc>
                  <a:txBody>
                    <a:bodyPr/>
                    <a:lstStyle/>
                    <a:p>
                      <a:r>
                        <a:rPr lang="en-US" sz="1050" baseline="0" dirty="0">
                          <a:solidFill>
                            <a:srgbClr val="FFFF00"/>
                          </a:solidFill>
                        </a:rPr>
                        <a:t>CAM-scale</a:t>
                      </a:r>
                      <a:endParaRPr lang="en-US" sz="1050" dirty="0">
                        <a:solidFill>
                          <a:srgbClr val="FFFF00"/>
                        </a:solidFill>
                      </a:endParaRPr>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5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5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5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5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5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5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5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5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5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9"/>
          <p:cNvPicPr preferRelativeResize="0"/>
          <p:nvPr/>
        </p:nvPicPr>
        <p:blipFill rotWithShape="1">
          <a:blip r:embed="rId3">
            <a:alphaModFix/>
          </a:blip>
          <a:srcRect/>
          <a:stretch/>
        </p:blipFill>
        <p:spPr>
          <a:xfrm>
            <a:off x="5448050" y="2154000"/>
            <a:ext cx="3267625" cy="2714750"/>
          </a:xfrm>
          <a:prstGeom prst="rect">
            <a:avLst/>
          </a:prstGeom>
          <a:noFill/>
          <a:ln>
            <a:noFill/>
          </a:ln>
        </p:spPr>
      </p:pic>
      <p:sp>
        <p:nvSpPr>
          <p:cNvPr id="229" name="Google Shape;229;p9"/>
          <p:cNvSpPr txBox="1">
            <a:spLocks noGrp="1"/>
          </p:cNvSpPr>
          <p:nvPr>
            <p:ph type="sldNum" idx="12"/>
          </p:nvPr>
        </p:nvSpPr>
        <p:spPr>
          <a:xfrm>
            <a:off x="9206375"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18</a:t>
            </a:fld>
            <a:endParaRPr/>
          </a:p>
        </p:txBody>
      </p:sp>
      <p:sp>
        <p:nvSpPr>
          <p:cNvPr id="230" name="Google Shape;230;p9"/>
          <p:cNvSpPr txBox="1">
            <a:spLocks noGrp="1"/>
          </p:cNvSpPr>
          <p:nvPr>
            <p:ph type="title"/>
          </p:nvPr>
        </p:nvSpPr>
        <p:spPr>
          <a:xfrm>
            <a:off x="51974" y="56650"/>
            <a:ext cx="12218925" cy="941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900"/>
              <a:buNone/>
            </a:pPr>
            <a:r>
              <a:rPr lang="en-US" sz="3200" b="1" dirty="0">
                <a:solidFill>
                  <a:srgbClr val="0432FF"/>
                </a:solidFill>
              </a:rPr>
              <a:t>OSEs – New aircraft vs. </a:t>
            </a:r>
            <a:r>
              <a:rPr lang="en-US" sz="3200" b="1" dirty="0" err="1">
                <a:solidFill>
                  <a:srgbClr val="0432FF"/>
                </a:solidFill>
              </a:rPr>
              <a:t>raobs</a:t>
            </a:r>
            <a:r>
              <a:rPr lang="en-US" sz="3200" b="1" dirty="0">
                <a:solidFill>
                  <a:srgbClr val="0432FF"/>
                </a:solidFill>
              </a:rPr>
              <a:t> study including COVID-19 decrease in aircraft observations</a:t>
            </a:r>
            <a:endParaRPr sz="3200" b="1" dirty="0">
              <a:solidFill>
                <a:srgbClr val="0432FF"/>
              </a:solidFill>
            </a:endParaRPr>
          </a:p>
        </p:txBody>
      </p:sp>
      <p:sp>
        <p:nvSpPr>
          <p:cNvPr id="232" name="Google Shape;232;p9"/>
          <p:cNvSpPr txBox="1">
            <a:spLocks noGrp="1"/>
          </p:cNvSpPr>
          <p:nvPr>
            <p:ph type="body" idx="1"/>
          </p:nvPr>
        </p:nvSpPr>
        <p:spPr>
          <a:xfrm>
            <a:off x="-152400" y="996425"/>
            <a:ext cx="11948100" cy="18048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1000"/>
              </a:spcBef>
              <a:spcAft>
                <a:spcPts val="0"/>
              </a:spcAft>
              <a:buSzPts val="2800"/>
              <a:buChar char="•"/>
            </a:pPr>
            <a:r>
              <a:rPr lang="en-US" dirty="0"/>
              <a:t>Conducted partial data denial experiments which exclude ~80% of aircraft observations, similar to what happened at the peak of COVID-19 lockdowns. </a:t>
            </a:r>
            <a:endParaRPr dirty="0"/>
          </a:p>
        </p:txBody>
      </p:sp>
      <p:pic>
        <p:nvPicPr>
          <p:cNvPr id="233" name="Google Shape;233;p9"/>
          <p:cNvPicPr preferRelativeResize="0"/>
          <p:nvPr/>
        </p:nvPicPr>
        <p:blipFill rotWithShape="1">
          <a:blip r:embed="rId4">
            <a:alphaModFix/>
          </a:blip>
          <a:srcRect/>
          <a:stretch/>
        </p:blipFill>
        <p:spPr>
          <a:xfrm>
            <a:off x="-9025" y="2681725"/>
            <a:ext cx="5352825" cy="3539300"/>
          </a:xfrm>
          <a:prstGeom prst="rect">
            <a:avLst/>
          </a:prstGeom>
          <a:noFill/>
          <a:ln>
            <a:noFill/>
          </a:ln>
        </p:spPr>
      </p:pic>
      <p:sp>
        <p:nvSpPr>
          <p:cNvPr id="234" name="Google Shape;234;p9"/>
          <p:cNvSpPr txBox="1">
            <a:spLocks noGrp="1"/>
          </p:cNvSpPr>
          <p:nvPr>
            <p:ph type="body" idx="1"/>
          </p:nvPr>
        </p:nvSpPr>
        <p:spPr>
          <a:xfrm>
            <a:off x="3838499" y="5008039"/>
            <a:ext cx="8432400" cy="18048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1000"/>
              </a:spcBef>
              <a:spcAft>
                <a:spcPts val="0"/>
              </a:spcAft>
              <a:buSzPts val="2800"/>
              <a:buChar char="•"/>
            </a:pPr>
            <a:r>
              <a:rPr lang="en-US" dirty="0"/>
              <a:t>Across seasons / variables,  </a:t>
            </a:r>
            <a:r>
              <a:rPr lang="en-US" b="1" i="1" dirty="0"/>
              <a:t>30% higher errors</a:t>
            </a:r>
            <a:r>
              <a:rPr lang="en-US" dirty="0"/>
              <a:t> without any aircraft </a:t>
            </a:r>
            <a:r>
              <a:rPr lang="en-US" dirty="0" err="1"/>
              <a:t>obs</a:t>
            </a:r>
            <a:r>
              <a:rPr lang="en-US" dirty="0"/>
              <a:t> and </a:t>
            </a:r>
            <a:r>
              <a:rPr lang="en-US" b="1" i="1" dirty="0"/>
              <a:t>12% higher errors</a:t>
            </a:r>
            <a:r>
              <a:rPr lang="en-US" dirty="0"/>
              <a:t> without 80% of aircraft </a:t>
            </a:r>
            <a:r>
              <a:rPr lang="en-US" dirty="0" err="1"/>
              <a:t>obs</a:t>
            </a:r>
            <a:endParaRPr dirty="0"/>
          </a:p>
        </p:txBody>
      </p:sp>
      <p:sp>
        <p:nvSpPr>
          <p:cNvPr id="235" name="Google Shape;235;p9"/>
          <p:cNvSpPr txBox="1"/>
          <p:nvPr/>
        </p:nvSpPr>
        <p:spPr>
          <a:xfrm>
            <a:off x="8819925" y="3575750"/>
            <a:ext cx="3058800" cy="1293000"/>
          </a:xfrm>
          <a:prstGeom prst="rect">
            <a:avLst/>
          </a:prstGeom>
          <a:solidFill>
            <a:srgbClr val="FFFFFF"/>
          </a:solid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0000FF"/>
                </a:solidFill>
                <a:latin typeface="Arial"/>
                <a:ea typeface="Arial"/>
                <a:cs typeface="Arial"/>
                <a:sym typeface="Arial"/>
              </a:rPr>
              <a:t>raobs</a:t>
            </a:r>
            <a:endParaRPr sz="2400" b="1" i="0" u="none" strike="noStrike" cap="none">
              <a:solidFill>
                <a:srgbClr val="0000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00FF"/>
                </a:solidFill>
                <a:latin typeface="Arial"/>
                <a:ea typeface="Arial"/>
                <a:cs typeface="Arial"/>
                <a:sym typeface="Arial"/>
              </a:rPr>
              <a:t>all aircraft</a:t>
            </a:r>
            <a:endParaRPr sz="24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9900"/>
                </a:solidFill>
                <a:latin typeface="Arial"/>
                <a:ea typeface="Arial"/>
                <a:cs typeface="Arial"/>
                <a:sym typeface="Arial"/>
              </a:rPr>
              <a:t>80% of aircraft obs</a:t>
            </a:r>
            <a:endParaRPr sz="2400" b="1" i="0" u="none" strike="noStrike" cap="none">
              <a:solidFill>
                <a:srgbClr val="FF9900"/>
              </a:solidFill>
              <a:latin typeface="Arial"/>
              <a:ea typeface="Arial"/>
              <a:cs typeface="Arial"/>
              <a:sym typeface="Arial"/>
            </a:endParaRPr>
          </a:p>
        </p:txBody>
      </p:sp>
      <p:sp>
        <p:nvSpPr>
          <p:cNvPr id="236" name="Google Shape;236;p9"/>
          <p:cNvSpPr txBox="1">
            <a:spLocks noGrp="1"/>
          </p:cNvSpPr>
          <p:nvPr>
            <p:ph type="body" idx="1"/>
          </p:nvPr>
        </p:nvSpPr>
        <p:spPr>
          <a:xfrm>
            <a:off x="8715675" y="1915088"/>
            <a:ext cx="3462000" cy="1804800"/>
          </a:xfrm>
          <a:prstGeom prst="rect">
            <a:avLst/>
          </a:prstGeom>
          <a:noFill/>
          <a:ln>
            <a:noFill/>
          </a:ln>
        </p:spPr>
        <p:txBody>
          <a:bodyPr spcFirstLastPara="1" wrap="square" lIns="91425" tIns="45700" rIns="91425" bIns="45700" anchor="t" anchorCtr="0">
            <a:noAutofit/>
          </a:bodyPr>
          <a:lstStyle/>
          <a:p>
            <a:pPr marL="457200" lvl="0" indent="-406400" algn="l" rtl="0">
              <a:lnSpc>
                <a:spcPct val="100000"/>
              </a:lnSpc>
              <a:spcBef>
                <a:spcPts val="1000"/>
              </a:spcBef>
              <a:spcAft>
                <a:spcPts val="0"/>
              </a:spcAft>
              <a:buSzPts val="2800"/>
              <a:buChar char="•"/>
            </a:pPr>
            <a:r>
              <a:rPr lang="en-US"/>
              <a:t>Wind forecast impacts for winter (Feb 2019)</a:t>
            </a:r>
            <a:endParaRPr/>
          </a:p>
        </p:txBody>
      </p:sp>
      <p:sp>
        <p:nvSpPr>
          <p:cNvPr id="237" name="Google Shape;237;p9"/>
          <p:cNvSpPr txBox="1">
            <a:spLocks noGrp="1"/>
          </p:cNvSpPr>
          <p:nvPr>
            <p:ph type="subTitle" idx="2"/>
          </p:nvPr>
        </p:nvSpPr>
        <p:spPr>
          <a:xfrm>
            <a:off x="51975" y="6549150"/>
            <a:ext cx="8852700" cy="301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chemeClr val="dk1"/>
              </a:buClr>
              <a:buSzPts val="1100"/>
              <a:buFont typeface="Arial"/>
              <a:buNone/>
            </a:pPr>
            <a:r>
              <a:rPr lang="en-US" sz="1400">
                <a:solidFill>
                  <a:schemeClr val="lt1"/>
                </a:solidFill>
              </a:rPr>
              <a:t>2021 Global Systems Laboratory Science Review</a:t>
            </a:r>
            <a:endParaRPr sz="1400"/>
          </a:p>
        </p:txBody>
      </p:sp>
      <p:sp>
        <p:nvSpPr>
          <p:cNvPr id="12" name="TextBox 11">
            <a:extLst>
              <a:ext uri="{FF2B5EF4-FFF2-40B4-BE49-F238E27FC236}">
                <a16:creationId xmlns:a16="http://schemas.microsoft.com/office/drawing/2014/main" id="{8F264BC7-69D9-384E-8905-4914F5E47F69}"/>
              </a:ext>
            </a:extLst>
          </p:cNvPr>
          <p:cNvSpPr txBox="1"/>
          <p:nvPr/>
        </p:nvSpPr>
        <p:spPr>
          <a:xfrm>
            <a:off x="8904675" y="6231199"/>
            <a:ext cx="2974050" cy="523220"/>
          </a:xfrm>
          <a:prstGeom prst="rect">
            <a:avLst/>
          </a:prstGeom>
          <a:solidFill>
            <a:srgbClr val="FFFF00"/>
          </a:solidFill>
          <a:ln>
            <a:solidFill>
              <a:schemeClr val="accent1"/>
            </a:solidFill>
          </a:ln>
        </p:spPr>
        <p:txBody>
          <a:bodyPr wrap="square" rtlCol="0">
            <a:spAutoFit/>
          </a:bodyPr>
          <a:lstStyle/>
          <a:p>
            <a:r>
              <a:rPr lang="en-US" dirty="0"/>
              <a:t>Eric James et al 2020 – JAMC - GSL</a:t>
            </a:r>
          </a:p>
        </p:txBody>
      </p:sp>
      <p:graphicFrame>
        <p:nvGraphicFramePr>
          <p:cNvPr id="13" name="Table 12">
            <a:extLst>
              <a:ext uri="{FF2B5EF4-FFF2-40B4-BE49-F238E27FC236}">
                <a16:creationId xmlns:a16="http://schemas.microsoft.com/office/drawing/2014/main" id="{6A5A1C31-3B81-7C4D-B54D-836A5430F83A}"/>
              </a:ext>
            </a:extLst>
          </p:cNvPr>
          <p:cNvGraphicFramePr>
            <a:graphicFrameLocks noGrp="1"/>
          </p:cNvGraphicFramePr>
          <p:nvPr>
            <p:extLst>
              <p:ext uri="{D42A27DB-BD31-4B8C-83A1-F6EECF244321}">
                <p14:modId xmlns:p14="http://schemas.microsoft.com/office/powerpoint/2010/main" val="1525164480"/>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chemeClr val="bg1"/>
                          </a:solidFill>
                        </a:rPr>
                        <a:t>Coupled DA</a:t>
                      </a:r>
                    </a:p>
                  </a:txBody>
                  <a:tcPr>
                    <a:solidFill>
                      <a:schemeClr val="accent1"/>
                    </a:solidFill>
                  </a:tcPr>
                </a:tc>
                <a:tc>
                  <a:txBody>
                    <a:bodyPr/>
                    <a:lstStyle/>
                    <a:p>
                      <a:r>
                        <a:rPr lang="en-US" sz="1050" baseline="0" dirty="0">
                          <a:solidFill>
                            <a:srgbClr val="FFFF00"/>
                          </a:solidFill>
                        </a:rPr>
                        <a:t>CAM-scale</a:t>
                      </a:r>
                      <a:endParaRPr lang="en-US" sz="1050" dirty="0">
                        <a:solidFill>
                          <a:srgbClr val="FFFF00"/>
                        </a:solidFill>
                      </a:endParaRPr>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30"/>
          <p:cNvPicPr preferRelativeResize="0"/>
          <p:nvPr/>
        </p:nvPicPr>
        <p:blipFill>
          <a:blip r:embed="rId3">
            <a:alphaModFix/>
          </a:blip>
          <a:stretch>
            <a:fillRect/>
          </a:stretch>
        </p:blipFill>
        <p:spPr>
          <a:xfrm>
            <a:off x="3245275" y="1145612"/>
            <a:ext cx="8891729" cy="2205876"/>
          </a:xfrm>
          <a:prstGeom prst="rect">
            <a:avLst/>
          </a:prstGeom>
          <a:noFill/>
          <a:ln w="19050" cap="flat" cmpd="sng">
            <a:solidFill>
              <a:srgbClr val="000000"/>
            </a:solidFill>
            <a:prstDash val="solid"/>
            <a:round/>
            <a:headEnd type="none" w="sm" len="sm"/>
            <a:tailEnd type="none" w="sm" len="sm"/>
          </a:ln>
        </p:spPr>
      </p:pic>
      <p:cxnSp>
        <p:nvCxnSpPr>
          <p:cNvPr id="300" name="Google Shape;300;p30"/>
          <p:cNvCxnSpPr>
            <a:stCxn id="301" idx="1"/>
          </p:cNvCxnSpPr>
          <p:nvPr/>
        </p:nvCxnSpPr>
        <p:spPr>
          <a:xfrm flipH="1">
            <a:off x="6091900" y="2084450"/>
            <a:ext cx="896100" cy="4026600"/>
          </a:xfrm>
          <a:prstGeom prst="straightConnector1">
            <a:avLst/>
          </a:prstGeom>
          <a:noFill/>
          <a:ln w="19050" cap="flat" cmpd="sng">
            <a:solidFill>
              <a:srgbClr val="000000"/>
            </a:solidFill>
            <a:prstDash val="solid"/>
            <a:round/>
            <a:headEnd type="none" w="med" len="med"/>
            <a:tailEnd type="none" w="med" len="med"/>
          </a:ln>
        </p:spPr>
      </p:cxnSp>
      <p:sp>
        <p:nvSpPr>
          <p:cNvPr id="302" name="Google Shape;302;p30"/>
          <p:cNvSpPr txBox="1">
            <a:spLocks noGrp="1"/>
          </p:cNvSpPr>
          <p:nvPr>
            <p:ph type="subTitle" idx="2"/>
          </p:nvPr>
        </p:nvSpPr>
        <p:spPr>
          <a:xfrm>
            <a:off x="51975" y="6549150"/>
            <a:ext cx="8852700" cy="301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1400" dirty="0">
                <a:solidFill>
                  <a:schemeClr val="lt1"/>
                </a:solidFill>
              </a:rPr>
              <a:t>2021 Global Systems Laboratory Science Review</a:t>
            </a:r>
            <a:endParaRPr sz="1400" dirty="0"/>
          </a:p>
        </p:txBody>
      </p:sp>
      <p:sp>
        <p:nvSpPr>
          <p:cNvPr id="303" name="Google Shape;303;p30"/>
          <p:cNvSpPr txBox="1">
            <a:spLocks noGrp="1"/>
          </p:cNvSpPr>
          <p:nvPr>
            <p:ph type="title"/>
          </p:nvPr>
        </p:nvSpPr>
        <p:spPr>
          <a:xfrm>
            <a:off x="51975" y="56650"/>
            <a:ext cx="11037000" cy="941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3600" b="1" dirty="0">
                <a:solidFill>
                  <a:srgbClr val="0432FF"/>
                </a:solidFill>
              </a:rPr>
              <a:t>JEDI Development Contributions</a:t>
            </a:r>
            <a:endParaRPr sz="3600" b="1" dirty="0">
              <a:solidFill>
                <a:srgbClr val="0432FF"/>
              </a:solidFill>
            </a:endParaRPr>
          </a:p>
        </p:txBody>
      </p:sp>
      <p:sp>
        <p:nvSpPr>
          <p:cNvPr id="304" name="Google Shape;304;p30"/>
          <p:cNvSpPr txBox="1">
            <a:spLocks noGrp="1"/>
          </p:cNvSpPr>
          <p:nvPr>
            <p:ph type="sldNum" idx="12"/>
          </p:nvPr>
        </p:nvSpPr>
        <p:spPr>
          <a:xfrm>
            <a:off x="9206375"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19</a:t>
            </a:fld>
            <a:endParaRPr/>
          </a:p>
        </p:txBody>
      </p:sp>
      <p:pic>
        <p:nvPicPr>
          <p:cNvPr id="305" name="Google Shape;305;p30"/>
          <p:cNvPicPr preferRelativeResize="0"/>
          <p:nvPr/>
        </p:nvPicPr>
        <p:blipFill rotWithShape="1">
          <a:blip r:embed="rId4">
            <a:alphaModFix/>
          </a:blip>
          <a:srcRect t="-7670" b="7669"/>
          <a:stretch/>
        </p:blipFill>
        <p:spPr>
          <a:xfrm>
            <a:off x="68050" y="1109825"/>
            <a:ext cx="3118749" cy="3993050"/>
          </a:xfrm>
          <a:prstGeom prst="rect">
            <a:avLst/>
          </a:prstGeom>
          <a:noFill/>
          <a:ln w="19050" cap="flat" cmpd="sng">
            <a:solidFill>
              <a:srgbClr val="000000"/>
            </a:solidFill>
            <a:prstDash val="solid"/>
            <a:round/>
            <a:headEnd type="none" w="sm" len="sm"/>
            <a:tailEnd type="none" w="sm" len="sm"/>
          </a:ln>
        </p:spPr>
      </p:pic>
      <p:pic>
        <p:nvPicPr>
          <p:cNvPr id="306" name="Google Shape;306;p30"/>
          <p:cNvPicPr preferRelativeResize="0"/>
          <p:nvPr/>
        </p:nvPicPr>
        <p:blipFill rotWithShape="1">
          <a:blip r:embed="rId5">
            <a:alphaModFix/>
          </a:blip>
          <a:srcRect/>
          <a:stretch/>
        </p:blipFill>
        <p:spPr>
          <a:xfrm>
            <a:off x="6078102" y="3499039"/>
            <a:ext cx="2743200" cy="2612072"/>
          </a:xfrm>
          <a:prstGeom prst="rect">
            <a:avLst/>
          </a:prstGeom>
          <a:noFill/>
          <a:ln w="19050" cap="flat" cmpd="sng">
            <a:solidFill>
              <a:srgbClr val="000000"/>
            </a:solidFill>
            <a:prstDash val="solid"/>
            <a:round/>
            <a:headEnd type="none" w="sm" len="sm"/>
            <a:tailEnd type="none" w="sm" len="sm"/>
          </a:ln>
        </p:spPr>
      </p:pic>
      <p:sp>
        <p:nvSpPr>
          <p:cNvPr id="307" name="Google Shape;307;p30"/>
          <p:cNvSpPr txBox="1"/>
          <p:nvPr/>
        </p:nvSpPr>
        <p:spPr>
          <a:xfrm>
            <a:off x="6494825" y="3743550"/>
            <a:ext cx="13056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t>2m </a:t>
            </a:r>
            <a:r>
              <a:rPr lang="en-US" sz="1800">
                <a:solidFill>
                  <a:srgbClr val="000000"/>
                </a:solidFill>
              </a:rPr>
              <a:t>Temp</a:t>
            </a:r>
            <a:endParaRPr sz="1800"/>
          </a:p>
        </p:txBody>
      </p:sp>
      <p:sp>
        <p:nvSpPr>
          <p:cNvPr id="308" name="Google Shape;308;p30"/>
          <p:cNvSpPr txBox="1"/>
          <p:nvPr/>
        </p:nvSpPr>
        <p:spPr>
          <a:xfrm>
            <a:off x="-45123" y="5495296"/>
            <a:ext cx="6077700" cy="1415742"/>
          </a:xfrm>
          <a:prstGeom prst="rect">
            <a:avLst/>
          </a:prstGeom>
          <a:noFill/>
          <a:ln>
            <a:noFill/>
          </a:ln>
        </p:spPr>
        <p:txBody>
          <a:bodyPr spcFirstLastPara="1" wrap="square" lIns="91425" tIns="91425" rIns="91425" bIns="91425" anchor="t" anchorCtr="0">
            <a:spAutoFit/>
          </a:bodyPr>
          <a:lstStyle/>
          <a:p>
            <a:pPr marL="457200" lvl="0" indent="-330200" algn="l" rtl="0">
              <a:spcBef>
                <a:spcPts val="0"/>
              </a:spcBef>
              <a:spcAft>
                <a:spcPts val="0"/>
              </a:spcAft>
              <a:buSzPts val="1600"/>
              <a:buChar char="●"/>
            </a:pPr>
            <a:r>
              <a:rPr lang="en-US" sz="2000" b="1" dirty="0"/>
              <a:t>Assimilation of regional conventional observation</a:t>
            </a:r>
            <a:endParaRPr sz="2000" b="1" dirty="0"/>
          </a:p>
          <a:p>
            <a:pPr marL="457200" lvl="0" indent="-330200" algn="l" rtl="0">
              <a:spcBef>
                <a:spcPts val="0"/>
              </a:spcBef>
              <a:spcAft>
                <a:spcPts val="0"/>
              </a:spcAft>
              <a:buSzPts val="1600"/>
              <a:buChar char="●"/>
            </a:pPr>
            <a:r>
              <a:rPr lang="en-US" sz="2000" b="1" dirty="0"/>
              <a:t>Development of Unified Forward Operators (UFOs) i.e. H(x)</a:t>
            </a:r>
            <a:endParaRPr sz="2000" b="1" dirty="0"/>
          </a:p>
        </p:txBody>
      </p:sp>
      <p:sp>
        <p:nvSpPr>
          <p:cNvPr id="309" name="Google Shape;309;p30"/>
          <p:cNvSpPr txBox="1"/>
          <p:nvPr/>
        </p:nvSpPr>
        <p:spPr>
          <a:xfrm>
            <a:off x="3880950" y="1145600"/>
            <a:ext cx="422400" cy="138600"/>
          </a:xfrm>
          <a:prstGeom prst="rect">
            <a:avLst/>
          </a:prstGeom>
          <a:solidFill>
            <a:srgbClr val="FFFFFF"/>
          </a:solidFill>
          <a:ln>
            <a:noFill/>
          </a:ln>
        </p:spPr>
        <p:txBody>
          <a:bodyPr spcFirstLastPara="1" wrap="square" lIns="0" tIns="0" rIns="0" bIns="0" anchor="t" anchorCtr="0">
            <a:spAutoFit/>
          </a:bodyPr>
          <a:lstStyle/>
          <a:p>
            <a:pPr marL="0" lvl="0" indent="0" algn="l" rtl="0">
              <a:spcBef>
                <a:spcPts val="0"/>
              </a:spcBef>
              <a:spcAft>
                <a:spcPts val="0"/>
              </a:spcAft>
              <a:buNone/>
            </a:pPr>
            <a:endParaRPr sz="900"/>
          </a:p>
        </p:txBody>
      </p:sp>
      <p:cxnSp>
        <p:nvCxnSpPr>
          <p:cNvPr id="310" name="Google Shape;310;p30"/>
          <p:cNvCxnSpPr/>
          <p:nvPr/>
        </p:nvCxnSpPr>
        <p:spPr>
          <a:xfrm flipH="1">
            <a:off x="6077825" y="2023275"/>
            <a:ext cx="918300" cy="1470600"/>
          </a:xfrm>
          <a:prstGeom prst="straightConnector1">
            <a:avLst/>
          </a:prstGeom>
          <a:noFill/>
          <a:ln w="19050" cap="flat" cmpd="sng">
            <a:solidFill>
              <a:srgbClr val="000000"/>
            </a:solidFill>
            <a:prstDash val="solid"/>
            <a:round/>
            <a:headEnd type="none" w="med" len="med"/>
            <a:tailEnd type="none" w="med" len="med"/>
          </a:ln>
        </p:spPr>
      </p:cxnSp>
      <p:cxnSp>
        <p:nvCxnSpPr>
          <p:cNvPr id="311" name="Google Shape;311;p30"/>
          <p:cNvCxnSpPr/>
          <p:nvPr/>
        </p:nvCxnSpPr>
        <p:spPr>
          <a:xfrm>
            <a:off x="7150525" y="2015150"/>
            <a:ext cx="4980900" cy="1470600"/>
          </a:xfrm>
          <a:prstGeom prst="straightConnector1">
            <a:avLst/>
          </a:prstGeom>
          <a:noFill/>
          <a:ln w="19050" cap="flat" cmpd="sng">
            <a:solidFill>
              <a:srgbClr val="000000"/>
            </a:solidFill>
            <a:prstDash val="solid"/>
            <a:round/>
            <a:headEnd type="none" w="med" len="med"/>
            <a:tailEnd type="none" w="med" len="med"/>
          </a:ln>
        </p:spPr>
      </p:cxnSp>
      <p:sp>
        <p:nvSpPr>
          <p:cNvPr id="312" name="Google Shape;312;p30"/>
          <p:cNvSpPr txBox="1"/>
          <p:nvPr/>
        </p:nvSpPr>
        <p:spPr>
          <a:xfrm rot="-5400000">
            <a:off x="4862500" y="4620425"/>
            <a:ext cx="18897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t>New JEDI UFO</a:t>
            </a:r>
            <a:endParaRPr sz="1800"/>
          </a:p>
        </p:txBody>
      </p:sp>
      <p:sp>
        <p:nvSpPr>
          <p:cNvPr id="313" name="Google Shape;313;p30"/>
          <p:cNvSpPr txBox="1"/>
          <p:nvPr/>
        </p:nvSpPr>
        <p:spPr>
          <a:xfrm>
            <a:off x="7314450" y="6103375"/>
            <a:ext cx="32976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a:t>Legacy GSI Observer</a:t>
            </a:r>
            <a:endParaRPr sz="1800"/>
          </a:p>
        </p:txBody>
      </p:sp>
      <p:cxnSp>
        <p:nvCxnSpPr>
          <p:cNvPr id="314" name="Google Shape;314;p30"/>
          <p:cNvCxnSpPr>
            <a:stCxn id="301" idx="3"/>
          </p:cNvCxnSpPr>
          <p:nvPr/>
        </p:nvCxnSpPr>
        <p:spPr>
          <a:xfrm>
            <a:off x="7188100" y="2084450"/>
            <a:ext cx="4897800" cy="4010700"/>
          </a:xfrm>
          <a:prstGeom prst="straightConnector1">
            <a:avLst/>
          </a:prstGeom>
          <a:noFill/>
          <a:ln w="19050" cap="flat" cmpd="sng">
            <a:solidFill>
              <a:srgbClr val="000000"/>
            </a:solidFill>
            <a:prstDash val="solid"/>
            <a:round/>
            <a:headEnd type="none" w="med" len="med"/>
            <a:tailEnd type="none" w="med" len="med"/>
          </a:ln>
        </p:spPr>
      </p:cxnSp>
      <p:pic>
        <p:nvPicPr>
          <p:cNvPr id="315" name="Google Shape;315;p30"/>
          <p:cNvPicPr preferRelativeResize="0"/>
          <p:nvPr/>
        </p:nvPicPr>
        <p:blipFill rotWithShape="1">
          <a:blip r:embed="rId6">
            <a:alphaModFix/>
          </a:blip>
          <a:srcRect/>
          <a:stretch/>
        </p:blipFill>
        <p:spPr>
          <a:xfrm>
            <a:off x="9056900" y="3499050"/>
            <a:ext cx="3042156" cy="2612049"/>
          </a:xfrm>
          <a:prstGeom prst="rect">
            <a:avLst/>
          </a:prstGeom>
          <a:noFill/>
          <a:ln w="19050" cap="flat" cmpd="sng">
            <a:solidFill>
              <a:srgbClr val="000000"/>
            </a:solidFill>
            <a:prstDash val="solid"/>
            <a:round/>
            <a:headEnd type="none" w="sm" len="sm"/>
            <a:tailEnd type="none" w="sm" len="sm"/>
          </a:ln>
        </p:spPr>
      </p:pic>
      <p:sp>
        <p:nvSpPr>
          <p:cNvPr id="316" name="Google Shape;316;p30"/>
          <p:cNvSpPr txBox="1"/>
          <p:nvPr/>
        </p:nvSpPr>
        <p:spPr>
          <a:xfrm>
            <a:off x="9645825" y="3700775"/>
            <a:ext cx="1405200" cy="646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t>2m Specific Humidity</a:t>
            </a:r>
            <a:endParaRPr sz="1800"/>
          </a:p>
        </p:txBody>
      </p:sp>
      <p:sp>
        <p:nvSpPr>
          <p:cNvPr id="301" name="Google Shape;301;p30"/>
          <p:cNvSpPr txBox="1"/>
          <p:nvPr/>
        </p:nvSpPr>
        <p:spPr>
          <a:xfrm>
            <a:off x="6988000" y="2015150"/>
            <a:ext cx="200100" cy="138600"/>
          </a:xfrm>
          <a:prstGeom prst="rect">
            <a:avLst/>
          </a:prstGeom>
          <a:noFill/>
          <a:ln w="19050" cap="flat" cmpd="sng">
            <a:solidFill>
              <a:srgbClr val="000000"/>
            </a:solidFill>
            <a:prstDash val="solid"/>
            <a:round/>
            <a:headEnd type="none" w="sm" len="sm"/>
            <a:tailEnd type="none" w="sm" len="sm"/>
          </a:ln>
        </p:spPr>
        <p:txBody>
          <a:bodyPr spcFirstLastPara="1" wrap="square" lIns="0" tIns="0" rIns="0" bIns="0" anchor="t" anchorCtr="0">
            <a:spAutoFit/>
          </a:bodyPr>
          <a:lstStyle/>
          <a:p>
            <a:pPr marL="0" lvl="0" indent="0" algn="l" rtl="0">
              <a:spcBef>
                <a:spcPts val="0"/>
              </a:spcBef>
              <a:spcAft>
                <a:spcPts val="0"/>
              </a:spcAft>
              <a:buNone/>
            </a:pPr>
            <a:endParaRPr sz="900"/>
          </a:p>
        </p:txBody>
      </p:sp>
      <p:sp>
        <p:nvSpPr>
          <p:cNvPr id="317" name="Google Shape;317;p30"/>
          <p:cNvSpPr txBox="1"/>
          <p:nvPr/>
        </p:nvSpPr>
        <p:spPr>
          <a:xfrm>
            <a:off x="7188100" y="5192400"/>
            <a:ext cx="1455900" cy="554100"/>
          </a:xfrm>
          <a:prstGeom prst="rect">
            <a:avLst/>
          </a:prstGeom>
          <a:solidFill>
            <a:srgbClr val="FFFFFF"/>
          </a:solidFill>
          <a:ln>
            <a:noFill/>
          </a:ln>
        </p:spPr>
        <p:txBody>
          <a:bodyPr spcFirstLastPara="1" wrap="square" lIns="0" tIns="0" rIns="0" bIns="0" anchor="t" anchorCtr="0">
            <a:spAutoFit/>
          </a:bodyPr>
          <a:lstStyle/>
          <a:p>
            <a:pPr marL="0" lvl="0" indent="0" algn="l" rtl="0">
              <a:spcBef>
                <a:spcPts val="0"/>
              </a:spcBef>
              <a:spcAft>
                <a:spcPts val="0"/>
              </a:spcAft>
              <a:buNone/>
            </a:pPr>
            <a:r>
              <a:rPr lang="en-US" sz="1800"/>
              <a:t>Successfully Matched H(x)</a:t>
            </a:r>
            <a:endParaRPr sz="1800"/>
          </a:p>
        </p:txBody>
      </p:sp>
      <p:sp>
        <p:nvSpPr>
          <p:cNvPr id="318" name="Google Shape;318;p30"/>
          <p:cNvSpPr txBox="1"/>
          <p:nvPr/>
        </p:nvSpPr>
        <p:spPr>
          <a:xfrm>
            <a:off x="10429200" y="5192400"/>
            <a:ext cx="1455900" cy="554100"/>
          </a:xfrm>
          <a:prstGeom prst="rect">
            <a:avLst/>
          </a:prstGeom>
          <a:solidFill>
            <a:srgbClr val="FFFFFF"/>
          </a:solid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US" sz="1800">
                <a:solidFill>
                  <a:schemeClr val="dk1"/>
                </a:solidFill>
              </a:rPr>
              <a:t>Successfully</a:t>
            </a:r>
            <a:endParaRPr sz="1800"/>
          </a:p>
          <a:p>
            <a:pPr marL="0" lvl="0" indent="0" algn="l" rtl="0">
              <a:spcBef>
                <a:spcPts val="0"/>
              </a:spcBef>
              <a:spcAft>
                <a:spcPts val="0"/>
              </a:spcAft>
              <a:buNone/>
            </a:pPr>
            <a:r>
              <a:rPr lang="en-US" sz="1800"/>
              <a:t>Matched H(x)</a:t>
            </a:r>
            <a:endParaRPr sz="1800"/>
          </a:p>
        </p:txBody>
      </p:sp>
      <p:sp>
        <p:nvSpPr>
          <p:cNvPr id="22" name="TextBox 21">
            <a:extLst>
              <a:ext uri="{FF2B5EF4-FFF2-40B4-BE49-F238E27FC236}">
                <a16:creationId xmlns:a16="http://schemas.microsoft.com/office/drawing/2014/main" id="{E1889551-8E14-E047-84DF-D34AFEB81387}"/>
              </a:ext>
            </a:extLst>
          </p:cNvPr>
          <p:cNvSpPr txBox="1"/>
          <p:nvPr/>
        </p:nvSpPr>
        <p:spPr>
          <a:xfrm>
            <a:off x="5622700" y="6428163"/>
            <a:ext cx="6326875" cy="307777"/>
          </a:xfrm>
          <a:prstGeom prst="rect">
            <a:avLst/>
          </a:prstGeom>
          <a:solidFill>
            <a:srgbClr val="FFFF00"/>
          </a:solidFill>
          <a:ln>
            <a:solidFill>
              <a:schemeClr val="accent1"/>
            </a:solidFill>
          </a:ln>
        </p:spPr>
        <p:txBody>
          <a:bodyPr wrap="square" rtlCol="0">
            <a:spAutoFit/>
          </a:bodyPr>
          <a:lstStyle/>
          <a:p>
            <a:r>
              <a:rPr lang="en-US" dirty="0"/>
              <a:t>Ming Hu, </a:t>
            </a:r>
            <a:r>
              <a:rPr lang="en-US" dirty="0" err="1"/>
              <a:t>Guoqing</a:t>
            </a:r>
            <a:r>
              <a:rPr lang="en-US" dirty="0"/>
              <a:t> Ge – GSL, JEDI core staff (Greg Thompson, etc.)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05"/>
                                        </p:tgtEl>
                                        <p:attrNameLst>
                                          <p:attrName>style.visibility</p:attrName>
                                        </p:attrNameLst>
                                      </p:cBhvr>
                                      <p:to>
                                        <p:strVal val="visible"/>
                                      </p:to>
                                    </p:set>
                                    <p:animEffect transition="in" filter="fade">
                                      <p:cBhvr>
                                        <p:cTn id="7" dur="1000"/>
                                        <p:tgtEl>
                                          <p:spTgt spid="305"/>
                                        </p:tgtEl>
                                      </p:cBhvr>
                                    </p:animEffect>
                                  </p:childTnLst>
                                </p:cTn>
                              </p:par>
                              <p:par>
                                <p:cTn id="8" presetID="10" presetClass="entr" presetSubtype="0" fill="hold" nodeType="withEffect">
                                  <p:stCondLst>
                                    <p:cond delay="0"/>
                                  </p:stCondLst>
                                  <p:childTnLst>
                                    <p:set>
                                      <p:cBhvr>
                                        <p:cTn id="9" dur="1" fill="hold">
                                          <p:stCondLst>
                                            <p:cond delay="0"/>
                                          </p:stCondLst>
                                        </p:cTn>
                                        <p:tgtEl>
                                          <p:spTgt spid="308"/>
                                        </p:tgtEl>
                                        <p:attrNameLst>
                                          <p:attrName>style.visibility</p:attrName>
                                        </p:attrNameLst>
                                      </p:cBhvr>
                                      <p:to>
                                        <p:strVal val="visible"/>
                                      </p:to>
                                    </p:set>
                                    <p:animEffect transition="in" filter="fade">
                                      <p:cBhvr>
                                        <p:cTn id="10" dur="1000"/>
                                        <p:tgtEl>
                                          <p:spTgt spid="30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99"/>
                                        </p:tgtEl>
                                        <p:attrNameLst>
                                          <p:attrName>style.visibility</p:attrName>
                                        </p:attrNameLst>
                                      </p:cBhvr>
                                      <p:to>
                                        <p:strVal val="visible"/>
                                      </p:to>
                                    </p:set>
                                    <p:animEffect transition="in" filter="fade">
                                      <p:cBhvr>
                                        <p:cTn id="15" dur="1000"/>
                                        <p:tgtEl>
                                          <p:spTgt spid="29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01"/>
                                        </p:tgtEl>
                                        <p:attrNameLst>
                                          <p:attrName>style.visibility</p:attrName>
                                        </p:attrNameLst>
                                      </p:cBhvr>
                                      <p:to>
                                        <p:strVal val="visible"/>
                                      </p:to>
                                    </p:set>
                                    <p:animEffect transition="in" filter="fade">
                                      <p:cBhvr>
                                        <p:cTn id="20" dur="1000"/>
                                        <p:tgtEl>
                                          <p:spTgt spid="301"/>
                                        </p:tgtEl>
                                      </p:cBhvr>
                                    </p:animEffect>
                                  </p:childTnLst>
                                </p:cTn>
                              </p:par>
                              <p:par>
                                <p:cTn id="21" presetID="10" presetClass="entr" presetSubtype="0" fill="hold" nodeType="withEffect">
                                  <p:stCondLst>
                                    <p:cond delay="0"/>
                                  </p:stCondLst>
                                  <p:childTnLst>
                                    <p:set>
                                      <p:cBhvr>
                                        <p:cTn id="22" dur="1" fill="hold">
                                          <p:stCondLst>
                                            <p:cond delay="0"/>
                                          </p:stCondLst>
                                        </p:cTn>
                                        <p:tgtEl>
                                          <p:spTgt spid="300"/>
                                        </p:tgtEl>
                                        <p:attrNameLst>
                                          <p:attrName>style.visibility</p:attrName>
                                        </p:attrNameLst>
                                      </p:cBhvr>
                                      <p:to>
                                        <p:strVal val="visible"/>
                                      </p:to>
                                    </p:set>
                                    <p:animEffect transition="in" filter="fade">
                                      <p:cBhvr>
                                        <p:cTn id="23" dur="1000"/>
                                        <p:tgtEl>
                                          <p:spTgt spid="300"/>
                                        </p:tgtEl>
                                      </p:cBhvr>
                                    </p:animEffect>
                                  </p:childTnLst>
                                </p:cTn>
                              </p:par>
                              <p:par>
                                <p:cTn id="24" presetID="10" presetClass="entr" presetSubtype="0" fill="hold" nodeType="withEffect">
                                  <p:stCondLst>
                                    <p:cond delay="0"/>
                                  </p:stCondLst>
                                  <p:childTnLst>
                                    <p:set>
                                      <p:cBhvr>
                                        <p:cTn id="25" dur="1" fill="hold">
                                          <p:stCondLst>
                                            <p:cond delay="0"/>
                                          </p:stCondLst>
                                        </p:cTn>
                                        <p:tgtEl>
                                          <p:spTgt spid="310"/>
                                        </p:tgtEl>
                                        <p:attrNameLst>
                                          <p:attrName>style.visibility</p:attrName>
                                        </p:attrNameLst>
                                      </p:cBhvr>
                                      <p:to>
                                        <p:strVal val="visible"/>
                                      </p:to>
                                    </p:set>
                                    <p:animEffect transition="in" filter="fade">
                                      <p:cBhvr>
                                        <p:cTn id="26" dur="1000"/>
                                        <p:tgtEl>
                                          <p:spTgt spid="310"/>
                                        </p:tgtEl>
                                      </p:cBhvr>
                                    </p:animEffect>
                                  </p:childTnLst>
                                </p:cTn>
                              </p:par>
                              <p:par>
                                <p:cTn id="27" presetID="10" presetClass="entr" presetSubtype="0" fill="hold" nodeType="withEffect">
                                  <p:stCondLst>
                                    <p:cond delay="0"/>
                                  </p:stCondLst>
                                  <p:childTnLst>
                                    <p:set>
                                      <p:cBhvr>
                                        <p:cTn id="28" dur="1" fill="hold">
                                          <p:stCondLst>
                                            <p:cond delay="0"/>
                                          </p:stCondLst>
                                        </p:cTn>
                                        <p:tgtEl>
                                          <p:spTgt spid="314"/>
                                        </p:tgtEl>
                                        <p:attrNameLst>
                                          <p:attrName>style.visibility</p:attrName>
                                        </p:attrNameLst>
                                      </p:cBhvr>
                                      <p:to>
                                        <p:strVal val="visible"/>
                                      </p:to>
                                    </p:set>
                                    <p:animEffect transition="in" filter="fade">
                                      <p:cBhvr>
                                        <p:cTn id="29" dur="1000"/>
                                        <p:tgtEl>
                                          <p:spTgt spid="314"/>
                                        </p:tgtEl>
                                      </p:cBhvr>
                                    </p:animEffect>
                                  </p:childTnLst>
                                </p:cTn>
                              </p:par>
                              <p:par>
                                <p:cTn id="30" presetID="10" presetClass="entr" presetSubtype="0" fill="hold" nodeType="withEffect">
                                  <p:stCondLst>
                                    <p:cond delay="0"/>
                                  </p:stCondLst>
                                  <p:childTnLst>
                                    <p:set>
                                      <p:cBhvr>
                                        <p:cTn id="31" dur="1" fill="hold">
                                          <p:stCondLst>
                                            <p:cond delay="0"/>
                                          </p:stCondLst>
                                        </p:cTn>
                                        <p:tgtEl>
                                          <p:spTgt spid="311"/>
                                        </p:tgtEl>
                                        <p:attrNameLst>
                                          <p:attrName>style.visibility</p:attrName>
                                        </p:attrNameLst>
                                      </p:cBhvr>
                                      <p:to>
                                        <p:strVal val="visible"/>
                                      </p:to>
                                    </p:set>
                                    <p:animEffect transition="in" filter="fade">
                                      <p:cBhvr>
                                        <p:cTn id="32" dur="1000"/>
                                        <p:tgtEl>
                                          <p:spTgt spid="311"/>
                                        </p:tgtEl>
                                      </p:cBhvr>
                                    </p:animEffect>
                                  </p:childTnLst>
                                </p:cTn>
                              </p:par>
                              <p:par>
                                <p:cTn id="33" presetID="10" presetClass="entr" presetSubtype="0" fill="hold" nodeType="withEffect">
                                  <p:stCondLst>
                                    <p:cond delay="0"/>
                                  </p:stCondLst>
                                  <p:childTnLst>
                                    <p:set>
                                      <p:cBhvr>
                                        <p:cTn id="34" dur="1" fill="hold">
                                          <p:stCondLst>
                                            <p:cond delay="0"/>
                                          </p:stCondLst>
                                        </p:cTn>
                                        <p:tgtEl>
                                          <p:spTgt spid="306"/>
                                        </p:tgtEl>
                                        <p:attrNameLst>
                                          <p:attrName>style.visibility</p:attrName>
                                        </p:attrNameLst>
                                      </p:cBhvr>
                                      <p:to>
                                        <p:strVal val="visible"/>
                                      </p:to>
                                    </p:set>
                                    <p:animEffect transition="in" filter="fade">
                                      <p:cBhvr>
                                        <p:cTn id="35" dur="1000"/>
                                        <p:tgtEl>
                                          <p:spTgt spid="306"/>
                                        </p:tgtEl>
                                      </p:cBhvr>
                                    </p:animEffect>
                                  </p:childTnLst>
                                </p:cTn>
                              </p:par>
                              <p:par>
                                <p:cTn id="36" presetID="10" presetClass="entr" presetSubtype="0" fill="hold" nodeType="withEffect">
                                  <p:stCondLst>
                                    <p:cond delay="0"/>
                                  </p:stCondLst>
                                  <p:childTnLst>
                                    <p:set>
                                      <p:cBhvr>
                                        <p:cTn id="37" dur="1" fill="hold">
                                          <p:stCondLst>
                                            <p:cond delay="0"/>
                                          </p:stCondLst>
                                        </p:cTn>
                                        <p:tgtEl>
                                          <p:spTgt spid="315"/>
                                        </p:tgtEl>
                                        <p:attrNameLst>
                                          <p:attrName>style.visibility</p:attrName>
                                        </p:attrNameLst>
                                      </p:cBhvr>
                                      <p:to>
                                        <p:strVal val="visible"/>
                                      </p:to>
                                    </p:set>
                                    <p:animEffect transition="in" filter="fade">
                                      <p:cBhvr>
                                        <p:cTn id="38" dur="1000"/>
                                        <p:tgtEl>
                                          <p:spTgt spid="315"/>
                                        </p:tgtEl>
                                      </p:cBhvr>
                                    </p:animEffect>
                                  </p:childTnLst>
                                </p:cTn>
                              </p:par>
                              <p:par>
                                <p:cTn id="39" presetID="10" presetClass="entr" presetSubtype="0" fill="hold" nodeType="withEffect">
                                  <p:stCondLst>
                                    <p:cond delay="0"/>
                                  </p:stCondLst>
                                  <p:childTnLst>
                                    <p:set>
                                      <p:cBhvr>
                                        <p:cTn id="40" dur="1" fill="hold">
                                          <p:stCondLst>
                                            <p:cond delay="0"/>
                                          </p:stCondLst>
                                        </p:cTn>
                                        <p:tgtEl>
                                          <p:spTgt spid="307"/>
                                        </p:tgtEl>
                                        <p:attrNameLst>
                                          <p:attrName>style.visibility</p:attrName>
                                        </p:attrNameLst>
                                      </p:cBhvr>
                                      <p:to>
                                        <p:strVal val="visible"/>
                                      </p:to>
                                    </p:set>
                                    <p:animEffect transition="in" filter="fade">
                                      <p:cBhvr>
                                        <p:cTn id="41" dur="1000"/>
                                        <p:tgtEl>
                                          <p:spTgt spid="307"/>
                                        </p:tgtEl>
                                      </p:cBhvr>
                                    </p:animEffect>
                                  </p:childTnLst>
                                </p:cTn>
                              </p:par>
                              <p:par>
                                <p:cTn id="42" presetID="10" presetClass="entr" presetSubtype="0" fill="hold" nodeType="withEffect">
                                  <p:stCondLst>
                                    <p:cond delay="0"/>
                                  </p:stCondLst>
                                  <p:childTnLst>
                                    <p:set>
                                      <p:cBhvr>
                                        <p:cTn id="43" dur="1" fill="hold">
                                          <p:stCondLst>
                                            <p:cond delay="0"/>
                                          </p:stCondLst>
                                        </p:cTn>
                                        <p:tgtEl>
                                          <p:spTgt spid="312"/>
                                        </p:tgtEl>
                                        <p:attrNameLst>
                                          <p:attrName>style.visibility</p:attrName>
                                        </p:attrNameLst>
                                      </p:cBhvr>
                                      <p:to>
                                        <p:strVal val="visible"/>
                                      </p:to>
                                    </p:set>
                                    <p:animEffect transition="in" filter="fade">
                                      <p:cBhvr>
                                        <p:cTn id="44" dur="1000"/>
                                        <p:tgtEl>
                                          <p:spTgt spid="312"/>
                                        </p:tgtEl>
                                      </p:cBhvr>
                                    </p:animEffect>
                                  </p:childTnLst>
                                </p:cTn>
                              </p:par>
                              <p:par>
                                <p:cTn id="45" presetID="10" presetClass="entr" presetSubtype="0" fill="hold" nodeType="withEffect">
                                  <p:stCondLst>
                                    <p:cond delay="0"/>
                                  </p:stCondLst>
                                  <p:childTnLst>
                                    <p:set>
                                      <p:cBhvr>
                                        <p:cTn id="46" dur="1" fill="hold">
                                          <p:stCondLst>
                                            <p:cond delay="0"/>
                                          </p:stCondLst>
                                        </p:cTn>
                                        <p:tgtEl>
                                          <p:spTgt spid="316"/>
                                        </p:tgtEl>
                                        <p:attrNameLst>
                                          <p:attrName>style.visibility</p:attrName>
                                        </p:attrNameLst>
                                      </p:cBhvr>
                                      <p:to>
                                        <p:strVal val="visible"/>
                                      </p:to>
                                    </p:set>
                                    <p:animEffect transition="in" filter="fade">
                                      <p:cBhvr>
                                        <p:cTn id="47" dur="1000"/>
                                        <p:tgtEl>
                                          <p:spTgt spid="316"/>
                                        </p:tgtEl>
                                      </p:cBhvr>
                                    </p:animEffect>
                                  </p:childTnLst>
                                </p:cTn>
                              </p:par>
                              <p:par>
                                <p:cTn id="48" presetID="10" presetClass="entr" presetSubtype="0" fill="hold" nodeType="withEffect">
                                  <p:stCondLst>
                                    <p:cond delay="0"/>
                                  </p:stCondLst>
                                  <p:childTnLst>
                                    <p:set>
                                      <p:cBhvr>
                                        <p:cTn id="49" dur="1" fill="hold">
                                          <p:stCondLst>
                                            <p:cond delay="0"/>
                                          </p:stCondLst>
                                        </p:cTn>
                                        <p:tgtEl>
                                          <p:spTgt spid="313"/>
                                        </p:tgtEl>
                                        <p:attrNameLst>
                                          <p:attrName>style.visibility</p:attrName>
                                        </p:attrNameLst>
                                      </p:cBhvr>
                                      <p:to>
                                        <p:strVal val="visible"/>
                                      </p:to>
                                    </p:set>
                                    <p:animEffect transition="in" filter="fade">
                                      <p:cBhvr>
                                        <p:cTn id="50" dur="1000"/>
                                        <p:tgtEl>
                                          <p:spTgt spid="313"/>
                                        </p:tgtEl>
                                      </p:cBhvr>
                                    </p:animEffect>
                                  </p:childTnLst>
                                </p:cTn>
                              </p:par>
                              <p:par>
                                <p:cTn id="51" presetID="10" presetClass="entr" presetSubtype="0" fill="hold" nodeType="withEffect">
                                  <p:stCondLst>
                                    <p:cond delay="0"/>
                                  </p:stCondLst>
                                  <p:childTnLst>
                                    <p:set>
                                      <p:cBhvr>
                                        <p:cTn id="52" dur="1" fill="hold">
                                          <p:stCondLst>
                                            <p:cond delay="0"/>
                                          </p:stCondLst>
                                        </p:cTn>
                                        <p:tgtEl>
                                          <p:spTgt spid="317"/>
                                        </p:tgtEl>
                                        <p:attrNameLst>
                                          <p:attrName>style.visibility</p:attrName>
                                        </p:attrNameLst>
                                      </p:cBhvr>
                                      <p:to>
                                        <p:strVal val="visible"/>
                                      </p:to>
                                    </p:set>
                                    <p:animEffect transition="in" filter="fade">
                                      <p:cBhvr>
                                        <p:cTn id="53" dur="1000"/>
                                        <p:tgtEl>
                                          <p:spTgt spid="317"/>
                                        </p:tgtEl>
                                      </p:cBhvr>
                                    </p:animEffect>
                                  </p:childTnLst>
                                </p:cTn>
                              </p:par>
                              <p:par>
                                <p:cTn id="54" presetID="10" presetClass="entr" presetSubtype="0" fill="hold" nodeType="withEffect">
                                  <p:stCondLst>
                                    <p:cond delay="0"/>
                                  </p:stCondLst>
                                  <p:childTnLst>
                                    <p:set>
                                      <p:cBhvr>
                                        <p:cTn id="55" dur="1" fill="hold">
                                          <p:stCondLst>
                                            <p:cond delay="0"/>
                                          </p:stCondLst>
                                        </p:cTn>
                                        <p:tgtEl>
                                          <p:spTgt spid="318"/>
                                        </p:tgtEl>
                                        <p:attrNameLst>
                                          <p:attrName>style.visibility</p:attrName>
                                        </p:attrNameLst>
                                      </p:cBhvr>
                                      <p:to>
                                        <p:strVal val="visible"/>
                                      </p:to>
                                    </p:set>
                                    <p:animEffect transition="in" filter="fade">
                                      <p:cBhvr>
                                        <p:cTn id="56" dur="1000"/>
                                        <p:tgtEl>
                                          <p:spTgt spid="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279F6-4C18-A24A-8E0C-2DAF97926DFD}"/>
              </a:ext>
            </a:extLst>
          </p:cNvPr>
          <p:cNvSpPr>
            <a:spLocks noGrp="1"/>
          </p:cNvSpPr>
          <p:nvPr>
            <p:ph type="title"/>
          </p:nvPr>
        </p:nvSpPr>
        <p:spPr/>
        <p:txBody>
          <a:bodyPr/>
          <a:lstStyle/>
          <a:p>
            <a:r>
              <a:rPr lang="en-US" sz="3600" b="1" dirty="0">
                <a:solidFill>
                  <a:srgbClr val="0432FF"/>
                </a:solidFill>
              </a:rPr>
              <a:t>Ocean-Atmosphere DA</a:t>
            </a:r>
            <a:br>
              <a:rPr lang="en-US" sz="3600" b="1" dirty="0"/>
            </a:br>
            <a:endParaRPr lang="en-US" b="1" dirty="0"/>
          </a:p>
        </p:txBody>
      </p:sp>
      <p:sp>
        <p:nvSpPr>
          <p:cNvPr id="3" name="Text Placeholder 2">
            <a:extLst>
              <a:ext uri="{FF2B5EF4-FFF2-40B4-BE49-F238E27FC236}">
                <a16:creationId xmlns:a16="http://schemas.microsoft.com/office/drawing/2014/main" id="{C10CC711-CD9B-CF4C-8D9C-89112A5CB3BE}"/>
              </a:ext>
            </a:extLst>
          </p:cNvPr>
          <p:cNvSpPr>
            <a:spLocks noGrp="1"/>
          </p:cNvSpPr>
          <p:nvPr>
            <p:ph type="body" idx="1"/>
          </p:nvPr>
        </p:nvSpPr>
        <p:spPr>
          <a:xfrm>
            <a:off x="609600" y="449138"/>
            <a:ext cx="10972800" cy="4525963"/>
          </a:xfrm>
        </p:spPr>
        <p:txBody>
          <a:bodyPr/>
          <a:lstStyle/>
          <a:p>
            <a:pPr marL="114300" indent="0">
              <a:buNone/>
            </a:pPr>
            <a:endParaRPr lang="en-US" dirty="0"/>
          </a:p>
          <a:p>
            <a:r>
              <a:rPr lang="en-US" dirty="0"/>
              <a:t>Development of the local volume solvers in JEDI</a:t>
            </a:r>
          </a:p>
          <a:p>
            <a:pPr lvl="1"/>
            <a:r>
              <a:rPr lang="en-US" dirty="0"/>
              <a:t>Development of the generic LETKF/GETKF solver completed (see talk by </a:t>
            </a:r>
            <a:r>
              <a:rPr lang="en-US" dirty="0" err="1"/>
              <a:t>Frolov</a:t>
            </a:r>
            <a:r>
              <a:rPr lang="en-US" dirty="0"/>
              <a:t> </a:t>
            </a:r>
            <a:r>
              <a:rPr lang="en-US" dirty="0">
                <a:hlinkClick r:id="rId2"/>
              </a:rPr>
              <a:t>et.al</a:t>
            </a:r>
            <a:r>
              <a:rPr lang="en-US" dirty="0"/>
              <a:t> on Tuesday 7 June)</a:t>
            </a:r>
          </a:p>
          <a:p>
            <a:pPr lvl="1"/>
            <a:r>
              <a:rPr lang="en-US" dirty="0"/>
              <a:t>Computational optimization (underway)</a:t>
            </a:r>
          </a:p>
          <a:p>
            <a:pPr lvl="1"/>
            <a:r>
              <a:rPr lang="en-US" dirty="0"/>
              <a:t>Verification against GSI </a:t>
            </a:r>
            <a:r>
              <a:rPr lang="en-US" dirty="0" err="1"/>
              <a:t>EnKF</a:t>
            </a:r>
            <a:r>
              <a:rPr lang="en-US" dirty="0"/>
              <a:t> (underway)</a:t>
            </a:r>
          </a:p>
          <a:p>
            <a:pPr lvl="1"/>
            <a:r>
              <a:rPr lang="en-US" dirty="0"/>
              <a:t>Developing of advanced localization options specific to land and ocean DA (underway)</a:t>
            </a:r>
          </a:p>
          <a:p>
            <a:r>
              <a:rPr lang="en-US" dirty="0"/>
              <a:t>Coupled Data Assimilation:</a:t>
            </a:r>
          </a:p>
          <a:p>
            <a:pPr lvl="1"/>
            <a:r>
              <a:rPr lang="en-US" dirty="0"/>
              <a:t>Development of the cycling coupled ensemble system (underway)</a:t>
            </a:r>
          </a:p>
          <a:p>
            <a:pPr lvl="1"/>
            <a:r>
              <a:rPr lang="en-US" dirty="0"/>
              <a:t>Prototype of the strongly coupled DA in sparse input configuration (later this year)</a:t>
            </a:r>
          </a:p>
          <a:p>
            <a:endParaRPr lang="en-US" dirty="0"/>
          </a:p>
        </p:txBody>
      </p:sp>
      <p:sp>
        <p:nvSpPr>
          <p:cNvPr id="4" name="Date Placeholder 3">
            <a:extLst>
              <a:ext uri="{FF2B5EF4-FFF2-40B4-BE49-F238E27FC236}">
                <a16:creationId xmlns:a16="http://schemas.microsoft.com/office/drawing/2014/main" id="{319A0AFC-6365-DB41-92AB-9587C2497C66}"/>
              </a:ext>
            </a:extLst>
          </p:cNvPr>
          <p:cNvSpPr>
            <a:spLocks noGrp="1"/>
          </p:cNvSpPr>
          <p:nvPr>
            <p:ph type="dt" idx="10"/>
          </p:nvPr>
        </p:nvSpPr>
        <p:spPr/>
        <p:txBody>
          <a:bodyPr/>
          <a:lstStyle/>
          <a:p>
            <a:r>
              <a:rPr lang="en-US"/>
              <a:t>7 June 2021</a:t>
            </a:r>
          </a:p>
        </p:txBody>
      </p:sp>
      <p:sp>
        <p:nvSpPr>
          <p:cNvPr id="5" name="Footer Placeholder 4">
            <a:extLst>
              <a:ext uri="{FF2B5EF4-FFF2-40B4-BE49-F238E27FC236}">
                <a16:creationId xmlns:a16="http://schemas.microsoft.com/office/drawing/2014/main" id="{A819A757-8A18-A745-9D66-CC4C106AAE4E}"/>
              </a:ext>
            </a:extLst>
          </p:cNvPr>
          <p:cNvSpPr>
            <a:spLocks noGrp="1"/>
          </p:cNvSpPr>
          <p:nvPr>
            <p:ph type="ftr" idx="11"/>
          </p:nvPr>
        </p:nvSpPr>
        <p:spPr/>
        <p:txBody>
          <a:bodyPr/>
          <a:lstStyle/>
          <a:p>
            <a:r>
              <a:rPr lang="en-US"/>
              <a:t>NOAA/OAR-JCSDA-satDA</a:t>
            </a:r>
          </a:p>
        </p:txBody>
      </p:sp>
      <p:sp>
        <p:nvSpPr>
          <p:cNvPr id="6" name="Slide Number Placeholder 5">
            <a:extLst>
              <a:ext uri="{FF2B5EF4-FFF2-40B4-BE49-F238E27FC236}">
                <a16:creationId xmlns:a16="http://schemas.microsoft.com/office/drawing/2014/main" id="{75F62997-F9B0-1840-B9F4-A7BDB2ACE5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2</a:t>
            </a:fld>
            <a:endParaRPr lang="en-US"/>
          </a:p>
        </p:txBody>
      </p:sp>
      <p:sp>
        <p:nvSpPr>
          <p:cNvPr id="7" name="TextBox 6">
            <a:extLst>
              <a:ext uri="{FF2B5EF4-FFF2-40B4-BE49-F238E27FC236}">
                <a16:creationId xmlns:a16="http://schemas.microsoft.com/office/drawing/2014/main" id="{80C5F71A-6CF2-3146-B6FC-CEE03CCD02F9}"/>
              </a:ext>
            </a:extLst>
          </p:cNvPr>
          <p:cNvSpPr txBox="1"/>
          <p:nvPr/>
        </p:nvSpPr>
        <p:spPr>
          <a:xfrm>
            <a:off x="7842325" y="6428163"/>
            <a:ext cx="4107250" cy="307777"/>
          </a:xfrm>
          <a:prstGeom prst="rect">
            <a:avLst/>
          </a:prstGeom>
          <a:solidFill>
            <a:srgbClr val="FFFF00"/>
          </a:solidFill>
          <a:ln>
            <a:solidFill>
              <a:schemeClr val="accent1"/>
            </a:solidFill>
          </a:ln>
        </p:spPr>
        <p:txBody>
          <a:bodyPr wrap="square" rtlCol="0">
            <a:spAutoFit/>
          </a:bodyPr>
          <a:lstStyle/>
          <a:p>
            <a:r>
              <a:rPr lang="en-US" dirty="0"/>
              <a:t>Jeff Whitaker, Sergey </a:t>
            </a:r>
            <a:r>
              <a:rPr lang="en-US" dirty="0" err="1"/>
              <a:t>Frolov</a:t>
            </a:r>
            <a:r>
              <a:rPr lang="en-US" dirty="0"/>
              <a:t>, Wei Huang  - PSL</a:t>
            </a:r>
          </a:p>
        </p:txBody>
      </p:sp>
      <p:graphicFrame>
        <p:nvGraphicFramePr>
          <p:cNvPr id="8" name="Table 7">
            <a:extLst>
              <a:ext uri="{FF2B5EF4-FFF2-40B4-BE49-F238E27FC236}">
                <a16:creationId xmlns:a16="http://schemas.microsoft.com/office/drawing/2014/main" id="{A759BA38-2F85-F64D-90C7-935A464A54AB}"/>
              </a:ext>
            </a:extLst>
          </p:cNvPr>
          <p:cNvGraphicFramePr>
            <a:graphicFrameLocks noGrp="1"/>
          </p:cNvGraphicFramePr>
          <p:nvPr>
            <p:extLst>
              <p:ext uri="{D42A27DB-BD31-4B8C-83A1-F6EECF244321}">
                <p14:modId xmlns:p14="http://schemas.microsoft.com/office/powerpoint/2010/main" val="3361872553"/>
              </p:ext>
            </p:extLst>
          </p:nvPr>
        </p:nvGraphicFramePr>
        <p:xfrm>
          <a:off x="1541093" y="642117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rgbClr val="FFFF00"/>
                          </a:solidFill>
                        </a:rPr>
                        <a:t>Coupled DA</a:t>
                      </a:r>
                    </a:p>
                  </a:txBody>
                  <a:tcPr>
                    <a:solidFill>
                      <a:schemeClr val="accent1"/>
                    </a:solidFill>
                  </a:tcPr>
                </a:tc>
                <a:tc>
                  <a:txBody>
                    <a:bodyPr/>
                    <a:lstStyle/>
                    <a:p>
                      <a:r>
                        <a:rPr lang="en-US" sz="1050" baseline="0" dirty="0"/>
                        <a:t>CAM-scale</a:t>
                      </a:r>
                      <a:endParaRPr lang="en-US" sz="1050" dirty="0"/>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5326528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5B4D0-465A-594F-9FC2-15B97BACC143}"/>
              </a:ext>
            </a:extLst>
          </p:cNvPr>
          <p:cNvSpPr>
            <a:spLocks noGrp="1"/>
          </p:cNvSpPr>
          <p:nvPr>
            <p:ph type="title"/>
          </p:nvPr>
        </p:nvSpPr>
        <p:spPr>
          <a:xfrm>
            <a:off x="292817" y="-211713"/>
            <a:ext cx="10654748" cy="1337605"/>
          </a:xfrm>
        </p:spPr>
        <p:txBody>
          <a:bodyPr/>
          <a:lstStyle/>
          <a:p>
            <a:r>
              <a:rPr lang="en-US" b="1" dirty="0"/>
              <a:t>Impact of Satellite DA in </a:t>
            </a:r>
            <a:r>
              <a:rPr lang="en-US" b="1" dirty="0" err="1"/>
              <a:t>WoFS</a:t>
            </a:r>
            <a:r>
              <a:rPr lang="en-US" b="1" dirty="0"/>
              <a:t>: </a:t>
            </a:r>
            <a:r>
              <a:rPr lang="en-US" sz="3600" b="1" dirty="0"/>
              <a:t>7 May 2020</a:t>
            </a:r>
          </a:p>
        </p:txBody>
      </p:sp>
      <p:sp>
        <p:nvSpPr>
          <p:cNvPr id="3" name="Content Placeholder 2">
            <a:extLst>
              <a:ext uri="{FF2B5EF4-FFF2-40B4-BE49-F238E27FC236}">
                <a16:creationId xmlns:a16="http://schemas.microsoft.com/office/drawing/2014/main" id="{F7F495B2-B42C-E442-BAA8-912709A5592E}"/>
              </a:ext>
            </a:extLst>
          </p:cNvPr>
          <p:cNvSpPr>
            <a:spLocks noGrp="1"/>
          </p:cNvSpPr>
          <p:nvPr>
            <p:ph idx="1"/>
          </p:nvPr>
        </p:nvSpPr>
        <p:spPr>
          <a:xfrm>
            <a:off x="292817" y="5047791"/>
            <a:ext cx="7523423" cy="1125890"/>
          </a:xfrm>
          <a:ln>
            <a:solidFill>
              <a:schemeClr val="bg1"/>
            </a:solidFill>
          </a:ln>
        </p:spPr>
        <p:txBody>
          <a:bodyPr>
            <a:normAutofit fontScale="70000" lnSpcReduction="20000"/>
          </a:bodyPr>
          <a:lstStyle/>
          <a:p>
            <a:r>
              <a:rPr lang="en-US" dirty="0"/>
              <a:t>Assimilating GOES-16 clear-sky water vapor radiances and CWP retrievals substantially improved the forecast of a high visibility event in southern OK and northern TX</a:t>
            </a:r>
          </a:p>
        </p:txBody>
      </p:sp>
      <p:sp>
        <p:nvSpPr>
          <p:cNvPr id="4" name="TextBox 3">
            <a:extLst>
              <a:ext uri="{FF2B5EF4-FFF2-40B4-BE49-F238E27FC236}">
                <a16:creationId xmlns:a16="http://schemas.microsoft.com/office/drawing/2014/main" id="{4D4E632F-C482-854D-A81B-EB7D2C2D0A29}"/>
              </a:ext>
            </a:extLst>
          </p:cNvPr>
          <p:cNvSpPr txBox="1"/>
          <p:nvPr/>
        </p:nvSpPr>
        <p:spPr>
          <a:xfrm>
            <a:off x="1194449" y="1044976"/>
            <a:ext cx="1225335" cy="369332"/>
          </a:xfrm>
          <a:prstGeom prst="rect">
            <a:avLst/>
          </a:prstGeom>
          <a:noFill/>
        </p:spPr>
        <p:txBody>
          <a:bodyPr wrap="none" rtlCol="0">
            <a:spAutoFit/>
          </a:bodyPr>
          <a:lstStyle/>
          <a:p>
            <a:r>
              <a:rPr lang="en-US" b="1" dirty="0"/>
              <a:t>Radar-only</a:t>
            </a:r>
          </a:p>
        </p:txBody>
      </p:sp>
      <p:sp>
        <p:nvSpPr>
          <p:cNvPr id="5" name="TextBox 4">
            <a:extLst>
              <a:ext uri="{FF2B5EF4-FFF2-40B4-BE49-F238E27FC236}">
                <a16:creationId xmlns:a16="http://schemas.microsoft.com/office/drawing/2014/main" id="{9008C2C9-CF1C-BF4C-9186-BB335511E6A3}"/>
              </a:ext>
            </a:extLst>
          </p:cNvPr>
          <p:cNvSpPr txBox="1"/>
          <p:nvPr/>
        </p:nvSpPr>
        <p:spPr>
          <a:xfrm>
            <a:off x="3733060" y="1033159"/>
            <a:ext cx="1989647" cy="369332"/>
          </a:xfrm>
          <a:prstGeom prst="rect">
            <a:avLst/>
          </a:prstGeom>
          <a:noFill/>
        </p:spPr>
        <p:txBody>
          <a:bodyPr wrap="none" rtlCol="0">
            <a:spAutoFit/>
          </a:bodyPr>
          <a:lstStyle/>
          <a:p>
            <a:r>
              <a:rPr lang="en-US" b="1" dirty="0"/>
              <a:t>Radar + Satellite</a:t>
            </a:r>
          </a:p>
        </p:txBody>
      </p:sp>
      <p:pic>
        <p:nvPicPr>
          <p:cNvPr id="7" name="Picture 6">
            <a:extLst>
              <a:ext uri="{FF2B5EF4-FFF2-40B4-BE49-F238E27FC236}">
                <a16:creationId xmlns:a16="http://schemas.microsoft.com/office/drawing/2014/main" id="{8DF987B4-C40F-014C-A808-4DC1F83A115A}"/>
              </a:ext>
            </a:extLst>
          </p:cNvPr>
          <p:cNvPicPr>
            <a:picLocks noChangeAspect="1"/>
          </p:cNvPicPr>
          <p:nvPr/>
        </p:nvPicPr>
        <p:blipFill>
          <a:blip r:embed="rId2"/>
          <a:stretch>
            <a:fillRect/>
          </a:stretch>
        </p:blipFill>
        <p:spPr>
          <a:xfrm>
            <a:off x="9166158" y="2318265"/>
            <a:ext cx="2894326" cy="2167950"/>
          </a:xfrm>
          <a:prstGeom prst="rect">
            <a:avLst/>
          </a:prstGeom>
        </p:spPr>
      </p:pic>
      <p:sp>
        <p:nvSpPr>
          <p:cNvPr id="8" name="TextBox 7">
            <a:extLst>
              <a:ext uri="{FF2B5EF4-FFF2-40B4-BE49-F238E27FC236}">
                <a16:creationId xmlns:a16="http://schemas.microsoft.com/office/drawing/2014/main" id="{81524491-47DE-7641-B317-94EAFBEBFE11}"/>
              </a:ext>
            </a:extLst>
          </p:cNvPr>
          <p:cNvSpPr txBox="1"/>
          <p:nvPr/>
        </p:nvSpPr>
        <p:spPr>
          <a:xfrm>
            <a:off x="6570559" y="1035839"/>
            <a:ext cx="2103461" cy="369332"/>
          </a:xfrm>
          <a:prstGeom prst="rect">
            <a:avLst/>
          </a:prstGeom>
          <a:noFill/>
        </p:spPr>
        <p:txBody>
          <a:bodyPr wrap="none" rtlCol="0">
            <a:spAutoFit/>
          </a:bodyPr>
          <a:lstStyle/>
          <a:p>
            <a:r>
              <a:rPr lang="en-US" b="1" dirty="0"/>
              <a:t>MRMS (0100 UTC)</a:t>
            </a:r>
          </a:p>
        </p:txBody>
      </p:sp>
      <p:sp>
        <p:nvSpPr>
          <p:cNvPr id="9" name="TextBox 8">
            <a:extLst>
              <a:ext uri="{FF2B5EF4-FFF2-40B4-BE49-F238E27FC236}">
                <a16:creationId xmlns:a16="http://schemas.microsoft.com/office/drawing/2014/main" id="{77B3504A-0766-654C-BF99-33FA039AC6C6}"/>
              </a:ext>
            </a:extLst>
          </p:cNvPr>
          <p:cNvSpPr txBox="1"/>
          <p:nvPr/>
        </p:nvSpPr>
        <p:spPr>
          <a:xfrm>
            <a:off x="8276343" y="4581981"/>
            <a:ext cx="3830884" cy="1569660"/>
          </a:xfrm>
          <a:prstGeom prst="rect">
            <a:avLst/>
          </a:prstGeom>
          <a:noFill/>
          <a:ln>
            <a:solidFill>
              <a:schemeClr val="accent1">
                <a:lumMod val="60000"/>
                <a:lumOff val="40000"/>
              </a:schemeClr>
            </a:solidFill>
          </a:ln>
        </p:spPr>
        <p:txBody>
          <a:bodyPr wrap="square" rtlCol="0">
            <a:spAutoFit/>
          </a:bodyPr>
          <a:lstStyle/>
          <a:p>
            <a:r>
              <a:rPr lang="en-US" sz="1200" i="1" dirty="0"/>
              <a:t>A supercell near Childress has recently split with the left split moving northeastward in southwest Oklahoma. This storm split was well advertised by the NSSL Warn-on-Forecast system while most other short term guidance including the HRRR and HRRR-P suggest storm initiation should just be getting started now. … </a:t>
            </a:r>
            <a:r>
              <a:rPr lang="en-US" sz="1200" i="1" dirty="0">
                <a:solidFill>
                  <a:srgbClr val="FF0000"/>
                </a:solidFill>
              </a:rPr>
              <a:t>In addition, the </a:t>
            </a:r>
            <a:r>
              <a:rPr lang="en-US" sz="1200" i="1" dirty="0" err="1">
                <a:solidFill>
                  <a:srgbClr val="FF0000"/>
                </a:solidFill>
              </a:rPr>
              <a:t>WoFS</a:t>
            </a:r>
            <a:r>
              <a:rPr lang="en-US" sz="1200" i="1" dirty="0">
                <a:solidFill>
                  <a:srgbClr val="FF0000"/>
                </a:solidFill>
              </a:rPr>
              <a:t> suggests the strongest updraft helicity may occur in the next 1 to 2 hours.</a:t>
            </a:r>
            <a:r>
              <a:rPr lang="en-US" sz="1200" i="1" dirty="0"/>
              <a:t> </a:t>
            </a:r>
            <a:r>
              <a:rPr lang="en-US" sz="1200" b="1" i="1" dirty="0"/>
              <a:t>  MCD 0549 at 2304 UTC</a:t>
            </a:r>
          </a:p>
        </p:txBody>
      </p:sp>
      <p:pic>
        <p:nvPicPr>
          <p:cNvPr id="11" name="Picture 10">
            <a:extLst>
              <a:ext uri="{FF2B5EF4-FFF2-40B4-BE49-F238E27FC236}">
                <a16:creationId xmlns:a16="http://schemas.microsoft.com/office/drawing/2014/main" id="{8C1D28C2-0C4E-E940-88B6-6BF10BF433A3}"/>
              </a:ext>
            </a:extLst>
          </p:cNvPr>
          <p:cNvPicPr>
            <a:picLocks noChangeAspect="1"/>
          </p:cNvPicPr>
          <p:nvPr/>
        </p:nvPicPr>
        <p:blipFill>
          <a:blip r:embed="rId3"/>
          <a:stretch>
            <a:fillRect/>
          </a:stretch>
        </p:blipFill>
        <p:spPr>
          <a:xfrm>
            <a:off x="6179578" y="1702725"/>
            <a:ext cx="2860777" cy="2935082"/>
          </a:xfrm>
          <a:prstGeom prst="rect">
            <a:avLst/>
          </a:prstGeom>
        </p:spPr>
      </p:pic>
      <p:pic>
        <p:nvPicPr>
          <p:cNvPr id="13" name="Picture 12">
            <a:extLst>
              <a:ext uri="{FF2B5EF4-FFF2-40B4-BE49-F238E27FC236}">
                <a16:creationId xmlns:a16="http://schemas.microsoft.com/office/drawing/2014/main" id="{6C8E6FE3-CB79-224B-A2FF-C10089E90C63}"/>
              </a:ext>
            </a:extLst>
          </p:cNvPr>
          <p:cNvPicPr>
            <a:picLocks noChangeAspect="1"/>
          </p:cNvPicPr>
          <p:nvPr/>
        </p:nvPicPr>
        <p:blipFill>
          <a:blip r:embed="rId4"/>
          <a:stretch>
            <a:fillRect/>
          </a:stretch>
        </p:blipFill>
        <p:spPr>
          <a:xfrm>
            <a:off x="380358" y="1688834"/>
            <a:ext cx="2802528" cy="2935080"/>
          </a:xfrm>
          <a:prstGeom prst="rect">
            <a:avLst/>
          </a:prstGeom>
        </p:spPr>
      </p:pic>
      <p:pic>
        <p:nvPicPr>
          <p:cNvPr id="15" name="Picture 14">
            <a:extLst>
              <a:ext uri="{FF2B5EF4-FFF2-40B4-BE49-F238E27FC236}">
                <a16:creationId xmlns:a16="http://schemas.microsoft.com/office/drawing/2014/main" id="{1AAE30C2-4D20-F546-ADF1-87969EF9070F}"/>
              </a:ext>
            </a:extLst>
          </p:cNvPr>
          <p:cNvPicPr>
            <a:picLocks noChangeAspect="1"/>
          </p:cNvPicPr>
          <p:nvPr/>
        </p:nvPicPr>
        <p:blipFill>
          <a:blip r:embed="rId5"/>
          <a:stretch>
            <a:fillRect/>
          </a:stretch>
        </p:blipFill>
        <p:spPr>
          <a:xfrm>
            <a:off x="3258259" y="1688834"/>
            <a:ext cx="2854455" cy="2948973"/>
          </a:xfrm>
          <a:prstGeom prst="rect">
            <a:avLst/>
          </a:prstGeom>
        </p:spPr>
      </p:pic>
      <p:sp>
        <p:nvSpPr>
          <p:cNvPr id="16" name="TextBox 15">
            <a:extLst>
              <a:ext uri="{FF2B5EF4-FFF2-40B4-BE49-F238E27FC236}">
                <a16:creationId xmlns:a16="http://schemas.microsoft.com/office/drawing/2014/main" id="{1DD59BD3-8172-E840-B01D-8B8BDCBD653D}"/>
              </a:ext>
            </a:extLst>
          </p:cNvPr>
          <p:cNvSpPr txBox="1"/>
          <p:nvPr/>
        </p:nvSpPr>
        <p:spPr>
          <a:xfrm>
            <a:off x="292817" y="746816"/>
            <a:ext cx="7325658" cy="307777"/>
          </a:xfrm>
          <a:prstGeom prst="rect">
            <a:avLst/>
          </a:prstGeom>
          <a:noFill/>
        </p:spPr>
        <p:txBody>
          <a:bodyPr wrap="square" rtlCol="0">
            <a:spAutoFit/>
          </a:bodyPr>
          <a:lstStyle/>
          <a:p>
            <a:r>
              <a:rPr lang="en-US" sz="1400" dirty="0"/>
              <a:t>0- 3 h forecast of 2-5 UH &gt; 60 m</a:t>
            </a:r>
            <a:r>
              <a:rPr lang="en-US" sz="1400" baseline="30000" dirty="0"/>
              <a:t>2</a:t>
            </a:r>
            <a:r>
              <a:rPr lang="en-US" sz="1400" dirty="0"/>
              <a:t>s</a:t>
            </a:r>
            <a:r>
              <a:rPr lang="en-US" sz="1400" baseline="30000" dirty="0"/>
              <a:t>-2</a:t>
            </a:r>
            <a:r>
              <a:rPr lang="en-US" sz="1400" dirty="0"/>
              <a:t> initialized at 2200 UTC and valid at 0100 UTC</a:t>
            </a:r>
          </a:p>
        </p:txBody>
      </p:sp>
      <p:pic>
        <p:nvPicPr>
          <p:cNvPr id="18" name="Picture 17">
            <a:extLst>
              <a:ext uri="{FF2B5EF4-FFF2-40B4-BE49-F238E27FC236}">
                <a16:creationId xmlns:a16="http://schemas.microsoft.com/office/drawing/2014/main" id="{F46C43FC-E669-884C-8052-87869CB1F2EE}"/>
              </a:ext>
            </a:extLst>
          </p:cNvPr>
          <p:cNvPicPr>
            <a:picLocks noChangeAspect="1"/>
          </p:cNvPicPr>
          <p:nvPr/>
        </p:nvPicPr>
        <p:blipFill>
          <a:blip r:embed="rId6"/>
          <a:stretch>
            <a:fillRect/>
          </a:stretch>
        </p:blipFill>
        <p:spPr>
          <a:xfrm flipV="1">
            <a:off x="6256726" y="1466722"/>
            <a:ext cx="2751480" cy="252157"/>
          </a:xfrm>
          <a:prstGeom prst="rect">
            <a:avLst/>
          </a:prstGeom>
        </p:spPr>
      </p:pic>
      <p:pic>
        <p:nvPicPr>
          <p:cNvPr id="20" name="Picture 19">
            <a:extLst>
              <a:ext uri="{FF2B5EF4-FFF2-40B4-BE49-F238E27FC236}">
                <a16:creationId xmlns:a16="http://schemas.microsoft.com/office/drawing/2014/main" id="{019969A4-72C5-F245-98FA-D7B2FC5358A0}"/>
              </a:ext>
            </a:extLst>
          </p:cNvPr>
          <p:cNvPicPr>
            <a:picLocks noChangeAspect="1"/>
          </p:cNvPicPr>
          <p:nvPr/>
        </p:nvPicPr>
        <p:blipFill>
          <a:blip r:embed="rId7"/>
          <a:stretch>
            <a:fillRect/>
          </a:stretch>
        </p:blipFill>
        <p:spPr>
          <a:xfrm>
            <a:off x="426992" y="1371049"/>
            <a:ext cx="2729055" cy="331676"/>
          </a:xfrm>
          <a:prstGeom prst="rect">
            <a:avLst/>
          </a:prstGeom>
        </p:spPr>
      </p:pic>
      <p:pic>
        <p:nvPicPr>
          <p:cNvPr id="21" name="Picture 20">
            <a:extLst>
              <a:ext uri="{FF2B5EF4-FFF2-40B4-BE49-F238E27FC236}">
                <a16:creationId xmlns:a16="http://schemas.microsoft.com/office/drawing/2014/main" id="{2D0426BE-76C2-EA42-819C-6029D30EE579}"/>
              </a:ext>
            </a:extLst>
          </p:cNvPr>
          <p:cNvPicPr>
            <a:picLocks noChangeAspect="1"/>
          </p:cNvPicPr>
          <p:nvPr/>
        </p:nvPicPr>
        <p:blipFill>
          <a:blip r:embed="rId7"/>
          <a:stretch>
            <a:fillRect/>
          </a:stretch>
        </p:blipFill>
        <p:spPr>
          <a:xfrm>
            <a:off x="3320958" y="1394653"/>
            <a:ext cx="2729055" cy="331676"/>
          </a:xfrm>
          <a:prstGeom prst="rect">
            <a:avLst/>
          </a:prstGeom>
        </p:spPr>
      </p:pic>
      <p:sp>
        <p:nvSpPr>
          <p:cNvPr id="22" name="TextBox 21">
            <a:extLst>
              <a:ext uri="{FF2B5EF4-FFF2-40B4-BE49-F238E27FC236}">
                <a16:creationId xmlns:a16="http://schemas.microsoft.com/office/drawing/2014/main" id="{9EDA79B1-B262-9B43-85B7-DEF3A40C2385}"/>
              </a:ext>
            </a:extLst>
          </p:cNvPr>
          <p:cNvSpPr txBox="1"/>
          <p:nvPr/>
        </p:nvSpPr>
        <p:spPr>
          <a:xfrm>
            <a:off x="9636351" y="1576168"/>
            <a:ext cx="2108933" cy="646331"/>
          </a:xfrm>
          <a:prstGeom prst="rect">
            <a:avLst/>
          </a:prstGeom>
          <a:noFill/>
        </p:spPr>
        <p:txBody>
          <a:bodyPr wrap="square" rtlCol="0">
            <a:spAutoFit/>
          </a:bodyPr>
          <a:lstStyle/>
          <a:p>
            <a:pPr algn="ctr"/>
            <a:r>
              <a:rPr lang="en-US" b="1" dirty="0"/>
              <a:t>SPC Mesoscale Discussion </a:t>
            </a:r>
          </a:p>
        </p:txBody>
      </p:sp>
      <p:sp>
        <p:nvSpPr>
          <p:cNvPr id="6" name="TextBox 5">
            <a:extLst>
              <a:ext uri="{FF2B5EF4-FFF2-40B4-BE49-F238E27FC236}">
                <a16:creationId xmlns:a16="http://schemas.microsoft.com/office/drawing/2014/main" id="{BDC34EAB-DDBC-114B-A92A-5C340D511A70}"/>
              </a:ext>
            </a:extLst>
          </p:cNvPr>
          <p:cNvSpPr txBox="1"/>
          <p:nvPr/>
        </p:nvSpPr>
        <p:spPr>
          <a:xfrm>
            <a:off x="651354" y="2514234"/>
            <a:ext cx="934743" cy="276999"/>
          </a:xfrm>
          <a:prstGeom prst="rect">
            <a:avLst/>
          </a:prstGeom>
          <a:noFill/>
        </p:spPr>
        <p:txBody>
          <a:bodyPr wrap="none" rtlCol="0">
            <a:spAutoFit/>
          </a:bodyPr>
          <a:lstStyle/>
          <a:p>
            <a:r>
              <a:rPr lang="en-US" sz="1200" b="1" dirty="0">
                <a:solidFill>
                  <a:srgbClr val="00B050"/>
                </a:solidFill>
              </a:rPr>
              <a:t>Hail reports</a:t>
            </a:r>
          </a:p>
        </p:txBody>
      </p:sp>
      <p:sp>
        <p:nvSpPr>
          <p:cNvPr id="19" name="TextBox 18">
            <a:extLst>
              <a:ext uri="{FF2B5EF4-FFF2-40B4-BE49-F238E27FC236}">
                <a16:creationId xmlns:a16="http://schemas.microsoft.com/office/drawing/2014/main" id="{8934A46B-B6F0-7047-B53B-D42D0AFCA9D9}"/>
              </a:ext>
            </a:extLst>
          </p:cNvPr>
          <p:cNvSpPr txBox="1"/>
          <p:nvPr/>
        </p:nvSpPr>
        <p:spPr>
          <a:xfrm>
            <a:off x="1220878" y="3839884"/>
            <a:ext cx="1326307" cy="646331"/>
          </a:xfrm>
          <a:prstGeom prst="rect">
            <a:avLst/>
          </a:prstGeom>
          <a:noFill/>
        </p:spPr>
        <p:txBody>
          <a:bodyPr wrap="square" rtlCol="0">
            <a:spAutoFit/>
          </a:bodyPr>
          <a:lstStyle/>
          <a:p>
            <a:r>
              <a:rPr lang="en-US" sz="1200" b="1" dirty="0">
                <a:solidFill>
                  <a:schemeClr val="accent1"/>
                </a:solidFill>
              </a:rPr>
              <a:t>Severe T-storm warning valid at 0100 UTC</a:t>
            </a:r>
          </a:p>
        </p:txBody>
      </p:sp>
      <p:sp>
        <p:nvSpPr>
          <p:cNvPr id="23" name="TextBox 22">
            <a:extLst>
              <a:ext uri="{FF2B5EF4-FFF2-40B4-BE49-F238E27FC236}">
                <a16:creationId xmlns:a16="http://schemas.microsoft.com/office/drawing/2014/main" id="{819505DD-D498-8B46-814F-6D31058D16B9}"/>
              </a:ext>
            </a:extLst>
          </p:cNvPr>
          <p:cNvSpPr txBox="1"/>
          <p:nvPr/>
        </p:nvSpPr>
        <p:spPr>
          <a:xfrm>
            <a:off x="805317" y="3240520"/>
            <a:ext cx="1326307" cy="461665"/>
          </a:xfrm>
          <a:prstGeom prst="rect">
            <a:avLst/>
          </a:prstGeom>
          <a:noFill/>
        </p:spPr>
        <p:txBody>
          <a:bodyPr wrap="square" rtlCol="0">
            <a:spAutoFit/>
          </a:bodyPr>
          <a:lstStyle/>
          <a:p>
            <a:r>
              <a:rPr lang="en-US" sz="1200" b="1" dirty="0"/>
              <a:t>No forecast storm in warning area</a:t>
            </a:r>
          </a:p>
        </p:txBody>
      </p:sp>
      <p:sp>
        <p:nvSpPr>
          <p:cNvPr id="24" name="TextBox 23">
            <a:extLst>
              <a:ext uri="{FF2B5EF4-FFF2-40B4-BE49-F238E27FC236}">
                <a16:creationId xmlns:a16="http://schemas.microsoft.com/office/drawing/2014/main" id="{3D33B78D-E6C8-AB43-A20A-23AD354A2258}"/>
              </a:ext>
            </a:extLst>
          </p:cNvPr>
          <p:cNvSpPr txBox="1"/>
          <p:nvPr/>
        </p:nvSpPr>
        <p:spPr>
          <a:xfrm>
            <a:off x="8433995" y="6428163"/>
            <a:ext cx="3515580" cy="307777"/>
          </a:xfrm>
          <a:prstGeom prst="rect">
            <a:avLst/>
          </a:prstGeom>
          <a:solidFill>
            <a:srgbClr val="FFFF00"/>
          </a:solidFill>
          <a:ln>
            <a:solidFill>
              <a:schemeClr val="accent1"/>
            </a:solidFill>
          </a:ln>
        </p:spPr>
        <p:txBody>
          <a:bodyPr wrap="square" rtlCol="0">
            <a:spAutoFit/>
          </a:bodyPr>
          <a:lstStyle/>
          <a:p>
            <a:r>
              <a:rPr lang="en-US" dirty="0"/>
              <a:t>Thomas Jones - NSSL</a:t>
            </a:r>
          </a:p>
        </p:txBody>
      </p:sp>
      <p:graphicFrame>
        <p:nvGraphicFramePr>
          <p:cNvPr id="25" name="Table 24">
            <a:extLst>
              <a:ext uri="{FF2B5EF4-FFF2-40B4-BE49-F238E27FC236}">
                <a16:creationId xmlns:a16="http://schemas.microsoft.com/office/drawing/2014/main" id="{DFC00F77-D926-4A48-B212-484403484606}"/>
              </a:ext>
            </a:extLst>
          </p:cNvPr>
          <p:cNvGraphicFramePr>
            <a:graphicFrameLocks noGrp="1"/>
          </p:cNvGraphicFramePr>
          <p:nvPr>
            <p:extLst>
              <p:ext uri="{D42A27DB-BD31-4B8C-83A1-F6EECF244321}">
                <p14:modId xmlns:p14="http://schemas.microsoft.com/office/powerpoint/2010/main" val="3333014713"/>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chemeClr val="bg1"/>
                          </a:solidFill>
                        </a:rPr>
                        <a:t>Coupled DA</a:t>
                      </a:r>
                    </a:p>
                  </a:txBody>
                  <a:tcPr>
                    <a:solidFill>
                      <a:schemeClr val="accent1"/>
                    </a:solidFill>
                  </a:tcPr>
                </a:tc>
                <a:tc>
                  <a:txBody>
                    <a:bodyPr/>
                    <a:lstStyle/>
                    <a:p>
                      <a:r>
                        <a:rPr lang="en-US" sz="1050" baseline="0" dirty="0">
                          <a:solidFill>
                            <a:schemeClr val="bg1"/>
                          </a:solidFill>
                        </a:rPr>
                        <a:t>CAM-scale</a:t>
                      </a:r>
                      <a:endParaRPr lang="en-US" sz="1050" dirty="0">
                        <a:solidFill>
                          <a:schemeClr val="bg1"/>
                        </a:solidFill>
                      </a:endParaRPr>
                    </a:p>
                  </a:txBody>
                  <a:tcPr/>
                </a:tc>
                <a:tc>
                  <a:txBody>
                    <a:bodyPr/>
                    <a:lstStyle/>
                    <a:p>
                      <a:r>
                        <a:rPr lang="en-US" sz="1050" dirty="0">
                          <a:solidFill>
                            <a:srgbClr val="FFFF00"/>
                          </a:solidFill>
                        </a:rPr>
                        <a:t>Satellite</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30384996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3749-13CD-3641-84ED-98B62C3C2550}"/>
              </a:ext>
            </a:extLst>
          </p:cNvPr>
          <p:cNvSpPr>
            <a:spLocks noGrp="1"/>
          </p:cNvSpPr>
          <p:nvPr>
            <p:ph type="title"/>
          </p:nvPr>
        </p:nvSpPr>
        <p:spPr>
          <a:xfrm>
            <a:off x="350196" y="-69293"/>
            <a:ext cx="11719884" cy="1275524"/>
          </a:xfrm>
        </p:spPr>
        <p:txBody>
          <a:bodyPr>
            <a:normAutofit fontScale="90000"/>
          </a:bodyPr>
          <a:lstStyle/>
          <a:p>
            <a:pPr algn="ctr"/>
            <a:r>
              <a:rPr lang="en-US" b="1" dirty="0">
                <a:solidFill>
                  <a:srgbClr val="0432FF"/>
                </a:solidFill>
              </a:rPr>
              <a:t>GOES-R Satellite Observations Assimilated into </a:t>
            </a:r>
            <a:r>
              <a:rPr lang="en-US" b="1" dirty="0" err="1">
                <a:solidFill>
                  <a:srgbClr val="0432FF"/>
                </a:solidFill>
              </a:rPr>
              <a:t>WoFS</a:t>
            </a:r>
            <a:br>
              <a:rPr lang="en-US" b="1" dirty="0">
                <a:solidFill>
                  <a:srgbClr val="0432FF"/>
                </a:solidFill>
              </a:rPr>
            </a:br>
            <a:r>
              <a:rPr lang="en-US" sz="1800" b="1" dirty="0"/>
              <a:t>All data are assimilated at 15 minute intervals over a regional domain</a:t>
            </a:r>
            <a:endParaRPr lang="en-US" b="1" dirty="0"/>
          </a:p>
        </p:txBody>
      </p:sp>
      <p:sp>
        <p:nvSpPr>
          <p:cNvPr id="3" name="Content Placeholder 2">
            <a:extLst>
              <a:ext uri="{FF2B5EF4-FFF2-40B4-BE49-F238E27FC236}">
                <a16:creationId xmlns:a16="http://schemas.microsoft.com/office/drawing/2014/main" id="{E440C7AE-8737-084C-9EA5-0E4C051592FE}"/>
              </a:ext>
            </a:extLst>
          </p:cNvPr>
          <p:cNvSpPr>
            <a:spLocks noGrp="1"/>
          </p:cNvSpPr>
          <p:nvPr>
            <p:ph idx="1"/>
          </p:nvPr>
        </p:nvSpPr>
        <p:spPr>
          <a:xfrm>
            <a:off x="838200" y="1070043"/>
            <a:ext cx="10515600" cy="5359839"/>
          </a:xfrm>
        </p:spPr>
        <p:txBody>
          <a:bodyPr>
            <a:normAutofit fontScale="92500" lnSpcReduction="10000"/>
          </a:bodyPr>
          <a:lstStyle/>
          <a:p>
            <a:r>
              <a:rPr lang="en-US" b="1" dirty="0"/>
              <a:t>Real-time system:</a:t>
            </a:r>
          </a:p>
          <a:p>
            <a:pPr lvl="1"/>
            <a:r>
              <a:rPr lang="en-US" dirty="0"/>
              <a:t>Clear-sky water vapor channel radiances (6.2, 6.9, 7.3 um)</a:t>
            </a:r>
          </a:p>
          <a:p>
            <a:pPr lvl="1"/>
            <a:r>
              <a:rPr lang="en-US" dirty="0"/>
              <a:t>Cloud Water Path (CWP) retrievals from the NASA product</a:t>
            </a:r>
          </a:p>
          <a:p>
            <a:r>
              <a:rPr lang="en-US" b="1" dirty="0"/>
              <a:t>Experimental (real-time capability exists):</a:t>
            </a:r>
          </a:p>
          <a:p>
            <a:pPr lvl="1"/>
            <a:r>
              <a:rPr lang="en-US" dirty="0"/>
              <a:t>All-sky water vapor radiance assimilation </a:t>
            </a:r>
          </a:p>
          <a:p>
            <a:pPr lvl="2"/>
            <a:r>
              <a:rPr lang="en-US" dirty="0"/>
              <a:t>Improves CI skill, but results in over-forecasts of mature precipitation </a:t>
            </a:r>
          </a:p>
          <a:p>
            <a:pPr lvl="1"/>
            <a:r>
              <a:rPr lang="en-US" dirty="0"/>
              <a:t>Atmospheric motion vectors</a:t>
            </a:r>
          </a:p>
          <a:p>
            <a:pPr lvl="2"/>
            <a:r>
              <a:rPr lang="en-US" dirty="0"/>
              <a:t>Used in 2020 real-time runs -  impact was inconclusive</a:t>
            </a:r>
          </a:p>
          <a:p>
            <a:pPr lvl="1"/>
            <a:r>
              <a:rPr lang="en-US" dirty="0"/>
              <a:t>GLM lightning flash data</a:t>
            </a:r>
          </a:p>
          <a:p>
            <a:r>
              <a:rPr lang="en-US" b="1" dirty="0"/>
              <a:t>Future:</a:t>
            </a:r>
          </a:p>
          <a:p>
            <a:pPr lvl="1"/>
            <a:r>
              <a:rPr lang="en-US" dirty="0"/>
              <a:t>Aerosol optical depth as part of a </a:t>
            </a:r>
            <a:r>
              <a:rPr lang="en-US" dirty="0" err="1"/>
              <a:t>WoFS</a:t>
            </a:r>
            <a:r>
              <a:rPr lang="en-US" dirty="0"/>
              <a:t>-smoke development</a:t>
            </a:r>
          </a:p>
          <a:p>
            <a:pPr lvl="1"/>
            <a:r>
              <a:rPr lang="en-US" dirty="0"/>
              <a:t>Visible spectrum data ???</a:t>
            </a:r>
          </a:p>
        </p:txBody>
      </p:sp>
      <p:sp>
        <p:nvSpPr>
          <p:cNvPr id="4" name="TextBox 3">
            <a:extLst>
              <a:ext uri="{FF2B5EF4-FFF2-40B4-BE49-F238E27FC236}">
                <a16:creationId xmlns:a16="http://schemas.microsoft.com/office/drawing/2014/main" id="{83966337-298C-034E-AF94-61F7C6F5AFCF}"/>
              </a:ext>
            </a:extLst>
          </p:cNvPr>
          <p:cNvSpPr txBox="1"/>
          <p:nvPr/>
        </p:nvSpPr>
        <p:spPr>
          <a:xfrm>
            <a:off x="8433995" y="6428163"/>
            <a:ext cx="3515580" cy="307777"/>
          </a:xfrm>
          <a:prstGeom prst="rect">
            <a:avLst/>
          </a:prstGeom>
          <a:solidFill>
            <a:srgbClr val="FFFF00"/>
          </a:solidFill>
          <a:ln>
            <a:solidFill>
              <a:schemeClr val="accent1"/>
            </a:solidFill>
          </a:ln>
        </p:spPr>
        <p:txBody>
          <a:bodyPr wrap="square" rtlCol="0">
            <a:spAutoFit/>
          </a:bodyPr>
          <a:lstStyle/>
          <a:p>
            <a:r>
              <a:rPr lang="en-US" dirty="0"/>
              <a:t>Thomas Jones - NSSL</a:t>
            </a:r>
          </a:p>
        </p:txBody>
      </p:sp>
      <p:graphicFrame>
        <p:nvGraphicFramePr>
          <p:cNvPr id="5" name="Table 4">
            <a:extLst>
              <a:ext uri="{FF2B5EF4-FFF2-40B4-BE49-F238E27FC236}">
                <a16:creationId xmlns:a16="http://schemas.microsoft.com/office/drawing/2014/main" id="{BEB4E714-FA38-EC4A-A7EB-E8D696041439}"/>
              </a:ext>
            </a:extLst>
          </p:cNvPr>
          <p:cNvGraphicFramePr>
            <a:graphicFrameLocks noGrp="1"/>
          </p:cNvGraphicFramePr>
          <p:nvPr>
            <p:extLst>
              <p:ext uri="{D42A27DB-BD31-4B8C-83A1-F6EECF244321}">
                <p14:modId xmlns:p14="http://schemas.microsoft.com/office/powerpoint/2010/main" val="138990890"/>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chemeClr val="bg1"/>
                          </a:solidFill>
                        </a:rPr>
                        <a:t>Coupled DA</a:t>
                      </a:r>
                    </a:p>
                  </a:txBody>
                  <a:tcPr>
                    <a:solidFill>
                      <a:schemeClr val="accent1"/>
                    </a:solidFill>
                  </a:tcPr>
                </a:tc>
                <a:tc>
                  <a:txBody>
                    <a:bodyPr/>
                    <a:lstStyle/>
                    <a:p>
                      <a:r>
                        <a:rPr lang="en-US" sz="1050" baseline="0" dirty="0">
                          <a:solidFill>
                            <a:schemeClr val="bg1"/>
                          </a:solidFill>
                        </a:rPr>
                        <a:t>CAM-scale</a:t>
                      </a:r>
                      <a:endParaRPr lang="en-US" sz="1050" dirty="0">
                        <a:solidFill>
                          <a:schemeClr val="bg1"/>
                        </a:solidFill>
                      </a:endParaRPr>
                    </a:p>
                  </a:txBody>
                  <a:tcPr/>
                </a:tc>
                <a:tc>
                  <a:txBody>
                    <a:bodyPr/>
                    <a:lstStyle/>
                    <a:p>
                      <a:r>
                        <a:rPr lang="en-US" sz="1050" dirty="0">
                          <a:solidFill>
                            <a:srgbClr val="FFFF00"/>
                          </a:solidFill>
                        </a:rPr>
                        <a:t>Satellite</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421287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a:extLst>
              <a:ext uri="{FF2B5EF4-FFF2-40B4-BE49-F238E27FC236}">
                <a16:creationId xmlns:a16="http://schemas.microsoft.com/office/drawing/2014/main" id="{6A789356-1170-44A4-A3F1-51DD7DA3AF80}"/>
              </a:ext>
            </a:extLst>
          </p:cNvPr>
          <p:cNvGraphicFramePr>
            <a:graphicFrameLocks noGrp="1"/>
          </p:cNvGraphicFramePr>
          <p:nvPr/>
        </p:nvGraphicFramePr>
        <p:xfrm>
          <a:off x="4363319" y="896513"/>
          <a:ext cx="4859531" cy="5455549"/>
        </p:xfrm>
        <a:graphic>
          <a:graphicData uri="http://schemas.openxmlformats.org/drawingml/2006/table">
            <a:tbl>
              <a:tblPr firstRow="1" bandRow="1"/>
              <a:tblGrid>
                <a:gridCol w="873935">
                  <a:extLst>
                    <a:ext uri="{9D8B030D-6E8A-4147-A177-3AD203B41FA5}">
                      <a16:colId xmlns:a16="http://schemas.microsoft.com/office/drawing/2014/main" val="1443968165"/>
                    </a:ext>
                  </a:extLst>
                </a:gridCol>
                <a:gridCol w="850370">
                  <a:extLst>
                    <a:ext uri="{9D8B030D-6E8A-4147-A177-3AD203B41FA5}">
                      <a16:colId xmlns:a16="http://schemas.microsoft.com/office/drawing/2014/main" val="867858696"/>
                    </a:ext>
                  </a:extLst>
                </a:gridCol>
                <a:gridCol w="846577">
                  <a:extLst>
                    <a:ext uri="{9D8B030D-6E8A-4147-A177-3AD203B41FA5}">
                      <a16:colId xmlns:a16="http://schemas.microsoft.com/office/drawing/2014/main" val="1351864616"/>
                    </a:ext>
                  </a:extLst>
                </a:gridCol>
                <a:gridCol w="879978">
                  <a:extLst>
                    <a:ext uri="{9D8B030D-6E8A-4147-A177-3AD203B41FA5}">
                      <a16:colId xmlns:a16="http://schemas.microsoft.com/office/drawing/2014/main" val="2408755910"/>
                    </a:ext>
                  </a:extLst>
                </a:gridCol>
                <a:gridCol w="1408671">
                  <a:extLst>
                    <a:ext uri="{9D8B030D-6E8A-4147-A177-3AD203B41FA5}">
                      <a16:colId xmlns:a16="http://schemas.microsoft.com/office/drawing/2014/main" val="3671536878"/>
                    </a:ext>
                  </a:extLst>
                </a:gridCol>
              </a:tblGrid>
              <a:tr h="470799">
                <a:tc gridSpan="3">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200" dirty="0">
                          <a:solidFill>
                            <a:schemeClr val="tx1"/>
                          </a:solidFill>
                          <a:latin typeface="Arial Black" panose="020B0A04020102020204" pitchFamily="34" charset="0"/>
                        </a:rPr>
                        <a:t>Radiance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hMerge="1">
                  <a:txBody>
                    <a:bodyPr/>
                    <a:lstStyle/>
                    <a:p>
                      <a:pPr algn="ctr"/>
                      <a:endParaRPr lang="en-US"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pPr algn="ctr"/>
                      <a:endParaRPr lang="en-US" sz="1200" dirty="0">
                        <a:solidFill>
                          <a:schemeClr val="tx1"/>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200" dirty="0">
                          <a:solidFill>
                            <a:schemeClr val="tx1"/>
                          </a:solidFill>
                          <a:latin typeface="Arial Black" panose="020B0A04020102020204" pitchFamily="34" charset="0"/>
                        </a:rPr>
                        <a:t>Control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r>
                        <a:rPr lang="en-US" sz="1200" dirty="0">
                          <a:solidFill>
                            <a:schemeClr val="tx1"/>
                          </a:solidFill>
                          <a:latin typeface="Arial Black" panose="020B0A04020102020204" pitchFamily="34" charset="0"/>
                        </a:rPr>
                        <a:t>POES legacy denial</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3821159573"/>
                  </a:ext>
                </a:extLst>
              </a:tr>
              <a:tr h="543577">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1" dirty="0">
                          <a:solidFill>
                            <a:schemeClr val="tx1"/>
                          </a:solidFill>
                          <a:latin typeface="+mn-lt"/>
                        </a:rPr>
                        <a:t>Satellite</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400" b="1" dirty="0">
                          <a:solidFill>
                            <a:schemeClr val="tx1"/>
                          </a:solidFill>
                          <a:latin typeface="+mn-lt"/>
                        </a:rPr>
                        <a:t>Sensor</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a:r>
                        <a:rPr lang="en-US" sz="1400" b="1" dirty="0">
                          <a:solidFill>
                            <a:schemeClr val="tx1"/>
                          </a:solidFill>
                          <a:latin typeface="+mn-lt"/>
                        </a:rPr>
                        <a:t> </a:t>
                      </a:r>
                      <a:r>
                        <a:rPr lang="en-US" sz="1200" b="1" dirty="0">
                          <a:solidFill>
                            <a:schemeClr val="tx1"/>
                          </a:solidFill>
                          <a:latin typeface="+mn-lt"/>
                        </a:rPr>
                        <a:t># of </a:t>
                      </a:r>
                    </a:p>
                    <a:p>
                      <a:pPr algn="ctr"/>
                      <a:r>
                        <a:rPr lang="en-US" sz="1050" b="1" dirty="0">
                          <a:solidFill>
                            <a:schemeClr val="tx1"/>
                          </a:solidFill>
                          <a:latin typeface="+mn-lt"/>
                        </a:rPr>
                        <a:t>channels</a:t>
                      </a:r>
                      <a:endParaRPr lang="en-US" sz="1100" b="1" dirty="0">
                        <a:solidFill>
                          <a:schemeClr val="tx1"/>
                        </a:solidFill>
                        <a:latin typeface="+mn-lt"/>
                      </a:endParaRP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000" b="1" dirty="0">
                          <a:solidFill>
                            <a:schemeClr val="tx1"/>
                          </a:solidFill>
                          <a:latin typeface="+mn-lt"/>
                        </a:rPr>
                        <a:t>All radiance assimilated </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r>
                        <a:rPr lang="en-US" sz="1200" b="1" dirty="0">
                          <a:solidFill>
                            <a:schemeClr val="tx1"/>
                          </a:solidFill>
                          <a:latin typeface="+mn-lt"/>
                        </a:rPr>
                        <a:t>Remove N15/N18/N19</a:t>
                      </a:r>
                    </a:p>
                  </a:txBody>
                  <a:tcPr>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solidFill>
                  </a:tcPr>
                </a:tc>
                <a:extLst>
                  <a:ext uri="{0D108BD9-81ED-4DB2-BD59-A6C34878D82A}">
                    <a16:rowId xmlns:a16="http://schemas.microsoft.com/office/drawing/2014/main" val="2015456093"/>
                  </a:ext>
                </a:extLst>
              </a:tr>
              <a:tr h="219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a:solidFill>
                            <a:srgbClr val="000000"/>
                          </a:solidFill>
                          <a:effectLst/>
                          <a:latin typeface="+mn-lt"/>
                          <a:cs typeface="Arial" panose="020B0604020202020204" pitchFamily="34" charset="0"/>
                        </a:rPr>
                        <a:t>aqua</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a:solidFill>
                            <a:srgbClr val="000000"/>
                          </a:solidFill>
                          <a:effectLst/>
                          <a:latin typeface="+mn-lt"/>
                          <a:cs typeface="Arial" panose="020B0604020202020204" pitchFamily="34" charset="0"/>
                        </a:rPr>
                        <a:t>airs</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rgbClr val="000000"/>
                          </a:solidFill>
                          <a:effectLst/>
                          <a:latin typeface="+mn-lt"/>
                        </a:rPr>
                        <a:t>66</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3206</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rgbClr val="000000"/>
                          </a:solidFill>
                          <a:effectLst/>
                          <a:latin typeface="Arial" panose="020B0604020202020204" pitchFamily="34" charset="0"/>
                          <a:ea typeface="+mn-ea"/>
                          <a:cs typeface="Arial" panose="020B0604020202020204" pitchFamily="34" charset="0"/>
                        </a:rPr>
                        <a:t>3158</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102930892"/>
                  </a:ext>
                </a:extLst>
              </a:tr>
              <a:tr h="219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a:solidFill>
                            <a:srgbClr val="000000"/>
                          </a:solidFill>
                          <a:effectLst/>
                          <a:latin typeface="+mn-lt"/>
                          <a:cs typeface="Arial" panose="020B0604020202020204" pitchFamily="34" charset="0"/>
                        </a:rPr>
                        <a:t>n15</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chemeClr val="tx1"/>
                          </a:solidFill>
                          <a:effectLst/>
                          <a:latin typeface="+mn-lt"/>
                          <a:cs typeface="Arial" panose="020B0604020202020204" pitchFamily="34" charset="0"/>
                        </a:rPr>
                        <a:t>amsua</a:t>
                      </a:r>
                      <a:endParaRPr lang="en-US" sz="1400" b="1" i="0" u="none" strike="noStrike" dirty="0">
                        <a:solidFill>
                          <a:schemeClr val="tx1"/>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rgbClr val="000000"/>
                          </a:solidFill>
                          <a:effectLst/>
                          <a:latin typeface="+mn-lt"/>
                        </a:rPr>
                        <a:t>10</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CC00CC"/>
                          </a:solidFill>
                          <a:effectLst/>
                          <a:latin typeface="+mn-lt"/>
                        </a:rPr>
                        <a:t>2468</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rgbClr val="006600"/>
                          </a:solidFill>
                          <a:effectLst/>
                          <a:latin typeface="Calibri" panose="020F0502020204030204"/>
                          <a:ea typeface="+mn-ea"/>
                          <a:cs typeface="+mn-cs"/>
                        </a:rPr>
                        <a:t>0</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8181"/>
                    </a:solidFill>
                  </a:tcPr>
                </a:tc>
                <a:extLst>
                  <a:ext uri="{0D108BD9-81ED-4DB2-BD59-A6C34878D82A}">
                    <a16:rowId xmlns:a16="http://schemas.microsoft.com/office/drawing/2014/main" val="1259964940"/>
                  </a:ext>
                </a:extLst>
              </a:tr>
              <a:tr h="219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a:solidFill>
                            <a:srgbClr val="000000"/>
                          </a:solidFill>
                          <a:effectLst/>
                          <a:latin typeface="+mn-lt"/>
                          <a:cs typeface="Arial" panose="020B0604020202020204" pitchFamily="34" charset="0"/>
                        </a:rPr>
                        <a:t>n18</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FF"/>
                          </a:solidFill>
                          <a:effectLst/>
                          <a:latin typeface="+mn-lt"/>
                          <a:cs typeface="Arial" panose="020B0604020202020204" pitchFamily="34" charset="0"/>
                        </a:rPr>
                        <a:t>amsua</a:t>
                      </a:r>
                      <a:endParaRPr lang="en-US" sz="1400" b="1" i="0" u="none" strike="noStrike" dirty="0">
                        <a:solidFill>
                          <a:srgbClr val="0000FF"/>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rgbClr val="000000"/>
                          </a:solidFill>
                          <a:effectLst/>
                          <a:latin typeface="+mn-lt"/>
                        </a:rPr>
                        <a:t>9</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CC00CC"/>
                          </a:solidFill>
                          <a:effectLst/>
                          <a:latin typeface="+mn-lt"/>
                        </a:rPr>
                        <a:t>9441</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rgbClr val="006600"/>
                          </a:solidFill>
                          <a:effectLst/>
                          <a:latin typeface="Calibri" panose="020F0502020204030204"/>
                          <a:ea typeface="+mn-ea"/>
                          <a:cs typeface="+mn-cs"/>
                        </a:rPr>
                        <a:t>0</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8181"/>
                    </a:solidFill>
                  </a:tcPr>
                </a:tc>
                <a:extLst>
                  <a:ext uri="{0D108BD9-81ED-4DB2-BD59-A6C34878D82A}">
                    <a16:rowId xmlns:a16="http://schemas.microsoft.com/office/drawing/2014/main" val="2798210614"/>
                  </a:ext>
                </a:extLst>
              </a:tr>
              <a:tr h="219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00"/>
                          </a:solidFill>
                          <a:effectLst/>
                          <a:latin typeface="+mn-lt"/>
                          <a:cs typeface="Arial" panose="020B0604020202020204" pitchFamily="34" charset="0"/>
                        </a:rPr>
                        <a:t>metop</a:t>
                      </a:r>
                      <a:r>
                        <a:rPr lang="en-US" sz="1400" b="1" i="0" u="none" strike="noStrike" dirty="0">
                          <a:solidFill>
                            <a:srgbClr val="000000"/>
                          </a:solidFill>
                          <a:effectLst/>
                          <a:latin typeface="+mn-lt"/>
                          <a:cs typeface="Arial" panose="020B0604020202020204" pitchFamily="34" charset="0"/>
                        </a:rPr>
                        <a:t>-a</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FF"/>
                          </a:solidFill>
                          <a:effectLst/>
                          <a:latin typeface="+mn-lt"/>
                          <a:cs typeface="Arial" panose="020B0604020202020204" pitchFamily="34" charset="0"/>
                        </a:rPr>
                        <a:t>mhs</a:t>
                      </a:r>
                      <a:endParaRPr lang="en-US" sz="1400" b="1" i="0" u="none" strike="noStrike" dirty="0">
                        <a:solidFill>
                          <a:srgbClr val="0000FF"/>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rgbClr val="000000"/>
                          </a:solidFill>
                          <a:effectLst/>
                          <a:latin typeface="+mn-lt"/>
                        </a:rPr>
                        <a:t>5</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11</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9</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681253108"/>
                  </a:ext>
                </a:extLst>
              </a:tr>
              <a:tr h="219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00"/>
                          </a:solidFill>
                          <a:effectLst/>
                          <a:latin typeface="+mn-lt"/>
                          <a:cs typeface="Arial" panose="020B0604020202020204" pitchFamily="34" charset="0"/>
                        </a:rPr>
                        <a:t>metop</a:t>
                      </a:r>
                      <a:r>
                        <a:rPr lang="en-US" sz="1400" b="1" i="0" u="none" strike="noStrike" dirty="0">
                          <a:solidFill>
                            <a:srgbClr val="000000"/>
                          </a:solidFill>
                          <a:effectLst/>
                          <a:latin typeface="+mn-lt"/>
                          <a:cs typeface="Arial" panose="020B0604020202020204" pitchFamily="34" charset="0"/>
                        </a:rPr>
                        <a:t>-a</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FF"/>
                          </a:solidFill>
                          <a:effectLst/>
                          <a:latin typeface="+mn-lt"/>
                          <a:cs typeface="Arial" panose="020B0604020202020204" pitchFamily="34" charset="0"/>
                        </a:rPr>
                        <a:t>amsua</a:t>
                      </a:r>
                      <a:endParaRPr lang="en-US" sz="1400" b="1" i="0" u="none" strike="noStrike" dirty="0">
                        <a:solidFill>
                          <a:srgbClr val="0000FF"/>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rgbClr val="000000"/>
                          </a:solidFill>
                          <a:effectLst/>
                          <a:latin typeface="+mn-lt"/>
                        </a:rPr>
                        <a:t>9</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8586</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8408</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573858157"/>
                  </a:ext>
                </a:extLst>
              </a:tr>
              <a:tr h="219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a:solidFill>
                            <a:srgbClr val="000000"/>
                          </a:solidFill>
                          <a:effectLst/>
                          <a:latin typeface="+mn-lt"/>
                          <a:cs typeface="Arial" panose="020B0604020202020204" pitchFamily="34" charset="0"/>
                        </a:rPr>
                        <a:t>aqua</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00"/>
                          </a:solidFill>
                          <a:effectLst/>
                          <a:latin typeface="+mn-lt"/>
                          <a:cs typeface="Arial" panose="020B0604020202020204" pitchFamily="34" charset="0"/>
                        </a:rPr>
                        <a:t>amsua</a:t>
                      </a:r>
                      <a:endParaRPr lang="en-US" sz="1400" b="1" i="0" u="none" strike="noStrike" dirty="0">
                        <a:solidFill>
                          <a:srgbClr val="000000"/>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rgbClr val="000000"/>
                          </a:solidFill>
                          <a:effectLst/>
                          <a:latin typeface="+mn-lt"/>
                        </a:rPr>
                        <a:t>3</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403</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403</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641130772"/>
                  </a:ext>
                </a:extLst>
              </a:tr>
              <a:tr h="240392">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a:solidFill>
                            <a:srgbClr val="000000"/>
                          </a:solidFill>
                          <a:effectLst/>
                          <a:latin typeface="+mn-lt"/>
                          <a:cs typeface="Arial" panose="020B0604020202020204" pitchFamily="34" charset="0"/>
                        </a:rPr>
                        <a:t>f17</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00"/>
                          </a:solidFill>
                          <a:effectLst/>
                          <a:latin typeface="+mn-lt"/>
                          <a:cs typeface="Arial" panose="020B0604020202020204" pitchFamily="34" charset="0"/>
                        </a:rPr>
                        <a:t>ssmis</a:t>
                      </a:r>
                      <a:endParaRPr lang="en-US" sz="1400" b="1" i="0" u="none" strike="noStrike" dirty="0">
                        <a:solidFill>
                          <a:srgbClr val="000000"/>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rgbClr val="000000"/>
                          </a:solidFill>
                          <a:effectLst/>
                          <a:latin typeface="+mn-lt"/>
                        </a:rPr>
                        <a:t>3</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2976</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2965</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50161849"/>
                  </a:ext>
                </a:extLst>
              </a:tr>
              <a:tr h="219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00"/>
                          </a:solidFill>
                          <a:effectLst/>
                          <a:latin typeface="+mn-lt"/>
                          <a:cs typeface="Arial" panose="020B0604020202020204" pitchFamily="34" charset="0"/>
                        </a:rPr>
                        <a:t>metop</a:t>
                      </a:r>
                      <a:r>
                        <a:rPr lang="en-US" sz="1400" b="1" i="0" u="none" strike="noStrike" dirty="0">
                          <a:solidFill>
                            <a:srgbClr val="000000"/>
                          </a:solidFill>
                          <a:effectLst/>
                          <a:latin typeface="+mn-lt"/>
                          <a:cs typeface="Arial" panose="020B0604020202020204" pitchFamily="34" charset="0"/>
                        </a:rPr>
                        <a:t>-a</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FF3399"/>
                          </a:solidFill>
                          <a:effectLst/>
                          <a:latin typeface="+mn-lt"/>
                          <a:cs typeface="Arial" panose="020B0604020202020204" pitchFamily="34" charset="0"/>
                        </a:rPr>
                        <a:t>iasi</a:t>
                      </a:r>
                      <a:endParaRPr lang="en-US" sz="1400" b="1" i="0" u="none" strike="noStrike" dirty="0">
                        <a:solidFill>
                          <a:srgbClr val="FF3399"/>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rgbClr val="000000"/>
                          </a:solidFill>
                          <a:effectLst/>
                          <a:latin typeface="+mn-lt"/>
                        </a:rPr>
                        <a:t>98</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72,807</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72,809</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265516497"/>
                  </a:ext>
                </a:extLst>
              </a:tr>
              <a:tr h="219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a:solidFill>
                            <a:srgbClr val="000000"/>
                          </a:solidFill>
                          <a:effectLst/>
                          <a:latin typeface="+mn-lt"/>
                          <a:cs typeface="Arial" panose="020B0604020202020204" pitchFamily="34" charset="0"/>
                        </a:rPr>
                        <a:t>n19</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FF"/>
                          </a:solidFill>
                          <a:effectLst/>
                          <a:latin typeface="+mn-lt"/>
                          <a:cs typeface="Arial" panose="020B0604020202020204" pitchFamily="34" charset="0"/>
                        </a:rPr>
                        <a:t>amsua</a:t>
                      </a:r>
                      <a:endParaRPr lang="en-US" sz="1400" b="1" i="0" u="none" strike="noStrike" dirty="0">
                        <a:solidFill>
                          <a:srgbClr val="0000FF"/>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rgbClr val="000000"/>
                          </a:solidFill>
                          <a:effectLst/>
                          <a:latin typeface="+mn-lt"/>
                        </a:rPr>
                        <a:t>10</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CC00CC"/>
                          </a:solidFill>
                          <a:effectLst/>
                          <a:latin typeface="+mn-lt"/>
                        </a:rPr>
                        <a:t>15,136</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rgbClr val="006600"/>
                          </a:solidFill>
                          <a:effectLst/>
                          <a:latin typeface="Calibri" panose="020F0502020204030204"/>
                          <a:ea typeface="+mn-ea"/>
                          <a:cs typeface="+mn-cs"/>
                        </a:rPr>
                        <a:t>0</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8181"/>
                    </a:solidFill>
                  </a:tcPr>
                </a:tc>
                <a:extLst>
                  <a:ext uri="{0D108BD9-81ED-4DB2-BD59-A6C34878D82A}">
                    <a16:rowId xmlns:a16="http://schemas.microsoft.com/office/drawing/2014/main" val="905438140"/>
                  </a:ext>
                </a:extLst>
              </a:tr>
              <a:tr h="219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a:solidFill>
                            <a:srgbClr val="000000"/>
                          </a:solidFill>
                          <a:effectLst/>
                          <a:latin typeface="+mn-lt"/>
                          <a:cs typeface="Arial" panose="020B0604020202020204" pitchFamily="34" charset="0"/>
                        </a:rPr>
                        <a:t>n19</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FF"/>
                          </a:solidFill>
                          <a:effectLst/>
                          <a:latin typeface="+mn-lt"/>
                          <a:cs typeface="Arial" panose="020B0604020202020204" pitchFamily="34" charset="0"/>
                        </a:rPr>
                        <a:t>mhs</a:t>
                      </a:r>
                      <a:endParaRPr lang="en-US" sz="1400" b="1" i="0" u="none" strike="noStrike" dirty="0">
                        <a:solidFill>
                          <a:srgbClr val="0000FF"/>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rgbClr val="000000"/>
                          </a:solidFill>
                          <a:effectLst/>
                          <a:latin typeface="+mn-lt"/>
                        </a:rPr>
                        <a:t>4</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CC00CC"/>
                          </a:solidFill>
                          <a:effectLst/>
                          <a:latin typeface="+mn-lt"/>
                        </a:rPr>
                        <a:t>3126</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kern="1200" dirty="0">
                          <a:solidFill>
                            <a:srgbClr val="006600"/>
                          </a:solidFill>
                          <a:effectLst/>
                          <a:latin typeface="Calibri" panose="020F0502020204030204"/>
                          <a:ea typeface="+mn-ea"/>
                          <a:cs typeface="+mn-cs"/>
                        </a:rPr>
                        <a:t>0</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8181"/>
                    </a:solidFill>
                  </a:tcPr>
                </a:tc>
                <a:extLst>
                  <a:ext uri="{0D108BD9-81ED-4DB2-BD59-A6C34878D82A}">
                    <a16:rowId xmlns:a16="http://schemas.microsoft.com/office/drawing/2014/main" val="1025145145"/>
                  </a:ext>
                </a:extLst>
              </a:tr>
              <a:tr h="219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00"/>
                          </a:solidFill>
                          <a:effectLst/>
                          <a:latin typeface="+mn-lt"/>
                          <a:cs typeface="Arial" panose="020B0604020202020204" pitchFamily="34" charset="0"/>
                        </a:rPr>
                        <a:t>metop</a:t>
                      </a:r>
                      <a:r>
                        <a:rPr lang="en-US" sz="1400" b="1" i="0" u="none" strike="noStrike" dirty="0">
                          <a:solidFill>
                            <a:srgbClr val="000000"/>
                          </a:solidFill>
                          <a:effectLst/>
                          <a:latin typeface="+mn-lt"/>
                          <a:cs typeface="Arial" panose="020B0604020202020204" pitchFamily="34" charset="0"/>
                        </a:rPr>
                        <a:t>-b</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FF"/>
                          </a:solidFill>
                          <a:effectLst/>
                          <a:latin typeface="+mn-lt"/>
                          <a:cs typeface="Arial" panose="020B0604020202020204" pitchFamily="34" charset="0"/>
                        </a:rPr>
                        <a:t>amsua</a:t>
                      </a:r>
                      <a:endParaRPr lang="en-US" sz="1400" b="1" i="0" u="none" strike="noStrike" dirty="0">
                        <a:solidFill>
                          <a:srgbClr val="0000FF"/>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rgbClr val="000000"/>
                          </a:solidFill>
                          <a:effectLst/>
                          <a:latin typeface="+mn-lt"/>
                        </a:rPr>
                        <a:t>3</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8480</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8480</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1070083696"/>
                  </a:ext>
                </a:extLst>
              </a:tr>
              <a:tr h="219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00"/>
                          </a:solidFill>
                          <a:effectLst/>
                          <a:latin typeface="+mn-lt"/>
                          <a:cs typeface="Arial" panose="020B0604020202020204" pitchFamily="34" charset="0"/>
                        </a:rPr>
                        <a:t>metop</a:t>
                      </a:r>
                      <a:r>
                        <a:rPr lang="en-US" sz="1400" b="1" i="0" u="none" strike="noStrike" dirty="0">
                          <a:solidFill>
                            <a:srgbClr val="000000"/>
                          </a:solidFill>
                          <a:effectLst/>
                          <a:latin typeface="+mn-lt"/>
                          <a:cs typeface="Arial" panose="020B0604020202020204" pitchFamily="34" charset="0"/>
                        </a:rPr>
                        <a:t>-b</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FF"/>
                          </a:solidFill>
                          <a:effectLst/>
                          <a:latin typeface="+mn-lt"/>
                          <a:cs typeface="Arial" panose="020B0604020202020204" pitchFamily="34" charset="0"/>
                        </a:rPr>
                        <a:t>mhs</a:t>
                      </a:r>
                      <a:endParaRPr lang="en-US" sz="1400" b="1" i="0" u="none" strike="noStrike" dirty="0">
                        <a:solidFill>
                          <a:srgbClr val="0000FF"/>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rgbClr val="000000"/>
                          </a:solidFill>
                          <a:effectLst/>
                          <a:latin typeface="+mn-lt"/>
                        </a:rPr>
                        <a:t>5</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10,227</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10,055</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74317432"/>
                  </a:ext>
                </a:extLst>
              </a:tr>
              <a:tr h="219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00"/>
                          </a:solidFill>
                          <a:effectLst/>
                          <a:latin typeface="+mn-lt"/>
                          <a:cs typeface="Arial" panose="020B0604020202020204" pitchFamily="34" charset="0"/>
                        </a:rPr>
                        <a:t>metop</a:t>
                      </a:r>
                      <a:r>
                        <a:rPr lang="en-US" sz="1400" b="1" i="0" u="none" strike="noStrike" dirty="0">
                          <a:solidFill>
                            <a:srgbClr val="000000"/>
                          </a:solidFill>
                          <a:effectLst/>
                          <a:latin typeface="+mn-lt"/>
                          <a:cs typeface="Arial" panose="020B0604020202020204" pitchFamily="34" charset="0"/>
                        </a:rPr>
                        <a:t>-b</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FF3399"/>
                          </a:solidFill>
                          <a:effectLst/>
                          <a:latin typeface="+mn-lt"/>
                          <a:cs typeface="Arial" panose="020B0604020202020204" pitchFamily="34" charset="0"/>
                        </a:rPr>
                        <a:t>iasi</a:t>
                      </a:r>
                      <a:endParaRPr lang="en-US" sz="1400" b="1" i="0" u="none" strike="noStrike" dirty="0">
                        <a:solidFill>
                          <a:srgbClr val="FF3399"/>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chemeClr val="tx1"/>
                          </a:solidFill>
                          <a:effectLst/>
                          <a:latin typeface="+mn-lt"/>
                        </a:rPr>
                        <a:t>98</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115,258</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115,109</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183907512"/>
                  </a:ext>
                </a:extLst>
              </a:tr>
              <a:tr h="219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00"/>
                          </a:solidFill>
                          <a:effectLst/>
                          <a:latin typeface="+mn-lt"/>
                          <a:cs typeface="Arial" panose="020B0604020202020204" pitchFamily="34" charset="0"/>
                        </a:rPr>
                        <a:t>npp</a:t>
                      </a:r>
                      <a:endParaRPr lang="en-US" sz="1400" b="1" i="0" u="none" strike="noStrike" dirty="0">
                        <a:solidFill>
                          <a:srgbClr val="000000"/>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FF3399"/>
                          </a:solidFill>
                          <a:effectLst/>
                          <a:latin typeface="+mn-lt"/>
                          <a:cs typeface="Arial" panose="020B0604020202020204" pitchFamily="34" charset="0"/>
                        </a:rPr>
                        <a:t>atms</a:t>
                      </a:r>
                      <a:endParaRPr lang="en-US" sz="1400" b="1" i="0" u="none" strike="noStrike" dirty="0">
                        <a:solidFill>
                          <a:srgbClr val="FF3399"/>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chemeClr val="tx1"/>
                          </a:solidFill>
                          <a:effectLst/>
                          <a:latin typeface="+mn-lt"/>
                        </a:rPr>
                        <a:t>18</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6764</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6719</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204602419"/>
                  </a:ext>
                </a:extLst>
              </a:tr>
              <a:tr h="219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a:solidFill>
                            <a:srgbClr val="000000"/>
                          </a:solidFill>
                          <a:effectLst/>
                          <a:latin typeface="+mn-lt"/>
                          <a:cs typeface="Arial" panose="020B0604020202020204" pitchFamily="34" charset="0"/>
                        </a:rPr>
                        <a:t>n20</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FF3399"/>
                          </a:solidFill>
                          <a:effectLst/>
                          <a:latin typeface="+mn-lt"/>
                          <a:cs typeface="Arial" panose="020B0604020202020204" pitchFamily="34" charset="0"/>
                        </a:rPr>
                        <a:t>atms</a:t>
                      </a:r>
                      <a:endParaRPr lang="en-US" sz="1400" b="1" i="0" u="none" strike="noStrike" dirty="0">
                        <a:solidFill>
                          <a:srgbClr val="FF3399"/>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a:r>
                        <a:rPr lang="en-US" sz="1400" b="0" dirty="0"/>
                        <a:t>18</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9748</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9688</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4029781615"/>
                  </a:ext>
                </a:extLst>
              </a:tr>
              <a:tr h="219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000000"/>
                          </a:solidFill>
                          <a:effectLst/>
                          <a:latin typeface="+mn-lt"/>
                          <a:cs typeface="Arial" panose="020B0604020202020204" pitchFamily="34" charset="0"/>
                        </a:rPr>
                        <a:t>npp</a:t>
                      </a:r>
                      <a:endParaRPr lang="en-US" sz="1400" b="1" i="0" u="none" strike="noStrike" dirty="0">
                        <a:solidFill>
                          <a:srgbClr val="000000"/>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FF0000"/>
                          </a:solidFill>
                          <a:effectLst/>
                          <a:latin typeface="+mn-lt"/>
                          <a:cs typeface="Arial" panose="020B0604020202020204" pitchFamily="34" charset="0"/>
                        </a:rPr>
                        <a:t>cris-fsr</a:t>
                      </a:r>
                      <a:endParaRPr lang="en-US" sz="1400" b="1" i="0" u="none" strike="noStrike" dirty="0">
                        <a:solidFill>
                          <a:srgbClr val="FF0000"/>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rgbClr val="000000"/>
                          </a:solidFill>
                          <a:effectLst/>
                          <a:latin typeface="+mn-lt"/>
                        </a:rPr>
                        <a:t>72</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48,776</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50,153</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041597677"/>
                  </a:ext>
                </a:extLst>
              </a:tr>
              <a:tr h="219529">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a:solidFill>
                            <a:srgbClr val="000000"/>
                          </a:solidFill>
                          <a:effectLst/>
                          <a:latin typeface="+mn-lt"/>
                          <a:cs typeface="Arial" panose="020B0604020202020204" pitchFamily="34" charset="0"/>
                        </a:rPr>
                        <a:t>n20</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400" b="1" i="0" u="none" strike="noStrike" dirty="0" err="1">
                          <a:solidFill>
                            <a:srgbClr val="FF0000"/>
                          </a:solidFill>
                          <a:effectLst/>
                          <a:latin typeface="+mn-lt"/>
                          <a:cs typeface="Arial" panose="020B0604020202020204" pitchFamily="34" charset="0"/>
                        </a:rPr>
                        <a:t>cris-fsr</a:t>
                      </a:r>
                      <a:endParaRPr lang="en-US" sz="1400" b="1" i="0" u="none" strike="noStrike" dirty="0">
                        <a:solidFill>
                          <a:srgbClr val="FF0000"/>
                        </a:solidFill>
                        <a:effectLst/>
                        <a:latin typeface="+mn-lt"/>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rgbClr val="000000"/>
                          </a:solidFill>
                          <a:effectLst/>
                          <a:latin typeface="+mn-lt"/>
                        </a:rPr>
                        <a:t>72</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49,505</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49,412</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384330342"/>
                  </a:ext>
                </a:extLst>
              </a:tr>
              <a:tr h="219529">
                <a:tc>
                  <a:txBody>
                    <a:bodyPr/>
                    <a:lstStyle/>
                    <a:p>
                      <a:pPr algn="ctr" fontAlgn="b"/>
                      <a:r>
                        <a:rPr lang="en-US" sz="1400" b="1" i="0" u="none" strike="noStrike" dirty="0">
                          <a:solidFill>
                            <a:srgbClr val="000000"/>
                          </a:solidFill>
                          <a:effectLst/>
                          <a:latin typeface="+mn-lt"/>
                          <a:cs typeface="Arial" panose="020B0604020202020204" pitchFamily="34" charset="0"/>
                        </a:rPr>
                        <a:t>GOES-16</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1" i="0" u="none" strike="noStrike" dirty="0">
                          <a:solidFill>
                            <a:schemeClr val="tx1"/>
                          </a:solidFill>
                          <a:effectLst/>
                          <a:latin typeface="+mn-lt"/>
                          <a:cs typeface="Arial" panose="020B0604020202020204" pitchFamily="34" charset="0"/>
                        </a:rPr>
                        <a:t>ABI</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400" b="0" i="0" u="none" strike="noStrike" dirty="0">
                          <a:solidFill>
                            <a:srgbClr val="000000"/>
                          </a:solidFill>
                          <a:effectLst/>
                          <a:latin typeface="+mn-lt"/>
                        </a:rPr>
                        <a:t>3</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EAEAEA"/>
                    </a:solidFill>
                  </a:tcPr>
                </a:tc>
                <a:tc>
                  <a:txBody>
                    <a:bodyPr/>
                    <a:lstStyle/>
                    <a:p>
                      <a:pPr algn="ctr" fontAlgn="b"/>
                      <a:r>
                        <a:rPr lang="en-US" sz="1200" b="1" i="0" u="none" strike="noStrike" dirty="0">
                          <a:solidFill>
                            <a:srgbClr val="000000"/>
                          </a:solidFill>
                          <a:effectLst/>
                          <a:latin typeface="+mn-lt"/>
                        </a:rPr>
                        <a:t>10,450</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tc>
                  <a:txBody>
                    <a:bodyPr/>
                    <a:lstStyle/>
                    <a:p>
                      <a:pPr algn="ctr" fontAlgn="b"/>
                      <a:r>
                        <a:rPr lang="en-US" sz="1200" b="1" i="0" u="none" strike="noStrike" dirty="0">
                          <a:solidFill>
                            <a:srgbClr val="000000"/>
                          </a:solidFill>
                          <a:effectLst/>
                          <a:latin typeface="+mn-lt"/>
                        </a:rPr>
                        <a:t>10,456</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4228303425"/>
                  </a:ext>
                </a:extLst>
              </a:tr>
              <a:tr h="219529">
                <a:tc>
                  <a:txBody>
                    <a:bodyPr/>
                    <a:lstStyle/>
                    <a:p>
                      <a:pPr algn="ctr" fontAlgn="b"/>
                      <a:r>
                        <a:rPr lang="en-US" sz="1200" b="1" i="0" u="none" strike="noStrike" dirty="0">
                          <a:solidFill>
                            <a:schemeClr val="tx1"/>
                          </a:solidFill>
                          <a:effectLst/>
                          <a:latin typeface="Arial Black" panose="020B0A04020102020204" pitchFamily="34" charset="0"/>
                          <a:cs typeface="Arial" panose="020B0604020202020204" pitchFamily="34" charset="0"/>
                        </a:rPr>
                        <a:t>TOTAL</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p>
                      <a:pPr algn="ctr" fontAlgn="b"/>
                      <a:endParaRPr lang="en-US" sz="1200" b="1" i="0" u="none" strike="noStrike" dirty="0">
                        <a:solidFill>
                          <a:schemeClr val="tx1"/>
                        </a:solidFill>
                        <a:effectLst/>
                        <a:latin typeface="Arial Black" panose="020B0A04020102020204" pitchFamily="34" charset="0"/>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p>
                      <a:pPr algn="ctr" fontAlgn="b"/>
                      <a:endParaRPr lang="en-US" sz="1200" b="0" i="0" u="none" strike="noStrike" dirty="0">
                        <a:solidFill>
                          <a:schemeClr val="tx1"/>
                        </a:solidFill>
                        <a:effectLst/>
                        <a:latin typeface="Arial Black" panose="020B0A040201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100" b="1" i="0" u="none" strike="noStrike" dirty="0">
                          <a:solidFill>
                            <a:schemeClr val="tx1"/>
                          </a:solidFill>
                          <a:effectLst/>
                          <a:latin typeface="Arial Black" panose="020B0A04020102020204" pitchFamily="34" charset="0"/>
                        </a:rPr>
                        <a:t>377,370</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100" b="0" i="0" u="none" strike="noStrike" dirty="0">
                          <a:solidFill>
                            <a:schemeClr val="tx1"/>
                          </a:solidFill>
                          <a:effectLst/>
                          <a:latin typeface="Arial Black" panose="020B0A04020102020204" pitchFamily="34" charset="0"/>
                        </a:rPr>
                        <a:t>347,820</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1201882733"/>
                  </a:ext>
                </a:extLst>
              </a:tr>
              <a:tr h="219529">
                <a:tc>
                  <a:txBody>
                    <a:bodyPr/>
                    <a:lstStyle/>
                    <a:p>
                      <a:pPr algn="ctr" fontAlgn="b"/>
                      <a:r>
                        <a:rPr lang="en-US" sz="1200" b="1" i="1" u="none" strike="noStrike" dirty="0">
                          <a:solidFill>
                            <a:schemeClr val="tx1"/>
                          </a:solidFill>
                          <a:effectLst/>
                          <a:latin typeface="Arial" panose="020B0604020202020204" pitchFamily="34" charset="0"/>
                          <a:cs typeface="Arial" panose="020B0604020202020204" pitchFamily="34" charset="0"/>
                        </a:rPr>
                        <a:t>(percent)</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p>
                      <a:pPr algn="ctr" fontAlgn="b"/>
                      <a:endParaRPr lang="en-US" sz="1200" b="1" i="1"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ysClr val="window" lastClr="FFFFFF">
                        <a:lumMod val="75000"/>
                      </a:sysClr>
                    </a:solidFill>
                  </a:tcPr>
                </a:tc>
                <a:tc>
                  <a:txBody>
                    <a:bodyPr/>
                    <a:lstStyle/>
                    <a:p>
                      <a:pPr algn="ctr" fontAlgn="b"/>
                      <a:endParaRPr lang="en-US" sz="1200" b="1" i="1" u="none" strike="noStrike" dirty="0">
                        <a:solidFill>
                          <a:schemeClr val="tx1"/>
                        </a:solidFill>
                        <a:effectLst/>
                        <a:latin typeface="Arial" panose="020B0604020202020204" pitchFamily="34" charset="0"/>
                        <a:cs typeface="Arial" panose="020B0604020202020204" pitchFamily="34" charset="0"/>
                      </a:endParaRP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100" b="1" i="1" u="none" strike="noStrike" dirty="0">
                          <a:solidFill>
                            <a:schemeClr val="tx1"/>
                          </a:solidFill>
                          <a:effectLst/>
                          <a:latin typeface="Arial" panose="020B0604020202020204" pitchFamily="34" charset="0"/>
                          <a:cs typeface="Arial" panose="020B0604020202020204" pitchFamily="34" charset="0"/>
                        </a:rPr>
                        <a:t>(100%)</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tc>
                  <a:txBody>
                    <a:bodyPr/>
                    <a:lstStyle/>
                    <a:p>
                      <a:pPr algn="ctr" fontAlgn="b"/>
                      <a:r>
                        <a:rPr lang="en-US" sz="1100" b="1" i="1" u="none" strike="noStrike" dirty="0">
                          <a:solidFill>
                            <a:schemeClr val="tx1"/>
                          </a:solidFill>
                          <a:effectLst/>
                          <a:latin typeface="Arial" panose="020B0604020202020204" pitchFamily="34" charset="0"/>
                          <a:cs typeface="Arial" panose="020B0604020202020204" pitchFamily="34" charset="0"/>
                        </a:rPr>
                        <a:t>(92.1%)</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BFBFBF"/>
                    </a:solidFill>
                  </a:tcPr>
                </a:tc>
                <a:extLst>
                  <a:ext uri="{0D108BD9-81ED-4DB2-BD59-A6C34878D82A}">
                    <a16:rowId xmlns:a16="http://schemas.microsoft.com/office/drawing/2014/main" val="2086718522"/>
                  </a:ext>
                </a:extLst>
              </a:tr>
            </a:tbl>
          </a:graphicData>
        </a:graphic>
      </p:graphicFrame>
      <p:graphicFrame>
        <p:nvGraphicFramePr>
          <p:cNvPr id="6" name="Table 5">
            <a:extLst>
              <a:ext uri="{FF2B5EF4-FFF2-40B4-BE49-F238E27FC236}">
                <a16:creationId xmlns:a16="http://schemas.microsoft.com/office/drawing/2014/main" id="{0B4D809E-582E-4048-9CDA-22B6D4D06EAE}"/>
              </a:ext>
            </a:extLst>
          </p:cNvPr>
          <p:cNvGraphicFramePr>
            <a:graphicFrameLocks noGrp="1"/>
          </p:cNvGraphicFramePr>
          <p:nvPr/>
        </p:nvGraphicFramePr>
        <p:xfrm>
          <a:off x="3205052" y="5905822"/>
          <a:ext cx="1078306" cy="451466"/>
        </p:xfrm>
        <a:graphic>
          <a:graphicData uri="http://schemas.openxmlformats.org/drawingml/2006/table">
            <a:tbl>
              <a:tblPr firstRow="1" bandRow="1"/>
              <a:tblGrid>
                <a:gridCol w="1078306">
                  <a:extLst>
                    <a:ext uri="{9D8B030D-6E8A-4147-A177-3AD203B41FA5}">
                      <a16:colId xmlns:a16="http://schemas.microsoft.com/office/drawing/2014/main" val="2004469782"/>
                    </a:ext>
                  </a:extLst>
                </a:gridCol>
              </a:tblGrid>
              <a:tr h="22573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Assimilated</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92D050"/>
                    </a:solidFill>
                  </a:tcPr>
                </a:tc>
                <a:extLst>
                  <a:ext uri="{0D108BD9-81ED-4DB2-BD59-A6C34878D82A}">
                    <a16:rowId xmlns:a16="http://schemas.microsoft.com/office/drawing/2014/main" val="828540260"/>
                  </a:ext>
                </a:extLst>
              </a:tr>
              <a:tr h="225733">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fontAlgn="b"/>
                      <a:r>
                        <a:rPr lang="en-US" sz="1200" b="1" i="0" u="none" strike="noStrike" dirty="0">
                          <a:solidFill>
                            <a:srgbClr val="000000"/>
                          </a:solidFill>
                          <a:effectLst/>
                          <a:latin typeface="+mn-lt"/>
                        </a:rPr>
                        <a:t>Denied</a:t>
                      </a:r>
                    </a:p>
                  </a:txBody>
                  <a:tcPr marL="7620" marR="7620" marT="7620" marB="0" anchor="b">
                    <a:lnL w="12700" cap="flat" cmpd="sng" algn="ctr">
                      <a:solidFill>
                        <a:sysClr val="windowText" lastClr="000000"/>
                      </a:solidFill>
                      <a:prstDash val="solid"/>
                      <a:round/>
                      <a:headEnd type="none" w="med" len="med"/>
                      <a:tailEnd type="none" w="med" len="med"/>
                    </a:lnL>
                    <a:lnR w="12700" cap="flat" cmpd="sng" algn="ctr">
                      <a:solidFill>
                        <a:sysClr val="windowText" lastClr="000000"/>
                      </a:solidFill>
                      <a:prstDash val="solid"/>
                      <a:round/>
                      <a:headEnd type="none" w="med" len="med"/>
                      <a:tailEnd type="none" w="med" len="med"/>
                    </a:lnR>
                    <a:lnT w="12700" cap="flat" cmpd="sng" algn="ctr">
                      <a:solidFill>
                        <a:sysClr val="windowText" lastClr="000000"/>
                      </a:solidFill>
                      <a:prstDash val="solid"/>
                      <a:round/>
                      <a:headEnd type="none" w="med" len="med"/>
                      <a:tailEnd type="none" w="med" len="med"/>
                    </a:lnT>
                    <a:lnB w="12700" cap="flat" cmpd="sng" algn="ctr">
                      <a:solidFill>
                        <a:sysClr val="windowText" lastClr="000000"/>
                      </a:solidFill>
                      <a:prstDash val="solid"/>
                      <a:round/>
                      <a:headEnd type="none" w="med" len="med"/>
                      <a:tailEnd type="none" w="med" len="med"/>
                    </a:lnB>
                    <a:lnTlToBr w="12700" cmpd="sng">
                      <a:noFill/>
                      <a:prstDash val="solid"/>
                    </a:lnTlToBr>
                    <a:lnBlToTr w="12700" cmpd="sng">
                      <a:noFill/>
                      <a:prstDash val="solid"/>
                    </a:lnBlToTr>
                    <a:solidFill>
                      <a:srgbClr val="FF8181"/>
                    </a:solidFill>
                  </a:tcPr>
                </a:tc>
                <a:extLst>
                  <a:ext uri="{0D108BD9-81ED-4DB2-BD59-A6C34878D82A}">
                    <a16:rowId xmlns:a16="http://schemas.microsoft.com/office/drawing/2014/main" val="3020003676"/>
                  </a:ext>
                </a:extLst>
              </a:tr>
            </a:tbl>
          </a:graphicData>
        </a:graphic>
      </p:graphicFrame>
      <p:sp>
        <p:nvSpPr>
          <p:cNvPr id="7" name="TextBox 6">
            <a:extLst>
              <a:ext uri="{FF2B5EF4-FFF2-40B4-BE49-F238E27FC236}">
                <a16:creationId xmlns:a16="http://schemas.microsoft.com/office/drawing/2014/main" id="{B3A72980-1843-4EFE-8277-CF4126333B9A}"/>
              </a:ext>
            </a:extLst>
          </p:cNvPr>
          <p:cNvSpPr txBox="1"/>
          <p:nvPr/>
        </p:nvSpPr>
        <p:spPr>
          <a:xfrm>
            <a:off x="1770298" y="5669738"/>
            <a:ext cx="1191352" cy="830997"/>
          </a:xfrm>
          <a:prstGeom prst="rect">
            <a:avLst/>
          </a:prstGeom>
          <a:noFill/>
        </p:spPr>
        <p:txBody>
          <a:bodyPr wrap="none" rtlCol="0">
            <a:spAutoFit/>
          </a:bodyPr>
          <a:lstStyle/>
          <a:p>
            <a:pPr algn="ctr" defTabSz="457200">
              <a:buClrTx/>
              <a:defRPr/>
            </a:pPr>
            <a:r>
              <a:rPr lang="en-US" sz="1600" kern="1200" dirty="0">
                <a:solidFill>
                  <a:srgbClr val="0000FF"/>
                </a:solidFill>
                <a:latin typeface="Arial Black" panose="020B0A04020102020204" pitchFamily="34" charset="0"/>
                <a:ea typeface="+mn-ea"/>
                <a:cs typeface="+mn-cs"/>
              </a:rPr>
              <a:t>RARS</a:t>
            </a:r>
            <a:endParaRPr lang="en-US" sz="1600" kern="1200" dirty="0">
              <a:solidFill>
                <a:srgbClr val="FF0000"/>
              </a:solidFill>
              <a:latin typeface="Arial Black" panose="020B0A04020102020204" pitchFamily="34" charset="0"/>
              <a:ea typeface="+mn-ea"/>
              <a:cs typeface="+mn-cs"/>
            </a:endParaRPr>
          </a:p>
          <a:p>
            <a:pPr algn="ctr" defTabSz="457200">
              <a:buClrTx/>
              <a:defRPr/>
            </a:pPr>
            <a:r>
              <a:rPr lang="en-US" sz="1600" kern="1200" dirty="0">
                <a:solidFill>
                  <a:srgbClr val="FF0000"/>
                </a:solidFill>
                <a:latin typeface="Arial Black" panose="020B0A04020102020204" pitchFamily="34" charset="0"/>
                <a:ea typeface="+mn-ea"/>
                <a:cs typeface="+mn-cs"/>
              </a:rPr>
              <a:t>DB</a:t>
            </a:r>
          </a:p>
          <a:p>
            <a:pPr algn="ctr" defTabSz="457200">
              <a:buClrTx/>
              <a:defRPr/>
            </a:pPr>
            <a:r>
              <a:rPr lang="en-US" sz="1600" kern="1200" dirty="0">
                <a:solidFill>
                  <a:srgbClr val="FF3399"/>
                </a:solidFill>
                <a:latin typeface="Arial Black" panose="020B0A04020102020204" pitchFamily="34" charset="0"/>
                <a:ea typeface="+mn-ea"/>
                <a:cs typeface="+mn-cs"/>
              </a:rPr>
              <a:t>DB/RARS</a:t>
            </a:r>
          </a:p>
        </p:txBody>
      </p:sp>
      <p:sp>
        <p:nvSpPr>
          <p:cNvPr id="8" name="TextBox 7">
            <a:extLst>
              <a:ext uri="{FF2B5EF4-FFF2-40B4-BE49-F238E27FC236}">
                <a16:creationId xmlns:a16="http://schemas.microsoft.com/office/drawing/2014/main" id="{A6580A65-C110-4960-A235-201B1A10E068}"/>
              </a:ext>
            </a:extLst>
          </p:cNvPr>
          <p:cNvSpPr txBox="1"/>
          <p:nvPr/>
        </p:nvSpPr>
        <p:spPr>
          <a:xfrm>
            <a:off x="801511" y="1136474"/>
            <a:ext cx="3531755" cy="1200329"/>
          </a:xfrm>
          <a:prstGeom prst="rect">
            <a:avLst/>
          </a:prstGeom>
          <a:noFill/>
        </p:spPr>
        <p:txBody>
          <a:bodyPr wrap="square" rtlCol="0">
            <a:spAutoFit/>
          </a:bodyPr>
          <a:lstStyle/>
          <a:p>
            <a:r>
              <a:rPr lang="en-US" b="1" dirty="0"/>
              <a:t>One month retro run </a:t>
            </a:r>
            <a:r>
              <a:rPr lang="en-US" sz="1600" b="1" dirty="0"/>
              <a:t>(1-31 May 2020)</a:t>
            </a:r>
          </a:p>
          <a:p>
            <a:r>
              <a:rPr lang="en-US" sz="1600" b="1" dirty="0">
                <a:solidFill>
                  <a:prstClr val="black"/>
                </a:solidFill>
                <a:latin typeface="Arial Narrow" panose="020B0606020202030204" pitchFamily="34" charset="0"/>
              </a:rPr>
              <a:t>Verify over 735 runs</a:t>
            </a:r>
            <a:endParaRPr lang="en-US" sz="2000" b="1" dirty="0"/>
          </a:p>
          <a:p>
            <a:endParaRPr lang="en-US" sz="800" b="1" dirty="0"/>
          </a:p>
          <a:p>
            <a:r>
              <a:rPr lang="en-US" sz="1600" b="1" dirty="0"/>
              <a:t>Hourly averaged counts of </a:t>
            </a:r>
            <a:r>
              <a:rPr lang="en-US" sz="1600" b="1" i="1" dirty="0">
                <a:solidFill>
                  <a:srgbClr val="CC00CC"/>
                </a:solidFill>
              </a:rPr>
              <a:t>assimilated </a:t>
            </a:r>
            <a:r>
              <a:rPr lang="en-US" sz="1600" b="1" dirty="0"/>
              <a:t>obs.</a:t>
            </a:r>
          </a:p>
        </p:txBody>
      </p:sp>
      <p:sp>
        <p:nvSpPr>
          <p:cNvPr id="2" name="TextBox 1">
            <a:extLst>
              <a:ext uri="{FF2B5EF4-FFF2-40B4-BE49-F238E27FC236}">
                <a16:creationId xmlns:a16="http://schemas.microsoft.com/office/drawing/2014/main" id="{D76B3927-F868-4B0B-929B-131D45D3366F}"/>
              </a:ext>
            </a:extLst>
          </p:cNvPr>
          <p:cNvSpPr txBox="1"/>
          <p:nvPr/>
        </p:nvSpPr>
        <p:spPr>
          <a:xfrm>
            <a:off x="801511" y="2715082"/>
            <a:ext cx="3476527" cy="2277547"/>
          </a:xfrm>
          <a:prstGeom prst="rect">
            <a:avLst/>
          </a:prstGeom>
          <a:noFill/>
        </p:spPr>
        <p:txBody>
          <a:bodyPr wrap="square" rtlCol="0">
            <a:spAutoFit/>
          </a:bodyPr>
          <a:lstStyle/>
          <a:p>
            <a:pPr lvl="0"/>
            <a:r>
              <a:rPr lang="en-US" sz="1600" b="1" u="sng" dirty="0">
                <a:latin typeface="Arial Narrow" panose="020B0606020202030204" pitchFamily="34" charset="0"/>
              </a:rPr>
              <a:t>2 Experiments</a:t>
            </a:r>
          </a:p>
          <a:p>
            <a:pPr lvl="0"/>
            <a:r>
              <a:rPr lang="en-US" b="1" dirty="0">
                <a:solidFill>
                  <a:srgbClr val="CC00CC"/>
                </a:solidFill>
                <a:latin typeface="Arial Narrow" panose="020B0606020202030204" pitchFamily="34" charset="0"/>
              </a:rPr>
              <a:t>Control (all radiance assimilated)</a:t>
            </a:r>
          </a:p>
          <a:p>
            <a:pPr lvl="0"/>
            <a:r>
              <a:rPr lang="en-US" b="1" dirty="0">
                <a:solidFill>
                  <a:srgbClr val="CC00CC"/>
                </a:solidFill>
                <a:latin typeface="Arial Narrow" panose="020B0606020202030204" pitchFamily="34" charset="0"/>
              </a:rPr>
              <a:t>POES Legacy denial</a:t>
            </a:r>
          </a:p>
          <a:p>
            <a:endParaRPr lang="en-US" sz="800" b="1" dirty="0">
              <a:latin typeface="Arial Narrow" panose="020B0606020202030204" pitchFamily="34" charset="0"/>
            </a:endParaRPr>
          </a:p>
          <a:p>
            <a:r>
              <a:rPr lang="en-US" sz="1600" b="1" dirty="0">
                <a:latin typeface="Arial Narrow" panose="020B0606020202030204" pitchFamily="34" charset="0"/>
              </a:rPr>
              <a:t>RAP model with configuration</a:t>
            </a:r>
          </a:p>
          <a:p>
            <a:r>
              <a:rPr lang="en-US" sz="1600" b="1" dirty="0">
                <a:latin typeface="Arial Narrow" panose="020B0606020202030204" pitchFamily="34" charset="0"/>
              </a:rPr>
              <a:t>matching RAPv5 (operational Dec. 2020)</a:t>
            </a:r>
          </a:p>
          <a:p>
            <a:endParaRPr lang="en-US" sz="1000" b="1" dirty="0">
              <a:latin typeface="Arial Narrow" panose="020B0606020202030204" pitchFamily="34" charset="0"/>
            </a:endParaRPr>
          </a:p>
          <a:p>
            <a:r>
              <a:rPr lang="en-US" sz="1600" b="1" dirty="0">
                <a:latin typeface="Arial Narrow" panose="020B0606020202030204" pitchFamily="34" charset="0"/>
              </a:rPr>
              <a:t>Partial cycling 2x per day     (9z, 21z) brings in GFS fields with enhanced radiance DA</a:t>
            </a:r>
          </a:p>
        </p:txBody>
      </p:sp>
      <p:sp>
        <p:nvSpPr>
          <p:cNvPr id="10" name="Text Box 2">
            <a:extLst>
              <a:ext uri="{FF2B5EF4-FFF2-40B4-BE49-F238E27FC236}">
                <a16:creationId xmlns:a16="http://schemas.microsoft.com/office/drawing/2014/main" id="{9A1E0FB7-14D7-2749-AEAB-DEE60D349203}"/>
              </a:ext>
            </a:extLst>
          </p:cNvPr>
          <p:cNvSpPr txBox="1">
            <a:spLocks noChangeArrowheads="1"/>
          </p:cNvSpPr>
          <p:nvPr/>
        </p:nvSpPr>
        <p:spPr bwMode="auto">
          <a:xfrm>
            <a:off x="1524000" y="12085"/>
            <a:ext cx="9144000" cy="523220"/>
          </a:xfrm>
          <a:prstGeom prst="rect">
            <a:avLst/>
          </a:prstGeom>
          <a:noFill/>
          <a:ln>
            <a:noFill/>
          </a:ln>
        </p:spPr>
        <p:txBody>
          <a:bodyPr>
            <a:spAutoFit/>
          </a:bodyPr>
          <a:lstStyle>
            <a:lvl1pPr>
              <a:spcBef>
                <a:spcPct val="20000"/>
              </a:spcBef>
              <a:buChar char="•"/>
              <a:defRPr sz="2400" b="1">
                <a:solidFill>
                  <a:schemeClr val="bg2"/>
                </a:solidFill>
                <a:latin typeface="Arial" charset="0"/>
                <a:ea typeface="MS PGothic" charset="-128"/>
              </a:defRPr>
            </a:lvl1pPr>
            <a:lvl2pPr marL="742950" indent="-285750">
              <a:spcBef>
                <a:spcPct val="20000"/>
              </a:spcBef>
              <a:buChar char="–"/>
              <a:defRPr sz="2000">
                <a:solidFill>
                  <a:schemeClr val="bg2"/>
                </a:solidFill>
                <a:latin typeface="Arial" charset="0"/>
                <a:ea typeface="MS PGothic" charset="-128"/>
              </a:defRPr>
            </a:lvl2pPr>
            <a:lvl3pPr marL="1143000" indent="-228600">
              <a:spcBef>
                <a:spcPct val="20000"/>
              </a:spcBef>
              <a:buChar char="•"/>
              <a:defRPr>
                <a:solidFill>
                  <a:schemeClr val="bg2"/>
                </a:solidFill>
                <a:latin typeface="Arial" charset="0"/>
                <a:ea typeface="MS PGothic" charset="-128"/>
              </a:defRPr>
            </a:lvl3pPr>
            <a:lvl4pPr marL="1600200" indent="-228600">
              <a:spcBef>
                <a:spcPct val="20000"/>
              </a:spcBef>
              <a:buChar char="–"/>
              <a:defRPr sz="1600">
                <a:solidFill>
                  <a:schemeClr val="bg2"/>
                </a:solidFill>
                <a:latin typeface="Arial" charset="0"/>
                <a:ea typeface="MS PGothic" charset="-128"/>
              </a:defRPr>
            </a:lvl4pPr>
            <a:lvl5pPr marL="2057400" indent="-228600">
              <a:spcBef>
                <a:spcPct val="20000"/>
              </a:spcBef>
              <a:buChar char="•"/>
              <a:defRPr sz="1600">
                <a:solidFill>
                  <a:schemeClr val="bg2"/>
                </a:solidFill>
                <a:latin typeface="Arial" charset="0"/>
                <a:ea typeface="MS PGothic" charset="-128"/>
              </a:defRPr>
            </a:lvl5pPr>
            <a:lvl6pPr marL="2514600" indent="-228600" eaLnBrk="0" fontAlgn="base" hangingPunct="0">
              <a:spcBef>
                <a:spcPct val="20000"/>
              </a:spcBef>
              <a:spcAft>
                <a:spcPct val="0"/>
              </a:spcAft>
              <a:buChar char="•"/>
              <a:defRPr sz="1600">
                <a:solidFill>
                  <a:schemeClr val="bg2"/>
                </a:solidFill>
                <a:latin typeface="Arial" charset="0"/>
                <a:ea typeface="MS PGothic" charset="-128"/>
              </a:defRPr>
            </a:lvl6pPr>
            <a:lvl7pPr marL="2971800" indent="-228600" eaLnBrk="0" fontAlgn="base" hangingPunct="0">
              <a:spcBef>
                <a:spcPct val="20000"/>
              </a:spcBef>
              <a:spcAft>
                <a:spcPct val="0"/>
              </a:spcAft>
              <a:buChar char="•"/>
              <a:defRPr sz="1600">
                <a:solidFill>
                  <a:schemeClr val="bg2"/>
                </a:solidFill>
                <a:latin typeface="Arial" charset="0"/>
                <a:ea typeface="MS PGothic" charset="-128"/>
              </a:defRPr>
            </a:lvl7pPr>
            <a:lvl8pPr marL="3429000" indent="-228600" eaLnBrk="0" fontAlgn="base" hangingPunct="0">
              <a:spcBef>
                <a:spcPct val="20000"/>
              </a:spcBef>
              <a:spcAft>
                <a:spcPct val="0"/>
              </a:spcAft>
              <a:buChar char="•"/>
              <a:defRPr sz="1600">
                <a:solidFill>
                  <a:schemeClr val="bg2"/>
                </a:solidFill>
                <a:latin typeface="Arial" charset="0"/>
                <a:ea typeface="MS PGothic" charset="-128"/>
              </a:defRPr>
            </a:lvl8pPr>
            <a:lvl9pPr marL="3886200" indent="-228600" eaLnBrk="0" fontAlgn="base" hangingPunct="0">
              <a:spcBef>
                <a:spcPct val="20000"/>
              </a:spcBef>
              <a:spcAft>
                <a:spcPct val="0"/>
              </a:spcAft>
              <a:buChar char="•"/>
              <a:defRPr sz="1600">
                <a:solidFill>
                  <a:schemeClr val="bg2"/>
                </a:solidFill>
                <a:latin typeface="Arial" charset="0"/>
                <a:ea typeface="MS PGothic" charset="-128"/>
              </a:defRPr>
            </a:lvl9pPr>
          </a:lstStyle>
          <a:p>
            <a:pPr algn="ctr" eaLnBrk="1" hangingPunct="1">
              <a:spcBef>
                <a:spcPct val="0"/>
              </a:spcBef>
              <a:buFontTx/>
              <a:buNone/>
            </a:pPr>
            <a:r>
              <a:rPr lang="en-US" altLang="en-US" sz="2800" dirty="0">
                <a:solidFill>
                  <a:srgbClr val="0432FF"/>
                </a:solidFill>
              </a:rPr>
              <a:t>POES legacy impacts for hourly cycled regional DA</a:t>
            </a:r>
          </a:p>
        </p:txBody>
      </p:sp>
      <p:sp>
        <p:nvSpPr>
          <p:cNvPr id="9" name="TextBox 8">
            <a:extLst>
              <a:ext uri="{FF2B5EF4-FFF2-40B4-BE49-F238E27FC236}">
                <a16:creationId xmlns:a16="http://schemas.microsoft.com/office/drawing/2014/main" id="{901FE718-A9CE-CC4A-9FAE-123BCB7DB430}"/>
              </a:ext>
            </a:extLst>
          </p:cNvPr>
          <p:cNvSpPr txBox="1"/>
          <p:nvPr/>
        </p:nvSpPr>
        <p:spPr>
          <a:xfrm>
            <a:off x="8433995" y="6428163"/>
            <a:ext cx="3515580" cy="307777"/>
          </a:xfrm>
          <a:prstGeom prst="rect">
            <a:avLst/>
          </a:prstGeom>
          <a:solidFill>
            <a:srgbClr val="FFFF00"/>
          </a:solidFill>
          <a:ln>
            <a:solidFill>
              <a:schemeClr val="accent1"/>
            </a:solidFill>
          </a:ln>
        </p:spPr>
        <p:txBody>
          <a:bodyPr wrap="square" rtlCol="0">
            <a:spAutoFit/>
          </a:bodyPr>
          <a:lstStyle/>
          <a:p>
            <a:r>
              <a:rPr lang="en-US" dirty="0" err="1"/>
              <a:t>Haidao</a:t>
            </a:r>
            <a:r>
              <a:rPr lang="en-US" dirty="0"/>
              <a:t> Lin, Steve Weygandt - GSL</a:t>
            </a:r>
          </a:p>
        </p:txBody>
      </p:sp>
      <p:graphicFrame>
        <p:nvGraphicFramePr>
          <p:cNvPr id="11" name="Table 10">
            <a:extLst>
              <a:ext uri="{FF2B5EF4-FFF2-40B4-BE49-F238E27FC236}">
                <a16:creationId xmlns:a16="http://schemas.microsoft.com/office/drawing/2014/main" id="{53898A6A-6DC2-C249-B90E-5D0AD8584DF4}"/>
              </a:ext>
            </a:extLst>
          </p:cNvPr>
          <p:cNvGraphicFramePr>
            <a:graphicFrameLocks noGrp="1"/>
          </p:cNvGraphicFramePr>
          <p:nvPr>
            <p:extLst>
              <p:ext uri="{D42A27DB-BD31-4B8C-83A1-F6EECF244321}">
                <p14:modId xmlns:p14="http://schemas.microsoft.com/office/powerpoint/2010/main" val="138990890"/>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chemeClr val="bg1"/>
                          </a:solidFill>
                        </a:rPr>
                        <a:t>Coupled DA</a:t>
                      </a:r>
                    </a:p>
                  </a:txBody>
                  <a:tcPr>
                    <a:solidFill>
                      <a:schemeClr val="accent1"/>
                    </a:solidFill>
                  </a:tcPr>
                </a:tc>
                <a:tc>
                  <a:txBody>
                    <a:bodyPr/>
                    <a:lstStyle/>
                    <a:p>
                      <a:r>
                        <a:rPr lang="en-US" sz="1050" baseline="0" dirty="0">
                          <a:solidFill>
                            <a:schemeClr val="bg1"/>
                          </a:solidFill>
                        </a:rPr>
                        <a:t>CAM-scale</a:t>
                      </a:r>
                      <a:endParaRPr lang="en-US" sz="1050" dirty="0">
                        <a:solidFill>
                          <a:schemeClr val="bg1"/>
                        </a:solidFill>
                      </a:endParaRPr>
                    </a:p>
                  </a:txBody>
                  <a:tcPr/>
                </a:tc>
                <a:tc>
                  <a:txBody>
                    <a:bodyPr/>
                    <a:lstStyle/>
                    <a:p>
                      <a:r>
                        <a:rPr lang="en-US" sz="1050" dirty="0">
                          <a:solidFill>
                            <a:srgbClr val="FFFF00"/>
                          </a:solidFill>
                        </a:rPr>
                        <a:t>Satellite</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4200417874"/>
      </p:ext>
    </p:extLst>
  </p:cSld>
  <p:clrMapOvr>
    <a:masterClrMapping/>
  </p:clrMapOvr>
  <mc:AlternateContent xmlns:mc="http://schemas.openxmlformats.org/markup-compatibility/2006" xmlns:p14="http://schemas.microsoft.com/office/powerpoint/2010/main">
    <mc:Choice Requires="p14">
      <p:transition spd="slow" p14:dur="2000" advTm="30399"/>
    </mc:Choice>
    <mc:Fallback xmlns="">
      <p:transition spd="slow" advTm="30399"/>
    </mc:Fallback>
  </mc:AlternateContent>
  <p:extLst>
    <p:ext uri="{3A86A75C-4F4B-4683-9AE1-C65F6400EC91}">
      <p14:laserTraceLst xmlns:p14="http://schemas.microsoft.com/office/powerpoint/2010/main">
        <p14:tracePtLst>
          <p14:tracePt t="571" x="1633538" y="747713"/>
          <p14:tracePt t="11661" x="1638300" y="742950"/>
          <p14:tracePt t="11668" x="1752600" y="419100"/>
          <p14:tracePt t="11677" x="1933575" y="0"/>
          <p14:tracePt t="11684" x="2066925" y="0"/>
          <p14:tracePt t="11693" x="2224088" y="0"/>
          <p14:tracePt t="11701" x="2405063" y="0"/>
          <p14:tracePt t="11708" x="2595563" y="0"/>
          <p14:tracePt t="11717" x="2747963" y="0"/>
          <p14:tracePt t="11724" x="2795588" y="0"/>
          <p14:tracePt t="11733" x="2852738" y="0"/>
          <p14:tracePt t="11741" x="2914650" y="0"/>
          <p14:tracePt t="11749" x="2952750" y="0"/>
          <p14:tracePt t="11765" x="2957513" y="0"/>
          <p14:tracePt t="11973" x="2962275" y="0"/>
          <p14:tracePt t="11981" x="2995613" y="0"/>
          <p14:tracePt t="11988" x="3062288" y="0"/>
          <p14:tracePt t="11997" x="3167063" y="0"/>
          <p14:tracePt t="12005" x="3309938" y="0"/>
          <p14:tracePt t="12013" x="3443288" y="0"/>
          <p14:tracePt t="12021" x="3600450" y="0"/>
          <p14:tracePt t="12028" x="3714750" y="0"/>
          <p14:tracePt t="12036" x="3829050" y="0"/>
          <p14:tracePt t="12045" x="3924300" y="0"/>
          <p14:tracePt t="12052" x="4029075" y="0"/>
          <p14:tracePt t="12061" x="4257675" y="0"/>
          <p14:tracePt t="12069" x="4505325" y="0"/>
          <p14:tracePt t="12077" x="4757738" y="0"/>
          <p14:tracePt t="12085" x="5010150" y="0"/>
          <p14:tracePt t="12092" x="5210175" y="0"/>
          <p14:tracePt t="12100" x="5491163" y="0"/>
          <p14:tracePt t="12108" x="5772150" y="0"/>
          <p14:tracePt t="12116" x="5948363" y="0"/>
          <p14:tracePt t="12125" x="6124575" y="0"/>
          <p14:tracePt t="12133" x="6276975" y="0"/>
          <p14:tracePt t="12141" x="6434138" y="0"/>
          <p14:tracePt t="12149" x="6610350" y="0"/>
          <p14:tracePt t="12157" x="6834188" y="0"/>
          <p14:tracePt t="12165" x="7010400" y="0"/>
          <p14:tracePt t="12173" x="7091363" y="0"/>
          <p14:tracePt t="12181" x="7143750" y="0"/>
          <p14:tracePt t="12188" x="7167563" y="0"/>
          <p14:tracePt t="12196" x="7177088" y="0"/>
          <p14:tracePt t="12213" x="7181850" y="0"/>
          <p14:tracePt t="12220" x="7186613" y="0"/>
          <p14:tracePt t="12228" x="7191375" y="0"/>
          <p14:tracePt t="12237" x="7196138" y="4763"/>
          <p14:tracePt t="12245" x="7205663" y="9525"/>
          <p14:tracePt t="12253" x="7215188" y="33338"/>
          <p14:tracePt t="12262" x="7224713" y="38100"/>
          <p14:tracePt t="12269" x="7234238" y="61913"/>
          <p14:tracePt t="12277" x="7253288" y="85725"/>
          <p14:tracePt t="12284" x="7277100" y="114300"/>
          <p14:tracePt t="12292" x="7291388" y="142875"/>
          <p14:tracePt t="12301" x="7315200" y="200025"/>
          <p14:tracePt t="12308" x="7343775" y="280988"/>
          <p14:tracePt t="12316" x="7348538" y="361950"/>
          <p14:tracePt t="12324" x="7348538" y="457200"/>
          <p14:tracePt t="12332" x="7343775" y="538163"/>
          <p14:tracePt t="12340" x="7334250" y="619125"/>
          <p14:tracePt t="12348" x="7315200" y="700088"/>
          <p14:tracePt t="12356" x="7291388" y="800100"/>
          <p14:tracePt t="12365" x="7239000" y="933450"/>
          <p14:tracePt t="12372" x="7158038" y="1143000"/>
          <p14:tracePt t="12380" x="7067550" y="1357313"/>
          <p14:tracePt t="12389" x="7015163" y="1481138"/>
          <p14:tracePt t="12397" x="6934200" y="1590675"/>
          <p14:tracePt t="12405" x="6853238" y="1704975"/>
          <p14:tracePt t="12414" x="6810375" y="1747838"/>
          <p14:tracePt t="12420" x="6777038" y="1776413"/>
          <p14:tracePt t="12430" x="6710363" y="1824038"/>
          <p14:tracePt t="12436" x="6657975" y="1838325"/>
          <p14:tracePt t="12447" x="6610350" y="1871663"/>
          <p14:tracePt t="12453" x="6519863" y="1914525"/>
          <p14:tracePt t="12463" x="6477000" y="1947863"/>
          <p14:tracePt t="12469" x="6419850" y="1966913"/>
          <p14:tracePt t="12480" x="6367463" y="1976438"/>
          <p14:tracePt t="12485" x="6300788" y="1995488"/>
          <p14:tracePt t="12497" x="6234113" y="2014538"/>
          <p14:tracePt t="12501" x="6191250" y="2014538"/>
          <p14:tracePt t="12514" x="6138863" y="2019300"/>
          <p14:tracePt t="12519" x="6105525" y="2014538"/>
          <p14:tracePt t="12531" x="6024563" y="2014538"/>
          <p14:tracePt t="12536" x="5986463" y="2009775"/>
          <p14:tracePt t="12547" x="5929313" y="1981200"/>
          <p14:tracePt t="12551" x="5876925" y="1966913"/>
          <p14:tracePt t="12564" x="5824538" y="1943100"/>
          <p14:tracePt t="12565" x="5805488" y="1924050"/>
          <p14:tracePt t="12573" x="5791200" y="1900238"/>
          <p14:tracePt t="12580" x="5776913" y="1881188"/>
          <p14:tracePt t="12588" x="5762625" y="1862138"/>
          <p14:tracePt t="12597" x="5762625" y="1852613"/>
          <p14:tracePt t="12605" x="5757863" y="1838325"/>
          <p14:tracePt t="12614" x="5753100" y="1824038"/>
          <p14:tracePt t="12620" x="5753100" y="1814513"/>
          <p14:tracePt t="12630" x="5743575" y="1790700"/>
          <p14:tracePt t="12636" x="5738813" y="1781175"/>
          <p14:tracePt t="12646" x="5734050" y="1757363"/>
          <p14:tracePt t="12652" x="5734050" y="1747838"/>
          <p14:tracePt t="12664" x="5734050" y="1738313"/>
          <p14:tracePt t="12669" x="5734050" y="1728788"/>
          <p14:tracePt t="12680" x="5734050" y="1704975"/>
          <p14:tracePt t="12684" x="5734050" y="1700213"/>
          <p14:tracePt t="12697" x="5729288" y="1690688"/>
          <p14:tracePt t="12702" x="5729288" y="1666875"/>
          <p14:tracePt t="12713" x="5724525" y="1657350"/>
          <p14:tracePt t="12718" x="5724525" y="1647825"/>
          <p14:tracePt t="12730" x="5724525" y="1643063"/>
          <p14:tracePt t="12733" x="5724525" y="1633538"/>
          <p14:tracePt t="12747" x="5719763" y="1624013"/>
          <p14:tracePt t="12752" x="5715000" y="1614488"/>
          <p14:tracePt t="12764" x="5705475" y="1609725"/>
          <p14:tracePt t="12768" x="5705475" y="1604963"/>
          <p14:tracePt t="13989" x="5710238" y="1600200"/>
          <p14:tracePt t="14005" x="5715000" y="1595438"/>
          <p14:tracePt t="14014" x="5719763" y="1595438"/>
          <p14:tracePt t="14021" x="5719763" y="1590675"/>
          <p14:tracePt t="14029" x="5743575" y="1576388"/>
          <p14:tracePt t="14037" x="5757863" y="1566863"/>
          <p14:tracePt t="14045" x="5772150" y="1557338"/>
          <p14:tracePt t="14053" x="5776913" y="1557338"/>
          <p14:tracePt t="14061" x="5781675" y="1557338"/>
          <p14:tracePt t="14149" x="5786438" y="1557338"/>
          <p14:tracePt t="14157" x="5786438" y="1562100"/>
          <p14:tracePt t="14165" x="5791200" y="1562100"/>
          <p14:tracePt t="14173" x="5800725" y="1571625"/>
          <p14:tracePt t="14181" x="5810250" y="1576388"/>
          <p14:tracePt t="14198" x="5819775" y="1585913"/>
          <p14:tracePt t="14205" x="5819775" y="1595438"/>
          <p14:tracePt t="14213" x="5829300" y="1604963"/>
          <p14:tracePt t="14221" x="5843588" y="1624013"/>
          <p14:tracePt t="14229" x="5848350" y="1647825"/>
          <p14:tracePt t="14237" x="5853113" y="1671638"/>
          <p14:tracePt t="14245" x="5853113" y="1695450"/>
          <p14:tracePt t="14253" x="5857875" y="1709738"/>
          <p14:tracePt t="14261" x="5857875" y="1714500"/>
          <p14:tracePt t="14269" x="5857875" y="1719263"/>
          <p14:tracePt t="14277" x="5862638" y="1752600"/>
          <p14:tracePt t="14285" x="5862638" y="1766888"/>
          <p14:tracePt t="14293" x="5862638" y="1781175"/>
          <p14:tracePt t="14301" x="5862638" y="1785938"/>
          <p14:tracePt t="14309" x="5857875" y="1790700"/>
          <p14:tracePt t="14317" x="5857875" y="1795463"/>
          <p14:tracePt t="14429" x="5853113" y="1795463"/>
          <p14:tracePt t="14438" x="5853113" y="1790700"/>
          <p14:tracePt t="14445" x="5853113" y="1785938"/>
          <p14:tracePt t="14453" x="5853113" y="1781175"/>
          <p14:tracePt t="14461" x="5853113" y="1776413"/>
          <p14:tracePt t="14469" x="5853113" y="1762125"/>
          <p14:tracePt t="14477" x="5853113" y="1747838"/>
          <p14:tracePt t="14485" x="5853113" y="1714500"/>
          <p14:tracePt t="14493" x="5853113" y="1700213"/>
          <p14:tracePt t="14501" x="5857875" y="1690688"/>
          <p14:tracePt t="14509" x="5857875" y="1681163"/>
          <p14:tracePt t="14517" x="5857875" y="1676400"/>
          <p14:tracePt t="14525" x="5857875" y="1671638"/>
          <p14:tracePt t="14533" x="5857875" y="1662113"/>
          <p14:tracePt t="14541" x="5857875" y="1647825"/>
          <p14:tracePt t="14549" x="5862638" y="1638300"/>
          <p14:tracePt t="14557" x="5867400" y="1624013"/>
          <p14:tracePt t="14567" x="5872163" y="1619250"/>
          <p14:tracePt t="14574" x="5872163" y="1614488"/>
          <p14:tracePt t="14583" x="5872163" y="1609725"/>
          <p14:tracePt t="14589" x="5872163" y="1604963"/>
          <p14:tracePt t="14614" x="5872163" y="1600200"/>
          <p14:tracePt t="14621" x="5876925" y="1600200"/>
          <p14:tracePt t="14629" x="5876925" y="1595438"/>
          <p14:tracePt t="14645" x="5881688" y="1590675"/>
          <p14:tracePt t="14653" x="5881688" y="1585913"/>
          <p14:tracePt t="14669" x="5881688" y="1581150"/>
          <p14:tracePt t="14677" x="5886450" y="1576388"/>
          <p14:tracePt t="14701" x="5891213" y="1576388"/>
          <p14:tracePt t="14709" x="5895975" y="1576388"/>
          <p14:tracePt t="14781" x="5900738" y="1576388"/>
          <p14:tracePt t="14797" x="5905500" y="1576388"/>
          <p14:tracePt t="14805" x="5910263" y="1581150"/>
          <p14:tracePt t="14821" x="5915025" y="1585913"/>
          <p14:tracePt t="14829" x="5919788" y="1600200"/>
          <p14:tracePt t="14837" x="5924550" y="1619250"/>
          <p14:tracePt t="14845" x="5929313" y="1633538"/>
          <p14:tracePt t="14853" x="5934075" y="1647825"/>
          <p14:tracePt t="14861" x="5938838" y="1662113"/>
          <p14:tracePt t="14869" x="5943600" y="1685925"/>
          <p14:tracePt t="14877" x="5948363" y="1700213"/>
          <p14:tracePt t="14885" x="5953125" y="1709738"/>
          <p14:tracePt t="14893" x="5953125" y="1714500"/>
          <p14:tracePt t="14909" x="5953125" y="1719263"/>
          <p14:tracePt t="14933" x="5953125" y="1724025"/>
          <p14:tracePt t="14957" x="5948363" y="1724025"/>
          <p14:tracePt t="15413" x="5943600" y="1724025"/>
          <p14:tracePt t="15717" x="5943600" y="1719263"/>
          <p14:tracePt t="15725" x="5943600" y="1714500"/>
          <p14:tracePt t="15733" x="5953125" y="1704975"/>
          <p14:tracePt t="15741" x="5953125" y="1695450"/>
          <p14:tracePt t="15750" x="5962650" y="1681163"/>
          <p14:tracePt t="15757" x="5967413" y="1666875"/>
          <p14:tracePt t="15765" x="5981700" y="1647825"/>
          <p14:tracePt t="15773" x="6000750" y="1619250"/>
          <p14:tracePt t="15782" x="6038850" y="1590675"/>
          <p14:tracePt t="15789" x="6067425" y="1562100"/>
          <p14:tracePt t="15800" x="6096000" y="1528763"/>
          <p14:tracePt t="15805" x="6134100" y="1504950"/>
          <p14:tracePt t="15816" x="6186488" y="1495425"/>
          <p14:tracePt t="15821" x="6253163" y="1462088"/>
          <p14:tracePt t="15832" x="6324600" y="1423988"/>
          <p14:tracePt t="15837" x="6429375" y="1376363"/>
          <p14:tracePt t="15850" x="6472238" y="1362075"/>
          <p14:tracePt t="15857" x="6515100" y="1357313"/>
          <p14:tracePt t="15866" x="6548438" y="1347788"/>
          <p14:tracePt t="15871" x="6553200" y="1343025"/>
          <p14:tracePt t="15882" x="6562725" y="1343025"/>
          <p14:tracePt t="15886" x="6562725" y="1338263"/>
          <p14:tracePt t="15904" x="6567488" y="1338263"/>
          <p14:tracePt t="15921" x="6567488" y="1333500"/>
          <p14:tracePt t="15932" x="6572250" y="1333500"/>
          <p14:tracePt t="15950" x="6572250" y="1328738"/>
          <p14:tracePt t="15950" x="6577013" y="1328738"/>
          <p14:tracePt t="15966" x="6581775" y="1328738"/>
          <p14:tracePt t="15973" x="6581775" y="1323975"/>
          <p14:tracePt t="15989" x="6586538" y="1319213"/>
          <p14:tracePt t="15997" x="6596063" y="1309688"/>
          <p14:tracePt t="16005" x="6629400" y="1300163"/>
          <p14:tracePt t="16013" x="6657975" y="1290638"/>
          <p14:tracePt t="16021" x="6724650" y="1266825"/>
          <p14:tracePt t="16029" x="6767513" y="1247775"/>
          <p14:tracePt t="16037" x="6810375" y="1233488"/>
          <p14:tracePt t="16045" x="6843713" y="1223963"/>
          <p14:tracePt t="16053" x="6848475" y="1223963"/>
          <p14:tracePt t="16069" x="6848475" y="1219200"/>
          <p14:tracePt t="16085" x="6853238" y="1219200"/>
          <p14:tracePt t="16101" x="6858000" y="1214438"/>
          <p14:tracePt t="16109" x="6862763" y="1214438"/>
          <p14:tracePt t="16117" x="6862763" y="1209675"/>
          <p14:tracePt t="16125" x="6881813" y="1200150"/>
          <p14:tracePt t="16133" x="6886575" y="1200150"/>
          <p14:tracePt t="16141" x="6900863" y="1190625"/>
          <p14:tracePt t="16150" x="6905625" y="1190625"/>
          <p14:tracePt t="16157" x="6915150" y="1181100"/>
          <p14:tracePt t="16166" x="6919913" y="1181100"/>
          <p14:tracePt t="16173" x="6924675" y="1181100"/>
          <p14:tracePt t="16181" x="6934200" y="1176338"/>
          <p14:tracePt t="16189" x="6938963" y="1176338"/>
          <p14:tracePt t="16197" x="6938963" y="1171575"/>
          <p14:tracePt t="16205" x="6943725" y="1171575"/>
          <p14:tracePt t="16213" x="6948488" y="1166813"/>
          <p14:tracePt t="16230" x="6953250" y="1162050"/>
          <p14:tracePt t="16237" x="6958013" y="1162050"/>
          <p14:tracePt t="16253" x="6962775" y="1157288"/>
          <p14:tracePt t="16261" x="6967538" y="1157288"/>
          <p14:tracePt t="16269" x="6977063" y="1157288"/>
          <p14:tracePt t="16277" x="6981825" y="1157288"/>
          <p14:tracePt t="16285" x="6991350" y="1152525"/>
          <p14:tracePt t="16293" x="6996113" y="1152525"/>
          <p14:tracePt t="16301" x="7010400" y="1152525"/>
          <p14:tracePt t="16309" x="7024688" y="1147763"/>
          <p14:tracePt t="16317" x="7029450" y="1147763"/>
          <p14:tracePt t="16325" x="7034213" y="1147763"/>
          <p14:tracePt t="16333" x="7038975" y="1143000"/>
          <p14:tracePt t="16341" x="7043738" y="1143000"/>
          <p14:tracePt t="16453" x="7048500" y="1138238"/>
          <p14:tracePt t="16485" x="7053263" y="1138238"/>
          <p14:tracePt t="16549" x="7053263" y="1133475"/>
          <p14:tracePt t="16629" x="7053263" y="1138238"/>
          <p14:tracePt t="16639" x="7053263" y="1143000"/>
          <p14:tracePt t="16645" x="7058025" y="1147763"/>
          <p14:tracePt t="16653" x="7058025" y="1157288"/>
          <p14:tracePt t="16661" x="7053263" y="1171575"/>
          <p14:tracePt t="16669" x="7038975" y="1204913"/>
          <p14:tracePt t="16677" x="7034213" y="1223963"/>
          <p14:tracePt t="16685" x="7005638" y="1290638"/>
          <p14:tracePt t="16693" x="6919913" y="1376363"/>
          <p14:tracePt t="16701" x="6772275" y="1562100"/>
          <p14:tracePt t="16709" x="6634163" y="1714500"/>
          <p14:tracePt t="16717" x="6491288" y="1819275"/>
          <p14:tracePt t="16725" x="6286500" y="2009775"/>
          <p14:tracePt t="16733" x="6162675" y="2071688"/>
          <p14:tracePt t="16741" x="6043613" y="2181225"/>
          <p14:tracePt t="16749" x="5857875" y="2328863"/>
          <p14:tracePt t="16757" x="5705475" y="2424113"/>
          <p14:tracePt t="16767" x="5410200" y="2600325"/>
          <p14:tracePt t="16773" x="5172075" y="2714625"/>
          <p14:tracePt t="16783" x="5029200" y="2790825"/>
          <p14:tracePt t="16789" x="4876800" y="2843213"/>
          <p14:tracePt t="16800" x="4710113" y="2914650"/>
          <p14:tracePt t="16806" x="4605338" y="2962275"/>
          <p14:tracePt t="16817" x="4471988" y="3005138"/>
          <p14:tracePt t="16822" x="4319588" y="3048000"/>
          <p14:tracePt t="16833" x="4186238" y="3090863"/>
          <p14:tracePt t="16839" x="4052888" y="3100388"/>
          <p14:tracePt t="16850" x="3952875" y="3109913"/>
          <p14:tracePt t="16856" x="3871913" y="3133725"/>
          <p14:tracePt t="16867" x="3829050" y="3138488"/>
          <p14:tracePt t="16873" x="3776663" y="3148013"/>
          <p14:tracePt t="16884" x="3733800" y="3152775"/>
          <p14:tracePt t="16890" x="3714750" y="3152775"/>
          <p14:tracePt t="16900" x="3657600" y="3152775"/>
          <p14:tracePt t="16904" x="3643313" y="3152775"/>
          <p14:tracePt t="16917" x="3600450" y="3152775"/>
          <p14:tracePt t="16917" x="3586163" y="3152775"/>
          <p14:tracePt t="16925" x="3562350" y="3152775"/>
          <p14:tracePt t="16933" x="3548063" y="3152775"/>
          <p14:tracePt t="16941" x="3538538" y="3152775"/>
          <p14:tracePt t="16950" x="3529013" y="3152775"/>
          <p14:tracePt t="16957" x="3519488" y="3148013"/>
          <p14:tracePt t="16967" x="3505200" y="3138488"/>
          <p14:tracePt t="16973" x="3500438" y="3133725"/>
          <p14:tracePt t="16984" x="3500438" y="3124200"/>
          <p14:tracePt t="16989" x="3490913" y="3114675"/>
          <p14:tracePt t="16999" x="3476625" y="3095625"/>
          <p14:tracePt t="17005" x="3467100" y="3081338"/>
          <p14:tracePt t="17017" x="3462338" y="3067050"/>
          <p14:tracePt t="17021" x="3462338" y="3052763"/>
          <p14:tracePt t="17033" x="3462338" y="3033713"/>
          <p14:tracePt t="17038" x="3471863" y="3009900"/>
          <p14:tracePt t="17051" x="3476625" y="2981325"/>
          <p14:tracePt t="17057" x="3490913" y="2928938"/>
          <p14:tracePt t="17066" x="3500438" y="2909888"/>
          <p14:tracePt t="17072" x="3533775" y="2867025"/>
          <p14:tracePt t="17084" x="3567113" y="2819400"/>
          <p14:tracePt t="17089" x="3605213" y="2776538"/>
          <p14:tracePt t="17100" x="3638550" y="2728913"/>
          <p14:tracePt t="17105" x="3652838" y="2709863"/>
          <p14:tracePt t="17117" x="3676650" y="2671763"/>
          <p14:tracePt t="17117" x="3695700" y="2652713"/>
          <p14:tracePt t="17125" x="3700463" y="2643188"/>
          <p14:tracePt t="17133" x="3719513" y="2624138"/>
          <p14:tracePt t="17141" x="3724275" y="2619375"/>
          <p14:tracePt t="17150" x="3729038" y="2614613"/>
          <p14:tracePt t="17157" x="3733800" y="2609850"/>
          <p14:tracePt t="17166" x="3733800" y="2595563"/>
          <p14:tracePt t="17173" x="3738563" y="2590800"/>
          <p14:tracePt t="17184" x="3738563" y="2586038"/>
          <p14:tracePt t="17189" x="3743325" y="2581275"/>
          <p14:tracePt t="17200" x="3757613" y="2557463"/>
          <p14:tracePt t="17205" x="3767138" y="2547938"/>
          <p14:tracePt t="17217" x="3776663" y="2538413"/>
          <p14:tracePt t="17222" x="3790950" y="2524125"/>
          <p14:tracePt t="17233" x="3800475" y="2514600"/>
          <p14:tracePt t="17238" x="3810000" y="2509838"/>
          <p14:tracePt t="17251" x="3819525" y="2505075"/>
          <p14:tracePt t="17255" x="3819525" y="2500313"/>
          <p14:tracePt t="17267" x="3824288" y="2495550"/>
          <p14:tracePt t="17273" x="3829050" y="2490788"/>
          <p14:tracePt t="17284" x="3833813" y="2490788"/>
          <p14:tracePt t="17287" x="3833813" y="2486025"/>
          <p14:tracePt t="17301" x="3838575" y="2486025"/>
          <p14:tracePt t="17318" x="3843338" y="2486025"/>
          <p14:tracePt t="17325" x="3843338" y="2481263"/>
          <p14:tracePt t="17333" x="3848100" y="2471738"/>
          <p14:tracePt t="17341" x="3852863" y="2462213"/>
          <p14:tracePt t="17349" x="3876675" y="2433638"/>
          <p14:tracePt t="17357" x="3910013" y="2405063"/>
          <p14:tracePt t="17365" x="3933825" y="2390775"/>
          <p14:tracePt t="17373" x="3948113" y="2371725"/>
          <p14:tracePt t="17381" x="3957638" y="2362200"/>
          <p14:tracePt t="17389" x="3971925" y="2343150"/>
          <p14:tracePt t="17397" x="3976688" y="2333625"/>
          <p14:tracePt t="17405" x="3986213" y="2324100"/>
          <p14:tracePt t="17413" x="3990975" y="2314575"/>
          <p14:tracePt t="17421" x="3995738" y="2309813"/>
          <p14:tracePt t="17430" x="3995738" y="2300288"/>
          <p14:tracePt t="17437" x="3995738" y="2295525"/>
          <p14:tracePt t="17446" x="4000500" y="2290763"/>
          <p14:tracePt t="17453" x="4005263" y="2281238"/>
          <p14:tracePt t="17469" x="4005263" y="2276475"/>
          <p14:tracePt t="17480" x="4005263" y="2271713"/>
          <p14:tracePt t="17533" x="4005263" y="2266950"/>
          <p14:tracePt t="17557" x="4005263" y="2262188"/>
          <p14:tracePt t="17613" x="4000500" y="2262188"/>
          <p14:tracePt t="17669" x="4000500" y="2266950"/>
          <p14:tracePt t="17885" x="4000500" y="2271713"/>
          <p14:tracePt t="18326" x="4005263" y="2271713"/>
          <p14:tracePt t="18333" x="4010025" y="2276475"/>
          <p14:tracePt t="18341" x="4014788" y="2276475"/>
          <p14:tracePt t="18349" x="4019550" y="2276475"/>
          <p14:tracePt t="18365" x="4024313" y="2276475"/>
          <p14:tracePt t="18381" x="4029075" y="2276475"/>
          <p14:tracePt t="18397" x="4033838" y="2276475"/>
          <p14:tracePt t="18415" x="4038600" y="2276475"/>
          <p14:tracePt t="18421" x="4048125" y="2276475"/>
          <p14:tracePt t="18430" x="4067175" y="2276475"/>
          <p14:tracePt t="18437" x="4071938" y="2276475"/>
          <p14:tracePt t="18445" x="4081463" y="2276475"/>
          <p14:tracePt t="18453" x="4086225" y="2276475"/>
          <p14:tracePt t="18461" x="4090988" y="2276475"/>
          <p14:tracePt t="18469" x="4100513" y="2276475"/>
          <p14:tracePt t="18485" x="4105275" y="2276475"/>
          <p14:tracePt t="18493" x="4110038" y="2276475"/>
          <p14:tracePt t="18501" x="4114800" y="2276475"/>
          <p14:tracePt t="18509" x="4119563" y="2276475"/>
          <p14:tracePt t="18638" x="4119563" y="2281238"/>
          <p14:tracePt t="18717" x="4114800" y="2286000"/>
          <p14:tracePt t="18725" x="4095750" y="2286000"/>
          <p14:tracePt t="18733" x="4086225" y="2290763"/>
          <p14:tracePt t="18741" x="4019550" y="2305050"/>
          <p14:tracePt t="18749" x="3981450" y="2319338"/>
          <p14:tracePt t="18757" x="3938588" y="2328863"/>
          <p14:tracePt t="18765" x="3871913" y="2338388"/>
          <p14:tracePt t="18773" x="3848100" y="2347913"/>
          <p14:tracePt t="18781" x="3814763" y="2352675"/>
          <p14:tracePt t="18790" x="3795713" y="2357438"/>
          <p14:tracePt t="18797" x="3771900" y="2362200"/>
          <p14:tracePt t="18805" x="3748088" y="2366963"/>
          <p14:tracePt t="18813" x="3724275" y="2371725"/>
          <p14:tracePt t="18821" x="3714750" y="2371725"/>
          <p14:tracePt t="18829" x="3700463" y="2371725"/>
          <p14:tracePt t="18837" x="3690938" y="2371725"/>
          <p14:tracePt t="18845" x="3676650" y="2376488"/>
          <p14:tracePt t="18853" x="3657600" y="2376488"/>
          <p14:tracePt t="18861" x="3652838" y="2376488"/>
          <p14:tracePt t="18869" x="3648075" y="2376488"/>
          <p14:tracePt t="18885" x="3643313" y="2376488"/>
          <p14:tracePt t="18893" x="3638550" y="2376488"/>
          <p14:tracePt t="18901" x="3638550" y="2371725"/>
          <p14:tracePt t="18934" x="3633788" y="2366963"/>
          <p14:tracePt t="18949" x="3629025" y="2362200"/>
          <p14:tracePt t="18965" x="3619500" y="2357438"/>
          <p14:tracePt t="19006" x="3614738" y="2357438"/>
          <p14:tracePt t="19013" x="3609975" y="2357438"/>
          <p14:tracePt t="19021" x="3605213" y="2357438"/>
          <p14:tracePt t="19029" x="3590925" y="2357438"/>
          <p14:tracePt t="19037" x="3581400" y="2352675"/>
          <p14:tracePt t="19045" x="3576638" y="2352675"/>
          <p14:tracePt t="19053" x="3562350" y="2352675"/>
          <p14:tracePt t="19061" x="3552825" y="2347913"/>
          <p14:tracePt t="19069" x="3543300" y="2343150"/>
          <p14:tracePt t="19077" x="3543300" y="2338388"/>
          <p14:tracePt t="19085" x="3533775" y="2333625"/>
          <p14:tracePt t="19109" x="3533775" y="2328863"/>
          <p14:tracePt t="19118" x="3524250" y="2328863"/>
          <p14:tracePt t="19125" x="3514725" y="2319338"/>
          <p14:tracePt t="19133" x="3505200" y="2319338"/>
          <p14:tracePt t="19141" x="3486150" y="2319338"/>
          <p14:tracePt t="19149" x="3476625" y="2319338"/>
          <p14:tracePt t="19157" x="3471863" y="2314575"/>
          <p14:tracePt t="19165" x="3467100" y="2309813"/>
          <p14:tracePt t="19181" x="3467100" y="2305050"/>
          <p14:tracePt t="19197" x="3462338" y="2300288"/>
          <p14:tracePt t="19230" x="3462338" y="2295525"/>
          <p14:tracePt t="19286" x="3457575" y="2290763"/>
          <p14:tracePt t="19294" x="3452813" y="2290763"/>
          <p14:tracePt t="19677" x="3448050" y="2290763"/>
          <p14:tracePt t="19686" x="3448050" y="2295525"/>
          <p14:tracePt t="19725" x="3443288" y="2295525"/>
          <p14:tracePt t="19742" x="3443288" y="2300288"/>
          <p14:tracePt t="19781" x="3443288" y="2305050"/>
          <p14:tracePt t="19965" x="3443288" y="2314575"/>
          <p14:tracePt t="19974" x="3438525" y="2328863"/>
          <p14:tracePt t="19981" x="3438525" y="2338388"/>
          <p14:tracePt t="19990" x="3438525" y="2352675"/>
          <p14:tracePt t="19997" x="3438525" y="2357438"/>
          <p14:tracePt t="20006" x="3438525" y="2366963"/>
          <p14:tracePt t="20013" x="3438525" y="2381250"/>
          <p14:tracePt t="20021" x="3438525" y="2400300"/>
          <p14:tracePt t="20029" x="3433763" y="2405063"/>
          <p14:tracePt t="20037" x="3429000" y="2419350"/>
          <p14:tracePt t="20045" x="3424238" y="2452688"/>
          <p14:tracePt t="20053" x="3414713" y="2481263"/>
          <p14:tracePt t="20061" x="3409950" y="2500313"/>
          <p14:tracePt t="20069" x="3400425" y="2528888"/>
          <p14:tracePt t="20077" x="3400425" y="2543175"/>
          <p14:tracePt t="20085" x="3395663" y="2552700"/>
          <p14:tracePt t="20093" x="3395663" y="2562225"/>
          <p14:tracePt t="20117" x="3395663" y="2566988"/>
          <p14:tracePt t="20141" x="3395663" y="2571750"/>
          <p14:tracePt t="20366" x="3395663" y="2566988"/>
          <p14:tracePt t="20390" x="3395663" y="2562225"/>
          <p14:tracePt t="20397" x="3400425" y="2562225"/>
          <p14:tracePt t="20421" x="3400425" y="2557463"/>
          <p14:tracePt t="20429" x="3400425" y="2552700"/>
          <p14:tracePt t="20461" x="3400425" y="2547938"/>
          <p14:tracePt t="20542" x="3400425" y="2543175"/>
          <p14:tracePt t="20605" x="3400425" y="2538413"/>
          <p14:tracePt t="20613" x="3405188" y="2533650"/>
          <p14:tracePt t="20645" x="3405188" y="2528888"/>
          <p14:tracePt t="20662" x="3409950" y="2528888"/>
          <p14:tracePt t="20726" x="3414713" y="2533650"/>
          <p14:tracePt t="20733" x="3419475" y="2543175"/>
          <p14:tracePt t="20741" x="3433763" y="2566988"/>
          <p14:tracePt t="20749" x="3448050" y="2576513"/>
          <p14:tracePt t="20757" x="3452813" y="2600325"/>
          <p14:tracePt t="20765" x="3457575" y="2609850"/>
          <p14:tracePt t="20774" x="3462338" y="2624138"/>
          <p14:tracePt t="20781" x="3471863" y="2681288"/>
          <p14:tracePt t="20791" x="3481388" y="2709863"/>
          <p14:tracePt t="20798" x="3481388" y="2743200"/>
          <p14:tracePt t="20807" x="3490913" y="2786063"/>
          <p14:tracePt t="20814" x="3490913" y="2824163"/>
          <p14:tracePt t="20823" x="3490913" y="2881313"/>
          <p14:tracePt t="20829" x="3490913" y="2933700"/>
          <p14:tracePt t="20840" x="3486150" y="3000375"/>
          <p14:tracePt t="20847" x="3486150" y="3067050"/>
          <p14:tracePt t="20856" x="3486150" y="3133725"/>
          <p14:tracePt t="20862" x="3490913" y="3176588"/>
          <p14:tracePt t="20874" x="3490913" y="3214688"/>
          <p14:tracePt t="20880" x="3490913" y="3248025"/>
          <p14:tracePt t="20890" x="3490913" y="3314700"/>
          <p14:tracePt t="20896" x="3490913" y="3381375"/>
          <p14:tracePt t="20907" x="3490913" y="3433763"/>
          <p14:tracePt t="20913" x="3490913" y="3476625"/>
          <p14:tracePt t="20924" x="3490913" y="3519488"/>
          <p14:tracePt t="20929" x="3490913" y="3571875"/>
          <p14:tracePt t="20940" x="3490913" y="3595688"/>
          <p14:tracePt t="20946" x="3495675" y="3619500"/>
          <p14:tracePt t="20957" x="3495675" y="3629025"/>
          <p14:tracePt t="20961" x="3495675" y="3652838"/>
          <p14:tracePt t="20974" x="3495675" y="3667125"/>
          <p14:tracePt t="20974" x="3490913" y="3676650"/>
          <p14:tracePt t="20981" x="3490913" y="3690938"/>
          <p14:tracePt t="20990" x="3490913" y="3743325"/>
          <p14:tracePt t="20997" x="3490913" y="3767138"/>
          <p14:tracePt t="21007" x="3490913" y="3800475"/>
          <p14:tracePt t="21013" x="3490913" y="3829050"/>
          <p14:tracePt t="21023" x="3490913" y="3848100"/>
          <p14:tracePt t="21029" x="3490913" y="3876675"/>
          <p14:tracePt t="21040" x="3495675" y="3886200"/>
          <p14:tracePt t="21045" x="3500438" y="3905250"/>
          <p14:tracePt t="21056" x="3500438" y="3910013"/>
          <p14:tracePt t="21061" x="3500438" y="3914775"/>
          <p14:tracePt t="21073" x="3500438" y="3924300"/>
          <p14:tracePt t="21078" x="3495675" y="3933825"/>
          <p14:tracePt t="21089" x="3495675" y="3943350"/>
          <p14:tracePt t="21094" x="3490913" y="3948113"/>
          <p14:tracePt t="21106" x="3490913" y="3957638"/>
          <p14:tracePt t="21112" x="3490913" y="3962400"/>
          <p14:tracePt t="21124" x="3486150" y="3962400"/>
          <p14:tracePt t="21129" x="3486150" y="3967163"/>
          <p14:tracePt t="21278" x="3481388" y="3967163"/>
          <p14:tracePt t="21294" x="3476625" y="3967163"/>
          <p14:tracePt t="21301" x="3471863" y="3962400"/>
          <p14:tracePt t="21309" x="3467100" y="3962400"/>
          <p14:tracePt t="21317" x="3462338" y="3957638"/>
          <p14:tracePt t="21334" x="3462338" y="3948113"/>
          <p14:tracePt t="21350" x="3457575" y="3938588"/>
          <p14:tracePt t="21357" x="3452813" y="3929063"/>
          <p14:tracePt t="21365" x="3452813" y="3919538"/>
          <p14:tracePt t="21373" x="3452813" y="3914775"/>
          <p14:tracePt t="21381" x="3452813" y="3905250"/>
          <p14:tracePt t="21397" x="3452813" y="3900488"/>
          <p14:tracePt t="21405" x="3448050" y="3895725"/>
          <p14:tracePt t="21421" x="3448050" y="3890963"/>
          <p14:tracePt t="21462" x="3448050" y="3886200"/>
          <p14:tracePt t="21502" x="3448050" y="3881438"/>
          <p14:tracePt t="21542" x="3448050" y="3876675"/>
          <p14:tracePt t="21662" x="3448050" y="3871913"/>
          <p14:tracePt t="22982" x="3467100" y="3890963"/>
          <p14:tracePt t="22990" x="3509963" y="3910013"/>
          <p14:tracePt t="22997" x="3557588" y="3933825"/>
          <p14:tracePt t="23005" x="3629025" y="3976688"/>
          <p14:tracePt t="23013" x="3752850" y="4029075"/>
          <p14:tracePt t="23022" x="3843338" y="4071938"/>
          <p14:tracePt t="23029" x="3929063" y="4114800"/>
          <p14:tracePt t="23037" x="3981450" y="4133850"/>
          <p14:tracePt t="23046" x="4014788" y="4148138"/>
          <p14:tracePt t="23054" x="4038600" y="4148138"/>
          <p14:tracePt t="23061" x="4048125" y="4152900"/>
          <p14:tracePt t="23070" x="4057650" y="4157663"/>
          <p14:tracePt t="23077" x="4062413" y="4157663"/>
          <p14:tracePt t="23085" x="4067175" y="4157663"/>
          <p14:tracePt t="23093" x="4071938" y="4157663"/>
          <p14:tracePt t="23110" x="4076700" y="4157663"/>
          <p14:tracePt t="23117" x="4076700" y="4152900"/>
          <p14:tracePt t="23125" x="4081463" y="4152900"/>
          <p14:tracePt t="23133" x="4086225" y="4148138"/>
          <p14:tracePt t="23174" x="4090988" y="4148138"/>
          <p14:tracePt t="23181" x="4095750" y="4143375"/>
          <p14:tracePt t="23198" x="4100513" y="4143375"/>
          <p14:tracePt t="23213" x="4105275" y="4143375"/>
          <p14:tracePt t="23223" x="4114800" y="4143375"/>
          <p14:tracePt t="23230" x="4124325" y="4143375"/>
          <p14:tracePt t="23239" x="4129088" y="4143375"/>
          <p14:tracePt t="23246" x="4133850" y="4143375"/>
          <p14:tracePt t="23334" x="4133850" y="4138613"/>
          <p14:tracePt t="23358" x="4133850" y="4133850"/>
          <p14:tracePt t="23374" x="4133850" y="4129088"/>
          <p14:tracePt t="23382" x="4133850" y="4124325"/>
          <p14:tracePt t="23406" x="4133850" y="4119563"/>
          <p14:tracePt t="23430" x="4133850" y="4114800"/>
          <p14:tracePt t="23462" x="4129088" y="4114800"/>
          <p14:tracePt t="23494" x="4129088" y="4110038"/>
          <p14:tracePt t="23526" x="4129088" y="4105275"/>
          <p14:tracePt t="23542" x="4124325" y="4105275"/>
          <p14:tracePt t="24422" x="4124325" y="4100513"/>
          <p14:tracePt t="24438" x="4129088" y="4100513"/>
          <p14:tracePt t="24445" x="4133850" y="4100513"/>
          <p14:tracePt t="24453" x="4138613" y="4100513"/>
          <p14:tracePt t="24461" x="4138613" y="4105275"/>
          <p14:tracePt t="24654" x="4124325" y="4105275"/>
          <p14:tracePt t="24662" x="4114800" y="4105275"/>
          <p14:tracePt t="24670" x="4081463" y="4105275"/>
          <p14:tracePt t="24677" x="4067175" y="4105275"/>
          <p14:tracePt t="24686" x="4024313" y="4100513"/>
          <p14:tracePt t="24693" x="3986213" y="4090988"/>
          <p14:tracePt t="24701" x="3952875" y="4090988"/>
          <p14:tracePt t="24709" x="3910013" y="4090988"/>
          <p14:tracePt t="24717" x="3886200" y="4095750"/>
          <p14:tracePt t="24725" x="3867150" y="4090988"/>
          <p14:tracePt t="24733" x="3848100" y="4090988"/>
          <p14:tracePt t="24741" x="3833813" y="4090988"/>
          <p14:tracePt t="24749" x="3790950" y="4081463"/>
          <p14:tracePt t="24757" x="3762375" y="4081463"/>
          <p14:tracePt t="24765" x="3738563" y="4071938"/>
          <p14:tracePt t="24774" x="3705225" y="4071938"/>
          <p14:tracePt t="24781" x="3676650" y="4071938"/>
          <p14:tracePt t="24791" x="3633788" y="4071938"/>
          <p14:tracePt t="24797" x="3624263" y="4071938"/>
          <p14:tracePt t="24807" x="3590925" y="4071938"/>
          <p14:tracePt t="24813" x="3576638" y="4071938"/>
          <p14:tracePt t="24824" x="3552825" y="4071938"/>
          <p14:tracePt t="24829" x="3538538" y="4071938"/>
          <p14:tracePt t="24840" x="3519488" y="4067175"/>
          <p14:tracePt t="24846" x="3509963" y="4067175"/>
          <p14:tracePt t="24857" x="3495675" y="4062413"/>
          <p14:tracePt t="24864" x="3486150" y="4062413"/>
          <p14:tracePt t="24874" x="3462338" y="4057650"/>
          <p14:tracePt t="24879" x="3443288" y="4057650"/>
          <p14:tracePt t="24891" x="3419475" y="4052888"/>
          <p14:tracePt t="24896" x="3400425" y="4052888"/>
          <p14:tracePt t="24907" x="3381375" y="4052888"/>
          <p14:tracePt t="24911" x="3376613" y="4052888"/>
          <p14:tracePt t="24924" x="3371850" y="4052888"/>
          <p14:tracePt t="24934" x="3367088" y="4052888"/>
          <p14:tracePt t="24941" x="3362325" y="4052888"/>
          <p14:tracePt t="24950" x="3357563" y="4052888"/>
          <p14:tracePt t="24966" x="3352800" y="4052888"/>
          <p14:tracePt t="24974" x="3343275" y="4052888"/>
          <p14:tracePt t="24982" x="3333750" y="4052888"/>
          <p14:tracePt t="24990" x="3314700" y="4052888"/>
          <p14:tracePt t="24998" x="3305175" y="4052888"/>
          <p14:tracePt t="25006" x="3300413" y="4052888"/>
          <p14:tracePt t="26582" x="3314700" y="4062413"/>
          <p14:tracePt t="26590" x="3343275" y="4071938"/>
          <p14:tracePt t="26598" x="3400425" y="4076700"/>
          <p14:tracePt t="26606" x="3481388" y="4076700"/>
          <p14:tracePt t="26614" x="3614738" y="4076700"/>
          <p14:tracePt t="26622" x="3729038" y="4067175"/>
          <p14:tracePt t="26638" x="3905250" y="4033838"/>
          <p14:tracePt t="26646" x="4038600" y="4000500"/>
          <p14:tracePt t="26654" x="4214813" y="3900488"/>
          <p14:tracePt t="26662" x="4424363" y="3795713"/>
          <p14:tracePt t="26670" x="4557713" y="3743325"/>
          <p14:tracePt t="26678" x="4824413" y="3624263"/>
          <p14:tracePt t="26686" x="5072063" y="3438525"/>
          <p14:tracePt t="26694" x="5243513" y="3281363"/>
          <p14:tracePt t="26702" x="5348288" y="3138488"/>
          <p14:tracePt t="26710" x="5438775" y="3009900"/>
          <p14:tracePt t="26718" x="5500688" y="2886075"/>
          <p14:tracePt t="26726" x="5534025" y="2805113"/>
          <p14:tracePt t="26734" x="5562600" y="2738438"/>
          <p14:tracePt t="26742" x="5576888" y="2681288"/>
          <p14:tracePt t="26750" x="5581650" y="2643188"/>
          <p14:tracePt t="26758" x="5586413" y="2600325"/>
          <p14:tracePt t="26766" x="5591175" y="2566988"/>
          <p14:tracePt t="26774" x="5591175" y="2543175"/>
          <p14:tracePt t="26782" x="5595938" y="2514600"/>
          <p14:tracePt t="26792" x="5595938" y="2490788"/>
          <p14:tracePt t="26798" x="5595938" y="2438400"/>
          <p14:tracePt t="26808" x="5595938" y="2428875"/>
          <p14:tracePt t="26814" x="5591175" y="2405063"/>
          <p14:tracePt t="26824" x="5591175" y="2395538"/>
          <p14:tracePt t="26830" x="5591175" y="2386013"/>
          <p14:tracePt t="26847" x="5591175" y="2371725"/>
          <p14:tracePt t="26857" x="5591175" y="2362200"/>
          <p14:tracePt t="26863" x="5591175" y="2352675"/>
          <p14:tracePt t="26873" x="5595938" y="2343150"/>
          <p14:tracePt t="26879" x="5600700" y="2338388"/>
          <p14:tracePt t="26891" x="5600700" y="2328863"/>
          <p14:tracePt t="26895" x="5605463" y="2324100"/>
          <p14:tracePt t="26907" x="5605463" y="2319338"/>
          <p14:tracePt t="26925" x="5610225" y="2314575"/>
          <p14:tracePt t="26931" x="5610225" y="2309813"/>
          <p14:tracePt t="26940" x="5610225" y="2305050"/>
          <p14:tracePt t="26946" x="5619750" y="2300288"/>
          <p14:tracePt t="26958" x="5629275" y="2290763"/>
          <p14:tracePt t="26964" x="5634038" y="2286000"/>
          <p14:tracePt t="26974" x="5643563" y="2281238"/>
          <p14:tracePt t="26982" x="5648325" y="2281238"/>
          <p14:tracePt t="26991" x="5648325" y="2276475"/>
          <p14:tracePt t="27006" x="5653088" y="2271713"/>
          <p14:tracePt t="27014" x="5657850" y="2266950"/>
          <p14:tracePt t="27022" x="5667375" y="2262188"/>
          <p14:tracePt t="27030" x="5672138" y="2257425"/>
          <p14:tracePt t="27038" x="5676900" y="2252663"/>
          <p14:tracePt t="27046" x="5681663" y="2247900"/>
          <p14:tracePt t="27054" x="5686425" y="2247900"/>
          <p14:tracePt t="27062" x="5686425" y="2243138"/>
          <p14:tracePt t="27094" x="5691188" y="2243138"/>
          <p14:tracePt t="27118" x="5695950" y="2243138"/>
          <p14:tracePt t="27126" x="5695950" y="2238375"/>
          <p14:tracePt t="27134" x="5705475" y="2238375"/>
          <p14:tracePt t="27142" x="5710238" y="2233613"/>
          <p14:tracePt t="27166" x="5715000" y="2233613"/>
          <p14:tracePt t="27190" x="5724525" y="2233613"/>
          <p14:tracePt t="27198" x="5729288" y="2233613"/>
          <p14:tracePt t="27206" x="5734050" y="2228850"/>
          <p14:tracePt t="27214" x="5738813" y="2228850"/>
          <p14:tracePt t="27222" x="5748338" y="2228850"/>
          <p14:tracePt t="27230" x="5753100" y="2228850"/>
          <p14:tracePt t="27238" x="5762625" y="2228850"/>
          <p14:tracePt t="27246" x="5772150" y="2228850"/>
          <p14:tracePt t="27254" x="5781675" y="2228850"/>
          <p14:tracePt t="27262" x="5786438" y="2228850"/>
          <p14:tracePt t="27278" x="5791200" y="2228850"/>
          <p14:tracePt t="27326" x="5795963" y="2228850"/>
          <p14:tracePt t="27334" x="5795963" y="2233613"/>
          <p14:tracePt t="27342" x="5800725" y="2233613"/>
          <p14:tracePt t="27350" x="5805488" y="2233613"/>
          <p14:tracePt t="27502" x="5805488" y="2238375"/>
          <p14:tracePt t="27550" x="5805488" y="2243138"/>
          <p14:tracePt t="27566" x="5810250" y="2243138"/>
          <p14:tracePt t="27582" x="5810250" y="2247900"/>
          <p14:tracePt t="27590" x="5810250" y="2252663"/>
          <p14:tracePt t="27606" x="5815013" y="2257425"/>
          <p14:tracePt t="27614" x="5815013" y="2262188"/>
          <p14:tracePt t="27622" x="5819775" y="2262188"/>
          <p14:tracePt t="27630" x="5819775" y="2266950"/>
          <p14:tracePt t="27638" x="5824538" y="2271713"/>
          <p14:tracePt t="27662" x="5829300" y="2281238"/>
          <p14:tracePt t="27670" x="5829300" y="2286000"/>
          <p14:tracePt t="27686" x="5834063" y="2286000"/>
          <p14:tracePt t="27694" x="5834063" y="2290763"/>
          <p14:tracePt t="27726" x="5834063" y="2295525"/>
          <p14:tracePt t="27758" x="5834063" y="2300288"/>
          <p14:tracePt t="30247" x="0" y="0"/>
        </p14:tracePtLst>
      </p14:laserTraceLst>
    </p:ext>
  </p:extLs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6">
            <a:extLst>
              <a:ext uri="{FF2B5EF4-FFF2-40B4-BE49-F238E27FC236}">
                <a16:creationId xmlns:a16="http://schemas.microsoft.com/office/drawing/2014/main" id="{0B11110F-C8BB-FA4D-AA46-5CAD75E36708}"/>
              </a:ext>
            </a:extLst>
          </p:cNvPr>
          <p:cNvSpPr txBox="1">
            <a:spLocks noChangeArrowheads="1"/>
          </p:cNvSpPr>
          <p:nvPr/>
        </p:nvSpPr>
        <p:spPr bwMode="auto">
          <a:xfrm>
            <a:off x="6858000" y="5257800"/>
            <a:ext cx="2819400" cy="1493422"/>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chemeClr val="bg2"/>
                </a:solidFill>
                <a:latin typeface="Arial" charset="0"/>
                <a:ea typeface="MS PGothic" charset="-128"/>
              </a:defRPr>
            </a:lvl1pPr>
            <a:lvl2pPr marL="742950" indent="-285750">
              <a:spcBef>
                <a:spcPct val="20000"/>
              </a:spcBef>
              <a:buChar char="–"/>
              <a:defRPr sz="2000">
                <a:solidFill>
                  <a:schemeClr val="bg2"/>
                </a:solidFill>
                <a:latin typeface="Arial" charset="0"/>
                <a:ea typeface="MS PGothic" charset="-128"/>
              </a:defRPr>
            </a:lvl2pPr>
            <a:lvl3pPr marL="1143000" indent="-228600">
              <a:spcBef>
                <a:spcPct val="20000"/>
              </a:spcBef>
              <a:buChar char="•"/>
              <a:defRPr>
                <a:solidFill>
                  <a:schemeClr val="bg2"/>
                </a:solidFill>
                <a:latin typeface="Arial" charset="0"/>
                <a:ea typeface="MS PGothic" charset="-128"/>
              </a:defRPr>
            </a:lvl3pPr>
            <a:lvl4pPr marL="1600200" indent="-228600">
              <a:spcBef>
                <a:spcPct val="20000"/>
              </a:spcBef>
              <a:buChar char="–"/>
              <a:defRPr sz="1600">
                <a:solidFill>
                  <a:schemeClr val="bg2"/>
                </a:solidFill>
                <a:latin typeface="Arial" charset="0"/>
                <a:ea typeface="MS PGothic" charset="-128"/>
              </a:defRPr>
            </a:lvl4pPr>
            <a:lvl5pPr marL="2057400" indent="-228600">
              <a:spcBef>
                <a:spcPct val="20000"/>
              </a:spcBef>
              <a:buChar char="•"/>
              <a:defRPr sz="1600">
                <a:solidFill>
                  <a:schemeClr val="bg2"/>
                </a:solidFill>
                <a:latin typeface="Arial" charset="0"/>
                <a:ea typeface="MS PGothic" charset="-128"/>
              </a:defRPr>
            </a:lvl5pPr>
            <a:lvl6pPr marL="2514600" indent="-228600" eaLnBrk="0" fontAlgn="base" hangingPunct="0">
              <a:spcBef>
                <a:spcPct val="20000"/>
              </a:spcBef>
              <a:spcAft>
                <a:spcPct val="0"/>
              </a:spcAft>
              <a:buChar char="•"/>
              <a:defRPr sz="1600">
                <a:solidFill>
                  <a:schemeClr val="bg2"/>
                </a:solidFill>
                <a:latin typeface="Arial" charset="0"/>
                <a:ea typeface="MS PGothic" charset="-128"/>
              </a:defRPr>
            </a:lvl6pPr>
            <a:lvl7pPr marL="2971800" indent="-228600" eaLnBrk="0" fontAlgn="base" hangingPunct="0">
              <a:spcBef>
                <a:spcPct val="20000"/>
              </a:spcBef>
              <a:spcAft>
                <a:spcPct val="0"/>
              </a:spcAft>
              <a:buChar char="•"/>
              <a:defRPr sz="1600">
                <a:solidFill>
                  <a:schemeClr val="bg2"/>
                </a:solidFill>
                <a:latin typeface="Arial" charset="0"/>
                <a:ea typeface="MS PGothic" charset="-128"/>
              </a:defRPr>
            </a:lvl7pPr>
            <a:lvl8pPr marL="3429000" indent="-228600" eaLnBrk="0" fontAlgn="base" hangingPunct="0">
              <a:spcBef>
                <a:spcPct val="20000"/>
              </a:spcBef>
              <a:spcAft>
                <a:spcPct val="0"/>
              </a:spcAft>
              <a:buChar char="•"/>
              <a:defRPr sz="1600">
                <a:solidFill>
                  <a:schemeClr val="bg2"/>
                </a:solidFill>
                <a:latin typeface="Arial" charset="0"/>
                <a:ea typeface="MS PGothic" charset="-128"/>
              </a:defRPr>
            </a:lvl8pPr>
            <a:lvl9pPr marL="3886200" indent="-228600" eaLnBrk="0" fontAlgn="base" hangingPunct="0">
              <a:spcBef>
                <a:spcPct val="20000"/>
              </a:spcBef>
              <a:spcAft>
                <a:spcPct val="0"/>
              </a:spcAft>
              <a:buChar char="•"/>
              <a:defRPr sz="1600">
                <a:solidFill>
                  <a:schemeClr val="bg2"/>
                </a:solidFill>
                <a:latin typeface="Arial" charset="0"/>
                <a:ea typeface="MS PGothic" charset="-128"/>
              </a:defRPr>
            </a:lvl9pPr>
          </a:lstStyle>
          <a:p>
            <a:pPr algn="ctr">
              <a:lnSpc>
                <a:spcPts val="3000"/>
              </a:lnSpc>
              <a:spcBef>
                <a:spcPct val="0"/>
              </a:spcBef>
              <a:buNone/>
            </a:pPr>
            <a:r>
              <a:rPr lang="en-US" altLang="en-US" sz="2000" dirty="0">
                <a:solidFill>
                  <a:schemeClr val="tx1"/>
                </a:solidFill>
                <a:latin typeface="Arial Black" charset="0"/>
              </a:rPr>
              <a:t>Normalized Errors </a:t>
            </a:r>
          </a:p>
          <a:p>
            <a:pPr algn="ctr" eaLnBrk="1" hangingPunct="1">
              <a:spcBef>
                <a:spcPct val="0"/>
              </a:spcBef>
              <a:buFontTx/>
              <a:buNone/>
            </a:pPr>
            <a:endParaRPr lang="en-US" altLang="en-US" sz="1100" dirty="0">
              <a:solidFill>
                <a:srgbClr val="990099"/>
              </a:solidFill>
            </a:endParaRPr>
          </a:p>
          <a:p>
            <a:pPr algn="ctr">
              <a:lnSpc>
                <a:spcPts val="3000"/>
              </a:lnSpc>
              <a:spcBef>
                <a:spcPct val="0"/>
              </a:spcBef>
              <a:buNone/>
            </a:pPr>
            <a:r>
              <a:rPr lang="en-US" altLang="en-US" sz="2000" dirty="0">
                <a:solidFill>
                  <a:schemeClr val="tx1"/>
                </a:solidFill>
              </a:rPr>
              <a:t>E</a:t>
            </a:r>
            <a:r>
              <a:rPr lang="en-US" altLang="en-US" sz="2000" baseline="-25000" dirty="0">
                <a:solidFill>
                  <a:schemeClr val="tx1"/>
                </a:solidFill>
              </a:rPr>
              <a:t>N</a:t>
            </a:r>
            <a:r>
              <a:rPr lang="en-US" altLang="en-US" sz="2000" dirty="0">
                <a:solidFill>
                  <a:schemeClr val="tx1"/>
                </a:solidFill>
              </a:rPr>
              <a:t> =  (EXPT – CNTL) </a:t>
            </a:r>
          </a:p>
          <a:p>
            <a:pPr algn="ctr">
              <a:lnSpc>
                <a:spcPts val="3000"/>
              </a:lnSpc>
              <a:spcBef>
                <a:spcPts val="900"/>
              </a:spcBef>
              <a:buNone/>
            </a:pPr>
            <a:r>
              <a:rPr lang="en-US" altLang="en-US" sz="2000" dirty="0">
                <a:solidFill>
                  <a:schemeClr val="tx1"/>
                </a:solidFill>
              </a:rPr>
              <a:t>         CNTL</a:t>
            </a:r>
          </a:p>
        </p:txBody>
      </p:sp>
      <p:cxnSp>
        <p:nvCxnSpPr>
          <p:cNvPr id="11" name="Straight Connector 10">
            <a:extLst>
              <a:ext uri="{FF2B5EF4-FFF2-40B4-BE49-F238E27FC236}">
                <a16:creationId xmlns:a16="http://schemas.microsoft.com/office/drawing/2014/main" id="{37819AFF-A016-8042-80AD-FC30B37D0AB5}"/>
              </a:ext>
            </a:extLst>
          </p:cNvPr>
          <p:cNvCxnSpPr>
            <a:cxnSpLocks/>
          </p:cNvCxnSpPr>
          <p:nvPr/>
        </p:nvCxnSpPr>
        <p:spPr bwMode="auto">
          <a:xfrm>
            <a:off x="7665415" y="6241202"/>
            <a:ext cx="1629379" cy="0"/>
          </a:xfrm>
          <a:prstGeom prst="line">
            <a:avLst/>
          </a:prstGeom>
          <a:ln w="4445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2" name="Text Box 2050">
            <a:extLst>
              <a:ext uri="{FF2B5EF4-FFF2-40B4-BE49-F238E27FC236}">
                <a16:creationId xmlns:a16="http://schemas.microsoft.com/office/drawing/2014/main" id="{034FB239-716B-2D4E-BEEE-FD6D0325ED7F}"/>
              </a:ext>
            </a:extLst>
          </p:cNvPr>
          <p:cNvSpPr txBox="1">
            <a:spLocks noChangeArrowheads="1"/>
          </p:cNvSpPr>
          <p:nvPr/>
        </p:nvSpPr>
        <p:spPr bwMode="auto">
          <a:xfrm>
            <a:off x="6096000" y="4800600"/>
            <a:ext cx="43180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spcBef>
                <a:spcPct val="20000"/>
              </a:spcBef>
              <a:buChar char="•"/>
              <a:defRPr sz="2400" b="1">
                <a:solidFill>
                  <a:schemeClr val="bg2"/>
                </a:solidFill>
                <a:latin typeface="Arial" charset="0"/>
                <a:ea typeface="MS PGothic" charset="-128"/>
              </a:defRPr>
            </a:lvl1pPr>
            <a:lvl2pPr marL="742950" indent="-285750" defTabSz="457200">
              <a:spcBef>
                <a:spcPct val="20000"/>
              </a:spcBef>
              <a:buChar char="–"/>
              <a:defRPr sz="2000">
                <a:solidFill>
                  <a:schemeClr val="bg2"/>
                </a:solidFill>
                <a:latin typeface="Arial" charset="0"/>
                <a:ea typeface="MS PGothic" charset="-128"/>
              </a:defRPr>
            </a:lvl2pPr>
            <a:lvl3pPr marL="1143000" indent="-228600" defTabSz="457200">
              <a:spcBef>
                <a:spcPct val="20000"/>
              </a:spcBef>
              <a:buChar char="•"/>
              <a:defRPr>
                <a:solidFill>
                  <a:schemeClr val="bg2"/>
                </a:solidFill>
                <a:latin typeface="Arial" charset="0"/>
                <a:ea typeface="MS PGothic" charset="-128"/>
              </a:defRPr>
            </a:lvl3pPr>
            <a:lvl4pPr marL="1600200" indent="-228600" defTabSz="457200">
              <a:spcBef>
                <a:spcPct val="20000"/>
              </a:spcBef>
              <a:buChar char="–"/>
              <a:defRPr sz="1600">
                <a:solidFill>
                  <a:schemeClr val="bg2"/>
                </a:solidFill>
                <a:latin typeface="Arial" charset="0"/>
                <a:ea typeface="MS PGothic" charset="-128"/>
              </a:defRPr>
            </a:lvl4pPr>
            <a:lvl5pPr marL="2057400" indent="-228600" defTabSz="457200">
              <a:spcBef>
                <a:spcPct val="20000"/>
              </a:spcBef>
              <a:buChar char="•"/>
              <a:defRPr sz="1600">
                <a:solidFill>
                  <a:schemeClr val="bg2"/>
                </a:solidFill>
                <a:latin typeface="Arial" charset="0"/>
                <a:ea typeface="MS PGothic" charset="-128"/>
              </a:defRPr>
            </a:lvl5pPr>
            <a:lvl6pPr marL="2514600" indent="-228600" defTabSz="457200" eaLnBrk="0" fontAlgn="base" hangingPunct="0">
              <a:spcBef>
                <a:spcPct val="20000"/>
              </a:spcBef>
              <a:spcAft>
                <a:spcPct val="0"/>
              </a:spcAft>
              <a:buChar char="•"/>
              <a:defRPr sz="1600">
                <a:solidFill>
                  <a:schemeClr val="bg2"/>
                </a:solidFill>
                <a:latin typeface="Arial" charset="0"/>
                <a:ea typeface="MS PGothic" charset="-128"/>
              </a:defRPr>
            </a:lvl6pPr>
            <a:lvl7pPr marL="2971800" indent="-228600" defTabSz="457200" eaLnBrk="0" fontAlgn="base" hangingPunct="0">
              <a:spcBef>
                <a:spcPct val="20000"/>
              </a:spcBef>
              <a:spcAft>
                <a:spcPct val="0"/>
              </a:spcAft>
              <a:buChar char="•"/>
              <a:defRPr sz="1600">
                <a:solidFill>
                  <a:schemeClr val="bg2"/>
                </a:solidFill>
                <a:latin typeface="Arial" charset="0"/>
                <a:ea typeface="MS PGothic" charset="-128"/>
              </a:defRPr>
            </a:lvl7pPr>
            <a:lvl8pPr marL="3429000" indent="-228600" defTabSz="457200" eaLnBrk="0" fontAlgn="base" hangingPunct="0">
              <a:spcBef>
                <a:spcPct val="20000"/>
              </a:spcBef>
              <a:spcAft>
                <a:spcPct val="0"/>
              </a:spcAft>
              <a:buChar char="•"/>
              <a:defRPr sz="1600">
                <a:solidFill>
                  <a:schemeClr val="bg2"/>
                </a:solidFill>
                <a:latin typeface="Arial" charset="0"/>
                <a:ea typeface="MS PGothic" charset="-128"/>
              </a:defRPr>
            </a:lvl8pPr>
            <a:lvl9pPr marL="3886200" indent="-228600" defTabSz="457200" eaLnBrk="0" fontAlgn="base" hangingPunct="0">
              <a:spcBef>
                <a:spcPct val="20000"/>
              </a:spcBef>
              <a:spcAft>
                <a:spcPct val="0"/>
              </a:spcAft>
              <a:buChar char="•"/>
              <a:defRPr sz="1600">
                <a:solidFill>
                  <a:schemeClr val="bg2"/>
                </a:solidFill>
                <a:latin typeface="Arial" charset="0"/>
                <a:ea typeface="MS PGothic" charset="-128"/>
              </a:defRPr>
            </a:lvl9pPr>
          </a:lstStyle>
          <a:p>
            <a:pPr algn="ctr" eaLnBrk="1" hangingPunct="1">
              <a:spcBef>
                <a:spcPct val="0"/>
              </a:spcBef>
              <a:buFontTx/>
              <a:buNone/>
            </a:pPr>
            <a:r>
              <a:rPr lang="en-US" altLang="en-US" sz="2000" dirty="0">
                <a:solidFill>
                  <a:srgbClr val="000000"/>
                </a:solidFill>
                <a:latin typeface="Tahoma" charset="0"/>
              </a:rPr>
              <a:t>Radiosonde verification</a:t>
            </a:r>
          </a:p>
        </p:txBody>
      </p:sp>
      <p:sp>
        <p:nvSpPr>
          <p:cNvPr id="13" name="TextBox 1">
            <a:extLst>
              <a:ext uri="{FF2B5EF4-FFF2-40B4-BE49-F238E27FC236}">
                <a16:creationId xmlns:a16="http://schemas.microsoft.com/office/drawing/2014/main" id="{E14609DE-4567-DC44-AA3A-6041ECE6C5F0}"/>
              </a:ext>
            </a:extLst>
          </p:cNvPr>
          <p:cNvSpPr txBox="1">
            <a:spLocks noChangeArrowheads="1"/>
          </p:cNvSpPr>
          <p:nvPr/>
        </p:nvSpPr>
        <p:spPr bwMode="auto">
          <a:xfrm>
            <a:off x="6858000" y="4572000"/>
            <a:ext cx="3505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b="1">
                <a:solidFill>
                  <a:schemeClr val="bg2"/>
                </a:solidFill>
                <a:latin typeface="Arial" charset="0"/>
                <a:ea typeface="MS PGothic" charset="-128"/>
              </a:defRPr>
            </a:lvl1pPr>
            <a:lvl2pPr marL="742950" indent="-285750">
              <a:spcBef>
                <a:spcPct val="20000"/>
              </a:spcBef>
              <a:buChar char="–"/>
              <a:defRPr sz="2000">
                <a:solidFill>
                  <a:schemeClr val="bg2"/>
                </a:solidFill>
                <a:latin typeface="Arial" charset="0"/>
                <a:ea typeface="MS PGothic" charset="-128"/>
              </a:defRPr>
            </a:lvl2pPr>
            <a:lvl3pPr marL="1143000" indent="-228600">
              <a:spcBef>
                <a:spcPct val="20000"/>
              </a:spcBef>
              <a:buChar char="•"/>
              <a:defRPr>
                <a:solidFill>
                  <a:schemeClr val="bg2"/>
                </a:solidFill>
                <a:latin typeface="Arial" charset="0"/>
                <a:ea typeface="MS PGothic" charset="-128"/>
              </a:defRPr>
            </a:lvl3pPr>
            <a:lvl4pPr marL="1600200" indent="-228600">
              <a:spcBef>
                <a:spcPct val="20000"/>
              </a:spcBef>
              <a:buChar char="–"/>
              <a:defRPr sz="1600">
                <a:solidFill>
                  <a:schemeClr val="bg2"/>
                </a:solidFill>
                <a:latin typeface="Arial" charset="0"/>
                <a:ea typeface="MS PGothic" charset="-128"/>
              </a:defRPr>
            </a:lvl4pPr>
            <a:lvl5pPr marL="2057400" indent="-228600">
              <a:spcBef>
                <a:spcPct val="20000"/>
              </a:spcBef>
              <a:buChar char="•"/>
              <a:defRPr sz="1600">
                <a:solidFill>
                  <a:schemeClr val="bg2"/>
                </a:solidFill>
                <a:latin typeface="Arial" charset="0"/>
                <a:ea typeface="MS PGothic" charset="-128"/>
              </a:defRPr>
            </a:lvl5pPr>
            <a:lvl6pPr marL="2514600" indent="-228600" eaLnBrk="0" fontAlgn="base" hangingPunct="0">
              <a:spcBef>
                <a:spcPct val="20000"/>
              </a:spcBef>
              <a:spcAft>
                <a:spcPct val="0"/>
              </a:spcAft>
              <a:buChar char="•"/>
              <a:defRPr sz="1600">
                <a:solidFill>
                  <a:schemeClr val="bg2"/>
                </a:solidFill>
                <a:latin typeface="Arial" charset="0"/>
                <a:ea typeface="MS PGothic" charset="-128"/>
              </a:defRPr>
            </a:lvl6pPr>
            <a:lvl7pPr marL="2971800" indent="-228600" eaLnBrk="0" fontAlgn="base" hangingPunct="0">
              <a:spcBef>
                <a:spcPct val="20000"/>
              </a:spcBef>
              <a:spcAft>
                <a:spcPct val="0"/>
              </a:spcAft>
              <a:buChar char="•"/>
              <a:defRPr sz="1600">
                <a:solidFill>
                  <a:schemeClr val="bg2"/>
                </a:solidFill>
                <a:latin typeface="Arial" charset="0"/>
                <a:ea typeface="MS PGothic" charset="-128"/>
              </a:defRPr>
            </a:lvl7pPr>
            <a:lvl8pPr marL="3429000" indent="-228600" eaLnBrk="0" fontAlgn="base" hangingPunct="0">
              <a:spcBef>
                <a:spcPct val="20000"/>
              </a:spcBef>
              <a:spcAft>
                <a:spcPct val="0"/>
              </a:spcAft>
              <a:buChar char="•"/>
              <a:defRPr sz="1600">
                <a:solidFill>
                  <a:schemeClr val="bg2"/>
                </a:solidFill>
                <a:latin typeface="Arial" charset="0"/>
                <a:ea typeface="MS PGothic" charset="-128"/>
              </a:defRPr>
            </a:lvl8pPr>
            <a:lvl9pPr marL="3886200" indent="-228600" eaLnBrk="0" fontAlgn="base" hangingPunct="0">
              <a:spcBef>
                <a:spcPct val="20000"/>
              </a:spcBef>
              <a:spcAft>
                <a:spcPct val="0"/>
              </a:spcAft>
              <a:buChar char="•"/>
              <a:defRPr sz="1600">
                <a:solidFill>
                  <a:schemeClr val="bg2"/>
                </a:solidFill>
                <a:latin typeface="Arial" charset="0"/>
                <a:ea typeface="MS PGothic" charset="-128"/>
              </a:defRPr>
            </a:lvl9pPr>
          </a:lstStyle>
          <a:p>
            <a:pPr eaLnBrk="1" hangingPunct="1">
              <a:spcBef>
                <a:spcPct val="0"/>
              </a:spcBef>
              <a:buFontTx/>
              <a:buNone/>
            </a:pPr>
            <a:r>
              <a:rPr lang="en-US" altLang="en-US" sz="1800" dirty="0">
                <a:solidFill>
                  <a:srgbClr val="000000"/>
                </a:solidFill>
              </a:rPr>
              <a:t>100-1000 </a:t>
            </a:r>
            <a:r>
              <a:rPr lang="en-US" altLang="en-US" sz="1800" dirty="0" err="1">
                <a:solidFill>
                  <a:srgbClr val="000000"/>
                </a:solidFill>
              </a:rPr>
              <a:t>hPa</a:t>
            </a:r>
            <a:r>
              <a:rPr lang="en-US" altLang="en-US" sz="1800" dirty="0">
                <a:solidFill>
                  <a:srgbClr val="000000"/>
                </a:solidFill>
              </a:rPr>
              <a:t> R</a:t>
            </a:r>
            <a:r>
              <a:rPr lang="en-US" altLang="zh-CN" sz="1800" dirty="0">
                <a:solidFill>
                  <a:srgbClr val="000000"/>
                </a:solidFill>
              </a:rPr>
              <a:t>MS m</a:t>
            </a:r>
            <a:r>
              <a:rPr lang="en-US" altLang="en-US" sz="1800" dirty="0">
                <a:solidFill>
                  <a:srgbClr val="000000"/>
                </a:solidFill>
              </a:rPr>
              <a:t>ean</a:t>
            </a:r>
          </a:p>
        </p:txBody>
      </p:sp>
      <p:sp>
        <p:nvSpPr>
          <p:cNvPr id="15" name="TextBox 1">
            <a:extLst>
              <a:ext uri="{FF2B5EF4-FFF2-40B4-BE49-F238E27FC236}">
                <a16:creationId xmlns:a16="http://schemas.microsoft.com/office/drawing/2014/main" id="{5789B5A4-52B4-4B4B-9463-3EF9D99696DA}"/>
              </a:ext>
            </a:extLst>
          </p:cNvPr>
          <p:cNvSpPr txBox="1">
            <a:spLocks noChangeArrowheads="1"/>
          </p:cNvSpPr>
          <p:nvPr/>
        </p:nvSpPr>
        <p:spPr bwMode="auto">
          <a:xfrm>
            <a:off x="126610" y="5817424"/>
            <a:ext cx="67175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chemeClr val="bg2"/>
                </a:solidFill>
                <a:latin typeface="Arial" charset="0"/>
                <a:ea typeface="MS PGothic" charset="-128"/>
              </a:defRPr>
            </a:lvl1pPr>
            <a:lvl2pPr marL="742950" indent="-285750">
              <a:spcBef>
                <a:spcPct val="20000"/>
              </a:spcBef>
              <a:buChar char="–"/>
              <a:defRPr sz="2000">
                <a:solidFill>
                  <a:schemeClr val="bg2"/>
                </a:solidFill>
                <a:latin typeface="Arial" charset="0"/>
                <a:ea typeface="MS PGothic" charset="-128"/>
              </a:defRPr>
            </a:lvl2pPr>
            <a:lvl3pPr marL="1143000" indent="-228600">
              <a:spcBef>
                <a:spcPct val="20000"/>
              </a:spcBef>
              <a:buChar char="•"/>
              <a:defRPr>
                <a:solidFill>
                  <a:schemeClr val="bg2"/>
                </a:solidFill>
                <a:latin typeface="Arial" charset="0"/>
                <a:ea typeface="MS PGothic" charset="-128"/>
              </a:defRPr>
            </a:lvl3pPr>
            <a:lvl4pPr marL="1600200" indent="-228600">
              <a:spcBef>
                <a:spcPct val="20000"/>
              </a:spcBef>
              <a:buChar char="–"/>
              <a:defRPr sz="1600">
                <a:solidFill>
                  <a:schemeClr val="bg2"/>
                </a:solidFill>
                <a:latin typeface="Arial" charset="0"/>
                <a:ea typeface="MS PGothic" charset="-128"/>
              </a:defRPr>
            </a:lvl4pPr>
            <a:lvl5pPr marL="2057400" indent="-228600">
              <a:spcBef>
                <a:spcPct val="20000"/>
              </a:spcBef>
              <a:buChar char="•"/>
              <a:defRPr sz="1600">
                <a:solidFill>
                  <a:schemeClr val="bg2"/>
                </a:solidFill>
                <a:latin typeface="Arial" charset="0"/>
                <a:ea typeface="MS PGothic" charset="-128"/>
              </a:defRPr>
            </a:lvl5pPr>
            <a:lvl6pPr marL="2514600" indent="-228600" eaLnBrk="0" fontAlgn="base" hangingPunct="0">
              <a:spcBef>
                <a:spcPct val="20000"/>
              </a:spcBef>
              <a:spcAft>
                <a:spcPct val="0"/>
              </a:spcAft>
              <a:buChar char="•"/>
              <a:defRPr sz="1600">
                <a:solidFill>
                  <a:schemeClr val="bg2"/>
                </a:solidFill>
                <a:latin typeface="Arial" charset="0"/>
                <a:ea typeface="MS PGothic" charset="-128"/>
              </a:defRPr>
            </a:lvl6pPr>
            <a:lvl7pPr marL="2971800" indent="-228600" eaLnBrk="0" fontAlgn="base" hangingPunct="0">
              <a:spcBef>
                <a:spcPct val="20000"/>
              </a:spcBef>
              <a:spcAft>
                <a:spcPct val="0"/>
              </a:spcAft>
              <a:buChar char="•"/>
              <a:defRPr sz="1600">
                <a:solidFill>
                  <a:schemeClr val="bg2"/>
                </a:solidFill>
                <a:latin typeface="Arial" charset="0"/>
                <a:ea typeface="MS PGothic" charset="-128"/>
              </a:defRPr>
            </a:lvl7pPr>
            <a:lvl8pPr marL="3429000" indent="-228600" eaLnBrk="0" fontAlgn="base" hangingPunct="0">
              <a:spcBef>
                <a:spcPct val="20000"/>
              </a:spcBef>
              <a:spcAft>
                <a:spcPct val="0"/>
              </a:spcAft>
              <a:buChar char="•"/>
              <a:defRPr sz="1600">
                <a:solidFill>
                  <a:schemeClr val="bg2"/>
                </a:solidFill>
                <a:latin typeface="Arial" charset="0"/>
                <a:ea typeface="MS PGothic" charset="-128"/>
              </a:defRPr>
            </a:lvl8pPr>
            <a:lvl9pPr marL="3886200" indent="-228600" eaLnBrk="0" fontAlgn="base" hangingPunct="0">
              <a:spcBef>
                <a:spcPct val="20000"/>
              </a:spcBef>
              <a:spcAft>
                <a:spcPct val="0"/>
              </a:spcAft>
              <a:buChar char="•"/>
              <a:defRPr sz="1600">
                <a:solidFill>
                  <a:schemeClr val="bg2"/>
                </a:solidFill>
                <a:latin typeface="Arial" charset="0"/>
                <a:ea typeface="MS PGothic" charset="-128"/>
              </a:defRPr>
            </a:lvl9pPr>
          </a:lstStyle>
          <a:p>
            <a:pPr eaLnBrk="1" hangingPunct="1">
              <a:spcBef>
                <a:spcPct val="0"/>
              </a:spcBef>
              <a:buFontTx/>
              <a:buNone/>
            </a:pPr>
            <a:r>
              <a:rPr lang="en-US" altLang="en-US" sz="1800" dirty="0">
                <a:solidFill>
                  <a:srgbClr val="000000"/>
                </a:solidFill>
              </a:rPr>
              <a:t>One-month hourly RAP retro runs averaged 1-31 May 2020.</a:t>
            </a:r>
          </a:p>
        </p:txBody>
      </p:sp>
      <p:pic>
        <p:nvPicPr>
          <p:cNvPr id="8" name="Content Placeholder 7">
            <a:extLst>
              <a:ext uri="{FF2B5EF4-FFF2-40B4-BE49-F238E27FC236}">
                <a16:creationId xmlns:a16="http://schemas.microsoft.com/office/drawing/2014/main" id="{5446083F-B565-C14A-922E-2EA0D31BC2E6}"/>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6848" t="2271" r="8518" b="5075"/>
          <a:stretch/>
        </p:blipFill>
        <p:spPr>
          <a:xfrm>
            <a:off x="1746885" y="1066800"/>
            <a:ext cx="4108628" cy="2141496"/>
          </a:xfrm>
        </p:spPr>
      </p:pic>
      <p:sp>
        <p:nvSpPr>
          <p:cNvPr id="30" name="TextBox 24">
            <a:extLst>
              <a:ext uri="{FF2B5EF4-FFF2-40B4-BE49-F238E27FC236}">
                <a16:creationId xmlns:a16="http://schemas.microsoft.com/office/drawing/2014/main" id="{3AC261E7-B60D-9B4F-8104-02F993600A82}"/>
              </a:ext>
            </a:extLst>
          </p:cNvPr>
          <p:cNvSpPr txBox="1">
            <a:spLocks noChangeArrowheads="1"/>
          </p:cNvSpPr>
          <p:nvPr/>
        </p:nvSpPr>
        <p:spPr bwMode="auto">
          <a:xfrm>
            <a:off x="2667000" y="1149576"/>
            <a:ext cx="2667000" cy="441325"/>
          </a:xfrm>
          <a:prstGeom prst="rect">
            <a:avLst/>
          </a:prstGeom>
          <a:noFill/>
          <a:ln>
            <a:noFill/>
          </a:ln>
        </p:spPr>
        <p:txBody>
          <a:bodyPr>
            <a:spAutoFit/>
          </a:bodyPr>
          <a:lstStyle>
            <a:lvl1pPr defTabSz="457200">
              <a:spcBef>
                <a:spcPct val="20000"/>
              </a:spcBef>
              <a:buChar char="•"/>
              <a:defRPr sz="2400" b="1">
                <a:solidFill>
                  <a:schemeClr val="bg2"/>
                </a:solidFill>
                <a:latin typeface="Arial" charset="0"/>
                <a:ea typeface="MS PGothic" charset="-128"/>
              </a:defRPr>
            </a:lvl1pPr>
            <a:lvl2pPr marL="742950" indent="-285750" defTabSz="457200">
              <a:spcBef>
                <a:spcPct val="20000"/>
              </a:spcBef>
              <a:buChar char="–"/>
              <a:defRPr sz="2000">
                <a:solidFill>
                  <a:schemeClr val="bg2"/>
                </a:solidFill>
                <a:latin typeface="Arial" charset="0"/>
                <a:ea typeface="MS PGothic" charset="-128"/>
              </a:defRPr>
            </a:lvl2pPr>
            <a:lvl3pPr marL="1143000" indent="-228600" defTabSz="457200">
              <a:spcBef>
                <a:spcPct val="20000"/>
              </a:spcBef>
              <a:buChar char="•"/>
              <a:defRPr>
                <a:solidFill>
                  <a:schemeClr val="bg2"/>
                </a:solidFill>
                <a:latin typeface="Arial" charset="0"/>
                <a:ea typeface="MS PGothic" charset="-128"/>
              </a:defRPr>
            </a:lvl3pPr>
            <a:lvl4pPr marL="1600200" indent="-228600" defTabSz="457200">
              <a:spcBef>
                <a:spcPct val="20000"/>
              </a:spcBef>
              <a:buChar char="–"/>
              <a:defRPr sz="1600">
                <a:solidFill>
                  <a:schemeClr val="bg2"/>
                </a:solidFill>
                <a:latin typeface="Arial" charset="0"/>
                <a:ea typeface="MS PGothic" charset="-128"/>
              </a:defRPr>
            </a:lvl4pPr>
            <a:lvl5pPr marL="2057400" indent="-228600" defTabSz="457200">
              <a:spcBef>
                <a:spcPct val="20000"/>
              </a:spcBef>
              <a:buChar char="•"/>
              <a:defRPr sz="1600">
                <a:solidFill>
                  <a:schemeClr val="bg2"/>
                </a:solidFill>
                <a:latin typeface="Arial" charset="0"/>
                <a:ea typeface="MS PGothic" charset="-128"/>
              </a:defRPr>
            </a:lvl5pPr>
            <a:lvl6pPr marL="2514600" indent="-228600" defTabSz="457200" eaLnBrk="0" fontAlgn="base" hangingPunct="0">
              <a:spcBef>
                <a:spcPct val="20000"/>
              </a:spcBef>
              <a:spcAft>
                <a:spcPct val="0"/>
              </a:spcAft>
              <a:buChar char="•"/>
              <a:defRPr sz="1600">
                <a:solidFill>
                  <a:schemeClr val="bg2"/>
                </a:solidFill>
                <a:latin typeface="Arial" charset="0"/>
                <a:ea typeface="MS PGothic" charset="-128"/>
              </a:defRPr>
            </a:lvl6pPr>
            <a:lvl7pPr marL="2971800" indent="-228600" defTabSz="457200" eaLnBrk="0" fontAlgn="base" hangingPunct="0">
              <a:spcBef>
                <a:spcPct val="20000"/>
              </a:spcBef>
              <a:spcAft>
                <a:spcPct val="0"/>
              </a:spcAft>
              <a:buChar char="•"/>
              <a:defRPr sz="1600">
                <a:solidFill>
                  <a:schemeClr val="bg2"/>
                </a:solidFill>
                <a:latin typeface="Arial" charset="0"/>
                <a:ea typeface="MS PGothic" charset="-128"/>
              </a:defRPr>
            </a:lvl7pPr>
            <a:lvl8pPr marL="3429000" indent="-228600" defTabSz="457200" eaLnBrk="0" fontAlgn="base" hangingPunct="0">
              <a:spcBef>
                <a:spcPct val="20000"/>
              </a:spcBef>
              <a:spcAft>
                <a:spcPct val="0"/>
              </a:spcAft>
              <a:buChar char="•"/>
              <a:defRPr sz="1600">
                <a:solidFill>
                  <a:schemeClr val="bg2"/>
                </a:solidFill>
                <a:latin typeface="Arial" charset="0"/>
                <a:ea typeface="MS PGothic" charset="-128"/>
              </a:defRPr>
            </a:lvl8pPr>
            <a:lvl9pPr marL="3886200" indent="-228600" defTabSz="457200" eaLnBrk="0" fontAlgn="base" hangingPunct="0">
              <a:spcBef>
                <a:spcPct val="20000"/>
              </a:spcBef>
              <a:spcAft>
                <a:spcPct val="0"/>
              </a:spcAft>
              <a:buChar char="•"/>
              <a:defRPr sz="1600">
                <a:solidFill>
                  <a:schemeClr val="bg2"/>
                </a:solidFill>
                <a:latin typeface="Arial" charset="0"/>
                <a:ea typeface="MS PGothic" charset="-128"/>
              </a:defRPr>
            </a:lvl9pPr>
          </a:lstStyle>
          <a:p>
            <a:pPr algn="ctr">
              <a:lnSpc>
                <a:spcPts val="2600"/>
              </a:lnSpc>
              <a:spcBef>
                <a:spcPct val="0"/>
              </a:spcBef>
              <a:buNone/>
            </a:pPr>
            <a:r>
              <a:rPr lang="en-US" altLang="en-US" dirty="0">
                <a:solidFill>
                  <a:srgbClr val="CC00CC"/>
                </a:solidFill>
                <a:latin typeface="Arial Black" charset="0"/>
              </a:rPr>
              <a:t>T</a:t>
            </a:r>
            <a:r>
              <a:rPr lang="en-US" altLang="en-US" sz="2800" dirty="0">
                <a:solidFill>
                  <a:srgbClr val="CC00CC"/>
                </a:solidFill>
                <a:latin typeface="Arial Black" charset="0"/>
              </a:rPr>
              <a:t>emperature</a:t>
            </a:r>
            <a:endParaRPr lang="en-US" altLang="en-US" dirty="0">
              <a:solidFill>
                <a:srgbClr val="CC00CC"/>
              </a:solidFill>
              <a:latin typeface="Arial Black" charset="0"/>
            </a:endParaRPr>
          </a:p>
        </p:txBody>
      </p:sp>
      <p:sp>
        <p:nvSpPr>
          <p:cNvPr id="31" name="TextBox 32">
            <a:extLst>
              <a:ext uri="{FF2B5EF4-FFF2-40B4-BE49-F238E27FC236}">
                <a16:creationId xmlns:a16="http://schemas.microsoft.com/office/drawing/2014/main" id="{3DEE0FF2-969B-3C43-9C05-C24E6AB1094D}"/>
              </a:ext>
            </a:extLst>
          </p:cNvPr>
          <p:cNvSpPr txBox="1">
            <a:spLocks noChangeArrowheads="1"/>
          </p:cNvSpPr>
          <p:nvPr/>
        </p:nvSpPr>
        <p:spPr bwMode="auto">
          <a:xfrm>
            <a:off x="1920312" y="3057086"/>
            <a:ext cx="410862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chemeClr val="bg2"/>
                </a:solidFill>
                <a:latin typeface="Arial" charset="0"/>
                <a:ea typeface="MS PGothic" charset="-128"/>
              </a:defRPr>
            </a:lvl1pPr>
            <a:lvl2pPr marL="742950" indent="-285750">
              <a:spcBef>
                <a:spcPct val="20000"/>
              </a:spcBef>
              <a:buChar char="–"/>
              <a:defRPr sz="2000">
                <a:solidFill>
                  <a:schemeClr val="bg2"/>
                </a:solidFill>
                <a:latin typeface="Arial" charset="0"/>
                <a:ea typeface="MS PGothic" charset="-128"/>
              </a:defRPr>
            </a:lvl2pPr>
            <a:lvl3pPr marL="1143000" indent="-228600">
              <a:spcBef>
                <a:spcPct val="20000"/>
              </a:spcBef>
              <a:buChar char="•"/>
              <a:defRPr>
                <a:solidFill>
                  <a:schemeClr val="bg2"/>
                </a:solidFill>
                <a:latin typeface="Arial" charset="0"/>
                <a:ea typeface="MS PGothic" charset="-128"/>
              </a:defRPr>
            </a:lvl3pPr>
            <a:lvl4pPr marL="1600200" indent="-228600">
              <a:spcBef>
                <a:spcPct val="20000"/>
              </a:spcBef>
              <a:buChar char="–"/>
              <a:defRPr sz="1600">
                <a:solidFill>
                  <a:schemeClr val="bg2"/>
                </a:solidFill>
                <a:latin typeface="Arial" charset="0"/>
                <a:ea typeface="MS PGothic" charset="-128"/>
              </a:defRPr>
            </a:lvl4pPr>
            <a:lvl5pPr marL="2057400" indent="-228600">
              <a:spcBef>
                <a:spcPct val="20000"/>
              </a:spcBef>
              <a:buChar char="•"/>
              <a:defRPr sz="1600">
                <a:solidFill>
                  <a:schemeClr val="bg2"/>
                </a:solidFill>
                <a:latin typeface="Arial" charset="0"/>
                <a:ea typeface="MS PGothic" charset="-128"/>
              </a:defRPr>
            </a:lvl5pPr>
            <a:lvl6pPr marL="2514600" indent="-228600" eaLnBrk="0" fontAlgn="base" hangingPunct="0">
              <a:spcBef>
                <a:spcPct val="20000"/>
              </a:spcBef>
              <a:spcAft>
                <a:spcPct val="0"/>
              </a:spcAft>
              <a:buChar char="•"/>
              <a:defRPr sz="1600">
                <a:solidFill>
                  <a:schemeClr val="bg2"/>
                </a:solidFill>
                <a:latin typeface="Arial" charset="0"/>
                <a:ea typeface="MS PGothic" charset="-128"/>
              </a:defRPr>
            </a:lvl6pPr>
            <a:lvl7pPr marL="2971800" indent="-228600" eaLnBrk="0" fontAlgn="base" hangingPunct="0">
              <a:spcBef>
                <a:spcPct val="20000"/>
              </a:spcBef>
              <a:spcAft>
                <a:spcPct val="0"/>
              </a:spcAft>
              <a:buChar char="•"/>
              <a:defRPr sz="1600">
                <a:solidFill>
                  <a:schemeClr val="bg2"/>
                </a:solidFill>
                <a:latin typeface="Arial" charset="0"/>
                <a:ea typeface="MS PGothic" charset="-128"/>
              </a:defRPr>
            </a:lvl7pPr>
            <a:lvl8pPr marL="3429000" indent="-228600" eaLnBrk="0" fontAlgn="base" hangingPunct="0">
              <a:spcBef>
                <a:spcPct val="20000"/>
              </a:spcBef>
              <a:spcAft>
                <a:spcPct val="0"/>
              </a:spcAft>
              <a:buChar char="•"/>
              <a:defRPr sz="1600">
                <a:solidFill>
                  <a:schemeClr val="bg2"/>
                </a:solidFill>
                <a:latin typeface="Arial" charset="0"/>
                <a:ea typeface="MS PGothic" charset="-128"/>
              </a:defRPr>
            </a:lvl8pPr>
            <a:lvl9pPr marL="3886200" indent="-228600" eaLnBrk="0" fontAlgn="base" hangingPunct="0">
              <a:spcBef>
                <a:spcPct val="20000"/>
              </a:spcBef>
              <a:spcAft>
                <a:spcPct val="0"/>
              </a:spcAft>
              <a:buChar char="•"/>
              <a:defRPr sz="1600">
                <a:solidFill>
                  <a:schemeClr val="bg2"/>
                </a:solidFill>
                <a:latin typeface="Arial" charset="0"/>
                <a:ea typeface="MS PGothic" charset="-128"/>
              </a:defRPr>
            </a:lvl9pPr>
          </a:lstStyle>
          <a:p>
            <a:pPr>
              <a:spcBef>
                <a:spcPct val="0"/>
              </a:spcBef>
              <a:buFontTx/>
              <a:buNone/>
            </a:pPr>
            <a:r>
              <a:rPr lang="en-US" altLang="en-US" sz="1600" b="0" dirty="0">
                <a:solidFill>
                  <a:schemeClr val="tx1"/>
                </a:solidFill>
                <a:latin typeface="Arial Black" charset="0"/>
              </a:rPr>
              <a:t>    1-hr  3-hr  6-hr  9-hr  12-hr 18-hr</a:t>
            </a:r>
          </a:p>
        </p:txBody>
      </p:sp>
      <p:sp>
        <p:nvSpPr>
          <p:cNvPr id="32" name="Rectangle 31">
            <a:extLst>
              <a:ext uri="{FF2B5EF4-FFF2-40B4-BE49-F238E27FC236}">
                <a16:creationId xmlns:a16="http://schemas.microsoft.com/office/drawing/2014/main" id="{6A286AF5-C866-444C-8170-B168C0803CD5}"/>
              </a:ext>
            </a:extLst>
          </p:cNvPr>
          <p:cNvSpPr>
            <a:spLocks noChangeArrowheads="1"/>
          </p:cNvSpPr>
          <p:nvPr/>
        </p:nvSpPr>
        <p:spPr bwMode="auto">
          <a:xfrm>
            <a:off x="2057401" y="1569722"/>
            <a:ext cx="197733" cy="726359"/>
          </a:xfrm>
          <a:prstGeom prst="rect">
            <a:avLst/>
          </a:prstGeom>
          <a:solidFill>
            <a:srgbClr val="008000">
              <a:alpha val="25098"/>
            </a:srgbClr>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a:solidFill>
                <a:srgbClr val="008000"/>
              </a:solidFill>
              <a:ea typeface="MS PGothic" charset="0"/>
              <a:cs typeface="MS PGothic" charset="0"/>
            </a:endParaRPr>
          </a:p>
        </p:txBody>
      </p:sp>
      <p:sp>
        <p:nvSpPr>
          <p:cNvPr id="33" name="TextBox 20">
            <a:extLst>
              <a:ext uri="{FF2B5EF4-FFF2-40B4-BE49-F238E27FC236}">
                <a16:creationId xmlns:a16="http://schemas.microsoft.com/office/drawing/2014/main" id="{0CEE513B-A678-6546-9E67-321F65636660}"/>
              </a:ext>
            </a:extLst>
          </p:cNvPr>
          <p:cNvSpPr txBox="1">
            <a:spLocks noChangeArrowheads="1"/>
          </p:cNvSpPr>
          <p:nvPr/>
        </p:nvSpPr>
        <p:spPr bwMode="auto">
          <a:xfrm>
            <a:off x="1605107" y="1222785"/>
            <a:ext cx="782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bg2"/>
                </a:solidFill>
                <a:latin typeface="Arial" charset="0"/>
                <a:ea typeface="MS PGothic" charset="-128"/>
              </a:defRPr>
            </a:lvl1pPr>
            <a:lvl2pPr marL="742950" indent="-285750">
              <a:spcBef>
                <a:spcPct val="20000"/>
              </a:spcBef>
              <a:buChar char="–"/>
              <a:defRPr sz="2000">
                <a:solidFill>
                  <a:schemeClr val="bg2"/>
                </a:solidFill>
                <a:latin typeface="Arial" charset="0"/>
                <a:ea typeface="MS PGothic" charset="-128"/>
              </a:defRPr>
            </a:lvl2pPr>
            <a:lvl3pPr marL="1143000" indent="-228600">
              <a:spcBef>
                <a:spcPct val="20000"/>
              </a:spcBef>
              <a:buChar char="•"/>
              <a:defRPr>
                <a:solidFill>
                  <a:schemeClr val="bg2"/>
                </a:solidFill>
                <a:latin typeface="Arial" charset="0"/>
                <a:ea typeface="MS PGothic" charset="-128"/>
              </a:defRPr>
            </a:lvl3pPr>
            <a:lvl4pPr marL="1600200" indent="-228600">
              <a:spcBef>
                <a:spcPct val="20000"/>
              </a:spcBef>
              <a:buChar char="–"/>
              <a:defRPr sz="1600">
                <a:solidFill>
                  <a:schemeClr val="bg2"/>
                </a:solidFill>
                <a:latin typeface="Arial" charset="0"/>
                <a:ea typeface="MS PGothic" charset="-128"/>
              </a:defRPr>
            </a:lvl4pPr>
            <a:lvl5pPr marL="2057400" indent="-228600">
              <a:spcBef>
                <a:spcPct val="20000"/>
              </a:spcBef>
              <a:buChar char="•"/>
              <a:defRPr sz="1600">
                <a:solidFill>
                  <a:schemeClr val="bg2"/>
                </a:solidFill>
                <a:latin typeface="Arial" charset="0"/>
                <a:ea typeface="MS PGothic" charset="-128"/>
              </a:defRPr>
            </a:lvl5pPr>
            <a:lvl6pPr marL="2514600" indent="-228600" eaLnBrk="0" fontAlgn="base" hangingPunct="0">
              <a:spcBef>
                <a:spcPct val="20000"/>
              </a:spcBef>
              <a:spcAft>
                <a:spcPct val="0"/>
              </a:spcAft>
              <a:buChar char="•"/>
              <a:defRPr sz="1600">
                <a:solidFill>
                  <a:schemeClr val="bg2"/>
                </a:solidFill>
                <a:latin typeface="Arial" charset="0"/>
                <a:ea typeface="MS PGothic" charset="-128"/>
              </a:defRPr>
            </a:lvl6pPr>
            <a:lvl7pPr marL="2971800" indent="-228600" eaLnBrk="0" fontAlgn="base" hangingPunct="0">
              <a:spcBef>
                <a:spcPct val="20000"/>
              </a:spcBef>
              <a:spcAft>
                <a:spcPct val="0"/>
              </a:spcAft>
              <a:buChar char="•"/>
              <a:defRPr sz="1600">
                <a:solidFill>
                  <a:schemeClr val="bg2"/>
                </a:solidFill>
                <a:latin typeface="Arial" charset="0"/>
                <a:ea typeface="MS PGothic" charset="-128"/>
              </a:defRPr>
            </a:lvl7pPr>
            <a:lvl8pPr marL="3429000" indent="-228600" eaLnBrk="0" fontAlgn="base" hangingPunct="0">
              <a:spcBef>
                <a:spcPct val="20000"/>
              </a:spcBef>
              <a:spcAft>
                <a:spcPct val="0"/>
              </a:spcAft>
              <a:buChar char="•"/>
              <a:defRPr sz="1600">
                <a:solidFill>
                  <a:schemeClr val="bg2"/>
                </a:solidFill>
                <a:latin typeface="Arial" charset="0"/>
                <a:ea typeface="MS PGothic" charset="-128"/>
              </a:defRPr>
            </a:lvl8pPr>
            <a:lvl9pPr marL="3886200" indent="-228600" eaLnBrk="0" fontAlgn="base" hangingPunct="0">
              <a:spcBef>
                <a:spcPct val="20000"/>
              </a:spcBef>
              <a:spcAft>
                <a:spcPct val="0"/>
              </a:spcAft>
              <a:buChar char="•"/>
              <a:defRPr sz="1600">
                <a:solidFill>
                  <a:schemeClr val="bg2"/>
                </a:solidFill>
                <a:latin typeface="Arial" charset="0"/>
                <a:ea typeface="MS PGothic" charset="-128"/>
              </a:defRPr>
            </a:lvl9pPr>
          </a:lstStyle>
          <a:p>
            <a:pPr eaLnBrk="1" hangingPunct="1">
              <a:spcBef>
                <a:spcPct val="0"/>
              </a:spcBef>
              <a:buFontTx/>
              <a:buNone/>
            </a:pPr>
            <a:r>
              <a:rPr lang="en-US" altLang="en-US" sz="2000" b="0" dirty="0">
                <a:solidFill>
                  <a:srgbClr val="009900"/>
                </a:solidFill>
                <a:latin typeface="Arial Black" charset="0"/>
              </a:rPr>
              <a:t>+1%</a:t>
            </a:r>
          </a:p>
        </p:txBody>
      </p:sp>
      <p:pic>
        <p:nvPicPr>
          <p:cNvPr id="24" name="Picture 23">
            <a:extLst>
              <a:ext uri="{FF2B5EF4-FFF2-40B4-BE49-F238E27FC236}">
                <a16:creationId xmlns:a16="http://schemas.microsoft.com/office/drawing/2014/main" id="{E205966E-D0CB-5643-B8CA-F468C99058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248" t="5612" r="7033"/>
          <a:stretch/>
        </p:blipFill>
        <p:spPr>
          <a:xfrm>
            <a:off x="6336490" y="1156278"/>
            <a:ext cx="3823627" cy="2004526"/>
          </a:xfrm>
          <a:prstGeom prst="rect">
            <a:avLst/>
          </a:prstGeom>
        </p:spPr>
      </p:pic>
      <p:sp>
        <p:nvSpPr>
          <p:cNvPr id="34" name="TextBox 20">
            <a:extLst>
              <a:ext uri="{FF2B5EF4-FFF2-40B4-BE49-F238E27FC236}">
                <a16:creationId xmlns:a16="http://schemas.microsoft.com/office/drawing/2014/main" id="{B95FFC54-EB9C-4343-9D5A-08FC0D370FE0}"/>
              </a:ext>
            </a:extLst>
          </p:cNvPr>
          <p:cNvSpPr txBox="1">
            <a:spLocks noChangeArrowheads="1"/>
          </p:cNvSpPr>
          <p:nvPr/>
        </p:nvSpPr>
        <p:spPr bwMode="auto">
          <a:xfrm>
            <a:off x="6407401" y="1378791"/>
            <a:ext cx="10390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bg2"/>
                </a:solidFill>
                <a:latin typeface="Arial" charset="0"/>
                <a:ea typeface="MS PGothic" charset="-128"/>
              </a:defRPr>
            </a:lvl1pPr>
            <a:lvl2pPr marL="742950" indent="-285750">
              <a:spcBef>
                <a:spcPct val="20000"/>
              </a:spcBef>
              <a:buChar char="–"/>
              <a:defRPr sz="2000">
                <a:solidFill>
                  <a:schemeClr val="bg2"/>
                </a:solidFill>
                <a:latin typeface="Arial" charset="0"/>
                <a:ea typeface="MS PGothic" charset="-128"/>
              </a:defRPr>
            </a:lvl2pPr>
            <a:lvl3pPr marL="1143000" indent="-228600">
              <a:spcBef>
                <a:spcPct val="20000"/>
              </a:spcBef>
              <a:buChar char="•"/>
              <a:defRPr>
                <a:solidFill>
                  <a:schemeClr val="bg2"/>
                </a:solidFill>
                <a:latin typeface="Arial" charset="0"/>
                <a:ea typeface="MS PGothic" charset="-128"/>
              </a:defRPr>
            </a:lvl3pPr>
            <a:lvl4pPr marL="1600200" indent="-228600">
              <a:spcBef>
                <a:spcPct val="20000"/>
              </a:spcBef>
              <a:buChar char="–"/>
              <a:defRPr sz="1600">
                <a:solidFill>
                  <a:schemeClr val="bg2"/>
                </a:solidFill>
                <a:latin typeface="Arial" charset="0"/>
                <a:ea typeface="MS PGothic" charset="-128"/>
              </a:defRPr>
            </a:lvl4pPr>
            <a:lvl5pPr marL="2057400" indent="-228600">
              <a:spcBef>
                <a:spcPct val="20000"/>
              </a:spcBef>
              <a:buChar char="•"/>
              <a:defRPr sz="1600">
                <a:solidFill>
                  <a:schemeClr val="bg2"/>
                </a:solidFill>
                <a:latin typeface="Arial" charset="0"/>
                <a:ea typeface="MS PGothic" charset="-128"/>
              </a:defRPr>
            </a:lvl5pPr>
            <a:lvl6pPr marL="2514600" indent="-228600" eaLnBrk="0" fontAlgn="base" hangingPunct="0">
              <a:spcBef>
                <a:spcPct val="20000"/>
              </a:spcBef>
              <a:spcAft>
                <a:spcPct val="0"/>
              </a:spcAft>
              <a:buChar char="•"/>
              <a:defRPr sz="1600">
                <a:solidFill>
                  <a:schemeClr val="bg2"/>
                </a:solidFill>
                <a:latin typeface="Arial" charset="0"/>
                <a:ea typeface="MS PGothic" charset="-128"/>
              </a:defRPr>
            </a:lvl6pPr>
            <a:lvl7pPr marL="2971800" indent="-228600" eaLnBrk="0" fontAlgn="base" hangingPunct="0">
              <a:spcBef>
                <a:spcPct val="20000"/>
              </a:spcBef>
              <a:spcAft>
                <a:spcPct val="0"/>
              </a:spcAft>
              <a:buChar char="•"/>
              <a:defRPr sz="1600">
                <a:solidFill>
                  <a:schemeClr val="bg2"/>
                </a:solidFill>
                <a:latin typeface="Arial" charset="0"/>
                <a:ea typeface="MS PGothic" charset="-128"/>
              </a:defRPr>
            </a:lvl7pPr>
            <a:lvl8pPr marL="3429000" indent="-228600" eaLnBrk="0" fontAlgn="base" hangingPunct="0">
              <a:spcBef>
                <a:spcPct val="20000"/>
              </a:spcBef>
              <a:spcAft>
                <a:spcPct val="0"/>
              </a:spcAft>
              <a:buChar char="•"/>
              <a:defRPr sz="1600">
                <a:solidFill>
                  <a:schemeClr val="bg2"/>
                </a:solidFill>
                <a:latin typeface="Arial" charset="0"/>
                <a:ea typeface="MS PGothic" charset="-128"/>
              </a:defRPr>
            </a:lvl8pPr>
            <a:lvl9pPr marL="3886200" indent="-228600" eaLnBrk="0" fontAlgn="base" hangingPunct="0">
              <a:spcBef>
                <a:spcPct val="20000"/>
              </a:spcBef>
              <a:spcAft>
                <a:spcPct val="0"/>
              </a:spcAft>
              <a:buChar char="•"/>
              <a:defRPr sz="1600">
                <a:solidFill>
                  <a:schemeClr val="bg2"/>
                </a:solidFill>
                <a:latin typeface="Arial" charset="0"/>
                <a:ea typeface="MS PGothic" charset="-128"/>
              </a:defRPr>
            </a:lvl9pPr>
          </a:lstStyle>
          <a:p>
            <a:pPr eaLnBrk="1" hangingPunct="1">
              <a:spcBef>
                <a:spcPct val="0"/>
              </a:spcBef>
              <a:buFontTx/>
              <a:buNone/>
            </a:pPr>
            <a:r>
              <a:rPr lang="en-US" altLang="en-US" sz="2000" b="0" dirty="0">
                <a:solidFill>
                  <a:srgbClr val="009900"/>
                </a:solidFill>
                <a:latin typeface="Arial Black" charset="0"/>
              </a:rPr>
              <a:t>+0.3%</a:t>
            </a:r>
          </a:p>
        </p:txBody>
      </p:sp>
      <p:sp>
        <p:nvSpPr>
          <p:cNvPr id="35" name="Rectangle 34">
            <a:extLst>
              <a:ext uri="{FF2B5EF4-FFF2-40B4-BE49-F238E27FC236}">
                <a16:creationId xmlns:a16="http://schemas.microsoft.com/office/drawing/2014/main" id="{1BB9E19D-7EF1-4542-BFE2-6B1365B27713}"/>
              </a:ext>
            </a:extLst>
          </p:cNvPr>
          <p:cNvSpPr>
            <a:spLocks noChangeArrowheads="1"/>
          </p:cNvSpPr>
          <p:nvPr/>
        </p:nvSpPr>
        <p:spPr bwMode="auto">
          <a:xfrm>
            <a:off x="6629401" y="1828800"/>
            <a:ext cx="214745" cy="654924"/>
          </a:xfrm>
          <a:prstGeom prst="rect">
            <a:avLst/>
          </a:prstGeom>
          <a:solidFill>
            <a:srgbClr val="008000">
              <a:alpha val="25098"/>
            </a:srgbClr>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a:solidFill>
                <a:srgbClr val="008000"/>
              </a:solidFill>
              <a:ea typeface="MS PGothic" charset="0"/>
              <a:cs typeface="MS PGothic" charset="0"/>
            </a:endParaRPr>
          </a:p>
        </p:txBody>
      </p:sp>
      <p:sp>
        <p:nvSpPr>
          <p:cNvPr id="36" name="TextBox 32">
            <a:extLst>
              <a:ext uri="{FF2B5EF4-FFF2-40B4-BE49-F238E27FC236}">
                <a16:creationId xmlns:a16="http://schemas.microsoft.com/office/drawing/2014/main" id="{6564BAEB-D820-224D-8942-9CDCC57B6407}"/>
              </a:ext>
            </a:extLst>
          </p:cNvPr>
          <p:cNvSpPr txBox="1">
            <a:spLocks noChangeArrowheads="1"/>
          </p:cNvSpPr>
          <p:nvPr/>
        </p:nvSpPr>
        <p:spPr bwMode="auto">
          <a:xfrm>
            <a:off x="6407401" y="2912499"/>
            <a:ext cx="410862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chemeClr val="bg2"/>
                </a:solidFill>
                <a:latin typeface="Arial" charset="0"/>
                <a:ea typeface="MS PGothic" charset="-128"/>
              </a:defRPr>
            </a:lvl1pPr>
            <a:lvl2pPr marL="742950" indent="-285750">
              <a:spcBef>
                <a:spcPct val="20000"/>
              </a:spcBef>
              <a:buChar char="–"/>
              <a:defRPr sz="2000">
                <a:solidFill>
                  <a:schemeClr val="bg2"/>
                </a:solidFill>
                <a:latin typeface="Arial" charset="0"/>
                <a:ea typeface="MS PGothic" charset="-128"/>
              </a:defRPr>
            </a:lvl2pPr>
            <a:lvl3pPr marL="1143000" indent="-228600">
              <a:spcBef>
                <a:spcPct val="20000"/>
              </a:spcBef>
              <a:buChar char="•"/>
              <a:defRPr>
                <a:solidFill>
                  <a:schemeClr val="bg2"/>
                </a:solidFill>
                <a:latin typeface="Arial" charset="0"/>
                <a:ea typeface="MS PGothic" charset="-128"/>
              </a:defRPr>
            </a:lvl3pPr>
            <a:lvl4pPr marL="1600200" indent="-228600">
              <a:spcBef>
                <a:spcPct val="20000"/>
              </a:spcBef>
              <a:buChar char="–"/>
              <a:defRPr sz="1600">
                <a:solidFill>
                  <a:schemeClr val="bg2"/>
                </a:solidFill>
                <a:latin typeface="Arial" charset="0"/>
                <a:ea typeface="MS PGothic" charset="-128"/>
              </a:defRPr>
            </a:lvl4pPr>
            <a:lvl5pPr marL="2057400" indent="-228600">
              <a:spcBef>
                <a:spcPct val="20000"/>
              </a:spcBef>
              <a:buChar char="•"/>
              <a:defRPr sz="1600">
                <a:solidFill>
                  <a:schemeClr val="bg2"/>
                </a:solidFill>
                <a:latin typeface="Arial" charset="0"/>
                <a:ea typeface="MS PGothic" charset="-128"/>
              </a:defRPr>
            </a:lvl5pPr>
            <a:lvl6pPr marL="2514600" indent="-228600" eaLnBrk="0" fontAlgn="base" hangingPunct="0">
              <a:spcBef>
                <a:spcPct val="20000"/>
              </a:spcBef>
              <a:spcAft>
                <a:spcPct val="0"/>
              </a:spcAft>
              <a:buChar char="•"/>
              <a:defRPr sz="1600">
                <a:solidFill>
                  <a:schemeClr val="bg2"/>
                </a:solidFill>
                <a:latin typeface="Arial" charset="0"/>
                <a:ea typeface="MS PGothic" charset="-128"/>
              </a:defRPr>
            </a:lvl6pPr>
            <a:lvl7pPr marL="2971800" indent="-228600" eaLnBrk="0" fontAlgn="base" hangingPunct="0">
              <a:spcBef>
                <a:spcPct val="20000"/>
              </a:spcBef>
              <a:spcAft>
                <a:spcPct val="0"/>
              </a:spcAft>
              <a:buChar char="•"/>
              <a:defRPr sz="1600">
                <a:solidFill>
                  <a:schemeClr val="bg2"/>
                </a:solidFill>
                <a:latin typeface="Arial" charset="0"/>
                <a:ea typeface="MS PGothic" charset="-128"/>
              </a:defRPr>
            </a:lvl7pPr>
            <a:lvl8pPr marL="3429000" indent="-228600" eaLnBrk="0" fontAlgn="base" hangingPunct="0">
              <a:spcBef>
                <a:spcPct val="20000"/>
              </a:spcBef>
              <a:spcAft>
                <a:spcPct val="0"/>
              </a:spcAft>
              <a:buChar char="•"/>
              <a:defRPr sz="1600">
                <a:solidFill>
                  <a:schemeClr val="bg2"/>
                </a:solidFill>
                <a:latin typeface="Arial" charset="0"/>
                <a:ea typeface="MS PGothic" charset="-128"/>
              </a:defRPr>
            </a:lvl8pPr>
            <a:lvl9pPr marL="3886200" indent="-228600" eaLnBrk="0" fontAlgn="base" hangingPunct="0">
              <a:spcBef>
                <a:spcPct val="20000"/>
              </a:spcBef>
              <a:spcAft>
                <a:spcPct val="0"/>
              </a:spcAft>
              <a:buChar char="•"/>
              <a:defRPr sz="1600">
                <a:solidFill>
                  <a:schemeClr val="bg2"/>
                </a:solidFill>
                <a:latin typeface="Arial" charset="0"/>
                <a:ea typeface="MS PGothic" charset="-128"/>
              </a:defRPr>
            </a:lvl9pPr>
          </a:lstStyle>
          <a:p>
            <a:pPr>
              <a:spcBef>
                <a:spcPct val="0"/>
              </a:spcBef>
              <a:buFontTx/>
              <a:buNone/>
            </a:pPr>
            <a:r>
              <a:rPr lang="en-US" altLang="en-US" sz="1600" b="0" dirty="0">
                <a:solidFill>
                  <a:schemeClr val="tx1"/>
                </a:solidFill>
                <a:latin typeface="Arial Black" charset="0"/>
              </a:rPr>
              <a:t>    1-hr  3-hr  6-hr  9-hr  12-hr 18-hr</a:t>
            </a:r>
          </a:p>
        </p:txBody>
      </p:sp>
      <p:pic>
        <p:nvPicPr>
          <p:cNvPr id="37" name="Picture 36">
            <a:extLst>
              <a:ext uri="{FF2B5EF4-FFF2-40B4-BE49-F238E27FC236}">
                <a16:creationId xmlns:a16="http://schemas.microsoft.com/office/drawing/2014/main" id="{4A2129F6-18FF-FE42-A8DC-4E4DA8E5ED3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570" t="2956" r="8593"/>
          <a:stretch/>
        </p:blipFill>
        <p:spPr>
          <a:xfrm>
            <a:off x="1763676" y="3472661"/>
            <a:ext cx="3951325" cy="2151855"/>
          </a:xfrm>
          <a:prstGeom prst="rect">
            <a:avLst/>
          </a:prstGeom>
        </p:spPr>
      </p:pic>
      <p:sp>
        <p:nvSpPr>
          <p:cNvPr id="38" name="TextBox 20">
            <a:extLst>
              <a:ext uri="{FF2B5EF4-FFF2-40B4-BE49-F238E27FC236}">
                <a16:creationId xmlns:a16="http://schemas.microsoft.com/office/drawing/2014/main" id="{22259027-3636-DC41-93B3-F9EC6399D736}"/>
              </a:ext>
            </a:extLst>
          </p:cNvPr>
          <p:cNvSpPr txBox="1">
            <a:spLocks noChangeArrowheads="1"/>
          </p:cNvSpPr>
          <p:nvPr/>
        </p:nvSpPr>
        <p:spPr bwMode="auto">
          <a:xfrm>
            <a:off x="1868160" y="3579422"/>
            <a:ext cx="10390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400" b="1">
                <a:solidFill>
                  <a:schemeClr val="bg2"/>
                </a:solidFill>
                <a:latin typeface="Arial" charset="0"/>
                <a:ea typeface="MS PGothic" charset="-128"/>
              </a:defRPr>
            </a:lvl1pPr>
            <a:lvl2pPr marL="742950" indent="-285750">
              <a:spcBef>
                <a:spcPct val="20000"/>
              </a:spcBef>
              <a:buChar char="–"/>
              <a:defRPr sz="2000">
                <a:solidFill>
                  <a:schemeClr val="bg2"/>
                </a:solidFill>
                <a:latin typeface="Arial" charset="0"/>
                <a:ea typeface="MS PGothic" charset="-128"/>
              </a:defRPr>
            </a:lvl2pPr>
            <a:lvl3pPr marL="1143000" indent="-228600">
              <a:spcBef>
                <a:spcPct val="20000"/>
              </a:spcBef>
              <a:buChar char="•"/>
              <a:defRPr>
                <a:solidFill>
                  <a:schemeClr val="bg2"/>
                </a:solidFill>
                <a:latin typeface="Arial" charset="0"/>
                <a:ea typeface="MS PGothic" charset="-128"/>
              </a:defRPr>
            </a:lvl3pPr>
            <a:lvl4pPr marL="1600200" indent="-228600">
              <a:spcBef>
                <a:spcPct val="20000"/>
              </a:spcBef>
              <a:buChar char="–"/>
              <a:defRPr sz="1600">
                <a:solidFill>
                  <a:schemeClr val="bg2"/>
                </a:solidFill>
                <a:latin typeface="Arial" charset="0"/>
                <a:ea typeface="MS PGothic" charset="-128"/>
              </a:defRPr>
            </a:lvl4pPr>
            <a:lvl5pPr marL="2057400" indent="-228600">
              <a:spcBef>
                <a:spcPct val="20000"/>
              </a:spcBef>
              <a:buChar char="•"/>
              <a:defRPr sz="1600">
                <a:solidFill>
                  <a:schemeClr val="bg2"/>
                </a:solidFill>
                <a:latin typeface="Arial" charset="0"/>
                <a:ea typeface="MS PGothic" charset="-128"/>
              </a:defRPr>
            </a:lvl5pPr>
            <a:lvl6pPr marL="2514600" indent="-228600" eaLnBrk="0" fontAlgn="base" hangingPunct="0">
              <a:spcBef>
                <a:spcPct val="20000"/>
              </a:spcBef>
              <a:spcAft>
                <a:spcPct val="0"/>
              </a:spcAft>
              <a:buChar char="•"/>
              <a:defRPr sz="1600">
                <a:solidFill>
                  <a:schemeClr val="bg2"/>
                </a:solidFill>
                <a:latin typeface="Arial" charset="0"/>
                <a:ea typeface="MS PGothic" charset="-128"/>
              </a:defRPr>
            </a:lvl6pPr>
            <a:lvl7pPr marL="2971800" indent="-228600" eaLnBrk="0" fontAlgn="base" hangingPunct="0">
              <a:spcBef>
                <a:spcPct val="20000"/>
              </a:spcBef>
              <a:spcAft>
                <a:spcPct val="0"/>
              </a:spcAft>
              <a:buChar char="•"/>
              <a:defRPr sz="1600">
                <a:solidFill>
                  <a:schemeClr val="bg2"/>
                </a:solidFill>
                <a:latin typeface="Arial" charset="0"/>
                <a:ea typeface="MS PGothic" charset="-128"/>
              </a:defRPr>
            </a:lvl7pPr>
            <a:lvl8pPr marL="3429000" indent="-228600" eaLnBrk="0" fontAlgn="base" hangingPunct="0">
              <a:spcBef>
                <a:spcPct val="20000"/>
              </a:spcBef>
              <a:spcAft>
                <a:spcPct val="0"/>
              </a:spcAft>
              <a:buChar char="•"/>
              <a:defRPr sz="1600">
                <a:solidFill>
                  <a:schemeClr val="bg2"/>
                </a:solidFill>
                <a:latin typeface="Arial" charset="0"/>
                <a:ea typeface="MS PGothic" charset="-128"/>
              </a:defRPr>
            </a:lvl8pPr>
            <a:lvl9pPr marL="3886200" indent="-228600" eaLnBrk="0" fontAlgn="base" hangingPunct="0">
              <a:spcBef>
                <a:spcPct val="20000"/>
              </a:spcBef>
              <a:spcAft>
                <a:spcPct val="0"/>
              </a:spcAft>
              <a:buChar char="•"/>
              <a:defRPr sz="1600">
                <a:solidFill>
                  <a:schemeClr val="bg2"/>
                </a:solidFill>
                <a:latin typeface="Arial" charset="0"/>
                <a:ea typeface="MS PGothic" charset="-128"/>
              </a:defRPr>
            </a:lvl9pPr>
          </a:lstStyle>
          <a:p>
            <a:pPr eaLnBrk="1" hangingPunct="1">
              <a:spcBef>
                <a:spcPct val="0"/>
              </a:spcBef>
              <a:buFontTx/>
              <a:buNone/>
            </a:pPr>
            <a:r>
              <a:rPr lang="en-US" altLang="en-US" sz="2000" b="0" dirty="0">
                <a:solidFill>
                  <a:srgbClr val="009900"/>
                </a:solidFill>
                <a:latin typeface="Arial Black" charset="0"/>
              </a:rPr>
              <a:t>+0.7%</a:t>
            </a:r>
          </a:p>
        </p:txBody>
      </p:sp>
      <p:sp>
        <p:nvSpPr>
          <p:cNvPr id="39" name="Rectangle 38">
            <a:extLst>
              <a:ext uri="{FF2B5EF4-FFF2-40B4-BE49-F238E27FC236}">
                <a16:creationId xmlns:a16="http://schemas.microsoft.com/office/drawing/2014/main" id="{F675F5D6-EC9F-1243-8BF7-C6C043101021}"/>
              </a:ext>
            </a:extLst>
          </p:cNvPr>
          <p:cNvSpPr>
            <a:spLocks noChangeArrowheads="1"/>
          </p:cNvSpPr>
          <p:nvPr/>
        </p:nvSpPr>
        <p:spPr bwMode="auto">
          <a:xfrm>
            <a:off x="2057400" y="3979533"/>
            <a:ext cx="197733" cy="1395158"/>
          </a:xfrm>
          <a:prstGeom prst="rect">
            <a:avLst/>
          </a:prstGeom>
          <a:solidFill>
            <a:srgbClr val="008000">
              <a:alpha val="25098"/>
            </a:srgbClr>
          </a:solidFill>
          <a:ln>
            <a:noFill/>
          </a:ln>
          <a:effectLst>
            <a:outerShdw blurRad="63500" dist="23000" dir="5400000" rotWithShape="0">
              <a:srgbClr val="000000">
                <a:alpha val="34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defRPr/>
            </a:pPr>
            <a:endParaRPr lang="en-US">
              <a:solidFill>
                <a:srgbClr val="008000"/>
              </a:solidFill>
              <a:ea typeface="MS PGothic" charset="0"/>
              <a:cs typeface="MS PGothic" charset="0"/>
            </a:endParaRPr>
          </a:p>
        </p:txBody>
      </p:sp>
      <p:sp>
        <p:nvSpPr>
          <p:cNvPr id="40" name="TextBox 26">
            <a:extLst>
              <a:ext uri="{FF2B5EF4-FFF2-40B4-BE49-F238E27FC236}">
                <a16:creationId xmlns:a16="http://schemas.microsoft.com/office/drawing/2014/main" id="{0CD83FF9-3719-0F47-BFC8-74310AE061F8}"/>
              </a:ext>
            </a:extLst>
          </p:cNvPr>
          <p:cNvSpPr txBox="1">
            <a:spLocks noChangeArrowheads="1"/>
          </p:cNvSpPr>
          <p:nvPr/>
        </p:nvSpPr>
        <p:spPr bwMode="auto">
          <a:xfrm>
            <a:off x="4343400" y="3581400"/>
            <a:ext cx="1219200" cy="436562"/>
          </a:xfrm>
          <a:prstGeom prst="rect">
            <a:avLst/>
          </a:prstGeom>
          <a:solidFill>
            <a:sysClr val="window" lastClr="FFFFFF"/>
          </a:solidFill>
          <a:ln w="9525">
            <a:noFill/>
            <a:miter lim="800000"/>
            <a:headEnd/>
            <a:tailEnd/>
          </a:ln>
        </p:spPr>
        <p:txBody>
          <a:bodyPr wrap="square">
            <a:spAutoFit/>
          </a:bodyPr>
          <a:lstStyle/>
          <a:p>
            <a:pPr algn="ctr" defTabSz="457200">
              <a:lnSpc>
                <a:spcPts val="2600"/>
              </a:lnSpc>
              <a:defRPr/>
            </a:pPr>
            <a:r>
              <a:rPr lang="en-US" sz="2800" b="1" dirty="0">
                <a:solidFill>
                  <a:srgbClr val="CC00CC"/>
                </a:solidFill>
                <a:latin typeface="Arial Black" pitchFamily="34" charset="0"/>
                <a:ea typeface="ＭＳ Ｐゴシック" charset="-128"/>
                <a:cs typeface="Arial" pitchFamily="34" charset="0"/>
              </a:rPr>
              <a:t>Wind</a:t>
            </a:r>
          </a:p>
        </p:txBody>
      </p:sp>
      <p:sp>
        <p:nvSpPr>
          <p:cNvPr id="41" name="TextBox 32">
            <a:extLst>
              <a:ext uri="{FF2B5EF4-FFF2-40B4-BE49-F238E27FC236}">
                <a16:creationId xmlns:a16="http://schemas.microsoft.com/office/drawing/2014/main" id="{A63FB55D-54C9-8044-870A-F0E9B75A8F80}"/>
              </a:ext>
            </a:extLst>
          </p:cNvPr>
          <p:cNvSpPr txBox="1">
            <a:spLocks noChangeArrowheads="1"/>
          </p:cNvSpPr>
          <p:nvPr/>
        </p:nvSpPr>
        <p:spPr bwMode="auto">
          <a:xfrm>
            <a:off x="1746886" y="5393141"/>
            <a:ext cx="4108627" cy="3381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400" b="1">
                <a:solidFill>
                  <a:schemeClr val="bg2"/>
                </a:solidFill>
                <a:latin typeface="Arial" charset="0"/>
                <a:ea typeface="MS PGothic" charset="-128"/>
              </a:defRPr>
            </a:lvl1pPr>
            <a:lvl2pPr marL="742950" indent="-285750">
              <a:spcBef>
                <a:spcPct val="20000"/>
              </a:spcBef>
              <a:buChar char="–"/>
              <a:defRPr sz="2000">
                <a:solidFill>
                  <a:schemeClr val="bg2"/>
                </a:solidFill>
                <a:latin typeface="Arial" charset="0"/>
                <a:ea typeface="MS PGothic" charset="-128"/>
              </a:defRPr>
            </a:lvl2pPr>
            <a:lvl3pPr marL="1143000" indent="-228600">
              <a:spcBef>
                <a:spcPct val="20000"/>
              </a:spcBef>
              <a:buChar char="•"/>
              <a:defRPr>
                <a:solidFill>
                  <a:schemeClr val="bg2"/>
                </a:solidFill>
                <a:latin typeface="Arial" charset="0"/>
                <a:ea typeface="MS PGothic" charset="-128"/>
              </a:defRPr>
            </a:lvl3pPr>
            <a:lvl4pPr marL="1600200" indent="-228600">
              <a:spcBef>
                <a:spcPct val="20000"/>
              </a:spcBef>
              <a:buChar char="–"/>
              <a:defRPr sz="1600">
                <a:solidFill>
                  <a:schemeClr val="bg2"/>
                </a:solidFill>
                <a:latin typeface="Arial" charset="0"/>
                <a:ea typeface="MS PGothic" charset="-128"/>
              </a:defRPr>
            </a:lvl4pPr>
            <a:lvl5pPr marL="2057400" indent="-228600">
              <a:spcBef>
                <a:spcPct val="20000"/>
              </a:spcBef>
              <a:buChar char="•"/>
              <a:defRPr sz="1600">
                <a:solidFill>
                  <a:schemeClr val="bg2"/>
                </a:solidFill>
                <a:latin typeface="Arial" charset="0"/>
                <a:ea typeface="MS PGothic" charset="-128"/>
              </a:defRPr>
            </a:lvl5pPr>
            <a:lvl6pPr marL="2514600" indent="-228600" eaLnBrk="0" fontAlgn="base" hangingPunct="0">
              <a:spcBef>
                <a:spcPct val="20000"/>
              </a:spcBef>
              <a:spcAft>
                <a:spcPct val="0"/>
              </a:spcAft>
              <a:buChar char="•"/>
              <a:defRPr sz="1600">
                <a:solidFill>
                  <a:schemeClr val="bg2"/>
                </a:solidFill>
                <a:latin typeface="Arial" charset="0"/>
                <a:ea typeface="MS PGothic" charset="-128"/>
              </a:defRPr>
            </a:lvl6pPr>
            <a:lvl7pPr marL="2971800" indent="-228600" eaLnBrk="0" fontAlgn="base" hangingPunct="0">
              <a:spcBef>
                <a:spcPct val="20000"/>
              </a:spcBef>
              <a:spcAft>
                <a:spcPct val="0"/>
              </a:spcAft>
              <a:buChar char="•"/>
              <a:defRPr sz="1600">
                <a:solidFill>
                  <a:schemeClr val="bg2"/>
                </a:solidFill>
                <a:latin typeface="Arial" charset="0"/>
                <a:ea typeface="MS PGothic" charset="-128"/>
              </a:defRPr>
            </a:lvl7pPr>
            <a:lvl8pPr marL="3429000" indent="-228600" eaLnBrk="0" fontAlgn="base" hangingPunct="0">
              <a:spcBef>
                <a:spcPct val="20000"/>
              </a:spcBef>
              <a:spcAft>
                <a:spcPct val="0"/>
              </a:spcAft>
              <a:buChar char="•"/>
              <a:defRPr sz="1600">
                <a:solidFill>
                  <a:schemeClr val="bg2"/>
                </a:solidFill>
                <a:latin typeface="Arial" charset="0"/>
                <a:ea typeface="MS PGothic" charset="-128"/>
              </a:defRPr>
            </a:lvl8pPr>
            <a:lvl9pPr marL="3886200" indent="-228600" eaLnBrk="0" fontAlgn="base" hangingPunct="0">
              <a:spcBef>
                <a:spcPct val="20000"/>
              </a:spcBef>
              <a:spcAft>
                <a:spcPct val="0"/>
              </a:spcAft>
              <a:buChar char="•"/>
              <a:defRPr sz="1600">
                <a:solidFill>
                  <a:schemeClr val="bg2"/>
                </a:solidFill>
                <a:latin typeface="Arial" charset="0"/>
                <a:ea typeface="MS PGothic" charset="-128"/>
              </a:defRPr>
            </a:lvl9pPr>
          </a:lstStyle>
          <a:p>
            <a:pPr>
              <a:spcBef>
                <a:spcPct val="0"/>
              </a:spcBef>
              <a:buFontTx/>
              <a:buNone/>
            </a:pPr>
            <a:r>
              <a:rPr lang="en-US" altLang="en-US" sz="1600" b="0" dirty="0">
                <a:solidFill>
                  <a:schemeClr val="tx1"/>
                </a:solidFill>
                <a:latin typeface="Arial Black" charset="0"/>
              </a:rPr>
              <a:t>    1-hr  3-hr  6-hr  9-hr  12-hr 18-hr</a:t>
            </a:r>
          </a:p>
        </p:txBody>
      </p:sp>
      <p:sp>
        <p:nvSpPr>
          <p:cNvPr id="42" name="TextBox 13">
            <a:extLst>
              <a:ext uri="{FF2B5EF4-FFF2-40B4-BE49-F238E27FC236}">
                <a16:creationId xmlns:a16="http://schemas.microsoft.com/office/drawing/2014/main" id="{29ECBEAA-C629-6844-A0C5-060DC8A702EA}"/>
              </a:ext>
            </a:extLst>
          </p:cNvPr>
          <p:cNvSpPr txBox="1">
            <a:spLocks noChangeArrowheads="1"/>
          </p:cNvSpPr>
          <p:nvPr/>
        </p:nvSpPr>
        <p:spPr bwMode="auto">
          <a:xfrm>
            <a:off x="7239001" y="1295401"/>
            <a:ext cx="2960583" cy="770467"/>
          </a:xfrm>
          <a:prstGeom prst="rect">
            <a:avLst/>
          </a:prstGeom>
          <a:noFill/>
          <a:ln>
            <a:noFill/>
          </a:ln>
        </p:spPr>
        <p:txBody>
          <a:bodyPr wrap="square">
            <a:spAutoFit/>
          </a:bodyPr>
          <a:lstStyle>
            <a:lvl1pPr defTabSz="457200" eaLnBrk="0" hangingPunct="0">
              <a:defRPr sz="2400">
                <a:solidFill>
                  <a:schemeClr val="tx1"/>
                </a:solidFill>
                <a:latin typeface="Times New Roman" charset="0"/>
                <a:ea typeface="MS PGothic" charset="0"/>
                <a:cs typeface="MS PGothic" charset="0"/>
              </a:defRPr>
            </a:lvl1pPr>
            <a:lvl2pPr marL="742950" indent="-285750" defTabSz="457200" eaLnBrk="0" hangingPunct="0">
              <a:defRPr sz="2400">
                <a:solidFill>
                  <a:schemeClr val="tx1"/>
                </a:solidFill>
                <a:latin typeface="Times New Roman" charset="0"/>
                <a:ea typeface="MS PGothic" charset="0"/>
                <a:cs typeface="MS PGothic" charset="0"/>
              </a:defRPr>
            </a:lvl2pPr>
            <a:lvl3pPr marL="1143000" indent="-228600" defTabSz="457200" eaLnBrk="0" hangingPunct="0">
              <a:defRPr sz="2400">
                <a:solidFill>
                  <a:schemeClr val="tx1"/>
                </a:solidFill>
                <a:latin typeface="Times New Roman" charset="0"/>
                <a:ea typeface="MS PGothic" charset="0"/>
                <a:cs typeface="MS PGothic" charset="0"/>
              </a:defRPr>
            </a:lvl3pPr>
            <a:lvl4pPr marL="1600200" indent="-228600" defTabSz="457200" eaLnBrk="0" hangingPunct="0">
              <a:defRPr sz="2400">
                <a:solidFill>
                  <a:schemeClr val="tx1"/>
                </a:solidFill>
                <a:latin typeface="Times New Roman" charset="0"/>
                <a:ea typeface="MS PGothic" charset="0"/>
                <a:cs typeface="MS PGothic" charset="0"/>
              </a:defRPr>
            </a:lvl4pPr>
            <a:lvl5pPr marL="2057400" indent="-228600" defTabSz="4572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lnSpc>
                <a:spcPts val="2600"/>
              </a:lnSpc>
              <a:defRPr/>
            </a:pPr>
            <a:r>
              <a:rPr lang="en-US" sz="2800" b="1" dirty="0">
                <a:solidFill>
                  <a:srgbClr val="CC00CC"/>
                </a:solidFill>
                <a:latin typeface="Arial Black" charset="0"/>
                <a:cs typeface="Arial" charset="0"/>
              </a:rPr>
              <a:t>Relative Humidity</a:t>
            </a:r>
          </a:p>
        </p:txBody>
      </p:sp>
      <p:sp>
        <p:nvSpPr>
          <p:cNvPr id="23" name="Text Box 2">
            <a:extLst>
              <a:ext uri="{FF2B5EF4-FFF2-40B4-BE49-F238E27FC236}">
                <a16:creationId xmlns:a16="http://schemas.microsoft.com/office/drawing/2014/main" id="{685EF76D-49B2-6846-B9E2-94E4BD9E7C10}"/>
              </a:ext>
            </a:extLst>
          </p:cNvPr>
          <p:cNvSpPr txBox="1">
            <a:spLocks noChangeArrowheads="1"/>
          </p:cNvSpPr>
          <p:nvPr/>
        </p:nvSpPr>
        <p:spPr bwMode="auto">
          <a:xfrm>
            <a:off x="1524000" y="-12714"/>
            <a:ext cx="9144000" cy="954107"/>
          </a:xfrm>
          <a:prstGeom prst="rect">
            <a:avLst/>
          </a:prstGeom>
          <a:noFill/>
          <a:ln>
            <a:noFill/>
          </a:ln>
        </p:spPr>
        <p:txBody>
          <a:bodyPr>
            <a:spAutoFit/>
          </a:bodyPr>
          <a:lstStyle>
            <a:lvl1pPr>
              <a:spcBef>
                <a:spcPct val="20000"/>
              </a:spcBef>
              <a:buChar char="•"/>
              <a:defRPr sz="2400" b="1">
                <a:solidFill>
                  <a:schemeClr val="bg2"/>
                </a:solidFill>
                <a:latin typeface="Arial" charset="0"/>
                <a:ea typeface="MS PGothic" charset="-128"/>
              </a:defRPr>
            </a:lvl1pPr>
            <a:lvl2pPr marL="742950" indent="-285750">
              <a:spcBef>
                <a:spcPct val="20000"/>
              </a:spcBef>
              <a:buChar char="–"/>
              <a:defRPr sz="2000">
                <a:solidFill>
                  <a:schemeClr val="bg2"/>
                </a:solidFill>
                <a:latin typeface="Arial" charset="0"/>
                <a:ea typeface="MS PGothic" charset="-128"/>
              </a:defRPr>
            </a:lvl2pPr>
            <a:lvl3pPr marL="1143000" indent="-228600">
              <a:spcBef>
                <a:spcPct val="20000"/>
              </a:spcBef>
              <a:buChar char="•"/>
              <a:defRPr>
                <a:solidFill>
                  <a:schemeClr val="bg2"/>
                </a:solidFill>
                <a:latin typeface="Arial" charset="0"/>
                <a:ea typeface="MS PGothic" charset="-128"/>
              </a:defRPr>
            </a:lvl3pPr>
            <a:lvl4pPr marL="1600200" indent="-228600">
              <a:spcBef>
                <a:spcPct val="20000"/>
              </a:spcBef>
              <a:buChar char="–"/>
              <a:defRPr sz="1600">
                <a:solidFill>
                  <a:schemeClr val="bg2"/>
                </a:solidFill>
                <a:latin typeface="Arial" charset="0"/>
                <a:ea typeface="MS PGothic" charset="-128"/>
              </a:defRPr>
            </a:lvl4pPr>
            <a:lvl5pPr marL="2057400" indent="-228600">
              <a:spcBef>
                <a:spcPct val="20000"/>
              </a:spcBef>
              <a:buChar char="•"/>
              <a:defRPr sz="1600">
                <a:solidFill>
                  <a:schemeClr val="bg2"/>
                </a:solidFill>
                <a:latin typeface="Arial" charset="0"/>
                <a:ea typeface="MS PGothic" charset="-128"/>
              </a:defRPr>
            </a:lvl5pPr>
            <a:lvl6pPr marL="2514600" indent="-228600" eaLnBrk="0" fontAlgn="base" hangingPunct="0">
              <a:spcBef>
                <a:spcPct val="20000"/>
              </a:spcBef>
              <a:spcAft>
                <a:spcPct val="0"/>
              </a:spcAft>
              <a:buChar char="•"/>
              <a:defRPr sz="1600">
                <a:solidFill>
                  <a:schemeClr val="bg2"/>
                </a:solidFill>
                <a:latin typeface="Arial" charset="0"/>
                <a:ea typeface="MS PGothic" charset="-128"/>
              </a:defRPr>
            </a:lvl6pPr>
            <a:lvl7pPr marL="2971800" indent="-228600" eaLnBrk="0" fontAlgn="base" hangingPunct="0">
              <a:spcBef>
                <a:spcPct val="20000"/>
              </a:spcBef>
              <a:spcAft>
                <a:spcPct val="0"/>
              </a:spcAft>
              <a:buChar char="•"/>
              <a:defRPr sz="1600">
                <a:solidFill>
                  <a:schemeClr val="bg2"/>
                </a:solidFill>
                <a:latin typeface="Arial" charset="0"/>
                <a:ea typeface="MS PGothic" charset="-128"/>
              </a:defRPr>
            </a:lvl7pPr>
            <a:lvl8pPr marL="3429000" indent="-228600" eaLnBrk="0" fontAlgn="base" hangingPunct="0">
              <a:spcBef>
                <a:spcPct val="20000"/>
              </a:spcBef>
              <a:spcAft>
                <a:spcPct val="0"/>
              </a:spcAft>
              <a:buChar char="•"/>
              <a:defRPr sz="1600">
                <a:solidFill>
                  <a:schemeClr val="bg2"/>
                </a:solidFill>
                <a:latin typeface="Arial" charset="0"/>
                <a:ea typeface="MS PGothic" charset="-128"/>
              </a:defRPr>
            </a:lvl8pPr>
            <a:lvl9pPr marL="3886200" indent="-228600" eaLnBrk="0" fontAlgn="base" hangingPunct="0">
              <a:spcBef>
                <a:spcPct val="20000"/>
              </a:spcBef>
              <a:spcAft>
                <a:spcPct val="0"/>
              </a:spcAft>
              <a:buChar char="•"/>
              <a:defRPr sz="1600">
                <a:solidFill>
                  <a:schemeClr val="bg2"/>
                </a:solidFill>
                <a:latin typeface="Arial" charset="0"/>
                <a:ea typeface="MS PGothic" charset="-128"/>
              </a:defRPr>
            </a:lvl9pPr>
          </a:lstStyle>
          <a:p>
            <a:pPr algn="ctr" eaLnBrk="1" hangingPunct="1">
              <a:spcBef>
                <a:spcPct val="0"/>
              </a:spcBef>
              <a:buFontTx/>
              <a:buNone/>
            </a:pPr>
            <a:r>
              <a:rPr lang="en-US" altLang="en-US" sz="2800" dirty="0">
                <a:solidFill>
                  <a:srgbClr val="0432FF"/>
                </a:solidFill>
              </a:rPr>
              <a:t>% improvement in forecast skill within RAPv5 from </a:t>
            </a:r>
          </a:p>
          <a:p>
            <a:pPr algn="ctr" eaLnBrk="1" hangingPunct="1">
              <a:spcBef>
                <a:spcPct val="0"/>
              </a:spcBef>
              <a:buFontTx/>
              <a:buNone/>
            </a:pPr>
            <a:r>
              <a:rPr lang="en-US" altLang="en-US" sz="2800" dirty="0">
                <a:solidFill>
                  <a:srgbClr val="0432FF"/>
                </a:solidFill>
              </a:rPr>
              <a:t>use of POES legacy radiance data (N15/N18/N19)</a:t>
            </a:r>
          </a:p>
        </p:txBody>
      </p:sp>
      <p:sp>
        <p:nvSpPr>
          <p:cNvPr id="5" name="TextBox 4">
            <a:extLst>
              <a:ext uri="{FF2B5EF4-FFF2-40B4-BE49-F238E27FC236}">
                <a16:creationId xmlns:a16="http://schemas.microsoft.com/office/drawing/2014/main" id="{C69ADA35-E347-451E-8B6E-654C151FC84E}"/>
              </a:ext>
            </a:extLst>
          </p:cNvPr>
          <p:cNvSpPr txBox="1"/>
          <p:nvPr/>
        </p:nvSpPr>
        <p:spPr>
          <a:xfrm>
            <a:off x="6279720" y="3429000"/>
            <a:ext cx="4033668" cy="923330"/>
          </a:xfrm>
          <a:prstGeom prst="rect">
            <a:avLst/>
          </a:prstGeom>
          <a:noFill/>
          <a:ln w="38100">
            <a:solidFill>
              <a:srgbClr val="00B050"/>
            </a:solidFill>
          </a:ln>
        </p:spPr>
        <p:txBody>
          <a:bodyPr wrap="none" rtlCol="0">
            <a:spAutoFit/>
          </a:bodyPr>
          <a:lstStyle/>
          <a:p>
            <a:pPr algn="ctr"/>
            <a:r>
              <a:rPr lang="en-US" sz="1800" dirty="0">
                <a:solidFill>
                  <a:srgbClr val="00B050"/>
                </a:solidFill>
                <a:latin typeface="Arial Black" panose="020B0A04020102020204" pitchFamily="34" charset="0"/>
              </a:rPr>
              <a:t>POES legacy impact in RAP is</a:t>
            </a:r>
          </a:p>
          <a:p>
            <a:pPr algn="ctr"/>
            <a:r>
              <a:rPr lang="en-US" sz="1800" dirty="0">
                <a:solidFill>
                  <a:srgbClr val="00B050"/>
                </a:solidFill>
                <a:latin typeface="Arial Black" panose="020B0A04020102020204" pitchFamily="34" charset="0"/>
              </a:rPr>
              <a:t>10-20% of overall satellite </a:t>
            </a:r>
          </a:p>
          <a:p>
            <a:pPr algn="ctr"/>
            <a:r>
              <a:rPr lang="en-US" sz="1800" dirty="0">
                <a:solidFill>
                  <a:srgbClr val="00B050"/>
                </a:solidFill>
                <a:latin typeface="Arial Black" panose="020B0A04020102020204" pitchFamily="34" charset="0"/>
              </a:rPr>
              <a:t>radiance data impact in RAP</a:t>
            </a:r>
          </a:p>
        </p:txBody>
      </p:sp>
      <p:graphicFrame>
        <p:nvGraphicFramePr>
          <p:cNvPr id="25" name="Table 24">
            <a:extLst>
              <a:ext uri="{FF2B5EF4-FFF2-40B4-BE49-F238E27FC236}">
                <a16:creationId xmlns:a16="http://schemas.microsoft.com/office/drawing/2014/main" id="{CE417409-FF17-FC40-8824-23DC46F466A4}"/>
              </a:ext>
            </a:extLst>
          </p:cNvPr>
          <p:cNvGraphicFramePr>
            <a:graphicFrameLocks noGrp="1"/>
          </p:cNvGraphicFramePr>
          <p:nvPr>
            <p:extLst>
              <p:ext uri="{D42A27DB-BD31-4B8C-83A1-F6EECF244321}">
                <p14:modId xmlns:p14="http://schemas.microsoft.com/office/powerpoint/2010/main" val="138990890"/>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chemeClr val="bg1"/>
                          </a:solidFill>
                        </a:rPr>
                        <a:t>Coupled DA</a:t>
                      </a:r>
                    </a:p>
                  </a:txBody>
                  <a:tcPr>
                    <a:solidFill>
                      <a:schemeClr val="accent1"/>
                    </a:solidFill>
                  </a:tcPr>
                </a:tc>
                <a:tc>
                  <a:txBody>
                    <a:bodyPr/>
                    <a:lstStyle/>
                    <a:p>
                      <a:r>
                        <a:rPr lang="en-US" sz="1050" baseline="0" dirty="0">
                          <a:solidFill>
                            <a:schemeClr val="bg1"/>
                          </a:solidFill>
                        </a:rPr>
                        <a:t>CAM-scale</a:t>
                      </a:r>
                      <a:endParaRPr lang="en-US" sz="1050" dirty="0">
                        <a:solidFill>
                          <a:schemeClr val="bg1"/>
                        </a:solidFill>
                      </a:endParaRPr>
                    </a:p>
                  </a:txBody>
                  <a:tcPr/>
                </a:tc>
                <a:tc>
                  <a:txBody>
                    <a:bodyPr/>
                    <a:lstStyle/>
                    <a:p>
                      <a:r>
                        <a:rPr lang="en-US" sz="1050" dirty="0">
                          <a:solidFill>
                            <a:srgbClr val="FFFF00"/>
                          </a:solidFill>
                        </a:rPr>
                        <a:t>Satellite</a:t>
                      </a:r>
                    </a:p>
                  </a:txBody>
                  <a:tcPr/>
                </a:tc>
                <a:extLst>
                  <a:ext uri="{0D108BD9-81ED-4DB2-BD59-A6C34878D82A}">
                    <a16:rowId xmlns:a16="http://schemas.microsoft.com/office/drawing/2014/main" val="10000"/>
                  </a:ext>
                </a:extLst>
              </a:tr>
            </a:tbl>
          </a:graphicData>
        </a:graphic>
      </p:graphicFrame>
      <p:sp>
        <p:nvSpPr>
          <p:cNvPr id="26" name="TextBox 25">
            <a:extLst>
              <a:ext uri="{FF2B5EF4-FFF2-40B4-BE49-F238E27FC236}">
                <a16:creationId xmlns:a16="http://schemas.microsoft.com/office/drawing/2014/main" id="{ADC5CBD7-CCE4-8745-923C-EBDE739ADA5E}"/>
              </a:ext>
            </a:extLst>
          </p:cNvPr>
          <p:cNvSpPr txBox="1"/>
          <p:nvPr/>
        </p:nvSpPr>
        <p:spPr>
          <a:xfrm>
            <a:off x="8904849" y="6428163"/>
            <a:ext cx="3044726" cy="307777"/>
          </a:xfrm>
          <a:prstGeom prst="rect">
            <a:avLst/>
          </a:prstGeom>
          <a:solidFill>
            <a:srgbClr val="FFFF00"/>
          </a:solidFill>
          <a:ln>
            <a:solidFill>
              <a:schemeClr val="accent1"/>
            </a:solidFill>
          </a:ln>
        </p:spPr>
        <p:txBody>
          <a:bodyPr wrap="square" rtlCol="0">
            <a:spAutoFit/>
          </a:bodyPr>
          <a:lstStyle/>
          <a:p>
            <a:r>
              <a:rPr lang="en-US" dirty="0" err="1"/>
              <a:t>Haidao</a:t>
            </a:r>
            <a:r>
              <a:rPr lang="en-US" dirty="0"/>
              <a:t> Lin, Steve Weygandt - GSL</a:t>
            </a:r>
          </a:p>
        </p:txBody>
      </p:sp>
    </p:spTree>
    <p:extLst>
      <p:ext uri="{BB962C8B-B14F-4D97-AF65-F5344CB8AC3E}">
        <p14:creationId xmlns:p14="http://schemas.microsoft.com/office/powerpoint/2010/main" val="3793525583"/>
      </p:ext>
    </p:extLst>
  </p:cSld>
  <p:clrMapOvr>
    <a:masterClrMapping/>
  </p:clrMapOvr>
  <mc:AlternateContent xmlns:mc="http://schemas.openxmlformats.org/markup-compatibility/2006" xmlns:p14="http://schemas.microsoft.com/office/powerpoint/2010/main">
    <mc:Choice Requires="p14">
      <p:transition spd="slow" p14:dur="2000" advTm="53948"/>
    </mc:Choice>
    <mc:Fallback xmlns="">
      <p:transition spd="slow" advTm="53948"/>
    </mc:Fallback>
  </mc:AlternateContent>
  <p:extLst>
    <p:ext uri="{3A86A75C-4F4B-4683-9AE1-C65F6400EC91}">
      <p14:laserTraceLst xmlns:p14="http://schemas.microsoft.com/office/powerpoint/2010/main">
        <p14:tracePtLst>
          <p14:tracePt t="695" x="1595438" y="523875"/>
          <p14:tracePt t="26545" x="1905000" y="476250"/>
          <p14:tracePt t="26552" x="1909763" y="476250"/>
          <p14:tracePt t="26559" x="1928813" y="471488"/>
          <p14:tracePt t="26567" x="1938338" y="466725"/>
          <p14:tracePt t="26575" x="1947863" y="461963"/>
          <p14:tracePt t="26583" x="1976438" y="452438"/>
          <p14:tracePt t="26591" x="2019300" y="447675"/>
          <p14:tracePt t="26599" x="2043113" y="438150"/>
          <p14:tracePt t="26607" x="2085975" y="438150"/>
          <p14:tracePt t="26615" x="2114550" y="438150"/>
          <p14:tracePt t="26624" x="2138363" y="438150"/>
          <p14:tracePt t="26631" x="2147888" y="438150"/>
          <p14:tracePt t="26639" x="2157413" y="438150"/>
          <p14:tracePt t="26647" x="2162175" y="438150"/>
          <p14:tracePt t="26655" x="2176463" y="438150"/>
          <p14:tracePt t="26663" x="2185988" y="438150"/>
          <p14:tracePt t="26671" x="2195513" y="438150"/>
          <p14:tracePt t="26679" x="2219325" y="438150"/>
          <p14:tracePt t="26687" x="2247900" y="438150"/>
          <p14:tracePt t="26696" x="2300288" y="433388"/>
          <p14:tracePt t="26703" x="2400300" y="414338"/>
          <p14:tracePt t="26713" x="2514600" y="404813"/>
          <p14:tracePt t="26719" x="2628900" y="395288"/>
          <p14:tracePt t="26729" x="2681288" y="390525"/>
          <p14:tracePt t="26736" x="2714625" y="390525"/>
          <p14:tracePt t="26747" x="2738438" y="390525"/>
          <p14:tracePt t="26753" x="2743200" y="390525"/>
          <p14:tracePt t="26763" x="2752725" y="404813"/>
          <p14:tracePt t="26769" x="2762250" y="414338"/>
          <p14:tracePt t="26779" x="2771775" y="433388"/>
          <p14:tracePt t="26785" x="2790825" y="447675"/>
          <p14:tracePt t="26797" x="2814638" y="485775"/>
          <p14:tracePt t="26803" x="2824163" y="509588"/>
          <p14:tracePt t="26812" x="2838450" y="528638"/>
          <p14:tracePt t="26819" x="2843213" y="547688"/>
          <p14:tracePt t="26830" x="2847975" y="557213"/>
          <p14:tracePt t="26835" x="2852738" y="566738"/>
          <p14:tracePt t="26847" x="2862263" y="590550"/>
          <p14:tracePt t="26848" x="2867025" y="623888"/>
          <p14:tracePt t="26855" x="2876550" y="657225"/>
          <p14:tracePt t="26864" x="2890838" y="723900"/>
          <p14:tracePt t="26871" x="2909888" y="819150"/>
          <p14:tracePt t="26880" x="2909888" y="914400"/>
          <p14:tracePt t="26888" x="2914650" y="947738"/>
          <p14:tracePt t="26896" x="2933700" y="1042988"/>
          <p14:tracePt t="26903" x="2928938" y="1066800"/>
          <p14:tracePt t="26913" x="2928938" y="1090613"/>
          <p14:tracePt t="26919" x="2928938" y="1114425"/>
          <p14:tracePt t="26930" x="2928938" y="1123950"/>
          <p14:tracePt t="26936" x="2928938" y="1128713"/>
          <p14:tracePt t="26947" x="2928938" y="1138238"/>
          <p14:tracePt t="26964" x="2924175" y="1143000"/>
          <p14:tracePt t="26969" x="2924175" y="1152525"/>
          <p14:tracePt t="26980" x="2924175" y="1162050"/>
          <p14:tracePt t="26985" x="2924175" y="1185863"/>
          <p14:tracePt t="26997" x="2914650" y="1285875"/>
          <p14:tracePt t="27003" x="2895600" y="1400175"/>
          <p14:tracePt t="27013" x="2862263" y="1533525"/>
          <p14:tracePt t="27019" x="2833688" y="1666875"/>
          <p14:tracePt t="27030" x="2809875" y="1733550"/>
          <p14:tracePt t="27035" x="2762250" y="1838325"/>
          <p14:tracePt t="27047" x="2752725" y="1866900"/>
          <p14:tracePt t="27052" x="2743200" y="1885950"/>
          <p14:tracePt t="27064" x="2743200" y="1895475"/>
          <p14:tracePt t="27064" x="2738438" y="1900238"/>
          <p14:tracePt t="27071" x="2738438" y="1905000"/>
          <p14:tracePt t="27081" x="2733675" y="1905000"/>
          <p14:tracePt t="27087" x="2728913" y="1909763"/>
          <p14:tracePt t="27096" x="2728913" y="1914525"/>
          <p14:tracePt t="27103" x="2719388" y="1919288"/>
          <p14:tracePt t="27113" x="2709863" y="1924050"/>
          <p14:tracePt t="27119" x="2690813" y="1938338"/>
          <p14:tracePt t="27129" x="2671763" y="1938338"/>
          <p14:tracePt t="27136" x="2662238" y="1943100"/>
          <p14:tracePt t="27147" x="2652713" y="1943100"/>
          <p14:tracePt t="27153" x="2647950" y="1947863"/>
          <p14:tracePt t="27169" x="2643188" y="1947863"/>
          <p14:tracePt t="27185" x="2638425" y="1952625"/>
          <p14:tracePt t="27197" x="2633663" y="1952625"/>
          <p14:tracePt t="27202" x="2628900" y="1952625"/>
          <p14:tracePt t="27215" x="2624138" y="1957388"/>
          <p14:tracePt t="27220" x="2614613" y="1957388"/>
          <p14:tracePt t="27236" x="2609850" y="1957388"/>
          <p14:tracePt t="27247" x="2605088" y="1957388"/>
          <p14:tracePt t="27248" x="2600325" y="1957388"/>
          <p14:tracePt t="27255" x="2595563" y="1957388"/>
          <p14:tracePt t="27264" x="2586038" y="1962150"/>
          <p14:tracePt t="27271" x="2581275" y="1962150"/>
          <p14:tracePt t="27280" x="2571750" y="1962150"/>
          <p14:tracePt t="27287" x="2547938" y="1952625"/>
          <p14:tracePt t="27296" x="2524125" y="1943100"/>
          <p14:tracePt t="27303" x="2486025" y="1943100"/>
          <p14:tracePt t="27314" x="2443163" y="1938338"/>
          <p14:tracePt t="27319" x="2400300" y="1928813"/>
          <p14:tracePt t="27330" x="2376488" y="1924050"/>
          <p14:tracePt t="27335" x="2352675" y="1919288"/>
          <p14:tracePt t="27347" x="2333625" y="1914525"/>
          <p14:tracePt t="27352" x="2309813" y="1909763"/>
          <p14:tracePt t="27364" x="2300288" y="1909763"/>
          <p14:tracePt t="27369" x="2290763" y="1905000"/>
          <p14:tracePt t="27381" x="2286000" y="1905000"/>
          <p14:tracePt t="27385" x="2281238" y="1900238"/>
          <p14:tracePt t="27397" x="2276475" y="1895475"/>
          <p14:tracePt t="27402" x="2271713" y="1890713"/>
          <p14:tracePt t="27414" x="2252663" y="1871663"/>
          <p14:tracePt t="27418" x="2219325" y="1843088"/>
          <p14:tracePt t="27430" x="2205038" y="1824038"/>
          <p14:tracePt t="27436" x="2185988" y="1809750"/>
          <p14:tracePt t="27448" x="2171700" y="1800225"/>
          <p14:tracePt t="27448" x="2162175" y="1785938"/>
          <p14:tracePt t="27455" x="2152650" y="1781175"/>
          <p14:tracePt t="27463" x="2138363" y="1771650"/>
          <p14:tracePt t="27471" x="2128838" y="1766888"/>
          <p14:tracePt t="27480" x="2114550" y="1752600"/>
          <p14:tracePt t="27487" x="2105025" y="1747838"/>
          <p14:tracePt t="27497" x="2100263" y="1738313"/>
          <p14:tracePt t="27503" x="2095500" y="1733550"/>
          <p14:tracePt t="27513" x="2090738" y="1728788"/>
          <p14:tracePt t="27519" x="2081213" y="1724025"/>
          <p14:tracePt t="27531" x="2071688" y="1719263"/>
          <p14:tracePt t="27536" x="2066925" y="1714500"/>
          <p14:tracePt t="27547" x="2052638" y="1714500"/>
          <p14:tracePt t="27553" x="2047875" y="1704975"/>
          <p14:tracePt t="27564" x="2047875" y="1700213"/>
          <p14:tracePt t="27569" x="2038350" y="1690688"/>
          <p14:tracePt t="27581" x="2033588" y="1681163"/>
          <p14:tracePt t="27586" x="2019300" y="1657350"/>
          <p14:tracePt t="27597" x="2014538" y="1647825"/>
          <p14:tracePt t="27603" x="2000250" y="1628775"/>
          <p14:tracePt t="27614" x="1995488" y="1624013"/>
          <p14:tracePt t="27620" x="1985963" y="1614488"/>
          <p14:tracePt t="27636" x="1981200" y="1609725"/>
          <p14:tracePt t="27648" x="1976438" y="1604963"/>
          <p14:tracePt t="27655" x="1976438" y="1600200"/>
          <p14:tracePt t="27664" x="1976438" y="1595438"/>
          <p14:tracePt t="27671" x="1971675" y="1595438"/>
          <p14:tracePt t="27681" x="1966913" y="1590675"/>
          <p14:tracePt t="27697" x="1966913" y="1585913"/>
          <p14:tracePt t="27792" x="1962150" y="1581150"/>
          <p14:tracePt t="27799" x="1962150" y="1576388"/>
          <p14:tracePt t="31609" x="1962150" y="1571625"/>
          <p14:tracePt t="31705" x="1966913" y="1571625"/>
          <p14:tracePt t="31712" x="2000250" y="1581150"/>
          <p14:tracePt t="31720" x="2038350" y="1585913"/>
          <p14:tracePt t="31728" x="2138363" y="1609725"/>
          <p14:tracePt t="31736" x="2252663" y="1628775"/>
          <p14:tracePt t="31744" x="2476500" y="1657350"/>
          <p14:tracePt t="31752" x="2728913" y="1700213"/>
          <p14:tracePt t="31760" x="3038475" y="1714500"/>
          <p14:tracePt t="31768" x="3381375" y="1728788"/>
          <p14:tracePt t="31776" x="3790950" y="1785938"/>
          <p14:tracePt t="31784" x="4162425" y="1785938"/>
          <p14:tracePt t="31792" x="4572000" y="1785938"/>
          <p14:tracePt t="31800" x="4800600" y="1771650"/>
          <p14:tracePt t="31808" x="4953000" y="1771650"/>
          <p14:tracePt t="31816" x="5086350" y="1771650"/>
          <p14:tracePt t="31824" x="5181600" y="1771650"/>
          <p14:tracePt t="31832" x="5186363" y="1771650"/>
          <p14:tracePt t="31840" x="5195888" y="1776413"/>
          <p14:tracePt t="31848" x="5205413" y="1776413"/>
          <p14:tracePt t="31905" x="5210175" y="1776413"/>
          <p14:tracePt t="31961" x="5214938" y="1771650"/>
          <p14:tracePt t="31968" x="5238750" y="1766888"/>
          <p14:tracePt t="31976" x="5267325" y="1762125"/>
          <p14:tracePt t="31984" x="5300663" y="1757363"/>
          <p14:tracePt t="31992" x="5343525" y="1757363"/>
          <p14:tracePt t="32000" x="5372100" y="1757363"/>
          <p14:tracePt t="32008" x="5391150" y="1762125"/>
          <p14:tracePt t="32016" x="5400675" y="1766888"/>
          <p14:tracePt t="32097" x="5405438" y="1766888"/>
          <p14:tracePt t="32106" x="5414963" y="1766888"/>
          <p14:tracePt t="32112" x="5424488" y="1771650"/>
          <p14:tracePt t="32120" x="5429250" y="1771650"/>
          <p14:tracePt t="32128" x="5438775" y="1781175"/>
          <p14:tracePt t="32136" x="5448300" y="1785938"/>
          <p14:tracePt t="32144" x="5467350" y="1800225"/>
          <p14:tracePt t="32152" x="5500688" y="1809750"/>
          <p14:tracePt t="32160" x="5543550" y="1809750"/>
          <p14:tracePt t="32168" x="5595938" y="1819275"/>
          <p14:tracePt t="32176" x="5638800" y="1828800"/>
          <p14:tracePt t="32184" x="5676900" y="1833563"/>
          <p14:tracePt t="32192" x="5710238" y="1838325"/>
          <p14:tracePt t="32200" x="5734050" y="1838325"/>
          <p14:tracePt t="32208" x="5743575" y="1843088"/>
          <p14:tracePt t="32216" x="5748338" y="1843088"/>
          <p14:tracePt t="32656" x="5748338" y="1833563"/>
          <p14:tracePt t="32664" x="5743575" y="1809750"/>
          <p14:tracePt t="32672" x="5738813" y="1804988"/>
          <p14:tracePt t="32680" x="5734050" y="1800225"/>
          <p14:tracePt t="32688" x="5729288" y="1790700"/>
          <p14:tracePt t="32696" x="5715000" y="1781175"/>
          <p14:tracePt t="32704" x="5695950" y="1776413"/>
          <p14:tracePt t="32712" x="5686425" y="1766888"/>
          <p14:tracePt t="32721" x="5676900" y="1762125"/>
          <p14:tracePt t="32728" x="5667375" y="1762125"/>
          <p14:tracePt t="32737" x="5662613" y="1752600"/>
          <p14:tracePt t="32744" x="5657850" y="1752600"/>
          <p14:tracePt t="32760" x="5653088" y="1747838"/>
          <p14:tracePt t="32771" x="5648325" y="1747838"/>
          <p14:tracePt t="32776" x="5643563" y="1743075"/>
          <p14:tracePt t="32788" x="5643563" y="1738313"/>
          <p14:tracePt t="32792" x="5634038" y="1733550"/>
          <p14:tracePt t="32804" x="5619750" y="1719263"/>
          <p14:tracePt t="32808" x="5610225" y="1719263"/>
          <p14:tracePt t="32821" x="5600700" y="1709738"/>
          <p14:tracePt t="32825" x="5591175" y="1704975"/>
          <p14:tracePt t="32837" x="5572125" y="1695450"/>
          <p14:tracePt t="32840" x="5567363" y="1695450"/>
          <p14:tracePt t="32854" x="5557838" y="1690688"/>
          <p14:tracePt t="32864" x="5557838" y="1685925"/>
          <p14:tracePt t="32872" x="5553075" y="1685925"/>
          <p14:tracePt t="32880" x="5548313" y="1685925"/>
          <p14:tracePt t="32920" x="5543550" y="1685925"/>
          <p14:tracePt t="32928" x="5543550" y="1681163"/>
          <p14:tracePt t="32944" x="5538788" y="1681163"/>
          <p14:tracePt t="33072" x="5538788" y="1676400"/>
          <p14:tracePt t="35849" x="5529263" y="1681163"/>
          <p14:tracePt t="35856" x="5510213" y="1700213"/>
          <p14:tracePt t="35864" x="5462588" y="1733550"/>
          <p14:tracePt t="35872" x="5376863" y="1819275"/>
          <p14:tracePt t="35880" x="5300663" y="1914525"/>
          <p14:tracePt t="35888" x="5167313" y="2100263"/>
          <p14:tracePt t="35896" x="4981575" y="2347913"/>
          <p14:tracePt t="35904" x="4795838" y="2609850"/>
          <p14:tracePt t="35912" x="4591050" y="2805113"/>
          <p14:tracePt t="35920" x="4405313" y="2933700"/>
          <p14:tracePt t="35928" x="4243388" y="3062288"/>
          <p14:tracePt t="35936" x="4029075" y="3214688"/>
          <p14:tracePt t="35944" x="3848100" y="3362325"/>
          <p14:tracePt t="35952" x="3638550" y="3514725"/>
          <p14:tracePt t="35960" x="3438525" y="3681413"/>
          <p14:tracePt t="35968" x="3252788" y="3829050"/>
          <p14:tracePt t="35976" x="3081338" y="3986213"/>
          <p14:tracePt t="35984" x="2909888" y="4100513"/>
          <p14:tracePt t="35992" x="2700338" y="4291013"/>
          <p14:tracePt t="36000" x="2505075" y="4410075"/>
          <p14:tracePt t="36008" x="2371725" y="4495800"/>
          <p14:tracePt t="36016" x="2257425" y="4572000"/>
          <p14:tracePt t="36024" x="2152650" y="4629150"/>
          <p14:tracePt t="36032" x="2062163" y="4681538"/>
          <p14:tracePt t="36040" x="1990725" y="4719638"/>
          <p14:tracePt t="36048" x="1924050" y="4743450"/>
          <p14:tracePt t="36057" x="1890713" y="4757738"/>
          <p14:tracePt t="36064" x="1838325" y="4786313"/>
          <p14:tracePt t="36074" x="1785938" y="4810125"/>
          <p14:tracePt t="36080" x="1719263" y="4829175"/>
          <p14:tracePt t="36090" x="1666875" y="4848225"/>
          <p14:tracePt t="36096" x="1614488" y="4867275"/>
          <p14:tracePt t="36107" x="1590675" y="4876800"/>
          <p14:tracePt t="36112" x="1547813" y="4895850"/>
          <p14:tracePt t="36123" x="1514475" y="4905375"/>
          <p14:tracePt t="36128" x="1490663" y="4910138"/>
          <p14:tracePt t="36140" x="1476375" y="4910138"/>
          <p14:tracePt t="36144" x="1452563" y="4919663"/>
          <p14:tracePt t="36156" x="1438275" y="4919663"/>
          <p14:tracePt t="36160" x="1414463" y="4929188"/>
          <p14:tracePt t="36173" x="1385888" y="4943475"/>
          <p14:tracePt t="36177" x="1362075" y="4948238"/>
          <p14:tracePt t="36190" x="1347788" y="4953000"/>
          <p14:tracePt t="36194" x="1338263" y="4953000"/>
          <p14:tracePt t="36207" x="1319213" y="4957763"/>
          <p14:tracePt t="36211" x="1309688" y="4957763"/>
          <p14:tracePt t="36223" x="1295400" y="4957763"/>
          <p14:tracePt t="36226" x="1281113" y="4957763"/>
          <p14:tracePt t="36240" x="1247775" y="4948238"/>
          <p14:tracePt t="36243" x="1233488" y="4943475"/>
          <p14:tracePt t="36256" x="1209675" y="4933950"/>
          <p14:tracePt t="36257" x="1200150" y="4933950"/>
          <p14:tracePt t="36264" x="1185863" y="4924425"/>
          <p14:tracePt t="36274" x="1171575" y="4914900"/>
          <p14:tracePt t="36280" x="1147763" y="4900613"/>
          <p14:tracePt t="36290" x="1138238" y="4895850"/>
          <p14:tracePt t="36296" x="1123950" y="4876800"/>
          <p14:tracePt t="36307" x="1109663" y="4852988"/>
          <p14:tracePt t="36312" x="1095375" y="4824413"/>
          <p14:tracePt t="36323" x="1076325" y="4805363"/>
          <p14:tracePt t="36328" x="1042988" y="4767263"/>
          <p14:tracePt t="36341" x="1009650" y="4710113"/>
          <p14:tracePt t="36344" x="957263" y="4638675"/>
          <p14:tracePt t="36356" x="933450" y="4538663"/>
          <p14:tracePt t="36360" x="909638" y="4471988"/>
          <p14:tracePt t="36374" x="895350" y="4405313"/>
          <p14:tracePt t="36378" x="890588" y="4376738"/>
          <p14:tracePt t="36390" x="890588" y="4333875"/>
          <p14:tracePt t="36393" x="890588" y="4291013"/>
          <p14:tracePt t="36407" x="895350" y="4248150"/>
          <p14:tracePt t="36411" x="900113" y="4219575"/>
          <p14:tracePt t="36423" x="914400" y="4176713"/>
          <p14:tracePt t="36427" x="919163" y="4152900"/>
          <p14:tracePt t="36440" x="919163" y="4138613"/>
          <p14:tracePt t="36444" x="919163" y="4129088"/>
          <p14:tracePt t="36457" x="919163" y="4119563"/>
          <p14:tracePt t="36457" x="923925" y="4110038"/>
          <p14:tracePt t="36464" x="923925" y="4105275"/>
          <p14:tracePt t="36473" x="928688" y="4095750"/>
          <p14:tracePt t="36480" x="938213" y="4071938"/>
          <p14:tracePt t="36490" x="952500" y="4029075"/>
          <p14:tracePt t="36496" x="985838" y="3981450"/>
          <p14:tracePt t="36507" x="1014413" y="3929063"/>
          <p14:tracePt t="36512" x="1033463" y="3886200"/>
          <p14:tracePt t="36523" x="1047750" y="3857625"/>
          <p14:tracePt t="36528" x="1052513" y="3833813"/>
          <p14:tracePt t="36540" x="1057275" y="3810000"/>
          <p14:tracePt t="36544" x="1062038" y="3795713"/>
          <p14:tracePt t="36556" x="1066800" y="3786188"/>
          <p14:tracePt t="36560" x="1066800" y="3776663"/>
          <p14:tracePt t="36574" x="1071563" y="3757613"/>
          <p14:tracePt t="36578" x="1076325" y="3748088"/>
          <p14:tracePt t="36590" x="1076325" y="3738563"/>
          <p14:tracePt t="36592" x="1081088" y="3729038"/>
          <p14:tracePt t="36607" x="1085850" y="3719513"/>
          <p14:tracePt t="36705" x="1090613" y="3719513"/>
          <p14:tracePt t="36745" x="1095375" y="3719513"/>
          <p14:tracePt t="36761" x="1104900" y="3729038"/>
          <p14:tracePt t="36768" x="1114425" y="3733800"/>
          <p14:tracePt t="36776" x="1133475" y="3762375"/>
          <p14:tracePt t="36784" x="1157288" y="3786188"/>
          <p14:tracePt t="36792" x="1181100" y="3824288"/>
          <p14:tracePt t="36800" x="1233488" y="3871913"/>
          <p14:tracePt t="36808" x="1266825" y="3919538"/>
          <p14:tracePt t="36816" x="1295400" y="3952875"/>
          <p14:tracePt t="36833" x="1309688" y="3967163"/>
          <p14:tracePt t="36841" x="1319213" y="3981450"/>
          <p14:tracePt t="36848" x="1333500" y="3990975"/>
          <p14:tracePt t="36857" x="1333500" y="3995738"/>
          <p14:tracePt t="36864" x="1338263" y="3995738"/>
          <p14:tracePt t="40344" x="1343025" y="4000500"/>
          <p14:tracePt t="40352" x="1376363" y="4005263"/>
          <p14:tracePt t="40360" x="1443038" y="4010025"/>
          <p14:tracePt t="40368" x="1576388" y="4000500"/>
          <p14:tracePt t="40376" x="1800225" y="3976688"/>
          <p14:tracePt t="40384" x="2081213" y="3976688"/>
          <p14:tracePt t="40393" x="2390775" y="3990975"/>
          <p14:tracePt t="40400" x="2733675" y="4071938"/>
          <p14:tracePt t="40408" x="3071813" y="4152900"/>
          <p14:tracePt t="40416" x="3295650" y="4205288"/>
          <p14:tracePt t="40425" x="3576638" y="4295775"/>
          <p14:tracePt t="40432" x="3776663" y="4329113"/>
          <p14:tracePt t="40441" x="3933825" y="4329113"/>
          <p14:tracePt t="40448" x="4048125" y="4348163"/>
          <p14:tracePt t="40456" x="4114800" y="4371975"/>
          <p14:tracePt t="40464" x="4143375" y="4376738"/>
          <p14:tracePt t="40473" x="4152900" y="4376738"/>
          <p14:tracePt t="40480" x="4157663" y="4376738"/>
          <p14:tracePt t="40489" x="4167188" y="4376738"/>
          <p14:tracePt t="40496" x="4186238" y="4376738"/>
          <p14:tracePt t="40504" x="4205288" y="4371975"/>
          <p14:tracePt t="40512" x="4248150" y="4352925"/>
          <p14:tracePt t="40520" x="4267200" y="4352925"/>
          <p14:tracePt t="40528" x="4281488" y="4343400"/>
          <p14:tracePt t="40536" x="4291013" y="4338638"/>
          <p14:tracePt t="40544" x="4295775" y="4338638"/>
          <p14:tracePt t="40552" x="4305300" y="4333875"/>
          <p14:tracePt t="40560" x="4319588" y="4324350"/>
          <p14:tracePt t="40568" x="4362450" y="4310063"/>
          <p14:tracePt t="40576" x="4395788" y="4310063"/>
          <p14:tracePt t="40584" x="4414838" y="4305300"/>
          <p14:tracePt t="40592" x="4438650" y="4300538"/>
          <p14:tracePt t="40600" x="4448175" y="4300538"/>
          <p14:tracePt t="40608" x="4457700" y="4300538"/>
          <p14:tracePt t="40617" x="4467225" y="4300538"/>
          <p14:tracePt t="40625" x="4476750" y="4295775"/>
          <p14:tracePt t="40632" x="4491038" y="4286250"/>
          <p14:tracePt t="40641" x="4514850" y="4276725"/>
          <p14:tracePt t="40648" x="4538663" y="4267200"/>
          <p14:tracePt t="40658" x="4576763" y="4224338"/>
          <p14:tracePt t="40664" x="4605338" y="4205288"/>
          <p14:tracePt t="40674" x="4624388" y="4191000"/>
          <p14:tracePt t="40680" x="4648200" y="4176713"/>
          <p14:tracePt t="40691" x="4662488" y="4157663"/>
          <p14:tracePt t="40696" x="4676775" y="4143375"/>
          <p14:tracePt t="40707" x="4700588" y="4129088"/>
          <p14:tracePt t="40712" x="4729163" y="4100513"/>
          <p14:tracePt t="40725" x="4748213" y="4086225"/>
          <p14:tracePt t="40728" x="4805363" y="4062413"/>
          <p14:tracePt t="40741" x="4848225" y="4033838"/>
          <p14:tracePt t="40745" x="4924425" y="3986213"/>
          <p14:tracePt t="40758" x="5005388" y="3952875"/>
          <p14:tracePt t="40760" x="5072063" y="3938588"/>
          <p14:tracePt t="40775" x="5100638" y="3929063"/>
          <p14:tracePt t="40777" x="5114925" y="3914775"/>
          <p14:tracePt t="40791" x="5119688" y="3914775"/>
          <p14:tracePt t="40873" x="5124450" y="3910013"/>
          <p14:tracePt t="40881" x="5124450" y="3905250"/>
          <p14:tracePt t="40889" x="5129213" y="3900488"/>
          <p14:tracePt t="40905" x="5129213" y="3895725"/>
          <p14:tracePt t="40913" x="5129213" y="3890963"/>
          <p14:tracePt t="40921" x="5129213" y="3886200"/>
          <p14:tracePt t="40937" x="5129213" y="3881438"/>
          <p14:tracePt t="40945" x="5129213" y="3876675"/>
          <p14:tracePt t="40953" x="5129213" y="3871913"/>
          <p14:tracePt t="40961" x="5129213" y="3867150"/>
          <p14:tracePt t="41009" x="5124450" y="3862388"/>
          <p14:tracePt t="41025" x="5124450" y="3857625"/>
          <p14:tracePt t="41073" x="5124450" y="3852863"/>
          <p14:tracePt t="41081" x="5143500" y="3838575"/>
          <p14:tracePt t="41089" x="5167313" y="3829050"/>
          <p14:tracePt t="41097" x="5181600" y="3814763"/>
          <p14:tracePt t="41104" x="5200650" y="3810000"/>
          <p14:tracePt t="41112" x="5219700" y="3795713"/>
          <p14:tracePt t="41121" x="5238750" y="3786188"/>
          <p14:tracePt t="41129" x="5267325" y="3781425"/>
          <p14:tracePt t="41137" x="5291138" y="3776663"/>
          <p14:tracePt t="41145" x="5314950" y="3771900"/>
          <p14:tracePt t="41153" x="5324475" y="3771900"/>
          <p14:tracePt t="41160" x="5334000" y="3767138"/>
          <p14:tracePt t="41169" x="5348288" y="3767138"/>
          <p14:tracePt t="41176" x="5362575" y="3762375"/>
          <p14:tracePt t="41185" x="5386388" y="3762375"/>
          <p14:tracePt t="41193" x="5410200" y="3762375"/>
          <p14:tracePt t="41201" x="5434013" y="3762375"/>
          <p14:tracePt t="41209" x="5457825" y="3767138"/>
          <p14:tracePt t="41217" x="5486400" y="3767138"/>
          <p14:tracePt t="41225" x="5510213" y="3767138"/>
          <p14:tracePt t="41233" x="5519738" y="3767138"/>
          <p14:tracePt t="41243" x="5534025" y="3767138"/>
          <p14:tracePt t="41249" x="5538788" y="3771900"/>
          <p14:tracePt t="41259" x="5562600" y="3776663"/>
          <p14:tracePt t="41265" x="5605463" y="3781425"/>
          <p14:tracePt t="41275" x="5657850" y="3795713"/>
          <p14:tracePt t="41281" x="5700713" y="3795713"/>
          <p14:tracePt t="41291" x="5743575" y="3795713"/>
          <p14:tracePt t="41297" x="5810250" y="3810000"/>
          <p14:tracePt t="41309" x="5834063" y="3814763"/>
          <p14:tracePt t="41313" x="5853113" y="3814763"/>
          <p14:tracePt t="41325" x="5862638" y="3819525"/>
          <p14:tracePt t="41329" x="5867400" y="3819525"/>
          <p14:tracePt t="41341" x="5872163" y="3824288"/>
          <p14:tracePt t="41377" x="5872163" y="3829050"/>
          <p14:tracePt t="41386" x="5872163" y="3833813"/>
          <p14:tracePt t="41393" x="5867400" y="3838575"/>
          <p14:tracePt t="41401" x="5867400" y="3848100"/>
          <p14:tracePt t="41409" x="5867400" y="3862388"/>
          <p14:tracePt t="41417" x="5867400" y="3895725"/>
          <p14:tracePt t="41425" x="5862638" y="3905250"/>
          <p14:tracePt t="41433" x="5857875" y="3933825"/>
          <p14:tracePt t="41441" x="5857875" y="3938588"/>
          <p14:tracePt t="41449" x="5853113" y="3962400"/>
          <p14:tracePt t="41457" x="5843588" y="3981450"/>
          <p14:tracePt t="41465" x="5838825" y="3990975"/>
          <p14:tracePt t="41473" x="5834063" y="4000500"/>
          <p14:tracePt t="41481" x="5829300" y="4010025"/>
          <p14:tracePt t="41497" x="5829300" y="4014788"/>
          <p14:tracePt t="41513" x="5810250" y="4024313"/>
          <p14:tracePt t="41521" x="5800725" y="4029075"/>
          <p14:tracePt t="41528" x="5786438" y="4033838"/>
          <p14:tracePt t="41537" x="5772150" y="4038600"/>
          <p14:tracePt t="41544" x="5738813" y="4043363"/>
          <p14:tracePt t="41553" x="5672138" y="4057650"/>
          <p14:tracePt t="41561" x="5619750" y="4057650"/>
          <p14:tracePt t="41569" x="5567363" y="4057650"/>
          <p14:tracePt t="41577" x="5524500" y="4057650"/>
          <p14:tracePt t="41585" x="5491163" y="4057650"/>
          <p14:tracePt t="41593" x="5481638" y="4052888"/>
          <p14:tracePt t="41601" x="5467350" y="4048125"/>
          <p14:tracePt t="41609" x="5462588" y="4043363"/>
          <p14:tracePt t="41617" x="5457825" y="4038600"/>
          <p14:tracePt t="41625" x="5453063" y="4033838"/>
          <p14:tracePt t="41641" x="5448300" y="4029075"/>
          <p14:tracePt t="41649" x="5448300" y="4024313"/>
          <p14:tracePt t="41657" x="5448300" y="4019550"/>
          <p14:tracePt t="41681" x="5448300" y="4014788"/>
          <p14:tracePt t="41697" x="5448300" y="4010025"/>
        </p14:tracePtLst>
      </p14:laserTraceLst>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a:alphaModFix/>
          </a:blip>
          <a:srcRect l="4282" r="8320"/>
          <a:stretch/>
        </p:blipFill>
        <p:spPr>
          <a:xfrm>
            <a:off x="236001" y="1083482"/>
            <a:ext cx="8982032" cy="5605435"/>
          </a:xfrm>
          <a:prstGeom prst="rect">
            <a:avLst/>
          </a:prstGeom>
          <a:noFill/>
          <a:ln>
            <a:noFill/>
          </a:ln>
        </p:spPr>
      </p:pic>
      <p:sp>
        <p:nvSpPr>
          <p:cNvPr id="55" name="Google Shape;55;p13"/>
          <p:cNvSpPr txBox="1"/>
          <p:nvPr/>
        </p:nvSpPr>
        <p:spPr>
          <a:xfrm>
            <a:off x="9218033" y="1166134"/>
            <a:ext cx="2748800" cy="3119403"/>
          </a:xfrm>
          <a:prstGeom prst="rect">
            <a:avLst/>
          </a:prstGeom>
          <a:noFill/>
          <a:ln>
            <a:noFill/>
          </a:ln>
        </p:spPr>
        <p:txBody>
          <a:bodyPr spcFirstLastPara="1" wrap="square" lIns="121900" tIns="121900" rIns="121900" bIns="121900" anchor="t" anchorCtr="0">
            <a:spAutoFit/>
          </a:bodyPr>
          <a:lstStyle/>
          <a:p>
            <a:r>
              <a:rPr lang="en" sz="1867"/>
              <a:t>Overlapping windows improves over both control and catch-up in wind, temp.</a:t>
            </a:r>
            <a:endParaRPr sz="1867"/>
          </a:p>
          <a:p>
            <a:r>
              <a:rPr lang="en" sz="1867"/>
              <a:t>Catch-up improves very slightly over control in wind and lower-level temp.</a:t>
            </a:r>
            <a:endParaRPr sz="1867"/>
          </a:p>
          <a:p>
            <a:endParaRPr sz="1867"/>
          </a:p>
          <a:p>
            <a:endParaRPr sz="1867" b="1"/>
          </a:p>
        </p:txBody>
      </p:sp>
      <p:sp>
        <p:nvSpPr>
          <p:cNvPr id="4" name="TextBox 3">
            <a:extLst>
              <a:ext uri="{FF2B5EF4-FFF2-40B4-BE49-F238E27FC236}">
                <a16:creationId xmlns:a16="http://schemas.microsoft.com/office/drawing/2014/main" id="{442647AA-265C-0242-A36C-6AF4988CE785}"/>
              </a:ext>
            </a:extLst>
          </p:cNvPr>
          <p:cNvSpPr txBox="1"/>
          <p:nvPr/>
        </p:nvSpPr>
        <p:spPr>
          <a:xfrm>
            <a:off x="8911273" y="6094055"/>
            <a:ext cx="3044726" cy="523220"/>
          </a:xfrm>
          <a:prstGeom prst="rect">
            <a:avLst/>
          </a:prstGeom>
          <a:solidFill>
            <a:srgbClr val="FFFF00"/>
          </a:solidFill>
          <a:ln>
            <a:solidFill>
              <a:schemeClr val="accent1"/>
            </a:solidFill>
          </a:ln>
        </p:spPr>
        <p:txBody>
          <a:bodyPr wrap="square" rtlCol="0">
            <a:spAutoFit/>
          </a:bodyPr>
          <a:lstStyle/>
          <a:p>
            <a:r>
              <a:rPr lang="en-US" dirty="0"/>
              <a:t>Jeff Whitaker, Laura Slivinski – PSL</a:t>
            </a:r>
          </a:p>
          <a:p>
            <a:r>
              <a:rPr lang="en-US" dirty="0"/>
              <a:t>Curtis Alexander, Ming Hu - GSL</a:t>
            </a:r>
          </a:p>
        </p:txBody>
      </p:sp>
      <p:sp>
        <p:nvSpPr>
          <p:cNvPr id="5" name="Text Box 2">
            <a:extLst>
              <a:ext uri="{FF2B5EF4-FFF2-40B4-BE49-F238E27FC236}">
                <a16:creationId xmlns:a16="http://schemas.microsoft.com/office/drawing/2014/main" id="{77DD0FA5-1E03-E441-97B4-1F36E60F1D4C}"/>
              </a:ext>
            </a:extLst>
          </p:cNvPr>
          <p:cNvSpPr txBox="1">
            <a:spLocks noChangeArrowheads="1"/>
          </p:cNvSpPr>
          <p:nvPr/>
        </p:nvSpPr>
        <p:spPr bwMode="auto">
          <a:xfrm>
            <a:off x="562708" y="12085"/>
            <a:ext cx="10105292" cy="1077218"/>
          </a:xfrm>
          <a:prstGeom prst="rect">
            <a:avLst/>
          </a:prstGeom>
          <a:noFill/>
          <a:ln>
            <a:noFill/>
          </a:ln>
        </p:spPr>
        <p:txBody>
          <a:bodyPr wrap="square">
            <a:spAutoFit/>
          </a:bodyPr>
          <a:lstStyle>
            <a:lvl1pPr>
              <a:spcBef>
                <a:spcPct val="20000"/>
              </a:spcBef>
              <a:buChar char="•"/>
              <a:defRPr sz="2400" b="1">
                <a:solidFill>
                  <a:schemeClr val="bg2"/>
                </a:solidFill>
                <a:latin typeface="Arial" charset="0"/>
                <a:ea typeface="MS PGothic" charset="-128"/>
              </a:defRPr>
            </a:lvl1pPr>
            <a:lvl2pPr marL="742950" indent="-285750">
              <a:spcBef>
                <a:spcPct val="20000"/>
              </a:spcBef>
              <a:buChar char="–"/>
              <a:defRPr sz="2000">
                <a:solidFill>
                  <a:schemeClr val="bg2"/>
                </a:solidFill>
                <a:latin typeface="Arial" charset="0"/>
                <a:ea typeface="MS PGothic" charset="-128"/>
              </a:defRPr>
            </a:lvl2pPr>
            <a:lvl3pPr marL="1143000" indent="-228600">
              <a:spcBef>
                <a:spcPct val="20000"/>
              </a:spcBef>
              <a:buChar char="•"/>
              <a:defRPr>
                <a:solidFill>
                  <a:schemeClr val="bg2"/>
                </a:solidFill>
                <a:latin typeface="Arial" charset="0"/>
                <a:ea typeface="MS PGothic" charset="-128"/>
              </a:defRPr>
            </a:lvl3pPr>
            <a:lvl4pPr marL="1600200" indent="-228600">
              <a:spcBef>
                <a:spcPct val="20000"/>
              </a:spcBef>
              <a:buChar char="–"/>
              <a:defRPr sz="1600">
                <a:solidFill>
                  <a:schemeClr val="bg2"/>
                </a:solidFill>
                <a:latin typeface="Arial" charset="0"/>
                <a:ea typeface="MS PGothic" charset="-128"/>
              </a:defRPr>
            </a:lvl4pPr>
            <a:lvl5pPr marL="2057400" indent="-228600">
              <a:spcBef>
                <a:spcPct val="20000"/>
              </a:spcBef>
              <a:buChar char="•"/>
              <a:defRPr sz="1600">
                <a:solidFill>
                  <a:schemeClr val="bg2"/>
                </a:solidFill>
                <a:latin typeface="Arial" charset="0"/>
                <a:ea typeface="MS PGothic" charset="-128"/>
              </a:defRPr>
            </a:lvl5pPr>
            <a:lvl6pPr marL="2514600" indent="-228600" eaLnBrk="0" fontAlgn="base" hangingPunct="0">
              <a:spcBef>
                <a:spcPct val="20000"/>
              </a:spcBef>
              <a:spcAft>
                <a:spcPct val="0"/>
              </a:spcAft>
              <a:buChar char="•"/>
              <a:defRPr sz="1600">
                <a:solidFill>
                  <a:schemeClr val="bg2"/>
                </a:solidFill>
                <a:latin typeface="Arial" charset="0"/>
                <a:ea typeface="MS PGothic" charset="-128"/>
              </a:defRPr>
            </a:lvl6pPr>
            <a:lvl7pPr marL="2971800" indent="-228600" eaLnBrk="0" fontAlgn="base" hangingPunct="0">
              <a:spcBef>
                <a:spcPct val="20000"/>
              </a:spcBef>
              <a:spcAft>
                <a:spcPct val="0"/>
              </a:spcAft>
              <a:buChar char="•"/>
              <a:defRPr sz="1600">
                <a:solidFill>
                  <a:schemeClr val="bg2"/>
                </a:solidFill>
                <a:latin typeface="Arial" charset="0"/>
                <a:ea typeface="MS PGothic" charset="-128"/>
              </a:defRPr>
            </a:lvl7pPr>
            <a:lvl8pPr marL="3429000" indent="-228600" eaLnBrk="0" fontAlgn="base" hangingPunct="0">
              <a:spcBef>
                <a:spcPct val="20000"/>
              </a:spcBef>
              <a:spcAft>
                <a:spcPct val="0"/>
              </a:spcAft>
              <a:buChar char="•"/>
              <a:defRPr sz="1600">
                <a:solidFill>
                  <a:schemeClr val="bg2"/>
                </a:solidFill>
                <a:latin typeface="Arial" charset="0"/>
                <a:ea typeface="MS PGothic" charset="-128"/>
              </a:defRPr>
            </a:lvl8pPr>
            <a:lvl9pPr marL="3886200" indent="-228600" eaLnBrk="0" fontAlgn="base" hangingPunct="0">
              <a:spcBef>
                <a:spcPct val="20000"/>
              </a:spcBef>
              <a:spcAft>
                <a:spcPct val="0"/>
              </a:spcAft>
              <a:buChar char="•"/>
              <a:defRPr sz="1600">
                <a:solidFill>
                  <a:schemeClr val="bg2"/>
                </a:solidFill>
                <a:latin typeface="Arial" charset="0"/>
                <a:ea typeface="MS PGothic" charset="-128"/>
              </a:defRPr>
            </a:lvl9pPr>
          </a:lstStyle>
          <a:p>
            <a:pPr algn="ctr" eaLnBrk="1" hangingPunct="1">
              <a:spcBef>
                <a:spcPct val="0"/>
              </a:spcBef>
              <a:buFontTx/>
              <a:buNone/>
            </a:pPr>
            <a:r>
              <a:rPr lang="en-US" altLang="en-US" sz="3600" dirty="0">
                <a:solidFill>
                  <a:srgbClr val="0432FF"/>
                </a:solidFill>
              </a:rPr>
              <a:t>Hourly cycling for global data assimilation</a:t>
            </a:r>
          </a:p>
          <a:p>
            <a:pPr algn="ctr" eaLnBrk="1" hangingPunct="1">
              <a:spcBef>
                <a:spcPct val="0"/>
              </a:spcBef>
              <a:buFontTx/>
              <a:buNone/>
            </a:pPr>
            <a:r>
              <a:rPr lang="en-US" altLang="en-US" sz="2800" dirty="0">
                <a:solidFill>
                  <a:srgbClr val="0432FF"/>
                </a:solidFill>
              </a:rPr>
              <a:t>(toward a Global Rapid Refresh)</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42" descr="Juice_drop"/>
          <p:cNvPicPr preferRelativeResize="0"/>
          <p:nvPr/>
        </p:nvPicPr>
        <p:blipFill rotWithShape="1">
          <a:blip r:embed="rId3">
            <a:alphaModFix/>
          </a:blip>
          <a:srcRect l="2000" r="26999" b="88000"/>
          <a:stretch/>
        </p:blipFill>
        <p:spPr>
          <a:xfrm>
            <a:off x="29300" y="0"/>
            <a:ext cx="5437506" cy="762000"/>
          </a:xfrm>
          <a:prstGeom prst="rect">
            <a:avLst/>
          </a:prstGeom>
          <a:noFill/>
          <a:ln>
            <a:noFill/>
          </a:ln>
        </p:spPr>
      </p:pic>
      <p:pic>
        <p:nvPicPr>
          <p:cNvPr id="310" name="Google Shape;310;p42" descr="Juice_drop"/>
          <p:cNvPicPr preferRelativeResize="0"/>
          <p:nvPr/>
        </p:nvPicPr>
        <p:blipFill rotWithShape="1">
          <a:blip r:embed="rId4">
            <a:alphaModFix/>
          </a:blip>
          <a:srcRect r="29178" b="1333"/>
          <a:stretch/>
        </p:blipFill>
        <p:spPr>
          <a:xfrm>
            <a:off x="29303" y="0"/>
            <a:ext cx="458392" cy="762000"/>
          </a:xfrm>
          <a:prstGeom prst="rect">
            <a:avLst/>
          </a:prstGeom>
          <a:noFill/>
          <a:ln>
            <a:noFill/>
          </a:ln>
        </p:spPr>
      </p:pic>
      <p:sp>
        <p:nvSpPr>
          <p:cNvPr id="311" name="Google Shape;311;p42"/>
          <p:cNvSpPr txBox="1"/>
          <p:nvPr/>
        </p:nvSpPr>
        <p:spPr>
          <a:xfrm>
            <a:off x="175849" y="-76200"/>
            <a:ext cx="534572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dirty="0">
                <a:solidFill>
                  <a:srgbClr val="000090"/>
                </a:solidFill>
                <a:latin typeface="Arial Black"/>
                <a:ea typeface="Arial Black"/>
                <a:cs typeface="Arial Black"/>
                <a:sym typeface="Arial Black"/>
              </a:rPr>
              <a:t>OAR Research efforts</a:t>
            </a:r>
            <a:endParaRPr dirty="0"/>
          </a:p>
        </p:txBody>
      </p:sp>
      <p:cxnSp>
        <p:nvCxnSpPr>
          <p:cNvPr id="312" name="Google Shape;312;p42"/>
          <p:cNvCxnSpPr>
            <a:cxnSpLocks/>
          </p:cNvCxnSpPr>
          <p:nvPr/>
        </p:nvCxnSpPr>
        <p:spPr>
          <a:xfrm>
            <a:off x="29306" y="803031"/>
            <a:ext cx="5432790" cy="0"/>
          </a:xfrm>
          <a:prstGeom prst="straightConnector1">
            <a:avLst/>
          </a:prstGeom>
          <a:noFill/>
          <a:ln w="50800" cap="flat" cmpd="sng">
            <a:solidFill>
              <a:srgbClr val="003399"/>
            </a:solidFill>
            <a:prstDash val="solid"/>
            <a:round/>
            <a:headEnd type="none" w="med" len="med"/>
            <a:tailEnd type="none" w="med" len="med"/>
          </a:ln>
        </p:spPr>
      </p:cxnSp>
      <p:sp>
        <p:nvSpPr>
          <p:cNvPr id="313" name="Google Shape;313;p42"/>
          <p:cNvSpPr txBox="1"/>
          <p:nvPr/>
        </p:nvSpPr>
        <p:spPr>
          <a:xfrm>
            <a:off x="258499" y="1247025"/>
            <a:ext cx="8956431" cy="6124754"/>
          </a:xfrm>
          <a:prstGeom prst="rect">
            <a:avLst/>
          </a:prstGeom>
          <a:noFill/>
          <a:ln>
            <a:noFill/>
          </a:ln>
        </p:spPr>
        <p:txBody>
          <a:bodyPr spcFirstLastPara="1" wrap="square" lIns="91425" tIns="45700" rIns="91425" bIns="45700" anchor="t" anchorCtr="0">
            <a:noAutofit/>
          </a:bodyPr>
          <a:lstStyle/>
          <a:p>
            <a:pPr marL="0" marR="0" lvl="2" indent="0" algn="l" rtl="0">
              <a:spcBef>
                <a:spcPts val="0"/>
              </a:spcBef>
              <a:spcAft>
                <a:spcPts val="0"/>
              </a:spcAft>
              <a:buNone/>
            </a:pPr>
            <a:r>
              <a:rPr lang="en-US" sz="2400" b="1" i="0" u="none" strike="noStrike" cap="none" dirty="0">
                <a:solidFill>
                  <a:srgbClr val="0000CC"/>
                </a:solidFill>
                <a:latin typeface="Arial"/>
                <a:ea typeface="Arial"/>
                <a:cs typeface="Arial"/>
                <a:sym typeface="Arial"/>
              </a:rPr>
              <a:t>PSL, GSL, NSSL, EMC, JCSDA – </a:t>
            </a:r>
          </a:p>
          <a:p>
            <a:pPr marL="0" marR="0" lvl="2" indent="0" algn="l" rtl="0">
              <a:spcBef>
                <a:spcPts val="0"/>
              </a:spcBef>
              <a:spcAft>
                <a:spcPts val="0"/>
              </a:spcAft>
              <a:buNone/>
            </a:pPr>
            <a:r>
              <a:rPr lang="en-US" sz="2400" b="1" i="0" u="none" strike="noStrike" cap="none" dirty="0">
                <a:solidFill>
                  <a:srgbClr val="0000CC"/>
                </a:solidFill>
                <a:latin typeface="Arial"/>
                <a:ea typeface="Arial"/>
                <a:cs typeface="Arial"/>
                <a:sym typeface="Arial"/>
              </a:rPr>
              <a:t>joint efforts on global/regional DA</a:t>
            </a:r>
            <a:endParaRPr dirty="0"/>
          </a:p>
          <a:p>
            <a:pPr marL="0" marR="0" lvl="2" indent="0" algn="l" rtl="0">
              <a:spcBef>
                <a:spcPts val="0"/>
              </a:spcBef>
              <a:spcAft>
                <a:spcPts val="0"/>
              </a:spcAft>
              <a:buNone/>
            </a:pPr>
            <a:endParaRPr sz="800" b="1" i="0" u="none" strike="noStrike" cap="none" dirty="0">
              <a:solidFill>
                <a:srgbClr val="FF0000"/>
              </a:solidFill>
              <a:latin typeface="Arial"/>
              <a:ea typeface="Arial"/>
              <a:cs typeface="Arial"/>
              <a:sym typeface="Arial"/>
            </a:endParaRPr>
          </a:p>
          <a:p>
            <a:pPr marL="0" marR="0" lvl="2" indent="0" algn="l" rtl="0">
              <a:spcBef>
                <a:spcPts val="0"/>
              </a:spcBef>
              <a:spcAft>
                <a:spcPts val="0"/>
              </a:spcAft>
              <a:buNone/>
            </a:pPr>
            <a:r>
              <a:rPr lang="en-US" sz="2400" b="1" i="0" u="none" strike="noStrike" cap="none" dirty="0">
                <a:solidFill>
                  <a:srgbClr val="FF0000"/>
                </a:solidFill>
                <a:latin typeface="Arial"/>
                <a:ea typeface="Arial"/>
                <a:cs typeface="Arial"/>
                <a:sym typeface="Arial"/>
              </a:rPr>
              <a:t>-- Major radiance </a:t>
            </a:r>
            <a:r>
              <a:rPr lang="en-US" sz="2400" b="1" dirty="0">
                <a:solidFill>
                  <a:srgbClr val="FF0000"/>
                </a:solidFill>
              </a:rPr>
              <a:t>DA</a:t>
            </a:r>
            <a:r>
              <a:rPr lang="en-US" sz="2400" b="1" i="0" u="none" strike="noStrike" cap="none" dirty="0">
                <a:solidFill>
                  <a:srgbClr val="FF0000"/>
                </a:solidFill>
                <a:latin typeface="Arial"/>
                <a:ea typeface="Arial"/>
                <a:cs typeface="Arial"/>
                <a:sym typeface="Arial"/>
              </a:rPr>
              <a:t> upgrade in RAPv5 </a:t>
            </a:r>
          </a:p>
          <a:p>
            <a:pPr marL="0" marR="0" lvl="2" indent="0" algn="l" rtl="0">
              <a:spcBef>
                <a:spcPts val="0"/>
              </a:spcBef>
              <a:spcAft>
                <a:spcPts val="0"/>
              </a:spcAft>
              <a:buNone/>
            </a:pPr>
            <a:r>
              <a:rPr lang="en-US" sz="2400" b="1" i="0" u="none" strike="noStrike" cap="none" dirty="0">
                <a:solidFill>
                  <a:srgbClr val="FF0000"/>
                </a:solidFill>
                <a:latin typeface="Arial"/>
                <a:ea typeface="Arial"/>
                <a:cs typeface="Arial"/>
                <a:sym typeface="Arial"/>
              </a:rPr>
              <a:t>(</a:t>
            </a:r>
            <a:r>
              <a:rPr lang="en-US" sz="2400" b="1" dirty="0">
                <a:solidFill>
                  <a:srgbClr val="FF0000"/>
                </a:solidFill>
              </a:rPr>
              <a:t>Dec</a:t>
            </a:r>
            <a:r>
              <a:rPr lang="en-US" sz="2400" b="1" i="0" u="none" strike="noStrike" cap="none" dirty="0">
                <a:solidFill>
                  <a:srgbClr val="FF0000"/>
                </a:solidFill>
                <a:latin typeface="Arial"/>
                <a:ea typeface="Arial"/>
                <a:cs typeface="Arial"/>
                <a:sym typeface="Arial"/>
              </a:rPr>
              <a:t> 2020)</a:t>
            </a:r>
            <a:r>
              <a:rPr lang="en-US" dirty="0"/>
              <a:t> </a:t>
            </a:r>
            <a:r>
              <a:rPr lang="en-US" sz="2400" b="1" i="0" u="none" strike="noStrike" cap="none" dirty="0">
                <a:solidFill>
                  <a:srgbClr val="FF0000"/>
                </a:solidFill>
                <a:latin typeface="Arial"/>
                <a:ea typeface="Arial"/>
                <a:cs typeface="Arial"/>
                <a:sym typeface="Arial"/>
              </a:rPr>
              <a:t>(add N20 </a:t>
            </a:r>
            <a:r>
              <a:rPr lang="en-US" sz="2400" b="1" i="0" u="none" strike="noStrike" cap="none" dirty="0" err="1">
                <a:solidFill>
                  <a:srgbClr val="FF0000"/>
                </a:solidFill>
                <a:latin typeface="Arial"/>
                <a:ea typeface="Arial"/>
                <a:cs typeface="Arial"/>
                <a:sym typeface="Arial"/>
              </a:rPr>
              <a:t>CrIS</a:t>
            </a:r>
            <a:r>
              <a:rPr lang="en-US" sz="2400" b="1" i="0" u="none" strike="noStrike" cap="none" dirty="0">
                <a:solidFill>
                  <a:srgbClr val="FF0000"/>
                </a:solidFill>
                <a:latin typeface="Arial"/>
                <a:ea typeface="Arial"/>
                <a:cs typeface="Arial"/>
                <a:sym typeface="Arial"/>
              </a:rPr>
              <a:t>-FSR, ATMS, </a:t>
            </a:r>
          </a:p>
          <a:p>
            <a:pPr marL="0" marR="0" lvl="2" indent="0" algn="l" rtl="0">
              <a:spcBef>
                <a:spcPts val="0"/>
              </a:spcBef>
              <a:spcAft>
                <a:spcPts val="0"/>
              </a:spcAft>
              <a:buNone/>
            </a:pPr>
            <a:r>
              <a:rPr lang="en-US" sz="2400" b="1" i="0" u="none" strike="noStrike" cap="none" dirty="0">
                <a:solidFill>
                  <a:srgbClr val="FF0000"/>
                </a:solidFill>
                <a:latin typeface="Arial"/>
                <a:ea typeface="Arial"/>
                <a:cs typeface="Arial"/>
                <a:sym typeface="Arial"/>
              </a:rPr>
              <a:t>GOES-16 ABI </a:t>
            </a:r>
            <a:r>
              <a:rPr lang="en-US" sz="2400" b="1" dirty="0">
                <a:solidFill>
                  <a:srgbClr val="FF0000"/>
                </a:solidFill>
              </a:rPr>
              <a:t>WV</a:t>
            </a:r>
            <a:r>
              <a:rPr lang="en-US" sz="2400" b="1" i="0" u="none" strike="noStrike" cap="none" dirty="0">
                <a:solidFill>
                  <a:srgbClr val="FF0000"/>
                </a:solidFill>
                <a:latin typeface="Arial"/>
                <a:ea typeface="Arial"/>
                <a:cs typeface="Arial"/>
                <a:sym typeface="Arial"/>
              </a:rPr>
              <a:t> channels, more DB)</a:t>
            </a:r>
            <a:endParaRPr sz="2400" b="1" i="0" u="none" strike="noStrike" cap="none" dirty="0">
              <a:solidFill>
                <a:srgbClr val="FF0000"/>
              </a:solidFill>
              <a:latin typeface="Arial"/>
              <a:ea typeface="Arial"/>
              <a:cs typeface="Arial"/>
              <a:sym typeface="Arial"/>
            </a:endParaRPr>
          </a:p>
          <a:p>
            <a:pPr marL="0" marR="0" lvl="2" indent="0" algn="l" rtl="0">
              <a:spcBef>
                <a:spcPts val="0"/>
              </a:spcBef>
              <a:spcAft>
                <a:spcPts val="0"/>
              </a:spcAft>
              <a:buNone/>
            </a:pPr>
            <a:r>
              <a:rPr lang="en-US" sz="2400" b="1" i="0" u="none" strike="noStrike" cap="none" dirty="0">
                <a:solidFill>
                  <a:schemeClr val="dk1"/>
                </a:solidFill>
                <a:latin typeface="Arial"/>
                <a:ea typeface="Arial"/>
                <a:cs typeface="Arial"/>
                <a:sym typeface="Arial"/>
              </a:rPr>
              <a:t>-- Aerosol DA - VIIRS fire radiative power- HRRR-Smoke</a:t>
            </a:r>
            <a:endParaRPr dirty="0"/>
          </a:p>
          <a:p>
            <a:pPr marL="0" marR="0" lvl="2" indent="0" algn="l" rtl="0">
              <a:spcBef>
                <a:spcPts val="0"/>
              </a:spcBef>
              <a:spcAft>
                <a:spcPts val="0"/>
              </a:spcAft>
              <a:buNone/>
            </a:pPr>
            <a:r>
              <a:rPr lang="en-US" sz="2400" b="1" i="0" u="none" strike="noStrike" cap="none" dirty="0">
                <a:solidFill>
                  <a:schemeClr val="dk1"/>
                </a:solidFill>
                <a:latin typeface="Arial"/>
                <a:ea typeface="Arial"/>
                <a:cs typeface="Arial"/>
                <a:sym typeface="Arial"/>
              </a:rPr>
              <a:t>-- Cloud analysis:  proxy water vapor innovations from </a:t>
            </a:r>
            <a:r>
              <a:rPr lang="en-US" sz="2400" b="1" dirty="0">
                <a:solidFill>
                  <a:schemeClr val="dk1"/>
                </a:solidFill>
              </a:rPr>
              <a:t>GOES, METARs</a:t>
            </a:r>
          </a:p>
          <a:p>
            <a:pPr marL="0" marR="0" lvl="2" indent="0" algn="l" rtl="0">
              <a:spcBef>
                <a:spcPts val="0"/>
              </a:spcBef>
              <a:spcAft>
                <a:spcPts val="0"/>
              </a:spcAft>
              <a:buNone/>
            </a:pPr>
            <a:r>
              <a:rPr lang="en-US" sz="2400" b="1" dirty="0">
                <a:solidFill>
                  <a:schemeClr val="dk1"/>
                </a:solidFill>
              </a:rPr>
              <a:t>-- 3km </a:t>
            </a:r>
            <a:r>
              <a:rPr lang="en-US" sz="2400" b="1" dirty="0" err="1">
                <a:solidFill>
                  <a:schemeClr val="dk1"/>
                </a:solidFill>
              </a:rPr>
              <a:t>ens</a:t>
            </a:r>
            <a:r>
              <a:rPr lang="en-US" sz="2400" b="1" dirty="0">
                <a:solidFill>
                  <a:schemeClr val="dk1"/>
                </a:solidFill>
              </a:rPr>
              <a:t> DA – HRRRDAS (linked </a:t>
            </a:r>
            <a:r>
              <a:rPr lang="en-US" sz="2400" b="1" dirty="0" err="1">
                <a:solidFill>
                  <a:schemeClr val="dk1"/>
                </a:solidFill>
              </a:rPr>
              <a:t>WoF</a:t>
            </a:r>
            <a:r>
              <a:rPr lang="en-US" sz="2400" b="1" dirty="0">
                <a:solidFill>
                  <a:schemeClr val="dk1"/>
                </a:solidFill>
              </a:rPr>
              <a:t>)</a:t>
            </a:r>
            <a:endParaRPr dirty="0"/>
          </a:p>
          <a:p>
            <a:pPr marL="0" marR="0" lvl="2" indent="0" algn="l" rtl="0">
              <a:spcBef>
                <a:spcPts val="0"/>
              </a:spcBef>
              <a:spcAft>
                <a:spcPts val="0"/>
              </a:spcAft>
              <a:buNone/>
            </a:pPr>
            <a:r>
              <a:rPr lang="en-US" sz="2400" b="1" i="0" u="none" strike="noStrike" cap="none" dirty="0">
                <a:solidFill>
                  <a:srgbClr val="974806"/>
                </a:solidFill>
                <a:latin typeface="Arial"/>
                <a:ea typeface="Arial"/>
                <a:cs typeface="Arial"/>
                <a:sym typeface="Arial"/>
              </a:rPr>
              <a:t>-- Improved DA of GOES water vapor channels (NSSL)</a:t>
            </a:r>
            <a:endParaRPr dirty="0"/>
          </a:p>
          <a:p>
            <a:pPr marL="0" marR="0" lvl="2" indent="0" algn="l" rtl="0">
              <a:spcBef>
                <a:spcPts val="0"/>
              </a:spcBef>
              <a:spcAft>
                <a:spcPts val="0"/>
              </a:spcAft>
              <a:buNone/>
            </a:pPr>
            <a:r>
              <a:rPr lang="en-US" sz="2400" b="1" i="0" u="none" strike="noStrike" cap="none" dirty="0">
                <a:solidFill>
                  <a:srgbClr val="974806"/>
                </a:solidFill>
                <a:latin typeface="Arial"/>
                <a:ea typeface="Arial"/>
                <a:cs typeface="Arial"/>
                <a:sym typeface="Arial"/>
              </a:rPr>
              <a:t>-- Improved assimilation of cloud water path  (NSSL)</a:t>
            </a:r>
            <a:endParaRPr dirty="0"/>
          </a:p>
          <a:p>
            <a:pPr marL="0" marR="0" lvl="2" indent="0" algn="l" rtl="0">
              <a:spcBef>
                <a:spcPts val="0"/>
              </a:spcBef>
              <a:spcAft>
                <a:spcPts val="0"/>
              </a:spcAft>
              <a:buNone/>
            </a:pPr>
            <a:r>
              <a:rPr lang="en-US" sz="2400" b="1" i="0" u="none" strike="noStrike" cap="none" dirty="0">
                <a:solidFill>
                  <a:schemeClr val="dk1"/>
                </a:solidFill>
                <a:latin typeface="Arial"/>
                <a:ea typeface="Arial"/>
                <a:cs typeface="Arial"/>
                <a:sym typeface="Arial"/>
              </a:rPr>
              <a:t>-- OSSE of sat data, especially GPS-RO (AOML)</a:t>
            </a:r>
          </a:p>
          <a:p>
            <a:pPr marL="0" marR="0" lvl="2" indent="0" algn="l" rtl="0">
              <a:spcBef>
                <a:spcPts val="0"/>
              </a:spcBef>
              <a:spcAft>
                <a:spcPts val="0"/>
              </a:spcAft>
              <a:buNone/>
            </a:pPr>
            <a:r>
              <a:rPr lang="en-US" sz="2400" b="1" dirty="0">
                <a:solidFill>
                  <a:schemeClr val="dk1"/>
                </a:solidFill>
              </a:rPr>
              <a:t>-- OSE of all regional </a:t>
            </a:r>
            <a:r>
              <a:rPr lang="en-US" sz="2400" b="1" dirty="0" err="1">
                <a:solidFill>
                  <a:schemeClr val="dk1"/>
                </a:solidFill>
              </a:rPr>
              <a:t>obs</a:t>
            </a:r>
            <a:r>
              <a:rPr lang="en-US" sz="2400" b="1" dirty="0">
                <a:solidFill>
                  <a:schemeClr val="dk1"/>
                </a:solidFill>
              </a:rPr>
              <a:t> including aircraft/COVID decreases (GSL)</a:t>
            </a:r>
            <a:endParaRPr dirty="0"/>
          </a:p>
          <a:p>
            <a:pPr marL="0" marR="0" lvl="2" indent="0" algn="l" rtl="0">
              <a:spcBef>
                <a:spcPts val="0"/>
              </a:spcBef>
              <a:spcAft>
                <a:spcPts val="0"/>
              </a:spcAft>
              <a:buNone/>
            </a:pPr>
            <a:endParaRPr sz="2400" b="1" i="0" u="none" strike="noStrike" cap="none" dirty="0">
              <a:solidFill>
                <a:schemeClr val="dk1"/>
              </a:solidFill>
              <a:latin typeface="Arial"/>
              <a:ea typeface="Arial"/>
              <a:cs typeface="Arial"/>
              <a:sym typeface="Arial"/>
            </a:endParaRPr>
          </a:p>
        </p:txBody>
      </p:sp>
      <p:sp>
        <p:nvSpPr>
          <p:cNvPr id="314" name="Google Shape;314;p42"/>
          <p:cNvSpPr txBox="1">
            <a:spLocks noGrp="1"/>
          </p:cNvSpPr>
          <p:nvPr>
            <p:ph type="sldNum" idx="12"/>
          </p:nvPr>
        </p:nvSpPr>
        <p:spPr>
          <a:xfrm>
            <a:off x="10058400" y="6457950"/>
            <a:ext cx="533400" cy="40005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600" b="1">
                <a:solidFill>
                  <a:srgbClr val="003399"/>
                </a:solidFill>
                <a:latin typeface="Calibri"/>
                <a:ea typeface="Calibri"/>
                <a:cs typeface="Calibri"/>
                <a:sym typeface="Calibri"/>
              </a:rPr>
              <a:t>25</a:t>
            </a:fld>
            <a:endParaRPr sz="1600" b="1">
              <a:solidFill>
                <a:srgbClr val="003399"/>
              </a:solidFill>
              <a:latin typeface="Calibri"/>
              <a:ea typeface="Calibri"/>
              <a:cs typeface="Calibri"/>
              <a:sym typeface="Calibri"/>
            </a:endParaRPr>
          </a:p>
        </p:txBody>
      </p:sp>
      <p:sp>
        <p:nvSpPr>
          <p:cNvPr id="315" name="Google Shape;315;p42"/>
          <p:cNvSpPr/>
          <p:nvPr/>
        </p:nvSpPr>
        <p:spPr>
          <a:xfrm>
            <a:off x="7082533" y="6583363"/>
            <a:ext cx="76200" cy="76200"/>
          </a:xfrm>
          <a:prstGeom prst="ellipse">
            <a:avLst/>
          </a:prstGeom>
          <a:solidFill>
            <a:srgbClr val="0033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6" name="Google Shape;316;p42"/>
          <p:cNvSpPr/>
          <p:nvPr/>
        </p:nvSpPr>
        <p:spPr>
          <a:xfrm>
            <a:off x="4336158" y="6583363"/>
            <a:ext cx="76200" cy="76200"/>
          </a:xfrm>
          <a:prstGeom prst="ellipse">
            <a:avLst/>
          </a:prstGeom>
          <a:solidFill>
            <a:srgbClr val="0033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317" name="Google Shape;317;p42"/>
          <p:cNvSpPr txBox="1">
            <a:spLocks noGrp="1"/>
          </p:cNvSpPr>
          <p:nvPr>
            <p:ph type="dt" idx="10"/>
          </p:nvPr>
        </p:nvSpPr>
        <p:spPr>
          <a:xfrm>
            <a:off x="609600" y="6356365"/>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7 June 2021</a:t>
            </a:r>
            <a:endParaRPr/>
          </a:p>
        </p:txBody>
      </p:sp>
      <p:sp>
        <p:nvSpPr>
          <p:cNvPr id="318" name="Google Shape;318;p42"/>
          <p:cNvSpPr txBox="1">
            <a:spLocks noGrp="1"/>
          </p:cNvSpPr>
          <p:nvPr>
            <p:ph type="ftr" idx="11"/>
          </p:nvPr>
        </p:nvSpPr>
        <p:spPr>
          <a:xfrm>
            <a:off x="4165600" y="6356365"/>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NOAA/OAR-JCSDA-satDA</a:t>
            </a:r>
            <a:endParaRPr/>
          </a:p>
        </p:txBody>
      </p:sp>
      <p:pic>
        <p:nvPicPr>
          <p:cNvPr id="12" name="Google Shape;161;p26">
            <a:extLst>
              <a:ext uri="{FF2B5EF4-FFF2-40B4-BE49-F238E27FC236}">
                <a16:creationId xmlns:a16="http://schemas.microsoft.com/office/drawing/2014/main" id="{4314411F-7FE4-0A42-BAB8-EC16F9DDBD72}"/>
              </a:ext>
            </a:extLst>
          </p:cNvPr>
          <p:cNvPicPr preferRelativeResize="0"/>
          <p:nvPr/>
        </p:nvPicPr>
        <p:blipFill>
          <a:blip r:embed="rId5">
            <a:alphaModFix/>
          </a:blip>
          <a:stretch>
            <a:fillRect/>
          </a:stretch>
        </p:blipFill>
        <p:spPr>
          <a:xfrm>
            <a:off x="6185935" y="0"/>
            <a:ext cx="5976759" cy="3230327"/>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pic>
        <p:nvPicPr>
          <p:cNvPr id="697" name="Google Shape;697;p60" descr="Juice_drop"/>
          <p:cNvPicPr preferRelativeResize="0"/>
          <p:nvPr/>
        </p:nvPicPr>
        <p:blipFill rotWithShape="1">
          <a:blip r:embed="rId3">
            <a:alphaModFix/>
          </a:blip>
          <a:srcRect l="2000" r="26999" b="88000"/>
          <a:stretch/>
        </p:blipFill>
        <p:spPr>
          <a:xfrm>
            <a:off x="46892" y="0"/>
            <a:ext cx="5429491" cy="762000"/>
          </a:xfrm>
          <a:prstGeom prst="rect">
            <a:avLst/>
          </a:prstGeom>
          <a:noFill/>
          <a:ln>
            <a:noFill/>
          </a:ln>
        </p:spPr>
      </p:pic>
      <p:pic>
        <p:nvPicPr>
          <p:cNvPr id="698" name="Google Shape;698;p60" descr="Juice_drop"/>
          <p:cNvPicPr preferRelativeResize="0"/>
          <p:nvPr/>
        </p:nvPicPr>
        <p:blipFill rotWithShape="1">
          <a:blip r:embed="rId4">
            <a:alphaModFix/>
          </a:blip>
          <a:srcRect r="29178" b="1333"/>
          <a:stretch/>
        </p:blipFill>
        <p:spPr>
          <a:xfrm>
            <a:off x="46895" y="0"/>
            <a:ext cx="457716" cy="762000"/>
          </a:xfrm>
          <a:prstGeom prst="rect">
            <a:avLst/>
          </a:prstGeom>
          <a:noFill/>
          <a:ln>
            <a:noFill/>
          </a:ln>
        </p:spPr>
      </p:pic>
      <p:sp>
        <p:nvSpPr>
          <p:cNvPr id="699" name="Google Shape;699;p60"/>
          <p:cNvSpPr txBox="1"/>
          <p:nvPr/>
        </p:nvSpPr>
        <p:spPr>
          <a:xfrm>
            <a:off x="193441" y="-76200"/>
            <a:ext cx="5337840" cy="8382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200" b="1">
                <a:solidFill>
                  <a:srgbClr val="000090"/>
                </a:solidFill>
                <a:latin typeface="Arial Black"/>
                <a:ea typeface="Arial Black"/>
                <a:cs typeface="Arial Black"/>
                <a:sym typeface="Arial Black"/>
              </a:rPr>
              <a:t>OAR Research Plans</a:t>
            </a:r>
            <a:endParaRPr/>
          </a:p>
        </p:txBody>
      </p:sp>
      <p:cxnSp>
        <p:nvCxnSpPr>
          <p:cNvPr id="700" name="Google Shape;700;p60"/>
          <p:cNvCxnSpPr>
            <a:cxnSpLocks/>
          </p:cNvCxnSpPr>
          <p:nvPr/>
        </p:nvCxnSpPr>
        <p:spPr>
          <a:xfrm>
            <a:off x="46892" y="762000"/>
            <a:ext cx="5424781" cy="0"/>
          </a:xfrm>
          <a:prstGeom prst="straightConnector1">
            <a:avLst/>
          </a:prstGeom>
          <a:noFill/>
          <a:ln w="50800" cap="flat" cmpd="sng">
            <a:solidFill>
              <a:srgbClr val="003399"/>
            </a:solidFill>
            <a:prstDash val="solid"/>
            <a:round/>
            <a:headEnd type="none" w="med" len="med"/>
            <a:tailEnd type="none" w="med" len="med"/>
          </a:ln>
        </p:spPr>
      </p:cxnSp>
      <p:sp>
        <p:nvSpPr>
          <p:cNvPr id="701" name="Google Shape;701;p60"/>
          <p:cNvSpPr txBox="1"/>
          <p:nvPr/>
        </p:nvSpPr>
        <p:spPr>
          <a:xfrm>
            <a:off x="133529" y="791387"/>
            <a:ext cx="12228455" cy="3785652"/>
          </a:xfrm>
          <a:prstGeom prst="rect">
            <a:avLst/>
          </a:prstGeom>
          <a:noFill/>
          <a:ln>
            <a:noFill/>
          </a:ln>
        </p:spPr>
        <p:txBody>
          <a:bodyPr spcFirstLastPara="1" wrap="square" lIns="91425" tIns="45700" rIns="91425" bIns="45700" anchor="t" anchorCtr="0">
            <a:noAutofit/>
          </a:bodyPr>
          <a:lstStyle/>
          <a:p>
            <a:pPr marL="0" marR="0" lvl="2" indent="0" algn="l" rtl="0">
              <a:spcBef>
                <a:spcPts val="0"/>
              </a:spcBef>
              <a:spcAft>
                <a:spcPts val="0"/>
              </a:spcAft>
              <a:buNone/>
            </a:pPr>
            <a:r>
              <a:rPr lang="en-US" sz="2400" b="1" dirty="0">
                <a:solidFill>
                  <a:schemeClr val="dk1"/>
                </a:solidFill>
              </a:rPr>
              <a:t>Current and upcoming DA development </a:t>
            </a:r>
          </a:p>
          <a:p>
            <a:pPr marL="0" marR="0" lvl="2" indent="0" algn="l" rtl="0">
              <a:spcBef>
                <a:spcPts val="0"/>
              </a:spcBef>
              <a:spcAft>
                <a:spcPts val="0"/>
              </a:spcAft>
              <a:buNone/>
            </a:pPr>
            <a:r>
              <a:rPr lang="en-US" sz="2400" b="1" dirty="0">
                <a:solidFill>
                  <a:schemeClr val="dk1"/>
                </a:solidFill>
              </a:rPr>
              <a:t>all based on JEDI – </a:t>
            </a:r>
          </a:p>
          <a:p>
            <a:pPr marL="0" marR="0" lvl="2" indent="0" algn="l" rtl="0">
              <a:spcBef>
                <a:spcPts val="0"/>
              </a:spcBef>
              <a:spcAft>
                <a:spcPts val="0"/>
              </a:spcAft>
              <a:buNone/>
            </a:pPr>
            <a:r>
              <a:rPr lang="en-US" sz="2400" b="1" dirty="0">
                <a:solidFill>
                  <a:schemeClr val="dk1"/>
                </a:solidFill>
              </a:rPr>
              <a:t>   regional, global, aerosol, surface, cloud</a:t>
            </a:r>
          </a:p>
          <a:p>
            <a:pPr marL="0" marR="0" lvl="2" indent="0" algn="l" rtl="0">
              <a:spcBef>
                <a:spcPts val="0"/>
              </a:spcBef>
              <a:spcAft>
                <a:spcPts val="0"/>
              </a:spcAft>
              <a:buNone/>
            </a:pPr>
            <a:endParaRPr lang="en-US" sz="2400" b="1" i="0" u="none" strike="noStrike" cap="none" dirty="0">
              <a:solidFill>
                <a:schemeClr val="dk1"/>
              </a:solidFill>
              <a:latin typeface="Arial"/>
              <a:ea typeface="Arial"/>
              <a:cs typeface="Arial"/>
              <a:sym typeface="Arial"/>
            </a:endParaRPr>
          </a:p>
          <a:p>
            <a:pPr marL="0" marR="0" lvl="2" indent="0" algn="l" rtl="0">
              <a:spcBef>
                <a:spcPts val="0"/>
              </a:spcBef>
              <a:spcAft>
                <a:spcPts val="0"/>
              </a:spcAft>
              <a:buNone/>
            </a:pPr>
            <a:r>
              <a:rPr lang="en-US" sz="2400" b="1" i="0" u="none" strike="noStrike" cap="none" dirty="0">
                <a:solidFill>
                  <a:schemeClr val="dk1"/>
                </a:solidFill>
                <a:latin typeface="Arial"/>
                <a:ea typeface="Arial"/>
                <a:cs typeface="Arial"/>
                <a:sym typeface="Arial"/>
              </a:rPr>
              <a:t>Convection-allowing-model (CAM) scale DA </a:t>
            </a:r>
          </a:p>
          <a:p>
            <a:pPr marL="0" marR="0" lvl="2" indent="0" algn="l" rtl="0">
              <a:spcBef>
                <a:spcPts val="0"/>
              </a:spcBef>
              <a:spcAft>
                <a:spcPts val="0"/>
              </a:spcAft>
              <a:buNone/>
            </a:pPr>
            <a:r>
              <a:rPr lang="en-US" sz="2400" b="1" i="0" u="none" strike="noStrike" cap="none" dirty="0">
                <a:solidFill>
                  <a:schemeClr val="dk1"/>
                </a:solidFill>
                <a:latin typeface="Arial"/>
                <a:ea typeface="Arial"/>
                <a:cs typeface="Arial"/>
                <a:sym typeface="Arial"/>
              </a:rPr>
              <a:t>(including land/ocean/tropical-cyclone)</a:t>
            </a:r>
          </a:p>
          <a:p>
            <a:pPr marL="0" marR="0" lvl="2" indent="0" algn="l" rtl="0">
              <a:spcBef>
                <a:spcPts val="0"/>
              </a:spcBef>
              <a:spcAft>
                <a:spcPts val="0"/>
              </a:spcAft>
              <a:buNone/>
            </a:pPr>
            <a:r>
              <a:rPr lang="en-US" sz="2400" b="1" dirty="0">
                <a:solidFill>
                  <a:schemeClr val="dk1"/>
                </a:solidFill>
              </a:rPr>
              <a:t>Hourly updating DA – regional and global</a:t>
            </a:r>
          </a:p>
          <a:p>
            <a:pPr marL="0" marR="0" lvl="2" indent="0" algn="l" rtl="0">
              <a:spcBef>
                <a:spcPts val="0"/>
              </a:spcBef>
              <a:spcAft>
                <a:spcPts val="0"/>
              </a:spcAft>
              <a:buNone/>
            </a:pPr>
            <a:r>
              <a:rPr lang="en-US" sz="2400" b="1" i="0" u="none" strike="noStrike" cap="none" dirty="0">
                <a:solidFill>
                  <a:schemeClr val="dk1"/>
                </a:solidFill>
                <a:latin typeface="Arial"/>
                <a:ea typeface="Arial"/>
                <a:cs typeface="Arial"/>
                <a:sym typeface="Arial"/>
              </a:rPr>
              <a:t>Coupled DA (atmosphere/ocean/land/snow/lake/aerosol)</a:t>
            </a:r>
            <a:endParaRPr sz="2400" b="1" i="0" u="none" strike="noStrike" cap="none" dirty="0">
              <a:solidFill>
                <a:schemeClr val="dk1"/>
              </a:solidFill>
              <a:latin typeface="Arial"/>
              <a:ea typeface="Arial"/>
              <a:cs typeface="Arial"/>
              <a:sym typeface="Arial"/>
            </a:endParaRPr>
          </a:p>
          <a:p>
            <a:pPr marL="0" marR="0" lvl="2" indent="0" algn="l" rtl="0">
              <a:spcBef>
                <a:spcPts val="0"/>
              </a:spcBef>
              <a:spcAft>
                <a:spcPts val="0"/>
              </a:spcAft>
              <a:buNone/>
            </a:pPr>
            <a:endParaRPr sz="1800" b="1" i="0" u="none" strike="noStrike" cap="none" dirty="0">
              <a:solidFill>
                <a:schemeClr val="dk1"/>
              </a:solidFill>
              <a:latin typeface="Arial"/>
              <a:ea typeface="Arial"/>
              <a:cs typeface="Arial"/>
              <a:sym typeface="Arial"/>
            </a:endParaRPr>
          </a:p>
          <a:p>
            <a:pPr marL="0" marR="0" lvl="2" indent="0" algn="l" rtl="0">
              <a:spcBef>
                <a:spcPts val="0"/>
              </a:spcBef>
              <a:spcAft>
                <a:spcPts val="0"/>
              </a:spcAft>
              <a:buNone/>
            </a:pPr>
            <a:r>
              <a:rPr lang="en-US" sz="2400" b="1" i="0" u="none" strike="noStrike" cap="none" dirty="0">
                <a:solidFill>
                  <a:schemeClr val="dk1"/>
                </a:solidFill>
                <a:latin typeface="Arial"/>
                <a:ea typeface="Arial"/>
                <a:cs typeface="Arial"/>
                <a:sym typeface="Arial"/>
              </a:rPr>
              <a:t>Initial demonstrations using EWOK for regional Rapid Regional Forecast System (RRFS-FV3)</a:t>
            </a:r>
          </a:p>
          <a:p>
            <a:pPr marL="0" marR="0" lvl="2" indent="0" algn="l" rtl="0">
              <a:spcBef>
                <a:spcPts val="0"/>
              </a:spcBef>
              <a:spcAft>
                <a:spcPts val="0"/>
              </a:spcAft>
              <a:buNone/>
            </a:pPr>
            <a:r>
              <a:rPr lang="en-US" b="1" dirty="0">
                <a:solidFill>
                  <a:schemeClr val="dk1"/>
                </a:solidFill>
              </a:rPr>
              <a:t>         </a:t>
            </a:r>
            <a:r>
              <a:rPr lang="en-US" sz="1800" b="1" u="sng" dirty="0">
                <a:solidFill>
                  <a:schemeClr val="dk1"/>
                </a:solidFill>
              </a:rPr>
              <a:t>Goals</a:t>
            </a:r>
            <a:endParaRPr lang="en-US" b="1" u="sng" dirty="0">
              <a:solidFill>
                <a:schemeClr val="dk1"/>
              </a:solidFill>
            </a:endParaRPr>
          </a:p>
          <a:p>
            <a:pPr marL="0" marR="0" lvl="2" indent="0" algn="l" rtl="0">
              <a:spcBef>
                <a:spcPts val="0"/>
              </a:spcBef>
              <a:spcAft>
                <a:spcPts val="0"/>
              </a:spcAft>
              <a:buNone/>
            </a:pPr>
            <a:r>
              <a:rPr lang="en-US" sz="2400" b="1" dirty="0">
                <a:solidFill>
                  <a:schemeClr val="dk1"/>
                </a:solidFill>
              </a:rPr>
              <a:t>Higher accuracy for regional and global NOAA model forecasts with improved DA.    </a:t>
            </a:r>
          </a:p>
          <a:p>
            <a:pPr marL="0" marR="0" lvl="2" indent="0" algn="l" rtl="0">
              <a:spcBef>
                <a:spcPts val="0"/>
              </a:spcBef>
              <a:spcAft>
                <a:spcPts val="0"/>
              </a:spcAft>
              <a:buNone/>
            </a:pPr>
            <a:r>
              <a:rPr lang="en-US" sz="2400" b="1" dirty="0">
                <a:solidFill>
                  <a:schemeClr val="dk1"/>
                </a:solidFill>
              </a:rPr>
              <a:t>Faster implementations of new observations/ new DA methods using JEDI.  Increased understanding of physical processes via DA.</a:t>
            </a:r>
          </a:p>
          <a:p>
            <a:pPr marL="0" marR="0" lvl="2" indent="0" algn="l" rtl="0">
              <a:spcBef>
                <a:spcPts val="0"/>
              </a:spcBef>
              <a:spcAft>
                <a:spcPts val="0"/>
              </a:spcAft>
              <a:buNone/>
            </a:pPr>
            <a:r>
              <a:rPr lang="en-US" sz="2400" b="1" dirty="0">
                <a:solidFill>
                  <a:schemeClr val="dk1"/>
                </a:solidFill>
              </a:rPr>
              <a:t>Improved earth-system prediction via increasingly effective coupled DA</a:t>
            </a:r>
            <a:endParaRPr sz="1600" dirty="0"/>
          </a:p>
          <a:p>
            <a:pPr marL="0" marR="0" lvl="2" indent="0" algn="l" rtl="0">
              <a:spcBef>
                <a:spcPts val="0"/>
              </a:spcBef>
              <a:spcAft>
                <a:spcPts val="0"/>
              </a:spcAft>
              <a:buNone/>
            </a:pPr>
            <a:endParaRPr sz="2400" b="1" i="0" u="none" strike="noStrike" cap="none" dirty="0">
              <a:solidFill>
                <a:schemeClr val="dk1"/>
              </a:solidFill>
              <a:latin typeface="Arial"/>
              <a:ea typeface="Arial"/>
              <a:cs typeface="Arial"/>
              <a:sym typeface="Arial"/>
            </a:endParaRPr>
          </a:p>
        </p:txBody>
      </p:sp>
      <p:sp>
        <p:nvSpPr>
          <p:cNvPr id="702" name="Google Shape;702;p60"/>
          <p:cNvSpPr txBox="1">
            <a:spLocks noGrp="1"/>
          </p:cNvSpPr>
          <p:nvPr>
            <p:ph type="sldNum" idx="12"/>
          </p:nvPr>
        </p:nvSpPr>
        <p:spPr>
          <a:xfrm>
            <a:off x="10058400" y="6457950"/>
            <a:ext cx="533400" cy="400050"/>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600" b="1">
                <a:solidFill>
                  <a:srgbClr val="003399"/>
                </a:solidFill>
                <a:latin typeface="Calibri"/>
                <a:ea typeface="Calibri"/>
                <a:cs typeface="Calibri"/>
                <a:sym typeface="Calibri"/>
              </a:rPr>
              <a:t>26</a:t>
            </a:fld>
            <a:endParaRPr sz="1600" b="1">
              <a:solidFill>
                <a:srgbClr val="003399"/>
              </a:solidFill>
              <a:latin typeface="Calibri"/>
              <a:ea typeface="Calibri"/>
              <a:cs typeface="Calibri"/>
              <a:sym typeface="Calibri"/>
            </a:endParaRPr>
          </a:p>
        </p:txBody>
      </p:sp>
      <p:sp>
        <p:nvSpPr>
          <p:cNvPr id="703" name="Google Shape;703;p60"/>
          <p:cNvSpPr/>
          <p:nvPr/>
        </p:nvSpPr>
        <p:spPr>
          <a:xfrm>
            <a:off x="7082533" y="6583363"/>
            <a:ext cx="76200" cy="76200"/>
          </a:xfrm>
          <a:prstGeom prst="ellipse">
            <a:avLst/>
          </a:prstGeom>
          <a:solidFill>
            <a:srgbClr val="0033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04" name="Google Shape;704;p60"/>
          <p:cNvSpPr/>
          <p:nvPr/>
        </p:nvSpPr>
        <p:spPr>
          <a:xfrm>
            <a:off x="4336158" y="6583363"/>
            <a:ext cx="76200" cy="76200"/>
          </a:xfrm>
          <a:prstGeom prst="ellipse">
            <a:avLst/>
          </a:prstGeom>
          <a:solidFill>
            <a:srgbClr val="00339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706" name="Google Shape;706;p60"/>
          <p:cNvSpPr txBox="1">
            <a:spLocks noGrp="1"/>
          </p:cNvSpPr>
          <p:nvPr>
            <p:ph type="dt" idx="10"/>
          </p:nvPr>
        </p:nvSpPr>
        <p:spPr>
          <a:xfrm>
            <a:off x="609600" y="6356367"/>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7 June 2021</a:t>
            </a:r>
            <a:endParaRPr/>
          </a:p>
        </p:txBody>
      </p:sp>
      <p:sp>
        <p:nvSpPr>
          <p:cNvPr id="707" name="Google Shape;707;p60"/>
          <p:cNvSpPr txBox="1">
            <a:spLocks noGrp="1"/>
          </p:cNvSpPr>
          <p:nvPr>
            <p:ph type="ftr" idx="11"/>
          </p:nvPr>
        </p:nvSpPr>
        <p:spPr>
          <a:xfrm>
            <a:off x="4165600" y="6356367"/>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NOAA/OAR-JCSDA-satDA</a:t>
            </a:r>
            <a:endParaRPr/>
          </a:p>
        </p:txBody>
      </p:sp>
      <p:pic>
        <p:nvPicPr>
          <p:cNvPr id="13" name="Google Shape;161;p26">
            <a:extLst>
              <a:ext uri="{FF2B5EF4-FFF2-40B4-BE49-F238E27FC236}">
                <a16:creationId xmlns:a16="http://schemas.microsoft.com/office/drawing/2014/main" id="{8FDF8294-AFBC-ED4D-A286-9312C7D20BEC}"/>
              </a:ext>
            </a:extLst>
          </p:cNvPr>
          <p:cNvPicPr preferRelativeResize="0"/>
          <p:nvPr/>
        </p:nvPicPr>
        <p:blipFill>
          <a:blip r:embed="rId5">
            <a:alphaModFix/>
          </a:blip>
          <a:stretch>
            <a:fillRect/>
          </a:stretch>
        </p:blipFill>
        <p:spPr>
          <a:xfrm>
            <a:off x="6660721" y="115721"/>
            <a:ext cx="5531279" cy="3230327"/>
          </a:xfrm>
          <a:prstGeom prst="rect">
            <a:avLst/>
          </a:prstGeom>
          <a:noFill/>
          <a:ln>
            <a:noFill/>
          </a:ln>
        </p:spPr>
      </p:pic>
      <p:sp>
        <p:nvSpPr>
          <p:cNvPr id="3" name="TextBox 2">
            <a:extLst>
              <a:ext uri="{FF2B5EF4-FFF2-40B4-BE49-F238E27FC236}">
                <a16:creationId xmlns:a16="http://schemas.microsoft.com/office/drawing/2014/main" id="{D0B59E4C-8A66-094F-9D93-EB4DE7478873}"/>
              </a:ext>
            </a:extLst>
          </p:cNvPr>
          <p:cNvSpPr txBox="1"/>
          <p:nvPr/>
        </p:nvSpPr>
        <p:spPr>
          <a:xfrm>
            <a:off x="8921252" y="391228"/>
            <a:ext cx="3077307" cy="307777"/>
          </a:xfrm>
          <a:prstGeom prst="rect">
            <a:avLst/>
          </a:prstGeom>
          <a:solidFill>
            <a:srgbClr val="FFFF00"/>
          </a:solidFill>
          <a:ln>
            <a:solidFill>
              <a:schemeClr val="accent1"/>
            </a:solidFill>
          </a:ln>
        </p:spPr>
        <p:txBody>
          <a:bodyPr wrap="square" rtlCol="0">
            <a:spAutoFit/>
          </a:bodyPr>
          <a:lstStyle/>
          <a:p>
            <a:r>
              <a:rPr lang="en-US" dirty="0"/>
              <a:t>NOAA UFS implementation plan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3"/>
          <p:cNvSpPr txBox="1">
            <a:spLocks noGrp="1"/>
          </p:cNvSpPr>
          <p:nvPr>
            <p:ph type="sldNum" idx="12"/>
          </p:nvPr>
        </p:nvSpPr>
        <p:spPr>
          <a:xfrm>
            <a:off x="8077200" y="6356351"/>
            <a:ext cx="2133600" cy="365125"/>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SzPts val="1200"/>
              <a:buNone/>
            </a:pPr>
            <a:fld id="{00000000-1234-1234-1234-123412341234}" type="slidenum">
              <a:rPr lang="en-US"/>
              <a:t>3</a:t>
            </a:fld>
            <a:endParaRPr/>
          </a:p>
        </p:txBody>
      </p:sp>
      <p:sp>
        <p:nvSpPr>
          <p:cNvPr id="130" name="Google Shape;130;p3"/>
          <p:cNvSpPr txBox="1"/>
          <p:nvPr/>
        </p:nvSpPr>
        <p:spPr>
          <a:xfrm>
            <a:off x="-614019" y="2986745"/>
            <a:ext cx="184666"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3"/>
          <p:cNvSpPr/>
          <p:nvPr/>
        </p:nvSpPr>
        <p:spPr>
          <a:xfrm>
            <a:off x="-100" y="263549"/>
            <a:ext cx="93981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dirty="0">
                <a:solidFill>
                  <a:srgbClr val="0432FF"/>
                </a:solidFill>
                <a:latin typeface="Arial"/>
                <a:ea typeface="Arial"/>
                <a:cs typeface="Arial"/>
                <a:sym typeface="Arial"/>
              </a:rPr>
              <a:t>JEDI-based global aerosol </a:t>
            </a:r>
            <a:r>
              <a:rPr lang="en-US" sz="3000" b="1" i="0" u="none" strike="noStrike" cap="none" dirty="0" err="1">
                <a:solidFill>
                  <a:srgbClr val="0432FF"/>
                </a:solidFill>
                <a:latin typeface="Arial"/>
                <a:ea typeface="Arial"/>
                <a:cs typeface="Arial"/>
                <a:sym typeface="Arial"/>
              </a:rPr>
              <a:t>EnVar</a:t>
            </a:r>
            <a:r>
              <a:rPr lang="en-US" sz="3000" b="1" i="0" u="none" strike="noStrike" cap="none" dirty="0">
                <a:solidFill>
                  <a:srgbClr val="0432FF"/>
                </a:solidFill>
                <a:latin typeface="Arial"/>
                <a:ea typeface="Arial"/>
                <a:cs typeface="Arial"/>
                <a:sym typeface="Arial"/>
              </a:rPr>
              <a:t> DA system</a:t>
            </a:r>
            <a:endParaRPr sz="3000" b="1" i="0" u="none" strike="noStrike" cap="none" dirty="0">
              <a:solidFill>
                <a:srgbClr val="0432FF"/>
              </a:solidFill>
              <a:latin typeface="Arial"/>
              <a:ea typeface="Arial"/>
              <a:cs typeface="Arial"/>
              <a:sym typeface="Arial"/>
            </a:endParaRPr>
          </a:p>
        </p:txBody>
      </p:sp>
      <p:pic>
        <p:nvPicPr>
          <p:cNvPr id="132" name="Google Shape;132;p3"/>
          <p:cNvPicPr preferRelativeResize="0"/>
          <p:nvPr/>
        </p:nvPicPr>
        <p:blipFill rotWithShape="1">
          <a:blip r:embed="rId3">
            <a:alphaModFix/>
          </a:blip>
          <a:srcRect/>
          <a:stretch/>
        </p:blipFill>
        <p:spPr>
          <a:xfrm>
            <a:off x="2794000" y="817649"/>
            <a:ext cx="127000" cy="190500"/>
          </a:xfrm>
          <a:prstGeom prst="rect">
            <a:avLst/>
          </a:prstGeom>
          <a:noFill/>
          <a:ln>
            <a:noFill/>
          </a:ln>
        </p:spPr>
      </p:pic>
      <p:pic>
        <p:nvPicPr>
          <p:cNvPr id="133" name="Google Shape;133;p3"/>
          <p:cNvPicPr preferRelativeResize="0"/>
          <p:nvPr/>
        </p:nvPicPr>
        <p:blipFill rotWithShape="1">
          <a:blip r:embed="rId3">
            <a:alphaModFix/>
          </a:blip>
          <a:srcRect/>
          <a:stretch/>
        </p:blipFill>
        <p:spPr>
          <a:xfrm>
            <a:off x="7581900" y="4762500"/>
            <a:ext cx="127000" cy="190500"/>
          </a:xfrm>
          <a:prstGeom prst="rect">
            <a:avLst/>
          </a:prstGeom>
          <a:noFill/>
          <a:ln>
            <a:noFill/>
          </a:ln>
        </p:spPr>
      </p:pic>
      <p:cxnSp>
        <p:nvCxnSpPr>
          <p:cNvPr id="134" name="Google Shape;134;p3"/>
          <p:cNvCxnSpPr/>
          <p:nvPr/>
        </p:nvCxnSpPr>
        <p:spPr>
          <a:xfrm>
            <a:off x="0" y="1069826"/>
            <a:ext cx="9144000" cy="0"/>
          </a:xfrm>
          <a:prstGeom prst="straightConnector1">
            <a:avLst/>
          </a:prstGeom>
          <a:noFill/>
          <a:ln w="76200" cap="flat" cmpd="sng">
            <a:solidFill>
              <a:srgbClr val="538CD5"/>
            </a:solidFill>
            <a:prstDash val="solid"/>
            <a:round/>
            <a:headEnd type="none" w="sm" len="sm"/>
            <a:tailEnd type="none" w="sm" len="sm"/>
          </a:ln>
        </p:spPr>
      </p:cxnSp>
      <p:cxnSp>
        <p:nvCxnSpPr>
          <p:cNvPr id="135" name="Google Shape;135;p3"/>
          <p:cNvCxnSpPr/>
          <p:nvPr/>
        </p:nvCxnSpPr>
        <p:spPr>
          <a:xfrm>
            <a:off x="0" y="1155569"/>
            <a:ext cx="12192000" cy="0"/>
          </a:xfrm>
          <a:prstGeom prst="straightConnector1">
            <a:avLst/>
          </a:prstGeom>
          <a:noFill/>
          <a:ln w="25400" cap="flat" cmpd="sng">
            <a:solidFill>
              <a:srgbClr val="538CD5"/>
            </a:solidFill>
            <a:prstDash val="solid"/>
            <a:round/>
            <a:headEnd type="none" w="sm" len="sm"/>
            <a:tailEnd type="none" w="sm" len="sm"/>
          </a:ln>
        </p:spPr>
      </p:cxnSp>
      <p:pic>
        <p:nvPicPr>
          <p:cNvPr id="138" name="Google Shape;138;p3"/>
          <p:cNvPicPr preferRelativeResize="0"/>
          <p:nvPr/>
        </p:nvPicPr>
        <p:blipFill rotWithShape="1">
          <a:blip r:embed="rId4">
            <a:alphaModFix/>
          </a:blip>
          <a:srcRect/>
          <a:stretch/>
        </p:blipFill>
        <p:spPr>
          <a:xfrm>
            <a:off x="3267961" y="1215566"/>
            <a:ext cx="9087273" cy="5111591"/>
          </a:xfrm>
          <a:prstGeom prst="rect">
            <a:avLst/>
          </a:prstGeom>
          <a:noFill/>
          <a:ln>
            <a:noFill/>
          </a:ln>
        </p:spPr>
      </p:pic>
      <p:sp>
        <p:nvSpPr>
          <p:cNvPr id="139" name="Google Shape;139;p3"/>
          <p:cNvSpPr txBox="1"/>
          <p:nvPr/>
        </p:nvSpPr>
        <p:spPr>
          <a:xfrm>
            <a:off x="238650" y="2986745"/>
            <a:ext cx="3207053" cy="2313918"/>
          </a:xfrm>
          <a:prstGeom prst="rect">
            <a:avLst/>
          </a:prstGeom>
          <a:noFill/>
          <a:ln>
            <a:noFill/>
          </a:ln>
        </p:spPr>
        <p:txBody>
          <a:bodyPr spcFirstLastPara="1" wrap="square" lIns="91425" tIns="45700" rIns="91425" bIns="45700" anchor="t" anchorCtr="0">
            <a:noAutofit/>
          </a:bodyPr>
          <a:lstStyle/>
          <a:p>
            <a:pPr marL="285750" marR="0" lvl="0" indent="-260350" algn="l" rtl="0">
              <a:lnSpc>
                <a:spcPct val="100000"/>
              </a:lnSpc>
              <a:spcBef>
                <a:spcPts val="0"/>
              </a:spcBef>
              <a:spcAft>
                <a:spcPts val="0"/>
              </a:spcAft>
              <a:buClr>
                <a:schemeClr val="dk1"/>
              </a:buClr>
              <a:buSzPts val="1200"/>
              <a:buFont typeface="Noto Sans Symbols"/>
              <a:buChar char="●"/>
            </a:pPr>
            <a:r>
              <a:rPr lang="en-US" sz="1200" b="1" i="0" u="none" strike="noStrike" cap="none" dirty="0">
                <a:solidFill>
                  <a:schemeClr val="dk1"/>
                </a:solidFill>
                <a:latin typeface="Arial"/>
                <a:ea typeface="Arial"/>
                <a:cs typeface="Arial"/>
                <a:sym typeface="Arial"/>
              </a:rPr>
              <a:t>AOD</a:t>
            </a:r>
            <a:r>
              <a:rPr lang="en-US" sz="1200" b="0" i="0" u="none" strike="noStrike" cap="none" dirty="0">
                <a:solidFill>
                  <a:schemeClr val="dk1"/>
                </a:solidFill>
                <a:latin typeface="Arial"/>
                <a:ea typeface="Arial"/>
                <a:cs typeface="Arial"/>
                <a:sym typeface="Arial"/>
              </a:rPr>
              <a:t>: VIIRS aerosol optical depth (AOD) at 550 nm;</a:t>
            </a:r>
            <a:endParaRPr sz="1200" b="0" i="0" u="none" strike="noStrike" cap="none" dirty="0">
              <a:solidFill>
                <a:schemeClr val="dk1"/>
              </a:solidFill>
              <a:latin typeface="Arial"/>
              <a:ea typeface="Arial"/>
              <a:cs typeface="Arial"/>
              <a:sym typeface="Arial"/>
            </a:endParaRPr>
          </a:p>
          <a:p>
            <a:pPr marL="285750" marR="0" lvl="0" indent="-260350" algn="l" rtl="0">
              <a:lnSpc>
                <a:spcPct val="100000"/>
              </a:lnSpc>
              <a:spcBef>
                <a:spcPts val="0"/>
              </a:spcBef>
              <a:spcAft>
                <a:spcPts val="0"/>
              </a:spcAft>
              <a:buClr>
                <a:schemeClr val="dk1"/>
              </a:buClr>
              <a:buSzPts val="1200"/>
              <a:buFont typeface="Noto Sans Symbols"/>
              <a:buChar char="●"/>
            </a:pPr>
            <a:r>
              <a:rPr lang="en-US" sz="1200" b="1" i="0" u="none" strike="noStrike" cap="none" dirty="0">
                <a:solidFill>
                  <a:schemeClr val="dk1"/>
                </a:solidFill>
                <a:latin typeface="Arial"/>
                <a:ea typeface="Arial"/>
                <a:cs typeface="Arial"/>
                <a:sym typeface="Arial"/>
              </a:rPr>
              <a:t>JEDI</a:t>
            </a:r>
            <a:r>
              <a:rPr lang="en-US" sz="1200" b="0" i="0" u="none" strike="noStrike" cap="none" dirty="0">
                <a:solidFill>
                  <a:schemeClr val="dk1"/>
                </a:solidFill>
                <a:latin typeface="Arial"/>
                <a:ea typeface="Arial"/>
                <a:cs typeface="Arial"/>
                <a:sym typeface="Arial"/>
              </a:rPr>
              <a:t>: Joint Effort for Data assimilation Integration -- a collaborative effort led by JCSDA;</a:t>
            </a:r>
            <a:endParaRPr sz="1200" b="0" i="0" u="none" strike="noStrike" cap="none" dirty="0">
              <a:solidFill>
                <a:schemeClr val="dk1"/>
              </a:solidFill>
              <a:latin typeface="Arial"/>
              <a:ea typeface="Arial"/>
              <a:cs typeface="Arial"/>
              <a:sym typeface="Arial"/>
            </a:endParaRPr>
          </a:p>
          <a:p>
            <a:pPr marL="285750" marR="0" lvl="0" indent="-260350" algn="l" rtl="0">
              <a:lnSpc>
                <a:spcPct val="100000"/>
              </a:lnSpc>
              <a:spcBef>
                <a:spcPts val="0"/>
              </a:spcBef>
              <a:spcAft>
                <a:spcPts val="0"/>
              </a:spcAft>
              <a:buClr>
                <a:schemeClr val="dk1"/>
              </a:buClr>
              <a:buSzPts val="1200"/>
              <a:buFont typeface="Arial"/>
              <a:buChar char="●"/>
            </a:pPr>
            <a:r>
              <a:rPr lang="en-US" sz="1200" b="1" i="0" u="none" strike="noStrike" cap="none" dirty="0">
                <a:solidFill>
                  <a:schemeClr val="dk1"/>
                </a:solidFill>
                <a:latin typeface="Arial"/>
                <a:ea typeface="Arial"/>
                <a:cs typeface="Arial"/>
                <a:sym typeface="Arial"/>
              </a:rPr>
              <a:t>IODA</a:t>
            </a:r>
            <a:r>
              <a:rPr lang="en-US" sz="1200" b="0" i="0" u="none" strike="noStrike" cap="none" dirty="0">
                <a:solidFill>
                  <a:schemeClr val="dk1"/>
                </a:solidFill>
                <a:latin typeface="Arial"/>
                <a:ea typeface="Arial"/>
                <a:cs typeface="Arial"/>
                <a:sym typeface="Arial"/>
              </a:rPr>
              <a:t>: Interface for Observation Data Access;</a:t>
            </a:r>
            <a:endParaRPr sz="1400" b="0" i="0" u="none" strike="noStrike" cap="none" dirty="0">
              <a:solidFill>
                <a:srgbClr val="000000"/>
              </a:solidFill>
              <a:latin typeface="Arial"/>
              <a:ea typeface="Arial"/>
              <a:cs typeface="Arial"/>
              <a:sym typeface="Arial"/>
            </a:endParaRPr>
          </a:p>
          <a:p>
            <a:pPr marL="285750" marR="0" lvl="0" indent="-260350" algn="l" rtl="0">
              <a:lnSpc>
                <a:spcPct val="100000"/>
              </a:lnSpc>
              <a:spcBef>
                <a:spcPts val="0"/>
              </a:spcBef>
              <a:spcAft>
                <a:spcPts val="0"/>
              </a:spcAft>
              <a:buClr>
                <a:schemeClr val="dk1"/>
              </a:buClr>
              <a:buSzPts val="1200"/>
              <a:buFont typeface="Arial"/>
              <a:buChar char="●"/>
            </a:pPr>
            <a:r>
              <a:rPr lang="en-US" sz="1200" b="1" i="0" u="none" strike="noStrike" cap="none" dirty="0">
                <a:solidFill>
                  <a:schemeClr val="dk1"/>
                </a:solidFill>
                <a:latin typeface="Arial"/>
                <a:ea typeface="Arial"/>
                <a:cs typeface="Arial"/>
                <a:sym typeface="Arial"/>
              </a:rPr>
              <a:t>UFO</a:t>
            </a:r>
            <a:r>
              <a:rPr lang="en-US" sz="1200" b="0" i="0" u="none" strike="noStrike" cap="none" dirty="0">
                <a:solidFill>
                  <a:schemeClr val="dk1"/>
                </a:solidFill>
                <a:latin typeface="Arial"/>
                <a:ea typeface="Arial"/>
                <a:cs typeface="Arial"/>
                <a:sym typeface="Arial"/>
              </a:rPr>
              <a:t>: Unified Forward Operator;</a:t>
            </a:r>
            <a:endParaRPr sz="1200" b="0" i="0" u="none" strike="noStrike" cap="none" dirty="0">
              <a:solidFill>
                <a:schemeClr val="dk1"/>
              </a:solidFill>
              <a:latin typeface="Arial"/>
              <a:ea typeface="Arial"/>
              <a:cs typeface="Arial"/>
              <a:sym typeface="Arial"/>
            </a:endParaRPr>
          </a:p>
          <a:p>
            <a:pPr marL="285750" marR="0" lvl="0" indent="-260350" algn="l" rtl="0">
              <a:lnSpc>
                <a:spcPct val="100000"/>
              </a:lnSpc>
              <a:spcBef>
                <a:spcPts val="0"/>
              </a:spcBef>
              <a:spcAft>
                <a:spcPts val="0"/>
              </a:spcAft>
              <a:buClr>
                <a:schemeClr val="dk1"/>
              </a:buClr>
              <a:buSzPts val="1200"/>
              <a:buFont typeface="Arial"/>
              <a:buChar char="●"/>
            </a:pPr>
            <a:r>
              <a:rPr lang="en-US" sz="1200" b="1" i="0" u="none" strike="noStrike" cap="none" dirty="0">
                <a:solidFill>
                  <a:schemeClr val="dk1"/>
                </a:solidFill>
                <a:latin typeface="Arial"/>
                <a:ea typeface="Arial"/>
                <a:cs typeface="Arial"/>
                <a:sym typeface="Arial"/>
              </a:rPr>
              <a:t>LETKF</a:t>
            </a:r>
            <a:r>
              <a:rPr lang="en-US" sz="1200" b="0" i="0" u="none" strike="noStrike" cap="none" dirty="0">
                <a:solidFill>
                  <a:schemeClr val="dk1"/>
                </a:solidFill>
                <a:latin typeface="Arial"/>
                <a:ea typeface="Arial"/>
                <a:cs typeface="Arial"/>
                <a:sym typeface="Arial"/>
              </a:rPr>
              <a:t>: Local Ensemble Transform Kalman Filter</a:t>
            </a:r>
            <a:endParaRPr sz="1400" b="0" i="0" u="none" strike="noStrike" cap="none" dirty="0">
              <a:solidFill>
                <a:srgbClr val="000000"/>
              </a:solidFill>
              <a:latin typeface="Arial"/>
              <a:ea typeface="Arial"/>
              <a:cs typeface="Arial"/>
              <a:sym typeface="Arial"/>
            </a:endParaRPr>
          </a:p>
          <a:p>
            <a:pPr marL="285750" marR="0" lvl="0" indent="-260350" algn="l" rtl="0">
              <a:lnSpc>
                <a:spcPct val="100000"/>
              </a:lnSpc>
              <a:spcBef>
                <a:spcPts val="0"/>
              </a:spcBef>
              <a:spcAft>
                <a:spcPts val="0"/>
              </a:spcAft>
              <a:buClr>
                <a:schemeClr val="dk1"/>
              </a:buClr>
              <a:buSzPts val="1200"/>
              <a:buFont typeface="Arial"/>
              <a:buChar char="●"/>
            </a:pPr>
            <a:r>
              <a:rPr lang="en-US" sz="1200" b="1" i="0" u="none" strike="noStrike" cap="none" dirty="0" err="1">
                <a:solidFill>
                  <a:schemeClr val="dk1"/>
                </a:solidFill>
                <a:latin typeface="Arial"/>
                <a:ea typeface="Arial"/>
                <a:cs typeface="Arial"/>
                <a:sym typeface="Arial"/>
              </a:rPr>
              <a:t>EnVar</a:t>
            </a:r>
            <a:r>
              <a:rPr lang="en-US" sz="1200" b="0" i="0" u="none" strike="noStrike" cap="none" dirty="0">
                <a:solidFill>
                  <a:schemeClr val="dk1"/>
                </a:solidFill>
                <a:latin typeface="Arial"/>
                <a:ea typeface="Arial"/>
                <a:cs typeface="Arial"/>
                <a:sym typeface="Arial"/>
              </a:rPr>
              <a:t>: </a:t>
            </a:r>
            <a:r>
              <a:rPr lang="en-US" sz="1300" b="0" i="0" u="none" strike="noStrike" cap="none" dirty="0">
                <a:solidFill>
                  <a:schemeClr val="dk1"/>
                </a:solidFill>
                <a:latin typeface="Arial"/>
                <a:ea typeface="Arial"/>
                <a:cs typeface="Arial"/>
                <a:sym typeface="Arial"/>
              </a:rPr>
              <a:t>Ensemble-Variational solver</a:t>
            </a:r>
            <a:r>
              <a:rPr lang="en-US" sz="1200" b="0" i="0" u="none" strike="noStrike" cap="none" dirty="0">
                <a:solidFill>
                  <a:schemeClr val="dk1"/>
                </a:solidFill>
                <a:latin typeface="Arial"/>
                <a:ea typeface="Arial"/>
                <a:cs typeface="Arial"/>
                <a:sym typeface="Arial"/>
              </a:rPr>
              <a:t>. </a:t>
            </a:r>
            <a:endParaRPr sz="1200" b="0" i="0" u="none" strike="noStrike" cap="none" dirty="0">
              <a:solidFill>
                <a:schemeClr val="dk1"/>
              </a:solidFill>
              <a:latin typeface="Arial"/>
              <a:ea typeface="Arial"/>
              <a:cs typeface="Arial"/>
              <a:sym typeface="Arial"/>
            </a:endParaRPr>
          </a:p>
        </p:txBody>
      </p:sp>
      <p:sp>
        <p:nvSpPr>
          <p:cNvPr id="11" name="TextBox 10">
            <a:extLst>
              <a:ext uri="{FF2B5EF4-FFF2-40B4-BE49-F238E27FC236}">
                <a16:creationId xmlns:a16="http://schemas.microsoft.com/office/drawing/2014/main" id="{325D3E6C-C6DE-B04F-9FD3-CECDF97B75B3}"/>
              </a:ext>
            </a:extLst>
          </p:cNvPr>
          <p:cNvSpPr txBox="1"/>
          <p:nvPr/>
        </p:nvSpPr>
        <p:spPr>
          <a:xfrm>
            <a:off x="8026400" y="6198256"/>
            <a:ext cx="4379634" cy="523220"/>
          </a:xfrm>
          <a:prstGeom prst="rect">
            <a:avLst/>
          </a:prstGeom>
          <a:solidFill>
            <a:srgbClr val="FFFF00"/>
          </a:solidFill>
          <a:ln>
            <a:solidFill>
              <a:schemeClr val="accent1"/>
            </a:solidFill>
          </a:ln>
        </p:spPr>
        <p:txBody>
          <a:bodyPr wrap="square" rtlCol="0">
            <a:spAutoFit/>
          </a:bodyPr>
          <a:lstStyle/>
          <a:p>
            <a:r>
              <a:rPr lang="en-US" dirty="0"/>
              <a:t>Mariusz Pagowski, Sam Trahan - GSL, </a:t>
            </a:r>
          </a:p>
          <a:p>
            <a:r>
              <a:rPr lang="en-US" dirty="0"/>
              <a:t>Cory Martin, Andrew </a:t>
            </a:r>
            <a:r>
              <a:rPr lang="en-US" dirty="0" err="1"/>
              <a:t>Tangborn</a:t>
            </a:r>
            <a:r>
              <a:rPr lang="en-US" dirty="0"/>
              <a:t>, Daryl Kleist – EMC</a:t>
            </a:r>
          </a:p>
        </p:txBody>
      </p:sp>
      <p:sp>
        <p:nvSpPr>
          <p:cNvPr id="2" name="Date Placeholder 1">
            <a:extLst>
              <a:ext uri="{FF2B5EF4-FFF2-40B4-BE49-F238E27FC236}">
                <a16:creationId xmlns:a16="http://schemas.microsoft.com/office/drawing/2014/main" id="{9E908C31-8774-F342-8467-21DA78139607}"/>
              </a:ext>
            </a:extLst>
          </p:cNvPr>
          <p:cNvSpPr>
            <a:spLocks noGrp="1"/>
          </p:cNvSpPr>
          <p:nvPr>
            <p:ph type="dt" idx="10"/>
          </p:nvPr>
        </p:nvSpPr>
        <p:spPr/>
        <p:txBody>
          <a:bodyPr/>
          <a:lstStyle/>
          <a:p>
            <a:r>
              <a:rPr lang="en-US"/>
              <a:t>7 June 2021</a:t>
            </a:r>
          </a:p>
        </p:txBody>
      </p:sp>
      <p:sp>
        <p:nvSpPr>
          <p:cNvPr id="3" name="Footer Placeholder 2">
            <a:extLst>
              <a:ext uri="{FF2B5EF4-FFF2-40B4-BE49-F238E27FC236}">
                <a16:creationId xmlns:a16="http://schemas.microsoft.com/office/drawing/2014/main" id="{9A7CF7D3-10E6-E74A-BEED-FA95744C669E}"/>
              </a:ext>
            </a:extLst>
          </p:cNvPr>
          <p:cNvSpPr>
            <a:spLocks noGrp="1"/>
          </p:cNvSpPr>
          <p:nvPr>
            <p:ph type="ftr" idx="11"/>
          </p:nvPr>
        </p:nvSpPr>
        <p:spPr/>
        <p:txBody>
          <a:bodyPr/>
          <a:lstStyle/>
          <a:p>
            <a:r>
              <a:rPr lang="en-US"/>
              <a:t>NOAA/OAR-JCSDA-satDA</a:t>
            </a:r>
          </a:p>
        </p:txBody>
      </p:sp>
      <p:graphicFrame>
        <p:nvGraphicFramePr>
          <p:cNvPr id="14" name="Table 13">
            <a:extLst>
              <a:ext uri="{FF2B5EF4-FFF2-40B4-BE49-F238E27FC236}">
                <a16:creationId xmlns:a16="http://schemas.microsoft.com/office/drawing/2014/main" id="{69C3690A-328A-344D-928C-D2556C78AD5A}"/>
              </a:ext>
            </a:extLst>
          </p:cNvPr>
          <p:cNvGraphicFramePr>
            <a:graphicFrameLocks noGrp="1"/>
          </p:cNvGraphicFramePr>
          <p:nvPr>
            <p:extLst>
              <p:ext uri="{D42A27DB-BD31-4B8C-83A1-F6EECF244321}">
                <p14:modId xmlns:p14="http://schemas.microsoft.com/office/powerpoint/2010/main" val="1131864186"/>
              </p:ext>
            </p:extLst>
          </p:nvPr>
        </p:nvGraphicFramePr>
        <p:xfrm>
          <a:off x="1541093" y="642117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rgbClr val="FFFF00"/>
                          </a:solidFill>
                        </a:rPr>
                        <a:t>Coupled DA</a:t>
                      </a:r>
                    </a:p>
                  </a:txBody>
                  <a:tcPr>
                    <a:solidFill>
                      <a:schemeClr val="accent1"/>
                    </a:solidFill>
                  </a:tcPr>
                </a:tc>
                <a:tc>
                  <a:txBody>
                    <a:bodyPr/>
                    <a:lstStyle/>
                    <a:p>
                      <a:r>
                        <a:rPr lang="en-US" sz="1050" baseline="0" dirty="0"/>
                        <a:t>CAM-scale</a:t>
                      </a:r>
                      <a:endParaRPr lang="en-US" sz="1050" dirty="0"/>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1"/>
          <p:cNvSpPr txBox="1"/>
          <p:nvPr/>
        </p:nvSpPr>
        <p:spPr>
          <a:xfrm>
            <a:off x="2111298" y="385894"/>
            <a:ext cx="10080702" cy="69224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2800" b="1" dirty="0">
                <a:solidFill>
                  <a:schemeClr val="dk1"/>
                </a:solidFill>
                <a:latin typeface="Arial"/>
                <a:ea typeface="Arial"/>
                <a:cs typeface="Arial"/>
                <a:sym typeface="Arial"/>
              </a:rPr>
              <a:t>Dec 2020 </a:t>
            </a:r>
            <a:r>
              <a:rPr lang="en-US" sz="2800" b="1" dirty="0">
                <a:solidFill>
                  <a:schemeClr val="dk1"/>
                </a:solidFill>
              </a:rPr>
              <a:t>NCEP implementation -</a:t>
            </a:r>
            <a:r>
              <a:rPr lang="en-US" sz="2800" b="1" dirty="0">
                <a:solidFill>
                  <a:schemeClr val="dk1"/>
                </a:solidFill>
                <a:latin typeface="Arial"/>
                <a:ea typeface="Arial"/>
                <a:cs typeface="Arial"/>
                <a:sym typeface="Arial"/>
              </a:rPr>
              <a:t> RAPv5/HRRRv4</a:t>
            </a:r>
            <a:endParaRPr dirty="0"/>
          </a:p>
          <a:p>
            <a:pPr marL="0" marR="0" lvl="0" indent="0" algn="ctr" rtl="0">
              <a:spcBef>
                <a:spcPts val="0"/>
              </a:spcBef>
              <a:spcAft>
                <a:spcPts val="0"/>
              </a:spcAft>
              <a:buNone/>
            </a:pPr>
            <a:r>
              <a:rPr lang="en-US" sz="2800" b="1" dirty="0">
                <a:solidFill>
                  <a:srgbClr val="FF0000"/>
                </a:solidFill>
                <a:latin typeface="Arial"/>
                <a:ea typeface="Arial"/>
                <a:cs typeface="Arial"/>
                <a:sym typeface="Arial"/>
              </a:rPr>
              <a:t>Satellite-related</a:t>
            </a:r>
            <a:endParaRPr dirty="0"/>
          </a:p>
          <a:p>
            <a:pPr marL="0" marR="0" lvl="0" indent="0" algn="ctr" rtl="0">
              <a:spcBef>
                <a:spcPts val="0"/>
              </a:spcBef>
              <a:spcAft>
                <a:spcPts val="0"/>
              </a:spcAft>
              <a:buNone/>
            </a:pPr>
            <a:endParaRPr sz="2800" b="1" dirty="0">
              <a:solidFill>
                <a:schemeClr val="dk1"/>
              </a:solidFill>
              <a:latin typeface="Arial"/>
              <a:ea typeface="Arial"/>
              <a:cs typeface="Arial"/>
              <a:sym typeface="Arial"/>
            </a:endParaRPr>
          </a:p>
        </p:txBody>
      </p:sp>
      <p:sp>
        <p:nvSpPr>
          <p:cNvPr id="299" name="Google Shape;299;p41"/>
          <p:cNvSpPr txBox="1"/>
          <p:nvPr/>
        </p:nvSpPr>
        <p:spPr>
          <a:xfrm>
            <a:off x="398343" y="780470"/>
            <a:ext cx="9143999" cy="40096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400" b="1">
              <a:solidFill>
                <a:srgbClr val="000000"/>
              </a:solidFill>
              <a:latin typeface="Arial Black"/>
              <a:ea typeface="Arial Black"/>
              <a:cs typeface="Arial Black"/>
              <a:sym typeface="Arial Black"/>
            </a:endParaRPr>
          </a:p>
        </p:txBody>
      </p:sp>
      <p:graphicFrame>
        <p:nvGraphicFramePr>
          <p:cNvPr id="300" name="Google Shape;300;p41"/>
          <p:cNvGraphicFramePr/>
          <p:nvPr>
            <p:extLst>
              <p:ext uri="{D42A27DB-BD31-4B8C-83A1-F6EECF244321}">
                <p14:modId xmlns:p14="http://schemas.microsoft.com/office/powerpoint/2010/main" val="329949914"/>
              </p:ext>
            </p:extLst>
          </p:nvPr>
        </p:nvGraphicFramePr>
        <p:xfrm>
          <a:off x="140389" y="1132376"/>
          <a:ext cx="12051600" cy="5280680"/>
        </p:xfrm>
        <a:graphic>
          <a:graphicData uri="http://schemas.openxmlformats.org/drawingml/2006/table">
            <a:tbl>
              <a:tblPr firstRow="1" bandRow="1">
                <a:noFill/>
                <a:tableStyleId>{7F4854E1-BDB6-410F-8BEA-725EB8915FC2}</a:tableStyleId>
              </a:tblPr>
              <a:tblGrid>
                <a:gridCol w="4104300">
                  <a:extLst>
                    <a:ext uri="{9D8B030D-6E8A-4147-A177-3AD203B41FA5}">
                      <a16:colId xmlns:a16="http://schemas.microsoft.com/office/drawing/2014/main" val="20000"/>
                    </a:ext>
                  </a:extLst>
                </a:gridCol>
                <a:gridCol w="4507425">
                  <a:extLst>
                    <a:ext uri="{9D8B030D-6E8A-4147-A177-3AD203B41FA5}">
                      <a16:colId xmlns:a16="http://schemas.microsoft.com/office/drawing/2014/main" val="20001"/>
                    </a:ext>
                  </a:extLst>
                </a:gridCol>
                <a:gridCol w="3439875">
                  <a:extLst>
                    <a:ext uri="{9D8B030D-6E8A-4147-A177-3AD203B41FA5}">
                      <a16:colId xmlns:a16="http://schemas.microsoft.com/office/drawing/2014/main" val="20002"/>
                    </a:ext>
                  </a:extLst>
                </a:gridCol>
              </a:tblGrid>
              <a:tr h="356550">
                <a:tc>
                  <a:txBody>
                    <a:bodyPr/>
                    <a:lstStyle/>
                    <a:p>
                      <a:pPr marL="0" marR="0" lvl="0" indent="0" algn="ctr" rtl="0">
                        <a:lnSpc>
                          <a:spcPct val="100000"/>
                        </a:lnSpc>
                        <a:spcBef>
                          <a:spcPts val="0"/>
                        </a:spcBef>
                        <a:spcAft>
                          <a:spcPts val="0"/>
                        </a:spcAft>
                        <a:buClr>
                          <a:srgbClr val="0432FF"/>
                        </a:buClr>
                        <a:buSzPts val="1800"/>
                        <a:buFont typeface="Calibri"/>
                        <a:buNone/>
                      </a:pPr>
                      <a:r>
                        <a:rPr lang="en-US" sz="1800" b="1" i="0" u="none" strike="noStrike" cap="none" dirty="0">
                          <a:solidFill>
                            <a:schemeClr val="bg1"/>
                          </a:solidFill>
                          <a:latin typeface="Calibri"/>
                          <a:ea typeface="Calibri"/>
                          <a:cs typeface="Calibri"/>
                          <a:sym typeface="Calibri"/>
                        </a:rPr>
                        <a:t>Data Assimilation</a:t>
                      </a:r>
                      <a:endParaRPr dirty="0">
                        <a:solidFill>
                          <a:schemeClr val="bg1"/>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spcBef>
                          <a:spcPts val="0"/>
                        </a:spcBef>
                        <a:spcAft>
                          <a:spcPts val="0"/>
                        </a:spcAft>
                        <a:buNone/>
                      </a:pPr>
                      <a:r>
                        <a:rPr lang="en-US" sz="1800" b="1" u="none" strike="noStrike" cap="none" dirty="0">
                          <a:solidFill>
                            <a:schemeClr val="bg1"/>
                          </a:solidFill>
                          <a:latin typeface="Calibri"/>
                          <a:ea typeface="Calibri"/>
                          <a:cs typeface="Calibri"/>
                          <a:sym typeface="Calibri"/>
                        </a:rPr>
                        <a:t>Model</a:t>
                      </a:r>
                      <a:endParaRPr dirty="0">
                        <a:solidFill>
                          <a:schemeClr val="bg1"/>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432FF"/>
                        </a:buClr>
                        <a:buSzPts val="1800"/>
                        <a:buFont typeface="Calibri"/>
                        <a:buNone/>
                      </a:pPr>
                      <a:r>
                        <a:rPr lang="en-US" sz="1800" b="1" i="0" u="none" strike="noStrike" cap="none" dirty="0">
                          <a:solidFill>
                            <a:schemeClr val="bg1"/>
                          </a:solidFill>
                          <a:latin typeface="Calibri"/>
                          <a:ea typeface="Calibri"/>
                          <a:cs typeface="Calibri"/>
                          <a:sym typeface="Calibri"/>
                        </a:rPr>
                        <a:t>Land-surface / post</a:t>
                      </a:r>
                      <a:endParaRPr dirty="0">
                        <a:solidFill>
                          <a:schemeClr val="bg1"/>
                        </a:solidFill>
                      </a:endParaRPr>
                    </a:p>
                  </a:txBody>
                  <a:tcPr marL="91450" marR="91450" marT="45725" marB="45725" anchor="ctr">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tcPr>
                </a:tc>
                <a:extLst>
                  <a:ext uri="{0D108BD9-81ED-4DB2-BD59-A6C34878D82A}">
                    <a16:rowId xmlns:a16="http://schemas.microsoft.com/office/drawing/2014/main" val="10000"/>
                  </a:ext>
                </a:extLst>
              </a:tr>
              <a:tr h="4910850">
                <a:tc>
                  <a:txBody>
                    <a:bodyPr/>
                    <a:lstStyle/>
                    <a:p>
                      <a:pPr marL="0" marR="0" lvl="0" indent="0" algn="l" rtl="0">
                        <a:lnSpc>
                          <a:spcPct val="100000"/>
                        </a:lnSpc>
                        <a:spcBef>
                          <a:spcPts val="0"/>
                        </a:spcBef>
                        <a:spcAft>
                          <a:spcPts val="0"/>
                        </a:spcAft>
                        <a:buClr>
                          <a:schemeClr val="dk1"/>
                        </a:buClr>
                        <a:buSzPts val="1800"/>
                        <a:buFont typeface="Calibri"/>
                        <a:buNone/>
                      </a:pPr>
                      <a:r>
                        <a:rPr lang="en-US" sz="1800" b="1" i="0" u="none" strike="noStrike" cap="none">
                          <a:solidFill>
                            <a:schemeClr val="dk1"/>
                          </a:solidFill>
                          <a:latin typeface="Calibri"/>
                          <a:ea typeface="Calibri"/>
                          <a:cs typeface="Calibri"/>
                          <a:sym typeface="Calibri"/>
                        </a:rPr>
                        <a:t>Merged with GSI trunk – 2019</a:t>
                      </a:r>
                      <a:endParaRPr sz="1800" b="1" i="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800"/>
                        <a:buFont typeface="Calibri"/>
                        <a:buNone/>
                      </a:pPr>
                      <a:endParaRPr sz="1800" b="1" i="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1" i="1" u="sng" strike="noStrike" cap="none">
                          <a:solidFill>
                            <a:schemeClr val="dk1"/>
                          </a:solidFill>
                          <a:latin typeface="Calibri"/>
                          <a:ea typeface="Calibri"/>
                          <a:cs typeface="Calibri"/>
                          <a:sym typeface="Calibri"/>
                        </a:rPr>
                        <a:t>New Observations for assimilation:</a:t>
                      </a:r>
                      <a:endParaRPr/>
                    </a:p>
                    <a:p>
                      <a:pPr marL="0" marR="0" lvl="0" indent="0" algn="l" rtl="0">
                        <a:lnSpc>
                          <a:spcPct val="100000"/>
                        </a:lnSpc>
                        <a:spcBef>
                          <a:spcPts val="0"/>
                        </a:spcBef>
                        <a:spcAft>
                          <a:spcPts val="0"/>
                        </a:spcAft>
                        <a:buClr>
                          <a:srgbClr val="FF0000"/>
                        </a:buClr>
                        <a:buSzPts val="1600"/>
                        <a:buFont typeface="Calibri"/>
                        <a:buNone/>
                      </a:pPr>
                      <a:r>
                        <a:rPr lang="en-US" sz="1600" b="1" i="0" u="none" strike="noStrike" cap="none">
                          <a:solidFill>
                            <a:srgbClr val="FF0000"/>
                          </a:solidFill>
                          <a:latin typeface="Calibri"/>
                          <a:ea typeface="Calibri"/>
                          <a:cs typeface="Calibri"/>
                          <a:sym typeface="Calibri"/>
                        </a:rPr>
                        <a:t>GOES-16 radiances, </a:t>
                      </a:r>
                      <a:endParaRPr/>
                    </a:p>
                    <a:p>
                      <a:pPr marL="0" marR="0" lvl="0" indent="0" algn="l" rtl="0">
                        <a:lnSpc>
                          <a:spcPct val="100000"/>
                        </a:lnSpc>
                        <a:spcBef>
                          <a:spcPts val="0"/>
                        </a:spcBef>
                        <a:spcAft>
                          <a:spcPts val="0"/>
                        </a:spcAft>
                        <a:buClr>
                          <a:srgbClr val="FF0000"/>
                        </a:buClr>
                        <a:buSzPts val="1600"/>
                        <a:buFont typeface="Calibri"/>
                        <a:buNone/>
                      </a:pPr>
                      <a:r>
                        <a:rPr lang="en-US" sz="1600" b="1" i="0" u="none" strike="noStrike" cap="none">
                          <a:solidFill>
                            <a:srgbClr val="FF0000"/>
                          </a:solidFill>
                          <a:latin typeface="Calibri"/>
                          <a:ea typeface="Calibri"/>
                          <a:cs typeface="Calibri"/>
                          <a:sym typeface="Calibri"/>
                        </a:rPr>
                        <a:t>   new full-res channels for CrIS/ATMS</a:t>
                      </a:r>
                      <a:endParaRPr/>
                    </a:p>
                    <a:p>
                      <a:pPr marL="0" marR="0" lvl="0" indent="0" algn="l" rtl="0">
                        <a:lnSpc>
                          <a:spcPct val="100000"/>
                        </a:lnSpc>
                        <a:spcBef>
                          <a:spcPts val="0"/>
                        </a:spcBef>
                        <a:spcAft>
                          <a:spcPts val="0"/>
                        </a:spcAft>
                        <a:buClr>
                          <a:srgbClr val="FF0000"/>
                        </a:buClr>
                        <a:buSzPts val="1600"/>
                        <a:buFont typeface="Calibri"/>
                        <a:buNone/>
                      </a:pPr>
                      <a:r>
                        <a:rPr lang="en-US" sz="1600" b="1" i="0" u="none" strike="noStrike" cap="none">
                          <a:solidFill>
                            <a:srgbClr val="FF0000"/>
                          </a:solidFill>
                          <a:latin typeface="Calibri"/>
                          <a:ea typeface="Calibri"/>
                          <a:cs typeface="Calibri"/>
                          <a:sym typeface="Calibri"/>
                        </a:rPr>
                        <a:t>TC vitals for trop cyclone location/ strength</a:t>
                      </a:r>
                      <a:endParaRPr/>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Aircraft/raob moisture obs for p&lt;300 hPa</a:t>
                      </a: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1600"/>
                        <a:buFont typeface="Calibri"/>
                        <a:buNone/>
                      </a:pPr>
                      <a:r>
                        <a:rPr lang="en-US" sz="1600" b="1" i="0" u="none" strike="noStrike" cap="none">
                          <a:solidFill>
                            <a:srgbClr val="FF0000"/>
                          </a:solidFill>
                          <a:latin typeface="Calibri"/>
                          <a:ea typeface="Calibri"/>
                          <a:cs typeface="Calibri"/>
                          <a:sym typeface="Calibri"/>
                        </a:rPr>
                        <a:t>VIIRS/MODIS fire radiative power</a:t>
                      </a:r>
                      <a:endParaRPr/>
                    </a:p>
                    <a:p>
                      <a:pPr marL="0" marR="0" lvl="0" indent="0" algn="l" rtl="0">
                        <a:lnSpc>
                          <a:spcPct val="100000"/>
                        </a:lnSpc>
                        <a:spcBef>
                          <a:spcPts val="0"/>
                        </a:spcBef>
                        <a:spcAft>
                          <a:spcPts val="0"/>
                        </a:spcAft>
                        <a:buClr>
                          <a:schemeClr val="dk1"/>
                        </a:buClr>
                        <a:buSzPts val="1600"/>
                        <a:buFont typeface="Calibri"/>
                        <a:buNone/>
                      </a:pPr>
                      <a:endParaRPr sz="16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1" i="1" u="sng" strike="noStrike" cap="none">
                          <a:solidFill>
                            <a:schemeClr val="dk1"/>
                          </a:solidFill>
                          <a:latin typeface="Calibri"/>
                          <a:ea typeface="Calibri"/>
                          <a:cs typeface="Calibri"/>
                          <a:sym typeface="Calibri"/>
                        </a:rPr>
                        <a:t>Assimilation Methods:</a:t>
                      </a:r>
                      <a:endParaRPr/>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HRRR - 3km ensemble DA (36 mems out to 1h) </a:t>
                      </a:r>
                      <a:endParaRPr/>
                    </a:p>
                    <a:p>
                      <a:pPr marL="0" marR="0" lvl="0" indent="0" algn="l" rtl="0">
                        <a:lnSpc>
                          <a:spcPct val="100000"/>
                        </a:lnSpc>
                        <a:spcBef>
                          <a:spcPts val="0"/>
                        </a:spcBef>
                        <a:spcAft>
                          <a:spcPts val="0"/>
                        </a:spcAft>
                        <a:buClr>
                          <a:schemeClr val="dk1"/>
                        </a:buClr>
                        <a:buSzPts val="1600"/>
                        <a:buFont typeface="Calibri"/>
                        <a:buNone/>
                      </a:pPr>
                      <a:endParaRPr sz="16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a:solidFill>
                            <a:schemeClr val="dk1"/>
                          </a:solidFill>
                          <a:latin typeface="Calibri"/>
                          <a:ea typeface="Calibri"/>
                          <a:cs typeface="Calibri"/>
                          <a:sym typeface="Calibri"/>
                        </a:rPr>
                        <a:t>HRRRDAS mean for HRRR IC and BEC</a:t>
                      </a:r>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FFFF00"/>
                    </a:solidFill>
                  </a:tcPr>
                </a:tc>
                <a:tc>
                  <a:txBody>
                    <a:bodyPr/>
                    <a:lstStyle/>
                    <a:p>
                      <a:pPr marL="0" marR="0" lvl="0" indent="0" algn="l" rtl="0">
                        <a:lnSpc>
                          <a:spcPct val="100000"/>
                        </a:lnSpc>
                        <a:spcBef>
                          <a:spcPts val="0"/>
                        </a:spcBef>
                        <a:spcAft>
                          <a:spcPts val="0"/>
                        </a:spcAft>
                        <a:buNone/>
                      </a:pPr>
                      <a:r>
                        <a:rPr lang="en-US" sz="1800" b="1" i="0" u="none" strike="noStrike" cap="none" dirty="0">
                          <a:solidFill>
                            <a:schemeClr val="dk1"/>
                          </a:solidFill>
                          <a:latin typeface="Calibri"/>
                          <a:ea typeface="Calibri"/>
                          <a:cs typeface="Calibri"/>
                          <a:sym typeface="Calibri"/>
                        </a:rPr>
                        <a:t>WRF-ARWv3.9+ incl. physics changes</a:t>
                      </a:r>
                      <a:endParaRPr sz="1800" b="1" i="1"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800" b="1" i="1" u="sng"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b="1" i="1" u="sng" strike="noStrike" cap="none" dirty="0">
                          <a:solidFill>
                            <a:schemeClr val="dk1"/>
                          </a:solidFill>
                          <a:latin typeface="Calibri"/>
                          <a:ea typeface="Calibri"/>
                          <a:cs typeface="Calibri"/>
                          <a:sym typeface="Calibri"/>
                        </a:rPr>
                        <a:t>Physics changes:</a:t>
                      </a:r>
                      <a:endParaRPr sz="16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MYNN PBL update – better sub-grid clouds, improved EDMF mixing</a:t>
                      </a:r>
                      <a:endParaRPr dirty="0"/>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 - remove limit for subgrid qc/qi</a:t>
                      </a:r>
                      <a:endParaRPr dirty="0"/>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 - decrease subgrid qc/qi radii</a:t>
                      </a:r>
                      <a:endParaRPr dirty="0"/>
                    </a:p>
                    <a:p>
                      <a:pPr marL="0" marR="0" lvl="0" indent="0" algn="l" rtl="0">
                        <a:lnSpc>
                          <a:spcPct val="100000"/>
                        </a:lnSpc>
                        <a:spcBef>
                          <a:spcPts val="0"/>
                        </a:spcBef>
                        <a:spcAft>
                          <a:spcPts val="0"/>
                        </a:spcAft>
                        <a:buClr>
                          <a:schemeClr val="dk1"/>
                        </a:buClr>
                        <a:buSzPts val="1050"/>
                        <a:buFont typeface="Calibri"/>
                        <a:buNone/>
                      </a:pPr>
                      <a:endParaRPr sz="1050" b="1" i="0" u="none" strike="noStrike" cap="none" dirty="0">
                        <a:solidFill>
                          <a:srgbClr val="0432F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RRTMG modifications for subgrid clouds</a:t>
                      </a:r>
                      <a:endParaRPr sz="1600" b="1" i="0" u="none" strike="noStrike" cap="none" dirty="0">
                        <a:solidFill>
                          <a:srgbClr val="FF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Aerosols sources/sinks – fire/smoke, </a:t>
                      </a:r>
                      <a:endParaRPr dirty="0"/>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    dust - </a:t>
                      </a:r>
                      <a:r>
                        <a:rPr lang="en-US" sz="1600" b="1" i="0" u="none" strike="noStrike" cap="none" dirty="0">
                          <a:solidFill>
                            <a:srgbClr val="FF0000"/>
                          </a:solidFill>
                          <a:latin typeface="Calibri"/>
                          <a:ea typeface="Calibri"/>
                          <a:cs typeface="Calibri"/>
                          <a:sym typeface="Calibri"/>
                        </a:rPr>
                        <a:t>Add smoke with VIIRS/MODIS FRP</a:t>
                      </a:r>
                      <a:endParaRPr dirty="0"/>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Improved land-surface/snow model </a:t>
                      </a:r>
                      <a:endParaRPr dirty="0"/>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   including better 2m T/Td diagnostics</a:t>
                      </a:r>
                      <a:endParaRPr dirty="0"/>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Latest Grell-Freitas conv (RAP only)</a:t>
                      </a:r>
                      <a:endParaRPr dirty="0"/>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Lake model for small lakes</a:t>
                      </a:r>
                      <a:endParaRPr dirty="0"/>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Enhanced gravity-wave drag</a:t>
                      </a:r>
                      <a:endParaRPr dirty="0"/>
                    </a:p>
                    <a:p>
                      <a:pPr marL="0" marR="0" lvl="0" indent="0" algn="l" rtl="0">
                        <a:lnSpc>
                          <a:spcPct val="100000"/>
                        </a:lnSpc>
                        <a:spcBef>
                          <a:spcPts val="0"/>
                        </a:spcBef>
                        <a:spcAft>
                          <a:spcPts val="0"/>
                        </a:spcAft>
                        <a:buNone/>
                      </a:pPr>
                      <a:endParaRPr sz="8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b="1" i="1" u="sng" strike="noStrike" cap="none" dirty="0">
                          <a:solidFill>
                            <a:schemeClr val="dk1"/>
                          </a:solidFill>
                          <a:latin typeface="Calibri"/>
                          <a:ea typeface="Calibri"/>
                          <a:cs typeface="Calibri"/>
                          <a:sym typeface="Calibri"/>
                        </a:rPr>
                        <a:t>Numerics changes:</a:t>
                      </a:r>
                      <a:endParaRPr dirty="0"/>
                    </a:p>
                    <a:p>
                      <a:pPr marL="0" marR="0" lvl="0" indent="0" algn="l" rtl="0">
                        <a:lnSpc>
                          <a:spcPct val="100000"/>
                        </a:lnSpc>
                        <a:spcBef>
                          <a:spcPts val="0"/>
                        </a:spcBef>
                        <a:spcAft>
                          <a:spcPts val="0"/>
                        </a:spcAft>
                        <a:buNone/>
                      </a:pPr>
                      <a:r>
                        <a:rPr lang="en-US" sz="1600" b="1" i="0" u="none" strike="noStrike" cap="none" dirty="0">
                          <a:solidFill>
                            <a:schemeClr val="dk1"/>
                          </a:solidFill>
                          <a:latin typeface="Calibri"/>
                          <a:ea typeface="Calibri"/>
                          <a:cs typeface="Calibri"/>
                          <a:sym typeface="Calibri"/>
                        </a:rPr>
                        <a:t>Reduced 6</a:t>
                      </a:r>
                      <a:r>
                        <a:rPr lang="en-US" sz="1600" b="1" i="0" u="none" strike="noStrike" cap="none" baseline="30000" dirty="0">
                          <a:solidFill>
                            <a:schemeClr val="dk1"/>
                          </a:solidFill>
                          <a:latin typeface="Calibri"/>
                          <a:ea typeface="Calibri"/>
                          <a:cs typeface="Calibri"/>
                          <a:sym typeface="Calibri"/>
                        </a:rPr>
                        <a:t>th</a:t>
                      </a:r>
                      <a:r>
                        <a:rPr lang="en-US" sz="1600" b="1" i="0" u="none" strike="noStrike" cap="none" dirty="0">
                          <a:solidFill>
                            <a:schemeClr val="dk1"/>
                          </a:solidFill>
                          <a:latin typeface="Calibri"/>
                          <a:ea typeface="Calibri"/>
                          <a:cs typeface="Calibri"/>
                          <a:sym typeface="Calibri"/>
                        </a:rPr>
                        <a:t> order diffusion </a:t>
                      </a:r>
                      <a:r>
                        <a:rPr lang="en-US" sz="1600" b="1" i="0" u="none" strike="noStrike" cap="none" dirty="0" err="1">
                          <a:solidFill>
                            <a:schemeClr val="dk1"/>
                          </a:solidFill>
                          <a:latin typeface="Calibri"/>
                          <a:ea typeface="Calibri"/>
                          <a:cs typeface="Calibri"/>
                          <a:sym typeface="Calibri"/>
                        </a:rPr>
                        <a:t>inc.</a:t>
                      </a:r>
                      <a:r>
                        <a:rPr lang="en-US" sz="1600" b="1" i="0" u="none" strike="noStrike" cap="none" dirty="0">
                          <a:solidFill>
                            <a:schemeClr val="dk1"/>
                          </a:solidFill>
                          <a:latin typeface="Calibri"/>
                          <a:ea typeface="Calibri"/>
                          <a:cs typeface="Calibri"/>
                          <a:sym typeface="Calibri"/>
                        </a:rPr>
                        <a:t> hydrometeors </a:t>
                      </a:r>
                      <a:endParaRPr dirty="0"/>
                    </a:p>
                    <a:p>
                      <a:pPr marL="0" marR="0" lvl="0" indent="0" algn="l" rtl="0">
                        <a:lnSpc>
                          <a:spcPct val="100000"/>
                        </a:lnSpc>
                        <a:spcBef>
                          <a:spcPts val="0"/>
                        </a:spcBef>
                        <a:spcAft>
                          <a:spcPts val="0"/>
                        </a:spcAft>
                        <a:buNone/>
                      </a:pPr>
                      <a:r>
                        <a:rPr lang="en-US" sz="1600" b="1" i="0" u="none" strike="noStrike" cap="none" dirty="0">
                          <a:solidFill>
                            <a:schemeClr val="dk1"/>
                          </a:solidFill>
                          <a:latin typeface="Calibri"/>
                          <a:ea typeface="Calibri"/>
                          <a:cs typeface="Calibri"/>
                          <a:sym typeface="Calibri"/>
                        </a:rPr>
                        <a:t>Removal of </a:t>
                      </a:r>
                      <a:r>
                        <a:rPr lang="en-US" sz="1600" b="1" i="0" u="none" strike="noStrike" cap="none" dirty="0" err="1">
                          <a:solidFill>
                            <a:schemeClr val="dk1"/>
                          </a:solidFill>
                          <a:latin typeface="Calibri"/>
                          <a:ea typeface="Calibri"/>
                          <a:cs typeface="Calibri"/>
                          <a:sym typeface="Calibri"/>
                        </a:rPr>
                        <a:t>mp_tend_lim</a:t>
                      </a:r>
                      <a:endParaRPr sz="1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US" sz="1600" b="1" i="0" u="none" strike="noStrike" cap="none" dirty="0">
                          <a:solidFill>
                            <a:schemeClr val="dk1"/>
                          </a:solidFill>
                          <a:latin typeface="Calibri"/>
                          <a:ea typeface="Calibri"/>
                          <a:cs typeface="Calibri"/>
                          <a:sym typeface="Calibri"/>
                        </a:rPr>
                        <a:t>Explicit-Implicit vertical advection</a:t>
                      </a:r>
                      <a:endParaRPr dirty="0"/>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D9F1"/>
                    </a:solidFill>
                  </a:tcPr>
                </a:tc>
                <a:tc>
                  <a:txBody>
                    <a:bodyPr/>
                    <a:lstStyle/>
                    <a:p>
                      <a:pPr marL="0" marR="0" lvl="0" indent="0" algn="l" rtl="0">
                        <a:lnSpc>
                          <a:spcPct val="100000"/>
                        </a:lnSpc>
                        <a:spcBef>
                          <a:spcPts val="0"/>
                        </a:spcBef>
                        <a:spcAft>
                          <a:spcPts val="0"/>
                        </a:spcAft>
                        <a:buClr>
                          <a:srgbClr val="FF0000"/>
                        </a:buClr>
                        <a:buSzPts val="1600"/>
                        <a:buFont typeface="Calibri"/>
                        <a:buNone/>
                      </a:pPr>
                      <a:r>
                        <a:rPr lang="en-US" sz="1600" b="1" i="0" u="none" strike="noStrike" cap="none" dirty="0">
                          <a:solidFill>
                            <a:srgbClr val="FF0000"/>
                          </a:solidFill>
                          <a:latin typeface="Calibri"/>
                          <a:ea typeface="Calibri"/>
                          <a:cs typeface="Calibri"/>
                          <a:sym typeface="Calibri"/>
                        </a:rPr>
                        <a:t>Switch to MODIS albedo </a:t>
                      </a:r>
                      <a:endParaRPr dirty="0"/>
                    </a:p>
                    <a:p>
                      <a:pPr marL="0" marR="0" lvl="0" indent="0" algn="l" rtl="0">
                        <a:lnSpc>
                          <a:spcPct val="100000"/>
                        </a:lnSpc>
                        <a:spcBef>
                          <a:spcPts val="0"/>
                        </a:spcBef>
                        <a:spcAft>
                          <a:spcPts val="0"/>
                        </a:spcAft>
                        <a:buClr>
                          <a:srgbClr val="FF0000"/>
                        </a:buClr>
                        <a:buSzPts val="1600"/>
                        <a:buFont typeface="Calibri"/>
                        <a:buNone/>
                      </a:pPr>
                      <a:r>
                        <a:rPr lang="en-US" sz="1600" b="1" i="0" u="none" strike="noStrike" cap="none" dirty="0">
                          <a:solidFill>
                            <a:srgbClr val="FF0000"/>
                          </a:solidFill>
                          <a:latin typeface="Calibri"/>
                          <a:ea typeface="Calibri"/>
                          <a:cs typeface="Calibri"/>
                          <a:sym typeface="Calibri"/>
                        </a:rPr>
                        <a:t>  (higher), replace 1-deg albedo. </a:t>
                      </a:r>
                      <a:endParaRPr dirty="0"/>
                    </a:p>
                    <a:p>
                      <a:pPr marL="0" marR="0" lvl="0" indent="0" algn="l" rtl="0">
                        <a:lnSpc>
                          <a:spcPct val="100000"/>
                        </a:lnSpc>
                        <a:spcBef>
                          <a:spcPts val="0"/>
                        </a:spcBef>
                        <a:spcAft>
                          <a:spcPts val="0"/>
                        </a:spcAft>
                        <a:buClr>
                          <a:schemeClr val="dk1"/>
                        </a:buClr>
                        <a:buSzPts val="1600"/>
                        <a:buFont typeface="Calibri"/>
                        <a:buNone/>
                      </a:pPr>
                      <a:endParaRPr sz="1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Add zenith-ang albedo adjustment</a:t>
                      </a:r>
                      <a:endParaRPr dirty="0"/>
                    </a:p>
                    <a:p>
                      <a:pPr marL="0" marR="0" lvl="0" indent="0" algn="l" rtl="0">
                        <a:lnSpc>
                          <a:spcPct val="100000"/>
                        </a:lnSpc>
                        <a:spcBef>
                          <a:spcPts val="0"/>
                        </a:spcBef>
                        <a:spcAft>
                          <a:spcPts val="0"/>
                        </a:spcAft>
                        <a:buClr>
                          <a:schemeClr val="dk1"/>
                        </a:buClr>
                        <a:buSzPts val="1600"/>
                        <a:buFont typeface="Calibri"/>
                        <a:buNone/>
                      </a:pPr>
                      <a:endParaRPr sz="1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1600"/>
                        <a:buFont typeface="Calibri"/>
                        <a:buNone/>
                      </a:pPr>
                      <a:r>
                        <a:rPr lang="en-US" sz="1600" b="1" i="0" u="none" strike="noStrike" cap="none" dirty="0">
                          <a:solidFill>
                            <a:srgbClr val="FF0000"/>
                          </a:solidFill>
                          <a:latin typeface="Calibri"/>
                          <a:ea typeface="Calibri"/>
                          <a:cs typeface="Calibri"/>
                          <a:sym typeface="Calibri"/>
                        </a:rPr>
                        <a:t>15” resolution land-use data</a:t>
                      </a:r>
                      <a:endParaRPr dirty="0"/>
                    </a:p>
                    <a:p>
                      <a:pPr marL="0" marR="0" lvl="0" indent="0" algn="l" rtl="0">
                        <a:lnSpc>
                          <a:spcPct val="100000"/>
                        </a:lnSpc>
                        <a:spcBef>
                          <a:spcPts val="0"/>
                        </a:spcBef>
                        <a:spcAft>
                          <a:spcPts val="0"/>
                        </a:spcAft>
                        <a:buClr>
                          <a:schemeClr val="dk1"/>
                        </a:buClr>
                        <a:buSzPts val="1600"/>
                        <a:buFont typeface="Calibri"/>
                        <a:buNone/>
                      </a:pPr>
                      <a:endParaRPr sz="1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Fractional sea/lake ice concentration</a:t>
                      </a:r>
                      <a:endParaRPr dirty="0"/>
                    </a:p>
                    <a:p>
                      <a:pPr marL="0" marR="0" lvl="0" indent="0" algn="l" rtl="0">
                        <a:lnSpc>
                          <a:spcPct val="100000"/>
                        </a:lnSpc>
                        <a:spcBef>
                          <a:spcPts val="0"/>
                        </a:spcBef>
                        <a:spcAft>
                          <a:spcPts val="0"/>
                        </a:spcAft>
                        <a:buClr>
                          <a:schemeClr val="dk1"/>
                        </a:buClr>
                        <a:buSzPts val="1600"/>
                        <a:buFont typeface="Calibri"/>
                        <a:buNone/>
                      </a:pPr>
                      <a:endParaRPr sz="1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FVCOM data for Great Lakes </a:t>
                      </a:r>
                      <a:endParaRPr dirty="0"/>
                    </a:p>
                    <a:p>
                      <a:pPr marL="0" marR="0" lvl="0" indent="0" algn="l" rtl="0">
                        <a:lnSpc>
                          <a:spcPct val="100000"/>
                        </a:lnSpc>
                        <a:spcBef>
                          <a:spcPts val="0"/>
                        </a:spcBef>
                        <a:spcAft>
                          <a:spcPts val="0"/>
                        </a:spcAft>
                        <a:buClr>
                          <a:schemeClr val="dk1"/>
                        </a:buClr>
                        <a:buSzPts val="1600"/>
                        <a:buFont typeface="Calibri"/>
                        <a:buNone/>
                      </a:pPr>
                      <a:r>
                        <a:rPr lang="en-US" sz="1600" b="1" i="0" u="none" strike="noStrike" cap="none" dirty="0">
                          <a:solidFill>
                            <a:schemeClr val="dk1"/>
                          </a:solidFill>
                          <a:latin typeface="Calibri"/>
                          <a:ea typeface="Calibri"/>
                          <a:cs typeface="Calibri"/>
                          <a:sym typeface="Calibri"/>
                        </a:rPr>
                        <a:t>  lake temp/ice concentration</a:t>
                      </a:r>
                      <a:endParaRPr dirty="0"/>
                    </a:p>
                    <a:p>
                      <a:pPr marL="0" marR="0" lvl="0" indent="0" algn="l" rtl="0">
                        <a:lnSpc>
                          <a:spcPct val="100000"/>
                        </a:lnSpc>
                        <a:spcBef>
                          <a:spcPts val="0"/>
                        </a:spcBef>
                        <a:spcAft>
                          <a:spcPts val="0"/>
                        </a:spcAft>
                        <a:buClr>
                          <a:schemeClr val="dk1"/>
                        </a:buClr>
                        <a:buSzPts val="1600"/>
                        <a:buFont typeface="Calibri"/>
                        <a:buNone/>
                      </a:pPr>
                      <a:endParaRPr sz="16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1600"/>
                        <a:buFont typeface="Calibri"/>
                        <a:buNone/>
                      </a:pPr>
                      <a:r>
                        <a:rPr lang="en-US" sz="1600" b="1" i="0" u="none" strike="noStrike" cap="none" dirty="0">
                          <a:solidFill>
                            <a:srgbClr val="FF0000"/>
                          </a:solidFill>
                          <a:latin typeface="Calibri"/>
                          <a:ea typeface="Calibri"/>
                          <a:cs typeface="Calibri"/>
                          <a:sym typeface="Calibri"/>
                        </a:rPr>
                        <a:t>VIIRS/MODIS/GOES fire radiative power</a:t>
                      </a:r>
                    </a:p>
                    <a:p>
                      <a:pPr marL="0" marR="0" lvl="0" indent="0" algn="l" rtl="0">
                        <a:lnSpc>
                          <a:spcPct val="100000"/>
                        </a:lnSpc>
                        <a:spcBef>
                          <a:spcPts val="0"/>
                        </a:spcBef>
                        <a:spcAft>
                          <a:spcPts val="0"/>
                        </a:spcAft>
                        <a:buClr>
                          <a:srgbClr val="FF0000"/>
                        </a:buClr>
                        <a:buSzPts val="1600"/>
                        <a:buFont typeface="Calibri"/>
                        <a:buNone/>
                      </a:pPr>
                      <a:endParaRPr lang="en-US" sz="1600" b="1" i="0" u="none" strike="noStrike" cap="none" dirty="0">
                        <a:solidFill>
                          <a:srgbClr val="FF0000"/>
                        </a:solidFill>
                        <a:latin typeface="Calibri"/>
                        <a:cs typeface="Calibri"/>
                        <a:sym typeface="Calibri"/>
                      </a:endParaRPr>
                    </a:p>
                    <a:p>
                      <a:pPr marL="0" marR="0" lvl="0" indent="0" algn="l" rtl="0">
                        <a:lnSpc>
                          <a:spcPct val="100000"/>
                        </a:lnSpc>
                        <a:spcBef>
                          <a:spcPts val="0"/>
                        </a:spcBef>
                        <a:spcAft>
                          <a:spcPts val="0"/>
                        </a:spcAft>
                        <a:buClr>
                          <a:srgbClr val="FF0000"/>
                        </a:buClr>
                        <a:buSzPts val="1600"/>
                        <a:buFont typeface="Calibri"/>
                        <a:buNone/>
                      </a:pPr>
                      <a:r>
                        <a:rPr lang="en-US" sz="1600" b="1" i="0" u="none" strike="noStrike" cap="none" dirty="0">
                          <a:solidFill>
                            <a:srgbClr val="FF0000"/>
                          </a:solidFill>
                          <a:latin typeface="Calibri"/>
                          <a:cs typeface="Calibri"/>
                          <a:sym typeface="Calibri"/>
                        </a:rPr>
                        <a:t>2018 – VIIRS greenness veg fraction added to HRRR and RAP</a:t>
                      </a:r>
                      <a:endParaRPr dirty="0"/>
                    </a:p>
                    <a:p>
                      <a:pPr marL="0" marR="0" lvl="0" indent="0" algn="l" rtl="0">
                        <a:lnSpc>
                          <a:spcPct val="100000"/>
                        </a:lnSpc>
                        <a:spcBef>
                          <a:spcPts val="0"/>
                        </a:spcBef>
                        <a:spcAft>
                          <a:spcPts val="0"/>
                        </a:spcAft>
                        <a:buClr>
                          <a:schemeClr val="dk1"/>
                        </a:buClr>
                        <a:buSzPts val="1600"/>
                        <a:buFont typeface="Calibri"/>
                        <a:buNone/>
                      </a:pPr>
                      <a:endParaRPr sz="1600" b="1" i="0" u="none" strike="noStrike" cap="none" dirty="0">
                        <a:solidFill>
                          <a:schemeClr val="dk1"/>
                        </a:solidFill>
                        <a:latin typeface="Calibri"/>
                        <a:ea typeface="Calibri"/>
                        <a:cs typeface="Calibri"/>
                        <a:sym typeface="Calibri"/>
                      </a:endParaRPr>
                    </a:p>
                  </a:txBody>
                  <a:tcPr marL="91450" marR="91450" marT="45725" marB="45725">
                    <a:lnL w="12700" cap="flat" cmpd="sng">
                      <a:solidFill>
                        <a:srgbClr val="000000"/>
                      </a:solidFill>
                      <a:prstDash val="solid"/>
                      <a:round/>
                      <a:headEnd type="none" w="sm" len="sm"/>
                      <a:tailEnd type="none" w="sm" len="sm"/>
                    </a:lnL>
                    <a:lnR w="12700" cap="flat" cmpd="sng">
                      <a:solidFill>
                        <a:srgbClr val="000000"/>
                      </a:solidFill>
                      <a:prstDash val="solid"/>
                      <a:round/>
                      <a:headEnd type="none" w="sm" len="sm"/>
                      <a:tailEnd type="none" w="sm" len="sm"/>
                    </a:lnR>
                    <a:lnT w="12700" cap="flat" cmpd="sng">
                      <a:solidFill>
                        <a:srgbClr val="000000"/>
                      </a:solidFill>
                      <a:prstDash val="solid"/>
                      <a:round/>
                      <a:headEnd type="none" w="sm" len="sm"/>
                      <a:tailEnd type="none" w="sm" len="sm"/>
                    </a:lnT>
                    <a:lnB w="12700" cap="flat" cmpd="sng">
                      <a:solidFill>
                        <a:srgbClr val="000000"/>
                      </a:solidFill>
                      <a:prstDash val="solid"/>
                      <a:round/>
                      <a:headEnd type="none" w="sm" len="sm"/>
                      <a:tailEnd type="none" w="sm" len="sm"/>
                    </a:lnB>
                    <a:solidFill>
                      <a:srgbClr val="C6D9F1"/>
                    </a:solidFill>
                  </a:tcPr>
                </a:tc>
                <a:extLst>
                  <a:ext uri="{0D108BD9-81ED-4DB2-BD59-A6C34878D82A}">
                    <a16:rowId xmlns:a16="http://schemas.microsoft.com/office/drawing/2014/main" val="10001"/>
                  </a:ext>
                </a:extLst>
              </a:tr>
            </a:tbl>
          </a:graphicData>
        </a:graphic>
      </p:graphicFrame>
      <p:sp>
        <p:nvSpPr>
          <p:cNvPr id="301" name="Google Shape;301;p41"/>
          <p:cNvSpPr txBox="1">
            <a:spLocks noGrp="1"/>
          </p:cNvSpPr>
          <p:nvPr>
            <p:ph type="dt" idx="10"/>
          </p:nvPr>
        </p:nvSpPr>
        <p:spPr>
          <a:xfrm>
            <a:off x="609600" y="6356367"/>
            <a:ext cx="2844800"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US"/>
              <a:t>7 June 2021</a:t>
            </a:r>
            <a:endParaRPr/>
          </a:p>
        </p:txBody>
      </p:sp>
      <p:sp>
        <p:nvSpPr>
          <p:cNvPr id="302" name="Google Shape;302;p41"/>
          <p:cNvSpPr txBox="1">
            <a:spLocks noGrp="1"/>
          </p:cNvSpPr>
          <p:nvPr>
            <p:ph type="ftr" idx="11"/>
          </p:nvPr>
        </p:nvSpPr>
        <p:spPr>
          <a:xfrm>
            <a:off x="4165600" y="6356367"/>
            <a:ext cx="3860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NOAA/OAR-JCSDA-satDA</a:t>
            </a:r>
            <a:endParaRPr/>
          </a:p>
        </p:txBody>
      </p:sp>
      <p:sp>
        <p:nvSpPr>
          <p:cNvPr id="303" name="Google Shape;303;p41"/>
          <p:cNvSpPr txBox="1">
            <a:spLocks noGrp="1"/>
          </p:cNvSpPr>
          <p:nvPr>
            <p:ph type="sldNum" idx="12"/>
          </p:nvPr>
        </p:nvSpPr>
        <p:spPr>
          <a:xfrm>
            <a:off x="8737600" y="6356367"/>
            <a:ext cx="2844800" cy="365125"/>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US"/>
              <a:t>4</a:t>
            </a:fld>
            <a:endParaRPr/>
          </a:p>
        </p:txBody>
      </p:sp>
      <p:sp>
        <p:nvSpPr>
          <p:cNvPr id="304" name="Google Shape;304;p41"/>
          <p:cNvSpPr txBox="1"/>
          <p:nvPr/>
        </p:nvSpPr>
        <p:spPr>
          <a:xfrm>
            <a:off x="1" y="-20253"/>
            <a:ext cx="2111297" cy="1200329"/>
          </a:xfrm>
          <a:prstGeom prst="rect">
            <a:avLst/>
          </a:prstGeom>
          <a:solidFill>
            <a:srgbClr val="D8D8D8"/>
          </a:solidFill>
          <a:ln w="12700" cap="flat" cmpd="sng">
            <a:solidFill>
              <a:srgbClr val="FF00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a:solidFill>
                  <a:schemeClr val="dk1"/>
                </a:solidFill>
                <a:latin typeface="Calibri"/>
                <a:ea typeface="Calibri"/>
                <a:cs typeface="Calibri"/>
                <a:sym typeface="Calibri"/>
              </a:rPr>
              <a:t>NOAA Research</a:t>
            </a:r>
            <a:endParaRPr/>
          </a:p>
          <a:p>
            <a:pPr marL="0" marR="0" lvl="0" indent="0" algn="l" rtl="0">
              <a:spcBef>
                <a:spcPts val="0"/>
              </a:spcBef>
              <a:spcAft>
                <a:spcPts val="0"/>
              </a:spcAft>
              <a:buNone/>
            </a:pPr>
            <a:r>
              <a:rPr lang="en-US" sz="2400">
                <a:solidFill>
                  <a:schemeClr val="dk1"/>
                </a:solidFill>
                <a:latin typeface="Calibri"/>
                <a:ea typeface="Calibri"/>
                <a:cs typeface="Calibri"/>
                <a:sym typeface="Calibri"/>
              </a:rPr>
              <a:t>- GSI / DA</a:t>
            </a:r>
            <a:endParaRPr/>
          </a:p>
        </p:txBody>
      </p:sp>
      <p:graphicFrame>
        <p:nvGraphicFramePr>
          <p:cNvPr id="9" name="Table 8">
            <a:extLst>
              <a:ext uri="{FF2B5EF4-FFF2-40B4-BE49-F238E27FC236}">
                <a16:creationId xmlns:a16="http://schemas.microsoft.com/office/drawing/2014/main" id="{763763DC-D94E-924A-975C-DD6866E85A2F}"/>
              </a:ext>
            </a:extLst>
          </p:cNvPr>
          <p:cNvGraphicFramePr>
            <a:graphicFrameLocks noGrp="1"/>
          </p:cNvGraphicFramePr>
          <p:nvPr>
            <p:extLst>
              <p:ext uri="{D42A27DB-BD31-4B8C-83A1-F6EECF244321}">
                <p14:modId xmlns:p14="http://schemas.microsoft.com/office/powerpoint/2010/main" val="3966378392"/>
              </p:ext>
            </p:extLst>
          </p:nvPr>
        </p:nvGraphicFramePr>
        <p:xfrm>
          <a:off x="1541093" y="642117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rgbClr val="FFFF00"/>
                          </a:solidFill>
                        </a:rPr>
                        <a:t>Coupled DA</a:t>
                      </a:r>
                    </a:p>
                  </a:txBody>
                  <a:tcPr>
                    <a:solidFill>
                      <a:schemeClr val="accent1"/>
                    </a:solidFill>
                  </a:tcPr>
                </a:tc>
                <a:tc>
                  <a:txBody>
                    <a:bodyPr/>
                    <a:lstStyle/>
                    <a:p>
                      <a:r>
                        <a:rPr lang="en-US" sz="1050" baseline="0" dirty="0"/>
                        <a:t>CAM-scale</a:t>
                      </a:r>
                      <a:endParaRPr lang="en-US" sz="1050" dirty="0"/>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46"/>
          <p:cNvPicPr preferRelativeResize="0"/>
          <p:nvPr/>
        </p:nvPicPr>
        <p:blipFill rotWithShape="1">
          <a:blip r:embed="rId3">
            <a:alphaModFix/>
          </a:blip>
          <a:srcRect l="2429" b="1555"/>
          <a:stretch/>
        </p:blipFill>
        <p:spPr>
          <a:xfrm>
            <a:off x="102050" y="797554"/>
            <a:ext cx="8906529" cy="3407477"/>
          </a:xfrm>
          <a:prstGeom prst="rect">
            <a:avLst/>
          </a:prstGeom>
          <a:noFill/>
          <a:ln>
            <a:noFill/>
          </a:ln>
        </p:spPr>
      </p:pic>
      <p:sp>
        <p:nvSpPr>
          <p:cNvPr id="454" name="Google Shape;454;p46"/>
          <p:cNvSpPr txBox="1"/>
          <p:nvPr/>
        </p:nvSpPr>
        <p:spPr>
          <a:xfrm>
            <a:off x="139788" y="105030"/>
            <a:ext cx="11922183" cy="95406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800" b="1" i="0" u="none" strike="noStrike" cap="none" dirty="0">
                <a:solidFill>
                  <a:srgbClr val="0432FF"/>
                </a:solidFill>
                <a:latin typeface="Arial"/>
                <a:ea typeface="Arial"/>
                <a:cs typeface="Arial"/>
                <a:sym typeface="Arial"/>
              </a:rPr>
              <a:t>Verification of </a:t>
            </a:r>
            <a:r>
              <a:rPr lang="en-US" sz="2800" b="1" dirty="0">
                <a:solidFill>
                  <a:srgbClr val="0432FF"/>
                </a:solidFill>
              </a:rPr>
              <a:t>S</a:t>
            </a:r>
            <a:r>
              <a:rPr lang="en-US" sz="2800" b="1" i="0" u="none" strike="noStrike" cap="none" dirty="0">
                <a:solidFill>
                  <a:srgbClr val="0432FF"/>
                </a:solidFill>
                <a:latin typeface="Arial"/>
                <a:ea typeface="Arial"/>
                <a:cs typeface="Arial"/>
                <a:sym typeface="Arial"/>
              </a:rPr>
              <a:t>urface </a:t>
            </a:r>
            <a:r>
              <a:rPr lang="en-US" sz="2800" b="1" dirty="0">
                <a:solidFill>
                  <a:srgbClr val="0432FF"/>
                </a:solidFill>
              </a:rPr>
              <a:t>V</a:t>
            </a:r>
            <a:r>
              <a:rPr lang="en-US" sz="2800" b="1" i="0" u="none" strike="noStrike" cap="none" dirty="0">
                <a:solidFill>
                  <a:srgbClr val="0432FF"/>
                </a:solidFill>
                <a:latin typeface="Arial"/>
                <a:ea typeface="Arial"/>
                <a:cs typeface="Arial"/>
                <a:sym typeface="Arial"/>
              </a:rPr>
              <a:t>isibility </a:t>
            </a:r>
            <a:r>
              <a:rPr lang="en-US" sz="2800" b="1" dirty="0">
                <a:solidFill>
                  <a:srgbClr val="0432FF"/>
                </a:solidFill>
              </a:rPr>
              <a:t>F</a:t>
            </a:r>
            <a:r>
              <a:rPr lang="en-US" sz="2800" b="1" i="0" u="none" strike="noStrike" cap="none" dirty="0">
                <a:solidFill>
                  <a:srgbClr val="0432FF"/>
                </a:solidFill>
                <a:latin typeface="Arial"/>
                <a:ea typeface="Arial"/>
                <a:cs typeface="Arial"/>
                <a:sym typeface="Arial"/>
              </a:rPr>
              <a:t>orecasts by HRRR-Smoke </a:t>
            </a:r>
            <a:r>
              <a:rPr lang="en-US" sz="2800" b="1" dirty="0">
                <a:solidFill>
                  <a:srgbClr val="0432FF"/>
                </a:solidFill>
              </a:rPr>
              <a:t>-</a:t>
            </a:r>
            <a:r>
              <a:rPr lang="en-US" sz="2800" b="1" i="0" u="none" strike="noStrike" cap="none" dirty="0">
                <a:solidFill>
                  <a:srgbClr val="0432FF"/>
                </a:solidFill>
                <a:latin typeface="Arial"/>
                <a:ea typeface="Arial"/>
                <a:cs typeface="Arial"/>
                <a:sym typeface="Arial"/>
              </a:rPr>
              <a:t> </a:t>
            </a:r>
            <a:r>
              <a:rPr lang="en-US" sz="2800" b="1" dirty="0">
                <a:solidFill>
                  <a:srgbClr val="0432FF"/>
                </a:solidFill>
              </a:rPr>
              <a:t>W</a:t>
            </a:r>
            <a:r>
              <a:rPr lang="en-US" sz="2800" b="1" i="0" u="none" strike="noStrike" cap="none" dirty="0">
                <a:solidFill>
                  <a:srgbClr val="0432FF"/>
                </a:solidFill>
                <a:latin typeface="Arial"/>
                <a:ea typeface="Arial"/>
                <a:cs typeface="Arial"/>
                <a:sym typeface="Arial"/>
              </a:rPr>
              <a:t>estern US</a:t>
            </a:r>
            <a:endParaRPr sz="1100" b="1" dirty="0">
              <a:solidFill>
                <a:srgbClr val="0432FF"/>
              </a:solidFill>
            </a:endParaRPr>
          </a:p>
        </p:txBody>
      </p:sp>
      <p:sp>
        <p:nvSpPr>
          <p:cNvPr id="455" name="Google Shape;455;p46"/>
          <p:cNvSpPr txBox="1"/>
          <p:nvPr/>
        </p:nvSpPr>
        <p:spPr>
          <a:xfrm>
            <a:off x="526942" y="5438330"/>
            <a:ext cx="11665058" cy="830956"/>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dirty="0">
                <a:solidFill>
                  <a:schemeClr val="dk1"/>
                </a:solidFill>
              </a:rPr>
              <a:t>HRRR-Smoke </a:t>
            </a:r>
            <a:r>
              <a:rPr lang="en-US" sz="2400" b="1" dirty="0">
                <a:solidFill>
                  <a:schemeClr val="dk1"/>
                </a:solidFill>
              </a:rPr>
              <a:t>-</a:t>
            </a:r>
            <a:r>
              <a:rPr lang="en-US" sz="2400" b="1" i="0" u="none" strike="noStrike" cap="none" dirty="0">
                <a:solidFill>
                  <a:schemeClr val="dk1"/>
                </a:solidFill>
              </a:rPr>
              <a:t> first NWP model in the US to include interactive aerosols (via sat-</a:t>
            </a:r>
            <a:r>
              <a:rPr lang="en-US" sz="2400" b="1" i="0" u="none" strike="noStrike" cap="none" dirty="0" err="1">
                <a:solidFill>
                  <a:schemeClr val="dk1"/>
                </a:solidFill>
              </a:rPr>
              <a:t>obs</a:t>
            </a:r>
            <a:r>
              <a:rPr lang="en-US" sz="2400" b="1" i="0" u="none" strike="noStrike" cap="none" dirty="0">
                <a:solidFill>
                  <a:schemeClr val="dk1"/>
                </a:solidFill>
              </a:rPr>
              <a:t> fire-radiative power) and impact on radiation and visibility diagnostics.  </a:t>
            </a:r>
            <a:endParaRPr sz="2400" b="1" dirty="0"/>
          </a:p>
        </p:txBody>
      </p:sp>
      <p:sp>
        <p:nvSpPr>
          <p:cNvPr id="456" name="Google Shape;456;p46"/>
          <p:cNvSpPr txBox="1"/>
          <p:nvPr/>
        </p:nvSpPr>
        <p:spPr>
          <a:xfrm>
            <a:off x="5744605" y="-783465"/>
            <a:ext cx="3900300" cy="307800"/>
          </a:xfrm>
          <a:prstGeom prst="rect">
            <a:avLst/>
          </a:prstGeom>
          <a:solidFill>
            <a:schemeClr val="lt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457" name="Google Shape;457;p46"/>
          <p:cNvSpPr txBox="1"/>
          <p:nvPr/>
        </p:nvSpPr>
        <p:spPr>
          <a:xfrm>
            <a:off x="882685" y="3542933"/>
            <a:ext cx="40206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dirty="0">
                <a:solidFill>
                  <a:srgbClr val="FFC000"/>
                </a:solidFill>
                <a:latin typeface="Arial"/>
                <a:ea typeface="Arial"/>
                <a:cs typeface="Arial"/>
                <a:sym typeface="Arial"/>
              </a:rPr>
              <a:t>HRRR minus HRRR-Smoke</a:t>
            </a:r>
            <a:endParaRPr sz="1800" dirty="0"/>
          </a:p>
        </p:txBody>
      </p:sp>
      <p:sp>
        <p:nvSpPr>
          <p:cNvPr id="458" name="Google Shape;458;p46"/>
          <p:cNvSpPr txBox="1"/>
          <p:nvPr/>
        </p:nvSpPr>
        <p:spPr>
          <a:xfrm>
            <a:off x="130029" y="6336818"/>
            <a:ext cx="8852700" cy="301800"/>
          </a:xfrm>
          <a:prstGeom prst="rect">
            <a:avLst/>
          </a:prstGeom>
          <a:noFill/>
          <a:ln>
            <a:noFill/>
          </a:ln>
        </p:spPr>
        <p:txBody>
          <a:bodyPr spcFirstLastPara="1" wrap="square" lIns="91425" tIns="45700" rIns="91425" bIns="45700" anchor="ctr" anchorCtr="0">
            <a:noAutofit/>
          </a:bodyPr>
          <a:lstStyle/>
          <a:p>
            <a:r>
              <a:rPr lang="en-US" dirty="0">
                <a:solidFill>
                  <a:schemeClr val="bg1"/>
                </a:solidFill>
              </a:rPr>
              <a:t>2021 Global Systems Laboratory Science Review</a:t>
            </a:r>
          </a:p>
        </p:txBody>
      </p:sp>
      <p:sp>
        <p:nvSpPr>
          <p:cNvPr id="459" name="Google Shape;459;p46"/>
          <p:cNvSpPr txBox="1"/>
          <p:nvPr/>
        </p:nvSpPr>
        <p:spPr>
          <a:xfrm>
            <a:off x="253629" y="4227284"/>
            <a:ext cx="9096421" cy="129263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dirty="0"/>
              <a:t>CSI - critical success index (%)                               </a:t>
            </a:r>
            <a:endParaRPr sz="2400" dirty="0"/>
          </a:p>
          <a:p>
            <a:pPr marL="0" lvl="0" indent="0" algn="l" rtl="0">
              <a:spcBef>
                <a:spcPts val="0"/>
              </a:spcBef>
              <a:spcAft>
                <a:spcPts val="0"/>
              </a:spcAft>
              <a:buNone/>
            </a:pPr>
            <a:r>
              <a:rPr lang="en-US" sz="2400" dirty="0"/>
              <a:t>The measurements from over 400 weather stations are included in this verification </a:t>
            </a:r>
            <a:endParaRPr sz="2400" dirty="0"/>
          </a:p>
        </p:txBody>
      </p:sp>
      <p:sp>
        <p:nvSpPr>
          <p:cNvPr id="460" name="Google Shape;460;p46"/>
          <p:cNvSpPr txBox="1">
            <a:spLocks noGrp="1"/>
          </p:cNvSpPr>
          <p:nvPr>
            <p:ph type="sldNum" idx="12"/>
          </p:nvPr>
        </p:nvSpPr>
        <p:spPr>
          <a:xfrm>
            <a:off x="11533605" y="6522800"/>
            <a:ext cx="1142100" cy="669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fld id="{00000000-1234-1234-1234-123412341234}" type="slidenum">
              <a:rPr lang="en-US" sz="1400">
                <a:solidFill>
                  <a:srgbClr val="FFFFFF"/>
                </a:solidFill>
              </a:rPr>
              <a:t>5</a:t>
            </a:fld>
            <a:endParaRPr sz="1400">
              <a:solidFill>
                <a:srgbClr val="FFFFFF"/>
              </a:solidFill>
            </a:endParaRPr>
          </a:p>
        </p:txBody>
      </p:sp>
      <p:pic>
        <p:nvPicPr>
          <p:cNvPr id="10" name="Google Shape;440;p45">
            <a:extLst>
              <a:ext uri="{FF2B5EF4-FFF2-40B4-BE49-F238E27FC236}">
                <a16:creationId xmlns:a16="http://schemas.microsoft.com/office/drawing/2014/main" id="{D41E3966-178C-6740-BB20-8BEECA2EB61B}"/>
              </a:ext>
            </a:extLst>
          </p:cNvPr>
          <p:cNvPicPr preferRelativeResize="0"/>
          <p:nvPr/>
        </p:nvPicPr>
        <p:blipFill rotWithShape="1">
          <a:blip r:embed="rId4">
            <a:alphaModFix/>
          </a:blip>
          <a:srcRect/>
          <a:stretch/>
        </p:blipFill>
        <p:spPr>
          <a:xfrm>
            <a:off x="9153020" y="926977"/>
            <a:ext cx="2936929" cy="3407478"/>
          </a:xfrm>
          <a:prstGeom prst="rect">
            <a:avLst/>
          </a:prstGeom>
          <a:noFill/>
          <a:ln>
            <a:noFill/>
          </a:ln>
        </p:spPr>
      </p:pic>
      <p:sp>
        <p:nvSpPr>
          <p:cNvPr id="11" name="TextBox 10">
            <a:extLst>
              <a:ext uri="{FF2B5EF4-FFF2-40B4-BE49-F238E27FC236}">
                <a16:creationId xmlns:a16="http://schemas.microsoft.com/office/drawing/2014/main" id="{85791EA1-8A21-2647-AB3C-1A10C9FE11D3}"/>
              </a:ext>
            </a:extLst>
          </p:cNvPr>
          <p:cNvSpPr txBox="1"/>
          <p:nvPr/>
        </p:nvSpPr>
        <p:spPr>
          <a:xfrm>
            <a:off x="8433995" y="6428163"/>
            <a:ext cx="3515580" cy="307777"/>
          </a:xfrm>
          <a:prstGeom prst="rect">
            <a:avLst/>
          </a:prstGeom>
          <a:solidFill>
            <a:srgbClr val="FFFF00"/>
          </a:solidFill>
          <a:ln>
            <a:solidFill>
              <a:schemeClr val="accent1"/>
            </a:solidFill>
          </a:ln>
        </p:spPr>
        <p:txBody>
          <a:bodyPr wrap="square" rtlCol="0">
            <a:spAutoFit/>
          </a:bodyPr>
          <a:lstStyle/>
          <a:p>
            <a:r>
              <a:rPr lang="en-US" dirty="0"/>
              <a:t>Ravan Ahmadov, Eric James - GSL</a:t>
            </a:r>
          </a:p>
        </p:txBody>
      </p:sp>
      <p:graphicFrame>
        <p:nvGraphicFramePr>
          <p:cNvPr id="12" name="Table 11">
            <a:extLst>
              <a:ext uri="{FF2B5EF4-FFF2-40B4-BE49-F238E27FC236}">
                <a16:creationId xmlns:a16="http://schemas.microsoft.com/office/drawing/2014/main" id="{2706C410-2F87-A244-B732-42860055F42A}"/>
              </a:ext>
            </a:extLst>
          </p:cNvPr>
          <p:cNvGraphicFramePr>
            <a:graphicFrameLocks noGrp="1"/>
          </p:cNvGraphicFramePr>
          <p:nvPr>
            <p:extLst>
              <p:ext uri="{D42A27DB-BD31-4B8C-83A1-F6EECF244321}">
                <p14:modId xmlns:p14="http://schemas.microsoft.com/office/powerpoint/2010/main" val="3966378392"/>
              </p:ext>
            </p:extLst>
          </p:nvPr>
        </p:nvGraphicFramePr>
        <p:xfrm>
          <a:off x="1541093" y="642117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rgbClr val="FFFF00"/>
                          </a:solidFill>
                        </a:rPr>
                        <a:t>Coupled DA</a:t>
                      </a:r>
                    </a:p>
                  </a:txBody>
                  <a:tcPr>
                    <a:solidFill>
                      <a:schemeClr val="accent1"/>
                    </a:solidFill>
                  </a:tcPr>
                </a:tc>
                <a:tc>
                  <a:txBody>
                    <a:bodyPr/>
                    <a:lstStyle/>
                    <a:p>
                      <a:r>
                        <a:rPr lang="en-US" sz="1050" baseline="0" dirty="0"/>
                        <a:t>CAM-scale</a:t>
                      </a:r>
                      <a:endParaRPr lang="en-US" sz="1050" dirty="0"/>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5"/>
          <p:cNvSpPr txBox="1">
            <a:spLocks noGrp="1"/>
          </p:cNvSpPr>
          <p:nvPr>
            <p:ph type="sldNum" idx="12"/>
          </p:nvPr>
        </p:nvSpPr>
        <p:spPr>
          <a:xfrm>
            <a:off x="9206375" y="6492900"/>
            <a:ext cx="27432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6</a:t>
            </a:fld>
            <a:endParaRPr/>
          </a:p>
        </p:txBody>
      </p:sp>
      <p:sp>
        <p:nvSpPr>
          <p:cNvPr id="142" name="Google Shape;142;p5"/>
          <p:cNvSpPr txBox="1">
            <a:spLocks noGrp="1"/>
          </p:cNvSpPr>
          <p:nvPr>
            <p:ph type="title"/>
          </p:nvPr>
        </p:nvSpPr>
        <p:spPr>
          <a:xfrm>
            <a:off x="51975" y="56650"/>
            <a:ext cx="11037000" cy="9414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3900"/>
              <a:buNone/>
            </a:pPr>
            <a:r>
              <a:rPr lang="en-US" sz="3600" b="1" dirty="0">
                <a:solidFill>
                  <a:srgbClr val="0432FF"/>
                </a:solidFill>
              </a:rPr>
              <a:t>Assimilation System for Aerosol Analysis and Forecasting</a:t>
            </a:r>
            <a:endParaRPr sz="3600" b="1" dirty="0">
              <a:solidFill>
                <a:srgbClr val="0432FF"/>
              </a:solidFill>
            </a:endParaRPr>
          </a:p>
        </p:txBody>
      </p:sp>
      <p:sp>
        <p:nvSpPr>
          <p:cNvPr id="143" name="Google Shape;143;p5"/>
          <p:cNvSpPr txBox="1">
            <a:spLocks noGrp="1"/>
          </p:cNvSpPr>
          <p:nvPr>
            <p:ph type="body" idx="1"/>
          </p:nvPr>
        </p:nvSpPr>
        <p:spPr>
          <a:xfrm>
            <a:off x="138600" y="1004050"/>
            <a:ext cx="11948100" cy="2903700"/>
          </a:xfrm>
          <a:prstGeom prst="rect">
            <a:avLst/>
          </a:prstGeom>
          <a:noFill/>
          <a:ln>
            <a:noFill/>
          </a:ln>
        </p:spPr>
        <p:txBody>
          <a:bodyPr spcFirstLastPara="1" wrap="square" lIns="91425" tIns="45700" rIns="91425" bIns="45700" anchor="t" anchorCtr="0">
            <a:noAutofit/>
          </a:bodyPr>
          <a:lstStyle/>
          <a:p>
            <a:pPr marL="457200" lvl="0" indent="-381000" algn="l" rtl="0">
              <a:lnSpc>
                <a:spcPct val="100000"/>
              </a:lnSpc>
              <a:spcBef>
                <a:spcPts val="1000"/>
              </a:spcBef>
              <a:spcAft>
                <a:spcPts val="0"/>
              </a:spcAft>
              <a:buSzPts val="2400"/>
              <a:buChar char="•"/>
            </a:pPr>
            <a:r>
              <a:rPr lang="en-US" sz="2200"/>
              <a:t>Satellite based observations of Aerosol Optical Depth (AOD) at 550 nm are assimilated with JEDI software and enable aerosol prediction.</a:t>
            </a:r>
            <a:endParaRPr sz="2200"/>
          </a:p>
          <a:p>
            <a:pPr marL="457200" lvl="0" indent="-381000" algn="l" rtl="0">
              <a:lnSpc>
                <a:spcPct val="100000"/>
              </a:lnSpc>
              <a:spcBef>
                <a:spcPts val="0"/>
              </a:spcBef>
              <a:spcAft>
                <a:spcPts val="0"/>
              </a:spcAft>
              <a:buSzPts val="2400"/>
              <a:buChar char="•"/>
            </a:pPr>
            <a:r>
              <a:rPr lang="en-US" sz="2200"/>
              <a:t>High AOD indicates large aerosol concentrations that can impact radiation, cloud and rain formation, and air pollution.</a:t>
            </a:r>
            <a:endParaRPr sz="2200"/>
          </a:p>
        </p:txBody>
      </p:sp>
      <p:grpSp>
        <p:nvGrpSpPr>
          <p:cNvPr id="144" name="Google Shape;144;p5"/>
          <p:cNvGrpSpPr/>
          <p:nvPr/>
        </p:nvGrpSpPr>
        <p:grpSpPr>
          <a:xfrm>
            <a:off x="11430" y="2516929"/>
            <a:ext cx="8786575" cy="3251958"/>
            <a:chOff x="0" y="2802841"/>
            <a:chExt cx="8786575" cy="3251958"/>
          </a:xfrm>
        </p:grpSpPr>
        <p:pic>
          <p:nvPicPr>
            <p:cNvPr id="145" name="Google Shape;145;p5" descr="AOD-2DMAP-Saharan.gif"/>
            <p:cNvPicPr preferRelativeResize="0"/>
            <p:nvPr/>
          </p:nvPicPr>
          <p:blipFill rotWithShape="1">
            <a:blip r:embed="rId3">
              <a:alphaModFix/>
            </a:blip>
            <a:srcRect l="9416" t="33637" r="8628" b="32965"/>
            <a:stretch/>
          </p:blipFill>
          <p:spPr>
            <a:xfrm>
              <a:off x="0" y="3487000"/>
              <a:ext cx="8786575" cy="2567799"/>
            </a:xfrm>
            <a:prstGeom prst="rect">
              <a:avLst/>
            </a:prstGeom>
            <a:noFill/>
            <a:ln>
              <a:noFill/>
            </a:ln>
          </p:spPr>
        </p:pic>
        <p:sp>
          <p:nvSpPr>
            <p:cNvPr id="146" name="Google Shape;146;p5"/>
            <p:cNvSpPr txBox="1"/>
            <p:nvPr/>
          </p:nvSpPr>
          <p:spPr>
            <a:xfrm>
              <a:off x="479075" y="3322250"/>
              <a:ext cx="2135700" cy="4002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Observations</a:t>
              </a:r>
              <a:endParaRPr sz="1400" b="0" i="0" u="none" strike="noStrike" cap="none">
                <a:solidFill>
                  <a:srgbClr val="000000"/>
                </a:solidFill>
                <a:latin typeface="Arial"/>
                <a:ea typeface="Arial"/>
                <a:cs typeface="Arial"/>
                <a:sym typeface="Arial"/>
              </a:endParaRPr>
            </a:p>
          </p:txBody>
        </p:sp>
        <p:sp>
          <p:nvSpPr>
            <p:cNvPr id="147" name="Google Shape;147;p5"/>
            <p:cNvSpPr txBox="1"/>
            <p:nvPr/>
          </p:nvSpPr>
          <p:spPr>
            <a:xfrm>
              <a:off x="3218720" y="3322250"/>
              <a:ext cx="2537700" cy="4002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Background</a:t>
              </a:r>
              <a:endParaRPr sz="1400" b="0" i="0" u="none" strike="noStrike" cap="none">
                <a:solidFill>
                  <a:srgbClr val="000000"/>
                </a:solidFill>
                <a:latin typeface="Arial"/>
                <a:ea typeface="Arial"/>
                <a:cs typeface="Arial"/>
                <a:sym typeface="Arial"/>
              </a:endParaRPr>
            </a:p>
          </p:txBody>
        </p:sp>
        <p:sp>
          <p:nvSpPr>
            <p:cNvPr id="148" name="Google Shape;148;p5"/>
            <p:cNvSpPr txBox="1"/>
            <p:nvPr/>
          </p:nvSpPr>
          <p:spPr>
            <a:xfrm>
              <a:off x="6161563" y="3305100"/>
              <a:ext cx="2537700" cy="400200"/>
            </a:xfrm>
            <a:prstGeom prst="rect">
              <a:avLst/>
            </a:prstGeom>
            <a:solidFill>
              <a:schemeClr val="lt1"/>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Analysis</a:t>
              </a:r>
              <a:endParaRPr sz="1400" b="0" i="0" u="none" strike="noStrike" cap="none">
                <a:solidFill>
                  <a:srgbClr val="000000"/>
                </a:solidFill>
                <a:latin typeface="Arial"/>
                <a:ea typeface="Arial"/>
                <a:cs typeface="Arial"/>
                <a:sym typeface="Arial"/>
              </a:endParaRPr>
            </a:p>
          </p:txBody>
        </p:sp>
        <p:sp>
          <p:nvSpPr>
            <p:cNvPr id="149" name="Google Shape;149;p5"/>
            <p:cNvSpPr txBox="1"/>
            <p:nvPr/>
          </p:nvSpPr>
          <p:spPr>
            <a:xfrm>
              <a:off x="1275800" y="2802841"/>
              <a:ext cx="63600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Assimilating VIIRS AOD Retrievals in Action:</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 Dust Storm over North Africa June 15-25, 2016</a:t>
              </a:r>
              <a:endParaRPr sz="1800" b="0" i="0" u="none" strike="noStrike" cap="none">
                <a:solidFill>
                  <a:srgbClr val="000000"/>
                </a:solidFill>
                <a:latin typeface="Arial"/>
                <a:ea typeface="Arial"/>
                <a:cs typeface="Arial"/>
                <a:sym typeface="Arial"/>
              </a:endParaRPr>
            </a:p>
          </p:txBody>
        </p:sp>
      </p:grpSp>
      <p:grpSp>
        <p:nvGrpSpPr>
          <p:cNvPr id="150" name="Google Shape;150;p5"/>
          <p:cNvGrpSpPr/>
          <p:nvPr/>
        </p:nvGrpSpPr>
        <p:grpSpPr>
          <a:xfrm>
            <a:off x="8872371" y="2489875"/>
            <a:ext cx="3217153" cy="3997516"/>
            <a:chOff x="8820855" y="2489875"/>
            <a:chExt cx="3217153" cy="3997516"/>
          </a:xfrm>
        </p:grpSpPr>
        <p:pic>
          <p:nvPicPr>
            <p:cNvPr id="151" name="Google Shape;151;p5" descr="aod-2D-timeMean.png"/>
            <p:cNvPicPr preferRelativeResize="0"/>
            <p:nvPr/>
          </p:nvPicPr>
          <p:blipFill rotWithShape="1">
            <a:blip r:embed="rId4">
              <a:alphaModFix/>
            </a:blip>
            <a:srcRect l="52022" t="37199" r="6612" b="36193"/>
            <a:stretch/>
          </p:blipFill>
          <p:spPr>
            <a:xfrm>
              <a:off x="9042737" y="3312975"/>
              <a:ext cx="2977924" cy="1436724"/>
            </a:xfrm>
            <a:prstGeom prst="rect">
              <a:avLst/>
            </a:prstGeom>
            <a:noFill/>
            <a:ln>
              <a:noFill/>
            </a:ln>
          </p:spPr>
        </p:pic>
        <p:sp>
          <p:nvSpPr>
            <p:cNvPr id="152" name="Google Shape;152;p5"/>
            <p:cNvSpPr txBox="1"/>
            <p:nvPr/>
          </p:nvSpPr>
          <p:spPr>
            <a:xfrm>
              <a:off x="8820855" y="2489875"/>
              <a:ext cx="3182100" cy="64629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Evaluation Statistics</a:t>
              </a:r>
              <a:endParaRPr sz="18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June  2016</a:t>
              </a:r>
              <a:endParaRPr sz="1800" b="0" i="0" u="none" strike="noStrike" cap="none">
                <a:solidFill>
                  <a:srgbClr val="000000"/>
                </a:solidFill>
                <a:latin typeface="Arial"/>
                <a:ea typeface="Arial"/>
                <a:cs typeface="Arial"/>
                <a:sym typeface="Arial"/>
              </a:endParaRPr>
            </a:p>
          </p:txBody>
        </p:sp>
        <p:sp>
          <p:nvSpPr>
            <p:cNvPr id="153" name="Google Shape;153;p5"/>
            <p:cNvSpPr txBox="1"/>
            <p:nvPr/>
          </p:nvSpPr>
          <p:spPr>
            <a:xfrm>
              <a:off x="9039649" y="3112569"/>
              <a:ext cx="2831700" cy="3078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Free Forecast Bias</a:t>
              </a:r>
              <a:endParaRPr sz="1400" b="0" i="0" u="none" strike="noStrike" cap="none">
                <a:solidFill>
                  <a:srgbClr val="000000"/>
                </a:solidFill>
                <a:latin typeface="Arial"/>
                <a:ea typeface="Arial"/>
                <a:cs typeface="Arial"/>
                <a:sym typeface="Arial"/>
              </a:endParaRPr>
            </a:p>
          </p:txBody>
        </p:sp>
        <p:pic>
          <p:nvPicPr>
            <p:cNvPr id="154" name="Google Shape;154;p5"/>
            <p:cNvPicPr preferRelativeResize="0"/>
            <p:nvPr/>
          </p:nvPicPr>
          <p:blipFill rotWithShape="1">
            <a:blip r:embed="rId5">
              <a:alphaModFix/>
            </a:blip>
            <a:srcRect/>
            <a:stretch/>
          </p:blipFill>
          <p:spPr>
            <a:xfrm>
              <a:off x="9057063" y="4978288"/>
              <a:ext cx="2980944" cy="1509103"/>
            </a:xfrm>
            <a:prstGeom prst="rect">
              <a:avLst/>
            </a:prstGeom>
            <a:noFill/>
            <a:ln>
              <a:noFill/>
            </a:ln>
          </p:spPr>
        </p:pic>
        <p:sp>
          <p:nvSpPr>
            <p:cNvPr id="155" name="Google Shape;155;p5"/>
            <p:cNvSpPr txBox="1"/>
            <p:nvPr/>
          </p:nvSpPr>
          <p:spPr>
            <a:xfrm>
              <a:off x="9039649" y="4777207"/>
              <a:ext cx="2831700" cy="307800"/>
            </a:xfrm>
            <a:prstGeom prst="rect">
              <a:avLst/>
            </a:prstGeom>
            <a:solidFill>
              <a:schemeClr val="lt1"/>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Reanalysis Bias</a:t>
              </a:r>
              <a:endParaRPr sz="1400" b="0" i="0" u="none" strike="noStrike" cap="none">
                <a:solidFill>
                  <a:srgbClr val="000000"/>
                </a:solidFill>
                <a:latin typeface="Arial"/>
                <a:ea typeface="Arial"/>
                <a:cs typeface="Arial"/>
                <a:sym typeface="Arial"/>
              </a:endParaRPr>
            </a:p>
          </p:txBody>
        </p:sp>
      </p:grpSp>
      <p:grpSp>
        <p:nvGrpSpPr>
          <p:cNvPr id="156" name="Google Shape;156;p5"/>
          <p:cNvGrpSpPr/>
          <p:nvPr/>
        </p:nvGrpSpPr>
        <p:grpSpPr>
          <a:xfrm>
            <a:off x="10308775" y="3694225"/>
            <a:ext cx="913500" cy="2089200"/>
            <a:chOff x="10308775" y="3694225"/>
            <a:chExt cx="913500" cy="2089200"/>
          </a:xfrm>
        </p:grpSpPr>
        <p:sp>
          <p:nvSpPr>
            <p:cNvPr id="157" name="Google Shape;157;p5"/>
            <p:cNvSpPr/>
            <p:nvPr/>
          </p:nvSpPr>
          <p:spPr>
            <a:xfrm>
              <a:off x="10308775" y="3694225"/>
              <a:ext cx="913500" cy="412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8" name="Google Shape;158;p5"/>
            <p:cNvSpPr/>
            <p:nvPr/>
          </p:nvSpPr>
          <p:spPr>
            <a:xfrm>
              <a:off x="10308775" y="5370625"/>
              <a:ext cx="913500" cy="412800"/>
            </a:xfrm>
            <a:prstGeom prst="ellipse">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159" name="Google Shape;159;p5"/>
          <p:cNvSpPr txBox="1">
            <a:spLocks noGrp="1"/>
          </p:cNvSpPr>
          <p:nvPr>
            <p:ph type="subTitle" idx="2"/>
          </p:nvPr>
        </p:nvSpPr>
        <p:spPr>
          <a:xfrm>
            <a:off x="51975" y="6526290"/>
            <a:ext cx="8852700" cy="301800"/>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1400"/>
              <a:buNone/>
            </a:pPr>
            <a:r>
              <a:rPr lang="en-US" sz="1400"/>
              <a:t>2021 Global Systems Laboratory Science Review</a:t>
            </a:r>
            <a:endParaRPr sz="1400"/>
          </a:p>
        </p:txBody>
      </p:sp>
      <p:sp>
        <p:nvSpPr>
          <p:cNvPr id="160" name="Google Shape;160;p5"/>
          <p:cNvSpPr txBox="1"/>
          <p:nvPr/>
        </p:nvSpPr>
        <p:spPr>
          <a:xfrm>
            <a:off x="-154845" y="5713097"/>
            <a:ext cx="9221272" cy="862201"/>
          </a:xfrm>
          <a:prstGeom prst="rect">
            <a:avLst/>
          </a:prstGeom>
          <a:noFill/>
          <a:ln>
            <a:noFill/>
          </a:ln>
        </p:spPr>
        <p:txBody>
          <a:bodyPr spcFirstLastPara="1" wrap="square" lIns="91425" tIns="45700" rIns="91425" bIns="45700" anchor="t" anchorCtr="0">
            <a:noAutofit/>
          </a:bodyPr>
          <a:lstStyle/>
          <a:p>
            <a:pPr marL="457200" marR="0" lvl="0" indent="-381000" algn="l" rtl="0">
              <a:lnSpc>
                <a:spcPct val="100000"/>
              </a:lnSpc>
              <a:spcBef>
                <a:spcPts val="1000"/>
              </a:spcBef>
              <a:spcAft>
                <a:spcPts val="0"/>
              </a:spcAft>
              <a:buClr>
                <a:schemeClr val="dk1"/>
              </a:buClr>
              <a:buSzPts val="2400"/>
              <a:buFont typeface="Arial"/>
              <a:buChar char="•"/>
            </a:pPr>
            <a:r>
              <a:rPr lang="en-US" sz="2200" b="0" i="0" u="none" strike="noStrike" cap="none" dirty="0">
                <a:solidFill>
                  <a:schemeClr val="dk1"/>
                </a:solidFill>
                <a:latin typeface="Arial"/>
                <a:ea typeface="Arial"/>
                <a:cs typeface="Arial"/>
                <a:sym typeface="Arial"/>
              </a:rPr>
              <a:t>Regional variational assimilation (GSI-based) of hourly in-situ PM2.5 measurements and AOD for RRFS-CMAQ  under development. </a:t>
            </a:r>
            <a:endParaRPr dirty="0"/>
          </a:p>
        </p:txBody>
      </p:sp>
      <p:graphicFrame>
        <p:nvGraphicFramePr>
          <p:cNvPr id="22" name="Table 21">
            <a:extLst>
              <a:ext uri="{FF2B5EF4-FFF2-40B4-BE49-F238E27FC236}">
                <a16:creationId xmlns:a16="http://schemas.microsoft.com/office/drawing/2014/main" id="{A9F6316F-684E-2A45-9D99-DF8D007134FD}"/>
              </a:ext>
            </a:extLst>
          </p:cNvPr>
          <p:cNvGraphicFramePr>
            <a:graphicFrameLocks noGrp="1"/>
          </p:cNvGraphicFramePr>
          <p:nvPr>
            <p:extLst>
              <p:ext uri="{D42A27DB-BD31-4B8C-83A1-F6EECF244321}">
                <p14:modId xmlns:p14="http://schemas.microsoft.com/office/powerpoint/2010/main" val="3405143693"/>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rgbClr val="FFFF00"/>
                          </a:solidFill>
                        </a:rPr>
                        <a:t>Coupled DA</a:t>
                      </a:r>
                    </a:p>
                  </a:txBody>
                  <a:tcPr>
                    <a:solidFill>
                      <a:schemeClr val="accent1"/>
                    </a:solidFill>
                  </a:tcPr>
                </a:tc>
                <a:tc>
                  <a:txBody>
                    <a:bodyPr/>
                    <a:lstStyle/>
                    <a:p>
                      <a:r>
                        <a:rPr lang="en-US" sz="1050" baseline="0" dirty="0"/>
                        <a:t>CAM-scale</a:t>
                      </a:r>
                      <a:endParaRPr lang="en-US" sz="1050" dirty="0"/>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pic>
        <p:nvPicPr>
          <p:cNvPr id="3" name="Picture 2">
            <a:extLst>
              <a:ext uri="{FF2B5EF4-FFF2-40B4-BE49-F238E27FC236}">
                <a16:creationId xmlns:a16="http://schemas.microsoft.com/office/drawing/2014/main" id="{F6B3205C-9079-B24A-ACE5-A46387B21205}"/>
              </a:ext>
            </a:extLst>
          </p:cNvPr>
          <p:cNvPicPr>
            <a:picLocks noChangeAspect="1"/>
          </p:cNvPicPr>
          <p:nvPr/>
        </p:nvPicPr>
        <p:blipFill>
          <a:blip r:embed="rId3"/>
          <a:stretch>
            <a:fillRect/>
          </a:stretch>
        </p:blipFill>
        <p:spPr>
          <a:xfrm>
            <a:off x="7937639" y="3926588"/>
            <a:ext cx="4197209" cy="2250987"/>
          </a:xfrm>
          <a:prstGeom prst="rect">
            <a:avLst/>
          </a:prstGeom>
        </p:spPr>
      </p:pic>
      <p:pic>
        <p:nvPicPr>
          <p:cNvPr id="21" name="Picture 20">
            <a:extLst>
              <a:ext uri="{FF2B5EF4-FFF2-40B4-BE49-F238E27FC236}">
                <a16:creationId xmlns:a16="http://schemas.microsoft.com/office/drawing/2014/main" id="{57DB7650-B40D-3649-8BAF-D92472B3B5DC}"/>
              </a:ext>
            </a:extLst>
          </p:cNvPr>
          <p:cNvPicPr>
            <a:picLocks noChangeAspect="1"/>
          </p:cNvPicPr>
          <p:nvPr/>
        </p:nvPicPr>
        <p:blipFill rotWithShape="1">
          <a:blip r:embed="rId4"/>
          <a:srcRect t="8933" b="11691"/>
          <a:stretch/>
        </p:blipFill>
        <p:spPr>
          <a:xfrm>
            <a:off x="3968851" y="3995775"/>
            <a:ext cx="4236545" cy="2166363"/>
          </a:xfrm>
          <a:prstGeom prst="rect">
            <a:avLst/>
          </a:prstGeom>
        </p:spPr>
      </p:pic>
      <p:sp>
        <p:nvSpPr>
          <p:cNvPr id="521" name="Google Shape;521;p39"/>
          <p:cNvSpPr txBox="1">
            <a:spLocks noGrp="1"/>
          </p:cNvSpPr>
          <p:nvPr>
            <p:ph type="sldNum" idx="12"/>
          </p:nvPr>
        </p:nvSpPr>
        <p:spPr>
          <a:xfrm>
            <a:off x="9206375" y="6492900"/>
            <a:ext cx="2743200" cy="3651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SzPts val="1400"/>
              <a:buFont typeface="Arial"/>
              <a:buNone/>
            </a:pPr>
            <a:fld id="{00000000-1234-1234-1234-123412341234}" type="slidenum">
              <a:rPr lang="en-US"/>
              <a:t>7</a:t>
            </a:fld>
            <a:endParaRPr/>
          </a:p>
        </p:txBody>
      </p:sp>
      <p:sp>
        <p:nvSpPr>
          <p:cNvPr id="522" name="Google Shape;522;p39"/>
          <p:cNvSpPr txBox="1">
            <a:spLocks noGrp="1"/>
          </p:cNvSpPr>
          <p:nvPr>
            <p:ph type="title"/>
          </p:nvPr>
        </p:nvSpPr>
        <p:spPr>
          <a:xfrm>
            <a:off x="332567" y="242742"/>
            <a:ext cx="11037000" cy="941400"/>
          </a:xfrm>
          <a:prstGeom prst="rect">
            <a:avLst/>
          </a:prstGeom>
        </p:spPr>
        <p:txBody>
          <a:bodyPr spcFirstLastPara="1" wrap="square" lIns="91425" tIns="91425" rIns="91425" bIns="91425" anchor="ctr" anchorCtr="0">
            <a:noAutofit/>
          </a:bodyPr>
          <a:lstStyle/>
          <a:p>
            <a:pPr lvl="0"/>
            <a:r>
              <a:rPr lang="en-US" sz="3600" b="1" dirty="0">
                <a:solidFill>
                  <a:srgbClr val="0432FF"/>
                </a:solidFill>
              </a:rPr>
              <a:t>Regional Assimilation System for Air Quality Analysis and Prediction</a:t>
            </a:r>
            <a:endParaRPr sz="3600" b="1" dirty="0">
              <a:solidFill>
                <a:srgbClr val="0432FF"/>
              </a:solidFill>
            </a:endParaRPr>
          </a:p>
        </p:txBody>
      </p:sp>
      <p:sp>
        <p:nvSpPr>
          <p:cNvPr id="523" name="Google Shape;523;p39"/>
          <p:cNvSpPr txBox="1">
            <a:spLocks noGrp="1"/>
          </p:cNvSpPr>
          <p:nvPr>
            <p:ph type="subTitle" idx="2"/>
          </p:nvPr>
        </p:nvSpPr>
        <p:spPr>
          <a:xfrm>
            <a:off x="51975" y="6549150"/>
            <a:ext cx="8852700" cy="301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Earth System Prediction: </a:t>
            </a:r>
            <a:r>
              <a:rPr lang="en-US" dirty="0">
                <a:solidFill>
                  <a:schemeClr val="lt1"/>
                </a:solidFill>
              </a:rPr>
              <a:t>Advanced Data Assimilation</a:t>
            </a:r>
            <a:endParaRPr dirty="0"/>
          </a:p>
        </p:txBody>
      </p:sp>
      <p:sp>
        <p:nvSpPr>
          <p:cNvPr id="524" name="Google Shape;524;p39"/>
          <p:cNvSpPr txBox="1">
            <a:spLocks noGrp="1"/>
          </p:cNvSpPr>
          <p:nvPr>
            <p:ph type="body" idx="1"/>
          </p:nvPr>
        </p:nvSpPr>
        <p:spPr>
          <a:xfrm>
            <a:off x="138600" y="1085017"/>
            <a:ext cx="11948100" cy="2729751"/>
          </a:xfrm>
          <a:prstGeom prst="rect">
            <a:avLst/>
          </a:prstGeom>
        </p:spPr>
        <p:txBody>
          <a:bodyPr spcFirstLastPara="1" wrap="square" lIns="91425" tIns="45700" rIns="91425" bIns="45700" anchor="t" anchorCtr="0">
            <a:noAutofit/>
          </a:bodyPr>
          <a:lstStyle/>
          <a:p>
            <a:pPr lvl="0" indent="-381000">
              <a:lnSpc>
                <a:spcPct val="100000"/>
              </a:lnSpc>
              <a:buSzPts val="2400"/>
            </a:pPr>
            <a:r>
              <a:rPr lang="en-US" sz="2000" dirty="0"/>
              <a:t>The objective is to improve operational analysis and prediction of wildfire smoke and emissions and their impacts on air quality over CONUS with RRFS-CMAQ (Community Multi-scale Air Quality Model).</a:t>
            </a:r>
          </a:p>
          <a:p>
            <a:pPr indent="-381000">
              <a:lnSpc>
                <a:spcPct val="100000"/>
              </a:lnSpc>
              <a:buSzPts val="2400"/>
            </a:pPr>
            <a:r>
              <a:rPr lang="en-US" sz="2000" dirty="0"/>
              <a:t>GSL is collaborating with EMC, ARL, JCSDA and planning its operational implementation in 2021. </a:t>
            </a:r>
          </a:p>
          <a:p>
            <a:pPr lvl="0" indent="-381000">
              <a:lnSpc>
                <a:spcPct val="100000"/>
              </a:lnSpc>
              <a:buSzPts val="2400"/>
            </a:pPr>
            <a:r>
              <a:rPr lang="en-US" sz="2000" dirty="0"/>
              <a:t>Variational assimilation (GSI based) of hourly in-situ PM2.5 measurements and Satellite retrievals of Aerosol Optical Depth (AOD) at 550 nm for RRFS-CMAQ is under development and preliminary assimilation capability has been established. </a:t>
            </a:r>
          </a:p>
        </p:txBody>
      </p:sp>
      <p:pic>
        <p:nvPicPr>
          <p:cNvPr id="22" name="Picture 21">
            <a:extLst>
              <a:ext uri="{FF2B5EF4-FFF2-40B4-BE49-F238E27FC236}">
                <a16:creationId xmlns:a16="http://schemas.microsoft.com/office/drawing/2014/main" id="{CC2995EA-CBE3-E641-9171-B5EC0E4C51A9}"/>
              </a:ext>
            </a:extLst>
          </p:cNvPr>
          <p:cNvPicPr>
            <a:picLocks noChangeAspect="1"/>
          </p:cNvPicPr>
          <p:nvPr/>
        </p:nvPicPr>
        <p:blipFill rotWithShape="1">
          <a:blip r:embed="rId5"/>
          <a:srcRect t="8735" b="12324"/>
          <a:stretch/>
        </p:blipFill>
        <p:spPr>
          <a:xfrm>
            <a:off x="8543" y="3972639"/>
            <a:ext cx="4236545" cy="2184061"/>
          </a:xfrm>
          <a:prstGeom prst="rect">
            <a:avLst/>
          </a:prstGeom>
        </p:spPr>
      </p:pic>
      <p:sp>
        <p:nvSpPr>
          <p:cNvPr id="23" name="Rectangle 22">
            <a:extLst>
              <a:ext uri="{FF2B5EF4-FFF2-40B4-BE49-F238E27FC236}">
                <a16:creationId xmlns:a16="http://schemas.microsoft.com/office/drawing/2014/main" id="{661B9D9B-E2A6-4B43-91F9-5108FD785AA2}"/>
              </a:ext>
            </a:extLst>
          </p:cNvPr>
          <p:cNvSpPr/>
          <p:nvPr/>
        </p:nvSpPr>
        <p:spPr>
          <a:xfrm>
            <a:off x="332567" y="4058900"/>
            <a:ext cx="3283562" cy="307777"/>
          </a:xfrm>
          <a:prstGeom prst="rect">
            <a:avLst/>
          </a:prstGeom>
        </p:spPr>
        <p:txBody>
          <a:bodyPr wrap="square">
            <a:spAutoFit/>
          </a:bodyPr>
          <a:lstStyle/>
          <a:p>
            <a:r>
              <a:rPr lang="en-US" b="1" dirty="0">
                <a:solidFill>
                  <a:srgbClr val="000000"/>
                </a:solidFill>
                <a:latin typeface="+mj-lt"/>
              </a:rPr>
              <a:t>PM2.5 </a:t>
            </a:r>
            <a:r>
              <a:rPr lang="en-US" dirty="0" err="1">
                <a:solidFill>
                  <a:srgbClr val="000000"/>
                </a:solidFill>
                <a:latin typeface="+mj-lt"/>
              </a:rPr>
              <a:t>Obs</a:t>
            </a:r>
            <a:r>
              <a:rPr lang="en-US" dirty="0">
                <a:solidFill>
                  <a:srgbClr val="000000"/>
                </a:solidFill>
                <a:latin typeface="+mj-lt"/>
              </a:rPr>
              <a:t> (ug/kg): </a:t>
            </a:r>
            <a:r>
              <a:rPr lang="en-US" dirty="0">
                <a:latin typeface="+mj-lt"/>
                <a:cs typeface="Arial" panose="020B0604020202020204" pitchFamily="34" charset="0"/>
              </a:rPr>
              <a:t>avg= 7.31659</a:t>
            </a:r>
            <a:endParaRPr lang="en-US" dirty="0">
              <a:solidFill>
                <a:srgbClr val="000000"/>
              </a:solidFill>
              <a:effectLst/>
              <a:latin typeface="+mj-lt"/>
            </a:endParaRPr>
          </a:p>
        </p:txBody>
      </p:sp>
      <p:sp>
        <p:nvSpPr>
          <p:cNvPr id="24" name="Rectangle 23">
            <a:extLst>
              <a:ext uri="{FF2B5EF4-FFF2-40B4-BE49-F238E27FC236}">
                <a16:creationId xmlns:a16="http://schemas.microsoft.com/office/drawing/2014/main" id="{D798D83F-0044-3F40-B49B-21DB7D387CC4}"/>
              </a:ext>
            </a:extLst>
          </p:cNvPr>
          <p:cNvSpPr/>
          <p:nvPr/>
        </p:nvSpPr>
        <p:spPr>
          <a:xfrm>
            <a:off x="4409235" y="4048542"/>
            <a:ext cx="3332235" cy="307777"/>
          </a:xfrm>
          <a:prstGeom prst="rect">
            <a:avLst/>
          </a:prstGeom>
        </p:spPr>
        <p:txBody>
          <a:bodyPr wrap="square">
            <a:spAutoFit/>
          </a:bodyPr>
          <a:lstStyle/>
          <a:p>
            <a:r>
              <a:rPr lang="en-US" dirty="0">
                <a:solidFill>
                  <a:srgbClr val="000000"/>
                </a:solidFill>
                <a:effectLst/>
                <a:latin typeface="+mj-lt"/>
              </a:rPr>
              <a:t>Background: </a:t>
            </a:r>
            <a:r>
              <a:rPr lang="en-US" dirty="0">
                <a:latin typeface="+mj-lt"/>
                <a:cs typeface="Arial" panose="020B0604020202020204" pitchFamily="34" charset="0"/>
              </a:rPr>
              <a:t>avg= 5.36948  </a:t>
            </a:r>
          </a:p>
        </p:txBody>
      </p:sp>
      <p:pic>
        <p:nvPicPr>
          <p:cNvPr id="25" name="Picture 24">
            <a:extLst>
              <a:ext uri="{FF2B5EF4-FFF2-40B4-BE49-F238E27FC236}">
                <a16:creationId xmlns:a16="http://schemas.microsoft.com/office/drawing/2014/main" id="{550A875E-AFD2-0F42-9F55-2EFDB968C292}"/>
              </a:ext>
            </a:extLst>
          </p:cNvPr>
          <p:cNvPicPr>
            <a:picLocks noChangeAspect="1"/>
          </p:cNvPicPr>
          <p:nvPr/>
        </p:nvPicPr>
        <p:blipFill rotWithShape="1">
          <a:blip r:embed="rId4"/>
          <a:srcRect l="49754" t="88273"/>
          <a:stretch/>
        </p:blipFill>
        <p:spPr>
          <a:xfrm>
            <a:off x="5284544" y="6063063"/>
            <a:ext cx="2428350" cy="365100"/>
          </a:xfrm>
          <a:prstGeom prst="rect">
            <a:avLst/>
          </a:prstGeom>
        </p:spPr>
      </p:pic>
      <p:sp>
        <p:nvSpPr>
          <p:cNvPr id="26" name="Title 1">
            <a:extLst>
              <a:ext uri="{FF2B5EF4-FFF2-40B4-BE49-F238E27FC236}">
                <a16:creationId xmlns:a16="http://schemas.microsoft.com/office/drawing/2014/main" id="{D2C45C7F-2685-7840-977F-88595AC85074}"/>
              </a:ext>
            </a:extLst>
          </p:cNvPr>
          <p:cNvSpPr txBox="1">
            <a:spLocks/>
          </p:cNvSpPr>
          <p:nvPr/>
        </p:nvSpPr>
        <p:spPr>
          <a:xfrm>
            <a:off x="934554" y="3690610"/>
            <a:ext cx="2774282" cy="4047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1600" dirty="0">
                <a:solidFill>
                  <a:srgbClr val="C00000"/>
                </a:solidFill>
              </a:rPr>
              <a:t>Case: 19UTC 15 Aug 2019</a:t>
            </a:r>
          </a:p>
        </p:txBody>
      </p:sp>
      <p:sp>
        <p:nvSpPr>
          <p:cNvPr id="29" name="Rectangle 28">
            <a:extLst>
              <a:ext uri="{FF2B5EF4-FFF2-40B4-BE49-F238E27FC236}">
                <a16:creationId xmlns:a16="http://schemas.microsoft.com/office/drawing/2014/main" id="{AB6C89E1-9FEE-AC49-B5AB-B1C8F233A423}"/>
              </a:ext>
            </a:extLst>
          </p:cNvPr>
          <p:cNvSpPr/>
          <p:nvPr/>
        </p:nvSpPr>
        <p:spPr>
          <a:xfrm>
            <a:off x="8298103" y="4044612"/>
            <a:ext cx="3332235" cy="307777"/>
          </a:xfrm>
          <a:prstGeom prst="rect">
            <a:avLst/>
          </a:prstGeom>
        </p:spPr>
        <p:txBody>
          <a:bodyPr wrap="square">
            <a:spAutoFit/>
          </a:bodyPr>
          <a:lstStyle/>
          <a:p>
            <a:r>
              <a:rPr lang="en-US" dirty="0">
                <a:latin typeface="+mj-lt"/>
              </a:rPr>
              <a:t>Analysis: </a:t>
            </a:r>
            <a:r>
              <a:rPr lang="en-US" dirty="0">
                <a:latin typeface="+mj-lt"/>
                <a:cs typeface="Arial" panose="020B0604020202020204" pitchFamily="34" charset="0"/>
              </a:rPr>
              <a:t>avg= </a:t>
            </a:r>
            <a:r>
              <a:rPr lang="en-US" dirty="0">
                <a:latin typeface="+mj-lt"/>
              </a:rPr>
              <a:t>6.30807</a:t>
            </a:r>
            <a:r>
              <a:rPr lang="en-US" dirty="0">
                <a:latin typeface="+mj-lt"/>
                <a:cs typeface="Arial" panose="020B0604020202020204" pitchFamily="34" charset="0"/>
              </a:rPr>
              <a:t> </a:t>
            </a:r>
          </a:p>
        </p:txBody>
      </p:sp>
      <p:sp>
        <p:nvSpPr>
          <p:cNvPr id="4" name="TextBox 3">
            <a:extLst>
              <a:ext uri="{FF2B5EF4-FFF2-40B4-BE49-F238E27FC236}">
                <a16:creationId xmlns:a16="http://schemas.microsoft.com/office/drawing/2014/main" id="{1B0655CA-C436-2C49-A292-6E9C8A9F7098}"/>
              </a:ext>
            </a:extLst>
          </p:cNvPr>
          <p:cNvSpPr txBox="1"/>
          <p:nvPr/>
        </p:nvSpPr>
        <p:spPr>
          <a:xfrm>
            <a:off x="8205396" y="3429000"/>
            <a:ext cx="3848004" cy="523220"/>
          </a:xfrm>
          <a:prstGeom prst="rect">
            <a:avLst/>
          </a:prstGeom>
          <a:noFill/>
        </p:spPr>
        <p:txBody>
          <a:bodyPr wrap="square" rtlCol="0">
            <a:spAutoFit/>
          </a:bodyPr>
          <a:lstStyle/>
          <a:p>
            <a:r>
              <a:rPr lang="en-US" dirty="0"/>
              <a:t>Analysis of PM2.5 is more close to observation  after GSI analysis. </a:t>
            </a:r>
          </a:p>
        </p:txBody>
      </p:sp>
      <p:sp>
        <p:nvSpPr>
          <p:cNvPr id="2" name="TextBox 1">
            <a:extLst>
              <a:ext uri="{FF2B5EF4-FFF2-40B4-BE49-F238E27FC236}">
                <a16:creationId xmlns:a16="http://schemas.microsoft.com/office/drawing/2014/main" id="{79474024-84D6-734A-B8C5-E6C49A2C9BD8}"/>
              </a:ext>
            </a:extLst>
          </p:cNvPr>
          <p:cNvSpPr txBox="1"/>
          <p:nvPr/>
        </p:nvSpPr>
        <p:spPr>
          <a:xfrm>
            <a:off x="8433995" y="6428163"/>
            <a:ext cx="3515580" cy="307777"/>
          </a:xfrm>
          <a:prstGeom prst="rect">
            <a:avLst/>
          </a:prstGeom>
          <a:solidFill>
            <a:srgbClr val="FFFF00"/>
          </a:solidFill>
          <a:ln>
            <a:solidFill>
              <a:schemeClr val="accent1"/>
            </a:solidFill>
          </a:ln>
        </p:spPr>
        <p:txBody>
          <a:bodyPr wrap="square" rtlCol="0">
            <a:spAutoFit/>
          </a:bodyPr>
          <a:lstStyle/>
          <a:p>
            <a:r>
              <a:rPr lang="en-US" dirty="0"/>
              <a:t>Hongli Wang, </a:t>
            </a:r>
            <a:r>
              <a:rPr lang="en-US" dirty="0" err="1"/>
              <a:t>Ruifeng</a:t>
            </a:r>
            <a:r>
              <a:rPr lang="en-US" dirty="0"/>
              <a:t> Li - GSL</a:t>
            </a:r>
          </a:p>
        </p:txBody>
      </p:sp>
      <p:graphicFrame>
        <p:nvGraphicFramePr>
          <p:cNvPr id="16" name="Table 15">
            <a:extLst>
              <a:ext uri="{FF2B5EF4-FFF2-40B4-BE49-F238E27FC236}">
                <a16:creationId xmlns:a16="http://schemas.microsoft.com/office/drawing/2014/main" id="{DA256639-06A9-CC4C-9D72-B7B2886B2D50}"/>
              </a:ext>
            </a:extLst>
          </p:cNvPr>
          <p:cNvGraphicFramePr>
            <a:graphicFrameLocks noGrp="1"/>
          </p:cNvGraphicFramePr>
          <p:nvPr>
            <p:extLst>
              <p:ext uri="{D42A27DB-BD31-4B8C-83A1-F6EECF244321}">
                <p14:modId xmlns:p14="http://schemas.microsoft.com/office/powerpoint/2010/main" val="194617029"/>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rgbClr val="FFFF00"/>
                          </a:solidFill>
                        </a:rPr>
                        <a:t>Coupled DA</a:t>
                      </a:r>
                    </a:p>
                  </a:txBody>
                  <a:tcPr>
                    <a:solidFill>
                      <a:schemeClr val="accent1"/>
                    </a:solidFill>
                  </a:tcPr>
                </a:tc>
                <a:tc>
                  <a:txBody>
                    <a:bodyPr/>
                    <a:lstStyle/>
                    <a:p>
                      <a:r>
                        <a:rPr lang="en-US" sz="1050" baseline="0" dirty="0"/>
                        <a:t>CAM-scale</a:t>
                      </a:r>
                      <a:endParaRPr lang="en-US" sz="1050" dirty="0"/>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218784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C13D2-D4A6-EC43-8169-CABEC0655CB1}"/>
              </a:ext>
            </a:extLst>
          </p:cNvPr>
          <p:cNvSpPr>
            <a:spLocks noGrp="1"/>
          </p:cNvSpPr>
          <p:nvPr>
            <p:ph type="title"/>
          </p:nvPr>
        </p:nvSpPr>
        <p:spPr>
          <a:xfrm>
            <a:off x="609600" y="119890"/>
            <a:ext cx="10972800" cy="1143000"/>
          </a:xfrm>
        </p:spPr>
        <p:txBody>
          <a:bodyPr/>
          <a:lstStyle/>
          <a:p>
            <a:r>
              <a:rPr lang="en-US" sz="3600" b="1" dirty="0">
                <a:solidFill>
                  <a:srgbClr val="0432FF"/>
                </a:solidFill>
              </a:rPr>
              <a:t>Modernizing the GFS/GDAS snow DA</a:t>
            </a:r>
          </a:p>
        </p:txBody>
      </p:sp>
      <p:sp>
        <p:nvSpPr>
          <p:cNvPr id="3" name="Content Placeholder 2">
            <a:extLst>
              <a:ext uri="{FF2B5EF4-FFF2-40B4-BE49-F238E27FC236}">
                <a16:creationId xmlns:a16="http://schemas.microsoft.com/office/drawing/2014/main" id="{D540E03B-7979-3F4B-A305-DFD0FB8885E5}"/>
              </a:ext>
            </a:extLst>
          </p:cNvPr>
          <p:cNvSpPr>
            <a:spLocks noGrp="1"/>
          </p:cNvSpPr>
          <p:nvPr>
            <p:ph idx="1"/>
          </p:nvPr>
        </p:nvSpPr>
        <p:spPr>
          <a:xfrm>
            <a:off x="660400" y="1377310"/>
            <a:ext cx="10515600" cy="2771775"/>
          </a:xfrm>
        </p:spPr>
        <p:txBody>
          <a:bodyPr>
            <a:normAutofit fontScale="70000" lnSpcReduction="20000"/>
          </a:bodyPr>
          <a:lstStyle/>
          <a:p>
            <a:r>
              <a:rPr lang="en-US" dirty="0"/>
              <a:t>Currently, snow fields are updated by ingesting AFWA’s SNODEP gridded snow analysis (</a:t>
            </a:r>
            <a:r>
              <a:rPr lang="en-US" dirty="0" err="1"/>
              <a:t>QC’ed</a:t>
            </a:r>
            <a:r>
              <a:rPr lang="en-US" dirty="0"/>
              <a:t> with IMS snow cover </a:t>
            </a:r>
            <a:r>
              <a:rPr lang="en-US" dirty="0" err="1"/>
              <a:t>obs</a:t>
            </a:r>
            <a:r>
              <a:rPr lang="en-US" dirty="0"/>
              <a:t>) using a simple rule-based method </a:t>
            </a:r>
          </a:p>
          <a:p>
            <a:r>
              <a:rPr lang="en-US" dirty="0"/>
              <a:t>To replace this, PSL (</a:t>
            </a:r>
            <a:r>
              <a:rPr lang="en-US" dirty="0" err="1"/>
              <a:t>Tseganeh</a:t>
            </a:r>
            <a:r>
              <a:rPr lang="en-US" dirty="0"/>
              <a:t> </a:t>
            </a:r>
            <a:r>
              <a:rPr lang="en-US" dirty="0" err="1"/>
              <a:t>Gichamo</a:t>
            </a:r>
            <a:r>
              <a:rPr lang="en-US" dirty="0"/>
              <a:t>) has developed an Optimal Interpolation snow depth analysis based on the schemes used at other NWP centers</a:t>
            </a:r>
          </a:p>
          <a:p>
            <a:pPr lvl="1"/>
            <a:r>
              <a:rPr lang="en-US" dirty="0"/>
              <a:t>Modern DA algorithm, directly ingests station-based snow depth and IMS snow cover observations </a:t>
            </a:r>
          </a:p>
          <a:p>
            <a:pPr lvl="1"/>
            <a:r>
              <a:rPr lang="en-US" dirty="0"/>
              <a:t>Tests in cycling UFS (GFSv16) show it improves snow states, and T2m over snowy regions </a:t>
            </a:r>
          </a:p>
          <a:p>
            <a:pPr lvl="1"/>
            <a:r>
              <a:rPr lang="en-US" dirty="0"/>
              <a:t>Current status: converting to JEDI, updating to GFSv17/Noah-MP, before testing for final UFS implementation (with EMC partners)</a:t>
            </a:r>
          </a:p>
          <a:p>
            <a:endParaRPr lang="en-US" dirty="0"/>
          </a:p>
        </p:txBody>
      </p:sp>
      <p:pic>
        <p:nvPicPr>
          <p:cNvPr id="6" name="Picture 5">
            <a:extLst>
              <a:ext uri="{FF2B5EF4-FFF2-40B4-BE49-F238E27FC236}">
                <a16:creationId xmlns:a16="http://schemas.microsoft.com/office/drawing/2014/main" id="{591C74BF-C058-8546-97AB-865AAEF6D34B}"/>
              </a:ext>
            </a:extLst>
          </p:cNvPr>
          <p:cNvPicPr>
            <a:picLocks noChangeAspect="1"/>
          </p:cNvPicPr>
          <p:nvPr/>
        </p:nvPicPr>
        <p:blipFill>
          <a:blip r:embed="rId2"/>
          <a:stretch>
            <a:fillRect/>
          </a:stretch>
        </p:blipFill>
        <p:spPr>
          <a:xfrm>
            <a:off x="400050" y="4442652"/>
            <a:ext cx="2755900" cy="2159000"/>
          </a:xfrm>
          <a:prstGeom prst="rect">
            <a:avLst/>
          </a:prstGeom>
        </p:spPr>
      </p:pic>
      <p:sp>
        <p:nvSpPr>
          <p:cNvPr id="7" name="Rectangle 6">
            <a:extLst>
              <a:ext uri="{FF2B5EF4-FFF2-40B4-BE49-F238E27FC236}">
                <a16:creationId xmlns:a16="http://schemas.microsoft.com/office/drawing/2014/main" id="{DC48CFD8-436C-AC46-AEC9-E88F0BE379C1}"/>
              </a:ext>
            </a:extLst>
          </p:cNvPr>
          <p:cNvSpPr/>
          <p:nvPr/>
        </p:nvSpPr>
        <p:spPr>
          <a:xfrm>
            <a:off x="1320382" y="4307715"/>
            <a:ext cx="1347035" cy="369332"/>
          </a:xfrm>
          <a:prstGeom prst="rect">
            <a:avLst/>
          </a:prstGeom>
        </p:spPr>
        <p:txBody>
          <a:bodyPr wrap="none">
            <a:spAutoFit/>
          </a:bodyPr>
          <a:lstStyle/>
          <a:p>
            <a:r>
              <a:rPr lang="en-US" dirty="0"/>
              <a:t>Hit Rate [%] </a:t>
            </a:r>
          </a:p>
        </p:txBody>
      </p:sp>
      <p:pic>
        <p:nvPicPr>
          <p:cNvPr id="8" name="Picture 7">
            <a:extLst>
              <a:ext uri="{FF2B5EF4-FFF2-40B4-BE49-F238E27FC236}">
                <a16:creationId xmlns:a16="http://schemas.microsoft.com/office/drawing/2014/main" id="{27F4F501-E89B-2744-8B05-DAE432492B60}"/>
              </a:ext>
            </a:extLst>
          </p:cNvPr>
          <p:cNvPicPr>
            <a:picLocks noChangeAspect="1"/>
          </p:cNvPicPr>
          <p:nvPr/>
        </p:nvPicPr>
        <p:blipFill>
          <a:blip r:embed="rId3"/>
          <a:stretch>
            <a:fillRect/>
          </a:stretch>
        </p:blipFill>
        <p:spPr>
          <a:xfrm>
            <a:off x="3263900" y="4492381"/>
            <a:ext cx="2743200" cy="2184400"/>
          </a:xfrm>
          <a:prstGeom prst="rect">
            <a:avLst/>
          </a:prstGeom>
        </p:spPr>
      </p:pic>
      <p:sp>
        <p:nvSpPr>
          <p:cNvPr id="9" name="Rectangle 8">
            <a:extLst>
              <a:ext uri="{FF2B5EF4-FFF2-40B4-BE49-F238E27FC236}">
                <a16:creationId xmlns:a16="http://schemas.microsoft.com/office/drawing/2014/main" id="{2303DE4E-DE20-8D4C-914C-733BED3FCCCA}"/>
              </a:ext>
            </a:extLst>
          </p:cNvPr>
          <p:cNvSpPr/>
          <p:nvPr/>
        </p:nvSpPr>
        <p:spPr>
          <a:xfrm>
            <a:off x="4214436" y="4375184"/>
            <a:ext cx="1502527" cy="369332"/>
          </a:xfrm>
          <a:prstGeom prst="rect">
            <a:avLst/>
          </a:prstGeom>
        </p:spPr>
        <p:txBody>
          <a:bodyPr wrap="none">
            <a:spAutoFit/>
          </a:bodyPr>
          <a:lstStyle/>
          <a:p>
            <a:r>
              <a:rPr lang="en-US" dirty="0"/>
              <a:t>Miss Rate [%] </a:t>
            </a:r>
          </a:p>
        </p:txBody>
      </p:sp>
      <p:pic>
        <p:nvPicPr>
          <p:cNvPr id="10" name="Picture 9">
            <a:extLst>
              <a:ext uri="{FF2B5EF4-FFF2-40B4-BE49-F238E27FC236}">
                <a16:creationId xmlns:a16="http://schemas.microsoft.com/office/drawing/2014/main" id="{B2FD8F8B-30CF-184C-8475-F4FE68D923EF}"/>
              </a:ext>
            </a:extLst>
          </p:cNvPr>
          <p:cNvPicPr>
            <a:picLocks noChangeAspect="1"/>
          </p:cNvPicPr>
          <p:nvPr/>
        </p:nvPicPr>
        <p:blipFill>
          <a:blip r:embed="rId4"/>
          <a:stretch>
            <a:fillRect/>
          </a:stretch>
        </p:blipFill>
        <p:spPr>
          <a:xfrm>
            <a:off x="6159500" y="4830002"/>
            <a:ext cx="5194300" cy="1384300"/>
          </a:xfrm>
          <a:prstGeom prst="rect">
            <a:avLst/>
          </a:prstGeom>
        </p:spPr>
      </p:pic>
      <p:sp>
        <p:nvSpPr>
          <p:cNvPr id="11" name="Rectangle 10">
            <a:extLst>
              <a:ext uri="{FF2B5EF4-FFF2-40B4-BE49-F238E27FC236}">
                <a16:creationId xmlns:a16="http://schemas.microsoft.com/office/drawing/2014/main" id="{BD414DC7-312B-E243-89BB-4EA8E9443EE9}"/>
              </a:ext>
            </a:extLst>
          </p:cNvPr>
          <p:cNvSpPr/>
          <p:nvPr/>
        </p:nvSpPr>
        <p:spPr>
          <a:xfrm>
            <a:off x="6667499" y="4460670"/>
            <a:ext cx="4168962" cy="369332"/>
          </a:xfrm>
          <a:prstGeom prst="rect">
            <a:avLst/>
          </a:prstGeom>
        </p:spPr>
        <p:txBody>
          <a:bodyPr wrap="none">
            <a:spAutoFit/>
          </a:bodyPr>
          <a:lstStyle/>
          <a:p>
            <a:r>
              <a:rPr lang="en-US" dirty="0"/>
              <a:t>Difference in T2m Mean Absolute Error [K]</a:t>
            </a:r>
          </a:p>
        </p:txBody>
      </p:sp>
      <p:sp>
        <p:nvSpPr>
          <p:cNvPr id="12" name="TextBox 11">
            <a:extLst>
              <a:ext uri="{FF2B5EF4-FFF2-40B4-BE49-F238E27FC236}">
                <a16:creationId xmlns:a16="http://schemas.microsoft.com/office/drawing/2014/main" id="{E7904CF9-51C8-9445-8611-E17F0C149762}"/>
              </a:ext>
            </a:extLst>
          </p:cNvPr>
          <p:cNvSpPr txBox="1"/>
          <p:nvPr/>
        </p:nvSpPr>
        <p:spPr>
          <a:xfrm>
            <a:off x="8366262" y="6337946"/>
            <a:ext cx="3515580" cy="307777"/>
          </a:xfrm>
          <a:prstGeom prst="rect">
            <a:avLst/>
          </a:prstGeom>
          <a:solidFill>
            <a:srgbClr val="FFFF00"/>
          </a:solidFill>
          <a:ln>
            <a:solidFill>
              <a:schemeClr val="accent1"/>
            </a:solidFill>
          </a:ln>
        </p:spPr>
        <p:txBody>
          <a:bodyPr wrap="square" rtlCol="0">
            <a:spAutoFit/>
          </a:bodyPr>
          <a:lstStyle/>
          <a:p>
            <a:r>
              <a:rPr lang="en-US" dirty="0"/>
              <a:t>Clara Draper, </a:t>
            </a:r>
            <a:r>
              <a:rPr lang="en-US" dirty="0" err="1"/>
              <a:t>Tseganeh</a:t>
            </a:r>
            <a:r>
              <a:rPr lang="en-US" dirty="0"/>
              <a:t> </a:t>
            </a:r>
            <a:r>
              <a:rPr lang="en-US" dirty="0" err="1"/>
              <a:t>Gichamo</a:t>
            </a:r>
            <a:r>
              <a:rPr lang="en-US" dirty="0"/>
              <a:t> - GSL</a:t>
            </a:r>
          </a:p>
        </p:txBody>
      </p:sp>
      <p:graphicFrame>
        <p:nvGraphicFramePr>
          <p:cNvPr id="13" name="Table 12">
            <a:extLst>
              <a:ext uri="{FF2B5EF4-FFF2-40B4-BE49-F238E27FC236}">
                <a16:creationId xmlns:a16="http://schemas.microsoft.com/office/drawing/2014/main" id="{CB30B280-580B-F04B-8330-33C14B4788C0}"/>
              </a:ext>
            </a:extLst>
          </p:cNvPr>
          <p:cNvGraphicFramePr>
            <a:graphicFrameLocks noGrp="1"/>
          </p:cNvGraphicFramePr>
          <p:nvPr>
            <p:extLst>
              <p:ext uri="{D42A27DB-BD31-4B8C-83A1-F6EECF244321}">
                <p14:modId xmlns:p14="http://schemas.microsoft.com/office/powerpoint/2010/main" val="194617029"/>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rgbClr val="FFFF00"/>
                          </a:solidFill>
                        </a:rPr>
                        <a:t>Coupled DA</a:t>
                      </a:r>
                    </a:p>
                  </a:txBody>
                  <a:tcPr>
                    <a:solidFill>
                      <a:schemeClr val="accent1"/>
                    </a:solidFill>
                  </a:tcPr>
                </a:tc>
                <a:tc>
                  <a:txBody>
                    <a:bodyPr/>
                    <a:lstStyle/>
                    <a:p>
                      <a:r>
                        <a:rPr lang="en-US" sz="1050" baseline="0" dirty="0"/>
                        <a:t>CAM-scale</a:t>
                      </a:r>
                      <a:endParaRPr lang="en-US" sz="1050" dirty="0"/>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1540288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7223C-89CC-D844-8B65-8C31793110D9}"/>
              </a:ext>
            </a:extLst>
          </p:cNvPr>
          <p:cNvSpPr>
            <a:spLocks noGrp="1"/>
          </p:cNvSpPr>
          <p:nvPr>
            <p:ph type="title"/>
          </p:nvPr>
        </p:nvSpPr>
        <p:spPr>
          <a:xfrm>
            <a:off x="838200" y="0"/>
            <a:ext cx="10515600" cy="1325563"/>
          </a:xfrm>
        </p:spPr>
        <p:txBody>
          <a:bodyPr/>
          <a:lstStyle/>
          <a:p>
            <a:r>
              <a:rPr lang="en-US" sz="3600" b="1" dirty="0">
                <a:solidFill>
                  <a:srgbClr val="0432FF"/>
                </a:solidFill>
              </a:rPr>
              <a:t>Adding soil state DA to the GFS/GDAS</a:t>
            </a:r>
          </a:p>
        </p:txBody>
      </p:sp>
      <p:sp>
        <p:nvSpPr>
          <p:cNvPr id="3" name="Content Placeholder 2">
            <a:extLst>
              <a:ext uri="{FF2B5EF4-FFF2-40B4-BE49-F238E27FC236}">
                <a16:creationId xmlns:a16="http://schemas.microsoft.com/office/drawing/2014/main" id="{34B2019D-BCBE-DE45-B42E-A2C2F21FC94E}"/>
              </a:ext>
            </a:extLst>
          </p:cNvPr>
          <p:cNvSpPr>
            <a:spLocks noGrp="1"/>
          </p:cNvSpPr>
          <p:nvPr>
            <p:ph idx="1"/>
          </p:nvPr>
        </p:nvSpPr>
        <p:spPr>
          <a:xfrm>
            <a:off x="107950" y="1029591"/>
            <a:ext cx="11976100" cy="3084512"/>
          </a:xfrm>
        </p:spPr>
        <p:txBody>
          <a:bodyPr>
            <a:normAutofit fontScale="85000" lnSpcReduction="10000"/>
          </a:bodyPr>
          <a:lstStyle/>
          <a:p>
            <a:r>
              <a:rPr lang="en-US" sz="2400" dirty="0"/>
              <a:t>Developing a coupled land/atmosphere Ensemble Kalman Filter (</a:t>
            </a:r>
            <a:r>
              <a:rPr lang="en-US" sz="2400" dirty="0" err="1"/>
              <a:t>EnKF</a:t>
            </a:r>
            <a:r>
              <a:rPr lang="en-US" sz="2400" dirty="0"/>
              <a:t>) to update model soil moisture and temperature from 2m temperature and humidity </a:t>
            </a:r>
            <a:r>
              <a:rPr lang="en-US" sz="2400" dirty="0" err="1"/>
              <a:t>obs</a:t>
            </a:r>
            <a:r>
              <a:rPr lang="en-US" sz="2400" dirty="0"/>
              <a:t>, using same </a:t>
            </a:r>
            <a:r>
              <a:rPr lang="en-US" sz="2400" dirty="0" err="1"/>
              <a:t>EnKF</a:t>
            </a:r>
            <a:r>
              <a:rPr lang="en-US" sz="2400" dirty="0"/>
              <a:t> and ensembles used by GSI </a:t>
            </a:r>
            <a:r>
              <a:rPr lang="en-US" sz="2400" dirty="0" err="1"/>
              <a:t>atmos</a:t>
            </a:r>
            <a:r>
              <a:rPr lang="en-US" sz="2400" dirty="0"/>
              <a:t> DA.</a:t>
            </a:r>
          </a:p>
          <a:p>
            <a:r>
              <a:rPr lang="en-US" sz="2400" dirty="0"/>
              <a:t>First step: NWP ensembles are under-dispersed at the land surface. Developed a scheme to enhance GFS ensemble spread, by perturbing parameters controlling the land/atmosphere fluxes </a:t>
            </a:r>
          </a:p>
          <a:p>
            <a:pPr lvl="1"/>
            <a:r>
              <a:rPr lang="en-US" dirty="0"/>
              <a:t>Creates ensemble with reasonable spatial patterns of ensemble spread, and land/atmosphere error covariance estimates representative of errors in those fluxes)</a:t>
            </a:r>
          </a:p>
          <a:p>
            <a:r>
              <a:rPr lang="en-US" sz="2400" dirty="0"/>
              <a:t>Status: Land perturbation method being updated to Noah-MP, </a:t>
            </a:r>
            <a:r>
              <a:rPr lang="en-US" sz="2400" dirty="0" err="1"/>
              <a:t>EnKF</a:t>
            </a:r>
            <a:r>
              <a:rPr lang="en-US" sz="2400" dirty="0"/>
              <a:t> coded but needs significant refining and testing</a:t>
            </a:r>
          </a:p>
          <a:p>
            <a:pPr lvl="1"/>
            <a:endParaRPr lang="en-US" dirty="0"/>
          </a:p>
        </p:txBody>
      </p:sp>
      <p:pic>
        <p:nvPicPr>
          <p:cNvPr id="4" name="Picture 3">
            <a:extLst>
              <a:ext uri="{FF2B5EF4-FFF2-40B4-BE49-F238E27FC236}">
                <a16:creationId xmlns:a16="http://schemas.microsoft.com/office/drawing/2014/main" id="{D142E35A-164D-A34F-9776-F849BFFFBF99}"/>
              </a:ext>
            </a:extLst>
          </p:cNvPr>
          <p:cNvPicPr>
            <a:picLocks noChangeAspect="1"/>
          </p:cNvPicPr>
          <p:nvPr/>
        </p:nvPicPr>
        <p:blipFill>
          <a:blip r:embed="rId3"/>
          <a:stretch>
            <a:fillRect/>
          </a:stretch>
        </p:blipFill>
        <p:spPr>
          <a:xfrm>
            <a:off x="2679131" y="3819013"/>
            <a:ext cx="3611222" cy="2681974"/>
          </a:xfrm>
          <a:prstGeom prst="rect">
            <a:avLst/>
          </a:prstGeom>
        </p:spPr>
      </p:pic>
      <p:pic>
        <p:nvPicPr>
          <p:cNvPr id="5" name="Picture 4">
            <a:extLst>
              <a:ext uri="{FF2B5EF4-FFF2-40B4-BE49-F238E27FC236}">
                <a16:creationId xmlns:a16="http://schemas.microsoft.com/office/drawing/2014/main" id="{601BE03D-A89E-9246-9752-4B62A3C0445D}"/>
              </a:ext>
            </a:extLst>
          </p:cNvPr>
          <p:cNvPicPr>
            <a:picLocks noChangeAspect="1"/>
          </p:cNvPicPr>
          <p:nvPr/>
        </p:nvPicPr>
        <p:blipFill>
          <a:blip r:embed="rId4"/>
          <a:stretch>
            <a:fillRect/>
          </a:stretch>
        </p:blipFill>
        <p:spPr>
          <a:xfrm>
            <a:off x="8634492" y="3723237"/>
            <a:ext cx="3290807" cy="2641600"/>
          </a:xfrm>
          <a:prstGeom prst="rect">
            <a:avLst/>
          </a:prstGeom>
          <a:ln>
            <a:solidFill>
              <a:schemeClr val="accent1"/>
            </a:solidFill>
          </a:ln>
        </p:spPr>
      </p:pic>
      <p:sp>
        <p:nvSpPr>
          <p:cNvPr id="7" name="Rectangle 6">
            <a:extLst>
              <a:ext uri="{FF2B5EF4-FFF2-40B4-BE49-F238E27FC236}">
                <a16:creationId xmlns:a16="http://schemas.microsoft.com/office/drawing/2014/main" id="{03329F2A-95A5-C744-AAB6-7B8C18BC5AEA}"/>
              </a:ext>
            </a:extLst>
          </p:cNvPr>
          <p:cNvSpPr/>
          <p:nvPr/>
        </p:nvSpPr>
        <p:spPr>
          <a:xfrm>
            <a:off x="107950" y="3922190"/>
            <a:ext cx="2173208" cy="2585323"/>
          </a:xfrm>
          <a:prstGeom prst="rect">
            <a:avLst/>
          </a:prstGeom>
        </p:spPr>
        <p:txBody>
          <a:bodyPr wrap="square">
            <a:spAutoFit/>
          </a:bodyPr>
          <a:lstStyle/>
          <a:p>
            <a:r>
              <a:rPr lang="en-US" dirty="0"/>
              <a:t>Surface soil moisture forecast error estimates, </a:t>
            </a:r>
          </a:p>
          <a:p>
            <a:r>
              <a:rPr lang="en-US" dirty="0"/>
              <a:t>from various ensemble experiments, and an obs.-based target (red), plotted by Soil Wetness Index.</a:t>
            </a:r>
          </a:p>
        </p:txBody>
      </p:sp>
      <p:sp>
        <p:nvSpPr>
          <p:cNvPr id="10" name="Rectangle 9">
            <a:extLst>
              <a:ext uri="{FF2B5EF4-FFF2-40B4-BE49-F238E27FC236}">
                <a16:creationId xmlns:a16="http://schemas.microsoft.com/office/drawing/2014/main" id="{1BD841B1-72C1-C549-A928-8167F1B9BC90}"/>
              </a:ext>
            </a:extLst>
          </p:cNvPr>
          <p:cNvSpPr/>
          <p:nvPr/>
        </p:nvSpPr>
        <p:spPr>
          <a:xfrm>
            <a:off x="6461284" y="4056513"/>
            <a:ext cx="2173208" cy="2308324"/>
          </a:xfrm>
          <a:prstGeom prst="rect">
            <a:avLst/>
          </a:prstGeom>
        </p:spPr>
        <p:txBody>
          <a:bodyPr wrap="square">
            <a:spAutoFit/>
          </a:bodyPr>
          <a:lstStyle/>
          <a:p>
            <a:r>
              <a:rPr lang="en-US" dirty="0"/>
              <a:t>Nighttime error correlation between soil temperature and T2m, from various ensemble experiments, plotted by Soil Wetness Index.</a:t>
            </a:r>
          </a:p>
        </p:txBody>
      </p:sp>
      <p:sp>
        <p:nvSpPr>
          <p:cNvPr id="11" name="Rectangle 10">
            <a:extLst>
              <a:ext uri="{FF2B5EF4-FFF2-40B4-BE49-F238E27FC236}">
                <a16:creationId xmlns:a16="http://schemas.microsoft.com/office/drawing/2014/main" id="{79DEAFD2-E456-2444-A402-EDCBF69ECA36}"/>
              </a:ext>
            </a:extLst>
          </p:cNvPr>
          <p:cNvSpPr/>
          <p:nvPr/>
        </p:nvSpPr>
        <p:spPr>
          <a:xfrm>
            <a:off x="7907526" y="6550223"/>
            <a:ext cx="3733714" cy="307777"/>
          </a:xfrm>
          <a:prstGeom prst="rect">
            <a:avLst/>
          </a:prstGeom>
          <a:solidFill>
            <a:srgbClr val="FFFF00"/>
          </a:solidFill>
          <a:ln>
            <a:solidFill>
              <a:schemeClr val="accent1"/>
            </a:solidFill>
          </a:ln>
        </p:spPr>
        <p:txBody>
          <a:bodyPr wrap="none">
            <a:spAutoFit/>
          </a:bodyPr>
          <a:lstStyle/>
          <a:p>
            <a:r>
              <a:rPr lang="en-US" sz="1400" b="0" i="0" dirty="0">
                <a:solidFill>
                  <a:srgbClr val="222222"/>
                </a:solidFill>
                <a:effectLst/>
                <a:latin typeface="Arial" panose="020B0604020202020204" pitchFamily="34" charset="0"/>
              </a:rPr>
              <a:t>Draper (2021), J. </a:t>
            </a:r>
            <a:r>
              <a:rPr lang="en-US" sz="1400" b="0" i="0" dirty="0" err="1">
                <a:solidFill>
                  <a:srgbClr val="222222"/>
                </a:solidFill>
                <a:effectLst/>
                <a:latin typeface="Arial" panose="020B0604020202020204" pitchFamily="34" charset="0"/>
              </a:rPr>
              <a:t>Hydromet</a:t>
            </a:r>
            <a:r>
              <a:rPr lang="en-US" sz="1400" b="0" i="0" dirty="0">
                <a:solidFill>
                  <a:srgbClr val="222222"/>
                </a:solidFill>
                <a:effectLst/>
                <a:latin typeface="Arial" panose="020B0604020202020204" pitchFamily="34" charset="0"/>
              </a:rPr>
              <a:t>, JHM-D-21-0016</a:t>
            </a:r>
            <a:endParaRPr lang="en-US" sz="1400" dirty="0"/>
          </a:p>
        </p:txBody>
      </p:sp>
      <p:graphicFrame>
        <p:nvGraphicFramePr>
          <p:cNvPr id="9" name="Table 8">
            <a:extLst>
              <a:ext uri="{FF2B5EF4-FFF2-40B4-BE49-F238E27FC236}">
                <a16:creationId xmlns:a16="http://schemas.microsoft.com/office/drawing/2014/main" id="{A9AE6A8C-273C-024C-B91A-16C78CF77029}"/>
              </a:ext>
            </a:extLst>
          </p:cNvPr>
          <p:cNvGraphicFramePr>
            <a:graphicFrameLocks noGrp="1"/>
          </p:cNvGraphicFramePr>
          <p:nvPr>
            <p:extLst>
              <p:ext uri="{D42A27DB-BD31-4B8C-83A1-F6EECF244321}">
                <p14:modId xmlns:p14="http://schemas.microsoft.com/office/powerpoint/2010/main" val="9185349"/>
              </p:ext>
            </p:extLst>
          </p:nvPr>
        </p:nvGraphicFramePr>
        <p:xfrm>
          <a:off x="1558355" y="6549901"/>
          <a:ext cx="3807415" cy="323959"/>
        </p:xfrm>
        <a:graphic>
          <a:graphicData uri="http://schemas.openxmlformats.org/drawingml/2006/table">
            <a:tbl>
              <a:tblPr firstRow="1" bandRow="1">
                <a:tableStyleId>{5C22544A-7EE6-4342-B048-85BDC9FD1C3A}</a:tableStyleId>
              </a:tblPr>
              <a:tblGrid>
                <a:gridCol w="834751">
                  <a:extLst>
                    <a:ext uri="{9D8B030D-6E8A-4147-A177-3AD203B41FA5}">
                      <a16:colId xmlns:a16="http://schemas.microsoft.com/office/drawing/2014/main" val="20001"/>
                    </a:ext>
                  </a:extLst>
                </a:gridCol>
                <a:gridCol w="1185741">
                  <a:extLst>
                    <a:ext uri="{9D8B030D-6E8A-4147-A177-3AD203B41FA5}">
                      <a16:colId xmlns:a16="http://schemas.microsoft.com/office/drawing/2014/main" val="20002"/>
                    </a:ext>
                  </a:extLst>
                </a:gridCol>
                <a:gridCol w="1009105">
                  <a:extLst>
                    <a:ext uri="{9D8B030D-6E8A-4147-A177-3AD203B41FA5}">
                      <a16:colId xmlns:a16="http://schemas.microsoft.com/office/drawing/2014/main" val="20003"/>
                    </a:ext>
                  </a:extLst>
                </a:gridCol>
                <a:gridCol w="777818">
                  <a:extLst>
                    <a:ext uri="{9D8B030D-6E8A-4147-A177-3AD203B41FA5}">
                      <a16:colId xmlns:a16="http://schemas.microsoft.com/office/drawing/2014/main" val="20004"/>
                    </a:ext>
                  </a:extLst>
                </a:gridCol>
              </a:tblGrid>
              <a:tr h="323959">
                <a:tc>
                  <a:txBody>
                    <a:bodyPr/>
                    <a:lstStyle/>
                    <a:p>
                      <a:r>
                        <a:rPr lang="en-US" sz="1050" dirty="0">
                          <a:solidFill>
                            <a:srgbClr val="FFFF00"/>
                          </a:solidFill>
                        </a:rPr>
                        <a:t>OAR DA</a:t>
                      </a:r>
                    </a:p>
                  </a:txBody>
                  <a:tcPr>
                    <a:solidFill>
                      <a:schemeClr val="accent1"/>
                    </a:solidFill>
                  </a:tcPr>
                </a:tc>
                <a:tc>
                  <a:txBody>
                    <a:bodyPr/>
                    <a:lstStyle/>
                    <a:p>
                      <a:r>
                        <a:rPr lang="en-US" sz="1050" dirty="0">
                          <a:solidFill>
                            <a:srgbClr val="FFFF00"/>
                          </a:solidFill>
                        </a:rPr>
                        <a:t>Coupled DA</a:t>
                      </a:r>
                    </a:p>
                  </a:txBody>
                  <a:tcPr>
                    <a:solidFill>
                      <a:schemeClr val="accent1"/>
                    </a:solidFill>
                  </a:tcPr>
                </a:tc>
                <a:tc>
                  <a:txBody>
                    <a:bodyPr/>
                    <a:lstStyle/>
                    <a:p>
                      <a:r>
                        <a:rPr lang="en-US" sz="1050" baseline="0" dirty="0"/>
                        <a:t>CAM-scale</a:t>
                      </a:r>
                      <a:endParaRPr lang="en-US" sz="1050" dirty="0"/>
                    </a:p>
                  </a:txBody>
                  <a:tcPr/>
                </a:tc>
                <a:tc>
                  <a:txBody>
                    <a:bodyPr/>
                    <a:lstStyle/>
                    <a:p>
                      <a:r>
                        <a:rPr lang="en-US" sz="1050" dirty="0"/>
                        <a:t>Satellite</a:t>
                      </a:r>
                    </a:p>
                  </a:txBody>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39180117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2496</TotalTime>
  <Words>3762</Words>
  <Application>Microsoft Macintosh PowerPoint</Application>
  <PresentationFormat>Widescreen</PresentationFormat>
  <Paragraphs>704</Paragraphs>
  <Slides>26</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Arial Black</vt:lpstr>
      <vt:lpstr>Noto Sans Symbols</vt:lpstr>
      <vt:lpstr>Calibri</vt:lpstr>
      <vt:lpstr>Arial</vt:lpstr>
      <vt:lpstr>Tahoma</vt:lpstr>
      <vt:lpstr>Arial Narrow</vt:lpstr>
      <vt:lpstr>Office Theme</vt:lpstr>
      <vt:lpstr>9_Office Theme</vt:lpstr>
      <vt:lpstr>NOAA/OAR Overview and Plans on Data Assimilation   Stan Benjamin NOAA / ESRL / GSD OAR representative for JCSDA Executive Team</vt:lpstr>
      <vt:lpstr>Ocean-Atmosphere DA </vt:lpstr>
      <vt:lpstr>PowerPoint Presentation</vt:lpstr>
      <vt:lpstr>PowerPoint Presentation</vt:lpstr>
      <vt:lpstr>PowerPoint Presentation</vt:lpstr>
      <vt:lpstr>Assimilation System for Aerosol Analysis and Forecasting</vt:lpstr>
      <vt:lpstr>Regional Assimilation System for Air Quality Analysis and Prediction</vt:lpstr>
      <vt:lpstr>Modernizing the GFS/GDAS snow DA</vt:lpstr>
      <vt:lpstr>Adding soil state DA to the GFS/GDAS</vt:lpstr>
      <vt:lpstr>PowerPoint Presentation</vt:lpstr>
      <vt:lpstr>Convective-Scale Ensemble Based Assimilation</vt:lpstr>
      <vt:lpstr>HRRRDAS Initial Conditions Improves HRRRv4</vt:lpstr>
      <vt:lpstr>HRRRDAS Initial Conditions Improves HRRRv4</vt:lpstr>
      <vt:lpstr>Latent-Heating Based  Radar/Lightning Assimilation</vt:lpstr>
      <vt:lpstr>Stratiform Cloud-Hydrometeor Assimilation</vt:lpstr>
      <vt:lpstr>Ongoing Improvements in HRRR Forecasts</vt:lpstr>
      <vt:lpstr>NOAA Unified Analysis: RTMA-3D Nowcast/Analysis of Record</vt:lpstr>
      <vt:lpstr>OSEs – New aircraft vs. raobs study including COVID-19 decrease in aircraft observations</vt:lpstr>
      <vt:lpstr>JEDI Development Contributions</vt:lpstr>
      <vt:lpstr>Impact of Satellite DA in WoFS: 7 May 2020</vt:lpstr>
      <vt:lpstr>GOES-R Satellite Observations Assimilated into WoFS All data are assimilated at 15 minute intervals over a regional domain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NOAA/OAR Overview and Plans on Satellite DA   Stan Benjamin NOAA / ESRL / GSD OAR representative for JCSDA Executive Team</dc:title>
  <cp:lastModifiedBy>Stan Benjamin</cp:lastModifiedBy>
  <cp:revision>49</cp:revision>
  <dcterms:modified xsi:type="dcterms:W3CDTF">2021-06-07T15:23:19Z</dcterms:modified>
</cp:coreProperties>
</file>