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14"/>
  </p:notesMasterIdLst>
  <p:sldIdLst>
    <p:sldId id="256" r:id="rId3"/>
    <p:sldId id="257" r:id="rId4"/>
    <p:sldId id="258" r:id="rId5"/>
    <p:sldId id="259" r:id="rId6"/>
    <p:sldId id="260" r:id="rId7"/>
    <p:sldId id="261" r:id="rId8"/>
    <p:sldId id="262" r:id="rId9"/>
    <p:sldId id="263" r:id="rId10"/>
    <p:sldId id="264" r:id="rId11"/>
    <p:sldId id="265" r:id="rId12"/>
    <p:sldId id="266"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Roboto"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8AACF4E-ADDC-4CE7-87E3-766C3E9D6159}">
  <a:tblStyle styleId="{A8AACF4E-ADDC-4CE7-87E3-766C3E9D6159}"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4F81BD"/>
          </a:solidFill>
        </a:fill>
      </a:tcStyle>
    </a:lastCol>
    <a:firstCol>
      <a:tcTxStyle b="on" i="off">
        <a:font>
          <a:latin typeface="Calibri"/>
          <a:ea typeface="Calibri"/>
          <a:cs typeface="Calibri"/>
        </a:font>
        <a:srgbClr val="FFFFFF"/>
      </a:tcTxStyle>
      <a:tcStyle>
        <a:tcBdr/>
        <a:fill>
          <a:solidFill>
            <a:srgbClr val="4F81B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varScale="1">
        <p:scale>
          <a:sx n="112" d="100"/>
          <a:sy n="112" d="100"/>
        </p:scale>
        <p:origin x="57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bbf6d65b4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dbbf6d65b4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bbf6d65b4_0_2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dbbf6d65b4_0_2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gdbbf6d65b4_0_2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bbf6d65b4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gdbbf6d65b4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Increase efficiency in satellite data processing, forward modeling, data assimilation</a:t>
            </a:r>
            <a:endParaRPr/>
          </a:p>
          <a:p>
            <a:pPr marL="457200" lvl="1" indent="0" algn="l" rtl="0">
              <a:spcBef>
                <a:spcPts val="0"/>
              </a:spcBef>
              <a:spcAft>
                <a:spcPts val="0"/>
              </a:spcAft>
              <a:buNone/>
            </a:pPr>
            <a:r>
              <a:rPr lang="en-US"/>
              <a:t>Explore Machine Learning </a:t>
            </a:r>
            <a:endParaRPr/>
          </a:p>
          <a:p>
            <a:pPr marL="0" lvl="0" indent="0" algn="l" rtl="0">
              <a:spcBef>
                <a:spcPts val="0"/>
              </a:spcBef>
              <a:spcAft>
                <a:spcPts val="0"/>
              </a:spcAft>
              <a:buNone/>
            </a:pPr>
            <a:r>
              <a:rPr lang="en-US"/>
              <a:t>Merging of remote sensing and modeling/DA</a:t>
            </a:r>
            <a:endParaRPr/>
          </a:p>
          <a:p>
            <a:pPr marL="0" lvl="0" indent="0" algn="l" rtl="0">
              <a:spcBef>
                <a:spcPts val="0"/>
              </a:spcBef>
              <a:spcAft>
                <a:spcPts val="0"/>
              </a:spcAft>
              <a:buNone/>
            </a:pPr>
            <a:r>
              <a:rPr lang="en-US"/>
              <a:t>Data availability/distribution</a:t>
            </a:r>
            <a:endParaRPr/>
          </a:p>
          <a:p>
            <a:pPr marL="0" lvl="0" indent="0" algn="l" rtl="0">
              <a:spcBef>
                <a:spcPts val="0"/>
              </a:spcBef>
              <a:spcAft>
                <a:spcPts val="0"/>
              </a:spcAft>
              <a:buNone/>
            </a:pPr>
            <a:r>
              <a:rPr lang="en-US"/>
              <a:t>QA/QC</a:t>
            </a:r>
            <a:endParaRPr/>
          </a:p>
          <a:p>
            <a:pPr marL="0" lvl="0" indent="0" algn="l" rtl="0">
              <a:spcBef>
                <a:spcPts val="0"/>
              </a:spcBef>
              <a:spcAft>
                <a:spcPts val="0"/>
              </a:spcAft>
              <a:buNone/>
            </a:pPr>
            <a:r>
              <a:rPr lang="en-US"/>
              <a:t>SME integration with model developers</a:t>
            </a:r>
            <a:endParaRPr/>
          </a:p>
          <a:p>
            <a:pPr marL="0" lvl="0" indent="0" algn="l" rtl="0">
              <a:spcBef>
                <a:spcPts val="0"/>
              </a:spcBef>
              <a:spcAft>
                <a:spcPts val="0"/>
              </a:spcAft>
              <a:buNone/>
            </a:pPr>
            <a:r>
              <a:rPr lang="en-US"/>
              <a:t>User engagement (NCCOS, HRRR, GFS)</a:t>
            </a:r>
            <a:endParaRPr/>
          </a:p>
          <a:p>
            <a:pPr marL="0" lvl="0" indent="0" algn="l" rtl="0">
              <a:spcBef>
                <a:spcPts val="0"/>
              </a:spcBef>
              <a:spcAft>
                <a:spcPts val="0"/>
              </a:spcAft>
              <a:buNone/>
            </a:pPr>
            <a:r>
              <a:rPr lang="en-US"/>
              <a:t>OSE/OSSEs</a:t>
            </a:r>
            <a:endParaRPr/>
          </a:p>
          <a:p>
            <a:pPr marL="0" lvl="0" indent="0" algn="l" rtl="0">
              <a:spcBef>
                <a:spcPts val="0"/>
              </a:spcBef>
              <a:spcAft>
                <a:spcPts val="0"/>
              </a:spcAft>
              <a:buNone/>
            </a:pPr>
            <a:r>
              <a:rPr lang="en-US"/>
              <a:t>Value chain?</a:t>
            </a:r>
            <a:endParaRPr/>
          </a:p>
          <a:p>
            <a:pPr marL="0" lvl="0" indent="0" algn="l" rtl="0">
              <a:spcBef>
                <a:spcPts val="0"/>
              </a:spcBef>
              <a:spcAft>
                <a:spcPts val="0"/>
              </a:spcAft>
              <a:buNone/>
            </a:pPr>
            <a:r>
              <a:rPr lang="en-US"/>
              <a:t>Future architectures (cubesats, spectral coverage/trades, accelerated use) and associated challenges</a:t>
            </a:r>
            <a:endParaRPr/>
          </a:p>
          <a:p>
            <a:pPr marL="0" lvl="0" indent="0" algn="l" rtl="0">
              <a:spcBef>
                <a:spcPts val="0"/>
              </a:spcBef>
              <a:spcAft>
                <a:spcPts val="0"/>
              </a:spcAft>
              <a:buNone/>
            </a:pPr>
            <a:endParaRPr/>
          </a:p>
          <a:p>
            <a:pPr marL="0" lvl="0" indent="0" algn="l" rtl="0">
              <a:spcBef>
                <a:spcPts val="0"/>
              </a:spcBef>
              <a:spcAft>
                <a:spcPts val="0"/>
              </a:spcAft>
              <a:buNone/>
            </a:pPr>
            <a:r>
              <a:rPr lang="en-US" u="sng"/>
              <a:t>Kevin’s TPs: </a:t>
            </a:r>
            <a:endParaRPr u="sng"/>
          </a:p>
          <a:p>
            <a:pPr marL="457200" lvl="0" indent="0" algn="l" rtl="0">
              <a:lnSpc>
                <a:spcPct val="115000"/>
              </a:lnSpc>
              <a:spcBef>
                <a:spcPts val="0"/>
              </a:spcBef>
              <a:spcAft>
                <a:spcPts val="0"/>
              </a:spcAft>
              <a:buClr>
                <a:schemeClr val="dk1"/>
              </a:buClr>
              <a:buSzPts val="1100"/>
              <a:buFont typeface="Arial"/>
              <a:buNone/>
            </a:pPr>
            <a:r>
              <a:rPr lang="en-US">
                <a:highlight>
                  <a:srgbClr val="FFFFFF"/>
                </a:highlight>
              </a:rPr>
              <a:t>NOAA-NASA Modeling Team: Coupled Data Assimilation, Joint OSSEs, Enabling models for future satellite mission data</a:t>
            </a:r>
            <a:endParaRPr>
              <a:highlight>
                <a:srgbClr val="FFFFFF"/>
              </a:highlight>
            </a:endParaRPr>
          </a:p>
          <a:p>
            <a:pPr marL="457200" lvl="0" indent="0" algn="l" rtl="0">
              <a:lnSpc>
                <a:spcPct val="115000"/>
              </a:lnSpc>
              <a:spcBef>
                <a:spcPts val="0"/>
              </a:spcBef>
              <a:spcAft>
                <a:spcPts val="0"/>
              </a:spcAft>
              <a:buClr>
                <a:schemeClr val="dk1"/>
              </a:buClr>
              <a:buSzPts val="1100"/>
              <a:buFont typeface="Arial"/>
              <a:buNone/>
            </a:pPr>
            <a:r>
              <a:rPr lang="en-US">
                <a:highlight>
                  <a:srgbClr val="FFFFFF"/>
                </a:highlight>
              </a:rPr>
              <a:t>JCSDA: Focus on building next generation data assimilation infrastructure. Flexibility for model interfaces, observation operators, and assimilation schemes. Separation of concerns (software engineering vs. scientific R&amp;D and transition).</a:t>
            </a:r>
            <a:endParaRPr>
              <a:highlight>
                <a:srgbClr val="FFFFFF"/>
              </a:highlight>
            </a:endParaRPr>
          </a:p>
          <a:p>
            <a:pPr marL="457200" lvl="0" indent="0" algn="l" rtl="0">
              <a:lnSpc>
                <a:spcPct val="115000"/>
              </a:lnSpc>
              <a:spcBef>
                <a:spcPts val="0"/>
              </a:spcBef>
              <a:spcAft>
                <a:spcPts val="0"/>
              </a:spcAft>
              <a:buClr>
                <a:schemeClr val="dk1"/>
              </a:buClr>
              <a:buSzPts val="1100"/>
              <a:buFont typeface="Arial"/>
              <a:buNone/>
            </a:pPr>
            <a:r>
              <a:rPr lang="en-US">
                <a:highlight>
                  <a:srgbClr val="FFFFFF"/>
                </a:highlight>
              </a:rPr>
              <a:t>NESDIS ensures not just delivery of high quality observational data, but also expertise supporting the development of data assimilation systems to maximize the use and impact of satellite data in NOAA’s modeling enterprise.</a:t>
            </a:r>
            <a:endParaRPr>
              <a:highlight>
                <a:srgbClr val="FFFFFF"/>
              </a:highlight>
            </a:endParaRPr>
          </a:p>
          <a:p>
            <a:pPr marL="457200" lvl="0" indent="0" algn="l" rtl="0">
              <a:lnSpc>
                <a:spcPct val="115000"/>
              </a:lnSpc>
              <a:spcBef>
                <a:spcPts val="0"/>
              </a:spcBef>
              <a:spcAft>
                <a:spcPts val="0"/>
              </a:spcAft>
              <a:buClr>
                <a:schemeClr val="dk1"/>
              </a:buClr>
              <a:buSzPts val="1100"/>
              <a:buFont typeface="Arial"/>
              <a:buNone/>
            </a:pPr>
            <a:r>
              <a:rPr lang="en-US">
                <a:highlight>
                  <a:srgbClr val="FFFFFF"/>
                </a:highlight>
              </a:rPr>
              <a:t>User engagement- how to use the data better. Architecture studies to meet future requirements. Partnerships to build next generation observing systems (e.g. Joint Venture)</a:t>
            </a:r>
            <a:endParaRPr>
              <a:highlight>
                <a:srgbClr val="FFFFFF"/>
              </a:highlight>
            </a:endParaRPr>
          </a:p>
          <a:p>
            <a:pPr marL="0" lvl="0" indent="0" algn="l" rtl="0">
              <a:spcBef>
                <a:spcPts val="0"/>
              </a:spcBef>
              <a:spcAft>
                <a:spcPts val="0"/>
              </a:spcAft>
              <a:buNone/>
            </a:pPr>
            <a:endParaRPr/>
          </a:p>
          <a:p>
            <a:pPr marL="0" lvl="0" indent="0" algn="l" rtl="0">
              <a:spcBef>
                <a:spcPts val="0"/>
              </a:spcBef>
              <a:spcAft>
                <a:spcPts val="0"/>
              </a:spcAft>
              <a:buNone/>
            </a:pPr>
            <a:r>
              <a:rPr lang="en-US" u="sng"/>
              <a:t>Mitch TPs</a:t>
            </a:r>
            <a:r>
              <a:rPr lang="en-US"/>
              <a:t>:</a:t>
            </a:r>
            <a:endParaRPr/>
          </a:p>
          <a:p>
            <a:pPr marL="457200" lvl="0" indent="-317500" algn="l" rtl="0">
              <a:spcBef>
                <a:spcPts val="0"/>
              </a:spcBef>
              <a:spcAft>
                <a:spcPts val="0"/>
              </a:spcAft>
              <a:buSzPts val="1400"/>
              <a:buChar char="●"/>
            </a:pPr>
            <a:r>
              <a:rPr lang="en-US"/>
              <a:t>NESDIS strategy is that Modeling Board is a good vehicle for communication. We need to know the needs, requirements, and gaps - especially in regards to future data/observations.</a:t>
            </a:r>
            <a:endParaRPr/>
          </a:p>
          <a:p>
            <a:pPr marL="914400" lvl="1" indent="-317500" algn="l" rtl="0">
              <a:spcBef>
                <a:spcPts val="0"/>
              </a:spcBef>
              <a:spcAft>
                <a:spcPts val="0"/>
              </a:spcAft>
              <a:buSzPts val="1400"/>
              <a:buChar char="○"/>
            </a:pPr>
            <a:r>
              <a:rPr lang="en-US"/>
              <a:t>GeoXO is a good example. In this area, we work closely with NOAA and define challenges for 2030 and beyond. The NOAA input was invaluable in that endeavor. With GeoXO, we are expanding beyond weather forecasting, although doing that too. </a:t>
            </a:r>
            <a:endParaRPr/>
          </a:p>
          <a:p>
            <a:pPr marL="457200" lvl="0" indent="-317500" algn="l" rtl="0">
              <a:spcBef>
                <a:spcPts val="0"/>
              </a:spcBef>
              <a:spcAft>
                <a:spcPts val="0"/>
              </a:spcAft>
              <a:buSzPts val="1400"/>
              <a:buChar char="●"/>
            </a:pPr>
            <a:r>
              <a:rPr lang="en-US"/>
              <a:t>We will work with the Board to emphasize how current data can be used to improve forecasting and modeling. </a:t>
            </a:r>
            <a:endParaRPr/>
          </a:p>
          <a:p>
            <a:pPr marL="457200" lvl="0" indent="-317500" algn="l" rtl="0">
              <a:spcBef>
                <a:spcPts val="0"/>
              </a:spcBef>
              <a:spcAft>
                <a:spcPts val="0"/>
              </a:spcAft>
              <a:buSzPts val="1400"/>
              <a:buChar char="●"/>
            </a:pPr>
            <a:r>
              <a:rPr lang="en-US"/>
              <a:t>NESDIS strategy includes working with the Joint Center, NOAA-NASA Modeling Team, and other parts of NOAA  to try to improve areas of modeling data assimilation. </a:t>
            </a:r>
            <a:endParaRPr/>
          </a:p>
          <a:p>
            <a:pPr marL="914400" lvl="1" indent="-317500" algn="l" rtl="0">
              <a:spcBef>
                <a:spcPts val="0"/>
              </a:spcBef>
              <a:spcAft>
                <a:spcPts val="0"/>
              </a:spcAft>
              <a:buSzPts val="1400"/>
              <a:buChar char="○"/>
            </a:pPr>
            <a:r>
              <a:rPr lang="en-US"/>
              <a:t>E.g. Elsayed will brief NOAA-NASA Modeling Team on that.</a:t>
            </a:r>
            <a:endParaRPr/>
          </a:p>
          <a:p>
            <a:pPr marL="457200" lvl="0" indent="-317500" algn="l" rtl="0">
              <a:spcBef>
                <a:spcPts val="0"/>
              </a:spcBef>
              <a:spcAft>
                <a:spcPts val="0"/>
              </a:spcAft>
              <a:buSzPts val="1400"/>
              <a:buChar char="●"/>
            </a:pPr>
            <a:r>
              <a:rPr lang="en-US"/>
              <a:t>We are also pursuing modeling through OSSEs, OSEs, OSCCs, assisting other LOs (e.g. helped OAR assimilate VIRS obs)</a:t>
            </a:r>
            <a:endParaRPr/>
          </a:p>
          <a:p>
            <a:pPr marL="0" lvl="0" indent="0" algn="l" rtl="0">
              <a:spcBef>
                <a:spcPts val="0"/>
              </a:spcBef>
              <a:spcAft>
                <a:spcPts val="0"/>
              </a:spcAft>
              <a:buNone/>
            </a:pPr>
            <a:endParaRPr/>
          </a:p>
          <a:p>
            <a:pPr marL="0" lvl="0" indent="0" algn="l" rtl="0">
              <a:spcBef>
                <a:spcPts val="0"/>
              </a:spcBef>
              <a:spcAft>
                <a:spcPts val="0"/>
              </a:spcAft>
              <a:buNone/>
            </a:pPr>
            <a:r>
              <a:rPr lang="en-US" b="1" u="sng"/>
              <a:t>NOAA-NASA 3 Goal Areas:</a:t>
            </a:r>
            <a:endParaRPr b="1" u="sng"/>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sz="1000" u="sng">
                <a:solidFill>
                  <a:srgbClr val="202124"/>
                </a:solidFill>
                <a:highlight>
                  <a:srgbClr val="FFFFFF"/>
                </a:highlight>
                <a:latin typeface="Roboto"/>
                <a:ea typeface="Roboto"/>
                <a:cs typeface="Roboto"/>
                <a:sym typeface="Roboto"/>
              </a:rPr>
              <a:t>Goal Area 1: Coupled Modeling and Data Assimilation</a:t>
            </a:r>
            <a:endParaRPr sz="1000" u="sng">
              <a:solidFill>
                <a:srgbClr val="202124"/>
              </a:solidFill>
              <a:highlight>
                <a:srgbClr val="FFFFFF"/>
              </a:highlight>
              <a:latin typeface="Roboto"/>
              <a:ea typeface="Roboto"/>
              <a:cs typeface="Roboto"/>
              <a:sym typeface="Roboto"/>
            </a:endParaRPr>
          </a:p>
          <a:p>
            <a:pPr marL="457200" lvl="0"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NASA (GMAO/GEOS) and NOAA (EMC/UFS) are both developing coupled data assimilation systems that include several common Earth system components (atmospheric dynamics, ocean model, sea ice) and are jointly investing in coupled data assimilation through the JCSDA (e.g., JEDI SOCA, NIO).</a:t>
            </a: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Font typeface="Arial"/>
              <a:buNone/>
            </a:pP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Font typeface="Arial"/>
              <a:buNone/>
            </a:pPr>
            <a:r>
              <a:rPr lang="en-US" sz="1000" u="sng">
                <a:solidFill>
                  <a:srgbClr val="202124"/>
                </a:solidFill>
                <a:highlight>
                  <a:srgbClr val="FFFFFF"/>
                </a:highlight>
                <a:latin typeface="Roboto"/>
                <a:ea typeface="Roboto"/>
                <a:cs typeface="Roboto"/>
                <a:sym typeface="Roboto"/>
              </a:rPr>
              <a:t>Goal Area 2 – Joint Studies of Observation Impacts for Applications</a:t>
            </a:r>
            <a:endParaRPr sz="1000" u="sng">
              <a:solidFill>
                <a:srgbClr val="202124"/>
              </a:solidFill>
              <a:highlight>
                <a:srgbClr val="FFFFFF"/>
              </a:highlight>
              <a:latin typeface="Roboto"/>
              <a:ea typeface="Roboto"/>
              <a:cs typeface="Roboto"/>
              <a:sym typeface="Roboto"/>
            </a:endParaRPr>
          </a:p>
          <a:p>
            <a:pPr marL="457200" lvl="0" indent="-292100" algn="l" rtl="0">
              <a:lnSpc>
                <a:spcPct val="150000"/>
              </a:lnSpc>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Enhance the use of new observations from traditional and commercial sources</a:t>
            </a: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Font typeface="Arial"/>
              <a:buNone/>
            </a:pPr>
            <a:r>
              <a:rPr lang="en-US" sz="1000" u="sng">
                <a:solidFill>
                  <a:srgbClr val="202124"/>
                </a:solidFill>
                <a:highlight>
                  <a:srgbClr val="FFFFFF"/>
                </a:highlight>
                <a:latin typeface="Roboto"/>
                <a:ea typeface="Roboto"/>
                <a:cs typeface="Roboto"/>
                <a:sym typeface="Roboto"/>
              </a:rPr>
              <a:t>Goal Area 3: Enabling NOAA &amp; NASA Models for Assimilating Future Mission Data</a:t>
            </a:r>
            <a:endParaRPr sz="1000" u="sng">
              <a:solidFill>
                <a:srgbClr val="202124"/>
              </a:solidFill>
              <a:highlight>
                <a:srgbClr val="FFFFFF"/>
              </a:highlight>
              <a:latin typeface="Roboto"/>
              <a:ea typeface="Roboto"/>
              <a:cs typeface="Roboto"/>
              <a:sym typeface="Roboto"/>
            </a:endParaRPr>
          </a:p>
          <a:p>
            <a:pPr marL="457200" lvl="0"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Joint OSSE to assess ability of PACE data to inform AQ forecasts;</a:t>
            </a:r>
            <a:endParaRPr sz="1000">
              <a:solidFill>
                <a:srgbClr val="202124"/>
              </a:solidFill>
              <a:highlight>
                <a:srgbClr val="FFFFFF"/>
              </a:highlight>
              <a:latin typeface="Roboto"/>
              <a:ea typeface="Roboto"/>
              <a:cs typeface="Roboto"/>
              <a:sym typeface="Roboto"/>
            </a:endParaRPr>
          </a:p>
          <a:p>
            <a:pPr marL="457200" lvl="0"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Continued dialogue on ocean biogeochemistry modeling and data assimilation.</a:t>
            </a:r>
            <a:endParaRPr sz="1000">
              <a:solidFill>
                <a:srgbClr val="202124"/>
              </a:solidFill>
              <a:highlight>
                <a:srgbClr val="FFFFFF"/>
              </a:highlight>
              <a:latin typeface="Roboto"/>
              <a:ea typeface="Roboto"/>
              <a:cs typeface="Roboto"/>
              <a:sym typeface="Roboto"/>
            </a:endParaRPr>
          </a:p>
          <a:p>
            <a:pPr marL="457200" lvl="0"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Collaboration on implementation of ocean color DA capabilities within JEDI.</a:t>
            </a:r>
            <a:endParaRPr sz="1000">
              <a:solidFill>
                <a:srgbClr val="202124"/>
              </a:solidFill>
              <a:highlight>
                <a:srgbClr val="FFFFFF"/>
              </a:highlight>
              <a:latin typeface="Roboto"/>
              <a:ea typeface="Roboto"/>
              <a:cs typeface="Roboto"/>
              <a:sym typeface="Roboto"/>
            </a:endParaRPr>
          </a:p>
          <a:p>
            <a:pPr marL="457200" lvl="0"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Connect PACE data products with fisheries users.</a:t>
            </a:r>
            <a:endParaRPr sz="1000">
              <a:solidFill>
                <a:srgbClr val="202124"/>
              </a:solidFill>
              <a:highlight>
                <a:srgbClr val="FFFFFF"/>
              </a:highlight>
              <a:latin typeface="Roboto"/>
              <a:ea typeface="Roboto"/>
              <a:cs typeface="Roboto"/>
              <a:sym typeface="Roboto"/>
            </a:endParaRPr>
          </a:p>
          <a:p>
            <a:pPr marL="457200" lvl="0" indent="-292100" algn="l" rtl="0">
              <a:lnSpc>
                <a:spcPct val="150000"/>
              </a:lnSpc>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Land</a:t>
            </a:r>
            <a:endParaRPr sz="1000">
              <a:solidFill>
                <a:srgbClr val="202124"/>
              </a:solidFill>
              <a:highlight>
                <a:srgbClr val="FFFFFF"/>
              </a:highlight>
              <a:latin typeface="Roboto"/>
              <a:ea typeface="Roboto"/>
              <a:cs typeface="Roboto"/>
              <a:sym typeface="Roboto"/>
            </a:endParaRPr>
          </a:p>
          <a:p>
            <a:pPr marL="914400" lvl="1"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Expanded collaboration on SMAP soil moisture data assimilation.</a:t>
            </a:r>
            <a:endParaRPr sz="1000">
              <a:solidFill>
                <a:srgbClr val="202124"/>
              </a:solidFill>
              <a:highlight>
                <a:srgbClr val="FFFFFF"/>
              </a:highlight>
              <a:latin typeface="Roboto"/>
              <a:ea typeface="Roboto"/>
              <a:cs typeface="Roboto"/>
              <a:sym typeface="Roboto"/>
            </a:endParaRPr>
          </a:p>
          <a:p>
            <a:pPr marL="914400" lvl="1" indent="-292100" algn="l" rtl="0">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Goal 2: Initiate collaboration focused on current generation albedo, LAI assimilation in preparation for PACE.</a:t>
            </a:r>
            <a:endParaRPr sz="1000">
              <a:solidFill>
                <a:srgbClr val="202124"/>
              </a:solidFill>
              <a:highlight>
                <a:srgbClr val="FFFFFF"/>
              </a:highlight>
              <a:latin typeface="Roboto"/>
              <a:ea typeface="Roboto"/>
              <a:cs typeface="Roboto"/>
              <a:sym typeface="Roboto"/>
            </a:endParaRPr>
          </a:p>
          <a:p>
            <a:pPr marL="914400" lvl="1" indent="-292100" algn="l" rtl="0">
              <a:lnSpc>
                <a:spcPct val="150000"/>
              </a:lnSpc>
              <a:spcBef>
                <a:spcPts val="0"/>
              </a:spcBef>
              <a:spcAft>
                <a:spcPts val="0"/>
              </a:spcAft>
              <a:buClr>
                <a:srgbClr val="202124"/>
              </a:buClr>
              <a:buSzPts val="1000"/>
              <a:buFont typeface="Roboto"/>
              <a:buChar char="○"/>
            </a:pPr>
            <a:r>
              <a:rPr lang="en-US" sz="1000">
                <a:solidFill>
                  <a:srgbClr val="202124"/>
                </a:solidFill>
                <a:highlight>
                  <a:srgbClr val="FFFFFF"/>
                </a:highlight>
                <a:latin typeface="Roboto"/>
                <a:ea typeface="Roboto"/>
                <a:cs typeface="Roboto"/>
                <a:sym typeface="Roboto"/>
              </a:rPr>
              <a:t>Goal 3: Develop LIS-based testbed for new observational data assimilation</a:t>
            </a: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00">
              <a:solidFill>
                <a:srgbClr val="202124"/>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
        <p:nvSpPr>
          <p:cNvPr id="297" name="Google Shape;297;gdbbf6d65b4_0_1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cc2dbe7c9_7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ccc2dbe7c9_7_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Provide mission critical observations to inform environmental analysis and prediction</a:t>
            </a:r>
            <a:endParaRPr/>
          </a:p>
          <a:p>
            <a:pPr marL="0" lvl="0" indent="0" algn="l" rtl="0">
              <a:spcBef>
                <a:spcPts val="0"/>
              </a:spcBef>
              <a:spcAft>
                <a:spcPts val="0"/>
              </a:spcAft>
              <a:buNone/>
            </a:pPr>
            <a:r>
              <a:rPr lang="en-US"/>
              <a:t>Explore methodologies to increase the value and impact of environmental satellite data (latency, QA/QC, models and algorithms, data assimilation)</a:t>
            </a:r>
            <a:endParaRPr/>
          </a:p>
          <a:p>
            <a:pPr marL="0" lvl="0" indent="0" algn="l" rtl="0">
              <a:spcBef>
                <a:spcPts val="0"/>
              </a:spcBef>
              <a:spcAft>
                <a:spcPts val="0"/>
              </a:spcAft>
              <a:buNone/>
            </a:pPr>
            <a:r>
              <a:rPr lang="en-US"/>
              <a:t>Design and implement future satellite architectures to meet evolving model application/user needs (OSSEs)</a:t>
            </a:r>
            <a:endParaRPr/>
          </a:p>
          <a:p>
            <a:pPr marL="0" lvl="0" indent="0" algn="l" rtl="0">
              <a:spcBef>
                <a:spcPts val="0"/>
              </a:spcBef>
              <a:spcAft>
                <a:spcPts val="0"/>
              </a:spcAft>
              <a:buNone/>
            </a:pPr>
            <a:endParaRPr/>
          </a:p>
        </p:txBody>
      </p:sp>
      <p:sp>
        <p:nvSpPr>
          <p:cNvPr id="143" name="Google Shape;143;gccc2dbe7c9_7_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bbf6d65b4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bbf6d65b4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gdbbf6d65b4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dbbf6d65b4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dbbf6d65b4_0_8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gdbbf6d65b4_0_8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dee29a2852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dee29a2852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dee29a2852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dbbf6d65b4_0_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dbbf6d65b4_0_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gdbbf6d65b4_0_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dee29a2852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dee29a2852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gdee29a2852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dbbf6d65b4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dbbf6d65b4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gdbbf6d65b4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dbbf6d65b4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dbbf6d65b4_0_2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dbbf6d65b4_0_2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0"/>
        <p:cNvGrpSpPr/>
        <p:nvPr/>
      </p:nvGrpSpPr>
      <p:grpSpPr>
        <a:xfrm>
          <a:off x="0" y="0"/>
          <a:ext cx="0" cy="0"/>
          <a:chOff x="0" y="0"/>
          <a:chExt cx="0" cy="0"/>
        </a:xfrm>
      </p:grpSpPr>
      <p:sp>
        <p:nvSpPr>
          <p:cNvPr id="21" name="Google Shape;21;p2"/>
          <p:cNvSpPr txBox="1">
            <a:spLocks noGrp="1"/>
          </p:cNvSpPr>
          <p:nvPr>
            <p:ph type="title"/>
          </p:nvPr>
        </p:nvSpPr>
        <p:spPr>
          <a:xfrm>
            <a:off x="609600" y="46214"/>
            <a:ext cx="10972800" cy="61872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SzPts val="1400"/>
              <a:buChar char="■"/>
              <a:defRPr/>
            </a:lvl6pPr>
            <a:lvl7pPr marL="3200400" lvl="6" indent="-317500" algn="l">
              <a:lnSpc>
                <a:spcPct val="90000"/>
              </a:lnSpc>
              <a:spcBef>
                <a:spcPts val="1600"/>
              </a:spcBef>
              <a:spcAft>
                <a:spcPts val="0"/>
              </a:spcAft>
              <a:buSzPts val="1400"/>
              <a:buChar char="●"/>
              <a:defRPr/>
            </a:lvl7pPr>
            <a:lvl8pPr marL="3657600" lvl="7" indent="-317500" algn="l">
              <a:lnSpc>
                <a:spcPct val="90000"/>
              </a:lnSpc>
              <a:spcBef>
                <a:spcPts val="1600"/>
              </a:spcBef>
              <a:spcAft>
                <a:spcPts val="0"/>
              </a:spcAft>
              <a:buSzPts val="1400"/>
              <a:buChar char="○"/>
              <a:defRPr/>
            </a:lvl8pPr>
            <a:lvl9pPr marL="4114800" lvl="8" indent="-317500" algn="l">
              <a:lnSpc>
                <a:spcPct val="90000"/>
              </a:lnSpc>
              <a:spcBef>
                <a:spcPts val="1600"/>
              </a:spcBef>
              <a:spcAft>
                <a:spcPts val="1600"/>
              </a:spcAft>
              <a:buSzPts val="1400"/>
              <a:buChar char="■"/>
              <a:defRPr/>
            </a:lvl9pPr>
          </a:lstStyle>
          <a:p>
            <a:endParaRPr/>
          </a:p>
        </p:txBody>
      </p:sp>
      <p:sp>
        <p:nvSpPr>
          <p:cNvPr id="57" name="Google Shape;57;p1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800"/>
              <a:buFont typeface="Arial"/>
              <a:buNone/>
              <a:defRPr sz="1800">
                <a:solidFill>
                  <a:schemeClr val="dk1"/>
                </a:solidFill>
                <a:latin typeface="Arial"/>
                <a:ea typeface="Arial"/>
                <a:cs typeface="Arial"/>
                <a:sym typeface="Arial"/>
              </a:defRPr>
            </a:lvl1pPr>
            <a:lvl2pPr marL="0" marR="0" lvl="1" indent="0" algn="r" rtl="0">
              <a:buClr>
                <a:schemeClr val="dk1"/>
              </a:buClr>
              <a:buSzPts val="1800"/>
              <a:buFont typeface="Arial"/>
              <a:buNone/>
              <a:defRPr sz="1800">
                <a:solidFill>
                  <a:schemeClr val="dk1"/>
                </a:solidFill>
                <a:latin typeface="Arial"/>
                <a:ea typeface="Arial"/>
                <a:cs typeface="Arial"/>
                <a:sym typeface="Arial"/>
              </a:defRPr>
            </a:lvl2pPr>
            <a:lvl3pPr marL="0" marR="0" lvl="2" indent="0" algn="r" rtl="0">
              <a:buClr>
                <a:schemeClr val="dk1"/>
              </a:buClr>
              <a:buSzPts val="1800"/>
              <a:buFont typeface="Arial"/>
              <a:buNone/>
              <a:defRPr sz="1800">
                <a:solidFill>
                  <a:schemeClr val="dk1"/>
                </a:solidFill>
                <a:latin typeface="Arial"/>
                <a:ea typeface="Arial"/>
                <a:cs typeface="Arial"/>
                <a:sym typeface="Arial"/>
              </a:defRPr>
            </a:lvl3pPr>
            <a:lvl4pPr marL="0" marR="0" lvl="3" indent="0" algn="r" rtl="0">
              <a:buClr>
                <a:schemeClr val="dk1"/>
              </a:buClr>
              <a:buSzPts val="1800"/>
              <a:buFont typeface="Arial"/>
              <a:buNone/>
              <a:defRPr sz="1800">
                <a:solidFill>
                  <a:schemeClr val="dk1"/>
                </a:solidFill>
                <a:latin typeface="Arial"/>
                <a:ea typeface="Arial"/>
                <a:cs typeface="Arial"/>
                <a:sym typeface="Arial"/>
              </a:defRPr>
            </a:lvl4pPr>
            <a:lvl5pPr marL="0" marR="0" lvl="4" indent="0" algn="r" rtl="0">
              <a:buClr>
                <a:schemeClr val="dk1"/>
              </a:buClr>
              <a:buSzPts val="1800"/>
              <a:buFont typeface="Arial"/>
              <a:buNone/>
              <a:defRPr sz="1800">
                <a:solidFill>
                  <a:schemeClr val="dk1"/>
                </a:solidFill>
                <a:latin typeface="Arial"/>
                <a:ea typeface="Arial"/>
                <a:cs typeface="Arial"/>
                <a:sym typeface="Arial"/>
              </a:defRPr>
            </a:lvl5pPr>
            <a:lvl6pPr marL="0" marR="0" lvl="5" indent="0" algn="r" rtl="0">
              <a:buClr>
                <a:schemeClr val="dk1"/>
              </a:buClr>
              <a:buSzPts val="1800"/>
              <a:buFont typeface="Arial"/>
              <a:buNone/>
              <a:defRPr sz="1800">
                <a:solidFill>
                  <a:schemeClr val="dk1"/>
                </a:solidFill>
                <a:latin typeface="Arial"/>
                <a:ea typeface="Arial"/>
                <a:cs typeface="Arial"/>
                <a:sym typeface="Arial"/>
              </a:defRPr>
            </a:lvl6pPr>
            <a:lvl7pPr marL="0" marR="0" lvl="6" indent="0" algn="r" rtl="0">
              <a:buClr>
                <a:schemeClr val="dk1"/>
              </a:buClr>
              <a:buSzPts val="1800"/>
              <a:buFont typeface="Arial"/>
              <a:buNone/>
              <a:defRPr sz="1800">
                <a:solidFill>
                  <a:schemeClr val="dk1"/>
                </a:solidFill>
                <a:latin typeface="Arial"/>
                <a:ea typeface="Arial"/>
                <a:cs typeface="Arial"/>
                <a:sym typeface="Arial"/>
              </a:defRPr>
            </a:lvl7pPr>
            <a:lvl8pPr marL="0" marR="0" lvl="7" indent="0" algn="r" rtl="0">
              <a:buClr>
                <a:schemeClr val="dk1"/>
              </a:buClr>
              <a:buSzPts val="1800"/>
              <a:buFont typeface="Arial"/>
              <a:buNone/>
              <a:defRPr sz="1800">
                <a:solidFill>
                  <a:schemeClr val="dk1"/>
                </a:solidFill>
                <a:latin typeface="Arial"/>
                <a:ea typeface="Arial"/>
                <a:cs typeface="Arial"/>
                <a:sym typeface="Arial"/>
              </a:defRPr>
            </a:lvl8pPr>
            <a:lvl9pPr marL="0" marR="0" lvl="8" indent="0" algn="r" rtl="0">
              <a:buClr>
                <a:schemeClr val="dk1"/>
              </a:buClr>
              <a:buSzPts val="1800"/>
              <a:buFont typeface="Arial"/>
              <a:buNone/>
              <a:defRPr sz="18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58"/>
        <p:cNvGrpSpPr/>
        <p:nvPr/>
      </p:nvGrpSpPr>
      <p:grpSpPr>
        <a:xfrm>
          <a:off x="0" y="0"/>
          <a:ext cx="0" cy="0"/>
          <a:chOff x="0" y="0"/>
          <a:chExt cx="0" cy="0"/>
        </a:xfrm>
      </p:grpSpPr>
      <p:sp>
        <p:nvSpPr>
          <p:cNvPr id="59" name="Google Shape;59;p12"/>
          <p:cNvSpPr/>
          <p:nvPr/>
        </p:nvSpPr>
        <p:spPr>
          <a:xfrm>
            <a:off x="0" y="0"/>
            <a:ext cx="12192000" cy="68580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0" name="Google Shape;60;p12"/>
          <p:cNvGrpSpPr/>
          <p:nvPr/>
        </p:nvGrpSpPr>
        <p:grpSpPr>
          <a:xfrm>
            <a:off x="517785" y="-19306"/>
            <a:ext cx="4628250" cy="6890477"/>
            <a:chOff x="3308351" y="2370138"/>
            <a:chExt cx="2760662" cy="4110037"/>
          </a:xfrm>
        </p:grpSpPr>
        <p:sp>
          <p:nvSpPr>
            <p:cNvPr id="61" name="Google Shape;61;p12"/>
            <p:cNvSpPr/>
            <p:nvPr/>
          </p:nvSpPr>
          <p:spPr>
            <a:xfrm>
              <a:off x="4494213" y="2370138"/>
              <a:ext cx="1574800" cy="3676648"/>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12"/>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12"/>
            <p:cNvSpPr/>
            <p:nvPr/>
          </p:nvSpPr>
          <p:spPr>
            <a:xfrm>
              <a:off x="3308351" y="2376488"/>
              <a:ext cx="2270124"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4" name="Google Shape;64;p12"/>
          <p:cNvSpPr/>
          <p:nvPr/>
        </p:nvSpPr>
        <p:spPr>
          <a:xfrm>
            <a:off x="0" y="203200"/>
            <a:ext cx="12192000" cy="618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12"/>
          <p:cNvSpPr txBox="1">
            <a:spLocks noGrp="1"/>
          </p:cNvSpPr>
          <p:nvPr>
            <p:ph type="title"/>
          </p:nvPr>
        </p:nvSpPr>
        <p:spPr>
          <a:xfrm>
            <a:off x="960120" y="1104144"/>
            <a:ext cx="10393800" cy="646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4000"/>
              <a:buFont typeface="Arial"/>
              <a:buNone/>
              <a:defRPr>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12"/>
          <p:cNvSpPr txBox="1">
            <a:spLocks noGrp="1"/>
          </p:cNvSpPr>
          <p:nvPr>
            <p:ph type="body" idx="1"/>
          </p:nvPr>
        </p:nvSpPr>
        <p:spPr>
          <a:xfrm>
            <a:off x="952500" y="2271860"/>
            <a:ext cx="10620000" cy="16230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dk1"/>
              </a:buClr>
              <a:buSzPts val="1800"/>
              <a:buNone/>
              <a:defRPr/>
            </a:lvl1pPr>
            <a:lvl2pPr marL="914400" lvl="1" indent="-228600" algn="l" rtl="0">
              <a:lnSpc>
                <a:spcPct val="90000"/>
              </a:lnSpc>
              <a:spcBef>
                <a:spcPts val="500"/>
              </a:spcBef>
              <a:spcAft>
                <a:spcPts val="0"/>
              </a:spcAft>
              <a:buClr>
                <a:schemeClr val="dk1"/>
              </a:buClr>
              <a:buSzPts val="1800"/>
              <a:buNone/>
              <a:defRPr/>
            </a:lvl2pPr>
            <a:lvl3pPr marL="1371600" lvl="2" indent="-228600" algn="l" rtl="0">
              <a:lnSpc>
                <a:spcPct val="90000"/>
              </a:lnSpc>
              <a:spcBef>
                <a:spcPts val="500"/>
              </a:spcBef>
              <a:spcAft>
                <a:spcPts val="0"/>
              </a:spcAft>
              <a:buClr>
                <a:schemeClr val="dk1"/>
              </a:buClr>
              <a:buSzPts val="1800"/>
              <a:buNone/>
              <a:defRPr/>
            </a:lvl3pPr>
            <a:lvl4pPr marL="1828800" lvl="3" indent="-228600" algn="l" rtl="0">
              <a:lnSpc>
                <a:spcPct val="90000"/>
              </a:lnSpc>
              <a:spcBef>
                <a:spcPts val="500"/>
              </a:spcBef>
              <a:spcAft>
                <a:spcPts val="0"/>
              </a:spcAft>
              <a:buClr>
                <a:schemeClr val="dk1"/>
              </a:buClr>
              <a:buSzPts val="1800"/>
              <a:buNone/>
              <a:defRPr/>
            </a:lvl4pPr>
            <a:lvl5pPr marL="2286000" lvl="4" indent="-228600" algn="l" rtl="0">
              <a:lnSpc>
                <a:spcPct val="90000"/>
              </a:lnSpc>
              <a:spcBef>
                <a:spcPts val="500"/>
              </a:spcBef>
              <a:spcAft>
                <a:spcPts val="0"/>
              </a:spcAft>
              <a:buClr>
                <a:schemeClr val="dk1"/>
              </a:buClr>
              <a:buSzPts val="1800"/>
              <a:buNone/>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7" name="Google Shape;67;p12"/>
          <p:cNvSpPr txBox="1">
            <a:spLocks noGrp="1"/>
          </p:cNvSpPr>
          <p:nvPr>
            <p:ph type="dt" idx="10"/>
          </p:nvPr>
        </p:nvSpPr>
        <p:spPr>
          <a:xfrm>
            <a:off x="93481"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chemeClr val="lt2"/>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12"/>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609600" y="46214"/>
            <a:ext cx="10972800" cy="61872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800"/>
              <a:buNone/>
              <a:defRPr>
                <a:solidFill>
                  <a:srgbClr val="888888"/>
                </a:solidFill>
              </a:defRPr>
            </a:lvl1pPr>
            <a:lvl2pPr lvl="1" algn="ctr">
              <a:lnSpc>
                <a:spcPct val="90000"/>
              </a:lnSpc>
              <a:spcBef>
                <a:spcPts val="500"/>
              </a:spcBef>
              <a:spcAft>
                <a:spcPts val="0"/>
              </a:spcAft>
              <a:buSzPts val="2400"/>
              <a:buNone/>
              <a:defRPr>
                <a:solidFill>
                  <a:srgbClr val="888888"/>
                </a:solidFill>
              </a:defRPr>
            </a:lvl2pPr>
            <a:lvl3pPr lvl="2" algn="ctr">
              <a:lnSpc>
                <a:spcPct val="90000"/>
              </a:lnSpc>
              <a:spcBef>
                <a:spcPts val="500"/>
              </a:spcBef>
              <a:spcAft>
                <a:spcPts val="0"/>
              </a:spcAft>
              <a:buSzPts val="2000"/>
              <a:buNone/>
              <a:defRPr>
                <a:solidFill>
                  <a:srgbClr val="888888"/>
                </a:solidFill>
              </a:defRPr>
            </a:lvl3pPr>
            <a:lvl4pPr lvl="3" algn="ctr">
              <a:lnSpc>
                <a:spcPct val="90000"/>
              </a:lnSpc>
              <a:spcBef>
                <a:spcPts val="500"/>
              </a:spcBef>
              <a:spcAft>
                <a:spcPts val="0"/>
              </a:spcAft>
              <a:buSzPts val="1800"/>
              <a:buNone/>
              <a:defRPr>
                <a:solidFill>
                  <a:srgbClr val="888888"/>
                </a:solidFill>
              </a:defRPr>
            </a:lvl4pPr>
            <a:lvl5pPr lvl="4" algn="ctr">
              <a:lnSpc>
                <a:spcPct val="90000"/>
              </a:lnSpc>
              <a:spcBef>
                <a:spcPts val="500"/>
              </a:spcBef>
              <a:spcAft>
                <a:spcPts val="0"/>
              </a:spcAft>
              <a:buSzPts val="1800"/>
              <a:buNone/>
              <a:defRPr>
                <a:solidFill>
                  <a:srgbClr val="888888"/>
                </a:solidFill>
              </a:defRPr>
            </a:lvl5pPr>
            <a:lvl6pPr lvl="5" algn="ctr">
              <a:lnSpc>
                <a:spcPct val="90000"/>
              </a:lnSpc>
              <a:spcBef>
                <a:spcPts val="500"/>
              </a:spcBef>
              <a:spcAft>
                <a:spcPts val="0"/>
              </a:spcAft>
              <a:buSzPts val="1800"/>
              <a:buNone/>
              <a:defRPr>
                <a:solidFill>
                  <a:srgbClr val="888888"/>
                </a:solidFill>
              </a:defRPr>
            </a:lvl6pPr>
            <a:lvl7pPr lvl="6" algn="ctr">
              <a:lnSpc>
                <a:spcPct val="90000"/>
              </a:lnSpc>
              <a:spcBef>
                <a:spcPts val="500"/>
              </a:spcBef>
              <a:spcAft>
                <a:spcPts val="0"/>
              </a:spcAft>
              <a:buSzPts val="1800"/>
              <a:buNone/>
              <a:defRPr>
                <a:solidFill>
                  <a:srgbClr val="888888"/>
                </a:solidFill>
              </a:defRPr>
            </a:lvl7pPr>
            <a:lvl8pPr lvl="7" algn="ctr">
              <a:lnSpc>
                <a:spcPct val="90000"/>
              </a:lnSpc>
              <a:spcBef>
                <a:spcPts val="500"/>
              </a:spcBef>
              <a:spcAft>
                <a:spcPts val="0"/>
              </a:spcAft>
              <a:buSzPts val="1800"/>
              <a:buNone/>
              <a:defRPr>
                <a:solidFill>
                  <a:srgbClr val="888888"/>
                </a:solidFill>
              </a:defRPr>
            </a:lvl8pPr>
            <a:lvl9pPr lvl="8" algn="ctr">
              <a:lnSpc>
                <a:spcPct val="90000"/>
              </a:lnSpc>
              <a:spcBef>
                <a:spcPts val="500"/>
              </a:spcBef>
              <a:spcAft>
                <a:spcPts val="0"/>
              </a:spcAft>
              <a:buSzPts val="1800"/>
              <a:buNone/>
              <a:defRPr>
                <a:solidFill>
                  <a:srgbClr val="888888"/>
                </a:solidFill>
              </a:defRPr>
            </a:lvl9pPr>
          </a:lstStyle>
          <a:p>
            <a:endParaRPr/>
          </a:p>
        </p:txBody>
      </p:sp>
      <p:sp>
        <p:nvSpPr>
          <p:cNvPr id="89" name="Google Shape;89;p1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0" name="Google Shape;90;p1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1" name="Google Shape;91;p1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1pPr>
            <a:lvl2pPr marL="0" marR="0" lvl="1"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2pPr>
            <a:lvl3pPr marL="0" marR="0" lvl="2"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0" marR="0" lvl="3"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4pPr>
            <a:lvl5pPr marL="0" marR="0" lvl="4"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5pPr>
            <a:lvl6pPr marL="0" marR="0" lvl="5"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6pPr>
            <a:lvl7pPr marL="0" marR="0" lvl="6"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7pPr>
            <a:lvl8pPr marL="0" marR="0" lvl="7"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8pPr>
            <a:lvl9pPr marL="0" marR="0" lvl="8" indent="0" algn="l" rtl="0">
              <a:spcBef>
                <a:spcPts val="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2" name="Google Shape;102;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4" name="Google Shape;104;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7"/>
        <p:cNvGrpSpPr/>
        <p:nvPr/>
      </p:nvGrpSpPr>
      <p:grpSpPr>
        <a:xfrm>
          <a:off x="0" y="0"/>
          <a:ext cx="0" cy="0"/>
          <a:chOff x="0" y="0"/>
          <a:chExt cx="0" cy="0"/>
        </a:xfrm>
      </p:grpSpPr>
      <p:sp>
        <p:nvSpPr>
          <p:cNvPr id="108" name="Google Shape;10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10" name="Google Shape;110;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100000"/>
              </a:lnSpc>
              <a:spcBef>
                <a:spcPts val="500"/>
              </a:spcBef>
              <a:spcAft>
                <a:spcPts val="0"/>
              </a:spcAft>
              <a:buClr>
                <a:schemeClr val="dk1"/>
              </a:buClr>
              <a:buSzPts val="1800"/>
              <a:buFont typeface="NTR"/>
              <a:buChar char="–"/>
              <a:defRPr/>
            </a:lvl2pPr>
            <a:lvl3pPr marL="1371600" lvl="2" indent="-342900" algn="l">
              <a:lnSpc>
                <a:spcPct val="100000"/>
              </a:lnSpc>
              <a:spcBef>
                <a:spcPts val="500"/>
              </a:spcBef>
              <a:spcAft>
                <a:spcPts val="0"/>
              </a:spcAft>
              <a:buClr>
                <a:schemeClr val="dk1"/>
              </a:buClr>
              <a:buSzPts val="1800"/>
              <a:buFont typeface="Courier New"/>
              <a:buChar char="o"/>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14" name="Google Shape;11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5"/>
        <p:cNvGrpSpPr/>
        <p:nvPr/>
      </p:nvGrpSpPr>
      <p:grpSpPr>
        <a:xfrm>
          <a:off x="0" y="0"/>
          <a:ext cx="0" cy="0"/>
          <a:chOff x="0" y="0"/>
          <a:chExt cx="0" cy="0"/>
        </a:xfrm>
      </p:grpSpPr>
      <p:sp>
        <p:nvSpPr>
          <p:cNvPr id="116" name="Google Shape;116;p2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7" name="Google Shape;117;p2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1600"/>
              </a:spcBef>
              <a:spcAft>
                <a:spcPts val="0"/>
              </a:spcAft>
              <a:buSzPts val="1400"/>
              <a:buChar char="○"/>
              <a:defRPr/>
            </a:lvl2pPr>
            <a:lvl3pPr marL="1371600" lvl="2" indent="-317500" algn="l">
              <a:lnSpc>
                <a:spcPct val="90000"/>
              </a:lnSpc>
              <a:spcBef>
                <a:spcPts val="1600"/>
              </a:spcBef>
              <a:spcAft>
                <a:spcPts val="0"/>
              </a:spcAft>
              <a:buSzPts val="1400"/>
              <a:buChar char="■"/>
              <a:defRPr/>
            </a:lvl3pPr>
            <a:lvl4pPr marL="1828800" lvl="3" indent="-317500" algn="l">
              <a:lnSpc>
                <a:spcPct val="90000"/>
              </a:lnSpc>
              <a:spcBef>
                <a:spcPts val="1600"/>
              </a:spcBef>
              <a:spcAft>
                <a:spcPts val="0"/>
              </a:spcAft>
              <a:buSzPts val="1400"/>
              <a:buChar char="●"/>
              <a:defRPr/>
            </a:lvl4pPr>
            <a:lvl5pPr marL="2286000" lvl="4" indent="-317500" algn="l">
              <a:lnSpc>
                <a:spcPct val="90000"/>
              </a:lnSpc>
              <a:spcBef>
                <a:spcPts val="1600"/>
              </a:spcBef>
              <a:spcAft>
                <a:spcPts val="0"/>
              </a:spcAft>
              <a:buSzPts val="1400"/>
              <a:buChar char="○"/>
              <a:defRPr/>
            </a:lvl5pPr>
            <a:lvl6pPr marL="2743200" lvl="5" indent="-317500" algn="l">
              <a:lnSpc>
                <a:spcPct val="90000"/>
              </a:lnSpc>
              <a:spcBef>
                <a:spcPts val="1600"/>
              </a:spcBef>
              <a:spcAft>
                <a:spcPts val="0"/>
              </a:spcAft>
              <a:buSzPts val="1400"/>
              <a:buChar char="■"/>
              <a:defRPr/>
            </a:lvl6pPr>
            <a:lvl7pPr marL="3200400" lvl="6" indent="-317500" algn="l">
              <a:lnSpc>
                <a:spcPct val="90000"/>
              </a:lnSpc>
              <a:spcBef>
                <a:spcPts val="1600"/>
              </a:spcBef>
              <a:spcAft>
                <a:spcPts val="0"/>
              </a:spcAft>
              <a:buSzPts val="1400"/>
              <a:buChar char="●"/>
              <a:defRPr/>
            </a:lvl7pPr>
            <a:lvl8pPr marL="3657600" lvl="7" indent="-317500" algn="l">
              <a:lnSpc>
                <a:spcPct val="90000"/>
              </a:lnSpc>
              <a:spcBef>
                <a:spcPts val="1600"/>
              </a:spcBef>
              <a:spcAft>
                <a:spcPts val="0"/>
              </a:spcAft>
              <a:buSzPts val="1400"/>
              <a:buChar char="○"/>
              <a:defRPr/>
            </a:lvl8pPr>
            <a:lvl9pPr marL="4114800" lvl="8" indent="-317500" algn="l">
              <a:lnSpc>
                <a:spcPct val="90000"/>
              </a:lnSpc>
              <a:spcBef>
                <a:spcPts val="1600"/>
              </a:spcBef>
              <a:spcAft>
                <a:spcPts val="1600"/>
              </a:spcAft>
              <a:buSzPts val="1400"/>
              <a:buChar char="■"/>
              <a:defRPr/>
            </a:lvl9pPr>
          </a:lstStyle>
          <a:p>
            <a:endParaRPr/>
          </a:p>
        </p:txBody>
      </p:sp>
      <p:sp>
        <p:nvSpPr>
          <p:cNvPr id="118" name="Google Shape;118;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5_Title and Content">
  <p:cSld name="5_Title and Content">
    <p:spTree>
      <p:nvGrpSpPr>
        <p:cNvPr id="1" name="Shape 119"/>
        <p:cNvGrpSpPr/>
        <p:nvPr/>
      </p:nvGrpSpPr>
      <p:grpSpPr>
        <a:xfrm>
          <a:off x="0" y="0"/>
          <a:ext cx="0" cy="0"/>
          <a:chOff x="0" y="0"/>
          <a:chExt cx="0" cy="0"/>
        </a:xfrm>
      </p:grpSpPr>
      <p:sp>
        <p:nvSpPr>
          <p:cNvPr id="120" name="Google Shape;120;p24"/>
          <p:cNvSpPr/>
          <p:nvPr/>
        </p:nvSpPr>
        <p:spPr>
          <a:xfrm>
            <a:off x="0" y="0"/>
            <a:ext cx="12192000" cy="6858000"/>
          </a:xfrm>
          <a:prstGeom prst="rect">
            <a:avLst/>
          </a:prstGeom>
          <a:gradFill>
            <a:gsLst>
              <a:gs pos="0">
                <a:srgbClr val="C7A16D"/>
              </a:gs>
              <a:gs pos="11000">
                <a:srgbClr val="C7A16D"/>
              </a:gs>
              <a:gs pos="73000">
                <a:srgbClr val="5C7A8F"/>
              </a:gs>
              <a:gs pos="100000">
                <a:srgbClr val="5C7A8F"/>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21" name="Google Shape;121;p24"/>
          <p:cNvGrpSpPr/>
          <p:nvPr/>
        </p:nvGrpSpPr>
        <p:grpSpPr>
          <a:xfrm>
            <a:off x="517785" y="-19306"/>
            <a:ext cx="4628250" cy="6890477"/>
            <a:chOff x="3308351" y="2370138"/>
            <a:chExt cx="2760662" cy="4110037"/>
          </a:xfrm>
        </p:grpSpPr>
        <p:sp>
          <p:nvSpPr>
            <p:cNvPr id="122" name="Google Shape;122;p24"/>
            <p:cNvSpPr/>
            <p:nvPr/>
          </p:nvSpPr>
          <p:spPr>
            <a:xfrm>
              <a:off x="4494213" y="2370138"/>
              <a:ext cx="1574800" cy="3676648"/>
            </a:xfrm>
            <a:custGeom>
              <a:avLst/>
              <a:gdLst/>
              <a:ahLst/>
              <a:cxnLst/>
              <a:rect l="l" t="t" r="r" b="b"/>
              <a:pathLst>
                <a:path w="828" h="1936" extrusionOk="0">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B3D5EB"/>
                </a:gs>
                <a:gs pos="100000">
                  <a:srgbClr val="A1C7E2"/>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24"/>
            <p:cNvSpPr/>
            <p:nvPr/>
          </p:nvSpPr>
          <p:spPr>
            <a:xfrm>
              <a:off x="3343276" y="5254625"/>
              <a:ext cx="542925" cy="1223962"/>
            </a:xfrm>
            <a:custGeom>
              <a:avLst/>
              <a:gdLst/>
              <a:ahLst/>
              <a:cxnLst/>
              <a:rect l="l" t="t" r="r" b="b"/>
              <a:pathLst>
                <a:path w="286" h="645" extrusionOk="0">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24"/>
            <p:cNvSpPr/>
            <p:nvPr/>
          </p:nvSpPr>
          <p:spPr>
            <a:xfrm>
              <a:off x="3308351" y="2376488"/>
              <a:ext cx="2270124" cy="4103687"/>
            </a:xfrm>
            <a:custGeom>
              <a:avLst/>
              <a:gdLst/>
              <a:ahLst/>
              <a:cxnLst/>
              <a:rect l="l" t="t" r="r" b="b"/>
              <a:pathLst>
                <a:path w="1193" h="2162" extrusionOk="0">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B7D9EB"/>
                </a:gs>
                <a:gs pos="85000">
                  <a:srgbClr val="9BC2D8"/>
                </a:gs>
                <a:gs pos="100000">
                  <a:srgbClr val="9BC2D8"/>
                </a:gs>
              </a:gsLst>
              <a:lin ang="0" scaled="0"/>
            </a:gra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25" name="Google Shape;125;p24"/>
          <p:cNvSpPr/>
          <p:nvPr/>
        </p:nvSpPr>
        <p:spPr>
          <a:xfrm>
            <a:off x="0" y="203200"/>
            <a:ext cx="12192000" cy="6184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4"/>
          <p:cNvSpPr txBox="1">
            <a:spLocks noGrp="1"/>
          </p:cNvSpPr>
          <p:nvPr>
            <p:ph type="title"/>
          </p:nvPr>
        </p:nvSpPr>
        <p:spPr>
          <a:xfrm>
            <a:off x="960120" y="1104144"/>
            <a:ext cx="10393800" cy="646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0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24"/>
          <p:cNvSpPr txBox="1">
            <a:spLocks noGrp="1"/>
          </p:cNvSpPr>
          <p:nvPr>
            <p:ph type="body" idx="1"/>
          </p:nvPr>
        </p:nvSpPr>
        <p:spPr>
          <a:xfrm>
            <a:off x="952500" y="2271860"/>
            <a:ext cx="10620000" cy="16230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24"/>
          <p:cNvSpPr txBox="1">
            <a:spLocks noGrp="1"/>
          </p:cNvSpPr>
          <p:nvPr>
            <p:ph type="dt" idx="10"/>
          </p:nvPr>
        </p:nvSpPr>
        <p:spPr>
          <a:xfrm>
            <a:off x="93481"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9" name="Google Shape;129;p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2"/>
              </a:buClr>
              <a:buSzPts val="1400"/>
              <a:buFont typeface="Arial"/>
              <a:buNone/>
              <a:defRPr sz="1800" b="0" i="0" u="none" strike="noStrike" cap="none">
                <a:solidFill>
                  <a:schemeClr val="lt2"/>
                </a:solidFill>
                <a:latin typeface="Arial"/>
                <a:ea typeface="Arial"/>
                <a:cs typeface="Arial"/>
                <a:sym typeface="Arial"/>
              </a:defRPr>
            </a:lvl1pPr>
            <a:lvl2pPr marR="0" lvl="1"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0" name="Google Shape;130;p24"/>
          <p:cNvSpPr txBox="1">
            <a:spLocks noGrp="1"/>
          </p:cNvSpPr>
          <p:nvPr>
            <p:ph type="sldNum" idx="12"/>
          </p:nvPr>
        </p:nvSpPr>
        <p:spPr>
          <a:xfrm>
            <a:off x="9355319" y="6422339"/>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AAE3F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SzPts val="2800"/>
              <a:buNone/>
              <a:defRPr>
                <a:solidFill>
                  <a:srgbClr val="888888"/>
                </a:solidFill>
              </a:defRPr>
            </a:lvl1pPr>
            <a:lvl2pPr lvl="1" algn="ctr">
              <a:lnSpc>
                <a:spcPct val="90000"/>
              </a:lnSpc>
              <a:spcBef>
                <a:spcPts val="500"/>
              </a:spcBef>
              <a:spcAft>
                <a:spcPts val="0"/>
              </a:spcAft>
              <a:buSzPts val="2400"/>
              <a:buNone/>
              <a:defRPr>
                <a:solidFill>
                  <a:srgbClr val="888888"/>
                </a:solidFill>
              </a:defRPr>
            </a:lvl2pPr>
            <a:lvl3pPr lvl="2" algn="ctr">
              <a:lnSpc>
                <a:spcPct val="90000"/>
              </a:lnSpc>
              <a:spcBef>
                <a:spcPts val="500"/>
              </a:spcBef>
              <a:spcAft>
                <a:spcPts val="0"/>
              </a:spcAft>
              <a:buSzPts val="2000"/>
              <a:buNone/>
              <a:defRPr>
                <a:solidFill>
                  <a:srgbClr val="888888"/>
                </a:solidFill>
              </a:defRPr>
            </a:lvl3pPr>
            <a:lvl4pPr lvl="3" algn="ctr">
              <a:lnSpc>
                <a:spcPct val="90000"/>
              </a:lnSpc>
              <a:spcBef>
                <a:spcPts val="500"/>
              </a:spcBef>
              <a:spcAft>
                <a:spcPts val="0"/>
              </a:spcAft>
              <a:buSzPts val="1800"/>
              <a:buNone/>
              <a:defRPr>
                <a:solidFill>
                  <a:srgbClr val="888888"/>
                </a:solidFill>
              </a:defRPr>
            </a:lvl4pPr>
            <a:lvl5pPr lvl="4" algn="ctr">
              <a:lnSpc>
                <a:spcPct val="90000"/>
              </a:lnSpc>
              <a:spcBef>
                <a:spcPts val="500"/>
              </a:spcBef>
              <a:spcAft>
                <a:spcPts val="0"/>
              </a:spcAft>
              <a:buSzPts val="1800"/>
              <a:buNone/>
              <a:defRPr>
                <a:solidFill>
                  <a:srgbClr val="888888"/>
                </a:solidFill>
              </a:defRPr>
            </a:lvl5pPr>
            <a:lvl6pPr lvl="5" algn="ctr">
              <a:lnSpc>
                <a:spcPct val="90000"/>
              </a:lnSpc>
              <a:spcBef>
                <a:spcPts val="500"/>
              </a:spcBef>
              <a:spcAft>
                <a:spcPts val="0"/>
              </a:spcAft>
              <a:buSzPts val="1800"/>
              <a:buNone/>
              <a:defRPr>
                <a:solidFill>
                  <a:srgbClr val="888888"/>
                </a:solidFill>
              </a:defRPr>
            </a:lvl6pPr>
            <a:lvl7pPr lvl="6" algn="ctr">
              <a:lnSpc>
                <a:spcPct val="90000"/>
              </a:lnSpc>
              <a:spcBef>
                <a:spcPts val="500"/>
              </a:spcBef>
              <a:spcAft>
                <a:spcPts val="0"/>
              </a:spcAft>
              <a:buSzPts val="1800"/>
              <a:buNone/>
              <a:defRPr>
                <a:solidFill>
                  <a:srgbClr val="888888"/>
                </a:solidFill>
              </a:defRPr>
            </a:lvl7pPr>
            <a:lvl8pPr lvl="7" algn="ctr">
              <a:lnSpc>
                <a:spcPct val="90000"/>
              </a:lnSpc>
              <a:spcBef>
                <a:spcPts val="500"/>
              </a:spcBef>
              <a:spcAft>
                <a:spcPts val="0"/>
              </a:spcAft>
              <a:buSzPts val="1800"/>
              <a:buNone/>
              <a:defRPr>
                <a:solidFill>
                  <a:srgbClr val="888888"/>
                </a:solidFill>
              </a:defRPr>
            </a:lvl8pPr>
            <a:lvl9pPr lvl="8" algn="ctr">
              <a:lnSpc>
                <a:spcPct val="90000"/>
              </a:lnSpc>
              <a:spcBef>
                <a:spcPts val="500"/>
              </a:spcBef>
              <a:spcAft>
                <a:spcPts val="0"/>
              </a:spcAft>
              <a:buSzPts val="1800"/>
              <a:buNone/>
              <a:defRPr>
                <a:solidFill>
                  <a:srgbClr val="888888"/>
                </a:solidFill>
              </a:defRPr>
            </a:lvl9pPr>
          </a:lstStyle>
          <a:p>
            <a:endParaRPr/>
          </a:p>
        </p:txBody>
      </p:sp>
      <p:sp>
        <p:nvSpPr>
          <p:cNvPr id="28" name="Google Shape;28;p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 name="Google Shape;29;p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 name="Google Shape;30;p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888888"/>
                </a:solidFill>
                <a:latin typeface="Arial"/>
                <a:ea typeface="Arial"/>
                <a:cs typeface="Arial"/>
                <a:sym typeface="Arial"/>
              </a:defRPr>
            </a:lvl1pPr>
            <a:lvl2pPr marL="0" marR="0" lvl="1" indent="0" algn="l" rtl="0">
              <a:spcBef>
                <a:spcPts val="0"/>
              </a:spcBef>
              <a:buNone/>
              <a:defRPr sz="1800">
                <a:solidFill>
                  <a:srgbClr val="888888"/>
                </a:solidFill>
                <a:latin typeface="Arial"/>
                <a:ea typeface="Arial"/>
                <a:cs typeface="Arial"/>
                <a:sym typeface="Arial"/>
              </a:defRPr>
            </a:lvl2pPr>
            <a:lvl3pPr marL="0" marR="0" lvl="2" indent="0" algn="l" rtl="0">
              <a:spcBef>
                <a:spcPts val="0"/>
              </a:spcBef>
              <a:buNone/>
              <a:defRPr sz="1800">
                <a:solidFill>
                  <a:srgbClr val="888888"/>
                </a:solidFill>
                <a:latin typeface="Arial"/>
                <a:ea typeface="Arial"/>
                <a:cs typeface="Arial"/>
                <a:sym typeface="Arial"/>
              </a:defRPr>
            </a:lvl3pPr>
            <a:lvl4pPr marL="0" marR="0" lvl="3" indent="0" algn="l" rtl="0">
              <a:spcBef>
                <a:spcPts val="0"/>
              </a:spcBef>
              <a:buNone/>
              <a:defRPr sz="1800">
                <a:solidFill>
                  <a:srgbClr val="888888"/>
                </a:solidFill>
                <a:latin typeface="Arial"/>
                <a:ea typeface="Arial"/>
                <a:cs typeface="Arial"/>
                <a:sym typeface="Arial"/>
              </a:defRPr>
            </a:lvl4pPr>
            <a:lvl5pPr marL="0" marR="0" lvl="4" indent="0" algn="l" rtl="0">
              <a:spcBef>
                <a:spcPts val="0"/>
              </a:spcBef>
              <a:buNone/>
              <a:defRPr sz="1800">
                <a:solidFill>
                  <a:srgbClr val="888888"/>
                </a:solidFill>
                <a:latin typeface="Arial"/>
                <a:ea typeface="Arial"/>
                <a:cs typeface="Arial"/>
                <a:sym typeface="Arial"/>
              </a:defRPr>
            </a:lvl5pPr>
            <a:lvl6pPr marL="0" marR="0" lvl="5" indent="0" algn="l" rtl="0">
              <a:spcBef>
                <a:spcPts val="0"/>
              </a:spcBef>
              <a:buNone/>
              <a:defRPr sz="1800">
                <a:solidFill>
                  <a:srgbClr val="888888"/>
                </a:solidFill>
                <a:latin typeface="Arial"/>
                <a:ea typeface="Arial"/>
                <a:cs typeface="Arial"/>
                <a:sym typeface="Arial"/>
              </a:defRPr>
            </a:lvl6pPr>
            <a:lvl7pPr marL="0" marR="0" lvl="6" indent="0" algn="l" rtl="0">
              <a:spcBef>
                <a:spcPts val="0"/>
              </a:spcBef>
              <a:buNone/>
              <a:defRPr sz="1800">
                <a:solidFill>
                  <a:srgbClr val="888888"/>
                </a:solidFill>
                <a:latin typeface="Arial"/>
                <a:ea typeface="Arial"/>
                <a:cs typeface="Arial"/>
                <a:sym typeface="Arial"/>
              </a:defRPr>
            </a:lvl7pPr>
            <a:lvl8pPr marL="0" marR="0" lvl="7" indent="0" algn="l" rtl="0">
              <a:spcBef>
                <a:spcPts val="0"/>
              </a:spcBef>
              <a:buNone/>
              <a:defRPr sz="1800">
                <a:solidFill>
                  <a:srgbClr val="888888"/>
                </a:solidFill>
                <a:latin typeface="Arial"/>
                <a:ea typeface="Arial"/>
                <a:cs typeface="Arial"/>
                <a:sym typeface="Arial"/>
              </a:defRPr>
            </a:lvl8pPr>
            <a:lvl9pPr marL="0" marR="0" lvl="8" indent="0" algn="l" rtl="0">
              <a:spcBef>
                <a:spcPts val="0"/>
              </a:spcBef>
              <a:buNone/>
              <a:defRPr sz="1800">
                <a:solidFill>
                  <a:srgbClr val="888888"/>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6"/>
        <p:cNvGrpSpPr/>
        <p:nvPr/>
      </p:nvGrpSpPr>
      <p:grpSpPr>
        <a:xfrm>
          <a:off x="0" y="0"/>
          <a:ext cx="0" cy="0"/>
          <a:chOff x="0" y="0"/>
          <a:chExt cx="0" cy="0"/>
        </a:xfrm>
      </p:grpSpPr>
      <p:sp>
        <p:nvSpPr>
          <p:cNvPr id="47" name="Google Shape;47;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3" name="Google Shape;53;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3">
            <a:alphaModFix/>
          </a:blip>
          <a:srcRect/>
          <a:stretch/>
        </p:blipFill>
        <p:spPr>
          <a:xfrm>
            <a:off x="0" y="6420051"/>
            <a:ext cx="11652691" cy="447573"/>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14" name="Google Shape;14;p1"/>
          <p:cNvGrpSpPr/>
          <p:nvPr/>
        </p:nvGrpSpPr>
        <p:grpSpPr>
          <a:xfrm>
            <a:off x="108830" y="6112041"/>
            <a:ext cx="667507" cy="667507"/>
            <a:chOff x="310960" y="5520595"/>
            <a:chExt cx="1239704" cy="1239704"/>
          </a:xfrm>
        </p:grpSpPr>
        <p:sp>
          <p:nvSpPr>
            <p:cNvPr id="15" name="Google Shape;15;p1"/>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6" name="Google Shape;16;p1"/>
            <p:cNvPicPr preferRelativeResize="0"/>
            <p:nvPr/>
          </p:nvPicPr>
          <p:blipFill rotWithShape="1">
            <a:blip r:embed="rId14">
              <a:alphaModFix/>
            </a:blip>
            <a:srcRect/>
            <a:stretch/>
          </p:blipFill>
          <p:spPr>
            <a:xfrm>
              <a:off x="352776" y="5562411"/>
              <a:ext cx="1156072" cy="1156072"/>
            </a:xfrm>
            <a:prstGeom prst="rect">
              <a:avLst/>
            </a:prstGeom>
            <a:noFill/>
            <a:ln>
              <a:noFill/>
            </a:ln>
          </p:spPr>
        </p:pic>
      </p:grpSp>
      <p:sp>
        <p:nvSpPr>
          <p:cNvPr id="17" name="Google Shape;17;p1"/>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18" name="Google Shape;18;p1"/>
          <p:cNvSpPr txBox="1"/>
          <p:nvPr/>
        </p:nvSpPr>
        <p:spPr>
          <a:xfrm>
            <a:off x="7036067" y="6492875"/>
            <a:ext cx="4325752"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a:solidFill>
                  <a:schemeClr val="lt1"/>
                </a:solidFill>
                <a:latin typeface="Calibri"/>
                <a:ea typeface="Calibri"/>
                <a:cs typeface="Calibri"/>
                <a:sym typeface="Calibri"/>
              </a:rPr>
              <a:t>June 7, 2021</a:t>
            </a:r>
            <a:endParaRPr/>
          </a:p>
        </p:txBody>
      </p:sp>
      <p:sp>
        <p:nvSpPr>
          <p:cNvPr id="19" name="Google Shape;19;p1"/>
          <p:cNvSpPr/>
          <p:nvPr/>
        </p:nvSpPr>
        <p:spPr>
          <a:xfrm>
            <a:off x="0" y="0"/>
            <a:ext cx="12192000" cy="320040"/>
          </a:xfrm>
          <a:prstGeom prst="rect">
            <a:avLst/>
          </a:prstGeom>
          <a:blipFill rotWithShape="1">
            <a:blip r:embed="rId1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0"/>
        <p:cNvGrpSpPr/>
        <p:nvPr/>
      </p:nvGrpSpPr>
      <p:grpSpPr>
        <a:xfrm>
          <a:off x="0" y="0"/>
          <a:ext cx="0" cy="0"/>
          <a:chOff x="0" y="0"/>
          <a:chExt cx="0" cy="0"/>
        </a:xfrm>
      </p:grpSpPr>
      <p:pic>
        <p:nvPicPr>
          <p:cNvPr id="71" name="Google Shape;71;p13"/>
          <p:cNvPicPr preferRelativeResize="0"/>
          <p:nvPr/>
        </p:nvPicPr>
        <p:blipFill rotWithShape="1">
          <a:blip r:embed="rId13">
            <a:alphaModFix/>
          </a:blip>
          <a:srcRect/>
          <a:stretch/>
        </p:blipFill>
        <p:spPr>
          <a:xfrm>
            <a:off x="0" y="6420051"/>
            <a:ext cx="11652691" cy="447573"/>
          </a:xfrm>
          <a:prstGeom prst="rect">
            <a:avLst/>
          </a:prstGeom>
          <a:noFill/>
          <a:ln>
            <a:noFill/>
          </a:ln>
        </p:spPr>
      </p:pic>
      <p:sp>
        <p:nvSpPr>
          <p:cNvPr id="72" name="Google Shape;7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13"/>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CCCCCC"/>
              </a:buClr>
              <a:buSzPts val="1400"/>
              <a:buFont typeface="Calibri"/>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75" name="Google Shape;75;p13"/>
          <p:cNvGrpSpPr/>
          <p:nvPr/>
        </p:nvGrpSpPr>
        <p:grpSpPr>
          <a:xfrm>
            <a:off x="108830" y="6112041"/>
            <a:ext cx="667507" cy="667507"/>
            <a:chOff x="310960" y="5520595"/>
            <a:chExt cx="1239704" cy="1239704"/>
          </a:xfrm>
        </p:grpSpPr>
        <p:sp>
          <p:nvSpPr>
            <p:cNvPr id="76" name="Google Shape;76;p13"/>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7" name="Google Shape;77;p13"/>
            <p:cNvPicPr preferRelativeResize="0"/>
            <p:nvPr/>
          </p:nvPicPr>
          <p:blipFill rotWithShape="1">
            <a:blip r:embed="rId14">
              <a:alphaModFix/>
            </a:blip>
            <a:srcRect/>
            <a:stretch/>
          </p:blipFill>
          <p:spPr>
            <a:xfrm>
              <a:off x="352776" y="5562411"/>
              <a:ext cx="1156072" cy="1156072"/>
            </a:xfrm>
            <a:prstGeom prst="rect">
              <a:avLst/>
            </a:prstGeom>
            <a:noFill/>
            <a:ln>
              <a:noFill/>
            </a:ln>
          </p:spPr>
        </p:pic>
      </p:grpSp>
      <p:sp>
        <p:nvSpPr>
          <p:cNvPr id="78" name="Google Shape;78;p13"/>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400"/>
              <a:buFont typeface="Calibri"/>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sz="1800" b="0" i="0" u="none" strike="noStrike" cap="none">
              <a:solidFill>
                <a:schemeClr val="dk1"/>
              </a:solidFill>
              <a:latin typeface="Arial"/>
              <a:ea typeface="Arial"/>
              <a:cs typeface="Arial"/>
              <a:sym typeface="Arial"/>
            </a:endParaRPr>
          </a:p>
        </p:txBody>
      </p:sp>
      <p:sp>
        <p:nvSpPr>
          <p:cNvPr id="79" name="Google Shape;79;p13"/>
          <p:cNvSpPr txBox="1"/>
          <p:nvPr/>
        </p:nvSpPr>
        <p:spPr>
          <a:xfrm>
            <a:off x="7036067" y="6492875"/>
            <a:ext cx="4325700" cy="3078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chemeClr val="lt1"/>
              </a:buClr>
              <a:buSzPts val="1400"/>
              <a:buFont typeface="Calibri"/>
              <a:buNone/>
            </a:pPr>
            <a:r>
              <a:rPr lang="en-US">
                <a:solidFill>
                  <a:schemeClr val="lt1"/>
                </a:solidFill>
                <a:latin typeface="Calibri"/>
                <a:ea typeface="Calibri"/>
                <a:cs typeface="Calibri"/>
                <a:sym typeface="Calibri"/>
              </a:rPr>
              <a:t>June 7, 2021</a:t>
            </a:r>
            <a:endParaRPr sz="1800" b="0" i="0" u="none" strike="noStrike" cap="none">
              <a:solidFill>
                <a:schemeClr val="dk1"/>
              </a:solidFill>
              <a:latin typeface="Arial"/>
              <a:ea typeface="Arial"/>
              <a:cs typeface="Arial"/>
              <a:sym typeface="Arial"/>
            </a:endParaRPr>
          </a:p>
        </p:txBody>
      </p:sp>
      <p:sp>
        <p:nvSpPr>
          <p:cNvPr id="80" name="Google Shape;80;p13"/>
          <p:cNvSpPr/>
          <p:nvPr/>
        </p:nvSpPr>
        <p:spPr>
          <a:xfrm>
            <a:off x="0" y="0"/>
            <a:ext cx="12192000" cy="320040"/>
          </a:xfrm>
          <a:prstGeom prst="rect">
            <a:avLst/>
          </a:prstGeom>
          <a:blipFill rotWithShape="1">
            <a:blip r:embed="rId1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5"/>
          <p:cNvPicPr preferRelativeResize="0"/>
          <p:nvPr/>
        </p:nvPicPr>
        <p:blipFill>
          <a:blip r:embed="rId3">
            <a:alphaModFix/>
          </a:blip>
          <a:stretch>
            <a:fillRect/>
          </a:stretch>
        </p:blipFill>
        <p:spPr>
          <a:xfrm>
            <a:off x="0" y="0"/>
            <a:ext cx="12192000" cy="6965632"/>
          </a:xfrm>
          <a:prstGeom prst="rect">
            <a:avLst/>
          </a:prstGeom>
          <a:noFill/>
          <a:ln>
            <a:noFill/>
          </a:ln>
        </p:spPr>
      </p:pic>
      <p:sp>
        <p:nvSpPr>
          <p:cNvPr id="136" name="Google Shape;136;p25"/>
          <p:cNvSpPr txBox="1"/>
          <p:nvPr/>
        </p:nvSpPr>
        <p:spPr>
          <a:xfrm>
            <a:off x="4703975" y="2139419"/>
            <a:ext cx="6950100" cy="1077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5400"/>
              <a:t>NESDIS Overview</a:t>
            </a:r>
            <a:endParaRPr sz="5400"/>
          </a:p>
        </p:txBody>
      </p:sp>
      <p:sp>
        <p:nvSpPr>
          <p:cNvPr id="137" name="Google Shape;137;p25"/>
          <p:cNvSpPr txBox="1"/>
          <p:nvPr/>
        </p:nvSpPr>
        <p:spPr>
          <a:xfrm>
            <a:off x="5060850" y="3102975"/>
            <a:ext cx="6253500" cy="66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a:t>JCSDA / DA Activities, Plans, Priorities</a:t>
            </a:r>
            <a:endParaRPr sz="2800"/>
          </a:p>
        </p:txBody>
      </p:sp>
      <p:sp>
        <p:nvSpPr>
          <p:cNvPr id="138" name="Google Shape;138;p25"/>
          <p:cNvSpPr txBox="1"/>
          <p:nvPr/>
        </p:nvSpPr>
        <p:spPr>
          <a:xfrm>
            <a:off x="5328933" y="5286567"/>
            <a:ext cx="6253500" cy="831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18th JCSDA Technical Review and Science Workshop</a:t>
            </a:r>
            <a:endParaRPr sz="1900"/>
          </a:p>
          <a:p>
            <a:pPr marL="0" lvl="0" indent="0" algn="l" rtl="0">
              <a:spcBef>
                <a:spcPts val="0"/>
              </a:spcBef>
              <a:spcAft>
                <a:spcPts val="0"/>
              </a:spcAft>
              <a:buNone/>
            </a:pPr>
            <a:r>
              <a:rPr lang="en-US" sz="1900"/>
              <a:t>June 7-11, 2021</a:t>
            </a:r>
            <a:endParaRPr sz="1900"/>
          </a:p>
        </p:txBody>
      </p:sp>
      <p:sp>
        <p:nvSpPr>
          <p:cNvPr id="139" name="Google Shape;139;p25"/>
          <p:cNvSpPr txBox="1"/>
          <p:nvPr/>
        </p:nvSpPr>
        <p:spPr>
          <a:xfrm>
            <a:off x="5328933" y="3828167"/>
            <a:ext cx="6253500" cy="1000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t>Kevin Garrett</a:t>
            </a:r>
            <a:endParaRPr sz="1900"/>
          </a:p>
          <a:p>
            <a:pPr marL="0" lvl="0" indent="0" algn="l" rtl="0">
              <a:spcBef>
                <a:spcPts val="0"/>
              </a:spcBef>
              <a:spcAft>
                <a:spcPts val="0"/>
              </a:spcAft>
              <a:buNone/>
            </a:pPr>
            <a:r>
              <a:rPr lang="en-US" sz="1500"/>
              <a:t>NESDIS Center for Satellite Applications and Research (STAR)</a:t>
            </a:r>
            <a:endParaRPr sz="1500"/>
          </a:p>
          <a:p>
            <a:pPr marL="0" lvl="0" indent="0" algn="l" rtl="0">
              <a:spcBef>
                <a:spcPts val="0"/>
              </a:spcBef>
              <a:spcAft>
                <a:spcPts val="0"/>
              </a:spcAft>
              <a:buNone/>
            </a:pPr>
            <a:r>
              <a:rPr lang="en-US" sz="1500"/>
              <a:t>JCSDA Associate Director for NESDIS</a:t>
            </a:r>
            <a:endParaRPr sz="15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Thank you!</a:t>
            </a:r>
            <a:endParaRPr/>
          </a:p>
        </p:txBody>
      </p:sp>
      <p:sp>
        <p:nvSpPr>
          <p:cNvPr id="293" name="Google Shape;293;p34"/>
          <p:cNvSpPr txBox="1">
            <a:spLocks noGrp="1"/>
          </p:cNvSpPr>
          <p:nvPr>
            <p:ph type="body" idx="1"/>
          </p:nvPr>
        </p:nvSpPr>
        <p:spPr>
          <a:xfrm>
            <a:off x="2746575" y="1571025"/>
            <a:ext cx="6715800" cy="3448800"/>
          </a:xfrm>
          <a:prstGeom prst="rect">
            <a:avLst/>
          </a:prstGeom>
        </p:spPr>
        <p:txBody>
          <a:bodyPr spcFirstLastPara="1" wrap="square" lIns="91425" tIns="45700" rIns="91425" bIns="45700" anchor="ctr" anchorCtr="0">
            <a:noAutofit/>
          </a:bodyPr>
          <a:lstStyle/>
          <a:p>
            <a:pPr marL="0" lvl="0" indent="0" algn="ctr" rtl="0">
              <a:spcBef>
                <a:spcPts val="1000"/>
              </a:spcBef>
              <a:spcAft>
                <a:spcPts val="0"/>
              </a:spcAft>
              <a:buNone/>
            </a:pPr>
            <a:r>
              <a:rPr lang="en-US" sz="1600"/>
              <a:t>With contributions from:</a:t>
            </a:r>
            <a:endParaRPr sz="1600"/>
          </a:p>
          <a:p>
            <a:pPr marL="0" lvl="0" indent="0" algn="ctr" rtl="0">
              <a:spcBef>
                <a:spcPts val="1000"/>
              </a:spcBef>
              <a:spcAft>
                <a:spcPts val="0"/>
              </a:spcAft>
              <a:buNone/>
            </a:pPr>
            <a:endParaRPr sz="1600"/>
          </a:p>
          <a:p>
            <a:pPr marL="0" lvl="0" indent="0" algn="ctr" rtl="0">
              <a:spcBef>
                <a:spcPts val="1000"/>
              </a:spcBef>
              <a:spcAft>
                <a:spcPts val="0"/>
              </a:spcAft>
              <a:buNone/>
            </a:pPr>
            <a:r>
              <a:rPr lang="en-US" sz="1600"/>
              <a:t>Eric Bayler, Chris Barnet, Ming Chen, Kevin Gallo, Mitch Goldberg, Erin Jones, Anton Kliewer, Bob Knuteson, Xingming Liang, Agnes Lim, Hui Liu, Mark Liu, Yingtao Ma, Joe Pica, Igor Polonsky, Dave Santek, Narges Shahroudi</a:t>
            </a: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5"/>
          <p:cNvSpPr txBox="1">
            <a:spLocks noGrp="1"/>
          </p:cNvSpPr>
          <p:nvPr>
            <p:ph type="title"/>
          </p:nvPr>
        </p:nvSpPr>
        <p:spPr>
          <a:xfrm>
            <a:off x="0" y="0"/>
            <a:ext cx="12192000" cy="1612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sz="4100"/>
              <a:t>The NESDIS strategy for </a:t>
            </a:r>
            <a:endParaRPr sz="4100"/>
          </a:p>
          <a:p>
            <a:pPr marL="0" lvl="0" indent="0" algn="ctr" rtl="0">
              <a:lnSpc>
                <a:spcPct val="90000"/>
              </a:lnSpc>
              <a:spcBef>
                <a:spcPts val="0"/>
              </a:spcBef>
              <a:spcAft>
                <a:spcPts val="0"/>
              </a:spcAft>
              <a:buClr>
                <a:schemeClr val="dk1"/>
              </a:buClr>
              <a:buSzPts val="1800"/>
              <a:buNone/>
            </a:pPr>
            <a:r>
              <a:rPr lang="en-US" sz="4100"/>
              <a:t>providing the information that NWP centers need</a:t>
            </a:r>
            <a:endParaRPr sz="4100"/>
          </a:p>
        </p:txBody>
      </p:sp>
      <p:grpSp>
        <p:nvGrpSpPr>
          <p:cNvPr id="300" name="Google Shape;300;p35"/>
          <p:cNvGrpSpPr/>
          <p:nvPr/>
        </p:nvGrpSpPr>
        <p:grpSpPr>
          <a:xfrm>
            <a:off x="3036698" y="1577964"/>
            <a:ext cx="5647331" cy="4471620"/>
            <a:chOff x="566954" y="-25175"/>
            <a:chExt cx="5647331" cy="4471620"/>
          </a:xfrm>
        </p:grpSpPr>
        <p:sp>
          <p:nvSpPr>
            <p:cNvPr id="301" name="Google Shape;301;p35"/>
            <p:cNvSpPr/>
            <p:nvPr/>
          </p:nvSpPr>
          <p:spPr>
            <a:xfrm>
              <a:off x="1174951" y="-25175"/>
              <a:ext cx="4431300" cy="4431300"/>
            </a:xfrm>
            <a:custGeom>
              <a:avLst/>
              <a:gdLst/>
              <a:ahLst/>
              <a:cxnLst/>
              <a:rect l="l" t="t" r="r" b="b"/>
              <a:pathLst>
                <a:path w="120000" h="120000" extrusionOk="0">
                  <a:moveTo>
                    <a:pt x="78848" y="6823"/>
                  </a:moveTo>
                  <a:lnTo>
                    <a:pt x="78848" y="6823"/>
                  </a:lnTo>
                  <a:cubicBezTo>
                    <a:pt x="102986" y="15379"/>
                    <a:pt x="118334" y="39120"/>
                    <a:pt x="116227" y="64643"/>
                  </a:cubicBezTo>
                  <a:cubicBezTo>
                    <a:pt x="114119" y="90167"/>
                    <a:pt x="95084" y="111068"/>
                    <a:pt x="69869" y="115548"/>
                  </a:cubicBezTo>
                  <a:cubicBezTo>
                    <a:pt x="44653" y="120028"/>
                    <a:pt x="19584" y="106962"/>
                    <a:pt x="8814" y="83726"/>
                  </a:cubicBezTo>
                  <a:cubicBezTo>
                    <a:pt x="-1957" y="60491"/>
                    <a:pt x="4274" y="32916"/>
                    <a:pt x="23989" y="16570"/>
                  </a:cubicBezTo>
                  <a:lnTo>
                    <a:pt x="21970" y="13629"/>
                  </a:lnTo>
                  <a:lnTo>
                    <a:pt x="29945" y="16235"/>
                  </a:lnTo>
                  <a:lnTo>
                    <a:pt x="29791" y="25018"/>
                  </a:lnTo>
                  <a:lnTo>
                    <a:pt x="27773" y="22079"/>
                  </a:lnTo>
                  <a:lnTo>
                    <a:pt x="27773" y="22079"/>
                  </a:lnTo>
                  <a:cubicBezTo>
                    <a:pt x="10602" y="36672"/>
                    <a:pt x="5380" y="60981"/>
                    <a:pt x="15042" y="81339"/>
                  </a:cubicBezTo>
                  <a:cubicBezTo>
                    <a:pt x="24704" y="101696"/>
                    <a:pt x="46840" y="113020"/>
                    <a:pt x="69002" y="108944"/>
                  </a:cubicBezTo>
                  <a:cubicBezTo>
                    <a:pt x="91164" y="104868"/>
                    <a:pt x="107822" y="86408"/>
                    <a:pt x="109609" y="63945"/>
                  </a:cubicBezTo>
                  <a:cubicBezTo>
                    <a:pt x="111395" y="41482"/>
                    <a:pt x="97865" y="20622"/>
                    <a:pt x="76625" y="13094"/>
                  </a:cubicBezTo>
                  <a:close/>
                </a:path>
              </a:pathLst>
            </a:custGeom>
            <a:solidFill>
              <a:srgbClr val="D0E5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5"/>
            <p:cNvSpPr/>
            <p:nvPr/>
          </p:nvSpPr>
          <p:spPr>
            <a:xfrm>
              <a:off x="2364169" y="1339"/>
              <a:ext cx="2052900" cy="1026600"/>
            </a:xfrm>
            <a:prstGeom prst="roundRect">
              <a:avLst>
                <a:gd name="adj" fmla="val 16667"/>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5"/>
            <p:cNvSpPr txBox="1"/>
            <p:nvPr/>
          </p:nvSpPr>
          <p:spPr>
            <a:xfrm>
              <a:off x="2414277" y="51447"/>
              <a:ext cx="1952700" cy="9261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Space architecture</a:t>
              </a:r>
              <a:endParaRPr/>
            </a:p>
          </p:txBody>
        </p:sp>
        <p:sp>
          <p:nvSpPr>
            <p:cNvPr id="304" name="Google Shape;304;p35"/>
            <p:cNvSpPr/>
            <p:nvPr/>
          </p:nvSpPr>
          <p:spPr>
            <a:xfrm>
              <a:off x="4161385" y="1307092"/>
              <a:ext cx="2052900" cy="1026600"/>
            </a:xfrm>
            <a:prstGeom prst="roundRect">
              <a:avLst>
                <a:gd name="adj" fmla="val 16667"/>
              </a:avLst>
            </a:prstGeom>
            <a:solidFill>
              <a:srgbClr val="5EBEB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5"/>
            <p:cNvSpPr txBox="1"/>
            <p:nvPr/>
          </p:nvSpPr>
          <p:spPr>
            <a:xfrm>
              <a:off x="4211493" y="1357200"/>
              <a:ext cx="1952700" cy="9261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Ground Systems</a:t>
              </a:r>
              <a:endParaRPr/>
            </a:p>
          </p:txBody>
        </p:sp>
        <p:sp>
          <p:nvSpPr>
            <p:cNvPr id="306" name="Google Shape;306;p35"/>
            <p:cNvSpPr/>
            <p:nvPr/>
          </p:nvSpPr>
          <p:spPr>
            <a:xfrm>
              <a:off x="3474909" y="3419845"/>
              <a:ext cx="2052900" cy="1026600"/>
            </a:xfrm>
            <a:prstGeom prst="roundRect">
              <a:avLst>
                <a:gd name="adj" fmla="val 16667"/>
              </a:avLst>
            </a:prstGeom>
            <a:solidFill>
              <a:srgbClr val="66BDB4"/>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5"/>
            <p:cNvSpPr txBox="1"/>
            <p:nvPr/>
          </p:nvSpPr>
          <p:spPr>
            <a:xfrm>
              <a:off x="3525017" y="3469953"/>
              <a:ext cx="1952700" cy="9261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Product Development/</a:t>
              </a:r>
              <a:endParaRPr/>
            </a:p>
            <a:p>
              <a:pPr marL="0" marR="0" lvl="0" indent="0" algn="ctr" rtl="0">
                <a:lnSpc>
                  <a:spcPct val="90000"/>
                </a:lnSpc>
                <a:spcBef>
                  <a:spcPts val="560"/>
                </a:spcBef>
                <a:spcAft>
                  <a:spcPts val="0"/>
                </a:spcAft>
                <a:buClr>
                  <a:schemeClr val="lt1"/>
                </a:buClr>
                <a:buSzPts val="1600"/>
                <a:buFont typeface="Arial"/>
                <a:buNone/>
              </a:pPr>
              <a:r>
                <a:rPr lang="en-US" sz="1600">
                  <a:solidFill>
                    <a:schemeClr val="lt1"/>
                  </a:solidFill>
                  <a:latin typeface="Arial"/>
                  <a:ea typeface="Arial"/>
                  <a:cs typeface="Arial"/>
                  <a:sym typeface="Arial"/>
                </a:rPr>
                <a:t>Innovation</a:t>
              </a:r>
              <a:endParaRPr/>
            </a:p>
          </p:txBody>
        </p:sp>
        <p:sp>
          <p:nvSpPr>
            <p:cNvPr id="308" name="Google Shape;308;p35"/>
            <p:cNvSpPr/>
            <p:nvPr/>
          </p:nvSpPr>
          <p:spPr>
            <a:xfrm>
              <a:off x="1253429" y="3419845"/>
              <a:ext cx="2052900" cy="1026600"/>
            </a:xfrm>
            <a:prstGeom prst="roundRect">
              <a:avLst>
                <a:gd name="adj" fmla="val 16667"/>
              </a:avLst>
            </a:prstGeom>
            <a:solidFill>
              <a:srgbClr val="6DBDA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5"/>
            <p:cNvSpPr txBox="1"/>
            <p:nvPr/>
          </p:nvSpPr>
          <p:spPr>
            <a:xfrm>
              <a:off x="1303537" y="3469953"/>
              <a:ext cx="1952700" cy="9261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Operational processing / Dissemination</a:t>
              </a:r>
              <a:endParaRPr/>
            </a:p>
          </p:txBody>
        </p:sp>
        <p:sp>
          <p:nvSpPr>
            <p:cNvPr id="310" name="Google Shape;310;p35"/>
            <p:cNvSpPr/>
            <p:nvPr/>
          </p:nvSpPr>
          <p:spPr>
            <a:xfrm>
              <a:off x="566954" y="1307092"/>
              <a:ext cx="2052900" cy="1026600"/>
            </a:xfrm>
            <a:prstGeom prst="roundRect">
              <a:avLst>
                <a:gd name="adj" fmla="val 16667"/>
              </a:avLst>
            </a:prstGeom>
            <a:solidFill>
              <a:srgbClr val="74BCA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5"/>
            <p:cNvSpPr txBox="1"/>
            <p:nvPr/>
          </p:nvSpPr>
          <p:spPr>
            <a:xfrm>
              <a:off x="617062" y="1357200"/>
              <a:ext cx="1952700" cy="926100"/>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User Engagement / Assessment</a:t>
              </a:r>
              <a:endParaRPr/>
            </a:p>
          </p:txBody>
        </p:sp>
      </p:grpSp>
      <p:sp>
        <p:nvSpPr>
          <p:cNvPr id="312" name="Google Shape;312;p35"/>
          <p:cNvSpPr/>
          <p:nvPr/>
        </p:nvSpPr>
        <p:spPr>
          <a:xfrm rot="10800000">
            <a:off x="2811198" y="5296755"/>
            <a:ext cx="1021500" cy="437700"/>
          </a:xfrm>
          <a:prstGeom prst="rightArrow">
            <a:avLst>
              <a:gd name="adj1" fmla="val 50000"/>
              <a:gd name="adj2" fmla="val 50000"/>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13" name="Google Shape;313;p35"/>
          <p:cNvSpPr/>
          <p:nvPr/>
        </p:nvSpPr>
        <p:spPr>
          <a:xfrm>
            <a:off x="530697" y="4649821"/>
            <a:ext cx="2109900" cy="1084500"/>
          </a:xfrm>
          <a:prstGeom prst="rect">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Modeling and Data Assimilation</a:t>
            </a:r>
            <a:endParaRPr/>
          </a:p>
        </p:txBody>
      </p:sp>
      <p:sp>
        <p:nvSpPr>
          <p:cNvPr id="314" name="Google Shape;314;p35"/>
          <p:cNvSpPr/>
          <p:nvPr/>
        </p:nvSpPr>
        <p:spPr>
          <a:xfrm>
            <a:off x="1507787" y="3126570"/>
            <a:ext cx="1132800" cy="1182900"/>
          </a:xfrm>
          <a:prstGeom prst="bentArrow">
            <a:avLst>
              <a:gd name="adj1" fmla="val 25000"/>
              <a:gd name="adj2" fmla="val 25000"/>
              <a:gd name="adj3" fmla="val 25000"/>
              <a:gd name="adj4" fmla="val 43750"/>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5"/>
          <p:cNvSpPr/>
          <p:nvPr/>
        </p:nvSpPr>
        <p:spPr>
          <a:xfrm>
            <a:off x="7101202" y="1352150"/>
            <a:ext cx="2109900" cy="1099200"/>
          </a:xfrm>
          <a:prstGeom prst="ellipse">
            <a:avLst/>
          </a:prstGeom>
          <a:solidFill>
            <a:srgbClr val="E69138"/>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Agile</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Cost-effective</a:t>
            </a:r>
            <a:endParaRPr/>
          </a:p>
        </p:txBody>
      </p:sp>
      <p:sp>
        <p:nvSpPr>
          <p:cNvPr id="316" name="Google Shape;316;p35"/>
          <p:cNvSpPr/>
          <p:nvPr/>
        </p:nvSpPr>
        <p:spPr>
          <a:xfrm>
            <a:off x="8683557" y="3210128"/>
            <a:ext cx="1799700" cy="1099200"/>
          </a:xfrm>
          <a:prstGeom prst="ellipse">
            <a:avLst/>
          </a:prstGeom>
          <a:solidFill>
            <a:srgbClr val="E69138"/>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Efficiency</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Big Data</a:t>
            </a:r>
            <a:endParaRPr/>
          </a:p>
        </p:txBody>
      </p:sp>
      <p:sp>
        <p:nvSpPr>
          <p:cNvPr id="317" name="Google Shape;317;p35"/>
          <p:cNvSpPr/>
          <p:nvPr/>
        </p:nvSpPr>
        <p:spPr>
          <a:xfrm>
            <a:off x="2649163" y="4071988"/>
            <a:ext cx="1799700" cy="1099200"/>
          </a:xfrm>
          <a:prstGeom prst="ellipse">
            <a:avLst/>
          </a:prstGeom>
          <a:solidFill>
            <a:srgbClr val="E69138"/>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Efficiency</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QA/QC</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Cloud</a:t>
            </a:r>
            <a:endParaRPr/>
          </a:p>
        </p:txBody>
      </p:sp>
      <p:sp>
        <p:nvSpPr>
          <p:cNvPr id="318" name="Google Shape;318;p35"/>
          <p:cNvSpPr/>
          <p:nvPr/>
        </p:nvSpPr>
        <p:spPr>
          <a:xfrm>
            <a:off x="5651768" y="4010734"/>
            <a:ext cx="1799700" cy="1099200"/>
          </a:xfrm>
          <a:prstGeom prst="ellipse">
            <a:avLst/>
          </a:prstGeom>
          <a:solidFill>
            <a:srgbClr val="E69138"/>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Maximize impact, utility, value</a:t>
            </a:r>
            <a:endParaRPr/>
          </a:p>
        </p:txBody>
      </p:sp>
      <p:sp>
        <p:nvSpPr>
          <p:cNvPr id="319" name="Google Shape;319;p35"/>
          <p:cNvSpPr/>
          <p:nvPr/>
        </p:nvSpPr>
        <p:spPr>
          <a:xfrm>
            <a:off x="8900809" y="4807086"/>
            <a:ext cx="2109900" cy="1084500"/>
          </a:xfrm>
          <a:prstGeom prst="rect">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Modeling and Data Assimilation</a:t>
            </a:r>
            <a:endParaRPr/>
          </a:p>
        </p:txBody>
      </p:sp>
      <p:sp>
        <p:nvSpPr>
          <p:cNvPr id="320" name="Google Shape;320;p35"/>
          <p:cNvSpPr/>
          <p:nvPr/>
        </p:nvSpPr>
        <p:spPr>
          <a:xfrm>
            <a:off x="8073957" y="5192138"/>
            <a:ext cx="738300" cy="355200"/>
          </a:xfrm>
          <a:prstGeom prst="leftRightArrow">
            <a:avLst>
              <a:gd name="adj1" fmla="val 50000"/>
              <a:gd name="adj2" fmla="val 50000"/>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21" name="Google Shape;321;p35"/>
          <p:cNvSpPr/>
          <p:nvPr/>
        </p:nvSpPr>
        <p:spPr>
          <a:xfrm>
            <a:off x="2033075" y="2027350"/>
            <a:ext cx="1936500" cy="1099200"/>
          </a:xfrm>
          <a:prstGeom prst="ellipse">
            <a:avLst/>
          </a:prstGeom>
          <a:solidFill>
            <a:srgbClr val="E69138"/>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Needs, requirements, gaps</a:t>
            </a:r>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Roadmap</a:t>
            </a:r>
            <a:endParaRPr/>
          </a:p>
        </p:txBody>
      </p:sp>
      <p:sp>
        <p:nvSpPr>
          <p:cNvPr id="322" name="Google Shape;322;p35"/>
          <p:cNvSpPr txBox="1"/>
          <p:nvPr/>
        </p:nvSpPr>
        <p:spPr>
          <a:xfrm>
            <a:off x="8812175" y="5906925"/>
            <a:ext cx="2341200" cy="831000"/>
          </a:xfrm>
          <a:prstGeom prst="rect">
            <a:avLst/>
          </a:prstGeom>
          <a:gradFill>
            <a:gsLst>
              <a:gs pos="0">
                <a:srgbClr val="1F9CCE"/>
              </a:gs>
              <a:gs pos="100000">
                <a:srgbClr val="91DAFF"/>
              </a:gs>
            </a:gsLst>
            <a:lin ang="16200038" scaled="0"/>
          </a:gradFill>
          <a:ln>
            <a:noFill/>
          </a:ln>
        </p:spPr>
        <p:txBody>
          <a:bodyPr spcFirstLastPara="1" wrap="square" lIns="91425" tIns="45700" rIns="91425" bIns="45700" anchor="t" anchorCtr="0">
            <a:normAutofit lnSpcReduction="20000"/>
          </a:bodyPr>
          <a:lstStyle/>
          <a:p>
            <a:pPr marL="0" lvl="0" indent="0" algn="l" rtl="0">
              <a:spcBef>
                <a:spcPts val="0"/>
              </a:spcBef>
              <a:spcAft>
                <a:spcPts val="0"/>
              </a:spcAft>
              <a:buClr>
                <a:srgbClr val="000000"/>
              </a:buClr>
              <a:buSzPts val="1200"/>
              <a:buFont typeface="Arial"/>
              <a:buNone/>
            </a:pPr>
            <a:r>
              <a:rPr lang="en-US" sz="1200"/>
              <a:t>    Satellite Proving Ground</a:t>
            </a:r>
            <a:endParaRPr sz="1200"/>
          </a:p>
          <a:p>
            <a:pPr marL="0" lvl="0" indent="0" algn="l" rtl="0">
              <a:spcBef>
                <a:spcPts val="0"/>
              </a:spcBef>
              <a:spcAft>
                <a:spcPts val="0"/>
              </a:spcAft>
              <a:buClr>
                <a:srgbClr val="000000"/>
              </a:buClr>
              <a:buSzPts val="1200"/>
              <a:buFont typeface="Arial"/>
              <a:buNone/>
            </a:pPr>
            <a:r>
              <a:rPr lang="en-US" sz="1200"/>
              <a:t>       WCOFS  Pathfinder</a:t>
            </a:r>
            <a:endParaRPr sz="1200"/>
          </a:p>
          <a:p>
            <a:pPr marL="0" marR="0" lvl="0" indent="0" algn="l" rtl="0">
              <a:lnSpc>
                <a:spcPct val="100000"/>
              </a:lnSpc>
              <a:spcBef>
                <a:spcPts val="0"/>
              </a:spcBef>
              <a:spcAft>
                <a:spcPts val="0"/>
              </a:spcAft>
              <a:buClr>
                <a:srgbClr val="000000"/>
              </a:buClr>
              <a:buSzPts val="1200"/>
              <a:buFont typeface="Arial"/>
              <a:buNone/>
            </a:pPr>
            <a:r>
              <a:rPr lang="en-US" sz="1200"/>
              <a:t>                 JCSDA</a:t>
            </a:r>
            <a:endParaRPr sz="1200"/>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NOAA/NASA Modeling Team</a:t>
            </a:r>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a:off x="838200" y="221050"/>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800"/>
              <a:buNone/>
            </a:pPr>
            <a:r>
              <a:rPr lang="en-US"/>
              <a:t>NESDIS Functions</a:t>
            </a:r>
            <a:endParaRPr/>
          </a:p>
        </p:txBody>
      </p:sp>
      <p:sp>
        <p:nvSpPr>
          <p:cNvPr id="146" name="Google Shape;146;p26"/>
          <p:cNvSpPr/>
          <p:nvPr/>
        </p:nvSpPr>
        <p:spPr>
          <a:xfrm>
            <a:off x="709448" y="1317181"/>
            <a:ext cx="10644300" cy="657300"/>
          </a:xfrm>
          <a:prstGeom prst="rect">
            <a:avLst/>
          </a:prstGeom>
          <a:solidFill>
            <a:srgbClr val="E2F1EC"/>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Provide secure and timely access to global environmental data and information from satellite and other sources to promote and protect the Nation’s security, environment, economy, and quality of life.</a:t>
            </a:r>
            <a:endParaRPr/>
          </a:p>
        </p:txBody>
      </p:sp>
      <p:sp>
        <p:nvSpPr>
          <p:cNvPr id="147" name="Google Shape;147;p26"/>
          <p:cNvSpPr/>
          <p:nvPr/>
        </p:nvSpPr>
        <p:spPr>
          <a:xfrm>
            <a:off x="1079099" y="2130420"/>
            <a:ext cx="2374219" cy="291767"/>
          </a:xfrm>
          <a:prstGeom prst="rect">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Products and Development</a:t>
            </a:r>
            <a:endParaRPr/>
          </a:p>
        </p:txBody>
      </p:sp>
      <p:sp>
        <p:nvSpPr>
          <p:cNvPr id="148" name="Google Shape;148;p26"/>
          <p:cNvSpPr/>
          <p:nvPr/>
        </p:nvSpPr>
        <p:spPr>
          <a:xfrm>
            <a:off x="4735889" y="2130420"/>
            <a:ext cx="2591470" cy="292374"/>
          </a:xfrm>
          <a:prstGeom prst="rect">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Data Distribution and Services</a:t>
            </a:r>
            <a:endParaRPr/>
          </a:p>
        </p:txBody>
      </p:sp>
      <p:sp>
        <p:nvSpPr>
          <p:cNvPr id="149" name="Google Shape;149;p26"/>
          <p:cNvSpPr/>
          <p:nvPr/>
        </p:nvSpPr>
        <p:spPr>
          <a:xfrm>
            <a:off x="8161505" y="2115916"/>
            <a:ext cx="2723745" cy="306272"/>
          </a:xfrm>
          <a:prstGeom prst="rect">
            <a:avLst/>
          </a:prstGeom>
          <a:solidFill>
            <a:schemeClr val="accent1"/>
          </a:solidFill>
          <a:ln w="25400" cap="flat" cmpd="sng">
            <a:solidFill>
              <a:srgbClr val="256C8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Planning</a:t>
            </a:r>
            <a:endParaRPr/>
          </a:p>
        </p:txBody>
      </p:sp>
      <p:pic>
        <p:nvPicPr>
          <p:cNvPr id="150" name="Google Shape;150;p26"/>
          <p:cNvPicPr preferRelativeResize="0"/>
          <p:nvPr/>
        </p:nvPicPr>
        <p:blipFill rotWithShape="1">
          <a:blip r:embed="rId3">
            <a:alphaModFix/>
          </a:blip>
          <a:srcRect/>
          <a:stretch/>
        </p:blipFill>
        <p:spPr>
          <a:xfrm>
            <a:off x="4325563" y="2501769"/>
            <a:ext cx="3005184" cy="2089680"/>
          </a:xfrm>
          <a:prstGeom prst="rect">
            <a:avLst/>
          </a:prstGeom>
          <a:noFill/>
          <a:ln>
            <a:noFill/>
          </a:ln>
        </p:spPr>
      </p:pic>
      <p:pic>
        <p:nvPicPr>
          <p:cNvPr id="151" name="Google Shape;151;p26"/>
          <p:cNvPicPr preferRelativeResize="0"/>
          <p:nvPr/>
        </p:nvPicPr>
        <p:blipFill rotWithShape="1">
          <a:blip r:embed="rId4">
            <a:alphaModFix/>
          </a:blip>
          <a:srcRect/>
          <a:stretch/>
        </p:blipFill>
        <p:spPr>
          <a:xfrm>
            <a:off x="709448" y="2501769"/>
            <a:ext cx="2924935" cy="2089680"/>
          </a:xfrm>
          <a:prstGeom prst="rect">
            <a:avLst/>
          </a:prstGeom>
          <a:noFill/>
          <a:ln>
            <a:noFill/>
          </a:ln>
        </p:spPr>
      </p:pic>
      <p:sp>
        <p:nvSpPr>
          <p:cNvPr id="152" name="Google Shape;152;p26"/>
          <p:cNvSpPr txBox="1"/>
          <p:nvPr/>
        </p:nvSpPr>
        <p:spPr>
          <a:xfrm>
            <a:off x="397139" y="4671031"/>
            <a:ext cx="3549551" cy="12248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Satellite instrument cal/val (L1)</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Level </a:t>
            </a:r>
            <a:r>
              <a:rPr lang="en-US"/>
              <a:t>2</a:t>
            </a:r>
            <a:r>
              <a:rPr lang="en-US" sz="1400" b="0" i="0" u="none" strike="noStrike" cap="none">
                <a:solidFill>
                  <a:srgbClr val="000000"/>
                </a:solidFill>
                <a:latin typeface="Arial"/>
                <a:ea typeface="Arial"/>
                <a:cs typeface="Arial"/>
                <a:sym typeface="Arial"/>
              </a:rPr>
              <a:t>-4 product development and R2O </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Data assimilation/observation operators (OSEs)</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6"/>
          <p:cNvSpPr txBox="1"/>
          <p:nvPr/>
        </p:nvSpPr>
        <p:spPr>
          <a:xfrm>
            <a:off x="3946690" y="4671031"/>
            <a:ext cx="3963452" cy="12248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Operational processing and dissemination</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Data stewardship and archive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Assessments (State of the Climate)</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Quality Assurance/Control (QA/QC)</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NRT monitoring (CoastWatch/OceanWatch)</a:t>
            </a:r>
            <a:endParaRPr/>
          </a:p>
        </p:txBody>
      </p:sp>
      <p:sp>
        <p:nvSpPr>
          <p:cNvPr id="154" name="Google Shape;154;p26"/>
          <p:cNvSpPr txBox="1"/>
          <p:nvPr/>
        </p:nvSpPr>
        <p:spPr>
          <a:xfrm>
            <a:off x="7778885" y="4671031"/>
            <a:ext cx="3679795" cy="1224897"/>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Outreach and user-engagement</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Requirements definition</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Architecture studies (value assessments, OSEs, OSSEs)</a:t>
            </a:r>
            <a:endParaRPr/>
          </a:p>
          <a:p>
            <a:pPr marL="285750" marR="0" lvl="0" indent="-19685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 name="Google Shape;155;p26"/>
          <p:cNvPicPr preferRelativeResize="0"/>
          <p:nvPr/>
        </p:nvPicPr>
        <p:blipFill rotWithShape="1">
          <a:blip r:embed="rId5">
            <a:alphaModFix/>
          </a:blip>
          <a:srcRect/>
          <a:stretch/>
        </p:blipFill>
        <p:spPr>
          <a:xfrm>
            <a:off x="8021927" y="2563547"/>
            <a:ext cx="3162307" cy="2089680"/>
          </a:xfrm>
          <a:prstGeom prst="rect">
            <a:avLst/>
          </a:prstGeom>
          <a:noFill/>
          <a:ln>
            <a:noFill/>
          </a:ln>
        </p:spPr>
      </p:pic>
      <p:sp>
        <p:nvSpPr>
          <p:cNvPr id="156" name="Google Shape;156;p26"/>
          <p:cNvSpPr txBox="1"/>
          <p:nvPr/>
        </p:nvSpPr>
        <p:spPr>
          <a:xfrm>
            <a:off x="1427925" y="5885575"/>
            <a:ext cx="9603900" cy="461700"/>
          </a:xfrm>
          <a:prstGeom prst="rect">
            <a:avLst/>
          </a:prstGeom>
          <a:solidFill>
            <a:srgbClr val="E69138"/>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b="1">
                <a:latin typeface="Calibri"/>
                <a:ea typeface="Calibri"/>
                <a:cs typeface="Calibri"/>
                <a:sym typeface="Calibri"/>
              </a:rPr>
              <a:t>Cross-cutting theme</a:t>
            </a:r>
            <a:r>
              <a:rPr lang="en-US" sz="1800">
                <a:latin typeface="Calibri"/>
                <a:ea typeface="Calibri"/>
                <a:cs typeface="Calibri"/>
                <a:sym typeface="Calibri"/>
              </a:rPr>
              <a:t>: Improving the use and impact of satellite observations</a:t>
            </a:r>
            <a:endParaRPr sz="180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Key NESDIS-JCSDA Contributions</a:t>
            </a:r>
            <a:endParaRPr/>
          </a:p>
        </p:txBody>
      </p:sp>
      <p:sp>
        <p:nvSpPr>
          <p:cNvPr id="163" name="Google Shape;163;p27"/>
          <p:cNvSpPr txBox="1">
            <a:spLocks noGrp="1"/>
          </p:cNvSpPr>
          <p:nvPr>
            <p:ph type="body" idx="1"/>
          </p:nvPr>
        </p:nvSpPr>
        <p:spPr>
          <a:xfrm>
            <a:off x="838200" y="1825625"/>
            <a:ext cx="6462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Community Radiative Transfer Model/Community Surface Emissivity Model (CRTM/CSEM), ~3 in-kind FTE</a:t>
            </a:r>
            <a:endParaRPr/>
          </a:p>
          <a:p>
            <a:pPr marL="457200" lvl="0" indent="-342900" algn="l" rtl="0">
              <a:spcBef>
                <a:spcPts val="0"/>
              </a:spcBef>
              <a:spcAft>
                <a:spcPts val="0"/>
              </a:spcAft>
              <a:buSzPts val="1800"/>
              <a:buChar char="•"/>
            </a:pPr>
            <a:r>
              <a:rPr lang="en-US"/>
              <a:t>FY18 Disaster Relief Appropriates Supplemental, ~7 core FTE</a:t>
            </a:r>
            <a:endParaRPr/>
          </a:p>
          <a:p>
            <a:pPr marL="457200" lvl="0" indent="-342900" algn="l" rtl="0">
              <a:spcBef>
                <a:spcPts val="0"/>
              </a:spcBef>
              <a:spcAft>
                <a:spcPts val="0"/>
              </a:spcAft>
              <a:buSzPts val="1800"/>
              <a:buChar char="•"/>
            </a:pPr>
            <a:r>
              <a:rPr lang="en-US"/>
              <a:t>High Performance Computing (s4)</a:t>
            </a:r>
            <a:endParaRPr/>
          </a:p>
          <a:p>
            <a:pPr marL="0" lvl="0" indent="0" algn="l" rtl="0">
              <a:spcBef>
                <a:spcPts val="1000"/>
              </a:spcBef>
              <a:spcAft>
                <a:spcPts val="0"/>
              </a:spcAft>
              <a:buNone/>
            </a:pPr>
            <a:endParaRPr/>
          </a:p>
          <a:p>
            <a:pPr marL="0" lvl="0" indent="0" algn="l" rtl="0">
              <a:spcBef>
                <a:spcPts val="1000"/>
              </a:spcBef>
              <a:spcAft>
                <a:spcPts val="0"/>
              </a:spcAft>
              <a:buNone/>
            </a:pPr>
            <a:r>
              <a:rPr lang="en-US"/>
              <a:t>Priorities and Opportunities</a:t>
            </a:r>
            <a:endParaRPr/>
          </a:p>
          <a:p>
            <a:pPr marL="457200" lvl="0" indent="-342900" algn="l" rtl="0">
              <a:spcBef>
                <a:spcPts val="1000"/>
              </a:spcBef>
              <a:spcAft>
                <a:spcPts val="0"/>
              </a:spcAft>
              <a:buSzPts val="1800"/>
              <a:buChar char="•"/>
            </a:pPr>
            <a:r>
              <a:rPr lang="en-US"/>
              <a:t>Transition to JEDI development</a:t>
            </a:r>
            <a:endParaRPr/>
          </a:p>
          <a:p>
            <a:pPr marL="457200" lvl="0" indent="-342900" algn="l" rtl="0">
              <a:spcBef>
                <a:spcPts val="0"/>
              </a:spcBef>
              <a:spcAft>
                <a:spcPts val="0"/>
              </a:spcAft>
              <a:buSzPts val="1800"/>
              <a:buChar char="•"/>
            </a:pPr>
            <a:r>
              <a:rPr lang="en-US"/>
              <a:t>JEDI, CRTM applications</a:t>
            </a:r>
            <a:endParaRPr/>
          </a:p>
        </p:txBody>
      </p:sp>
      <p:pic>
        <p:nvPicPr>
          <p:cNvPr id="164" name="Google Shape;164;p27"/>
          <p:cNvPicPr preferRelativeResize="0"/>
          <p:nvPr/>
        </p:nvPicPr>
        <p:blipFill>
          <a:blip r:embed="rId3">
            <a:alphaModFix/>
          </a:blip>
          <a:stretch>
            <a:fillRect/>
          </a:stretch>
        </p:blipFill>
        <p:spPr>
          <a:xfrm>
            <a:off x="7463800" y="3835900"/>
            <a:ext cx="3952136" cy="2167075"/>
          </a:xfrm>
          <a:prstGeom prst="rect">
            <a:avLst/>
          </a:prstGeom>
          <a:noFill/>
          <a:ln>
            <a:noFill/>
          </a:ln>
        </p:spPr>
      </p:pic>
      <p:pic>
        <p:nvPicPr>
          <p:cNvPr id="165" name="Google Shape;165;p27"/>
          <p:cNvPicPr preferRelativeResize="0"/>
          <p:nvPr/>
        </p:nvPicPr>
        <p:blipFill rotWithShape="1">
          <a:blip r:embed="rId4">
            <a:alphaModFix/>
          </a:blip>
          <a:srcRect l="7670" t="1879" r="7107" b="4153"/>
          <a:stretch/>
        </p:blipFill>
        <p:spPr>
          <a:xfrm>
            <a:off x="7742950" y="1482275"/>
            <a:ext cx="3301823" cy="2275749"/>
          </a:xfrm>
          <a:prstGeom prst="rect">
            <a:avLst/>
          </a:prstGeom>
          <a:noFill/>
          <a:ln>
            <a:noFill/>
          </a:ln>
        </p:spPr>
      </p:pic>
      <p:sp>
        <p:nvSpPr>
          <p:cNvPr id="166" name="Google Shape;166;p27"/>
          <p:cNvSpPr txBox="1"/>
          <p:nvPr/>
        </p:nvSpPr>
        <p:spPr>
          <a:xfrm>
            <a:off x="7219150" y="5990800"/>
            <a:ext cx="4855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GIIRS moisture sounding May 13-14, 2019 (</a:t>
            </a:r>
            <a:r>
              <a:rPr lang="en-US" i="1">
                <a:latin typeface="Calibri"/>
                <a:ea typeface="Calibri"/>
                <a:cs typeface="Calibri"/>
                <a:sym typeface="Calibri"/>
              </a:rPr>
              <a:t>R. Knuteson, CIMSS</a:t>
            </a:r>
            <a:r>
              <a:rPr lang="en-US">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CRTM Advancements</a:t>
            </a:r>
            <a:endParaRPr/>
          </a:p>
        </p:txBody>
      </p:sp>
      <p:sp>
        <p:nvSpPr>
          <p:cNvPr id="173" name="Google Shape;173;p28"/>
          <p:cNvSpPr txBox="1">
            <a:spLocks noGrp="1"/>
          </p:cNvSpPr>
          <p:nvPr>
            <p:ph type="body" idx="1"/>
          </p:nvPr>
        </p:nvSpPr>
        <p:spPr>
          <a:xfrm>
            <a:off x="838200" y="1825625"/>
            <a:ext cx="77550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CRTM 2.4</a:t>
            </a:r>
            <a:endParaRPr/>
          </a:p>
          <a:p>
            <a:pPr marL="914400" lvl="1" indent="-342900" algn="l" rtl="0">
              <a:spcBef>
                <a:spcPts val="0"/>
              </a:spcBef>
              <a:spcAft>
                <a:spcPts val="0"/>
              </a:spcAft>
              <a:buSzPts val="1800"/>
              <a:buChar char="–"/>
            </a:pPr>
            <a:r>
              <a:rPr lang="en-US"/>
              <a:t>porting CMAQ capability</a:t>
            </a:r>
            <a:endParaRPr/>
          </a:p>
          <a:p>
            <a:pPr marL="457200" lvl="0" indent="-342900" algn="l" rtl="0">
              <a:spcBef>
                <a:spcPts val="0"/>
              </a:spcBef>
              <a:spcAft>
                <a:spcPts val="0"/>
              </a:spcAft>
              <a:buSzPts val="1800"/>
              <a:buChar char="•"/>
            </a:pPr>
            <a:r>
              <a:rPr lang="en-US"/>
              <a:t>CRTM 3.0 integration</a:t>
            </a:r>
            <a:endParaRPr/>
          </a:p>
          <a:p>
            <a:pPr marL="914400" lvl="1" indent="-342900" algn="l" rtl="0">
              <a:spcBef>
                <a:spcPts val="0"/>
              </a:spcBef>
              <a:spcAft>
                <a:spcPts val="0"/>
              </a:spcAft>
              <a:buSzPts val="1800"/>
              <a:buChar char="–"/>
            </a:pPr>
            <a:r>
              <a:rPr lang="en-US"/>
              <a:t>UV/Vis, full polarization</a:t>
            </a:r>
            <a:endParaRPr/>
          </a:p>
          <a:p>
            <a:pPr marL="914400" lvl="1" indent="-342900" algn="l" rtl="0">
              <a:spcBef>
                <a:spcPts val="0"/>
              </a:spcBef>
              <a:spcAft>
                <a:spcPts val="0"/>
              </a:spcAft>
              <a:buSzPts val="1800"/>
              <a:buChar char="–"/>
            </a:pPr>
            <a:r>
              <a:rPr lang="en-US"/>
              <a:t>Updated CrIS non-LTE</a:t>
            </a:r>
            <a:endParaRPr/>
          </a:p>
          <a:p>
            <a:pPr marL="914400" lvl="1" indent="-342900" algn="l" rtl="0">
              <a:spcBef>
                <a:spcPts val="0"/>
              </a:spcBef>
              <a:spcAft>
                <a:spcPts val="0"/>
              </a:spcAft>
              <a:buSzPts val="1800"/>
              <a:buChar char="–"/>
            </a:pPr>
            <a:r>
              <a:rPr lang="en-US"/>
              <a:t>CSEM integration, IRSSE update</a:t>
            </a:r>
            <a:endParaRPr/>
          </a:p>
          <a:p>
            <a:pPr marL="457200" lvl="0" indent="-342900" algn="l" rtl="0">
              <a:spcBef>
                <a:spcPts val="0"/>
              </a:spcBef>
              <a:spcAft>
                <a:spcPts val="0"/>
              </a:spcAft>
              <a:buSzPts val="1800"/>
              <a:buChar char="•"/>
            </a:pPr>
            <a:r>
              <a:rPr lang="en-US"/>
              <a:t>CRTM 3.x</a:t>
            </a:r>
            <a:endParaRPr/>
          </a:p>
          <a:p>
            <a:pPr marL="914400" lvl="1" indent="-342900" algn="l" rtl="0">
              <a:spcBef>
                <a:spcPts val="0"/>
              </a:spcBef>
              <a:spcAft>
                <a:spcPts val="0"/>
              </a:spcAft>
              <a:buSzPts val="1800"/>
              <a:buChar char="–"/>
            </a:pPr>
            <a:r>
              <a:rPr lang="en-US"/>
              <a:t>Polarized IR/MW</a:t>
            </a:r>
            <a:endParaRPr/>
          </a:p>
          <a:p>
            <a:pPr marL="914400" lvl="1" indent="-342900" algn="l" rtl="0">
              <a:spcBef>
                <a:spcPts val="0"/>
              </a:spcBef>
              <a:spcAft>
                <a:spcPts val="0"/>
              </a:spcAft>
              <a:buSzPts val="1800"/>
              <a:buChar char="–"/>
            </a:pPr>
            <a:r>
              <a:rPr lang="en-US"/>
              <a:t>Updated Sea-ice/Snow Emissivity (MW)</a:t>
            </a:r>
            <a:endParaRPr/>
          </a:p>
          <a:p>
            <a:pPr marL="914400" lvl="1" indent="-342900" algn="l" rtl="0">
              <a:spcBef>
                <a:spcPts val="0"/>
              </a:spcBef>
              <a:spcAft>
                <a:spcPts val="0"/>
              </a:spcAft>
              <a:buSzPts val="1800"/>
              <a:buChar char="–"/>
            </a:pPr>
            <a:r>
              <a:rPr lang="en-US"/>
              <a:t>Updated/spectral expansion Fastem/Fast-BRDF (MW)</a:t>
            </a:r>
            <a:endParaRPr/>
          </a:p>
          <a:p>
            <a:pPr marL="914400" lvl="1" indent="-342900" algn="l" rtl="0">
              <a:spcBef>
                <a:spcPts val="0"/>
              </a:spcBef>
              <a:spcAft>
                <a:spcPts val="0"/>
              </a:spcAft>
              <a:buSzPts val="1800"/>
              <a:buChar char="–"/>
            </a:pPr>
            <a:r>
              <a:rPr lang="en-US"/>
              <a:t>Scalar/polarized snow/graupel optical properties UV-Far IR-MW (see P. Yang Thursday AM)</a:t>
            </a:r>
            <a:endParaRPr/>
          </a:p>
        </p:txBody>
      </p:sp>
      <p:pic>
        <p:nvPicPr>
          <p:cNvPr id="174" name="Google Shape;174;p28"/>
          <p:cNvPicPr preferRelativeResize="0"/>
          <p:nvPr/>
        </p:nvPicPr>
        <p:blipFill>
          <a:blip r:embed="rId3">
            <a:alphaModFix/>
          </a:blip>
          <a:stretch>
            <a:fillRect/>
          </a:stretch>
        </p:blipFill>
        <p:spPr>
          <a:xfrm>
            <a:off x="6134725" y="1925000"/>
            <a:ext cx="5555525" cy="2196350"/>
          </a:xfrm>
          <a:prstGeom prst="rect">
            <a:avLst/>
          </a:prstGeom>
          <a:noFill/>
          <a:ln>
            <a:noFill/>
          </a:ln>
        </p:spPr>
      </p:pic>
      <p:sp>
        <p:nvSpPr>
          <p:cNvPr id="175" name="Google Shape;175;p28"/>
          <p:cNvSpPr txBox="1"/>
          <p:nvPr/>
        </p:nvSpPr>
        <p:spPr>
          <a:xfrm>
            <a:off x="6134725" y="4169100"/>
            <a:ext cx="670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ABI estimated Aerosol Optical Depth and Jacobians (</a:t>
            </a:r>
            <a:r>
              <a:rPr lang="en-US" i="1">
                <a:latin typeface="Calibri"/>
                <a:ea typeface="Calibri"/>
                <a:cs typeface="Calibri"/>
                <a:sym typeface="Calibri"/>
              </a:rPr>
              <a:t>Y. Ma, STAR/CISESS</a:t>
            </a:r>
            <a:r>
              <a:rPr lang="en-US">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AI Exploitation (ATMS)</a:t>
            </a:r>
            <a:endParaRPr/>
          </a:p>
        </p:txBody>
      </p:sp>
      <p:pic>
        <p:nvPicPr>
          <p:cNvPr id="182" name="Google Shape;182;p29" descr="Chart, diagram&#10;&#10;Description automatically generated"/>
          <p:cNvPicPr preferRelativeResize="0"/>
          <p:nvPr/>
        </p:nvPicPr>
        <p:blipFill rotWithShape="1">
          <a:blip r:embed="rId3">
            <a:alphaModFix/>
          </a:blip>
          <a:srcRect/>
          <a:stretch/>
        </p:blipFill>
        <p:spPr>
          <a:xfrm>
            <a:off x="1092055" y="3735453"/>
            <a:ext cx="2684795" cy="1959472"/>
          </a:xfrm>
          <a:prstGeom prst="rect">
            <a:avLst/>
          </a:prstGeom>
          <a:noFill/>
          <a:ln>
            <a:noFill/>
          </a:ln>
        </p:spPr>
      </p:pic>
      <p:pic>
        <p:nvPicPr>
          <p:cNvPr id="183" name="Google Shape;183;p29" descr="Chart, diagram&#10;&#10;Description automatically generated"/>
          <p:cNvPicPr preferRelativeResize="0"/>
          <p:nvPr/>
        </p:nvPicPr>
        <p:blipFill rotWithShape="1">
          <a:blip r:embed="rId4">
            <a:alphaModFix/>
          </a:blip>
          <a:srcRect/>
          <a:stretch/>
        </p:blipFill>
        <p:spPr>
          <a:xfrm>
            <a:off x="1092050" y="1944774"/>
            <a:ext cx="2684795" cy="1959464"/>
          </a:xfrm>
          <a:prstGeom prst="rect">
            <a:avLst/>
          </a:prstGeom>
          <a:noFill/>
          <a:ln>
            <a:noFill/>
          </a:ln>
        </p:spPr>
      </p:pic>
      <p:pic>
        <p:nvPicPr>
          <p:cNvPr id="184" name="Google Shape;184;p29"/>
          <p:cNvPicPr preferRelativeResize="0"/>
          <p:nvPr/>
        </p:nvPicPr>
        <p:blipFill rotWithShape="1">
          <a:blip r:embed="rId5">
            <a:alphaModFix/>
          </a:blip>
          <a:srcRect/>
          <a:stretch/>
        </p:blipFill>
        <p:spPr>
          <a:xfrm>
            <a:off x="8821675" y="2120376"/>
            <a:ext cx="2938425" cy="1661224"/>
          </a:xfrm>
          <a:prstGeom prst="rect">
            <a:avLst/>
          </a:prstGeom>
          <a:noFill/>
          <a:ln>
            <a:noFill/>
          </a:ln>
        </p:spPr>
      </p:pic>
      <p:pic>
        <p:nvPicPr>
          <p:cNvPr id="185" name="Google Shape;185;p29"/>
          <p:cNvPicPr preferRelativeResize="0"/>
          <p:nvPr/>
        </p:nvPicPr>
        <p:blipFill rotWithShape="1">
          <a:blip r:embed="rId6">
            <a:alphaModFix/>
          </a:blip>
          <a:srcRect/>
          <a:stretch/>
        </p:blipFill>
        <p:spPr>
          <a:xfrm>
            <a:off x="4715825" y="2120375"/>
            <a:ext cx="4045251" cy="1715225"/>
          </a:xfrm>
          <a:prstGeom prst="rect">
            <a:avLst/>
          </a:prstGeom>
          <a:noFill/>
          <a:ln>
            <a:noFill/>
          </a:ln>
        </p:spPr>
      </p:pic>
      <p:graphicFrame>
        <p:nvGraphicFramePr>
          <p:cNvPr id="186" name="Google Shape;186;p29"/>
          <p:cNvGraphicFramePr/>
          <p:nvPr/>
        </p:nvGraphicFramePr>
        <p:xfrm>
          <a:off x="4715816" y="4214524"/>
          <a:ext cx="3000000" cy="3000000"/>
        </p:xfrm>
        <a:graphic>
          <a:graphicData uri="http://schemas.openxmlformats.org/drawingml/2006/table">
            <a:tbl>
              <a:tblPr firstRow="1" bandRow="1">
                <a:noFill/>
                <a:tableStyleId>{A8AACF4E-ADDC-4CE7-87E3-766C3E9D6159}</a:tableStyleId>
              </a:tblPr>
              <a:tblGrid>
                <a:gridCol w="603750">
                  <a:extLst>
                    <a:ext uri="{9D8B030D-6E8A-4147-A177-3AD203B41FA5}">
                      <a16:colId xmlns:a16="http://schemas.microsoft.com/office/drawing/2014/main" val="20000"/>
                    </a:ext>
                  </a:extLst>
                </a:gridCol>
                <a:gridCol w="603750">
                  <a:extLst>
                    <a:ext uri="{9D8B030D-6E8A-4147-A177-3AD203B41FA5}">
                      <a16:colId xmlns:a16="http://schemas.microsoft.com/office/drawing/2014/main" val="20001"/>
                    </a:ext>
                  </a:extLst>
                </a:gridCol>
                <a:gridCol w="603750">
                  <a:extLst>
                    <a:ext uri="{9D8B030D-6E8A-4147-A177-3AD203B41FA5}">
                      <a16:colId xmlns:a16="http://schemas.microsoft.com/office/drawing/2014/main" val="20002"/>
                    </a:ext>
                  </a:extLst>
                </a:gridCol>
                <a:gridCol w="603750">
                  <a:extLst>
                    <a:ext uri="{9D8B030D-6E8A-4147-A177-3AD203B41FA5}">
                      <a16:colId xmlns:a16="http://schemas.microsoft.com/office/drawing/2014/main" val="20003"/>
                    </a:ext>
                  </a:extLst>
                </a:gridCol>
                <a:gridCol w="603750">
                  <a:extLst>
                    <a:ext uri="{9D8B030D-6E8A-4147-A177-3AD203B41FA5}">
                      <a16:colId xmlns:a16="http://schemas.microsoft.com/office/drawing/2014/main" val="20004"/>
                    </a:ext>
                  </a:extLst>
                </a:gridCol>
                <a:gridCol w="603750">
                  <a:extLst>
                    <a:ext uri="{9D8B030D-6E8A-4147-A177-3AD203B41FA5}">
                      <a16:colId xmlns:a16="http://schemas.microsoft.com/office/drawing/2014/main" val="20005"/>
                    </a:ext>
                  </a:extLst>
                </a:gridCol>
                <a:gridCol w="603750">
                  <a:extLst>
                    <a:ext uri="{9D8B030D-6E8A-4147-A177-3AD203B41FA5}">
                      <a16:colId xmlns:a16="http://schemas.microsoft.com/office/drawing/2014/main" val="20006"/>
                    </a:ext>
                  </a:extLst>
                </a:gridCol>
                <a:gridCol w="603750">
                  <a:extLst>
                    <a:ext uri="{9D8B030D-6E8A-4147-A177-3AD203B41FA5}">
                      <a16:colId xmlns:a16="http://schemas.microsoft.com/office/drawing/2014/main" val="20007"/>
                    </a:ext>
                  </a:extLst>
                </a:gridCol>
                <a:gridCol w="603750">
                  <a:extLst>
                    <a:ext uri="{9D8B030D-6E8A-4147-A177-3AD203B41FA5}">
                      <a16:colId xmlns:a16="http://schemas.microsoft.com/office/drawing/2014/main" val="20008"/>
                    </a:ext>
                  </a:extLst>
                </a:gridCol>
                <a:gridCol w="603750">
                  <a:extLst>
                    <a:ext uri="{9D8B030D-6E8A-4147-A177-3AD203B41FA5}">
                      <a16:colId xmlns:a16="http://schemas.microsoft.com/office/drawing/2014/main" val="20009"/>
                    </a:ext>
                  </a:extLst>
                </a:gridCol>
                <a:gridCol w="603750">
                  <a:extLst>
                    <a:ext uri="{9D8B030D-6E8A-4147-A177-3AD203B41FA5}">
                      <a16:colId xmlns:a16="http://schemas.microsoft.com/office/drawing/2014/main" val="20010"/>
                    </a:ext>
                  </a:extLst>
                </a:gridCol>
                <a:gridCol w="603750">
                  <a:extLst>
                    <a:ext uri="{9D8B030D-6E8A-4147-A177-3AD203B41FA5}">
                      <a16:colId xmlns:a16="http://schemas.microsoft.com/office/drawing/2014/main" val="20011"/>
                    </a:ext>
                  </a:extLst>
                </a:gridCol>
              </a:tblGrid>
              <a:tr h="495325">
                <a:tc>
                  <a:txBody>
                    <a:bodyPr/>
                    <a:lstStyle/>
                    <a:p>
                      <a:pPr marL="0" marR="0" lvl="0" indent="0" algn="l" rtl="0">
                        <a:spcBef>
                          <a:spcPts val="0"/>
                        </a:spcBef>
                        <a:spcAft>
                          <a:spcPts val="0"/>
                        </a:spcAft>
                        <a:buNone/>
                      </a:pPr>
                      <a:endParaRPr sz="1800">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CH5</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CH6</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CH7</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CH8</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CH9</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CH10</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a:latin typeface="Arial"/>
                          <a:ea typeface="Arial"/>
                          <a:cs typeface="Arial"/>
                          <a:sym typeface="Arial"/>
                        </a:rPr>
                        <a:t>CH11</a:t>
                      </a:r>
                      <a:endParaRPr>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b="1">
                          <a:solidFill>
                            <a:srgbClr val="FFFFFF"/>
                          </a:solidFill>
                          <a:latin typeface="Arial"/>
                          <a:ea typeface="Arial"/>
                          <a:cs typeface="Arial"/>
                          <a:sym typeface="Arial"/>
                        </a:rPr>
                        <a:t>CH12</a:t>
                      </a:r>
                      <a:endParaRPr b="1">
                        <a:solidFill>
                          <a:srgbClr val="FFFFFF"/>
                        </a:solidFill>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b="1">
                          <a:solidFill>
                            <a:srgbClr val="FFFFFF"/>
                          </a:solidFill>
                          <a:latin typeface="Arial"/>
                          <a:ea typeface="Arial"/>
                          <a:cs typeface="Arial"/>
                          <a:sym typeface="Arial"/>
                        </a:rPr>
                        <a:t>CH13</a:t>
                      </a:r>
                      <a:endParaRPr b="1">
                        <a:solidFill>
                          <a:srgbClr val="FFFFFF"/>
                        </a:solidFill>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b="1">
                          <a:solidFill>
                            <a:srgbClr val="FFFFFF"/>
                          </a:solidFill>
                          <a:latin typeface="Arial"/>
                          <a:ea typeface="Arial"/>
                          <a:cs typeface="Arial"/>
                          <a:sym typeface="Arial"/>
                        </a:rPr>
                        <a:t>CH14</a:t>
                      </a:r>
                      <a:endParaRPr b="1">
                        <a:solidFill>
                          <a:srgbClr val="FFFFFF"/>
                        </a:solidFill>
                        <a:latin typeface="Arial"/>
                        <a:ea typeface="Arial"/>
                        <a:cs typeface="Arial"/>
                        <a:sym typeface="Arial"/>
                      </a:endParaRPr>
                    </a:p>
                  </a:txBody>
                  <a:tcPr marL="68575" marR="68575" marT="34300" marB="34300" anchor="ctr">
                    <a:solidFill>
                      <a:schemeClr val="accent2"/>
                    </a:solidFill>
                  </a:tcPr>
                </a:tc>
                <a:tc>
                  <a:txBody>
                    <a:bodyPr/>
                    <a:lstStyle/>
                    <a:p>
                      <a:pPr marL="0" marR="0" lvl="0" indent="0" algn="l" rtl="0">
                        <a:spcBef>
                          <a:spcPts val="0"/>
                        </a:spcBef>
                        <a:spcAft>
                          <a:spcPts val="0"/>
                        </a:spcAft>
                        <a:buNone/>
                      </a:pPr>
                      <a:r>
                        <a:rPr lang="en-US" b="1">
                          <a:solidFill>
                            <a:srgbClr val="FFFFFF"/>
                          </a:solidFill>
                          <a:latin typeface="Arial"/>
                          <a:ea typeface="Arial"/>
                          <a:cs typeface="Arial"/>
                          <a:sym typeface="Arial"/>
                        </a:rPr>
                        <a:t>CH15</a:t>
                      </a:r>
                      <a:endParaRPr b="1">
                        <a:solidFill>
                          <a:srgbClr val="FFFFFF"/>
                        </a:solidFill>
                        <a:latin typeface="Arial"/>
                        <a:ea typeface="Arial"/>
                        <a:cs typeface="Arial"/>
                        <a:sym typeface="Arial"/>
                      </a:endParaRPr>
                    </a:p>
                  </a:txBody>
                  <a:tcPr marL="68575" marR="68575" marT="34300" marB="34300" anchor="ctr">
                    <a:solidFill>
                      <a:schemeClr val="accent2"/>
                    </a:solidFill>
                  </a:tcPr>
                </a:tc>
                <a:extLst>
                  <a:ext uri="{0D108BD9-81ED-4DB2-BD59-A6C34878D82A}">
                    <a16:rowId xmlns:a16="http://schemas.microsoft.com/office/drawing/2014/main" val="10000"/>
                  </a:ext>
                </a:extLst>
              </a:tr>
              <a:tr h="352850">
                <a:tc>
                  <a:txBody>
                    <a:bodyPr/>
                    <a:lstStyle/>
                    <a:p>
                      <a:pPr marL="0" marR="0" lvl="0" indent="0" algn="l" rtl="0">
                        <a:spcBef>
                          <a:spcPts val="0"/>
                        </a:spcBef>
                        <a:spcAft>
                          <a:spcPts val="0"/>
                        </a:spcAft>
                        <a:buNone/>
                      </a:pPr>
                      <a:r>
                        <a:rPr lang="en-US" sz="1000">
                          <a:latin typeface="Arial"/>
                          <a:ea typeface="Arial"/>
                          <a:cs typeface="Arial"/>
                          <a:sym typeface="Arial"/>
                        </a:rPr>
                        <a:t>Mean</a:t>
                      </a:r>
                      <a:endParaRPr sz="1000">
                        <a:latin typeface="Arial"/>
                        <a:ea typeface="Arial"/>
                        <a:cs typeface="Arial"/>
                        <a:sym typeface="Arial"/>
                      </a:endParaRPr>
                    </a:p>
                  </a:txBody>
                  <a:tcPr marL="68575" marR="68575" marT="34300" marB="3430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-0.0014</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-0.0068</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-0.0034</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0.0023</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0.0034</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0.0042</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0.0015</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-0.0039</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-0.0057</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-0.0042</a:t>
                      </a:r>
                      <a:endParaRPr sz="1000" b="0" i="0" u="none" strike="noStrike">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val="10001"/>
                  </a:ext>
                </a:extLst>
              </a:tr>
              <a:tr h="403575">
                <a:tc>
                  <a:txBody>
                    <a:bodyPr/>
                    <a:lstStyle/>
                    <a:p>
                      <a:pPr marL="0" marR="0" lvl="0" indent="0" algn="l" rtl="0">
                        <a:spcBef>
                          <a:spcPts val="0"/>
                        </a:spcBef>
                        <a:spcAft>
                          <a:spcPts val="0"/>
                        </a:spcAft>
                        <a:buNone/>
                      </a:pPr>
                      <a:r>
                        <a:rPr lang="en-US" sz="1000">
                          <a:latin typeface="Arial"/>
                          <a:ea typeface="Arial"/>
                          <a:cs typeface="Arial"/>
                          <a:sym typeface="Arial"/>
                        </a:rPr>
                        <a:t>STD</a:t>
                      </a:r>
                      <a:endParaRPr sz="1000">
                        <a:latin typeface="Arial"/>
                        <a:ea typeface="Arial"/>
                        <a:cs typeface="Arial"/>
                        <a:sym typeface="Arial"/>
                      </a:endParaRPr>
                    </a:p>
                  </a:txBody>
                  <a:tcPr marL="68575" marR="68575" marT="34300" marB="3430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0.0838</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0.0678</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0.0639</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0.0592</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0.0665</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0.0669</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0.0683</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0.0701</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0.0748</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0.0727</a:t>
                      </a:r>
                      <a:endParaRPr sz="1000" b="0" i="0" u="none" strike="noStrike">
                        <a:solidFill>
                          <a:srgbClr val="000000"/>
                        </a:solidFill>
                        <a:latin typeface="Arial"/>
                        <a:ea typeface="Arial"/>
                        <a:cs typeface="Arial"/>
                        <a:sym typeface="Arial"/>
                      </a:endParaRPr>
                    </a:p>
                  </a:txBody>
                  <a:tcPr marL="6350" marR="6350" marT="6350" marB="0" anchor="ctr"/>
                </a:tc>
                <a:tc>
                  <a:txBody>
                    <a:bodyPr/>
                    <a:lstStyle/>
                    <a:p>
                      <a:pPr marL="0" marR="0" lvl="0" indent="0" algn="r" rtl="0">
                        <a:spcBef>
                          <a:spcPts val="0"/>
                        </a:spcBef>
                        <a:spcAft>
                          <a:spcPts val="0"/>
                        </a:spcAft>
                        <a:buNone/>
                      </a:pPr>
                      <a:r>
                        <a:rPr lang="en-US" sz="1000" b="0" i="0" u="none" strike="noStrike">
                          <a:solidFill>
                            <a:srgbClr val="000000"/>
                          </a:solidFill>
                          <a:latin typeface="Arial"/>
                          <a:ea typeface="Arial"/>
                          <a:cs typeface="Arial"/>
                          <a:sym typeface="Arial"/>
                        </a:rPr>
                        <a:t>0.0787</a:t>
                      </a:r>
                      <a:endParaRPr sz="1000" b="0" i="0" u="none" strike="noStrike">
                        <a:solidFill>
                          <a:srgbClr val="000000"/>
                        </a:solidFill>
                        <a:latin typeface="Arial"/>
                        <a:ea typeface="Arial"/>
                        <a:cs typeface="Arial"/>
                        <a:sym typeface="Arial"/>
                      </a:endParaRPr>
                    </a:p>
                  </a:txBody>
                  <a:tcPr marL="6350" marR="6350" marT="6350" marB="0" anchor="ctr"/>
                </a:tc>
                <a:extLst>
                  <a:ext uri="{0D108BD9-81ED-4DB2-BD59-A6C34878D82A}">
                    <a16:rowId xmlns:a16="http://schemas.microsoft.com/office/drawing/2014/main" val="10002"/>
                  </a:ext>
                </a:extLst>
              </a:tr>
            </a:tbl>
          </a:graphicData>
        </a:graphic>
      </p:graphicFrame>
      <p:sp>
        <p:nvSpPr>
          <p:cNvPr id="187" name="Google Shape;187;p29"/>
          <p:cNvSpPr txBox="1"/>
          <p:nvPr/>
        </p:nvSpPr>
        <p:spPr>
          <a:xfrm>
            <a:off x="6541650" y="1563775"/>
            <a:ext cx="29385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AI Radiative Transfer </a:t>
            </a:r>
            <a:endParaRPr sz="1800">
              <a:solidFill>
                <a:schemeClr val="lt1"/>
              </a:solidFill>
              <a:latin typeface="Calibri"/>
              <a:ea typeface="Calibri"/>
              <a:cs typeface="Calibri"/>
              <a:sym typeface="Calibri"/>
            </a:endParaRPr>
          </a:p>
        </p:txBody>
      </p:sp>
      <p:sp>
        <p:nvSpPr>
          <p:cNvPr id="188" name="Google Shape;188;p29"/>
          <p:cNvSpPr/>
          <p:nvPr/>
        </p:nvSpPr>
        <p:spPr>
          <a:xfrm>
            <a:off x="5437700" y="3707525"/>
            <a:ext cx="311100" cy="4617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9"/>
          <p:cNvSpPr txBox="1"/>
          <p:nvPr/>
        </p:nvSpPr>
        <p:spPr>
          <a:xfrm>
            <a:off x="979050" y="1563775"/>
            <a:ext cx="29385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Intelligent Data Selection</a:t>
            </a:r>
            <a:endParaRPr sz="1800">
              <a:solidFill>
                <a:schemeClr val="lt1"/>
              </a:solidFill>
              <a:latin typeface="Calibri"/>
              <a:ea typeface="Calibri"/>
              <a:cs typeface="Calibri"/>
              <a:sym typeface="Calibri"/>
            </a:endParaRPr>
          </a:p>
        </p:txBody>
      </p:sp>
      <p:sp>
        <p:nvSpPr>
          <p:cNvPr id="190" name="Google Shape;190;p29"/>
          <p:cNvSpPr txBox="1"/>
          <p:nvPr/>
        </p:nvSpPr>
        <p:spPr>
          <a:xfrm>
            <a:off x="826650" y="5624550"/>
            <a:ext cx="3248400" cy="8313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Replace uniform thinning with dynamic thinning based on predicted impact of observations. (</a:t>
            </a:r>
            <a:r>
              <a:rPr lang="en-US" i="1">
                <a:latin typeface="Calibri"/>
                <a:ea typeface="Calibri"/>
                <a:cs typeface="Calibri"/>
                <a:sym typeface="Calibri"/>
              </a:rPr>
              <a:t>N. Shahroudi, STAR/RTi</a:t>
            </a:r>
            <a:r>
              <a:rPr lang="en-US">
                <a:latin typeface="Calibri"/>
                <a:ea typeface="Calibri"/>
                <a:cs typeface="Calibri"/>
                <a:sym typeface="Calibri"/>
              </a:rPr>
              <a:t>)</a:t>
            </a:r>
            <a:endParaRPr>
              <a:latin typeface="Calibri"/>
              <a:ea typeface="Calibri"/>
              <a:cs typeface="Calibri"/>
              <a:sym typeface="Calibri"/>
            </a:endParaRPr>
          </a:p>
        </p:txBody>
      </p:sp>
      <p:sp>
        <p:nvSpPr>
          <p:cNvPr id="191" name="Google Shape;191;p29"/>
          <p:cNvSpPr txBox="1"/>
          <p:nvPr/>
        </p:nvSpPr>
        <p:spPr>
          <a:xfrm>
            <a:off x="5108200" y="5624550"/>
            <a:ext cx="6325200" cy="8313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Performances of AI-based radiative transfer model targeting CRTM ATMS simulation. Significant progress in regularization of models, surface/water vapor channel performance, and comparison of DNN gradients (Jacobians). (</a:t>
            </a:r>
            <a:r>
              <a:rPr lang="en-US" i="1">
                <a:latin typeface="Calibri"/>
                <a:ea typeface="Calibri"/>
                <a:cs typeface="Calibri"/>
                <a:sym typeface="Calibri"/>
              </a:rPr>
              <a:t>X. Liang, STAR/CISESS</a:t>
            </a:r>
            <a:r>
              <a:rPr lang="en-US">
                <a:latin typeface="Calibri"/>
                <a:ea typeface="Calibri"/>
                <a:cs typeface="Calibri"/>
                <a:sym typeface="Calibri"/>
              </a:rPr>
              <a:t>)</a:t>
            </a:r>
            <a:endParaRPr>
              <a:latin typeface="Calibri"/>
              <a:ea typeface="Calibri"/>
              <a:cs typeface="Calibri"/>
              <a:sym typeface="Calibri"/>
            </a:endParaRPr>
          </a:p>
        </p:txBody>
      </p:sp>
      <p:sp>
        <p:nvSpPr>
          <p:cNvPr id="192" name="Google Shape;192;p29"/>
          <p:cNvSpPr txBox="1"/>
          <p:nvPr/>
        </p:nvSpPr>
        <p:spPr>
          <a:xfrm>
            <a:off x="110300" y="2533725"/>
            <a:ext cx="137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GSI 500 hPa Temperature Increment</a:t>
            </a:r>
            <a:endParaRPr>
              <a:latin typeface="Calibri"/>
              <a:ea typeface="Calibri"/>
              <a:cs typeface="Calibri"/>
              <a:sym typeface="Calibri"/>
            </a:endParaRPr>
          </a:p>
        </p:txBody>
      </p:sp>
      <p:sp>
        <p:nvSpPr>
          <p:cNvPr id="193" name="Google Shape;193;p29"/>
          <p:cNvSpPr txBox="1"/>
          <p:nvPr/>
        </p:nvSpPr>
        <p:spPr>
          <a:xfrm>
            <a:off x="34100" y="4286325"/>
            <a:ext cx="1374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DNN 500 hPa Temperature Increment</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30"/>
          <p:cNvPicPr preferRelativeResize="0"/>
          <p:nvPr/>
        </p:nvPicPr>
        <p:blipFill>
          <a:blip r:embed="rId3">
            <a:alphaModFix/>
          </a:blip>
          <a:stretch>
            <a:fillRect/>
          </a:stretch>
        </p:blipFill>
        <p:spPr>
          <a:xfrm>
            <a:off x="0" y="1734100"/>
            <a:ext cx="4686974" cy="3515225"/>
          </a:xfrm>
          <a:prstGeom prst="rect">
            <a:avLst/>
          </a:prstGeom>
          <a:noFill/>
          <a:ln>
            <a:noFill/>
          </a:ln>
        </p:spPr>
      </p:pic>
      <p:sp>
        <p:nvSpPr>
          <p:cNvPr id="200" name="Google Shape;200;p30"/>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NOAA Next Generation Satellite Architecture</a:t>
            </a:r>
            <a:endParaRPr/>
          </a:p>
        </p:txBody>
      </p:sp>
      <p:pic>
        <p:nvPicPr>
          <p:cNvPr id="201" name="Google Shape;201;p30" descr="Diagram&#10;&#10;Description automatically generated"/>
          <p:cNvPicPr preferRelativeResize="0"/>
          <p:nvPr/>
        </p:nvPicPr>
        <p:blipFill rotWithShape="1">
          <a:blip r:embed="rId4">
            <a:alphaModFix/>
          </a:blip>
          <a:srcRect l="8525" t="25388" r="8459" b="27030"/>
          <a:stretch/>
        </p:blipFill>
        <p:spPr>
          <a:xfrm>
            <a:off x="5833575" y="2297901"/>
            <a:ext cx="3064575" cy="936800"/>
          </a:xfrm>
          <a:prstGeom prst="rect">
            <a:avLst/>
          </a:prstGeom>
          <a:noFill/>
          <a:ln>
            <a:noFill/>
          </a:ln>
        </p:spPr>
      </p:pic>
      <p:pic>
        <p:nvPicPr>
          <p:cNvPr id="202" name="Google Shape;202;p30"/>
          <p:cNvPicPr preferRelativeResize="0"/>
          <p:nvPr/>
        </p:nvPicPr>
        <p:blipFill>
          <a:blip r:embed="rId5">
            <a:alphaModFix/>
          </a:blip>
          <a:stretch>
            <a:fillRect/>
          </a:stretch>
        </p:blipFill>
        <p:spPr>
          <a:xfrm>
            <a:off x="6043050" y="4120980"/>
            <a:ext cx="5276850" cy="1819275"/>
          </a:xfrm>
          <a:prstGeom prst="rect">
            <a:avLst/>
          </a:prstGeom>
          <a:noFill/>
          <a:ln>
            <a:noFill/>
          </a:ln>
        </p:spPr>
      </p:pic>
      <p:sp>
        <p:nvSpPr>
          <p:cNvPr id="203" name="Google Shape;203;p30"/>
          <p:cNvSpPr txBox="1"/>
          <p:nvPr/>
        </p:nvSpPr>
        <p:spPr>
          <a:xfrm>
            <a:off x="6450450" y="1610125"/>
            <a:ext cx="43452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Active vs. Passive 3DWinds OSSE </a:t>
            </a:r>
            <a:endParaRPr sz="1800">
              <a:solidFill>
                <a:schemeClr val="lt1"/>
              </a:solidFill>
              <a:latin typeface="Calibri"/>
              <a:ea typeface="Calibri"/>
              <a:cs typeface="Calibri"/>
              <a:sym typeface="Calibri"/>
            </a:endParaRPr>
          </a:p>
        </p:txBody>
      </p:sp>
      <p:pic>
        <p:nvPicPr>
          <p:cNvPr id="204" name="Google Shape;204;p30" descr="Timeline&#10;&#10;Description automatically generated"/>
          <p:cNvPicPr preferRelativeResize="0"/>
          <p:nvPr/>
        </p:nvPicPr>
        <p:blipFill rotWithShape="1">
          <a:blip r:embed="rId6">
            <a:alphaModFix/>
          </a:blip>
          <a:srcRect l="7808" t="7473" r="8767" b="14510"/>
          <a:stretch/>
        </p:blipFill>
        <p:spPr>
          <a:xfrm>
            <a:off x="8334870" y="2110563"/>
            <a:ext cx="3647554" cy="1819274"/>
          </a:xfrm>
          <a:prstGeom prst="rect">
            <a:avLst/>
          </a:prstGeom>
          <a:noFill/>
          <a:ln>
            <a:noFill/>
          </a:ln>
        </p:spPr>
      </p:pic>
      <p:sp>
        <p:nvSpPr>
          <p:cNvPr id="205" name="Google Shape;205;p30"/>
          <p:cNvSpPr txBox="1"/>
          <p:nvPr/>
        </p:nvSpPr>
        <p:spPr>
          <a:xfrm>
            <a:off x="6087825" y="5711650"/>
            <a:ext cx="5187300" cy="6156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Simulated passive 3DWinds locations (Red) and LEO/GEO AMV (G/Y/B) from the GEOS-5 NR. (</a:t>
            </a:r>
            <a:r>
              <a:rPr lang="en-US" i="1">
                <a:latin typeface="Calibri"/>
                <a:ea typeface="Calibri"/>
                <a:cs typeface="Calibri"/>
                <a:sym typeface="Calibri"/>
              </a:rPr>
              <a:t>D. Santek, CIMSS</a:t>
            </a:r>
            <a:r>
              <a:rPr lang="en-US">
                <a:latin typeface="Calibri"/>
                <a:ea typeface="Calibri"/>
                <a:cs typeface="Calibri"/>
                <a:sym typeface="Calibri"/>
              </a:rPr>
              <a:t>)</a:t>
            </a:r>
            <a:endParaRPr>
              <a:latin typeface="Calibri"/>
              <a:ea typeface="Calibri"/>
              <a:cs typeface="Calibri"/>
              <a:sym typeface="Calibri"/>
            </a:endParaRPr>
          </a:p>
        </p:txBody>
      </p:sp>
      <p:sp>
        <p:nvSpPr>
          <p:cNvPr id="206" name="Google Shape;206;p30"/>
          <p:cNvSpPr txBox="1"/>
          <p:nvPr/>
        </p:nvSpPr>
        <p:spPr>
          <a:xfrm>
            <a:off x="6412163" y="3094963"/>
            <a:ext cx="2212200" cy="8313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Simulated Aeolus HLOS using LIPAS and GEOS-5 NR. (</a:t>
            </a:r>
            <a:r>
              <a:rPr lang="en-US" i="1">
                <a:latin typeface="Calibri"/>
                <a:ea typeface="Calibri"/>
                <a:cs typeface="Calibri"/>
                <a:sym typeface="Calibri"/>
              </a:rPr>
              <a:t>A. Lim, CIMSS</a:t>
            </a:r>
            <a:r>
              <a:rPr lang="en-US">
                <a:latin typeface="Calibri"/>
                <a:ea typeface="Calibri"/>
                <a:cs typeface="Calibri"/>
                <a:sym typeface="Calibri"/>
              </a:rPr>
              <a:t>)</a:t>
            </a:r>
            <a:endParaRPr>
              <a:latin typeface="Calibri"/>
              <a:ea typeface="Calibri"/>
              <a:cs typeface="Calibri"/>
              <a:sym typeface="Calibri"/>
            </a:endParaRPr>
          </a:p>
        </p:txBody>
      </p:sp>
      <p:pic>
        <p:nvPicPr>
          <p:cNvPr id="207" name="Google Shape;207;p30"/>
          <p:cNvPicPr preferRelativeResize="0"/>
          <p:nvPr/>
        </p:nvPicPr>
        <p:blipFill>
          <a:blip r:embed="rId7">
            <a:alphaModFix/>
          </a:blip>
          <a:stretch>
            <a:fillRect/>
          </a:stretch>
        </p:blipFill>
        <p:spPr>
          <a:xfrm>
            <a:off x="3019200" y="3566900"/>
            <a:ext cx="2814382" cy="1951075"/>
          </a:xfrm>
          <a:prstGeom prst="rect">
            <a:avLst/>
          </a:prstGeom>
          <a:noFill/>
          <a:ln>
            <a:noFill/>
          </a:ln>
        </p:spPr>
      </p:pic>
      <p:sp>
        <p:nvSpPr>
          <p:cNvPr id="208" name="Google Shape;208;p30"/>
          <p:cNvSpPr txBox="1"/>
          <p:nvPr/>
        </p:nvSpPr>
        <p:spPr>
          <a:xfrm>
            <a:off x="581250" y="1610125"/>
            <a:ext cx="43452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GEO IR Sounder OSSE</a:t>
            </a:r>
            <a:endParaRPr sz="1800">
              <a:solidFill>
                <a:schemeClr val="lt1"/>
              </a:solidFill>
              <a:latin typeface="Calibri"/>
              <a:ea typeface="Calibri"/>
              <a:cs typeface="Calibri"/>
              <a:sym typeface="Calibri"/>
            </a:endParaRPr>
          </a:p>
        </p:txBody>
      </p:sp>
      <p:sp>
        <p:nvSpPr>
          <p:cNvPr id="209" name="Google Shape;209;p30"/>
          <p:cNvSpPr txBox="1"/>
          <p:nvPr/>
        </p:nvSpPr>
        <p:spPr>
          <a:xfrm>
            <a:off x="581250" y="5725375"/>
            <a:ext cx="5187300" cy="6156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Global OSSE demonstrating significant impact from assimilation of a single GEO IR Sounder in GOES-E. (</a:t>
            </a:r>
            <a:r>
              <a:rPr lang="en-US" i="1">
                <a:latin typeface="Calibri"/>
                <a:ea typeface="Calibri"/>
                <a:cs typeface="Calibri"/>
                <a:sym typeface="Calibri"/>
              </a:rPr>
              <a:t>N. Shahroudi/L. Wang, STAR</a:t>
            </a:r>
            <a:r>
              <a:rPr lang="en-US">
                <a:latin typeface="Calibri"/>
                <a:ea typeface="Calibri"/>
                <a:cs typeface="Calibri"/>
                <a:sym typeface="Calibri"/>
              </a:rPr>
              <a:t>)</a:t>
            </a:r>
            <a:endParaRPr>
              <a:latin typeface="Calibri"/>
              <a:ea typeface="Calibri"/>
              <a:cs typeface="Calibri"/>
              <a:sym typeface="Calibri"/>
            </a:endParaRPr>
          </a:p>
        </p:txBody>
      </p:sp>
      <p:sp>
        <p:nvSpPr>
          <p:cNvPr id="210" name="Google Shape;210;p30"/>
          <p:cNvSpPr txBox="1"/>
          <p:nvPr/>
        </p:nvSpPr>
        <p:spPr>
          <a:xfrm>
            <a:off x="5030550" y="1152025"/>
            <a:ext cx="13158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Calibri"/>
                <a:ea typeface="Calibri"/>
                <a:cs typeface="Calibri"/>
                <a:sym typeface="Calibri"/>
              </a:rPr>
              <a:t>OSSEs</a:t>
            </a:r>
            <a:endParaRPr sz="23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1"/>
          <p:cNvPicPr preferRelativeResize="0"/>
          <p:nvPr/>
        </p:nvPicPr>
        <p:blipFill>
          <a:blip r:embed="rId3">
            <a:alphaModFix/>
          </a:blip>
          <a:stretch>
            <a:fillRect/>
          </a:stretch>
        </p:blipFill>
        <p:spPr>
          <a:xfrm>
            <a:off x="4297675" y="1808300"/>
            <a:ext cx="3425001" cy="4516300"/>
          </a:xfrm>
          <a:prstGeom prst="rect">
            <a:avLst/>
          </a:prstGeom>
          <a:noFill/>
          <a:ln>
            <a:noFill/>
          </a:ln>
        </p:spPr>
      </p:pic>
      <p:sp>
        <p:nvSpPr>
          <p:cNvPr id="217" name="Google Shape;217;p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NOAA Next Generation Satellite Architecture</a:t>
            </a:r>
            <a:endParaRPr/>
          </a:p>
        </p:txBody>
      </p:sp>
      <p:sp>
        <p:nvSpPr>
          <p:cNvPr id="218" name="Google Shape;218;p31"/>
          <p:cNvSpPr txBox="1"/>
          <p:nvPr/>
        </p:nvSpPr>
        <p:spPr>
          <a:xfrm>
            <a:off x="4373875" y="1152025"/>
            <a:ext cx="32835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Calibri"/>
                <a:ea typeface="Calibri"/>
                <a:cs typeface="Calibri"/>
                <a:sym typeface="Calibri"/>
              </a:rPr>
              <a:t>Missions of Opportunity</a:t>
            </a:r>
            <a:endParaRPr sz="2300">
              <a:latin typeface="Calibri"/>
              <a:ea typeface="Calibri"/>
              <a:cs typeface="Calibri"/>
              <a:sym typeface="Calibri"/>
            </a:endParaRPr>
          </a:p>
        </p:txBody>
      </p:sp>
      <p:pic>
        <p:nvPicPr>
          <p:cNvPr id="219" name="Google Shape;219;p31"/>
          <p:cNvPicPr preferRelativeResize="0"/>
          <p:nvPr/>
        </p:nvPicPr>
        <p:blipFill>
          <a:blip r:embed="rId4">
            <a:alphaModFix/>
          </a:blip>
          <a:stretch>
            <a:fillRect/>
          </a:stretch>
        </p:blipFill>
        <p:spPr>
          <a:xfrm>
            <a:off x="106675" y="2689975"/>
            <a:ext cx="4038600" cy="3124200"/>
          </a:xfrm>
          <a:prstGeom prst="rect">
            <a:avLst/>
          </a:prstGeom>
          <a:noFill/>
          <a:ln>
            <a:noFill/>
          </a:ln>
        </p:spPr>
      </p:pic>
      <p:pic>
        <p:nvPicPr>
          <p:cNvPr id="220" name="Google Shape;220;p31"/>
          <p:cNvPicPr preferRelativeResize="0"/>
          <p:nvPr/>
        </p:nvPicPr>
        <p:blipFill>
          <a:blip r:embed="rId5">
            <a:alphaModFix/>
          </a:blip>
          <a:stretch>
            <a:fillRect/>
          </a:stretch>
        </p:blipFill>
        <p:spPr>
          <a:xfrm>
            <a:off x="8096251" y="4335538"/>
            <a:ext cx="2668850" cy="1907325"/>
          </a:xfrm>
          <a:prstGeom prst="rect">
            <a:avLst/>
          </a:prstGeom>
          <a:noFill/>
          <a:ln>
            <a:noFill/>
          </a:ln>
        </p:spPr>
      </p:pic>
      <p:pic>
        <p:nvPicPr>
          <p:cNvPr id="221" name="Google Shape;221;p31"/>
          <p:cNvPicPr preferRelativeResize="0"/>
          <p:nvPr/>
        </p:nvPicPr>
        <p:blipFill>
          <a:blip r:embed="rId6">
            <a:alphaModFix/>
          </a:blip>
          <a:stretch>
            <a:fillRect/>
          </a:stretch>
        </p:blipFill>
        <p:spPr>
          <a:xfrm>
            <a:off x="8247627" y="2398800"/>
            <a:ext cx="3285067" cy="1847850"/>
          </a:xfrm>
          <a:prstGeom prst="rect">
            <a:avLst/>
          </a:prstGeom>
          <a:noFill/>
          <a:ln>
            <a:noFill/>
          </a:ln>
        </p:spPr>
      </p:pic>
      <p:sp>
        <p:nvSpPr>
          <p:cNvPr id="222" name="Google Shape;222;p31"/>
          <p:cNvSpPr txBox="1"/>
          <p:nvPr/>
        </p:nvSpPr>
        <p:spPr>
          <a:xfrm>
            <a:off x="571075" y="1575200"/>
            <a:ext cx="31098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Aeolus Value Assessments</a:t>
            </a:r>
            <a:endParaRPr sz="1800">
              <a:solidFill>
                <a:schemeClr val="lt1"/>
              </a:solidFill>
              <a:latin typeface="Calibri"/>
              <a:ea typeface="Calibri"/>
              <a:cs typeface="Calibri"/>
              <a:sym typeface="Calibri"/>
            </a:endParaRPr>
          </a:p>
        </p:txBody>
      </p:sp>
      <p:sp>
        <p:nvSpPr>
          <p:cNvPr id="223" name="Google Shape;223;p31"/>
          <p:cNvSpPr txBox="1"/>
          <p:nvPr/>
        </p:nvSpPr>
        <p:spPr>
          <a:xfrm>
            <a:off x="4526600" y="1575200"/>
            <a:ext cx="31098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CrIS Shortwave IR Assimilation</a:t>
            </a:r>
            <a:endParaRPr sz="1800">
              <a:solidFill>
                <a:schemeClr val="lt1"/>
              </a:solidFill>
              <a:latin typeface="Calibri"/>
              <a:ea typeface="Calibri"/>
              <a:cs typeface="Calibri"/>
              <a:sym typeface="Calibri"/>
            </a:endParaRPr>
          </a:p>
        </p:txBody>
      </p:sp>
      <p:sp>
        <p:nvSpPr>
          <p:cNvPr id="224" name="Google Shape;224;p31"/>
          <p:cNvSpPr txBox="1"/>
          <p:nvPr/>
        </p:nvSpPr>
        <p:spPr>
          <a:xfrm>
            <a:off x="8322200" y="1575200"/>
            <a:ext cx="3109800" cy="461700"/>
          </a:xfrm>
          <a:prstGeom prst="rect">
            <a:avLst/>
          </a:prstGeom>
          <a:solidFill>
            <a:schemeClr val="accent1"/>
          </a:solidFill>
          <a:ln w="9525" cap="flat" cmpd="sng">
            <a:solidFill>
              <a:srgbClr val="D0E5E8"/>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chemeClr val="lt1"/>
                </a:solidFill>
                <a:latin typeface="Calibri"/>
                <a:ea typeface="Calibri"/>
                <a:cs typeface="Calibri"/>
                <a:sym typeface="Calibri"/>
              </a:rPr>
              <a:t>Smallsat Exploitation</a:t>
            </a:r>
            <a:endParaRPr sz="1800">
              <a:solidFill>
                <a:schemeClr val="lt1"/>
              </a:solidFill>
              <a:latin typeface="Calibri"/>
              <a:ea typeface="Calibri"/>
              <a:cs typeface="Calibri"/>
              <a:sym typeface="Calibri"/>
            </a:endParaRPr>
          </a:p>
        </p:txBody>
      </p:sp>
      <p:sp>
        <p:nvSpPr>
          <p:cNvPr id="225" name="Google Shape;225;p31"/>
          <p:cNvSpPr txBox="1"/>
          <p:nvPr/>
        </p:nvSpPr>
        <p:spPr>
          <a:xfrm>
            <a:off x="571080" y="2011800"/>
            <a:ext cx="3109800" cy="6156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Optimization of Aeolus DA. Synergy with AMVs. Data quality assessments.</a:t>
            </a:r>
            <a:endParaRPr>
              <a:latin typeface="Calibri"/>
              <a:ea typeface="Calibri"/>
              <a:cs typeface="Calibri"/>
              <a:sym typeface="Calibri"/>
            </a:endParaRPr>
          </a:p>
        </p:txBody>
      </p:sp>
      <p:sp>
        <p:nvSpPr>
          <p:cNvPr id="226" name="Google Shape;226;p31"/>
          <p:cNvSpPr txBox="1"/>
          <p:nvPr/>
        </p:nvSpPr>
        <p:spPr>
          <a:xfrm>
            <a:off x="595050" y="5715800"/>
            <a:ext cx="3481500" cy="6156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CTL and Aeolus-CTL Wind RMSE vs. forecast hour and height. (</a:t>
            </a:r>
            <a:r>
              <a:rPr lang="en-US" i="1">
                <a:latin typeface="Calibri"/>
                <a:ea typeface="Calibri"/>
                <a:cs typeface="Calibri"/>
                <a:sym typeface="Calibri"/>
              </a:rPr>
              <a:t>H. Liu, STAR/CISESS</a:t>
            </a:r>
            <a:r>
              <a:rPr lang="en-US">
                <a:latin typeface="Calibri"/>
                <a:ea typeface="Calibri"/>
                <a:cs typeface="Calibri"/>
                <a:sym typeface="Calibri"/>
              </a:rPr>
              <a:t>)</a:t>
            </a:r>
            <a:endParaRPr>
              <a:latin typeface="Calibri"/>
              <a:ea typeface="Calibri"/>
              <a:cs typeface="Calibri"/>
              <a:sym typeface="Calibri"/>
            </a:endParaRPr>
          </a:p>
        </p:txBody>
      </p:sp>
      <p:sp>
        <p:nvSpPr>
          <p:cNvPr id="227" name="Google Shape;227;p31"/>
          <p:cNvSpPr txBox="1"/>
          <p:nvPr/>
        </p:nvSpPr>
        <p:spPr>
          <a:xfrm>
            <a:off x="4526605" y="2036900"/>
            <a:ext cx="3109800" cy="6156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Value of CrIS SWIR radiances. Assimilation of both SW/LW channels.</a:t>
            </a:r>
            <a:endParaRPr>
              <a:latin typeface="Calibri"/>
              <a:ea typeface="Calibri"/>
              <a:cs typeface="Calibri"/>
              <a:sym typeface="Calibri"/>
            </a:endParaRPr>
          </a:p>
        </p:txBody>
      </p:sp>
      <p:sp>
        <p:nvSpPr>
          <p:cNvPr id="228" name="Google Shape;228;p31"/>
          <p:cNvSpPr txBox="1"/>
          <p:nvPr/>
        </p:nvSpPr>
        <p:spPr>
          <a:xfrm>
            <a:off x="4554875" y="4955038"/>
            <a:ext cx="2490300" cy="8313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Overall forecast scores for CrIS global DA experiments. (</a:t>
            </a:r>
            <a:r>
              <a:rPr lang="en-US" i="1">
                <a:latin typeface="Calibri"/>
                <a:ea typeface="Calibri"/>
                <a:cs typeface="Calibri"/>
                <a:sym typeface="Calibri"/>
              </a:rPr>
              <a:t>E. Jones, STAR/CISESS</a:t>
            </a:r>
            <a:r>
              <a:rPr lang="en-US">
                <a:latin typeface="Calibri"/>
                <a:ea typeface="Calibri"/>
                <a:cs typeface="Calibri"/>
                <a:sym typeface="Calibri"/>
              </a:rPr>
              <a:t>)</a:t>
            </a:r>
            <a:endParaRPr>
              <a:latin typeface="Calibri"/>
              <a:ea typeface="Calibri"/>
              <a:cs typeface="Calibri"/>
              <a:sym typeface="Calibri"/>
            </a:endParaRPr>
          </a:p>
        </p:txBody>
      </p:sp>
      <p:sp>
        <p:nvSpPr>
          <p:cNvPr id="229" name="Google Shape;229;p31"/>
          <p:cNvSpPr txBox="1"/>
          <p:nvPr/>
        </p:nvSpPr>
        <p:spPr>
          <a:xfrm>
            <a:off x="8322200" y="2036900"/>
            <a:ext cx="3109800" cy="4002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Assessment and exploitation of TROPICS</a:t>
            </a:r>
            <a:endParaRPr>
              <a:latin typeface="Calibri"/>
              <a:ea typeface="Calibri"/>
              <a:cs typeface="Calibri"/>
              <a:sym typeface="Calibri"/>
            </a:endParaRPr>
          </a:p>
        </p:txBody>
      </p:sp>
      <p:sp>
        <p:nvSpPr>
          <p:cNvPr id="230" name="Google Shape;230;p31"/>
          <p:cNvSpPr txBox="1"/>
          <p:nvPr/>
        </p:nvSpPr>
        <p:spPr>
          <a:xfrm>
            <a:off x="10698500" y="4506350"/>
            <a:ext cx="1376100" cy="14775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Assessment and exploitation of TEMPEST (STP-H8) </a:t>
            </a:r>
            <a:endParaRPr>
              <a:latin typeface="Calibri"/>
              <a:ea typeface="Calibri"/>
              <a:cs typeface="Calibri"/>
              <a:sym typeface="Calibri"/>
            </a:endParaRPr>
          </a:p>
          <a:p>
            <a:pPr marL="0" lvl="0" indent="0" algn="l" rtl="0">
              <a:spcBef>
                <a:spcPts val="0"/>
              </a:spcBef>
              <a:spcAft>
                <a:spcPts val="0"/>
              </a:spcAft>
              <a:buNone/>
            </a:pPr>
            <a:r>
              <a:rPr lang="en-US">
                <a:latin typeface="Calibri"/>
                <a:ea typeface="Calibri"/>
                <a:cs typeface="Calibri"/>
                <a:sym typeface="Calibri"/>
              </a:rPr>
              <a:t>(</a:t>
            </a:r>
            <a:r>
              <a:rPr lang="en-US" i="1">
                <a:latin typeface="Calibri"/>
                <a:ea typeface="Calibri"/>
                <a:cs typeface="Calibri"/>
                <a:sym typeface="Calibri"/>
              </a:rPr>
              <a:t>figure courtesy</a:t>
            </a:r>
            <a:r>
              <a:rPr lang="en-US">
                <a:latin typeface="Calibri"/>
                <a:ea typeface="Calibri"/>
                <a:cs typeface="Calibri"/>
                <a:sym typeface="Calibri"/>
              </a:rPr>
              <a:t> </a:t>
            </a:r>
            <a:r>
              <a:rPr lang="en-US" i="1">
                <a:latin typeface="Calibri"/>
                <a:ea typeface="Calibri"/>
                <a:cs typeface="Calibri"/>
                <a:sym typeface="Calibri"/>
              </a:rPr>
              <a:t>A. Kliewer, CIRA</a:t>
            </a:r>
            <a:r>
              <a:rPr lang="en-US">
                <a:latin typeface="Calibri"/>
                <a:ea typeface="Calibri"/>
                <a:cs typeface="Calibri"/>
                <a:sym typeface="Calibri"/>
              </a:rPr>
              <a:t>)</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2"/>
          <p:cNvSpPr/>
          <p:nvPr/>
        </p:nvSpPr>
        <p:spPr>
          <a:xfrm>
            <a:off x="1636625" y="3679800"/>
            <a:ext cx="2934300" cy="2153700"/>
          </a:xfrm>
          <a:prstGeom prst="rect">
            <a:avLst/>
          </a:prstGeom>
          <a:solidFill>
            <a:srgbClr val="980000"/>
          </a:solidFill>
          <a:ln w="9525" cap="flat" cmpd="sng">
            <a:solidFill>
              <a:schemeClr val="dk2"/>
            </a:solidFill>
            <a:prstDash val="solid"/>
            <a:round/>
            <a:headEnd type="none" w="sm" len="sm"/>
            <a:tailEnd type="none" w="sm" len="sm"/>
          </a:ln>
          <a:effectLst>
            <a:reflection stA="30000"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237" name="Google Shape;237;p3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User/Stakeholder Engagement</a:t>
            </a:r>
            <a:endParaRPr/>
          </a:p>
        </p:txBody>
      </p:sp>
      <p:grpSp>
        <p:nvGrpSpPr>
          <p:cNvPr id="238" name="Google Shape;238;p32"/>
          <p:cNvGrpSpPr/>
          <p:nvPr/>
        </p:nvGrpSpPr>
        <p:grpSpPr>
          <a:xfrm>
            <a:off x="713311" y="1549297"/>
            <a:ext cx="2237794" cy="2153743"/>
            <a:chOff x="363524" y="1258050"/>
            <a:chExt cx="2547000" cy="2547000"/>
          </a:xfrm>
        </p:grpSpPr>
        <p:sp>
          <p:nvSpPr>
            <p:cNvPr id="239" name="Google Shape;239;p32"/>
            <p:cNvSpPr/>
            <p:nvPr/>
          </p:nvSpPr>
          <p:spPr>
            <a:xfrm rot="2700000">
              <a:off x="1356161" y="1011412"/>
              <a:ext cx="561726" cy="3040276"/>
            </a:xfrm>
            <a:prstGeom prst="roundRect">
              <a:avLst>
                <a:gd name="adj" fmla="val 50000"/>
              </a:avLst>
            </a:prstGeom>
            <a:solidFill>
              <a:srgbClr val="840D3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00"/>
            </a:p>
          </p:txBody>
        </p:sp>
        <p:sp>
          <p:nvSpPr>
            <p:cNvPr id="240" name="Google Shape;240;p32"/>
            <p:cNvSpPr/>
            <p:nvPr/>
          </p:nvSpPr>
          <p:spPr>
            <a:xfrm>
              <a:off x="580539" y="3205393"/>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rgbClr val="840D35"/>
                  </a:solidFill>
                  <a:latin typeface="Roboto"/>
                  <a:ea typeface="Roboto"/>
                  <a:cs typeface="Roboto"/>
                  <a:sym typeface="Roboto"/>
                </a:rPr>
                <a:t>1</a:t>
              </a:r>
              <a:endParaRPr sz="1200" b="1">
                <a:solidFill>
                  <a:srgbClr val="840D35"/>
                </a:solidFill>
                <a:latin typeface="Roboto"/>
                <a:ea typeface="Roboto"/>
                <a:cs typeface="Roboto"/>
                <a:sym typeface="Roboto"/>
              </a:endParaRPr>
            </a:p>
          </p:txBody>
        </p:sp>
        <p:sp>
          <p:nvSpPr>
            <p:cNvPr id="241" name="Google Shape;241;p32"/>
            <p:cNvSpPr txBox="1"/>
            <p:nvPr/>
          </p:nvSpPr>
          <p:spPr>
            <a:xfrm rot="-2700000">
              <a:off x="567889" y="2239754"/>
              <a:ext cx="2336422" cy="393293"/>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200" b="1">
                  <a:solidFill>
                    <a:srgbClr val="FFFFFF"/>
                  </a:solidFill>
                  <a:latin typeface="Roboto"/>
                  <a:ea typeface="Roboto"/>
                  <a:cs typeface="Roboto"/>
                  <a:sym typeface="Roboto"/>
                </a:rPr>
                <a:t>Requirements/User Needs Formulation</a:t>
              </a:r>
              <a:endParaRPr sz="700" b="1">
                <a:solidFill>
                  <a:srgbClr val="FFFFFF"/>
                </a:solidFill>
                <a:latin typeface="Roboto"/>
                <a:ea typeface="Roboto"/>
                <a:cs typeface="Roboto"/>
                <a:sym typeface="Roboto"/>
              </a:endParaRPr>
            </a:p>
          </p:txBody>
        </p:sp>
      </p:grpSp>
      <p:grpSp>
        <p:nvGrpSpPr>
          <p:cNvPr id="242" name="Google Shape;242;p32"/>
          <p:cNvGrpSpPr/>
          <p:nvPr/>
        </p:nvGrpSpPr>
        <p:grpSpPr>
          <a:xfrm>
            <a:off x="1782032" y="1549297"/>
            <a:ext cx="2237794" cy="2153743"/>
            <a:chOff x="2273746" y="1258050"/>
            <a:chExt cx="2547000" cy="2547000"/>
          </a:xfrm>
        </p:grpSpPr>
        <p:sp>
          <p:nvSpPr>
            <p:cNvPr id="243" name="Google Shape;243;p32"/>
            <p:cNvSpPr/>
            <p:nvPr/>
          </p:nvSpPr>
          <p:spPr>
            <a:xfrm rot="2700000">
              <a:off x="3266383" y="1011412"/>
              <a:ext cx="561726" cy="3040276"/>
            </a:xfrm>
            <a:prstGeom prst="roundRect">
              <a:avLst>
                <a:gd name="adj" fmla="val 50000"/>
              </a:avLst>
            </a:prstGeom>
            <a:solidFill>
              <a:srgbClr val="F4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00"/>
            </a:p>
          </p:txBody>
        </p:sp>
        <p:sp>
          <p:nvSpPr>
            <p:cNvPr id="244" name="Google Shape;244;p32"/>
            <p:cNvSpPr/>
            <p:nvPr/>
          </p:nvSpPr>
          <p:spPr>
            <a:xfrm>
              <a:off x="2490761" y="3205393"/>
              <a:ext cx="374100" cy="374100"/>
            </a:xfrm>
            <a:prstGeom prst="ellipse">
              <a:avLst/>
            </a:prstGeom>
            <a:solidFill>
              <a:srgbClr val="F4CCCC"/>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rgbClr val="AC1145"/>
                  </a:solidFill>
                  <a:latin typeface="Roboto"/>
                  <a:ea typeface="Roboto"/>
                  <a:cs typeface="Roboto"/>
                  <a:sym typeface="Roboto"/>
                </a:rPr>
                <a:t>2</a:t>
              </a:r>
              <a:endParaRPr sz="1200" b="1">
                <a:solidFill>
                  <a:srgbClr val="AC1145"/>
                </a:solidFill>
                <a:latin typeface="Roboto"/>
                <a:ea typeface="Roboto"/>
                <a:cs typeface="Roboto"/>
                <a:sym typeface="Roboto"/>
              </a:endParaRPr>
            </a:p>
          </p:txBody>
        </p:sp>
        <p:sp>
          <p:nvSpPr>
            <p:cNvPr id="245" name="Google Shape;245;p32"/>
            <p:cNvSpPr txBox="1"/>
            <p:nvPr/>
          </p:nvSpPr>
          <p:spPr>
            <a:xfrm rot="-2700000">
              <a:off x="2473968" y="2237954"/>
              <a:ext cx="2341513" cy="393293"/>
            </a:xfrm>
            <a:prstGeom prst="rect">
              <a:avLst/>
            </a:prstGeom>
            <a:solidFill>
              <a:srgbClr val="F4CCCC"/>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200" b="1">
                  <a:solidFill>
                    <a:srgbClr val="FFFFFF"/>
                  </a:solidFill>
                  <a:latin typeface="Roboto"/>
                  <a:ea typeface="Roboto"/>
                  <a:cs typeface="Roboto"/>
                  <a:sym typeface="Roboto"/>
                </a:rPr>
                <a:t>Concept/Design</a:t>
              </a:r>
              <a:endParaRPr sz="700" b="1">
                <a:solidFill>
                  <a:srgbClr val="FFFFFF"/>
                </a:solidFill>
                <a:latin typeface="Roboto"/>
                <a:ea typeface="Roboto"/>
                <a:cs typeface="Roboto"/>
                <a:sym typeface="Roboto"/>
              </a:endParaRPr>
            </a:p>
          </p:txBody>
        </p:sp>
      </p:grpSp>
      <p:grpSp>
        <p:nvGrpSpPr>
          <p:cNvPr id="246" name="Google Shape;246;p32"/>
          <p:cNvGrpSpPr/>
          <p:nvPr/>
        </p:nvGrpSpPr>
        <p:grpSpPr>
          <a:xfrm>
            <a:off x="2859360" y="1549297"/>
            <a:ext cx="2237794" cy="2153743"/>
            <a:chOff x="4193764" y="1258050"/>
            <a:chExt cx="2547000" cy="2547000"/>
          </a:xfrm>
        </p:grpSpPr>
        <p:sp>
          <p:nvSpPr>
            <p:cNvPr id="247" name="Google Shape;247;p32"/>
            <p:cNvSpPr/>
            <p:nvPr/>
          </p:nvSpPr>
          <p:spPr>
            <a:xfrm rot="2700000">
              <a:off x="5186401" y="1011412"/>
              <a:ext cx="561726" cy="3040276"/>
            </a:xfrm>
            <a:prstGeom prst="roundRect">
              <a:avLst>
                <a:gd name="adj" fmla="val 50000"/>
              </a:avLst>
            </a:prstGeom>
            <a:solidFill>
              <a:srgbClr val="F4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00"/>
            </a:p>
          </p:txBody>
        </p:sp>
        <p:sp>
          <p:nvSpPr>
            <p:cNvPr id="248" name="Google Shape;248;p32"/>
            <p:cNvSpPr/>
            <p:nvPr/>
          </p:nvSpPr>
          <p:spPr>
            <a:xfrm>
              <a:off x="4410780" y="3205393"/>
              <a:ext cx="374100" cy="374100"/>
            </a:xfrm>
            <a:prstGeom prst="ellipse">
              <a:avLst/>
            </a:prstGeom>
            <a:solidFill>
              <a:srgbClr val="F4CCCC"/>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ctr" rtl="0">
                <a:spcBef>
                  <a:spcPts val="0"/>
                </a:spcBef>
                <a:spcAft>
                  <a:spcPts val="0"/>
                </a:spcAft>
                <a:buNone/>
              </a:pPr>
              <a:r>
                <a:rPr lang="en-US" sz="1200" b="1">
                  <a:solidFill>
                    <a:srgbClr val="B61249"/>
                  </a:solidFill>
                  <a:latin typeface="Roboto"/>
                  <a:ea typeface="Roboto"/>
                  <a:cs typeface="Roboto"/>
                  <a:sym typeface="Roboto"/>
                </a:rPr>
                <a:t>3</a:t>
              </a:r>
              <a:endParaRPr sz="1200" b="1">
                <a:solidFill>
                  <a:srgbClr val="B61249"/>
                </a:solidFill>
                <a:latin typeface="Roboto"/>
                <a:ea typeface="Roboto"/>
                <a:cs typeface="Roboto"/>
                <a:sym typeface="Roboto"/>
              </a:endParaRPr>
            </a:p>
          </p:txBody>
        </p:sp>
        <p:sp>
          <p:nvSpPr>
            <p:cNvPr id="249" name="Google Shape;249;p32"/>
            <p:cNvSpPr txBox="1"/>
            <p:nvPr/>
          </p:nvSpPr>
          <p:spPr>
            <a:xfrm rot="-2700000">
              <a:off x="4400124" y="2240504"/>
              <a:ext cx="2334301" cy="393293"/>
            </a:xfrm>
            <a:prstGeom prst="rect">
              <a:avLst/>
            </a:prstGeom>
            <a:solidFill>
              <a:srgbClr val="F4CCCC"/>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200" b="1">
                  <a:solidFill>
                    <a:srgbClr val="FFFFFF"/>
                  </a:solidFill>
                  <a:latin typeface="Roboto"/>
                  <a:ea typeface="Roboto"/>
                  <a:cs typeface="Roboto"/>
                  <a:sym typeface="Roboto"/>
                </a:rPr>
                <a:t>Testing/Implementation</a:t>
              </a:r>
              <a:endParaRPr sz="700" b="1">
                <a:solidFill>
                  <a:srgbClr val="FFFFFF"/>
                </a:solidFill>
                <a:latin typeface="Roboto"/>
                <a:ea typeface="Roboto"/>
                <a:cs typeface="Roboto"/>
                <a:sym typeface="Roboto"/>
              </a:endParaRPr>
            </a:p>
          </p:txBody>
        </p:sp>
      </p:grpSp>
      <p:grpSp>
        <p:nvGrpSpPr>
          <p:cNvPr id="250" name="Google Shape;250;p32"/>
          <p:cNvGrpSpPr/>
          <p:nvPr/>
        </p:nvGrpSpPr>
        <p:grpSpPr>
          <a:xfrm>
            <a:off x="3928081" y="1549297"/>
            <a:ext cx="2237794" cy="2153743"/>
            <a:chOff x="6103986" y="1258050"/>
            <a:chExt cx="2547000" cy="2547000"/>
          </a:xfrm>
        </p:grpSpPr>
        <p:sp>
          <p:nvSpPr>
            <p:cNvPr id="251" name="Google Shape;251;p32"/>
            <p:cNvSpPr/>
            <p:nvPr/>
          </p:nvSpPr>
          <p:spPr>
            <a:xfrm rot="2700000">
              <a:off x="7096623" y="1011412"/>
              <a:ext cx="561726" cy="3040276"/>
            </a:xfrm>
            <a:prstGeom prst="roundRect">
              <a:avLst>
                <a:gd name="adj" fmla="val 50000"/>
              </a:avLst>
            </a:prstGeom>
            <a:solidFill>
              <a:srgbClr val="F4CC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000"/>
            </a:p>
          </p:txBody>
        </p:sp>
        <p:sp>
          <p:nvSpPr>
            <p:cNvPr id="252" name="Google Shape;252;p32"/>
            <p:cNvSpPr/>
            <p:nvPr/>
          </p:nvSpPr>
          <p:spPr>
            <a:xfrm>
              <a:off x="6321002" y="3205393"/>
              <a:ext cx="374100" cy="374100"/>
            </a:xfrm>
            <a:prstGeom prst="ellipse">
              <a:avLst/>
            </a:prstGeom>
            <a:solidFill>
              <a:srgbClr val="F4CCCC"/>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US" sz="1200" b="1">
                  <a:solidFill>
                    <a:srgbClr val="C4134E"/>
                  </a:solidFill>
                  <a:latin typeface="Roboto"/>
                  <a:ea typeface="Roboto"/>
                  <a:cs typeface="Roboto"/>
                  <a:sym typeface="Roboto"/>
                </a:rPr>
                <a:t>4</a:t>
              </a:r>
              <a:endParaRPr sz="1200" b="1">
                <a:solidFill>
                  <a:srgbClr val="C4134E"/>
                </a:solidFill>
                <a:latin typeface="Roboto"/>
                <a:ea typeface="Roboto"/>
                <a:cs typeface="Roboto"/>
                <a:sym typeface="Roboto"/>
              </a:endParaRPr>
            </a:p>
          </p:txBody>
        </p:sp>
        <p:sp>
          <p:nvSpPr>
            <p:cNvPr id="253" name="Google Shape;253;p32"/>
            <p:cNvSpPr txBox="1"/>
            <p:nvPr/>
          </p:nvSpPr>
          <p:spPr>
            <a:xfrm rot="-2700000">
              <a:off x="6306241" y="2238854"/>
              <a:ext cx="2338968" cy="393293"/>
            </a:xfrm>
            <a:prstGeom prst="rect">
              <a:avLst/>
            </a:prstGeom>
            <a:solidFill>
              <a:srgbClr val="F4CCCC"/>
            </a:solid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1200" b="1">
                  <a:solidFill>
                    <a:srgbClr val="FFFFFF"/>
                  </a:solidFill>
                  <a:latin typeface="Roboto"/>
                  <a:ea typeface="Roboto"/>
                  <a:cs typeface="Roboto"/>
                  <a:sym typeface="Roboto"/>
                </a:rPr>
                <a:t>Continuity/M&amp;S</a:t>
              </a:r>
              <a:endParaRPr sz="700" b="1">
                <a:solidFill>
                  <a:srgbClr val="FFFFFF"/>
                </a:solidFill>
                <a:latin typeface="Roboto"/>
                <a:ea typeface="Roboto"/>
                <a:cs typeface="Roboto"/>
                <a:sym typeface="Roboto"/>
              </a:endParaRPr>
            </a:p>
          </p:txBody>
        </p:sp>
      </p:grpSp>
      <p:sp>
        <p:nvSpPr>
          <p:cNvPr id="254" name="Google Shape;254;p32"/>
          <p:cNvSpPr txBox="1"/>
          <p:nvPr/>
        </p:nvSpPr>
        <p:spPr>
          <a:xfrm>
            <a:off x="1739400" y="3746750"/>
            <a:ext cx="6795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lt1"/>
                </a:solidFill>
                <a:latin typeface="Calibri"/>
                <a:ea typeface="Calibri"/>
                <a:cs typeface="Calibri"/>
                <a:sym typeface="Calibri"/>
              </a:rPr>
              <a:t>SAT</a:t>
            </a:r>
            <a:endParaRPr sz="2100">
              <a:solidFill>
                <a:schemeClr val="lt1"/>
              </a:solidFill>
              <a:latin typeface="Calibri"/>
              <a:ea typeface="Calibri"/>
              <a:cs typeface="Calibri"/>
              <a:sym typeface="Calibri"/>
            </a:endParaRPr>
          </a:p>
        </p:txBody>
      </p:sp>
      <p:sp>
        <p:nvSpPr>
          <p:cNvPr id="255" name="Google Shape;255;p32"/>
          <p:cNvSpPr txBox="1"/>
          <p:nvPr/>
        </p:nvSpPr>
        <p:spPr>
          <a:xfrm rot="5400716">
            <a:off x="3498061" y="4250691"/>
            <a:ext cx="1439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600">
                <a:solidFill>
                  <a:schemeClr val="lt1"/>
                </a:solidFill>
                <a:latin typeface="Calibri"/>
                <a:ea typeface="Calibri"/>
                <a:cs typeface="Calibri"/>
                <a:sym typeface="Calibri"/>
              </a:rPr>
              <a:t>XORWG</a:t>
            </a:r>
            <a:endParaRPr sz="2600">
              <a:solidFill>
                <a:schemeClr val="lt1"/>
              </a:solidFill>
              <a:latin typeface="Calibri"/>
              <a:ea typeface="Calibri"/>
              <a:cs typeface="Calibri"/>
              <a:sym typeface="Calibri"/>
            </a:endParaRPr>
          </a:p>
        </p:txBody>
      </p:sp>
      <p:sp>
        <p:nvSpPr>
          <p:cNvPr id="256" name="Google Shape;256;p32"/>
          <p:cNvSpPr txBox="1"/>
          <p:nvPr/>
        </p:nvSpPr>
        <p:spPr>
          <a:xfrm>
            <a:off x="1739400" y="5131700"/>
            <a:ext cx="13569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500">
                <a:solidFill>
                  <a:schemeClr val="lt1"/>
                </a:solidFill>
                <a:latin typeface="Calibri"/>
                <a:ea typeface="Calibri"/>
                <a:cs typeface="Calibri"/>
                <a:sym typeface="Calibri"/>
              </a:rPr>
              <a:t>SNWG</a:t>
            </a:r>
            <a:endParaRPr sz="3500">
              <a:solidFill>
                <a:schemeClr val="lt1"/>
              </a:solidFill>
              <a:latin typeface="Calibri"/>
              <a:ea typeface="Calibri"/>
              <a:cs typeface="Calibri"/>
              <a:sym typeface="Calibri"/>
            </a:endParaRPr>
          </a:p>
        </p:txBody>
      </p:sp>
      <p:sp>
        <p:nvSpPr>
          <p:cNvPr id="257" name="Google Shape;257;p32"/>
          <p:cNvSpPr txBox="1"/>
          <p:nvPr/>
        </p:nvSpPr>
        <p:spPr>
          <a:xfrm>
            <a:off x="1728750" y="4724388"/>
            <a:ext cx="209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Satellite Proving Grounds</a:t>
            </a:r>
            <a:endParaRPr>
              <a:solidFill>
                <a:schemeClr val="lt1"/>
              </a:solidFill>
              <a:latin typeface="Calibri"/>
              <a:ea typeface="Calibri"/>
              <a:cs typeface="Calibri"/>
              <a:sym typeface="Calibri"/>
            </a:endParaRPr>
          </a:p>
        </p:txBody>
      </p:sp>
      <p:sp>
        <p:nvSpPr>
          <p:cNvPr id="258" name="Google Shape;258;p32"/>
          <p:cNvSpPr txBox="1"/>
          <p:nvPr/>
        </p:nvSpPr>
        <p:spPr>
          <a:xfrm>
            <a:off x="1739400" y="4122250"/>
            <a:ext cx="12639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300">
                <a:solidFill>
                  <a:schemeClr val="lt1"/>
                </a:solidFill>
                <a:latin typeface="Calibri"/>
                <a:ea typeface="Calibri"/>
                <a:cs typeface="Calibri"/>
                <a:sym typeface="Calibri"/>
              </a:rPr>
              <a:t>CGMS</a:t>
            </a:r>
            <a:endParaRPr sz="3300">
              <a:solidFill>
                <a:schemeClr val="lt1"/>
              </a:solidFill>
              <a:latin typeface="Calibri"/>
              <a:ea typeface="Calibri"/>
              <a:cs typeface="Calibri"/>
              <a:sym typeface="Calibri"/>
            </a:endParaRPr>
          </a:p>
        </p:txBody>
      </p:sp>
      <p:sp>
        <p:nvSpPr>
          <p:cNvPr id="259" name="Google Shape;259;p32"/>
          <p:cNvSpPr txBox="1"/>
          <p:nvPr/>
        </p:nvSpPr>
        <p:spPr>
          <a:xfrm>
            <a:off x="2947225" y="4268500"/>
            <a:ext cx="74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Calibri"/>
                <a:ea typeface="Calibri"/>
                <a:cs typeface="Calibri"/>
                <a:sym typeface="Calibri"/>
              </a:rPr>
              <a:t>UFS</a:t>
            </a:r>
            <a:endParaRPr>
              <a:solidFill>
                <a:schemeClr val="lt1"/>
              </a:solidFill>
              <a:latin typeface="Calibri"/>
              <a:ea typeface="Calibri"/>
              <a:cs typeface="Calibri"/>
              <a:sym typeface="Calibri"/>
            </a:endParaRPr>
          </a:p>
        </p:txBody>
      </p:sp>
      <p:sp>
        <p:nvSpPr>
          <p:cNvPr id="260" name="Google Shape;260;p32"/>
          <p:cNvSpPr txBox="1"/>
          <p:nvPr/>
        </p:nvSpPr>
        <p:spPr>
          <a:xfrm rot="-5400000">
            <a:off x="3193133" y="3998674"/>
            <a:ext cx="1047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chemeClr val="lt1"/>
                </a:solidFill>
                <a:latin typeface="Calibri"/>
                <a:ea typeface="Calibri"/>
                <a:cs typeface="Calibri"/>
                <a:sym typeface="Calibri"/>
              </a:rPr>
              <a:t>ICAMS</a:t>
            </a:r>
            <a:endParaRPr sz="2400">
              <a:solidFill>
                <a:schemeClr val="lt1"/>
              </a:solidFill>
              <a:latin typeface="Calibri"/>
              <a:ea typeface="Calibri"/>
              <a:cs typeface="Calibri"/>
              <a:sym typeface="Calibri"/>
            </a:endParaRPr>
          </a:p>
        </p:txBody>
      </p:sp>
      <p:sp>
        <p:nvSpPr>
          <p:cNvPr id="261" name="Google Shape;261;p32"/>
          <p:cNvSpPr txBox="1"/>
          <p:nvPr/>
        </p:nvSpPr>
        <p:spPr>
          <a:xfrm>
            <a:off x="2478800" y="3754388"/>
            <a:ext cx="100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lt1"/>
                </a:solidFill>
                <a:latin typeface="Calibri"/>
                <a:ea typeface="Calibri"/>
                <a:cs typeface="Calibri"/>
                <a:sym typeface="Calibri"/>
              </a:rPr>
              <a:t>SPRWG</a:t>
            </a:r>
            <a:endParaRPr sz="1800">
              <a:solidFill>
                <a:schemeClr val="lt1"/>
              </a:solidFill>
              <a:latin typeface="Calibri"/>
              <a:ea typeface="Calibri"/>
              <a:cs typeface="Calibri"/>
              <a:sym typeface="Calibri"/>
            </a:endParaRPr>
          </a:p>
        </p:txBody>
      </p:sp>
      <p:sp>
        <p:nvSpPr>
          <p:cNvPr id="262" name="Google Shape;262;p32"/>
          <p:cNvSpPr txBox="1"/>
          <p:nvPr/>
        </p:nvSpPr>
        <p:spPr>
          <a:xfrm>
            <a:off x="3096300" y="5194525"/>
            <a:ext cx="1675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lt1"/>
                </a:solidFill>
                <a:latin typeface="Calibri"/>
                <a:ea typeface="Calibri"/>
                <a:cs typeface="Calibri"/>
                <a:sym typeface="Calibri"/>
              </a:rPr>
              <a:t>LORWG</a:t>
            </a:r>
            <a:endParaRPr sz="2800">
              <a:solidFill>
                <a:schemeClr val="lt1"/>
              </a:solidFill>
              <a:latin typeface="Calibri"/>
              <a:ea typeface="Calibri"/>
              <a:cs typeface="Calibri"/>
              <a:sym typeface="Calibri"/>
            </a:endParaRPr>
          </a:p>
        </p:txBody>
      </p:sp>
      <p:sp>
        <p:nvSpPr>
          <p:cNvPr id="263" name="Google Shape;263;p32"/>
          <p:cNvSpPr txBox="1"/>
          <p:nvPr/>
        </p:nvSpPr>
        <p:spPr>
          <a:xfrm rot="10800000">
            <a:off x="3079500" y="4958088"/>
            <a:ext cx="11040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lt1"/>
                </a:solidFill>
                <a:latin typeface="Calibri"/>
                <a:ea typeface="Calibri"/>
                <a:cs typeface="Calibri"/>
                <a:sym typeface="Calibri"/>
              </a:rPr>
              <a:t>GORWG</a:t>
            </a:r>
            <a:endParaRPr sz="2100">
              <a:solidFill>
                <a:schemeClr val="lt1"/>
              </a:solidFill>
              <a:latin typeface="Calibri"/>
              <a:ea typeface="Calibri"/>
              <a:cs typeface="Calibri"/>
              <a:sym typeface="Calibri"/>
            </a:endParaRPr>
          </a:p>
        </p:txBody>
      </p:sp>
      <p:pic>
        <p:nvPicPr>
          <p:cNvPr id="264" name="Google Shape;264;p32"/>
          <p:cNvPicPr preferRelativeResize="0"/>
          <p:nvPr/>
        </p:nvPicPr>
        <p:blipFill>
          <a:blip r:embed="rId3">
            <a:alphaModFix/>
          </a:blip>
          <a:stretch>
            <a:fillRect/>
          </a:stretch>
        </p:blipFill>
        <p:spPr>
          <a:xfrm>
            <a:off x="7241700" y="1757850"/>
            <a:ext cx="4112100" cy="2455833"/>
          </a:xfrm>
          <a:prstGeom prst="rect">
            <a:avLst/>
          </a:prstGeom>
          <a:noFill/>
          <a:ln w="9525" cap="flat" cmpd="sng">
            <a:solidFill>
              <a:schemeClr val="dk2"/>
            </a:solidFill>
            <a:prstDash val="solid"/>
            <a:round/>
            <a:headEnd type="none" w="sm" len="sm"/>
            <a:tailEnd type="none" w="sm" len="sm"/>
          </a:ln>
        </p:spPr>
      </p:pic>
      <p:sp>
        <p:nvSpPr>
          <p:cNvPr id="265" name="Google Shape;265;p32"/>
          <p:cNvSpPr txBox="1"/>
          <p:nvPr/>
        </p:nvSpPr>
        <p:spPr>
          <a:xfrm>
            <a:off x="7241700" y="4280700"/>
            <a:ext cx="4112100" cy="1970100"/>
          </a:xfrm>
          <a:prstGeom prst="rect">
            <a:avLst/>
          </a:prstGeom>
          <a:solidFill>
            <a:srgbClr val="E69138"/>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700">
                <a:latin typeface="Calibri"/>
                <a:ea typeface="Calibri"/>
                <a:cs typeface="Calibri"/>
                <a:sym typeface="Calibri"/>
              </a:rPr>
              <a:t>NESDIS is developing a Satellite Observations Roadmap to link current and future mission data to the NOAA modeling suite use and needs.</a:t>
            </a:r>
            <a:endParaRPr sz="17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a:latin typeface="Calibri"/>
                <a:ea typeface="Calibri"/>
                <a:cs typeface="Calibri"/>
                <a:sym typeface="Calibri"/>
              </a:rPr>
              <a:t>Available/used, available not used</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a:latin typeface="Calibri"/>
                <a:ea typeface="Calibri"/>
                <a:cs typeface="Calibri"/>
                <a:sym typeface="Calibri"/>
              </a:rPr>
              <a:t>Not available/gaps</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a:latin typeface="Calibri"/>
                <a:ea typeface="Calibri"/>
                <a:cs typeface="Calibri"/>
                <a:sym typeface="Calibri"/>
              </a:rPr>
              <a:t>Timelines (2040+)</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US" sz="1200">
                <a:latin typeface="Calibri"/>
                <a:ea typeface="Calibri"/>
                <a:cs typeface="Calibri"/>
                <a:sym typeface="Calibri"/>
              </a:rPr>
              <a:t>NOAA/non-NOAA/commercial/demonstration</a:t>
            </a:r>
            <a:endParaRPr sz="1200">
              <a:latin typeface="Calibri"/>
              <a:ea typeface="Calibri"/>
              <a:cs typeface="Calibri"/>
              <a:sym typeface="Calibri"/>
            </a:endParaRPr>
          </a:p>
        </p:txBody>
      </p:sp>
      <p:sp>
        <p:nvSpPr>
          <p:cNvPr id="266" name="Google Shape;266;p32"/>
          <p:cNvSpPr txBox="1"/>
          <p:nvPr/>
        </p:nvSpPr>
        <p:spPr>
          <a:xfrm>
            <a:off x="1776050" y="4958088"/>
            <a:ext cx="1007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chemeClr val="lt1"/>
                </a:solidFill>
                <a:latin typeface="Calibri"/>
                <a:ea typeface="Calibri"/>
                <a:cs typeface="Calibri"/>
                <a:sym typeface="Calibri"/>
              </a:rPr>
              <a:t>JCSDA</a:t>
            </a:r>
            <a:endParaRPr sz="18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Near-term Priorities/Focus</a:t>
            </a:r>
            <a:endParaRPr/>
          </a:p>
        </p:txBody>
      </p:sp>
      <p:sp>
        <p:nvSpPr>
          <p:cNvPr id="273" name="Google Shape;273;p33"/>
          <p:cNvSpPr txBox="1">
            <a:spLocks noGrp="1"/>
          </p:cNvSpPr>
          <p:nvPr>
            <p:ph type="body" idx="1"/>
          </p:nvPr>
        </p:nvSpPr>
        <p:spPr>
          <a:xfrm>
            <a:off x="762000" y="1597025"/>
            <a:ext cx="50367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Increasing satellite data impact in NWP</a:t>
            </a:r>
            <a:endParaRPr/>
          </a:p>
          <a:p>
            <a:pPr marL="914400" lvl="1" indent="-342900" algn="l" rtl="0">
              <a:spcBef>
                <a:spcPts val="0"/>
              </a:spcBef>
              <a:spcAft>
                <a:spcPts val="0"/>
              </a:spcAft>
              <a:buSzPts val="1800"/>
              <a:buChar char="–"/>
            </a:pPr>
            <a:r>
              <a:rPr lang="en-US"/>
              <a:t>Preprocessing, forward operators, new technologies</a:t>
            </a:r>
            <a:endParaRPr/>
          </a:p>
          <a:p>
            <a:pPr marL="457200" lvl="0" indent="-342900" algn="l" rtl="0">
              <a:spcBef>
                <a:spcPts val="0"/>
              </a:spcBef>
              <a:spcAft>
                <a:spcPts val="0"/>
              </a:spcAft>
              <a:buSzPts val="1800"/>
              <a:buChar char="•"/>
            </a:pPr>
            <a:r>
              <a:rPr lang="en-US"/>
              <a:t>Architecture studies</a:t>
            </a:r>
            <a:endParaRPr/>
          </a:p>
          <a:p>
            <a:pPr marL="457200" lvl="0" indent="-342900" algn="l" rtl="0">
              <a:spcBef>
                <a:spcPts val="0"/>
              </a:spcBef>
              <a:spcAft>
                <a:spcPts val="0"/>
              </a:spcAft>
              <a:buSzPts val="1800"/>
              <a:buChar char="•"/>
            </a:pPr>
            <a:r>
              <a:rPr lang="en-US"/>
              <a:t>Transitioning to JEDI</a:t>
            </a:r>
            <a:endParaRPr/>
          </a:p>
          <a:p>
            <a:pPr marL="457200" lvl="0" indent="-342900" algn="l" rtl="0">
              <a:spcBef>
                <a:spcPts val="0"/>
              </a:spcBef>
              <a:spcAft>
                <a:spcPts val="0"/>
              </a:spcAft>
              <a:buSzPts val="1800"/>
              <a:buChar char="•"/>
            </a:pPr>
            <a:r>
              <a:rPr lang="en-US"/>
              <a:t>Infrastructure/O2R2O</a:t>
            </a:r>
            <a:endParaRPr/>
          </a:p>
          <a:p>
            <a:pPr marL="457200" lvl="0" indent="-342900" algn="l" rtl="0">
              <a:spcBef>
                <a:spcPts val="0"/>
              </a:spcBef>
              <a:spcAft>
                <a:spcPts val="0"/>
              </a:spcAft>
              <a:buSzPts val="1800"/>
              <a:buChar char="•"/>
            </a:pPr>
            <a:r>
              <a:rPr lang="en-US"/>
              <a:t>Meeting data needs</a:t>
            </a:r>
            <a:endParaRPr/>
          </a:p>
          <a:p>
            <a:pPr marL="914400" lvl="1" indent="-342900" algn="l" rtl="0">
              <a:spcBef>
                <a:spcPts val="0"/>
              </a:spcBef>
              <a:spcAft>
                <a:spcPts val="0"/>
              </a:spcAft>
              <a:buSzPts val="1800"/>
              <a:buChar char="–"/>
            </a:pPr>
            <a:r>
              <a:rPr lang="en-US"/>
              <a:t>Marine/Land/Coupled DA</a:t>
            </a:r>
            <a:endParaRPr/>
          </a:p>
          <a:p>
            <a:pPr marL="457200" lvl="0" indent="-342900" algn="l" rtl="0">
              <a:spcBef>
                <a:spcPts val="0"/>
              </a:spcBef>
              <a:spcAft>
                <a:spcPts val="0"/>
              </a:spcAft>
              <a:buSzPts val="1800"/>
              <a:buChar char="•"/>
            </a:pPr>
            <a:r>
              <a:rPr lang="en-US"/>
              <a:t>Inter/intra-agency collaboration</a:t>
            </a:r>
            <a:endParaRPr/>
          </a:p>
        </p:txBody>
      </p:sp>
      <p:grpSp>
        <p:nvGrpSpPr>
          <p:cNvPr id="274" name="Google Shape;274;p33"/>
          <p:cNvGrpSpPr/>
          <p:nvPr/>
        </p:nvGrpSpPr>
        <p:grpSpPr>
          <a:xfrm>
            <a:off x="6241234" y="565056"/>
            <a:ext cx="5155157" cy="5294604"/>
            <a:chOff x="2598147" y="450054"/>
            <a:chExt cx="3866464" cy="3971052"/>
          </a:xfrm>
        </p:grpSpPr>
        <p:sp>
          <p:nvSpPr>
            <p:cNvPr id="275" name="Google Shape;275;p33"/>
            <p:cNvSpPr/>
            <p:nvPr/>
          </p:nvSpPr>
          <p:spPr>
            <a:xfrm rot="3648803">
              <a:off x="3726237" y="3510533"/>
              <a:ext cx="771446" cy="771446"/>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a:t>JEDI IODA/UFO</a:t>
              </a:r>
              <a:endParaRPr/>
            </a:p>
          </p:txBody>
        </p:sp>
        <p:sp>
          <p:nvSpPr>
            <p:cNvPr id="276" name="Google Shape;276;p33"/>
            <p:cNvSpPr/>
            <p:nvPr/>
          </p:nvSpPr>
          <p:spPr>
            <a:xfrm rot="6042787">
              <a:off x="2952249" y="1590271"/>
              <a:ext cx="440579" cy="440579"/>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00"/>
                <a:t>It is a dark time for the Rebellion. Although the Death Star has been destroyed, Imperial troops have driven the Rebel forces from their space….</a:t>
              </a:r>
              <a:endParaRPr sz="200"/>
            </a:p>
          </p:txBody>
        </p:sp>
        <p:sp>
          <p:nvSpPr>
            <p:cNvPr id="277" name="Google Shape;277;p33"/>
            <p:cNvSpPr/>
            <p:nvPr/>
          </p:nvSpPr>
          <p:spPr>
            <a:xfrm rot="-5730741">
              <a:off x="2805062" y="2495490"/>
              <a:ext cx="1199246" cy="1199246"/>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a:t>New products/</a:t>
              </a:r>
              <a:endParaRPr/>
            </a:p>
            <a:p>
              <a:pPr marL="0" lvl="0" indent="0" algn="l" rtl="0">
                <a:spcBef>
                  <a:spcPts val="0"/>
                </a:spcBef>
                <a:spcAft>
                  <a:spcPts val="0"/>
                </a:spcAft>
                <a:buNone/>
              </a:pPr>
              <a:r>
                <a:rPr lang="en-US"/>
                <a:t>innovation</a:t>
              </a:r>
              <a:endParaRPr/>
            </a:p>
          </p:txBody>
        </p:sp>
        <p:sp>
          <p:nvSpPr>
            <p:cNvPr id="278" name="Google Shape;278;p33"/>
            <p:cNvSpPr/>
            <p:nvPr/>
          </p:nvSpPr>
          <p:spPr>
            <a:xfrm rot="-6598620">
              <a:off x="4546370" y="686713"/>
              <a:ext cx="1681581" cy="1681581"/>
            </a:xfrm>
            <a:prstGeom prst="ellipse">
              <a:avLst/>
            </a:prstGeom>
            <a:solidFill>
              <a:srgbClr val="A1C3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a:t>Increase Impact</a:t>
              </a:r>
              <a:endParaRPr/>
            </a:p>
          </p:txBody>
        </p:sp>
        <p:sp>
          <p:nvSpPr>
            <p:cNvPr id="279" name="Google Shape;279;p33"/>
            <p:cNvSpPr/>
            <p:nvPr/>
          </p:nvSpPr>
          <p:spPr>
            <a:xfrm rot="-794056">
              <a:off x="2661794" y="2208269"/>
              <a:ext cx="629005" cy="629005"/>
            </a:xfrm>
            <a:prstGeom prst="ellipse">
              <a:avLst/>
            </a:prstGeom>
            <a:solidFill>
              <a:srgbClr val="0C58D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800"/>
                <a:t>collaboration</a:t>
              </a:r>
              <a:endParaRPr sz="800"/>
            </a:p>
          </p:txBody>
        </p:sp>
      </p:grpSp>
      <p:grpSp>
        <p:nvGrpSpPr>
          <p:cNvPr id="280" name="Google Shape;280;p33"/>
          <p:cNvGrpSpPr/>
          <p:nvPr/>
        </p:nvGrpSpPr>
        <p:grpSpPr>
          <a:xfrm>
            <a:off x="8596444" y="2700360"/>
            <a:ext cx="3253519" cy="3253519"/>
            <a:chOff x="4447194" y="1815766"/>
            <a:chExt cx="2440200" cy="2440200"/>
          </a:xfrm>
        </p:grpSpPr>
        <p:sp>
          <p:nvSpPr>
            <p:cNvPr id="281" name="Google Shape;281;p33"/>
            <p:cNvSpPr/>
            <p:nvPr/>
          </p:nvSpPr>
          <p:spPr>
            <a:xfrm>
              <a:off x="4447194" y="1815766"/>
              <a:ext cx="2440200" cy="2440200"/>
            </a:xfrm>
            <a:prstGeom prst="ellipse">
              <a:avLst/>
            </a:prstGeom>
            <a:solidFill>
              <a:srgbClr val="0944A1"/>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p33"/>
            <p:cNvSpPr txBox="1"/>
            <p:nvPr/>
          </p:nvSpPr>
          <p:spPr>
            <a:xfrm>
              <a:off x="4735950" y="2504275"/>
              <a:ext cx="1862700" cy="11634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600">
                  <a:solidFill>
                    <a:srgbClr val="FFFFFF"/>
                  </a:solidFill>
                  <a:latin typeface="Roboto"/>
                  <a:ea typeface="Roboto"/>
                  <a:cs typeface="Roboto"/>
                  <a:sym typeface="Roboto"/>
                </a:rPr>
                <a:t>Data/Product Delivery</a:t>
              </a:r>
              <a:endParaRPr sz="1600">
                <a:solidFill>
                  <a:srgbClr val="FFFFFF"/>
                </a:solidFill>
                <a:latin typeface="Roboto"/>
                <a:ea typeface="Roboto"/>
                <a:cs typeface="Roboto"/>
                <a:sym typeface="Roboto"/>
              </a:endParaRPr>
            </a:p>
          </p:txBody>
        </p:sp>
      </p:grpSp>
      <p:grpSp>
        <p:nvGrpSpPr>
          <p:cNvPr id="283" name="Google Shape;283;p33"/>
          <p:cNvGrpSpPr/>
          <p:nvPr/>
        </p:nvGrpSpPr>
        <p:grpSpPr>
          <a:xfrm>
            <a:off x="7651399" y="2111425"/>
            <a:ext cx="1898353" cy="1898353"/>
            <a:chOff x="3490737" y="1374053"/>
            <a:chExt cx="1423800" cy="1423800"/>
          </a:xfrm>
        </p:grpSpPr>
        <p:sp>
          <p:nvSpPr>
            <p:cNvPr id="284" name="Google Shape;284;p33"/>
            <p:cNvSpPr/>
            <p:nvPr/>
          </p:nvSpPr>
          <p:spPr>
            <a:xfrm>
              <a:off x="3490737" y="1374053"/>
              <a:ext cx="1423800" cy="1423800"/>
            </a:xfrm>
            <a:prstGeom prst="ellipse">
              <a:avLst/>
            </a:prstGeom>
            <a:solidFill>
              <a:srgbClr val="0C58D3"/>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5" name="Google Shape;285;p33"/>
            <p:cNvSpPr txBox="1"/>
            <p:nvPr/>
          </p:nvSpPr>
          <p:spPr>
            <a:xfrm>
              <a:off x="3718754" y="1613603"/>
              <a:ext cx="967800" cy="944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a:solidFill>
                    <a:srgbClr val="FFFFFF"/>
                  </a:solidFill>
                  <a:latin typeface="Roboto"/>
                  <a:ea typeface="Roboto"/>
                  <a:cs typeface="Roboto"/>
                  <a:sym typeface="Roboto"/>
                </a:rPr>
                <a:t>Satellite Architecture</a:t>
              </a:r>
              <a:endParaRPr sz="1300">
                <a:solidFill>
                  <a:srgbClr val="FFFFFF"/>
                </a:solidFill>
                <a:latin typeface="Roboto"/>
                <a:ea typeface="Roboto"/>
                <a:cs typeface="Roboto"/>
                <a:sym typeface="Roboto"/>
              </a:endParaRPr>
            </a:p>
          </p:txBody>
        </p:sp>
      </p:grpSp>
      <p:sp>
        <p:nvSpPr>
          <p:cNvPr id="286" name="Google Shape;286;p33"/>
          <p:cNvSpPr txBox="1"/>
          <p:nvPr/>
        </p:nvSpPr>
        <p:spPr>
          <a:xfrm>
            <a:off x="1048100" y="5915650"/>
            <a:ext cx="6706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atin typeface="Calibri"/>
                <a:ea typeface="Calibri"/>
                <a:cs typeface="Calibri"/>
                <a:sym typeface="Calibri"/>
              </a:rPr>
              <a:t>*Not in order/size of importance</a:t>
            </a:r>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1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1543</Words>
  <Application>Microsoft Macintosh PowerPoint</Application>
  <PresentationFormat>Widescreen</PresentationFormat>
  <Paragraphs>234</Paragraphs>
  <Slides>11</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NTR</vt:lpstr>
      <vt:lpstr>Courier New</vt:lpstr>
      <vt:lpstr>Roboto</vt:lpstr>
      <vt:lpstr>Calibri</vt:lpstr>
      <vt:lpstr>Arial</vt:lpstr>
      <vt:lpstr>1_Office Theme</vt:lpstr>
      <vt:lpstr>1_Office Theme</vt:lpstr>
      <vt:lpstr>PowerPoint Presentation</vt:lpstr>
      <vt:lpstr>NESDIS Functions</vt:lpstr>
      <vt:lpstr>Key NESDIS-JCSDA Contributions</vt:lpstr>
      <vt:lpstr>CRTM Advancements</vt:lpstr>
      <vt:lpstr>AI Exploitation (ATMS)</vt:lpstr>
      <vt:lpstr>NOAA Next Generation Satellite Architecture</vt:lpstr>
      <vt:lpstr>NOAA Next Generation Satellite Architecture</vt:lpstr>
      <vt:lpstr>User/Stakeholder Engagement</vt:lpstr>
      <vt:lpstr>Near-term Priorities/Focus</vt:lpstr>
      <vt:lpstr>Thank you!</vt:lpstr>
      <vt:lpstr>The NESDIS strategy for  providing the information that NWP centers need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2021-06-07T17:04:26Z</dcterms:modified>
</cp:coreProperties>
</file>