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443" r:id="rId2"/>
    <p:sldId id="445" r:id="rId3"/>
    <p:sldId id="433" r:id="rId4"/>
    <p:sldId id="503" r:id="rId5"/>
    <p:sldId id="501" r:id="rId6"/>
    <p:sldId id="450" r:id="rId7"/>
    <p:sldId id="451" r:id="rId8"/>
    <p:sldId id="499" r:id="rId9"/>
    <p:sldId id="498" r:id="rId10"/>
    <p:sldId id="500" r:id="rId11"/>
    <p:sldId id="504" r:id="rId12"/>
    <p:sldId id="505" r:id="rId13"/>
    <p:sldId id="506" r:id="rId14"/>
    <p:sldId id="5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1B18AE-0F19-7745-9977-847B972ACB01}">
          <p14:sldIdLst>
            <p14:sldId id="443"/>
            <p14:sldId id="445"/>
            <p14:sldId id="433"/>
            <p14:sldId id="503"/>
            <p14:sldId id="501"/>
            <p14:sldId id="450"/>
            <p14:sldId id="451"/>
            <p14:sldId id="499"/>
            <p14:sldId id="498"/>
            <p14:sldId id="500"/>
            <p14:sldId id="504"/>
            <p14:sldId id="505"/>
            <p14:sldId id="506"/>
            <p14:sldId id="5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0C0"/>
    <a:srgbClr val="D6D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/>
    <p:restoredTop sz="96303"/>
  </p:normalViewPr>
  <p:slideViewPr>
    <p:cSldViewPr snapToGrid="0" snapToObjects="1">
      <p:cViewPr>
        <p:scale>
          <a:sx n="134" d="100"/>
          <a:sy n="13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8F575-CFF4-4540-9F13-0BD66401F543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6004F-B13D-4A46-80B4-371BC8AD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004F-B13D-4A46-80B4-371BC8ADFA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MERRA-2 Ocean / S2S V3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forecasts use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ensemble members for 3 months, do a clustering, and the run only 10 of the ensemble members out to 9 months.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 LETKF is like ensemble OI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inessence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004F-B13D-4A46-80B4-371BC8ADF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Updates to both the model and assimilation in the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004F-B13D-4A46-80B4-371BC8ADF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004F-B13D-4A46-80B4-371BC8ADF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instruments and more all-sky.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004F-B13D-4A46-80B4-371BC8ADF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004F-B13D-4A46-80B4-371BC8ADF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C2C3-3A0C-584C-916E-A9AAF09FA2EB}" type="datetime1">
              <a:rPr lang="en-US" smtClean="0"/>
              <a:t>6/3/21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3973"/>
            <a:ext cx="10515600" cy="4697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19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67F730E-769C-8943-86D0-39732ED46C86}" type="datetime1">
              <a:rPr lang="en-US" smtClean="0"/>
              <a:t>6/3/21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648-2B6F-7542-AC27-692E22FAB677}" type="datetime1">
              <a:rPr lang="en-US" smtClean="0"/>
              <a:t>6/3/21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A937-087E-1940-A886-10F1AEE1C40E}" type="datetime1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9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F594-CAEC-104F-B0D9-CAE1908977B2}" type="datetime1">
              <a:rPr lang="en-US" smtClean="0"/>
              <a:t>6/3/21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7"/>
            <a:ext cx="3932237" cy="1133856"/>
          </a:xfr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60474"/>
            <a:ext cx="3932237" cy="390851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AF1-966B-784B-8166-A624BB73B814}" type="datetime1">
              <a:rPr lang="en-US" smtClean="0"/>
              <a:t>6/3/21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3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4D93-182A-2048-80BB-CC21ADCA570A}" type="datetime1">
              <a:rPr lang="en-US" smtClean="0"/>
              <a:t>6/3/21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06555"/>
            <a:ext cx="1051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88947"/>
            <a:ext cx="12192000" cy="46907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53099" y="6464945"/>
            <a:ext cx="2581079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b="1" i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Global Modeling</a:t>
            </a:r>
            <a:r>
              <a:rPr lang="en-US" sz="900" b="1" i="0" baseline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and</a:t>
            </a:r>
            <a:r>
              <a:rPr lang="en-US" sz="900" b="1" i="0" baseline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6226" y="6449580"/>
            <a:ext cx="1052957" cy="311817"/>
          </a:xfrm>
          <a:prstGeom prst="rect">
            <a:avLst/>
          </a:prstGeom>
          <a:noFill/>
          <a:ln w="6350">
            <a:solidFill>
              <a:schemeClr val="tx1">
                <a:lumMod val="95000"/>
              </a:schemeClr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i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GMAO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0700" y="6440922"/>
            <a:ext cx="531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4695" y="6449580"/>
            <a:ext cx="1482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5222-4FFA-924B-9F3D-6AC214225F8E}" type="datetime1">
              <a:rPr lang="en-US" smtClean="0"/>
              <a:t>6/3/21</a:t>
            </a:fld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43107" y="127916"/>
            <a:ext cx="3571124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844" tIns="67921" rIns="135844" bIns="67921"/>
          <a:lstStyle>
            <a:lvl1pPr defTabSz="1019175">
              <a:defRPr sz="4000">
                <a:solidFill>
                  <a:srgbClr val="939BA8"/>
                </a:solidFill>
                <a:latin typeface="Arial" charset="0"/>
              </a:defRPr>
            </a:lvl1pPr>
            <a:lvl2pPr defTabSz="1019175">
              <a:defRPr sz="4000">
                <a:solidFill>
                  <a:srgbClr val="939BA8"/>
                </a:solidFill>
                <a:latin typeface="Arial" charset="0"/>
              </a:defRPr>
            </a:lvl2pPr>
            <a:lvl3pPr defTabSz="1019175">
              <a:defRPr sz="4000">
                <a:solidFill>
                  <a:srgbClr val="939BA8"/>
                </a:solidFill>
                <a:latin typeface="Arial" charset="0"/>
              </a:defRPr>
            </a:lvl3pPr>
            <a:lvl4pPr defTabSz="1019175">
              <a:defRPr sz="4000">
                <a:solidFill>
                  <a:srgbClr val="939BA8"/>
                </a:solidFill>
                <a:latin typeface="Arial" charset="0"/>
              </a:defRPr>
            </a:lvl4pPr>
            <a:lvl5pPr defTabSz="1019175">
              <a:defRPr sz="4000">
                <a:solidFill>
                  <a:srgbClr val="939BA8"/>
                </a:solidFill>
                <a:latin typeface="Arial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33" b="0" i="0">
                <a:solidFill>
                  <a:schemeClr val="bg2">
                    <a:lumMod val="50000"/>
                  </a:schemeClr>
                </a:solidFill>
                <a:ea typeface="Arial Regular" charset="0"/>
              </a:rPr>
              <a:t>National Aeronautics and Space Administration</a:t>
            </a:r>
          </a:p>
        </p:txBody>
      </p:sp>
      <p:pic>
        <p:nvPicPr>
          <p:cNvPr id="12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222" y="127916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8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1238D-5253-6147-BCE7-06C5F21D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AE191-B481-6E46-B048-5315697A87A8}"/>
              </a:ext>
            </a:extLst>
          </p:cNvPr>
          <p:cNvSpPr txBox="1"/>
          <p:nvPr/>
        </p:nvSpPr>
        <p:spPr>
          <a:xfrm>
            <a:off x="1197763" y="1768813"/>
            <a:ext cx="97458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NASA/GMAO Update and JCSDA Activities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Ron Gelaro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GMAO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JCSDA Executive Team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for the GMAO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BA7B6-E07D-7B4D-B2F4-A3D28978976D}"/>
              </a:ext>
            </a:extLst>
          </p:cNvPr>
          <p:cNvSpPr txBox="1"/>
          <p:nvPr/>
        </p:nvSpPr>
        <p:spPr>
          <a:xfrm>
            <a:off x="1515874" y="5628299"/>
            <a:ext cx="868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</a:t>
            </a:r>
            <a:r>
              <a:rPr lang="en-US" sz="1600" i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JCSDA Technical Review Meeting and Science Workshop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 – 11 June  2021,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23667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C4B12-B900-8440-A617-21A37BB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F62F7-44DF-9444-A741-070C43541D7C}"/>
              </a:ext>
            </a:extLst>
          </p:cNvPr>
          <p:cNvSpPr txBox="1"/>
          <p:nvPr/>
        </p:nvSpPr>
        <p:spPr>
          <a:xfrm>
            <a:off x="1426636" y="1671201"/>
            <a:ext cx="9451569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GEOS-configured unified forward operator (UFO)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 the JEDI-based observing system configurations for GEOS systems, beginning with GEOS-FP for real-time NWP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Prototype weakly coupled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atmosphere+ocean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system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the coupled GEOS-MOM6-CICE model currently operating within the SOCA framework, and with atmospheric inputs from (1)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JEDI-GEOS application workflow environment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EWOK and R2D2, into which (1) and (2), and their extensions, will be incorporated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9F6F5-ED35-C540-9C81-8FEE41D412FC}"/>
              </a:ext>
            </a:extLst>
          </p:cNvPr>
          <p:cNvSpPr txBox="1"/>
          <p:nvPr/>
        </p:nvSpPr>
        <p:spPr>
          <a:xfrm>
            <a:off x="506896" y="482877"/>
            <a:ext cx="1081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Current work on convergent subprojects </a:t>
            </a:r>
          </a:p>
        </p:txBody>
      </p:sp>
    </p:spTree>
    <p:extLst>
      <p:ext uri="{BB962C8B-B14F-4D97-AF65-F5344CB8AC3E}">
        <p14:creationId xmlns:p14="http://schemas.microsoft.com/office/powerpoint/2010/main" val="92738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D020E-934E-5D47-B090-78EB0EB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37E18-B829-1B42-9878-331EF4C613CB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GMI and AMSR-2 all-sky radiance assimilation in JEDI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30201A8-D546-3547-A5C2-E7EB3B60B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07"/>
          <a:stretch/>
        </p:blipFill>
        <p:spPr>
          <a:xfrm>
            <a:off x="6456618" y="1074227"/>
            <a:ext cx="4931249" cy="259689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AC5A12A-4E59-004A-8A41-849625C4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07" b="2985"/>
          <a:stretch/>
        </p:blipFill>
        <p:spPr>
          <a:xfrm>
            <a:off x="6456617" y="3812256"/>
            <a:ext cx="4937760" cy="2502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63BBC-7E8B-4942-B9E0-586CDFB4F636}"/>
              </a:ext>
            </a:extLst>
          </p:cNvPr>
          <p:cNvSpPr txBox="1"/>
          <p:nvPr/>
        </p:nvSpPr>
        <p:spPr>
          <a:xfrm>
            <a:off x="6659216" y="807002"/>
            <a:ext cx="3995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GMI</a:t>
            </a:r>
            <a:r>
              <a:rPr lang="en-US" sz="1400" dirty="0">
                <a:solidFill>
                  <a:srgbClr val="000000"/>
                </a:solidFill>
              </a:rPr>
              <a:t>  23 GHz  O-F	     15 Nov 2020 00UTC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F4E5-FF06-CD46-83F6-0CC2BB8B5A01}"/>
              </a:ext>
            </a:extLst>
          </p:cNvPr>
          <p:cNvSpPr txBox="1"/>
          <p:nvPr/>
        </p:nvSpPr>
        <p:spPr>
          <a:xfrm>
            <a:off x="6662531" y="3553515"/>
            <a:ext cx="3995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AMSR-2  </a:t>
            </a:r>
            <a:r>
              <a:rPr lang="en-US" sz="1400" dirty="0">
                <a:solidFill>
                  <a:srgbClr val="000000"/>
                </a:solidFill>
              </a:rPr>
              <a:t>23 GHz  O-F	     15 Nov 2020 00UTC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DE200-E399-9949-9437-206449715757}"/>
              </a:ext>
            </a:extLst>
          </p:cNvPr>
          <p:cNvSpPr txBox="1"/>
          <p:nvPr/>
        </p:nvSpPr>
        <p:spPr>
          <a:xfrm>
            <a:off x="11163073" y="2156378"/>
            <a:ext cx="407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[K]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199B4-2AA6-B946-A8D7-9527F092338A}"/>
              </a:ext>
            </a:extLst>
          </p:cNvPr>
          <p:cNvSpPr txBox="1"/>
          <p:nvPr/>
        </p:nvSpPr>
        <p:spPr>
          <a:xfrm>
            <a:off x="11166388" y="4902892"/>
            <a:ext cx="407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[K]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AFA7E-AF8C-6742-9626-13FBE26CE9EE}"/>
              </a:ext>
            </a:extLst>
          </p:cNvPr>
          <p:cNvSpPr txBox="1"/>
          <p:nvPr/>
        </p:nvSpPr>
        <p:spPr>
          <a:xfrm>
            <a:off x="665922" y="1232453"/>
            <a:ext cx="5645426" cy="501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All-sky radiance assimilation is a NASA priority for JEDI development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</a:rPr>
              <a:t>Assimilation infrastructure added to JEDI/UFO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Updated operator to account for GMI channel-dependent physical views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Control variables for rain, snow (plus </a:t>
            </a:r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i="1" baseline="-25000" dirty="0" err="1">
                <a:solidFill>
                  <a:srgbClr val="000000"/>
                </a:solidFill>
              </a:rPr>
              <a:t>liq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i="1" baseline="-25000" dirty="0" err="1">
                <a:solidFill>
                  <a:srgbClr val="000000"/>
                </a:solidFill>
              </a:rPr>
              <a:t>ice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baseline="-250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All-sky observational error functions, plus other UFO filters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QC configurations</a:t>
            </a:r>
          </a:p>
          <a:p>
            <a:pPr>
              <a:spcAft>
                <a:spcPts val="4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</a:rPr>
              <a:t>Results show O-F departures before bias correction for GMI (top) and AMSR-2 (bottom).  GMI values generally less biased than AMSR-2 values.</a:t>
            </a:r>
            <a:r>
              <a:rPr lang="en-US" sz="1600" dirty="0">
                <a:solidFill>
                  <a:srgbClr val="000000"/>
                </a:solidFill>
              </a:rPr>
              <a:t>		</a:t>
            </a:r>
          </a:p>
          <a:p>
            <a:pPr algn="r">
              <a:spcAft>
                <a:spcPts val="3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Jianjun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Jin</a:t>
            </a:r>
            <a:r>
              <a:rPr lang="en-US" sz="1600" dirty="0">
                <a:solidFill>
                  <a:srgbClr val="000000"/>
                </a:solidFill>
              </a:rPr>
              <a:t>, GMAO</a:t>
            </a:r>
          </a:p>
          <a:p>
            <a:pPr algn="r">
              <a:spcAft>
                <a:spcPts val="300"/>
              </a:spcAft>
            </a:pPr>
            <a:r>
              <a:rPr lang="en-US" sz="1400" dirty="0">
                <a:solidFill>
                  <a:srgbClr val="000000"/>
                </a:solidFill>
              </a:rPr>
              <a:t>(see talk </a:t>
            </a:r>
            <a:r>
              <a:rPr lang="en-US" sz="1400" dirty="0" err="1">
                <a:solidFill>
                  <a:srgbClr val="000000"/>
                </a:solidFill>
              </a:rPr>
              <a:t>Thur</a:t>
            </a:r>
            <a:r>
              <a:rPr lang="en-US" sz="1400" dirty="0">
                <a:solidFill>
                  <a:srgbClr val="000000"/>
                </a:solidFill>
              </a:rPr>
              <a:t> 9:15 MT)</a:t>
            </a:r>
          </a:p>
        </p:txBody>
      </p:sp>
    </p:spTree>
    <p:extLst>
      <p:ext uri="{BB962C8B-B14F-4D97-AF65-F5344CB8AC3E}">
        <p14:creationId xmlns:p14="http://schemas.microsoft.com/office/powerpoint/2010/main" val="1337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23683-98BF-5544-9B72-3DFFC969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5A3E4-1ABB-D641-BCB8-60E272B2E7AC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GEOS coupled assimilation of SSMIS sea-ice concentration in JEDI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5AC021-861B-3143-A6D2-422D22DF2FCC}"/>
              </a:ext>
            </a:extLst>
          </p:cNvPr>
          <p:cNvGrpSpPr/>
          <p:nvPr/>
        </p:nvGrpSpPr>
        <p:grpSpPr>
          <a:xfrm>
            <a:off x="863766" y="1499086"/>
            <a:ext cx="3244183" cy="3466833"/>
            <a:chOff x="784254" y="1310245"/>
            <a:chExt cx="3244183" cy="3466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A9C440-2307-4842-9301-C0BD1FDCA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82" t="7934" r="-2097" b="1073"/>
            <a:stretch/>
          </p:blipFill>
          <p:spPr>
            <a:xfrm>
              <a:off x="784254" y="1310245"/>
              <a:ext cx="3244183" cy="34668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3BC773-E176-8840-BD96-B4C4077ABF83}"/>
                </a:ext>
              </a:extLst>
            </p:cNvPr>
            <p:cNvCxnSpPr/>
            <p:nvPr/>
          </p:nvCxnSpPr>
          <p:spPr>
            <a:xfrm>
              <a:off x="3954780" y="1317865"/>
              <a:ext cx="0" cy="3182112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625E4-FA86-F549-A66C-C142BBCFB2D1}"/>
              </a:ext>
            </a:extLst>
          </p:cNvPr>
          <p:cNvGrpSpPr/>
          <p:nvPr/>
        </p:nvGrpSpPr>
        <p:grpSpPr>
          <a:xfrm>
            <a:off x="4552657" y="1499086"/>
            <a:ext cx="3175000" cy="3515335"/>
            <a:chOff x="4552657" y="1310245"/>
            <a:chExt cx="3175000" cy="35153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63B13C-0D29-4D4A-BF52-52A57DE49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34"/>
            <a:stretch/>
          </p:blipFill>
          <p:spPr>
            <a:xfrm>
              <a:off x="4552657" y="1310245"/>
              <a:ext cx="3175000" cy="35153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29A883-3E8E-2648-9EED-0D8624EDBA96}"/>
                </a:ext>
              </a:extLst>
            </p:cNvPr>
            <p:cNvCxnSpPr/>
            <p:nvPr/>
          </p:nvCxnSpPr>
          <p:spPr>
            <a:xfrm>
              <a:off x="7727657" y="1336386"/>
              <a:ext cx="0" cy="3182112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85CAE-4085-574D-B3D8-4C9CB30A875F}"/>
              </a:ext>
            </a:extLst>
          </p:cNvPr>
          <p:cNvGrpSpPr/>
          <p:nvPr/>
        </p:nvGrpSpPr>
        <p:grpSpPr>
          <a:xfrm>
            <a:off x="8172365" y="1499086"/>
            <a:ext cx="3175000" cy="3503447"/>
            <a:chOff x="8251877" y="1310245"/>
            <a:chExt cx="3175000" cy="35034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B27B8A-2F7A-0D46-9955-CCDF3FD44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46"/>
            <a:stretch/>
          </p:blipFill>
          <p:spPr>
            <a:xfrm>
              <a:off x="8251877" y="1310245"/>
              <a:ext cx="3175000" cy="35034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5E4522-605A-604E-B801-17DB6B601881}"/>
                </a:ext>
              </a:extLst>
            </p:cNvPr>
            <p:cNvCxnSpPr/>
            <p:nvPr/>
          </p:nvCxnSpPr>
          <p:spPr>
            <a:xfrm>
              <a:off x="11426877" y="1317865"/>
              <a:ext cx="0" cy="3182112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73787B-047B-EC4C-BE9A-CD619EDD9459}"/>
              </a:ext>
            </a:extLst>
          </p:cNvPr>
          <p:cNvSpPr txBox="1"/>
          <p:nvPr/>
        </p:nvSpPr>
        <p:spPr>
          <a:xfrm>
            <a:off x="863766" y="1204877"/>
            <a:ext cx="3170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GEOS-MOM6 Control – No 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FB492-64D8-0441-A1CF-992402457EAE}"/>
              </a:ext>
            </a:extLst>
          </p:cNvPr>
          <p:cNvSpPr txBox="1"/>
          <p:nvPr/>
        </p:nvSpPr>
        <p:spPr>
          <a:xfrm>
            <a:off x="4564428" y="999473"/>
            <a:ext cx="317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3DVar assimilation of SSMIS retrieved sea-ice concentration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47769-962B-6548-8602-B084189F8802}"/>
              </a:ext>
            </a:extLst>
          </p:cNvPr>
          <p:cNvSpPr txBox="1"/>
          <p:nvPr/>
        </p:nvSpPr>
        <p:spPr>
          <a:xfrm>
            <a:off x="8182261" y="1208192"/>
            <a:ext cx="3170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Observations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9F3F2-D1FA-3649-92F3-3356CDE6CDF1}"/>
              </a:ext>
            </a:extLst>
          </p:cNvPr>
          <p:cNvSpPr txBox="1"/>
          <p:nvPr/>
        </p:nvSpPr>
        <p:spPr>
          <a:xfrm>
            <a:off x="863766" y="5191125"/>
            <a:ext cx="1048359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Cycled GEOS-MOM6-CICE4 coupled model with SOCA 3DVar, MERRA-2 atmosphere replay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Experiment initialized 1 Apr 2015, 1</a:t>
            </a:r>
            <a:r>
              <a:rPr lang="en-US" baseline="30000" dirty="0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 coupled model resolution, 24-h assimilation window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47C91-B00E-544D-8DBB-AE868EF5C7DD}"/>
              </a:ext>
            </a:extLst>
          </p:cNvPr>
          <p:cNvSpPr txBox="1"/>
          <p:nvPr/>
        </p:nvSpPr>
        <p:spPr>
          <a:xfrm>
            <a:off x="8372474" y="5867400"/>
            <a:ext cx="31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</a:rPr>
              <a:t>Min-</a:t>
            </a:r>
            <a:r>
              <a:rPr lang="en-US" dirty="0" err="1">
                <a:solidFill>
                  <a:srgbClr val="000000"/>
                </a:solidFill>
              </a:rPr>
              <a:t>Jeong</a:t>
            </a:r>
            <a:r>
              <a:rPr lang="en-US" dirty="0">
                <a:solidFill>
                  <a:srgbClr val="000000"/>
                </a:solidFill>
              </a:rPr>
              <a:t> Kim, GMAO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92B739-8A41-0B45-8DBF-1CA96A090C16}"/>
              </a:ext>
            </a:extLst>
          </p:cNvPr>
          <p:cNvSpPr txBox="1"/>
          <p:nvPr/>
        </p:nvSpPr>
        <p:spPr>
          <a:xfrm>
            <a:off x="2989086" y="1806863"/>
            <a:ext cx="103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7 April 2015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0181D-6596-FA4D-852B-0F8BA30C3206}"/>
              </a:ext>
            </a:extLst>
          </p:cNvPr>
          <p:cNvSpPr txBox="1"/>
          <p:nvPr/>
        </p:nvSpPr>
        <p:spPr>
          <a:xfrm>
            <a:off x="10304286" y="1806863"/>
            <a:ext cx="103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7 April 2015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FFD0AC-9A5E-E346-87B1-5F14C1491152}"/>
              </a:ext>
            </a:extLst>
          </p:cNvPr>
          <p:cNvSpPr txBox="1"/>
          <p:nvPr/>
        </p:nvSpPr>
        <p:spPr>
          <a:xfrm>
            <a:off x="6694311" y="1806863"/>
            <a:ext cx="103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7 April 2015 </a:t>
            </a:r>
          </a:p>
        </p:txBody>
      </p:sp>
    </p:spTree>
    <p:extLst>
      <p:ext uri="{BB962C8B-B14F-4D97-AF65-F5344CB8AC3E}">
        <p14:creationId xmlns:p14="http://schemas.microsoft.com/office/powerpoint/2010/main" val="317349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613FF-0E65-FE47-A4AE-DDD0B925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6208E-A08A-7945-BAB0-1A093BD5EB99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GEOS coupled assimilation of CryoSat2 freeboard in JEDI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80473-5340-534D-80CD-C17B3470B4AF}"/>
              </a:ext>
            </a:extLst>
          </p:cNvPr>
          <p:cNvGrpSpPr/>
          <p:nvPr/>
        </p:nvGrpSpPr>
        <p:grpSpPr>
          <a:xfrm>
            <a:off x="1015171" y="1501791"/>
            <a:ext cx="3651250" cy="4025021"/>
            <a:chOff x="888862" y="1382523"/>
            <a:chExt cx="3651250" cy="4025021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A3E2EC2F-36C2-644C-B9CB-65BD28E24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36"/>
            <a:stretch/>
          </p:blipFill>
          <p:spPr>
            <a:xfrm>
              <a:off x="888862" y="1382523"/>
              <a:ext cx="3651250" cy="40250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EC2DF1-7C13-CF45-AD28-AD4C6BE4F160}"/>
                </a:ext>
              </a:extLst>
            </p:cNvPr>
            <p:cNvCxnSpPr/>
            <p:nvPr/>
          </p:nvCxnSpPr>
          <p:spPr>
            <a:xfrm>
              <a:off x="4540112" y="1382523"/>
              <a:ext cx="0" cy="3653401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9F61A2-E1F5-8446-9CEB-0720A7259D5E}"/>
              </a:ext>
            </a:extLst>
          </p:cNvPr>
          <p:cNvGrpSpPr/>
          <p:nvPr/>
        </p:nvGrpSpPr>
        <p:grpSpPr>
          <a:xfrm>
            <a:off x="4954030" y="1288042"/>
            <a:ext cx="6512351" cy="2974231"/>
            <a:chOff x="5192155" y="1288042"/>
            <a:chExt cx="6512351" cy="2974231"/>
          </a:xfrm>
        </p:grpSpPr>
        <p:pic>
          <p:nvPicPr>
            <p:cNvPr id="4" name="Picture 3" descr="Chart, histogram&#10;&#10;Description automatically generated">
              <a:extLst>
                <a:ext uri="{FF2B5EF4-FFF2-40B4-BE49-F238E27FC236}">
                  <a16:creationId xmlns:a16="http://schemas.microsoft.com/office/drawing/2014/main" id="{5D08ADEF-68F7-7141-965C-19CD05367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38"/>
            <a:stretch/>
          </p:blipFill>
          <p:spPr>
            <a:xfrm>
              <a:off x="8312235" y="1290473"/>
              <a:ext cx="3392271" cy="2971800"/>
            </a:xfrm>
            <a:prstGeom prst="rect">
              <a:avLst/>
            </a:prstGeom>
          </p:spPr>
        </p:pic>
        <p:pic>
          <p:nvPicPr>
            <p:cNvPr id="11" name="Picture 10" descr="Chart, histogram&#10;&#10;Description automatically generated">
              <a:extLst>
                <a:ext uri="{FF2B5EF4-FFF2-40B4-BE49-F238E27FC236}">
                  <a16:creationId xmlns:a16="http://schemas.microsoft.com/office/drawing/2014/main" id="{3631AAE1-0AE9-9548-9A22-ECA18517A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87" r="51547"/>
            <a:stretch/>
          </p:blipFill>
          <p:spPr>
            <a:xfrm>
              <a:off x="5192155" y="1288042"/>
              <a:ext cx="3064465" cy="29718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4D4FD9-86A7-1347-9CCB-4708D0766A32}"/>
              </a:ext>
            </a:extLst>
          </p:cNvPr>
          <p:cNvSpPr txBox="1"/>
          <p:nvPr/>
        </p:nvSpPr>
        <p:spPr>
          <a:xfrm>
            <a:off x="8372474" y="5867400"/>
            <a:ext cx="31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</a:rPr>
              <a:t>Min-</a:t>
            </a:r>
            <a:r>
              <a:rPr lang="en-US" dirty="0" err="1">
                <a:solidFill>
                  <a:srgbClr val="000000"/>
                </a:solidFill>
              </a:rPr>
              <a:t>Jeong</a:t>
            </a:r>
            <a:r>
              <a:rPr lang="en-US" dirty="0">
                <a:solidFill>
                  <a:srgbClr val="000000"/>
                </a:solidFill>
              </a:rPr>
              <a:t> Kim, GMAO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50F38-9959-E540-9C78-80A1225715A7}"/>
              </a:ext>
            </a:extLst>
          </p:cNvPr>
          <p:cNvSpPr txBox="1"/>
          <p:nvPr/>
        </p:nvSpPr>
        <p:spPr>
          <a:xfrm>
            <a:off x="5121442" y="4278486"/>
            <a:ext cx="632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GEOS-SOCA 3DVar as in previous slide but for Jan 2015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Improved forward operator and QC procedure yield a more normal O-F distribution with reduced bias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Assimilation moves GEOS coupled model forecast closer to observations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3CF0F-6BAE-714E-9B71-47AD6A61717E}"/>
              </a:ext>
            </a:extLst>
          </p:cNvPr>
          <p:cNvSpPr txBox="1"/>
          <p:nvPr/>
        </p:nvSpPr>
        <p:spPr>
          <a:xfrm>
            <a:off x="5781674" y="1180290"/>
            <a:ext cx="17811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Obs</a:t>
            </a:r>
            <a:r>
              <a:rPr lang="en-US" sz="1400" dirty="0">
                <a:solidFill>
                  <a:srgbClr val="000000"/>
                </a:solidFill>
              </a:rPr>
              <a:t> − Forecast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BC8BF-3A75-9643-AF9F-3729349D8282}"/>
              </a:ext>
            </a:extLst>
          </p:cNvPr>
          <p:cNvSpPr txBox="1"/>
          <p:nvPr/>
        </p:nvSpPr>
        <p:spPr>
          <a:xfrm>
            <a:off x="8696324" y="1180290"/>
            <a:ext cx="17811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Obs</a:t>
            </a:r>
            <a:r>
              <a:rPr lang="en-US" sz="1400" dirty="0">
                <a:solidFill>
                  <a:srgbClr val="000000"/>
                </a:solidFill>
              </a:rPr>
              <a:t> −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C3789-DE2C-B541-9ACB-02CAE1478C84}"/>
              </a:ext>
            </a:extLst>
          </p:cNvPr>
          <p:cNvSpPr txBox="1"/>
          <p:nvPr/>
        </p:nvSpPr>
        <p:spPr>
          <a:xfrm>
            <a:off x="1251463" y="1194014"/>
            <a:ext cx="3170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CryoSat2 Freeboard Observations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8F589-8C63-7649-82C0-5988674D7E5A}"/>
              </a:ext>
            </a:extLst>
          </p:cNvPr>
          <p:cNvSpPr txBox="1"/>
          <p:nvPr/>
        </p:nvSpPr>
        <p:spPr>
          <a:xfrm>
            <a:off x="3236736" y="1530638"/>
            <a:ext cx="1432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00"/>
                </a:solidFill>
              </a:rPr>
              <a:t>January 2015 </a:t>
            </a:r>
          </a:p>
        </p:txBody>
      </p:sp>
    </p:spTree>
    <p:extLst>
      <p:ext uri="{BB962C8B-B14F-4D97-AF65-F5344CB8AC3E}">
        <p14:creationId xmlns:p14="http://schemas.microsoft.com/office/powerpoint/2010/main" val="299274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0FA85-FA6D-6B49-A58A-430DBCED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AA5BD-89F9-D14D-83FD-C227B72F23F3}"/>
              </a:ext>
            </a:extLst>
          </p:cNvPr>
          <p:cNvSpPr txBox="1"/>
          <p:nvPr/>
        </p:nvSpPr>
        <p:spPr>
          <a:xfrm>
            <a:off x="3225132" y="2474893"/>
            <a:ext cx="548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Thank you.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5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E484D0-36F0-4644-BD50-CFF90188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8695E-6B98-424A-A8BC-324DDD7708E0}"/>
              </a:ext>
            </a:extLst>
          </p:cNvPr>
          <p:cNvSpPr txBox="1"/>
          <p:nvPr/>
        </p:nvSpPr>
        <p:spPr>
          <a:xfrm>
            <a:off x="1250731" y="1093075"/>
            <a:ext cx="982717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GEOS-FP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Updates to current real-time NWP (this presentation)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JEDI-GEOS Application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Focusing vehicle for JEDI-based development (this presentation)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</a:rPr>
              <a:t>MERRA-2 Ocean Reanalysis / GEOS S2S-V3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40-yr ocean DA with MERRA-2 atmospheric forcing from1982, plus 9-month reforecasts, for initialization and calibration </a:t>
            </a:r>
            <a:r>
              <a:rPr lang="en-US" sz="1600">
                <a:solidFill>
                  <a:srgbClr val="000000"/>
                </a:solidFill>
              </a:rPr>
              <a:t>of S2S-V3 and </a:t>
            </a:r>
            <a:r>
              <a:rPr lang="en-US" sz="1600" dirty="0">
                <a:solidFill>
                  <a:srgbClr val="000000"/>
                </a:solidFill>
              </a:rPr>
              <a:t>decadal forecasts, predictability studies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Coupled GEOS AGCM (0.5</a:t>
            </a:r>
            <a:r>
              <a:rPr lang="en-US" sz="1600" baseline="30000" dirty="0">
                <a:solidFill>
                  <a:srgbClr val="000000"/>
                </a:solidFill>
              </a:rPr>
              <a:t>o</a:t>
            </a:r>
            <a:r>
              <a:rPr lang="en-US" sz="1600" dirty="0">
                <a:solidFill>
                  <a:srgbClr val="000000"/>
                </a:solidFill>
              </a:rPr>
              <a:t>) + MOM5 (0.25</a:t>
            </a:r>
            <a:r>
              <a:rPr lang="en-US" sz="1600" baseline="30000" dirty="0">
                <a:solidFill>
                  <a:srgbClr val="000000"/>
                </a:solidFill>
              </a:rPr>
              <a:t>o</a:t>
            </a:r>
            <a:r>
              <a:rPr lang="en-US" sz="1600" dirty="0">
                <a:solidFill>
                  <a:srgbClr val="000000"/>
                </a:solidFill>
              </a:rPr>
              <a:t>) + CIC4 (0.25</a:t>
            </a:r>
            <a:r>
              <a:rPr lang="en-US" sz="1600" baseline="30000" dirty="0">
                <a:solidFill>
                  <a:srgbClr val="000000"/>
                </a:solidFill>
              </a:rPr>
              <a:t>o</a:t>
            </a:r>
            <a:r>
              <a:rPr lang="en-US" sz="1600" dirty="0">
                <a:solidFill>
                  <a:srgbClr val="000000"/>
                </a:solidFill>
              </a:rPr>
              <a:t>), static ocean LETKF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Began May 2021, with expected completion of reanalysis and reforecasts by Mar 2022</a:t>
            </a:r>
          </a:p>
          <a:p>
            <a:pPr>
              <a:spcAft>
                <a:spcPts val="30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GEOS R21C Atmospheric Reanalysis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25-yr+ atmospheric DA from 2000, as modern baseline for future MERRA-3 coupled reanalysis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GEOS (0.25</a:t>
            </a:r>
            <a:r>
              <a:rPr lang="en-US" sz="1600" baseline="30000" dirty="0">
                <a:solidFill>
                  <a:srgbClr val="000000"/>
                </a:solidFill>
              </a:rPr>
              <a:t>o</a:t>
            </a:r>
            <a:r>
              <a:rPr lang="en-US" sz="1600" dirty="0">
                <a:solidFill>
                  <a:srgbClr val="000000"/>
                </a:solidFill>
              </a:rPr>
              <a:t>) hyb-4DEnVar with aerosol DA, plus off-line components - GEOS R21C-Chemistry and </a:t>
            </a:r>
            <a:r>
              <a:rPr lang="en-US" sz="1600" dirty="0" err="1">
                <a:solidFill>
                  <a:srgbClr val="000000"/>
                </a:solidFill>
              </a:rPr>
              <a:t>PolarMERRA</a:t>
            </a:r>
            <a:r>
              <a:rPr lang="en-US" sz="1600" dirty="0">
                <a:solidFill>
                  <a:srgbClr val="000000"/>
                </a:solidFill>
              </a:rPr>
              <a:t> downscale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Expected start in Jan 2022, three parallel streams, with replays to begin after NRT single stream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ED38A-ABA2-D34C-9B37-BB200D6E51E0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GMAO key systems development 2021-2022</a:t>
            </a:r>
          </a:p>
        </p:txBody>
      </p:sp>
    </p:spTree>
    <p:extLst>
      <p:ext uri="{BB962C8B-B14F-4D97-AF65-F5344CB8AC3E}">
        <p14:creationId xmlns:p14="http://schemas.microsoft.com/office/powerpoint/2010/main" val="354127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E544E-C476-C749-B682-9059AB3D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C4F0A-4772-3A4F-8868-BE716A02C747}"/>
              </a:ext>
            </a:extLst>
          </p:cNvPr>
          <p:cNvSpPr txBox="1"/>
          <p:nvPr/>
        </p:nvSpPr>
        <p:spPr>
          <a:xfrm>
            <a:off x="6413984" y="1533639"/>
            <a:ext cx="5357426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ts val="500"/>
              </a:spcAft>
            </a:pPr>
            <a:r>
              <a:rPr lang="en-US" sz="2000" b="1" dirty="0">
                <a:solidFill>
                  <a:srgbClr val="0066B3"/>
                </a:solidFill>
                <a:ea typeface="ＭＳ Ｐゴシック" charset="-128"/>
              </a:rPr>
              <a:t>Feb 2021 (observing system)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All-sky MHS and AMSR-2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Ozone radiances for all IR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ea typeface="ＭＳ Ｐゴシック" charset="-128"/>
              </a:rPr>
              <a:t>Metop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-C: AMSU-A, MHS, GRAS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COSMIC-2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ts val="50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ea typeface="ＭＳ Ｐゴシック" charset="-128"/>
              </a:rPr>
              <a:t>CrIS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 FSR for SNPP and NOAA-20, with channel-correlated observation errors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ea typeface="ＭＳ Ｐゴシック" charset="-128"/>
              </a:rPr>
              <a:t>VarBC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 for aircraft observations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Modified operator for GNSSRO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Updated A-O interface layer (for coupled)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B3"/>
              </a:buClr>
            </a:pP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EB823-A56D-8246-9D60-E68A596661AF}"/>
              </a:ext>
            </a:extLst>
          </p:cNvPr>
          <p:cNvSpPr txBox="1"/>
          <p:nvPr/>
        </p:nvSpPr>
        <p:spPr>
          <a:xfrm>
            <a:off x="1105107" y="1533639"/>
            <a:ext cx="547425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ts val="500"/>
              </a:spcAft>
            </a:pPr>
            <a:r>
              <a:rPr lang="en-US" sz="2000" b="1" dirty="0">
                <a:solidFill>
                  <a:srgbClr val="0066B3"/>
                </a:solidFill>
                <a:ea typeface="ＭＳ Ｐゴシック" charset="-128"/>
              </a:rPr>
              <a:t>Apr 2020 (model physics)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ea typeface="ＭＳ Ｐゴシック" charset="-128"/>
              </a:rPr>
              <a:t>Grell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-Freitas deep convection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UW shallow convection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PBL retuned (for above)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RRTMG SW radiation 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Microphysics update (Bergeron w/aerosol)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Land model update (hydrology, BCs, ...)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Ensemble stochastic physics (SPT)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B3"/>
              </a:buClr>
            </a:pP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385A5-2295-3640-BECB-718CCF256DC7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GEOS-FP updates since last JCSDA workshop</a:t>
            </a:r>
          </a:p>
        </p:txBody>
      </p:sp>
    </p:spTree>
    <p:extLst>
      <p:ext uri="{BB962C8B-B14F-4D97-AF65-F5344CB8AC3E}">
        <p14:creationId xmlns:p14="http://schemas.microsoft.com/office/powerpoint/2010/main" val="199661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720024-7625-4347-8A8A-5E89DEBA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3" y="1867297"/>
            <a:ext cx="5246370" cy="3691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3F8B8-F121-234B-9BF7-2CB4397E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881" y="1851246"/>
            <a:ext cx="5246370" cy="3691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93B3F-C85C-0F4B-BF57-6CEF1D81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D1E3-1DAE-664E-B350-75CA63E753F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9ACF23-C28D-D74C-B3C9-ED5B77EBAFB1}"/>
              </a:ext>
            </a:extLst>
          </p:cNvPr>
          <p:cNvGrpSpPr/>
          <p:nvPr/>
        </p:nvGrpSpPr>
        <p:grpSpPr>
          <a:xfrm>
            <a:off x="1508697" y="1628411"/>
            <a:ext cx="3801423" cy="653953"/>
            <a:chOff x="780457" y="1397518"/>
            <a:chExt cx="3274566" cy="3873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BE043D-B5A9-894C-ABBC-B270394C2ECF}"/>
                </a:ext>
              </a:extLst>
            </p:cNvPr>
            <p:cNvSpPr/>
            <p:nvPr/>
          </p:nvSpPr>
          <p:spPr>
            <a:xfrm>
              <a:off x="780457" y="1397518"/>
              <a:ext cx="3274566" cy="3873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BE21C0-A25E-7443-9FFF-FD7A13115EF1}"/>
                </a:ext>
              </a:extLst>
            </p:cNvPr>
            <p:cNvSpPr txBox="1"/>
            <p:nvPr/>
          </p:nvSpPr>
          <p:spPr>
            <a:xfrm>
              <a:off x="1117178" y="1539040"/>
              <a:ext cx="2740764" cy="2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Impact per Observation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1ED353C-DFAF-AD4B-A0B6-59BED9851C86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FSOI for satellite radiances in GEOS-FP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9F64D-7551-E84B-BEA9-970C5ACAF9BA}"/>
              </a:ext>
            </a:extLst>
          </p:cNvPr>
          <p:cNvSpPr txBox="1"/>
          <p:nvPr/>
        </p:nvSpPr>
        <p:spPr>
          <a:xfrm>
            <a:off x="786732" y="1021404"/>
            <a:ext cx="1067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B3838"/>
                </a:solidFill>
                <a:latin typeface="Arial" panose="020B0604020202020204"/>
              </a:rPr>
              <a:t>Apr-May 2020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9DEBE4-FF2C-664B-9FF2-4C626FCA3D66}"/>
              </a:ext>
            </a:extLst>
          </p:cNvPr>
          <p:cNvGrpSpPr/>
          <p:nvPr/>
        </p:nvGrpSpPr>
        <p:grpSpPr>
          <a:xfrm>
            <a:off x="7082253" y="1628411"/>
            <a:ext cx="3572634" cy="653953"/>
            <a:chOff x="780457" y="1403280"/>
            <a:chExt cx="3077485" cy="387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8515F0-B589-D149-A3FC-F7E912D876FA}"/>
                </a:ext>
              </a:extLst>
            </p:cNvPr>
            <p:cNvSpPr/>
            <p:nvPr/>
          </p:nvSpPr>
          <p:spPr>
            <a:xfrm>
              <a:off x="780457" y="1403280"/>
              <a:ext cx="3077485" cy="3873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CF0C01-E858-3848-A964-B8826371654B}"/>
                </a:ext>
              </a:extLst>
            </p:cNvPr>
            <p:cNvSpPr txBox="1"/>
            <p:nvPr/>
          </p:nvSpPr>
          <p:spPr>
            <a:xfrm>
              <a:off x="904185" y="1539041"/>
              <a:ext cx="2878419" cy="2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/>
                  <a:cs typeface="Arial" panose="020B0604020202020204" pitchFamily="34" charset="0"/>
                </a:rPr>
                <a:t>Fraction of Beneficial Observations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89FA9-ACD1-B548-B860-98B049C4E1FA}"/>
              </a:ext>
            </a:extLst>
          </p:cNvPr>
          <p:cNvSpPr/>
          <p:nvPr/>
        </p:nvSpPr>
        <p:spPr>
          <a:xfrm>
            <a:off x="1269165" y="2322396"/>
            <a:ext cx="654572" cy="15353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B231D8-B1BF-B248-9849-7E2E6FC074DF}"/>
              </a:ext>
            </a:extLst>
          </p:cNvPr>
          <p:cNvSpPr/>
          <p:nvPr/>
        </p:nvSpPr>
        <p:spPr>
          <a:xfrm>
            <a:off x="6648159" y="2302790"/>
            <a:ext cx="654572" cy="15353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F116C6-4702-DA4E-97FE-E847DAE37EDA}"/>
              </a:ext>
            </a:extLst>
          </p:cNvPr>
          <p:cNvGrpSpPr/>
          <p:nvPr/>
        </p:nvGrpSpPr>
        <p:grpSpPr>
          <a:xfrm>
            <a:off x="971119" y="1305815"/>
            <a:ext cx="1944607" cy="276999"/>
            <a:chOff x="822034" y="1236242"/>
            <a:chExt cx="1944607" cy="2769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13AFAD-5015-E341-BCDA-E7088D00BBE8}"/>
                </a:ext>
              </a:extLst>
            </p:cNvPr>
            <p:cNvSpPr/>
            <p:nvPr/>
          </p:nvSpPr>
          <p:spPr>
            <a:xfrm>
              <a:off x="822034" y="1292233"/>
              <a:ext cx="654572" cy="15353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48FE9E-7B3E-FE4F-B764-5C7AD5FA3A93}"/>
                </a:ext>
              </a:extLst>
            </p:cNvPr>
            <p:cNvSpPr txBox="1"/>
            <p:nvPr/>
          </p:nvSpPr>
          <p:spPr>
            <a:xfrm>
              <a:off x="1432396" y="1236242"/>
              <a:ext cx="1334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= all-sky MW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437A5F-9D20-5E4D-BDA0-AB3D80F00AC9}"/>
              </a:ext>
            </a:extLst>
          </p:cNvPr>
          <p:cNvSpPr txBox="1"/>
          <p:nvPr/>
        </p:nvSpPr>
        <p:spPr>
          <a:xfrm>
            <a:off x="4591050" y="5820365"/>
            <a:ext cx="315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24-h global moist energy norm</a:t>
            </a:r>
          </a:p>
        </p:txBody>
      </p:sp>
    </p:spTree>
    <p:extLst>
      <p:ext uri="{BB962C8B-B14F-4D97-AF65-F5344CB8AC3E}">
        <p14:creationId xmlns:p14="http://schemas.microsoft.com/office/powerpoint/2010/main" val="44608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28140B7-BCC1-584A-8C56-B5B964B7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854" y="1850766"/>
            <a:ext cx="5246370" cy="3691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FFB01D-801E-6A44-9C7E-31EA196B7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36" y="1868967"/>
            <a:ext cx="5246370" cy="3691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93B3F-C85C-0F4B-BF57-6CEF1D81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8D1E3-1DAE-664E-B350-75CA63E753F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ED353C-DFAF-AD4B-A0B6-59BED9851C86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FSOI for satellite radiances in GEOS-FP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9F64D-7551-E84B-BEA9-970C5ACAF9BA}"/>
              </a:ext>
            </a:extLst>
          </p:cNvPr>
          <p:cNvSpPr txBox="1"/>
          <p:nvPr/>
        </p:nvSpPr>
        <p:spPr>
          <a:xfrm>
            <a:off x="786732" y="1021404"/>
            <a:ext cx="1067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B3838"/>
                </a:solidFill>
                <a:latin typeface="Arial" panose="020B0604020202020204"/>
              </a:rPr>
              <a:t>Apr-May 2021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9DEBE4-FF2C-664B-9FF2-4C626FCA3D66}"/>
              </a:ext>
            </a:extLst>
          </p:cNvPr>
          <p:cNvGrpSpPr/>
          <p:nvPr/>
        </p:nvGrpSpPr>
        <p:grpSpPr>
          <a:xfrm>
            <a:off x="7082253" y="1628411"/>
            <a:ext cx="3572634" cy="653953"/>
            <a:chOff x="780457" y="1403280"/>
            <a:chExt cx="3077485" cy="387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8515F0-B589-D149-A3FC-F7E912D876FA}"/>
                </a:ext>
              </a:extLst>
            </p:cNvPr>
            <p:cNvSpPr/>
            <p:nvPr/>
          </p:nvSpPr>
          <p:spPr>
            <a:xfrm>
              <a:off x="780457" y="1403280"/>
              <a:ext cx="3077485" cy="3873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CF0C01-E858-3848-A964-B8826371654B}"/>
                </a:ext>
              </a:extLst>
            </p:cNvPr>
            <p:cNvSpPr txBox="1"/>
            <p:nvPr/>
          </p:nvSpPr>
          <p:spPr>
            <a:xfrm>
              <a:off x="904185" y="1539041"/>
              <a:ext cx="2878419" cy="2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/>
                  <a:cs typeface="Arial" panose="020B0604020202020204" pitchFamily="34" charset="0"/>
                </a:rPr>
                <a:t>Fraction of Beneficial Observations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711EEC8-6677-B042-936A-D8CF8C8654FF}"/>
              </a:ext>
            </a:extLst>
          </p:cNvPr>
          <p:cNvSpPr/>
          <p:nvPr/>
        </p:nvSpPr>
        <p:spPr>
          <a:xfrm>
            <a:off x="6250898" y="2282364"/>
            <a:ext cx="1049312" cy="15353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A7EABF-69EC-9D4D-ABA5-CE41F02CA470}"/>
              </a:ext>
            </a:extLst>
          </p:cNvPr>
          <p:cNvSpPr/>
          <p:nvPr/>
        </p:nvSpPr>
        <p:spPr>
          <a:xfrm>
            <a:off x="6655633" y="2434764"/>
            <a:ext cx="654572" cy="15353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BE4C46-B910-4640-A016-23D772390649}"/>
              </a:ext>
            </a:extLst>
          </p:cNvPr>
          <p:cNvSpPr/>
          <p:nvPr/>
        </p:nvSpPr>
        <p:spPr>
          <a:xfrm>
            <a:off x="794227" y="2299854"/>
            <a:ext cx="1127010" cy="1524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47A535-3998-5D4D-84BF-D81C23BEC35A}"/>
              </a:ext>
            </a:extLst>
          </p:cNvPr>
          <p:cNvSpPr/>
          <p:nvPr/>
        </p:nvSpPr>
        <p:spPr>
          <a:xfrm>
            <a:off x="1269165" y="2452254"/>
            <a:ext cx="654572" cy="15353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C2F3D9-4186-8043-8DBB-F3F6C6B8E44C}"/>
              </a:ext>
            </a:extLst>
          </p:cNvPr>
          <p:cNvSpPr/>
          <p:nvPr/>
        </p:nvSpPr>
        <p:spPr>
          <a:xfrm>
            <a:off x="921895" y="4013728"/>
            <a:ext cx="996847" cy="1524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839C86-EA24-8248-8370-821E561FAA4F}"/>
              </a:ext>
            </a:extLst>
          </p:cNvPr>
          <p:cNvSpPr/>
          <p:nvPr/>
        </p:nvSpPr>
        <p:spPr>
          <a:xfrm>
            <a:off x="924395" y="4166128"/>
            <a:ext cx="996847" cy="1524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CF6728-D906-7B41-9CD4-88327399B9F7}"/>
              </a:ext>
            </a:extLst>
          </p:cNvPr>
          <p:cNvSpPr>
            <a:spLocks/>
          </p:cNvSpPr>
          <p:nvPr/>
        </p:nvSpPr>
        <p:spPr>
          <a:xfrm>
            <a:off x="6362721" y="2579042"/>
            <a:ext cx="941832" cy="14630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A60881-3422-8745-B4CC-F8DDE6DE9817}"/>
              </a:ext>
            </a:extLst>
          </p:cNvPr>
          <p:cNvSpPr>
            <a:spLocks/>
          </p:cNvSpPr>
          <p:nvPr/>
        </p:nvSpPr>
        <p:spPr>
          <a:xfrm>
            <a:off x="6365221" y="2726962"/>
            <a:ext cx="941832" cy="14630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32B0FB-A8C8-B343-9B8D-DE6A979CBEC7}"/>
              </a:ext>
            </a:extLst>
          </p:cNvPr>
          <p:cNvGrpSpPr/>
          <p:nvPr/>
        </p:nvGrpSpPr>
        <p:grpSpPr>
          <a:xfrm>
            <a:off x="971119" y="1305815"/>
            <a:ext cx="1944607" cy="276999"/>
            <a:chOff x="822034" y="1236242"/>
            <a:chExt cx="1944607" cy="2769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932CC1-BB33-8144-B423-C5E08CCB36CB}"/>
                </a:ext>
              </a:extLst>
            </p:cNvPr>
            <p:cNvSpPr/>
            <p:nvPr/>
          </p:nvSpPr>
          <p:spPr>
            <a:xfrm>
              <a:off x="822034" y="1292233"/>
              <a:ext cx="654572" cy="15353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90B748-733D-AF41-9841-9F668BAA973D}"/>
                </a:ext>
              </a:extLst>
            </p:cNvPr>
            <p:cNvSpPr txBox="1"/>
            <p:nvPr/>
          </p:nvSpPr>
          <p:spPr>
            <a:xfrm>
              <a:off x="1432396" y="1236242"/>
              <a:ext cx="1334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= all-sky MW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A24D71-C147-D543-86AD-15F358DF2AFB}"/>
              </a:ext>
            </a:extLst>
          </p:cNvPr>
          <p:cNvGrpSpPr/>
          <p:nvPr/>
        </p:nvGrpSpPr>
        <p:grpSpPr>
          <a:xfrm>
            <a:off x="1508697" y="1628411"/>
            <a:ext cx="3801423" cy="653953"/>
            <a:chOff x="780457" y="1397518"/>
            <a:chExt cx="3274566" cy="38732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5348E92-BEA6-A144-9482-0F5ABA1BE6A5}"/>
                </a:ext>
              </a:extLst>
            </p:cNvPr>
            <p:cNvSpPr/>
            <p:nvPr/>
          </p:nvSpPr>
          <p:spPr>
            <a:xfrm>
              <a:off x="780457" y="1397518"/>
              <a:ext cx="3274566" cy="38732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42049-337E-D245-9EBA-654E6464C2FF}"/>
                </a:ext>
              </a:extLst>
            </p:cNvPr>
            <p:cNvSpPr txBox="1"/>
            <p:nvPr/>
          </p:nvSpPr>
          <p:spPr>
            <a:xfrm>
              <a:off x="1117178" y="1539040"/>
              <a:ext cx="2740764" cy="2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Impact per Observation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8DA693-C928-3E4C-BF26-E1AA102CA41F}"/>
              </a:ext>
            </a:extLst>
          </p:cNvPr>
          <p:cNvSpPr txBox="1"/>
          <p:nvPr/>
        </p:nvSpPr>
        <p:spPr>
          <a:xfrm>
            <a:off x="4591050" y="5820365"/>
            <a:ext cx="315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24-h global moist energy norm</a:t>
            </a:r>
          </a:p>
        </p:txBody>
      </p:sp>
    </p:spTree>
    <p:extLst>
      <p:ext uri="{BB962C8B-B14F-4D97-AF65-F5344CB8AC3E}">
        <p14:creationId xmlns:p14="http://schemas.microsoft.com/office/powerpoint/2010/main" val="34785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E544E-C476-C749-B682-9059AB3D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C4F0A-4772-3A4F-8868-BE716A02C747}"/>
              </a:ext>
            </a:extLst>
          </p:cNvPr>
          <p:cNvSpPr txBox="1"/>
          <p:nvPr/>
        </p:nvSpPr>
        <p:spPr>
          <a:xfrm>
            <a:off x="6413984" y="1533639"/>
            <a:ext cx="535742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ts val="500"/>
              </a:spcAft>
            </a:pPr>
            <a:r>
              <a:rPr lang="en-US" sz="2000" b="1" dirty="0">
                <a:solidFill>
                  <a:srgbClr val="0066B3"/>
                </a:solidFill>
                <a:ea typeface="ＭＳ Ｐゴシック" charset="-128"/>
              </a:rPr>
              <a:t>Q4 2021 (dynamics/physics)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181 vertical levels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Nonhydrostatic dynamics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GFDL cloud microphysics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Physics updates for turbulence, deep and shallow convection</a:t>
            </a:r>
          </a:p>
          <a:p>
            <a:pPr marL="285750" indent="-285750" defTabSz="457200" eaLnBrk="0" fontAlgn="base" hangingPunct="0"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Gravity wave drag update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Improved aerosol model performance – GOCART-2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B3"/>
              </a:buClr>
            </a:pP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EB823-A56D-8246-9D60-E68A596661AF}"/>
              </a:ext>
            </a:extLst>
          </p:cNvPr>
          <p:cNvSpPr txBox="1"/>
          <p:nvPr/>
        </p:nvSpPr>
        <p:spPr>
          <a:xfrm>
            <a:off x="1105107" y="1533639"/>
            <a:ext cx="5474254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ts val="500"/>
              </a:spcAft>
            </a:pPr>
            <a:r>
              <a:rPr lang="en-US" sz="2000" b="1" dirty="0">
                <a:solidFill>
                  <a:srgbClr val="0066B3"/>
                </a:solidFill>
                <a:ea typeface="ＭＳ Ｐゴシック" charset="-128"/>
              </a:rPr>
              <a:t>Q3 2021 (observing system)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All-sky ATMS (high-</a:t>
            </a:r>
            <a:r>
              <a:rPr lang="en-US" dirty="0" err="1">
                <a:solidFill>
                  <a:prstClr val="black"/>
                </a:solidFill>
                <a:ea typeface="ＭＳ Ｐゴシック" charset="-128"/>
              </a:rPr>
              <a:t>freq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 channels)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GNSSRO (KOMPSAT, Paz, commercial)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ea typeface="ＭＳ Ｐゴシック" charset="-128"/>
              </a:rPr>
              <a:t>Metop</a:t>
            </a: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-C IASI</a:t>
            </a:r>
          </a:p>
          <a:p>
            <a:pPr marL="285750" indent="-28575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B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ea typeface="ＭＳ Ｐゴシック" charset="-128"/>
              </a:rPr>
              <a:t>CRTM 2.3.0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B3"/>
              </a:buClr>
            </a:pPr>
            <a:endParaRPr lang="en-US" sz="16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385A5-2295-3640-BECB-718CCF256DC7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GEOS-FP updates in the near-future </a:t>
            </a:r>
          </a:p>
        </p:txBody>
      </p:sp>
    </p:spTree>
    <p:extLst>
      <p:ext uri="{BB962C8B-B14F-4D97-AF65-F5344CB8AC3E}">
        <p14:creationId xmlns:p14="http://schemas.microsoft.com/office/powerpoint/2010/main" val="396426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1AE83-739C-AE42-942C-649C7B46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8057E-E285-2F4D-AC73-CA7AA5B33ED8}"/>
              </a:ext>
            </a:extLst>
          </p:cNvPr>
          <p:cNvSpPr txBox="1"/>
          <p:nvPr/>
        </p:nvSpPr>
        <p:spPr>
          <a:xfrm>
            <a:off x="786732" y="313914"/>
            <a:ext cx="1053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NASA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investments JCSDA AOP 2021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A8D8-179F-7747-A643-181885190BE4}"/>
              </a:ext>
            </a:extLst>
          </p:cNvPr>
          <p:cNvGrpSpPr/>
          <p:nvPr/>
        </p:nvGrpSpPr>
        <p:grpSpPr>
          <a:xfrm>
            <a:off x="1781330" y="862033"/>
            <a:ext cx="6562096" cy="5498837"/>
            <a:chOff x="2769302" y="862033"/>
            <a:chExt cx="6562096" cy="54977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71178B-9B7F-AB47-91A8-1B491A84B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9302" y="864707"/>
              <a:ext cx="3093720" cy="51339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94E814-9542-0745-87FE-176B996BD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0963" y="862033"/>
              <a:ext cx="3480435" cy="51339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004498-52B9-D444-9E6D-8053F47012DD}"/>
                </a:ext>
              </a:extLst>
            </p:cNvPr>
            <p:cNvSpPr txBox="1"/>
            <p:nvPr/>
          </p:nvSpPr>
          <p:spPr>
            <a:xfrm>
              <a:off x="2769303" y="6052104"/>
              <a:ext cx="2182180" cy="30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Total In-kind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8DF80E-C7D7-4E42-8B77-443EB61C67FE}"/>
                </a:ext>
              </a:extLst>
            </p:cNvPr>
            <p:cNvSpPr txBox="1"/>
            <p:nvPr/>
          </p:nvSpPr>
          <p:spPr>
            <a:xfrm>
              <a:off x="5086157" y="6052103"/>
              <a:ext cx="682015" cy="30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3.8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CBE646-A892-574D-8EB0-4B871BE96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082" y="2724665"/>
            <a:ext cx="2946400" cy="87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6930A3-D837-9043-923E-33BAD7D5D7C7}"/>
              </a:ext>
            </a:extLst>
          </p:cNvPr>
          <p:cNvSpPr txBox="1"/>
          <p:nvPr/>
        </p:nvSpPr>
        <p:spPr>
          <a:xfrm>
            <a:off x="0" y="2295110"/>
            <a:ext cx="190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GMAO In-kind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DD4A7-5743-094B-829B-87F5A88B8B48}"/>
              </a:ext>
            </a:extLst>
          </p:cNvPr>
          <p:cNvSpPr txBox="1"/>
          <p:nvPr/>
        </p:nvSpPr>
        <p:spPr>
          <a:xfrm>
            <a:off x="8697305" y="2274449"/>
            <a:ext cx="190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JCSDA Core Staff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F2D08-BF49-1740-B017-EC1E6C33246C}"/>
              </a:ext>
            </a:extLst>
          </p:cNvPr>
          <p:cNvSpPr txBox="1"/>
          <p:nvPr/>
        </p:nvSpPr>
        <p:spPr>
          <a:xfrm>
            <a:off x="8551589" y="3661582"/>
            <a:ext cx="2182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Total Core Staff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9B23F-83DC-484D-86E3-CEB9D9326C67}"/>
              </a:ext>
            </a:extLst>
          </p:cNvPr>
          <p:cNvSpPr txBox="1"/>
          <p:nvPr/>
        </p:nvSpPr>
        <p:spPr>
          <a:xfrm>
            <a:off x="10868443" y="3661581"/>
            <a:ext cx="682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4.0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C192B-E078-8D41-978B-397F8E75EACE}"/>
              </a:ext>
            </a:extLst>
          </p:cNvPr>
          <p:cNvSpPr txBox="1"/>
          <p:nvPr/>
        </p:nvSpPr>
        <p:spPr>
          <a:xfrm>
            <a:off x="8818180" y="4918840"/>
            <a:ext cx="2596055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000" dirty="0">
                <a:solidFill>
                  <a:srgbClr val="000000"/>
                </a:solidFill>
              </a:rPr>
              <a:t>Total 7.8 WYE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(up from 5.9 in 2020)</a:t>
            </a:r>
          </a:p>
        </p:txBody>
      </p:sp>
    </p:spTree>
    <p:extLst>
      <p:ext uri="{BB962C8B-B14F-4D97-AF65-F5344CB8AC3E}">
        <p14:creationId xmlns:p14="http://schemas.microsoft.com/office/powerpoint/2010/main" val="58362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C4B12-B900-8440-A617-21A37BB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F62F7-44DF-9444-A741-070C43541D7C}"/>
              </a:ext>
            </a:extLst>
          </p:cNvPr>
          <p:cNvSpPr txBox="1"/>
          <p:nvPr/>
        </p:nvSpPr>
        <p:spPr>
          <a:xfrm>
            <a:off x="1048265" y="1602888"/>
            <a:ext cx="10095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GMAO is developing a configurable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coupled data assimilation system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on the GEOS model and JEDI to achieve its science and production objectives in weather analysis and prediction, reanalysis, composition forecasting, and S2S prediction.  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focusing vehicle for this effort is the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JEDI-GEOS application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 continuously evolving, continuously functional testbed encompassing the configuration files, workflows, and data access capabilities for instantiating end-to-end tests of new developments and establishing trusted baselines.  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important objective of JEDI-GEOS is to produce the first JEDI-based candidates for replacing current-generation GEOS production systems, and the MERRA-3 system.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9F6F5-ED35-C540-9C81-8FEE41D412FC}"/>
              </a:ext>
            </a:extLst>
          </p:cNvPr>
          <p:cNvSpPr txBox="1"/>
          <p:nvPr/>
        </p:nvSpPr>
        <p:spPr>
          <a:xfrm>
            <a:off x="506896" y="482877"/>
            <a:ext cx="1081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JEDI-GEOS Application: GMAO’s development vehicle for coupled DA</a:t>
            </a:r>
          </a:p>
        </p:txBody>
      </p:sp>
    </p:spTree>
    <p:extLst>
      <p:ext uri="{BB962C8B-B14F-4D97-AF65-F5344CB8AC3E}">
        <p14:creationId xmlns:p14="http://schemas.microsoft.com/office/powerpoint/2010/main" val="380595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06751-4B37-9D4C-BB08-BDD2891F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F30B57C-293E-9748-B8B4-B0E2D106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66" y="1313143"/>
            <a:ext cx="10742930" cy="433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151EC-B67A-FB47-A739-D6F94E7A3952}"/>
              </a:ext>
            </a:extLst>
          </p:cNvPr>
          <p:cNvSpPr txBox="1"/>
          <p:nvPr/>
        </p:nvSpPr>
        <p:spPr>
          <a:xfrm>
            <a:off x="506896" y="482877"/>
            <a:ext cx="1081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JEDI-GEOS roadmap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ABD122-8930-434E-A85D-C65E0A9E4A78}"/>
              </a:ext>
            </a:extLst>
          </p:cNvPr>
          <p:cNvSpPr/>
          <p:nvPr/>
        </p:nvSpPr>
        <p:spPr>
          <a:xfrm>
            <a:off x="8143758" y="4560808"/>
            <a:ext cx="1246569" cy="94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C0509-7EDC-E846-AFE6-26CE483E5F3A}"/>
              </a:ext>
            </a:extLst>
          </p:cNvPr>
          <p:cNvSpPr txBox="1"/>
          <p:nvPr/>
        </p:nvSpPr>
        <p:spPr>
          <a:xfrm>
            <a:off x="1645877" y="5164346"/>
            <a:ext cx="955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000000"/>
                </a:solidFill>
              </a:rPr>
              <a:t>Contemporaneous development/refinement of uncoupled and coupled capabilities will ensure an  appropriate and flexible design...and more likely meet GMAO timelines</a:t>
            </a:r>
          </a:p>
        </p:txBody>
      </p:sp>
    </p:spTree>
    <p:extLst>
      <p:ext uri="{BB962C8B-B14F-4D97-AF65-F5344CB8AC3E}">
        <p14:creationId xmlns:p14="http://schemas.microsoft.com/office/powerpoint/2010/main" val="16730822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26999</TotalTime>
  <Words>959</Words>
  <Application>Microsoft Macintosh PowerPoint</Application>
  <PresentationFormat>Widescreen</PresentationFormat>
  <Paragraphs>156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Gelaro, Ronald (GSFC-6101)</cp:lastModifiedBy>
  <cp:revision>381</cp:revision>
  <dcterms:created xsi:type="dcterms:W3CDTF">2019-03-07T14:46:22Z</dcterms:created>
  <dcterms:modified xsi:type="dcterms:W3CDTF">2021-06-07T02:48:17Z</dcterms:modified>
</cp:coreProperties>
</file>