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2" r:id="rId12"/>
    <p:sldId id="263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rial Narrow" panose="020B0604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7"/>
  </p:normalViewPr>
  <p:slideViewPr>
    <p:cSldViewPr snapToGrid="0">
      <p:cViewPr varScale="1">
        <p:scale>
          <a:sx n="146" d="100"/>
          <a:sy n="146" d="100"/>
        </p:scale>
        <p:origin x="11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d788979d_2_138:notes"/>
          <p:cNvSpPr txBox="1">
            <a:spLocks noGrp="1"/>
          </p:cNvSpPr>
          <p:nvPr>
            <p:ph type="body" idx="1"/>
          </p:nvPr>
        </p:nvSpPr>
        <p:spPr>
          <a:xfrm>
            <a:off x="670891" y="4572000"/>
            <a:ext cx="5367130" cy="374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4" name="Google Shape;104;g33d788979d_2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2888" y="374650"/>
            <a:ext cx="7194551" cy="4048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e9a095d08_4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e9a095d08_4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661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306d9a29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306d9a29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e6a6db936_0_200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de6a6db936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e6a6db936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de6a6db936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de6a6db936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de6a6db936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e6a6db936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de6a6db936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306d9a29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b306d9a29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113281443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113281443_1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113281443_1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113281443_1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2624cb0d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2624cb0d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e6a6db9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e6a6db9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11328144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11328144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e9a095d0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e9a095d08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432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e9a095d08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e9a095d08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808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e9a095d08_4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e9a095d08_4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14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ommerce.gov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g Pic">
  <p:cSld name="1 Lg Pic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1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7924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317575" y="0"/>
            <a:ext cx="88242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2"/>
          <p:cNvSpPr>
            <a:spLocks noGrp="1"/>
          </p:cNvSpPr>
          <p:nvPr>
            <p:ph type="pic" idx="2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2310550" y="45720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2310562" y="1628103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4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2" name="Google Shape;62;p12"/>
          <p:cNvCxnSpPr/>
          <p:nvPr/>
        </p:nvCxnSpPr>
        <p:spPr>
          <a:xfrm>
            <a:off x="2079569" y="457200"/>
            <a:ext cx="0" cy="260490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" name="Google Shape;6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3341" y="573025"/>
            <a:ext cx="1109050" cy="1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846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/>
          <p:nvPr/>
        </p:nvSpPr>
        <p:spPr>
          <a:xfrm>
            <a:off x="596825" y="1731613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</a:rPr>
              <a:t>NATIONAL 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</a:rPr>
              <a:t>WEATHER 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</a:rPr>
              <a:t>SERVICE</a:t>
            </a:r>
            <a:endParaRPr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 1">
  <p:cSld name="Dk Blue 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/>
          <p:nvPr/>
        </p:nvSpPr>
        <p:spPr>
          <a:xfrm>
            <a:off x="317575" y="0"/>
            <a:ext cx="8826600" cy="483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762000" y="800099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NATIONAL WEATHER SERVICE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lang="en" sz="1300" b="1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</a:t>
            </a:r>
            <a:r>
              <a:rPr lang="en"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 //  </a:t>
            </a:r>
            <a:fld id="{00000000-1234-1234-1234-123412341234}" type="slidenum">
              <a:rPr lang="en"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300" b="1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85800" y="1597845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2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710550" y="53569"/>
            <a:ext cx="797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634350" y="819150"/>
            <a:ext cx="82857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620051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Right">
  <p:cSld name="1 Column, Tall Pic Righ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pic" idx="2"/>
          </p:nvPr>
        </p:nvSpPr>
        <p:spPr>
          <a:xfrm>
            <a:off x="6096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Left">
  <p:cSld name="1 Column, Tall Pic Lef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4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505200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Top">
  <p:cSld name="1 Column, Wide Pic Top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Bottom">
  <p:cSld name="1 Column, Wide Pic Bottom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>
            <a:spLocks noGrp="1"/>
          </p:cNvSpPr>
          <p:nvPr>
            <p:ph type="pic" idx="2"/>
          </p:nvPr>
        </p:nvSpPr>
        <p:spPr>
          <a:xfrm>
            <a:off x="762000" y="33147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62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4953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2 Pic">
  <p:cSld name="2 Column, 2 Pic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8"/>
          <p:cNvSpPr>
            <a:spLocks noGrp="1"/>
          </p:cNvSpPr>
          <p:nvPr>
            <p:ph type="pic" idx="2"/>
          </p:nvPr>
        </p:nvSpPr>
        <p:spPr>
          <a:xfrm>
            <a:off x="762001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>
            <a:spLocks noGrp="1"/>
          </p:cNvSpPr>
          <p:nvPr>
            <p:ph type="pic" idx="3"/>
          </p:nvPr>
        </p:nvSpPr>
        <p:spPr>
          <a:xfrm>
            <a:off x="4953000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752888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4"/>
          </p:nvPr>
        </p:nvSpPr>
        <p:spPr>
          <a:xfrm>
            <a:off x="4953000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248400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3500644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, 3 Pic">
  <p:cSld name="3 Column, 3 Pic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0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>
            <a:spLocks noGrp="1"/>
          </p:cNvSpPr>
          <p:nvPr>
            <p:ph type="pic" idx="3"/>
          </p:nvPr>
        </p:nvSpPr>
        <p:spPr>
          <a:xfrm>
            <a:off x="35081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>
            <a:spLocks noGrp="1"/>
          </p:cNvSpPr>
          <p:nvPr>
            <p:ph type="pic" idx="4"/>
          </p:nvPr>
        </p:nvSpPr>
        <p:spPr>
          <a:xfrm>
            <a:off x="62513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752888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5"/>
          </p:nvPr>
        </p:nvSpPr>
        <p:spPr>
          <a:xfrm>
            <a:off x="6248400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6"/>
          </p:nvPr>
        </p:nvSpPr>
        <p:spPr>
          <a:xfrm>
            <a:off x="3500644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ww.commerce.gov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-20712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1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lang="en" sz="1300" b="1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</a:t>
            </a:r>
            <a:r>
              <a:rPr lang="en"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  //  </a:t>
            </a:r>
            <a:fld id="{00000000-1234-1234-1234-123412341234}" type="slidenum">
              <a:rPr lang="en"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300" b="1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NATIONAL WEATHER SERVICE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2235925" y="180040"/>
            <a:ext cx="67557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 sz="2200"/>
              <a:t>NWS - Agency Partner Overview</a:t>
            </a:r>
            <a:endParaRPr sz="2200" b="0">
              <a:solidFill>
                <a:srgbClr val="D6F5FF"/>
              </a:solidFill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3"/>
          </p:nvPr>
        </p:nvSpPr>
        <p:spPr>
          <a:xfrm>
            <a:off x="2159725" y="657400"/>
            <a:ext cx="6900000" cy="20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</a:pPr>
            <a:r>
              <a:rPr lang="en" sz="2200" b="1">
                <a:solidFill>
                  <a:srgbClr val="D6F5FF"/>
                </a:solidFill>
              </a:rPr>
              <a:t>18th JCSDA Technical Review Meeting and Science Workshop</a:t>
            </a:r>
            <a:endParaRPr sz="2200" b="1">
              <a:solidFill>
                <a:srgbClr val="D6F5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7-11 June 2021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Daryl Kleist (NOAA/NWS/NCEP/EMC, JCSDA ET Representative for NWS)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On behalf of the entire EMC Data Assimilation and Quality Control Group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75" y="3056925"/>
            <a:ext cx="8823925" cy="20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457200" y="53577"/>
            <a:ext cx="8229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rPr>
              <a:t>EMC In-kind Contributions - BUFR-to-IODA Converter</a:t>
            </a:r>
            <a:endParaRPr sz="2400" b="1">
              <a:solidFill>
                <a:srgbClr val="0099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458575" y="511600"/>
            <a:ext cx="3147900" cy="1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" lvl="0" indent="-96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C++ tool that converts BUFR file to IODA ObsGroup object (e.g. NetCDF)</a:t>
            </a:r>
            <a:endParaRPr sz="800">
              <a:solidFill>
                <a:schemeClr val="dk1"/>
              </a:solidFill>
            </a:endParaRPr>
          </a:p>
          <a:p>
            <a:pPr marL="91440" lvl="0" indent="-96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YAML file is used to describe the mapping between the input and the output</a:t>
            </a:r>
            <a:endParaRPr sz="800">
              <a:solidFill>
                <a:schemeClr val="dk1"/>
              </a:solidFill>
            </a:endParaRPr>
          </a:p>
          <a:p>
            <a:pPr marL="91440" lvl="0" indent="-96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Supports simple transformations of “export” data so that the units of the data can be converted to the desired representation</a:t>
            </a:r>
            <a:endParaRPr sz="800">
              <a:solidFill>
                <a:schemeClr val="dk1"/>
              </a:solidFill>
            </a:endParaRPr>
          </a:p>
          <a:p>
            <a:pPr marL="91440" lvl="0" indent="-96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Compiles to a library that can be used by other applications</a:t>
            </a:r>
            <a:endParaRPr sz="800">
              <a:solidFill>
                <a:schemeClr val="dk1"/>
              </a:solidFill>
            </a:endParaRPr>
          </a:p>
        </p:txBody>
      </p:sp>
      <p:grpSp>
        <p:nvGrpSpPr>
          <p:cNvPr id="225" name="Google Shape;225;p31"/>
          <p:cNvGrpSpPr/>
          <p:nvPr/>
        </p:nvGrpSpPr>
        <p:grpSpPr>
          <a:xfrm>
            <a:off x="321000" y="1846525"/>
            <a:ext cx="3482904" cy="2929715"/>
            <a:chOff x="321000" y="1846525"/>
            <a:chExt cx="3482904" cy="2929715"/>
          </a:xfrm>
        </p:grpSpPr>
        <p:pic>
          <p:nvPicPr>
            <p:cNvPr id="226" name="Google Shape;226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77824" y="3313200"/>
              <a:ext cx="2926080" cy="1463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31"/>
            <p:cNvSpPr txBox="1"/>
            <p:nvPr/>
          </p:nvSpPr>
          <p:spPr>
            <a:xfrm>
              <a:off x="321000" y="3453900"/>
              <a:ext cx="836100" cy="9903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0" tIns="91425" rIns="0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GSI NC Diag </a:t>
              </a:r>
              <a:endParaRPr sz="100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to</a:t>
              </a:r>
              <a:endParaRPr sz="100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IODA</a:t>
              </a:r>
              <a:endParaRPr sz="1000"/>
            </a:p>
            <a:p>
              <a:pPr marL="0" lvl="0" indent="0" algn="ctr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700"/>
                <a:t>( reference for validation )</a:t>
              </a:r>
              <a:endParaRPr sz="700"/>
            </a:p>
          </p:txBody>
        </p:sp>
        <p:pic>
          <p:nvPicPr>
            <p:cNvPr id="228" name="Google Shape;228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7824" y="1950313"/>
              <a:ext cx="2926080" cy="1471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31"/>
            <p:cNvSpPr txBox="1"/>
            <p:nvPr/>
          </p:nvSpPr>
          <p:spPr>
            <a:xfrm>
              <a:off x="380700" y="2228750"/>
              <a:ext cx="776400" cy="646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BUFR</a:t>
              </a:r>
              <a:endParaRPr sz="100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to</a:t>
              </a:r>
              <a:endParaRPr sz="100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IODA</a:t>
              </a:r>
              <a:endParaRPr sz="1000"/>
            </a:p>
          </p:txBody>
        </p:sp>
        <p:sp>
          <p:nvSpPr>
            <p:cNvPr id="230" name="Google Shape;230;p31"/>
            <p:cNvSpPr txBox="1"/>
            <p:nvPr/>
          </p:nvSpPr>
          <p:spPr>
            <a:xfrm>
              <a:off x="1265375" y="1846525"/>
              <a:ext cx="2025900" cy="2247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AMSU-A MetOp-C Channel 15</a:t>
              </a:r>
              <a:endParaRPr sz="1000"/>
            </a:p>
          </p:txBody>
        </p:sp>
      </p:grpSp>
      <p:grpSp>
        <p:nvGrpSpPr>
          <p:cNvPr id="231" name="Google Shape;231;p31"/>
          <p:cNvGrpSpPr/>
          <p:nvPr/>
        </p:nvGrpSpPr>
        <p:grpSpPr>
          <a:xfrm>
            <a:off x="4067225" y="923875"/>
            <a:ext cx="5007424" cy="3295750"/>
            <a:chOff x="312975" y="1099275"/>
            <a:chExt cx="5007424" cy="3295750"/>
          </a:xfrm>
        </p:grpSpPr>
        <p:pic>
          <p:nvPicPr>
            <p:cNvPr id="232" name="Google Shape;232;p31"/>
            <p:cNvPicPr preferRelativeResize="0"/>
            <p:nvPr/>
          </p:nvPicPr>
          <p:blipFill rotWithShape="1">
            <a:blip r:embed="rId5">
              <a:alphaModFix/>
            </a:blip>
            <a:srcRect l="5723" r="5953"/>
            <a:stretch/>
          </p:blipFill>
          <p:spPr>
            <a:xfrm>
              <a:off x="312975" y="1357950"/>
              <a:ext cx="5007424" cy="2834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31"/>
            <p:cNvSpPr txBox="1"/>
            <p:nvPr/>
          </p:nvSpPr>
          <p:spPr>
            <a:xfrm>
              <a:off x="565075" y="1099275"/>
              <a:ext cx="3880500" cy="499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The </a:t>
              </a:r>
              <a:r>
                <a:rPr lang="en" sz="1200" b="1">
                  <a:solidFill>
                    <a:srgbClr val="A61C00"/>
                  </a:solidFill>
                </a:rPr>
                <a:t>Surface Pressure</a:t>
              </a:r>
              <a:r>
                <a:rPr lang="en" sz="1200"/>
                <a:t> field from </a:t>
              </a:r>
              <a:r>
                <a:rPr lang="en" sz="1200" b="1">
                  <a:solidFill>
                    <a:srgbClr val="A61C00"/>
                  </a:solidFill>
                </a:rPr>
                <a:t>IODA</a:t>
              </a:r>
              <a:r>
                <a:rPr lang="en" sz="1200"/>
                <a:t> file</a:t>
              </a:r>
              <a:endParaRPr sz="1200"/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 converted from prepBUFR ADPSFC subset</a:t>
              </a:r>
              <a:endParaRPr sz="1200"/>
            </a:p>
          </p:txBody>
        </p:sp>
        <p:sp>
          <p:nvSpPr>
            <p:cNvPr id="234" name="Google Shape;234;p31"/>
            <p:cNvSpPr txBox="1"/>
            <p:nvPr/>
          </p:nvSpPr>
          <p:spPr>
            <a:xfrm>
              <a:off x="533400" y="4158625"/>
              <a:ext cx="4196400" cy="23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Figure from </a:t>
              </a:r>
              <a:r>
                <a:rPr lang="en" sz="800" b="1"/>
                <a:t>Nicholas Esposito</a:t>
              </a:r>
              <a:r>
                <a:rPr lang="en" sz="800"/>
                <a:t>, EMC ObsProc Reengineering Team</a:t>
              </a:r>
              <a:endParaRPr sz="800"/>
            </a:p>
          </p:txBody>
        </p:sp>
      </p:grpSp>
    </p:spTree>
    <p:extLst>
      <p:ext uri="{BB962C8B-B14F-4D97-AF65-F5344CB8AC3E}">
        <p14:creationId xmlns:p14="http://schemas.microsoft.com/office/powerpoint/2010/main" val="2273243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329550" y="205971"/>
            <a:ext cx="7976100" cy="368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Notional Schedule for Production Suite 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Evolution</a:t>
            </a:r>
            <a:endParaRPr sz="2600"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8600" y="0"/>
            <a:ext cx="1295400" cy="6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650" y="761375"/>
            <a:ext cx="8728750" cy="399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/>
          <p:nvPr/>
        </p:nvSpPr>
        <p:spPr>
          <a:xfrm>
            <a:off x="347300" y="53525"/>
            <a:ext cx="87966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4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rPr>
              <a:t>NG-GODAS </a:t>
            </a:r>
            <a:r>
              <a:rPr lang="en" sz="2400" b="1">
                <a:solidFill>
                  <a:srgbClr val="0099D8"/>
                </a:solidFill>
              </a:rPr>
              <a:t>Interim Reanalysis</a:t>
            </a:r>
            <a:r>
              <a:rPr lang="en" sz="24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rPr>
              <a:t> (J. Kim, G. Vernieres et al.)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5211350" y="4527848"/>
            <a:ext cx="3317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rPr>
              <a:t>Over 1 Million Observations per day</a:t>
            </a:r>
            <a:endParaRPr sz="1400" b="1" i="0" u="none" strike="noStrike" cap="none">
              <a:solidFill>
                <a:srgbClr val="07336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733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646800" y="716750"/>
            <a:ext cx="84972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2000"/>
              <a:buFont typeface="Arial"/>
              <a:buChar char="●"/>
            </a:pPr>
            <a:r>
              <a:rPr lang="en" sz="2000" b="0" i="0" u="none" strike="noStrike" cap="non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DATM-MOM6-CICE6: 1-degree in </a:t>
            </a:r>
            <a:r>
              <a:rPr lang="en" sz="2000" b="1" i="1" u="none" strike="noStrike" cap="none">
                <a:solidFill>
                  <a:srgbClr val="FF0000"/>
                </a:solidFill>
              </a:rPr>
              <a:t>JEDI-SOCA 3DVar</a:t>
            </a:r>
            <a:r>
              <a:rPr lang="en" sz="2000" b="0" i="0" u="none" strike="noStrike" cap="non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 framework</a:t>
            </a:r>
            <a:endParaRPr/>
          </a:p>
          <a:p>
            <a:pPr marL="457200" marR="0" lvl="0" indent="-355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A4595"/>
                </a:solidFill>
              </a:rPr>
              <a:t>~4</a:t>
            </a:r>
            <a:r>
              <a:rPr lang="en" sz="2000" b="0" i="0" u="none" strike="noStrike" cap="non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0 year ocean reanalysis at ¼ degree, to be completed by </a:t>
            </a:r>
            <a:r>
              <a:rPr lang="en" sz="2000">
                <a:solidFill>
                  <a:srgbClr val="0A4595"/>
                </a:solidFill>
              </a:rPr>
              <a:t>July 2021</a:t>
            </a:r>
            <a:endParaRPr/>
          </a:p>
          <a:p>
            <a:pPr marL="457200" marR="0" lvl="0" indent="-355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4595"/>
              </a:buClr>
              <a:buSzPts val="2000"/>
              <a:buFont typeface="Arial"/>
              <a:buChar char="●"/>
            </a:pPr>
            <a:r>
              <a:rPr lang="en" sz="2000" b="0" i="0" u="none" strike="noStrike" cap="non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Provide ocean ice benchmarks for UFS S2S GEFS v13</a:t>
            </a:r>
            <a:endParaRPr sz="2000" b="0" i="0" u="none" strike="noStrike" cap="none">
              <a:solidFill>
                <a:srgbClr val="0A45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2625" y="2143894"/>
            <a:ext cx="4469299" cy="246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0025" y="2071886"/>
            <a:ext cx="3533575" cy="26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760288" y="168979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800">
                <a:solidFill>
                  <a:schemeClr val="accent1"/>
                </a:solidFill>
              </a:rPr>
              <a:t>Global </a:t>
            </a:r>
            <a:r>
              <a:rPr lang="en" sz="2800" b="1">
                <a:solidFill>
                  <a:schemeClr val="accent1"/>
                </a:solidFill>
              </a:rPr>
              <a:t>Operational Target – FY 2024</a:t>
            </a:r>
            <a:endParaRPr sz="2800" b="1">
              <a:solidFill>
                <a:schemeClr val="accent1"/>
              </a:solidFill>
            </a:endParaRPr>
          </a:p>
        </p:txBody>
      </p:sp>
      <p:sp>
        <p:nvSpPr>
          <p:cNvPr id="240" name="Google Shape;240;p32"/>
          <p:cNvSpPr txBox="1">
            <a:spLocks noGrp="1"/>
          </p:cNvSpPr>
          <p:nvPr>
            <p:ph type="body" idx="1"/>
          </p:nvPr>
        </p:nvSpPr>
        <p:spPr>
          <a:xfrm>
            <a:off x="830500" y="1110100"/>
            <a:ext cx="7933800" cy="33747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0150" marR="0" lvl="0" indent="-196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1600"/>
          </a:p>
          <a:p>
            <a:pPr marL="45720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❑"/>
            </a:pPr>
            <a:r>
              <a:rPr lang="en" sz="2000" b="1">
                <a:solidFill>
                  <a:schemeClr val="accent2"/>
                </a:solidFill>
              </a:rPr>
              <a:t>Global Forecast System (GFS) v17</a:t>
            </a:r>
            <a:endParaRPr/>
          </a:p>
          <a:p>
            <a:pPr marL="45720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❑"/>
            </a:pPr>
            <a:r>
              <a:rPr lang="en" sz="2000" b="1">
                <a:solidFill>
                  <a:schemeClr val="accent2"/>
                </a:solidFill>
              </a:rPr>
              <a:t>Global Ensemble Forecast System (GEFS) v13: </a:t>
            </a:r>
            <a:r>
              <a:rPr lang="en" sz="2000" b="1">
                <a:solidFill>
                  <a:srgbClr val="0000FF"/>
                </a:solidFill>
              </a:rPr>
              <a:t> </a:t>
            </a:r>
            <a:r>
              <a:rPr lang="en" sz="2000">
                <a:solidFill>
                  <a:srgbClr val="0000FF"/>
                </a:solidFill>
              </a:rPr>
              <a:t> </a:t>
            </a:r>
            <a:endParaRPr sz="3400">
              <a:solidFill>
                <a:srgbClr val="0000FF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❑"/>
            </a:pPr>
            <a:r>
              <a:rPr lang="en" sz="1700">
                <a:solidFill>
                  <a:schemeClr val="dk1"/>
                </a:solidFill>
              </a:rPr>
              <a:t>First </a:t>
            </a:r>
            <a:r>
              <a:rPr lang="en" sz="1700" b="1">
                <a:solidFill>
                  <a:schemeClr val="dk1"/>
                </a:solidFill>
              </a:rPr>
              <a:t>fully coupled system</a:t>
            </a:r>
            <a:r>
              <a:rPr lang="en" sz="1700">
                <a:solidFill>
                  <a:schemeClr val="dk1"/>
                </a:solidFill>
              </a:rPr>
              <a:t> from weather to sub-seasonal scales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❑"/>
            </a:pPr>
            <a:r>
              <a:rPr lang="en" sz="1700">
                <a:solidFill>
                  <a:schemeClr val="dk1"/>
                </a:solidFill>
              </a:rPr>
              <a:t>Integrated GFS and GEFS systems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❑"/>
            </a:pPr>
            <a:r>
              <a:rPr lang="en" sz="1700">
                <a:solidFill>
                  <a:schemeClr val="dk1"/>
                </a:solidFill>
              </a:rPr>
              <a:t>FV3 + MOM6 + CICE6 + WW3 + NOAH-MP</a:t>
            </a:r>
            <a:endParaRPr sz="2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Noto Sans Symbols"/>
              <a:buChar char="❑"/>
            </a:pPr>
            <a:r>
              <a:rPr lang="en" sz="1700" b="1">
                <a:solidFill>
                  <a:schemeClr val="accent4"/>
                </a:solidFill>
              </a:rPr>
              <a:t>JEDI-based Weakly/Quasi-strongly coupled DA</a:t>
            </a:r>
            <a:endParaRPr/>
          </a:p>
          <a:p>
            <a:pPr marL="914400" lvl="1" indent="-400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❑"/>
            </a:pPr>
            <a:r>
              <a:rPr lang="en" sz="1700">
                <a:solidFill>
                  <a:schemeClr val="dk1"/>
                </a:solidFill>
              </a:rPr>
              <a:t>30+ ensemble members</a:t>
            </a:r>
            <a:endParaRPr sz="1700">
              <a:solidFill>
                <a:schemeClr val="dk1"/>
              </a:solidFill>
            </a:endParaRPr>
          </a:p>
          <a:p>
            <a:pPr marL="914400" lvl="1" indent="-400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00"/>
              <a:buChar char="❑"/>
            </a:pPr>
            <a:r>
              <a:rPr lang="en" sz="1700">
                <a:solidFill>
                  <a:schemeClr val="dk1"/>
                </a:solidFill>
              </a:rPr>
              <a:t>Coupled reanalysis &amp; reforecast requirement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760288" y="16579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800">
                <a:solidFill>
                  <a:schemeClr val="accent1"/>
                </a:solidFill>
              </a:rPr>
              <a:t>Looking ahead to AOP2021 &amp; Beyond</a:t>
            </a:r>
            <a:endParaRPr sz="2800" b="1">
              <a:solidFill>
                <a:schemeClr val="accent1"/>
              </a:solidFill>
            </a:endParaRPr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830500" y="576700"/>
            <a:ext cx="7933800" cy="3374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0150" marR="0" lvl="0" indent="-196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1600"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❑"/>
            </a:pPr>
            <a:r>
              <a:rPr lang="en" sz="1600" b="1">
                <a:solidFill>
                  <a:schemeClr val="accent2"/>
                </a:solidFill>
              </a:rPr>
              <a:t>NWS providing ~11.5 FTEs worth of in-kind contributions across the spectrum of projects.</a:t>
            </a:r>
            <a:endParaRPr sz="1600" b="1">
              <a:solidFill>
                <a:schemeClr val="accent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❑"/>
            </a:pPr>
            <a:r>
              <a:rPr lang="en" sz="1600" b="1">
                <a:solidFill>
                  <a:schemeClr val="accent2"/>
                </a:solidFill>
              </a:rPr>
              <a:t>Critical year for JEDI development and integration to meet future operational targets</a:t>
            </a:r>
            <a:endParaRPr sz="1600" b="1">
              <a:solidFill>
                <a:schemeClr val="accent2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❑"/>
            </a:pPr>
            <a:r>
              <a:rPr lang="en" sz="1600" b="1">
                <a:solidFill>
                  <a:schemeClr val="accent2"/>
                </a:solidFill>
              </a:rPr>
              <a:t>GDAS/GFS/SFS (Coupled), RRFS, HAFS, and 3D-RTMA</a:t>
            </a:r>
            <a:endParaRPr sz="1600" b="1">
              <a:solidFill>
                <a:schemeClr val="accent2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❑"/>
            </a:pPr>
            <a:r>
              <a:rPr lang="en" sz="1600" b="1">
                <a:solidFill>
                  <a:schemeClr val="accent2"/>
                </a:solidFill>
              </a:rPr>
              <a:t>Priorities: Complete UFO acceptance, Background Error for FV3-based GFS, LETKF, higher resolution SOCA with hybrid DA, initial land capabilities</a:t>
            </a:r>
            <a:endParaRPr sz="1600" b="1">
              <a:solidFill>
                <a:schemeClr val="accent2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❑"/>
            </a:pPr>
            <a:r>
              <a:rPr lang="en" sz="1600" b="1">
                <a:solidFill>
                  <a:schemeClr val="accent2"/>
                </a:solidFill>
              </a:rPr>
              <a:t>Still looking for balance between agile development practices and things necessary to facilitate T2O</a:t>
            </a:r>
            <a:endParaRPr sz="1600" b="1">
              <a:solidFill>
                <a:schemeClr val="accent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❑"/>
            </a:pPr>
            <a:r>
              <a:rPr lang="en" sz="1600" b="1">
                <a:solidFill>
                  <a:schemeClr val="accent2"/>
                </a:solidFill>
              </a:rPr>
              <a:t>Many new (or re-initiated) areas of development that are leveraging and contributing to JEDI:</a:t>
            </a:r>
            <a:endParaRPr sz="1600" b="1">
              <a:solidFill>
                <a:schemeClr val="accent2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❑"/>
            </a:pPr>
            <a:r>
              <a:rPr lang="en" sz="1600" b="1">
                <a:solidFill>
                  <a:schemeClr val="accent2"/>
                </a:solidFill>
              </a:rPr>
              <a:t>Aerosol/Chemistry, Land, Ocean Color/Biogeochemistry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710550" y="53573"/>
            <a:ext cx="7976100" cy="51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EMC In-Kind Contributors</a:t>
            </a:r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body" idx="1"/>
          </p:nvPr>
        </p:nvSpPr>
        <p:spPr>
          <a:xfrm>
            <a:off x="642600" y="561075"/>
            <a:ext cx="8285700" cy="212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/>
              <a:t>Kristen Bathmann</a:t>
            </a:r>
            <a:r>
              <a:rPr lang="en" sz="1600" baseline="30000"/>
              <a:t>1,2</a:t>
            </a:r>
            <a:r>
              <a:rPr lang="en" sz="1600"/>
              <a:t>, Mike Barlage</a:t>
            </a:r>
            <a:r>
              <a:rPr lang="en" sz="1600" baseline="30000"/>
              <a:t>1</a:t>
            </a:r>
            <a:r>
              <a:rPr lang="en" sz="1600"/>
              <a:t>, Cameron Book</a:t>
            </a:r>
            <a:r>
              <a:rPr lang="en" sz="1600" baseline="30000"/>
              <a:t>1,2</a:t>
            </a:r>
            <a:r>
              <a:rPr lang="en" sz="1600"/>
              <a:t>, Jiarui Dong</a:t>
            </a:r>
            <a:r>
              <a:rPr lang="en" sz="1600" baseline="30000"/>
              <a:t>1,2</a:t>
            </a:r>
            <a:r>
              <a:rPr lang="en" sz="1600"/>
              <a:t>, Kevin Dougherty</a:t>
            </a:r>
            <a:r>
              <a:rPr lang="en" sz="1600" baseline="30000"/>
              <a:t>1,2</a:t>
            </a:r>
            <a:r>
              <a:rPr lang="en" sz="1600"/>
              <a:t>, Nick Esposito</a:t>
            </a:r>
            <a:r>
              <a:rPr lang="en" sz="1600" baseline="30000"/>
              <a:t>1,2</a:t>
            </a:r>
            <a:r>
              <a:rPr lang="en" sz="1600"/>
              <a:t>, Iliana Genkova</a:t>
            </a:r>
            <a:r>
              <a:rPr lang="en" sz="1600" baseline="30000"/>
              <a:t>1,2</a:t>
            </a:r>
            <a:r>
              <a:rPr lang="en" sz="1600"/>
              <a:t>, Azadeh Gholoubi</a:t>
            </a:r>
            <a:r>
              <a:rPr lang="en" sz="1600" baseline="30000"/>
              <a:t>1,2</a:t>
            </a:r>
            <a:r>
              <a:rPr lang="en" sz="1600"/>
              <a:t>, Zhichang Guo</a:t>
            </a:r>
            <a:r>
              <a:rPr lang="en" sz="1600" baseline="30000"/>
              <a:t>1,2</a:t>
            </a:r>
            <a:r>
              <a:rPr lang="en" sz="1600"/>
              <a:t>, Yan Hao</a:t>
            </a:r>
            <a:r>
              <a:rPr lang="en" sz="1600" baseline="30000"/>
              <a:t>1,2</a:t>
            </a:r>
            <a:r>
              <a:rPr lang="en" sz="1600"/>
              <a:t>, Jong Kim</a:t>
            </a:r>
            <a:r>
              <a:rPr lang="en" sz="1600" baseline="30000"/>
              <a:t>1,2</a:t>
            </a:r>
            <a:r>
              <a:rPr lang="en" sz="1600"/>
              <a:t>, Daryl Kleist</a:t>
            </a:r>
            <a:r>
              <a:rPr lang="en" sz="1600" baseline="30000"/>
              <a:t>1</a:t>
            </a:r>
            <a:r>
              <a:rPr lang="en" sz="1600"/>
              <a:t>, Louis Kouvaris</a:t>
            </a:r>
            <a:r>
              <a:rPr lang="en" sz="1600" baseline="30000"/>
              <a:t>1,2</a:t>
            </a:r>
            <a:r>
              <a:rPr lang="en" sz="1600"/>
              <a:t>, Praveen Kumar</a:t>
            </a:r>
            <a:r>
              <a:rPr lang="en" sz="1600" baseline="30000"/>
              <a:t>1,2</a:t>
            </a:r>
            <a:r>
              <a:rPr lang="en" sz="1600"/>
              <a:t>, Ting Lei</a:t>
            </a:r>
            <a:r>
              <a:rPr lang="en" sz="1600" baseline="30000"/>
              <a:t>1,2</a:t>
            </a:r>
            <a:r>
              <a:rPr lang="en" sz="1600"/>
              <a:t>, Emily Liu</a:t>
            </a:r>
            <a:r>
              <a:rPr lang="en" sz="1600" baseline="30000"/>
              <a:t>1</a:t>
            </a:r>
            <a:r>
              <a:rPr lang="en" sz="1600"/>
              <a:t>, Haixia Liu</a:t>
            </a:r>
            <a:r>
              <a:rPr lang="en" sz="1600" baseline="30000"/>
              <a:t>1,2</a:t>
            </a:r>
            <a:r>
              <a:rPr lang="en" sz="1600"/>
              <a:t>, Ling Liu</a:t>
            </a:r>
            <a:r>
              <a:rPr lang="en" sz="1600" baseline="30000"/>
              <a:t>1,2</a:t>
            </a:r>
            <a:r>
              <a:rPr lang="en" sz="1600"/>
              <a:t>, Xiao Liu</a:t>
            </a:r>
            <a:r>
              <a:rPr lang="en" sz="1600" baseline="30000"/>
              <a:t>1,2</a:t>
            </a:r>
            <a:r>
              <a:rPr lang="en" sz="1600"/>
              <a:t>, Rahul Mahajan</a:t>
            </a:r>
            <a:r>
              <a:rPr lang="en" sz="1600" baseline="30000"/>
              <a:t>1</a:t>
            </a:r>
            <a:r>
              <a:rPr lang="en" sz="1600"/>
              <a:t>, Cory Martin</a:t>
            </a:r>
            <a:r>
              <a:rPr lang="en" sz="1600" baseline="30000"/>
              <a:t>1,3</a:t>
            </a:r>
            <a:r>
              <a:rPr lang="en" sz="1600"/>
              <a:t>, Ron McLaren</a:t>
            </a:r>
            <a:r>
              <a:rPr lang="en" sz="1600" baseline="30000"/>
              <a:t>1,2</a:t>
            </a:r>
            <a:r>
              <a:rPr lang="en" sz="1600"/>
              <a:t>, Dagmar Merkova</a:t>
            </a:r>
            <a:r>
              <a:rPr lang="en" sz="1600" baseline="30000"/>
              <a:t>1,2</a:t>
            </a:r>
            <a:r>
              <a:rPr lang="en" sz="1600"/>
              <a:t>, Shastri Paturi</a:t>
            </a:r>
            <a:r>
              <a:rPr lang="en" sz="1600" baseline="30000"/>
              <a:t>1,2</a:t>
            </a:r>
            <a:r>
              <a:rPr lang="en" sz="1600"/>
              <a:t>, Mark Potts</a:t>
            </a:r>
            <a:r>
              <a:rPr lang="en" sz="1600" baseline="30000"/>
              <a:t>1,3</a:t>
            </a:r>
            <a:r>
              <a:rPr lang="en" sz="1600"/>
              <a:t>, Scott Sieron</a:t>
            </a:r>
            <a:r>
              <a:rPr lang="en" sz="1600" baseline="30000"/>
              <a:t>1,2</a:t>
            </a:r>
            <a:r>
              <a:rPr lang="en" sz="1600"/>
              <a:t>, Andy Tangborn</a:t>
            </a:r>
            <a:r>
              <a:rPr lang="en" sz="1600" baseline="30000"/>
              <a:t>1,2</a:t>
            </a:r>
            <a:r>
              <a:rPr lang="en" sz="1600"/>
              <a:t>, Yi-Cheng Teng</a:t>
            </a:r>
            <a:r>
              <a:rPr lang="en" sz="1600" baseline="30000"/>
              <a:t>1,2</a:t>
            </a:r>
            <a:r>
              <a:rPr lang="en" sz="1600"/>
              <a:t>, Catherine Thomas</a:t>
            </a:r>
            <a:r>
              <a:rPr lang="en" sz="1600" baseline="30000"/>
              <a:t>1</a:t>
            </a:r>
            <a:r>
              <a:rPr lang="en" sz="1600"/>
              <a:t>, Youlong Xia</a:t>
            </a:r>
            <a:r>
              <a:rPr lang="en" sz="1600" baseline="30000"/>
              <a:t>1,2</a:t>
            </a:r>
            <a:r>
              <a:rPr lang="en" sz="1600"/>
              <a:t>, Xiaoyan Zhang</a:t>
            </a:r>
            <a:r>
              <a:rPr lang="en" sz="1600" baseline="30000"/>
              <a:t>1,2</a:t>
            </a:r>
            <a:endParaRPr sz="1600" baseline="300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i="1" baseline="30000"/>
              <a:t>1</a:t>
            </a:r>
            <a:r>
              <a:rPr lang="en" sz="1600" i="1"/>
              <a:t>NOAA/NWS/NCEP/EMC</a:t>
            </a:r>
            <a:endParaRPr sz="1600" i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i="1" baseline="30000"/>
              <a:t>2</a:t>
            </a:r>
            <a:r>
              <a:rPr lang="en" sz="1600" i="1"/>
              <a:t>IMSG</a:t>
            </a:r>
            <a:endParaRPr sz="1600" i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i="1" baseline="30000"/>
              <a:t>3</a:t>
            </a:r>
            <a:r>
              <a:rPr lang="en" sz="1600" i="1"/>
              <a:t>Redline</a:t>
            </a:r>
            <a:endParaRPr sz="1600" i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797400" y="3503098"/>
            <a:ext cx="7976100" cy="51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NWS Contributions</a:t>
            </a:r>
            <a:endParaRPr/>
          </a:p>
        </p:txBody>
      </p:sp>
      <p:sp>
        <p:nvSpPr>
          <p:cNvPr id="254" name="Google Shape;254;p34"/>
          <p:cNvSpPr txBox="1">
            <a:spLocks noGrp="1"/>
          </p:cNvSpPr>
          <p:nvPr>
            <p:ph type="body" idx="1"/>
          </p:nvPr>
        </p:nvSpPr>
        <p:spPr>
          <a:xfrm>
            <a:off x="642600" y="3985175"/>
            <a:ext cx="8285700" cy="112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/>
              <a:t>Stylianos Flampouris (STC@NWS/OSTI), Jim Yoe (NWS/NCEP), Jieshun Zhu (NWS/NCEP/CPC),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710550" y="1348969"/>
            <a:ext cx="79761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60" name="Google Shape;260;p35"/>
          <p:cNvSpPr txBox="1">
            <a:spLocks noGrp="1"/>
          </p:cNvSpPr>
          <p:nvPr>
            <p:ph type="body" idx="1"/>
          </p:nvPr>
        </p:nvSpPr>
        <p:spPr>
          <a:xfrm>
            <a:off x="634350" y="2114550"/>
            <a:ext cx="8285700" cy="69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Contact: daryl.kleist@noaa.gov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710550" y="-98831"/>
            <a:ext cx="79761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Recent and Planned Upgrades to the GFS</a:t>
            </a:r>
            <a:endParaRPr sz="3000"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83025" y="590550"/>
            <a:ext cx="4265100" cy="37149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GFSv15.1 (June 2019)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Initial implementation of FV3-based GFS  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Increase analysis increment &amp; ensemble resolution  </a:t>
            </a:r>
            <a:endParaRPr sz="1400">
              <a:solidFill>
                <a:srgbClr val="07316A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7316A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GFSv15.2 (November 2019)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GOES-17 AMVs, KOMPSAT-5 GPS, METOP-C AMSU-A and MHS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NSST Updates</a:t>
            </a:r>
            <a:endParaRPr sz="1400">
              <a:solidFill>
                <a:srgbClr val="07316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7316A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GFSv15.2.12 (April 2020)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TAMDAR, Canadian AMDAR, and LATAM</a:t>
            </a:r>
            <a:endParaRPr sz="1400">
              <a:solidFill>
                <a:srgbClr val="07316A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7316A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 b="1">
                <a:solidFill>
                  <a:srgbClr val="07316A"/>
                </a:solidFill>
              </a:rPr>
              <a:t>GFSv15.3 (May 2020)</a:t>
            </a:r>
            <a:endParaRPr sz="1400" b="1">
              <a:solidFill>
                <a:srgbClr val="07316A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COSMIC-2</a:t>
            </a:r>
            <a:endParaRPr sz="1400">
              <a:solidFill>
                <a:srgbClr val="07316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7316A"/>
              </a:solidFill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4743400" y="590550"/>
            <a:ext cx="4347900" cy="371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 b="1">
                <a:solidFill>
                  <a:srgbClr val="07316A"/>
                </a:solidFill>
              </a:rPr>
              <a:t>GFSv16 (March 2021)</a:t>
            </a:r>
            <a:endParaRPr sz="1400" b="1">
              <a:solidFill>
                <a:srgbClr val="07316A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127 Layers, ~80km model top 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Modulated-ensemble LETKF &amp; 4DIAU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Correlated observation errors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VarQC re-design, Hilbert Curve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Metop-C GNSSRO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Geostationary CSR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HDOB</a:t>
            </a:r>
            <a:endParaRPr sz="1400">
              <a:solidFill>
                <a:srgbClr val="07316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7316A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 b="1">
                <a:solidFill>
                  <a:srgbClr val="07316A"/>
                </a:solidFill>
              </a:rPr>
              <a:t>GFSv16.1 (May 2021)</a:t>
            </a:r>
            <a:endParaRPr sz="1400" b="1">
              <a:solidFill>
                <a:srgbClr val="07316A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Commercial GPSRO</a:t>
            </a:r>
            <a:endParaRPr sz="1400">
              <a:solidFill>
                <a:srgbClr val="07316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7316A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GFSv16.x (TBD)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Leo-Geo AMVs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GMI, Precipitation affected MW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•"/>
            </a:pPr>
            <a:r>
              <a:rPr lang="en" sz="1400">
                <a:solidFill>
                  <a:srgbClr val="07316A"/>
                </a:solidFill>
              </a:rPr>
              <a:t>NPP OMPS-LP, N20 OMPS-NP/TC</a:t>
            </a:r>
            <a:endParaRPr sz="1400">
              <a:solidFill>
                <a:srgbClr val="07316A"/>
              </a:solidFill>
            </a:endParaRPr>
          </a:p>
        </p:txBody>
      </p:sp>
      <p:cxnSp>
        <p:nvCxnSpPr>
          <p:cNvPr id="116" name="Google Shape;116;p21"/>
          <p:cNvCxnSpPr/>
          <p:nvPr/>
        </p:nvCxnSpPr>
        <p:spPr>
          <a:xfrm>
            <a:off x="4719700" y="998575"/>
            <a:ext cx="23700" cy="3460500"/>
          </a:xfrm>
          <a:prstGeom prst="straightConnector1">
            <a:avLst/>
          </a:prstGeom>
          <a:noFill/>
          <a:ln w="9525" cap="flat" cmpd="sng">
            <a:solidFill>
              <a:srgbClr val="05255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710550" y="53569"/>
            <a:ext cx="79761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 Impacts of COSMIC-2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99D8"/>
                </a:solidFill>
              </a:rPr>
              <a:t>Hui Shao, Kristen Bathmann, </a:t>
            </a:r>
            <a:r>
              <a:rPr lang="en" sz="1400"/>
              <a:t>Lidia Cucurull</a:t>
            </a:r>
            <a:endParaRPr sz="1400"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1500" y="1303737"/>
            <a:ext cx="3393925" cy="253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0081" y="1303737"/>
            <a:ext cx="3393919" cy="253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/>
        </p:nvSpPr>
        <p:spPr>
          <a:xfrm>
            <a:off x="3749150" y="1016775"/>
            <a:ext cx="9471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7316A"/>
                </a:solidFill>
              </a:rPr>
              <a:t>Bias</a:t>
            </a:r>
            <a:endParaRPr b="1">
              <a:solidFill>
                <a:srgbClr val="07316A"/>
              </a:solidFill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6973488" y="1049025"/>
            <a:ext cx="9471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7316A"/>
                </a:solidFill>
              </a:rPr>
              <a:t>RMSE</a:t>
            </a:r>
            <a:endParaRPr b="1">
              <a:solidFill>
                <a:srgbClr val="07316A"/>
              </a:solidFill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3841225" y="3954275"/>
            <a:ext cx="43806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</a:rPr>
              <a:t>Blue</a:t>
            </a:r>
            <a:r>
              <a:rPr lang="en">
                <a:solidFill>
                  <a:srgbClr val="07316A"/>
                </a:solidFill>
              </a:rPr>
              <a:t> indicates COSMIC-2 reduced forecast errors</a:t>
            </a:r>
            <a:endParaRPr>
              <a:solidFill>
                <a:srgbClr val="07316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00000"/>
                </a:solidFill>
              </a:rPr>
              <a:t>Red</a:t>
            </a:r>
            <a:r>
              <a:rPr lang="en">
                <a:solidFill>
                  <a:srgbClr val="0070C0"/>
                </a:solidFill>
              </a:rPr>
              <a:t> </a:t>
            </a:r>
            <a:r>
              <a:rPr lang="en">
                <a:solidFill>
                  <a:srgbClr val="07316A"/>
                </a:solidFill>
              </a:rPr>
              <a:t>indicates COSMIC-2 degraded forecast errors</a:t>
            </a:r>
            <a:endParaRPr>
              <a:solidFill>
                <a:srgbClr val="07316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7316A"/>
              </a:solidFill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454975" y="1426250"/>
            <a:ext cx="2107500" cy="3120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7316A"/>
                </a:solidFill>
              </a:rPr>
              <a:t>The COSMIC-2 data are showing qualitative positive (blue) impacts on forecasts for most fields. </a:t>
            </a:r>
            <a:endParaRPr sz="1600">
              <a:solidFill>
                <a:srgbClr val="07316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7316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7316A"/>
                </a:solidFill>
              </a:rPr>
              <a:t>The results are verified against in-situ observations </a:t>
            </a:r>
            <a:endParaRPr sz="1600">
              <a:solidFill>
                <a:srgbClr val="07316A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710550" y="-22626"/>
            <a:ext cx="7976100" cy="69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GFSv16 Data Assimilation Upgrades (3/2021)</a:t>
            </a:r>
            <a:endParaRPr sz="2700"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268900" y="528800"/>
            <a:ext cx="6150600" cy="41097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The GFSv16 evolved from 64 layers to 127 layers, raising the model top from </a:t>
            </a:r>
            <a:r>
              <a:rPr lang="en" sz="1600" b="1">
                <a:solidFill>
                  <a:srgbClr val="07316A"/>
                </a:solidFill>
              </a:rPr>
              <a:t>55 km</a:t>
            </a:r>
            <a:r>
              <a:rPr lang="en" sz="1600">
                <a:solidFill>
                  <a:srgbClr val="07316A"/>
                </a:solidFill>
              </a:rPr>
              <a:t> to </a:t>
            </a:r>
            <a:r>
              <a:rPr lang="en" sz="1600" b="1">
                <a:solidFill>
                  <a:srgbClr val="07316A"/>
                </a:solidFill>
              </a:rPr>
              <a:t>80 km</a:t>
            </a:r>
            <a:r>
              <a:rPr lang="en" sz="1600">
                <a:solidFill>
                  <a:srgbClr val="07316A"/>
                </a:solidFill>
              </a:rPr>
              <a:t>.</a:t>
            </a:r>
            <a:endParaRPr sz="1600">
              <a:solidFill>
                <a:srgbClr val="07316A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16A"/>
              </a:buClr>
              <a:buSzPts val="1600"/>
              <a:buChar char="◦"/>
            </a:pPr>
            <a:r>
              <a:rPr lang="en" sz="1600">
                <a:solidFill>
                  <a:srgbClr val="07316A"/>
                </a:solidFill>
              </a:rPr>
              <a:t>New background error, ensemble, balance related changes </a:t>
            </a:r>
            <a:endParaRPr sz="1600">
              <a:solidFill>
                <a:srgbClr val="07316A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4D Incremental Analysis Update (IAU)</a:t>
            </a:r>
            <a:endParaRPr sz="1600">
              <a:solidFill>
                <a:srgbClr val="07316A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Char char="•"/>
            </a:pPr>
            <a:r>
              <a:rPr lang="en" sz="1600" b="1">
                <a:solidFill>
                  <a:srgbClr val="0000FF"/>
                </a:solidFill>
              </a:rPr>
              <a:t>Replace EnSRF with LETKF (including model space localization and linearized obs operator)</a:t>
            </a:r>
            <a:endParaRPr sz="1600" b="1">
              <a:solidFill>
                <a:srgbClr val="0000FF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Correlated observation errors for radiances</a:t>
            </a:r>
            <a:endParaRPr sz="1600">
              <a:solidFill>
                <a:srgbClr val="07316A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Char char="•"/>
            </a:pPr>
            <a:r>
              <a:rPr lang="en" sz="1600" b="1">
                <a:solidFill>
                  <a:srgbClr val="0000FF"/>
                </a:solidFill>
              </a:rPr>
              <a:t>Additional channels</a:t>
            </a:r>
            <a:endParaRPr sz="1600" b="1">
              <a:solidFill>
                <a:srgbClr val="0000FF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Variational Quality Control update</a:t>
            </a:r>
            <a:endParaRPr sz="1600">
              <a:solidFill>
                <a:srgbClr val="07316A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Char char="•"/>
            </a:pPr>
            <a:r>
              <a:rPr lang="en" sz="1600" b="1">
                <a:solidFill>
                  <a:srgbClr val="0000FF"/>
                </a:solidFill>
              </a:rPr>
              <a:t>New observations</a:t>
            </a:r>
            <a:endParaRPr sz="1600" b="1">
              <a:solidFill>
                <a:srgbClr val="0000FF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“GLDAS”</a:t>
            </a:r>
            <a:endParaRPr sz="1600">
              <a:solidFill>
                <a:srgbClr val="07316A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Char char="•"/>
            </a:pPr>
            <a:r>
              <a:rPr lang="en" sz="1600" b="1">
                <a:solidFill>
                  <a:srgbClr val="0000FF"/>
                </a:solidFill>
              </a:rPr>
              <a:t>Reduced humidity increments in stratosphere</a:t>
            </a:r>
            <a:endParaRPr sz="1600" b="1">
              <a:solidFill>
                <a:srgbClr val="0000FF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600"/>
              <a:buChar char="•"/>
            </a:pPr>
            <a:r>
              <a:rPr lang="en" sz="1600">
                <a:solidFill>
                  <a:srgbClr val="07316A"/>
                </a:solidFill>
              </a:rPr>
              <a:t>Improved NSST</a:t>
            </a:r>
            <a:endParaRPr sz="1600">
              <a:solidFill>
                <a:srgbClr val="07316A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07316A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07316A"/>
              </a:solidFill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3">
            <a:alphaModFix/>
          </a:blip>
          <a:srcRect t="8539" b="7327"/>
          <a:stretch/>
        </p:blipFill>
        <p:spPr>
          <a:xfrm>
            <a:off x="6327800" y="605011"/>
            <a:ext cx="2442425" cy="41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710550" y="-22624"/>
            <a:ext cx="7976100" cy="765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Commercial RO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EMC partnered with JCSDA on several aspects</a:t>
            </a:r>
            <a:endParaRPr sz="1600"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5437" y="1184613"/>
            <a:ext cx="2088251" cy="134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053" y="1711763"/>
            <a:ext cx="2733600" cy="178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9689" y="1180777"/>
            <a:ext cx="2096224" cy="133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7475" y="1170537"/>
            <a:ext cx="2088245" cy="133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334175" y="818575"/>
            <a:ext cx="2733600" cy="861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GeoOptics and Spire occultations are found to have similar quality and error characteristics as other operationally assimilated RO data.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8295325" y="83975"/>
            <a:ext cx="719700" cy="831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Bias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RMS</a:t>
            </a:r>
            <a:endParaRPr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Count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319425" y="3760775"/>
            <a:ext cx="2733600" cy="861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Six month delivery order started on March 17 (1300 profiles/day from GeoOptics). Active assimilation began in GFS on May 20.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2775" y="2721127"/>
            <a:ext cx="2633550" cy="168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79223" y="2714350"/>
            <a:ext cx="2633552" cy="18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710550" y="53569"/>
            <a:ext cx="79761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Ahead (GFS/GDAS)</a:t>
            </a:r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505125" y="742950"/>
            <a:ext cx="8586900" cy="393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07316A"/>
              </a:buClr>
              <a:buSzPts val="1800"/>
              <a:buChar char="-"/>
            </a:pPr>
            <a:r>
              <a:rPr lang="en" sz="1800">
                <a:solidFill>
                  <a:srgbClr val="07316A"/>
                </a:solidFill>
              </a:rPr>
              <a:t>Observations explored for future GFS implementations (GFS v16.x+)</a:t>
            </a:r>
            <a:endParaRPr sz="1800">
              <a:solidFill>
                <a:srgbClr val="07316A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-"/>
            </a:pPr>
            <a:r>
              <a:rPr lang="en" sz="1400">
                <a:solidFill>
                  <a:srgbClr val="07316A"/>
                </a:solidFill>
              </a:rPr>
              <a:t>GOES-17 ABI CSR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-"/>
            </a:pPr>
            <a:r>
              <a:rPr lang="en" sz="1400">
                <a:solidFill>
                  <a:srgbClr val="07316A"/>
                </a:solidFill>
              </a:rPr>
              <a:t>NPP OMPS-LP (UV and VIS blended)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-"/>
            </a:pPr>
            <a:r>
              <a:rPr lang="en" sz="1400">
                <a:solidFill>
                  <a:srgbClr val="07316A"/>
                </a:solidFill>
              </a:rPr>
              <a:t>NOAA-20 OMPS-TC (OMPS-NP retrievals not consistent with those from NPP in tropics)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-"/>
            </a:pPr>
            <a:r>
              <a:rPr lang="en" sz="1400">
                <a:solidFill>
                  <a:srgbClr val="07316A"/>
                </a:solidFill>
              </a:rPr>
              <a:t>Use top 5 layers retrieved ozone due to extended model layers and top.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-"/>
            </a:pPr>
            <a:r>
              <a:rPr lang="en" sz="1400">
                <a:solidFill>
                  <a:srgbClr val="07316A"/>
                </a:solidFill>
              </a:rPr>
              <a:t>Revised correlated observation errors for IASI over land/sea and CrIS over land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-"/>
            </a:pPr>
            <a:r>
              <a:rPr lang="en" sz="1400">
                <a:solidFill>
                  <a:srgbClr val="07316A"/>
                </a:solidFill>
              </a:rPr>
              <a:t>Assimilate antenna-corrected AMSU-A, MHS, and ATMS brightness temperature (SDR)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-"/>
            </a:pPr>
            <a:r>
              <a:rPr lang="en" sz="1400">
                <a:solidFill>
                  <a:srgbClr val="07316A"/>
                </a:solidFill>
              </a:rPr>
              <a:t>Precipitation-affected AMSU-A &amp; ATMS radiances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-"/>
            </a:pPr>
            <a:r>
              <a:rPr lang="en" sz="1400">
                <a:solidFill>
                  <a:srgbClr val="07316A"/>
                </a:solidFill>
              </a:rPr>
              <a:t>All-sky assimilation of GMI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-"/>
            </a:pPr>
            <a:r>
              <a:rPr lang="en" sz="1400">
                <a:solidFill>
                  <a:srgbClr val="07316A"/>
                </a:solidFill>
              </a:rPr>
              <a:t>Stereo AMVs (GOES/GOES, GOES/Himawari)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-"/>
            </a:pPr>
            <a:r>
              <a:rPr lang="en" sz="1400">
                <a:solidFill>
                  <a:srgbClr val="07316A"/>
                </a:solidFill>
              </a:rPr>
              <a:t>Leo-Geo AMVs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-"/>
            </a:pPr>
            <a:r>
              <a:rPr lang="en" sz="1400">
                <a:solidFill>
                  <a:srgbClr val="07316A"/>
                </a:solidFill>
              </a:rPr>
              <a:t>GOES-17 mitigated AMVs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-"/>
            </a:pPr>
            <a:r>
              <a:rPr lang="en" sz="1400">
                <a:solidFill>
                  <a:srgbClr val="07316A"/>
                </a:solidFill>
              </a:rPr>
              <a:t>VIIRS and AVHRR for near sea surface temperature (NSST) analysis with revised thinning </a:t>
            </a:r>
            <a:endParaRPr sz="1400">
              <a:solidFill>
                <a:srgbClr val="07316A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7316A"/>
              </a:buClr>
              <a:buSzPts val="1400"/>
              <a:buChar char="-"/>
            </a:pPr>
            <a:r>
              <a:rPr lang="en" sz="1400">
                <a:solidFill>
                  <a:srgbClr val="07316A"/>
                </a:solidFill>
              </a:rPr>
              <a:t>Updated utilization of ASCAT winds</a:t>
            </a:r>
            <a:endParaRPr sz="1400">
              <a:solidFill>
                <a:srgbClr val="07316A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7316A"/>
              </a:buClr>
              <a:buSzPts val="1800"/>
              <a:buChar char="-"/>
            </a:pPr>
            <a:r>
              <a:rPr lang="en" sz="1800">
                <a:solidFill>
                  <a:srgbClr val="07316A"/>
                </a:solidFill>
              </a:rPr>
              <a:t>Joint Effort for Data assimilation Integration (JEDI) and the Unified Forward Operator (UFO): GFSv17+ (~2023)</a:t>
            </a:r>
            <a:endParaRPr sz="1800">
              <a:solidFill>
                <a:srgbClr val="07316A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50" y="3389150"/>
            <a:ext cx="1828800" cy="137595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457200" y="-22625"/>
            <a:ext cx="82296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rPr>
              <a:t>EMC In-kind contributions - GDAS QC for AVHRR</a:t>
            </a:r>
            <a:endParaRPr sz="2700" b="1">
              <a:solidFill>
                <a:srgbClr val="0099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7500" y="547988"/>
            <a:ext cx="5312664" cy="297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150" y="570675"/>
            <a:ext cx="1828800" cy="135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150" y="1971188"/>
            <a:ext cx="1828800" cy="137595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/>
          <p:nvPr/>
        </p:nvSpPr>
        <p:spPr>
          <a:xfrm>
            <a:off x="2458400" y="1494400"/>
            <a:ext cx="1077900" cy="393300"/>
          </a:xfrm>
          <a:prstGeom prst="rightArrow">
            <a:avLst>
              <a:gd name="adj1" fmla="val 50000"/>
              <a:gd name="adj2" fmla="val 67863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8"/>
          <p:cNvSpPr/>
          <p:nvPr/>
        </p:nvSpPr>
        <p:spPr>
          <a:xfrm flipH="1">
            <a:off x="2346800" y="2916600"/>
            <a:ext cx="1189500" cy="393300"/>
          </a:xfrm>
          <a:prstGeom prst="rightArrow">
            <a:avLst>
              <a:gd name="adj1" fmla="val 50000"/>
              <a:gd name="adj2" fmla="val 67863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518160" y="5986825"/>
            <a:ext cx="84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Filtered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586400" y="4338800"/>
            <a:ext cx="1415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GSI Filtered (Reference)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586400" y="1494400"/>
            <a:ext cx="8484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Unfiltered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636200" y="5233050"/>
            <a:ext cx="4227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GSI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586400" y="2916588"/>
            <a:ext cx="10413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UFO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Filtered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3193675" y="3605975"/>
            <a:ext cx="5882700" cy="11334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marR="0" lvl="0" indent="-21335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filtering using combination of generic filters and obs functions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21335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 defined in GSI resource file (satinfo) for radiances are implemented in YAML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21335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QC action implemented has an associated test in UFO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21335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 replication of GSI result in terms of error inflation, error bound adjustment, and number of observation passed QC filters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22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457200" y="2"/>
            <a:ext cx="8229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rPr>
              <a:t>Validation of AVHRR with GDAS GSI - 10 Days</a:t>
            </a:r>
            <a:endParaRPr sz="2200" b="1">
              <a:solidFill>
                <a:srgbClr val="0099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 rotWithShape="1">
          <a:blip r:embed="rId3">
            <a:alphaModFix/>
          </a:blip>
          <a:srcRect l="2856" b="2543"/>
          <a:stretch/>
        </p:blipFill>
        <p:spPr>
          <a:xfrm>
            <a:off x="554825" y="1110813"/>
            <a:ext cx="3840480" cy="365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 rotWithShape="1">
          <a:blip r:embed="rId4">
            <a:alphaModFix/>
          </a:blip>
          <a:srcRect l="3100"/>
          <a:stretch/>
        </p:blipFill>
        <p:spPr>
          <a:xfrm>
            <a:off x="4473050" y="1328288"/>
            <a:ext cx="4572000" cy="229996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 txBox="1"/>
          <p:nvPr/>
        </p:nvSpPr>
        <p:spPr>
          <a:xfrm>
            <a:off x="2789075" y="6194950"/>
            <a:ext cx="1660800" cy="50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H(x) Scatter Plot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GSI vs. UFO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9"/>
          <p:cNvSpPr txBox="1"/>
          <p:nvPr/>
        </p:nvSpPr>
        <p:spPr>
          <a:xfrm>
            <a:off x="351525" y="6194950"/>
            <a:ext cx="1926000" cy="50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H(x) Difference (UFO-GSI) Histogram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9"/>
          <p:cNvSpPr txBox="1"/>
          <p:nvPr/>
        </p:nvSpPr>
        <p:spPr>
          <a:xfrm>
            <a:off x="748700" y="578025"/>
            <a:ext cx="1660800" cy="532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UFO OmF Histogram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(after QC)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2636425" y="578025"/>
            <a:ext cx="1660800" cy="532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GSI OmF Histogram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(after QC)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4789650" y="579225"/>
            <a:ext cx="3839700" cy="53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Final Observation Error Comparison (UFO vs. GSI)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4789650" y="3816575"/>
            <a:ext cx="1926000" cy="6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Obs Error Scatter Plot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GSI vs. UFO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9"/>
          <p:cNvSpPr txBox="1"/>
          <p:nvPr/>
        </p:nvSpPr>
        <p:spPr>
          <a:xfrm>
            <a:off x="7030100" y="3816575"/>
            <a:ext cx="1926000" cy="61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Obs Error Difference Histogram (UFO-GSI)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5086650" y="5305586"/>
            <a:ext cx="3542700" cy="731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Validation of QC Filter for </a:t>
            </a:r>
            <a:r>
              <a:rPr lang="en" sz="16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AVHRR</a:t>
            </a:r>
            <a:endParaRPr sz="16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(One-cycle Result)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1378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457200" y="2"/>
            <a:ext cx="8229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rPr>
              <a:t>Validation of AVHRR with GDAS GSI - 10 days</a:t>
            </a:r>
            <a:endParaRPr sz="2200" b="1">
              <a:solidFill>
                <a:srgbClr val="0099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9438" y="2558869"/>
            <a:ext cx="2926081" cy="219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2431" y="660969"/>
            <a:ext cx="2377440" cy="177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3366" y="2558875"/>
            <a:ext cx="2926080" cy="220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800" y="857375"/>
            <a:ext cx="4571999" cy="134470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/>
          <p:cNvSpPr txBox="1"/>
          <p:nvPr/>
        </p:nvSpPr>
        <p:spPr>
          <a:xfrm>
            <a:off x="857775" y="628175"/>
            <a:ext cx="3496800" cy="365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Validation of QC Filter for </a:t>
            </a:r>
            <a:r>
              <a:rPr lang="en" sz="1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AVHRR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- 10-day Result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7342125" y="5319275"/>
            <a:ext cx="1458900" cy="731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H(X)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Scatter Plot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GSI vs. UFO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(All Channels)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0"/>
          <p:cNvSpPr txBox="1"/>
          <p:nvPr/>
        </p:nvSpPr>
        <p:spPr>
          <a:xfrm>
            <a:off x="6070350" y="496875"/>
            <a:ext cx="2259900" cy="365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Calibri"/>
                <a:ea typeface="Calibri"/>
                <a:cs typeface="Calibri"/>
                <a:sym typeface="Calibri"/>
              </a:rPr>
              <a:t>H(X) Difference 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(UFO-GSI)</a:t>
            </a:r>
            <a:r>
              <a:rPr lang="en" sz="10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Histogram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(All Channels)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413074" y="3275325"/>
            <a:ext cx="1289400" cy="98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Final Obs Error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Scatter Plot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GSI vs. UFO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(All Channels)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0"/>
          <p:cNvSpPr txBox="1"/>
          <p:nvPr/>
        </p:nvSpPr>
        <p:spPr>
          <a:xfrm>
            <a:off x="7835525" y="3275325"/>
            <a:ext cx="1231500" cy="879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H(X)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Scatter Plot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GSI vs. UFO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(All Channels)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551297"/>
      </p:ext>
    </p:extLst>
  </p:cSld>
  <p:clrMapOvr>
    <a:masterClrMapping/>
  </p:clrMapOvr>
</p:sld>
</file>

<file path=ppt/theme/theme1.xml><?xml version="1.0" encoding="utf-8"?>
<a:theme xmlns:a="http://schemas.openxmlformats.org/drawingml/2006/main" name="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Application>Microsoft Macintosh PowerPoint</Application>
  <PresentationFormat>On-screen Show (16:9)</PresentationFormat>
  <Paragraphs>173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 Narrow</vt:lpstr>
      <vt:lpstr>Noto Sans Symbols</vt:lpstr>
      <vt:lpstr>Calibri</vt:lpstr>
      <vt:lpstr>Arial</vt:lpstr>
      <vt:lpstr>3. Content Slide - no icon</vt:lpstr>
      <vt:lpstr>PowerPoint Presentation</vt:lpstr>
      <vt:lpstr>Recent and Planned Upgrades to the GFS</vt:lpstr>
      <vt:lpstr>Forecast Impacts of COSMIC-2 Hui Shao, Kristen Bathmann, Lidia Cucurull</vt:lpstr>
      <vt:lpstr>GFSv16 Data Assimilation Upgrades (3/2021)</vt:lpstr>
      <vt:lpstr>Commercial RO EMC partnered with JCSDA on several aspects</vt:lpstr>
      <vt:lpstr>Looking Ahead (GFS/GDAS)</vt:lpstr>
      <vt:lpstr>EMC In-kind contributions - GDAS QC for AVHRR</vt:lpstr>
      <vt:lpstr>Validation of AVHRR with GDAS GSI - 10 Days</vt:lpstr>
      <vt:lpstr>Validation of AVHRR with GDAS GSI - 10 days</vt:lpstr>
      <vt:lpstr>EMC In-kind Contributions - BUFR-to-IODA Converter</vt:lpstr>
      <vt:lpstr>Notional Schedule for Production Suite  Evolution</vt:lpstr>
      <vt:lpstr>PowerPoint Presentation</vt:lpstr>
      <vt:lpstr>Global Operational Target – FY 2024</vt:lpstr>
      <vt:lpstr>Looking ahead to AOP2021 &amp; Beyond</vt:lpstr>
      <vt:lpstr>EMC In-Kind Contributors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Daryl T Kleist</cp:lastModifiedBy>
  <cp:revision>1</cp:revision>
  <dcterms:modified xsi:type="dcterms:W3CDTF">2021-06-06T18:23:28Z</dcterms:modified>
</cp:coreProperties>
</file>