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6.jpg" ContentType="image/jpg"/>
  <Override PartName="/ppt/media/image28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051" r:id="rId2"/>
    <p:sldMasterId id="2147484067" r:id="rId3"/>
    <p:sldMasterId id="2147484084" r:id="rId4"/>
    <p:sldMasterId id="2147484101" r:id="rId5"/>
    <p:sldMasterId id="2147484120" r:id="rId6"/>
    <p:sldMasterId id="2147484146" r:id="rId7"/>
    <p:sldMasterId id="2147484163" r:id="rId8"/>
    <p:sldMasterId id="2147484165" r:id="rId9"/>
  </p:sldMasterIdLst>
  <p:notesMasterIdLst>
    <p:notesMasterId r:id="rId26"/>
  </p:notesMasterIdLst>
  <p:handoutMasterIdLst>
    <p:handoutMasterId r:id="rId27"/>
  </p:handoutMasterIdLst>
  <p:sldIdLst>
    <p:sldId id="367" r:id="rId10"/>
    <p:sldId id="540" r:id="rId11"/>
    <p:sldId id="531" r:id="rId12"/>
    <p:sldId id="529" r:id="rId13"/>
    <p:sldId id="516" r:id="rId14"/>
    <p:sldId id="545" r:id="rId15"/>
    <p:sldId id="538" r:id="rId16"/>
    <p:sldId id="544" r:id="rId17"/>
    <p:sldId id="553" r:id="rId18"/>
    <p:sldId id="546" r:id="rId19"/>
    <p:sldId id="523" r:id="rId20"/>
    <p:sldId id="486" r:id="rId21"/>
    <p:sldId id="522" r:id="rId22"/>
    <p:sldId id="547" r:id="rId23"/>
    <p:sldId id="542" r:id="rId24"/>
    <p:sldId id="552" r:id="rId2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9">
          <p15:clr>
            <a:srgbClr val="A4A3A4"/>
          </p15:clr>
        </p15:guide>
        <p15:guide id="2" pos="2871">
          <p15:clr>
            <a:srgbClr val="A4A3A4"/>
          </p15:clr>
        </p15:guide>
        <p15:guide id="3" orient="horz" pos="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us.speckhahn" initials="" lastIdx="5" clrIdx="0"/>
  <p:cmAuthor id="1" name="edward.mozley" initials="" lastIdx="0" clrIdx="1"/>
  <p:cmAuthor id="2" name="Westphal, Dr. Douglas L.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  <a:srgbClr val="FF0000"/>
    <a:srgbClr val="FF3300"/>
    <a:srgbClr val="66FF66"/>
    <a:srgbClr val="FFFF99"/>
    <a:srgbClr val="FFFF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3" autoAdjust="0"/>
    <p:restoredTop sz="86062" autoAdjust="0"/>
  </p:normalViewPr>
  <p:slideViewPr>
    <p:cSldViewPr snapToGrid="0">
      <p:cViewPr varScale="1">
        <p:scale>
          <a:sx n="158" d="100"/>
          <a:sy n="158" d="100"/>
        </p:scale>
        <p:origin x="240" y="184"/>
      </p:cViewPr>
      <p:guideLst>
        <p:guide orient="horz" pos="819"/>
        <p:guide pos="2871"/>
        <p:guide orient="horz" pos="6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-234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C7E39-6201-46B9-8450-080E4A13D60A}" type="datetimeFigureOut">
              <a:rPr lang="en-US" smtClean="0"/>
              <a:t>6/7/21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E0E9E-1228-449C-8672-AEE448314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85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C9A47E6-8E93-4EA8-BF33-39EBA715F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35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 minutes with 3 minutes for questions</a:t>
            </a:r>
          </a:p>
          <a:p>
            <a:r>
              <a:rPr lang="en-US" dirty="0"/>
              <a:t>Sarah, </a:t>
            </a:r>
            <a:r>
              <a:rPr lang="en-US" dirty="0" err="1"/>
              <a:t>alex</a:t>
            </a:r>
            <a:r>
              <a:rPr lang="en-US" dirty="0"/>
              <a:t>, bailey, Eric, Ben, Pedro, Dustin, Boon, Ed,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CC363C-3586-4E38-BC5B-4EBD817AA0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57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partnership with JCSDA dates back to 2002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</a:t>
            </a:r>
            <a:r>
              <a:rPr lang="en-US" baseline="0" dirty="0"/>
              <a:t> JEDI effort has enhanced this partnership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JCSDA JEDI effort evolved from community needs -- a</a:t>
            </a:r>
            <a:r>
              <a:rPr lang="en-US" dirty="0"/>
              <a:t>s</a:t>
            </a:r>
            <a:r>
              <a:rPr lang="en-US" baseline="0" dirty="0"/>
              <a:t> the global observing system and the numerical models continue to evolve and include more components of the earth system, the underlying DA needs to become more complex.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Partnership with JEDI is an opportunity to leverage community development for infrastructure (Navy, NOAA, NASA and Air Force, </a:t>
            </a:r>
            <a:r>
              <a:rPr lang="en-US" baseline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plus UK Met Office as a non-voting partner)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However, JEDI is not a free lunch – we have to develop the NRL specific components. These include the observation ingest, processing and QC, Navy-specific DA components, Navy and NWP relevant diagnostics and verification, and connections to downstream applications.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47E6-8E93-4EA8-BF33-39EBA715FB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47E6-8E93-4EA8-BF33-39EBA715FB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74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COSMIC-2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:</a:t>
            </a:r>
            <a:r>
              <a:rPr lang="en-US" sz="1200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Ruston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GOES 17 and NOAA20 VIIRS </a:t>
            </a:r>
            <a:r>
              <a:rPr lang="en-US" sz="1200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– Pauley, Stone and Tyndall</a:t>
            </a:r>
            <a:endParaRPr lang="en-US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Meteor</a:t>
            </a:r>
            <a:r>
              <a:rPr lang="en-US" sz="1200" b="1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Winds</a:t>
            </a:r>
            <a:r>
              <a:rPr lang="en-US" sz="1200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Radar tracking of meteor dust to derive upper atmosphere wind estimates –</a:t>
            </a:r>
            <a:r>
              <a:rPr lang="en-US" sz="1200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Satterfield with 7200/7600</a:t>
            </a:r>
            <a:endParaRPr lang="en-US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b="1" dirty="0"/>
              <a:t>Coastal HF</a:t>
            </a:r>
            <a:r>
              <a:rPr lang="en-US" b="1" baseline="0" dirty="0"/>
              <a:t> Radar </a:t>
            </a:r>
            <a:r>
              <a:rPr lang="en-US" baseline="0" dirty="0"/>
              <a:t>– ocean surface vector winds – Blaylock and Tyndall</a:t>
            </a:r>
          </a:p>
          <a:p>
            <a:r>
              <a:rPr lang="en-US" b="1" baseline="0" dirty="0"/>
              <a:t>NAVGEM TC Initialization </a:t>
            </a:r>
            <a:r>
              <a:rPr lang="en-US" baseline="0" dirty="0"/>
              <a:t>– TC synthetic obs assimilation – Baker, Tsu, Stone, (Whitcomb, Moskaitis, Ridout, Doyle)</a:t>
            </a:r>
          </a:p>
          <a:p>
            <a:r>
              <a:rPr lang="en-US" b="1" baseline="0" dirty="0"/>
              <a:t>GNSS Zenith Time Delay </a:t>
            </a:r>
            <a:r>
              <a:rPr lang="en-US" baseline="0" dirty="0"/>
              <a:t>– related to integrated water vapor content – Christophersen and Ruston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Aeolus Wind Lidar </a:t>
            </a:r>
            <a:r>
              <a:rPr lang="en-US" baseline="0" dirty="0"/>
              <a:t>– Line of Sight Winds – Christophersen and Ruston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COVID-19 Response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Analysis of the impact of COVID-19 aircraft data decreases suggests that the largest impact is in the tropics and Southern Hemisphere. Pauley and Reeves</a:t>
            </a:r>
            <a:r>
              <a:rPr lang="en-US" sz="1200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(FNMOC)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DoD Weather Satellites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: Ongoing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cal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/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val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, preparing for follow-on satellite missions (Swadley, Poe,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Uliana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, Eric</a:t>
            </a:r>
            <a:r>
              <a:rPr lang="en-US" sz="1200" baseline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 Simon, Hui Christophersen)</a:t>
            </a:r>
            <a:endParaRPr lang="en-US" sz="12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Analysis Correction Additive Inflation (ACAI) </a:t>
            </a:r>
            <a:r>
              <a:rPr lang="en-US" altLang="en-US" sz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with Navy Fully Coupled ESPC increase forecast skill out to 45 days (Crawford</a:t>
            </a:r>
            <a:r>
              <a:rPr lang="en-US" altLang="en-US" sz="1200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and McLay)</a:t>
            </a:r>
            <a:endParaRPr lang="en-US" altLang="en-US" sz="12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All sky COAMPS TC</a:t>
            </a:r>
            <a:r>
              <a:rPr lang="en-US" sz="1200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– Zhao, Yi Jin, Dan Tyndall, </a:t>
            </a:r>
            <a:r>
              <a:rPr lang="en-US" sz="1200" b="1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All sky MW </a:t>
            </a:r>
            <a:r>
              <a:rPr lang="en-US" sz="1200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(Campbell, Song Yang), </a:t>
            </a:r>
            <a:r>
              <a:rPr lang="en-US" sz="1200" b="1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AOD</a:t>
            </a:r>
            <a:r>
              <a:rPr lang="en-US" sz="1200" baseline="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(Ruston, Chris Camacho)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47E6-8E93-4EA8-BF33-39EBA715FB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88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47E6-8E93-4EA8-BF33-39EBA715FB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33399"/>
                </a:solidFill>
                <a:latin typeface="Arial"/>
              </a:rPr>
              <a:t>https://www.nrlmry.navy.mil/metoc/ar_monitor/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47E6-8E93-4EA8-BF33-39EBA715FB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59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47E6-8E93-4EA8-BF33-39EBA715FB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93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47E6-8E93-4EA8-BF33-39EBA715FB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55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A47E6-8E93-4EA8-BF33-39EBA715FB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8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Directorate DA  |  </a:t>
            </a:r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2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3" y="423584"/>
            <a:ext cx="6650182" cy="302559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8" y="1166814"/>
            <a:ext cx="3948546" cy="3479426"/>
          </a:xfrm>
        </p:spPr>
        <p:txBody>
          <a:bodyPr/>
          <a:lstStyle>
            <a:lvl1pPr>
              <a:lnSpc>
                <a:spcPts val="1191"/>
              </a:lnSpc>
              <a:spcAft>
                <a:spcPts val="397"/>
              </a:spcAft>
              <a:defRPr sz="1000"/>
            </a:lvl1pPr>
            <a:lvl2pPr>
              <a:lnSpc>
                <a:spcPts val="1191"/>
              </a:lnSpc>
              <a:spcAft>
                <a:spcPts val="397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191"/>
              </a:lnSpc>
              <a:defRPr sz="1000"/>
            </a:lvl3pPr>
            <a:lvl4pPr>
              <a:lnSpc>
                <a:spcPts val="1191"/>
              </a:lnSpc>
              <a:spcAft>
                <a:spcPts val="199"/>
              </a:spcAft>
              <a:defRPr sz="1000">
                <a:solidFill>
                  <a:schemeClr val="tx1"/>
                </a:solidFill>
              </a:defRPr>
            </a:lvl4pPr>
            <a:lvl5pPr marL="604881" indent="-14597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24400" y="1123951"/>
            <a:ext cx="3948546" cy="3479426"/>
          </a:xfrm>
        </p:spPr>
        <p:txBody>
          <a:bodyPr/>
          <a:lstStyle>
            <a:lvl1pPr>
              <a:lnSpc>
                <a:spcPts val="1191"/>
              </a:lnSpc>
              <a:spcAft>
                <a:spcPts val="397"/>
              </a:spcAft>
              <a:defRPr sz="1000"/>
            </a:lvl1pPr>
            <a:lvl2pPr>
              <a:lnSpc>
                <a:spcPts val="1191"/>
              </a:lnSpc>
              <a:spcAft>
                <a:spcPts val="397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191"/>
              </a:lnSpc>
              <a:defRPr sz="1000"/>
            </a:lvl3pPr>
            <a:lvl4pPr>
              <a:lnSpc>
                <a:spcPts val="1191"/>
              </a:lnSpc>
              <a:spcAft>
                <a:spcPts val="199"/>
              </a:spcAft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0" y="154307"/>
            <a:ext cx="756397" cy="5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45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49" y="2150666"/>
            <a:ext cx="8291945" cy="302559"/>
          </a:xfrm>
        </p:spPr>
        <p:txBody>
          <a:bodyPr>
            <a:noAutofit/>
          </a:bodyPr>
          <a:lstStyle>
            <a:lvl1pPr>
              <a:defRPr sz="4100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49" y="2569259"/>
            <a:ext cx="8291945" cy="1932567"/>
          </a:xfrm>
        </p:spPr>
        <p:txBody>
          <a:bodyPr/>
          <a:lstStyle>
            <a:lvl1pPr>
              <a:lnSpc>
                <a:spcPts val="1795"/>
              </a:lnSpc>
              <a:spcAft>
                <a:spcPts val="538"/>
              </a:spcAft>
              <a:defRPr sz="1600" b="1">
                <a:solidFill>
                  <a:schemeClr val="bg1"/>
                </a:solidFill>
              </a:defRPr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>
                <a:solidFill>
                  <a:schemeClr val="bg1"/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053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49" y="2150666"/>
            <a:ext cx="8291945" cy="302559"/>
          </a:xfrm>
        </p:spPr>
        <p:txBody>
          <a:bodyPr>
            <a:noAutofit/>
          </a:bodyPr>
          <a:lstStyle>
            <a:lvl1pPr>
              <a:defRPr sz="4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49" y="2569259"/>
            <a:ext cx="8291945" cy="1932567"/>
          </a:xfrm>
        </p:spPr>
        <p:txBody>
          <a:bodyPr/>
          <a:lstStyle>
            <a:lvl1pPr>
              <a:lnSpc>
                <a:spcPts val="1795"/>
              </a:lnSpc>
              <a:spcAft>
                <a:spcPts val="538"/>
              </a:spcAft>
              <a:defRPr sz="1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8363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48" y="1815358"/>
            <a:ext cx="8312727" cy="1815353"/>
          </a:xfrm>
        </p:spPr>
        <p:txBody>
          <a:bodyPr anchor="t">
            <a:noAutofit/>
          </a:bodyPr>
          <a:lstStyle>
            <a:lvl1pPr>
              <a:lnSpc>
                <a:spcPts val="4577"/>
              </a:lnSpc>
              <a:defRPr sz="4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6" y="4311729"/>
            <a:ext cx="4779818" cy="630071"/>
          </a:xfrm>
        </p:spPr>
        <p:txBody>
          <a:bodyPr anchor="b"/>
          <a:lstStyle>
            <a:lvl1pPr>
              <a:lnSpc>
                <a:spcPts val="1705"/>
              </a:lnSpc>
              <a:spcAft>
                <a:spcPts val="0"/>
              </a:spcAft>
              <a:defRPr sz="1300" b="0">
                <a:solidFill>
                  <a:schemeClr val="bg1"/>
                </a:solidFill>
              </a:defRPr>
            </a:lvl1pPr>
            <a:lvl2pPr>
              <a:lnSpc>
                <a:spcPts val="1705"/>
              </a:lnSpc>
              <a:spcAft>
                <a:spcPts val="0"/>
              </a:spcAft>
              <a:defRPr sz="1300">
                <a:solidFill>
                  <a:schemeClr val="bg2"/>
                </a:solidFill>
              </a:defRPr>
            </a:lvl2pPr>
            <a:lvl3pPr marL="0" indent="0">
              <a:lnSpc>
                <a:spcPts val="1705"/>
              </a:lnSpc>
              <a:spcAft>
                <a:spcPts val="0"/>
              </a:spcAft>
              <a:buFontTx/>
              <a:buNone/>
              <a:defRPr sz="1300" b="1">
                <a:solidFill>
                  <a:schemeClr val="bg1"/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2" y="302559"/>
            <a:ext cx="1242795" cy="60511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403282" y="4311729"/>
            <a:ext cx="3325091" cy="630071"/>
          </a:xfrm>
        </p:spPr>
        <p:txBody>
          <a:bodyPr anchor="b"/>
          <a:lstStyle>
            <a:lvl1pPr algn="r">
              <a:lnSpc>
                <a:spcPts val="1705"/>
              </a:lnSpc>
              <a:spcAft>
                <a:spcPts val="0"/>
              </a:spcAft>
              <a:defRPr sz="1300" b="1">
                <a:solidFill>
                  <a:schemeClr val="bg1"/>
                </a:solidFill>
              </a:defRPr>
            </a:lvl1pPr>
            <a:lvl2pPr algn="r">
              <a:lnSpc>
                <a:spcPts val="1705"/>
              </a:lnSpc>
              <a:spcAft>
                <a:spcPts val="0"/>
              </a:spcAft>
              <a:defRPr sz="1300">
                <a:solidFill>
                  <a:schemeClr val="bg2"/>
                </a:solidFill>
              </a:defRPr>
            </a:lvl2pPr>
            <a:lvl3pPr marL="0" indent="0" algn="r">
              <a:lnSpc>
                <a:spcPts val="1705"/>
              </a:lnSpc>
              <a:spcAft>
                <a:spcPts val="0"/>
              </a:spcAft>
              <a:buFontTx/>
              <a:buNone/>
              <a:defRPr sz="1300" b="0">
                <a:solidFill>
                  <a:schemeClr val="bg1"/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89965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53" y="1185283"/>
            <a:ext cx="5163317" cy="1721778"/>
          </a:xfrm>
        </p:spPr>
        <p:txBody>
          <a:bodyPr anchor="b">
            <a:noAutofit/>
          </a:bodyPr>
          <a:lstStyle>
            <a:lvl1pPr>
              <a:lnSpc>
                <a:spcPts val="3500"/>
              </a:lnSpc>
              <a:defRPr sz="3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6" y="3125408"/>
            <a:ext cx="4779818" cy="630071"/>
          </a:xfrm>
        </p:spPr>
        <p:txBody>
          <a:bodyPr anchor="t"/>
          <a:lstStyle>
            <a:lvl1pPr>
              <a:lnSpc>
                <a:spcPts val="1705"/>
              </a:lnSpc>
              <a:spcAft>
                <a:spcPts val="0"/>
              </a:spcAft>
              <a:defRPr sz="1300" b="0">
                <a:solidFill>
                  <a:schemeClr val="tx2"/>
                </a:solidFill>
              </a:defRPr>
            </a:lvl1pPr>
            <a:lvl2pPr>
              <a:lnSpc>
                <a:spcPts val="1705"/>
              </a:lnSpc>
              <a:spcAft>
                <a:spcPts val="0"/>
              </a:spcAft>
              <a:defRPr sz="1300">
                <a:solidFill>
                  <a:schemeClr val="tx2"/>
                </a:solidFill>
              </a:defRPr>
            </a:lvl2pPr>
            <a:lvl3pPr marL="0" indent="0">
              <a:lnSpc>
                <a:spcPts val="1705"/>
              </a:lnSpc>
              <a:spcAft>
                <a:spcPts val="0"/>
              </a:spcAft>
              <a:buFontTx/>
              <a:buNone/>
              <a:defRPr sz="1300" b="1">
                <a:solidFill>
                  <a:schemeClr val="tx2"/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" y="302559"/>
            <a:ext cx="1242794" cy="60511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47793" y="-6235"/>
            <a:ext cx="4996206" cy="5149738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55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97" tIns="45698" rIns="91397" bIns="45698"/>
          <a:lstStyle/>
          <a:p>
            <a:pPr defTabSz="913972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B2FC-8898-41C4-B9D3-45857F989A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403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5581" r="2000" b="59302"/>
          <a:stretch>
            <a:fillRect/>
          </a:stretch>
        </p:blipFill>
        <p:spPr bwMode="auto">
          <a:xfrm>
            <a:off x="0" y="0"/>
            <a:ext cx="914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gradFill rotWithShape="1">
            <a:gsLst>
              <a:gs pos="0">
                <a:schemeClr val="tx1">
                  <a:alpha val="34998"/>
                </a:schemeClr>
              </a:gs>
              <a:gs pos="100000">
                <a:srgbClr val="19274E">
                  <a:alpha val="8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 anchor="ctr"/>
          <a:lstStyle/>
          <a:p>
            <a:pPr defTabSz="913972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742950"/>
            <a:ext cx="9144000" cy="5715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97" tIns="45698" rIns="91397" bIns="45698" anchor="ctr"/>
          <a:lstStyle/>
          <a:p>
            <a:pPr defTabSz="91397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19274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7" tIns="45698" rIns="91397" bIns="45698" anchor="ctr"/>
          <a:lstStyle/>
          <a:p>
            <a:pPr defTabSz="913972"/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1" descr="Multi on Blu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" y="-33334"/>
            <a:ext cx="1184275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 17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6" y="35243"/>
            <a:ext cx="914400" cy="6858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innerShdw blurRad="76200">
              <a:schemeClr val="tx1">
                <a:alpha val="0"/>
              </a:schemeClr>
            </a:innerShdw>
          </a:effectLst>
        </p:spPr>
      </p:pic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97" tIns="45698" rIns="91397" bIns="4569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4629153"/>
            <a:ext cx="2133600" cy="273844"/>
          </a:xfrm>
          <a:prstGeom prst="rect">
            <a:avLst/>
          </a:prstGeom>
        </p:spPr>
        <p:txBody>
          <a:bodyPr lIns="91397" tIns="45698" rIns="91397" bIns="45698"/>
          <a:lstStyle>
            <a:lvl1pPr>
              <a:defRPr/>
            </a:lvl1pPr>
          </a:lstStyle>
          <a:p>
            <a:pPr defTabSz="913972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2915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462915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D82A-2819-47E3-8F75-BA266EECA5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12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49" y="2150666"/>
            <a:ext cx="8291945" cy="302559"/>
          </a:xfrm>
        </p:spPr>
        <p:txBody>
          <a:bodyPr>
            <a:noAutofit/>
          </a:bodyPr>
          <a:lstStyle>
            <a:lvl1pPr>
              <a:defRPr sz="4100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49" y="2569259"/>
            <a:ext cx="8291945" cy="1932567"/>
          </a:xfrm>
        </p:spPr>
        <p:txBody>
          <a:bodyPr/>
          <a:lstStyle>
            <a:lvl1pPr>
              <a:lnSpc>
                <a:spcPts val="1795"/>
              </a:lnSpc>
              <a:spcAft>
                <a:spcPts val="538"/>
              </a:spcAft>
              <a:defRPr sz="1600" b="1">
                <a:solidFill>
                  <a:schemeClr val="bg1"/>
                </a:solidFill>
              </a:defRPr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>
                <a:solidFill>
                  <a:schemeClr val="bg1"/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1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97" tIns="45698" rIns="91397" bIns="45698"/>
          <a:lstStyle/>
          <a:p>
            <a:pPr defTabSz="913972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FAA4-E559-41B2-A23A-8775C98A46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82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3" y="1597828"/>
            <a:ext cx="7772398" cy="1102520"/>
          </a:xfrm>
          <a:prstGeom prst="rect">
            <a:avLst/>
          </a:prstGeom>
        </p:spPr>
        <p:txBody>
          <a:bodyPr lIns="90803" tIns="45407" rIns="90803" bIns="45407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4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6DA9-2DC5-4C4B-B6D6-BDA8917A01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58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8" y="3305227"/>
            <a:ext cx="7772398" cy="1021556"/>
          </a:xfrm>
          <a:prstGeom prst="rect">
            <a:avLst/>
          </a:prstGeom>
        </p:spPr>
        <p:txBody>
          <a:bodyPr lIns="90803" tIns="45407" rIns="90803" bIns="45407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8" y="2180035"/>
            <a:ext cx="7772398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0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2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0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0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4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8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2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6DA9-2DC5-4C4B-B6D6-BDA8917A01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2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Directorate DA |  </a:t>
            </a:r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2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3" y="423584"/>
            <a:ext cx="6650182" cy="302559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8" y="1166814"/>
            <a:ext cx="8291946" cy="3479426"/>
          </a:xfrm>
        </p:spPr>
        <p:txBody>
          <a:bodyPr/>
          <a:lstStyle>
            <a:lvl1pPr>
              <a:lnSpc>
                <a:spcPts val="1191"/>
              </a:lnSpc>
              <a:spcAft>
                <a:spcPts val="397"/>
              </a:spcAft>
              <a:defRPr sz="1000"/>
            </a:lvl1pPr>
            <a:lvl2pPr>
              <a:lnSpc>
                <a:spcPts val="1191"/>
              </a:lnSpc>
              <a:spcAft>
                <a:spcPts val="397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191"/>
              </a:lnSpc>
              <a:defRPr sz="1000"/>
            </a:lvl3pPr>
            <a:lvl4pPr>
              <a:lnSpc>
                <a:spcPts val="1191"/>
              </a:lnSpc>
              <a:spcAft>
                <a:spcPts val="199"/>
              </a:spcAft>
              <a:defRPr sz="10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0" y="154307"/>
            <a:ext cx="756397" cy="5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8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4" cy="400050"/>
          </a:xfrm>
          <a:prstGeom prst="rect">
            <a:avLst/>
          </a:prstGeom>
        </p:spPr>
        <p:txBody>
          <a:bodyPr lIns="90803" tIns="45407" rIns="90803" bIns="45407"/>
          <a:lstStyle>
            <a:lvl1pPr>
              <a:defRPr lang="en-US" sz="3600" b="1" i="1" kern="1200" dirty="0">
                <a:solidFill>
                  <a:srgbClr val="FFD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6DA9-2DC5-4C4B-B6D6-BDA8917A01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39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6DA9-2DC5-4C4B-B6D6-BDA8917A01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4" cy="400050"/>
          </a:xfrm>
          <a:prstGeom prst="rect">
            <a:avLst/>
          </a:prstGeom>
        </p:spPr>
        <p:txBody>
          <a:bodyPr lIns="90803" tIns="45407" rIns="90803" bIns="45407"/>
          <a:lstStyle>
            <a:lvl1pPr>
              <a:defRPr lang="en-US" sz="3600" b="1" i="1" kern="1200" dirty="0">
                <a:solidFill>
                  <a:srgbClr val="FFD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352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 b="1" i="0" baseline="0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8857" y="5011141"/>
            <a:ext cx="3480957" cy="120872"/>
          </a:xfrm>
        </p:spPr>
        <p:txBody>
          <a:bodyPr/>
          <a:lstStyle>
            <a:lvl1pPr>
              <a:defRPr sz="1300" b="1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b="1" i="0" baseline="0"/>
            </a:lvl1pPr>
          </a:lstStyle>
          <a:p>
            <a:fld id="{5B016DA9-2DC5-4C4B-B6D6-BDA8917A01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30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1F497D"/>
                </a:solidFill>
              </a:rPr>
              <a:pPr/>
              <a:t>‹#›</a:t>
            </a:fld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12" y="2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7" y="2"/>
            <a:ext cx="6650183" cy="816909"/>
          </a:xfrm>
          <a:prstGeom prst="rect">
            <a:avLst/>
          </a:prstGeom>
        </p:spPr>
        <p:txBody>
          <a:bodyPr lIns="90803" tIns="45407" rIns="90803" bIns="45407">
            <a:noAutofit/>
          </a:bodyPr>
          <a:lstStyle>
            <a:lvl1pPr>
              <a:defRPr sz="3600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5" y="155500"/>
            <a:ext cx="1039093" cy="5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39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56" y="1815360"/>
            <a:ext cx="8312725" cy="181535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4577"/>
              </a:lnSpc>
              <a:defRPr sz="4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56" y="4311733"/>
            <a:ext cx="4779815" cy="630071"/>
          </a:xfrm>
        </p:spPr>
        <p:txBody>
          <a:bodyPr anchor="b"/>
          <a:lstStyle>
            <a:lvl1pPr>
              <a:lnSpc>
                <a:spcPts val="1705"/>
              </a:lnSpc>
              <a:spcAft>
                <a:spcPts val="0"/>
              </a:spcAft>
              <a:defRPr sz="1300" b="0">
                <a:solidFill>
                  <a:schemeClr val="bg1"/>
                </a:solidFill>
              </a:defRPr>
            </a:lvl1pPr>
            <a:lvl2pPr>
              <a:lnSpc>
                <a:spcPts val="1705"/>
              </a:lnSpc>
              <a:spcAft>
                <a:spcPts val="0"/>
              </a:spcAft>
              <a:defRPr sz="1300">
                <a:solidFill>
                  <a:schemeClr val="bg2"/>
                </a:solidFill>
              </a:defRPr>
            </a:lvl2pPr>
            <a:lvl3pPr marL="0" indent="0">
              <a:lnSpc>
                <a:spcPts val="1705"/>
              </a:lnSpc>
              <a:spcAft>
                <a:spcPts val="0"/>
              </a:spcAft>
              <a:buFontTx/>
              <a:buNone/>
              <a:defRPr sz="1300" b="1">
                <a:solidFill>
                  <a:schemeClr val="bg1"/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403291" y="4311733"/>
            <a:ext cx="3325092" cy="630071"/>
          </a:xfrm>
        </p:spPr>
        <p:txBody>
          <a:bodyPr anchor="b"/>
          <a:lstStyle>
            <a:lvl1pPr algn="r">
              <a:lnSpc>
                <a:spcPts val="1705"/>
              </a:lnSpc>
              <a:spcAft>
                <a:spcPts val="0"/>
              </a:spcAft>
              <a:defRPr sz="1300" b="1">
                <a:solidFill>
                  <a:schemeClr val="bg1"/>
                </a:solidFill>
              </a:defRPr>
            </a:lvl1pPr>
            <a:lvl2pPr algn="r">
              <a:lnSpc>
                <a:spcPts val="1705"/>
              </a:lnSpc>
              <a:spcAft>
                <a:spcPts val="0"/>
              </a:spcAft>
              <a:defRPr sz="1300">
                <a:solidFill>
                  <a:schemeClr val="bg2"/>
                </a:solidFill>
              </a:defRPr>
            </a:lvl2pPr>
            <a:lvl3pPr marL="0" indent="0" algn="r">
              <a:lnSpc>
                <a:spcPts val="1705"/>
              </a:lnSpc>
              <a:spcAft>
                <a:spcPts val="0"/>
              </a:spcAft>
              <a:buFontTx/>
              <a:buNone/>
              <a:defRPr sz="1300" b="0">
                <a:solidFill>
                  <a:schemeClr val="bg1"/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9317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12" y="2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7" y="423584"/>
            <a:ext cx="6650183" cy="3025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5" y="155500"/>
            <a:ext cx="1039093" cy="50593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44" y="1166814"/>
            <a:ext cx="8291949" cy="3479426"/>
          </a:xfrm>
        </p:spPr>
        <p:txBody>
          <a:bodyPr/>
          <a:lstStyle>
            <a:lvl1pPr>
              <a:lnSpc>
                <a:spcPts val="1614"/>
              </a:lnSpc>
              <a:spcAft>
                <a:spcPts val="538"/>
              </a:spcAft>
              <a:defRPr sz="1300"/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/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088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12" y="2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7" y="423584"/>
            <a:ext cx="6650183" cy="3025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5" y="155500"/>
            <a:ext cx="1039093" cy="50593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7" y="1166814"/>
            <a:ext cx="3948548" cy="3479426"/>
          </a:xfrm>
        </p:spPr>
        <p:txBody>
          <a:bodyPr/>
          <a:lstStyle>
            <a:lvl1pPr>
              <a:lnSpc>
                <a:spcPts val="1614"/>
              </a:lnSpc>
              <a:spcAft>
                <a:spcPts val="538"/>
              </a:spcAft>
              <a:defRPr sz="1300"/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/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9038" y="1166814"/>
            <a:ext cx="3948548" cy="3479426"/>
          </a:xfrm>
        </p:spPr>
        <p:txBody>
          <a:bodyPr/>
          <a:lstStyle>
            <a:lvl1pPr>
              <a:lnSpc>
                <a:spcPts val="1614"/>
              </a:lnSpc>
              <a:spcAft>
                <a:spcPts val="538"/>
              </a:spcAft>
              <a:defRPr sz="1300"/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/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465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44" y="2150666"/>
            <a:ext cx="8291949" cy="302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100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44" y="2569259"/>
            <a:ext cx="8291949" cy="1932567"/>
          </a:xfrm>
        </p:spPr>
        <p:txBody>
          <a:bodyPr/>
          <a:lstStyle>
            <a:lvl1pPr>
              <a:lnSpc>
                <a:spcPts val="1795"/>
              </a:lnSpc>
              <a:spcAft>
                <a:spcPts val="538"/>
              </a:spcAft>
              <a:defRPr sz="1600" b="1">
                <a:solidFill>
                  <a:schemeClr val="bg1"/>
                </a:solidFill>
              </a:defRPr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>
                <a:solidFill>
                  <a:schemeClr val="bg1"/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83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44" y="2150666"/>
            <a:ext cx="8291949" cy="302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44" y="2569259"/>
            <a:ext cx="8291949" cy="1932567"/>
          </a:xfrm>
        </p:spPr>
        <p:txBody>
          <a:bodyPr/>
          <a:lstStyle>
            <a:lvl1pPr>
              <a:lnSpc>
                <a:spcPts val="1795"/>
              </a:lnSpc>
              <a:spcAft>
                <a:spcPts val="538"/>
              </a:spcAft>
              <a:defRPr sz="1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270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56" y="1185283"/>
            <a:ext cx="5163314" cy="172177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3500"/>
              </a:lnSpc>
              <a:defRPr sz="3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56" y="3125412"/>
            <a:ext cx="4779815" cy="630071"/>
          </a:xfrm>
        </p:spPr>
        <p:txBody>
          <a:bodyPr anchor="t"/>
          <a:lstStyle>
            <a:lvl1pPr>
              <a:lnSpc>
                <a:spcPts val="1705"/>
              </a:lnSpc>
              <a:spcAft>
                <a:spcPts val="0"/>
              </a:spcAft>
              <a:defRPr sz="1300" b="0">
                <a:solidFill>
                  <a:schemeClr val="tx2"/>
                </a:solidFill>
              </a:defRPr>
            </a:lvl1pPr>
            <a:lvl2pPr>
              <a:lnSpc>
                <a:spcPts val="1705"/>
              </a:lnSpc>
              <a:spcAft>
                <a:spcPts val="0"/>
              </a:spcAft>
              <a:defRPr sz="1300">
                <a:solidFill>
                  <a:schemeClr val="tx2"/>
                </a:solidFill>
              </a:defRPr>
            </a:lvl2pPr>
            <a:lvl3pPr marL="0" indent="0">
              <a:lnSpc>
                <a:spcPts val="1705"/>
              </a:lnSpc>
              <a:spcAft>
                <a:spcPts val="0"/>
              </a:spcAft>
              <a:buFontTx/>
              <a:buNone/>
              <a:defRPr sz="1300" b="1">
                <a:solidFill>
                  <a:schemeClr val="tx2"/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47794" y="-6233"/>
            <a:ext cx="4996206" cy="5149738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5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8" y="2150666"/>
            <a:ext cx="8291946" cy="302559"/>
          </a:xfrm>
        </p:spPr>
        <p:txBody>
          <a:bodyPr>
            <a:no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8" y="2569259"/>
            <a:ext cx="8291946" cy="1932567"/>
          </a:xfrm>
        </p:spPr>
        <p:txBody>
          <a:bodyPr/>
          <a:lstStyle>
            <a:lvl1pPr>
              <a:lnSpc>
                <a:spcPts val="1323"/>
              </a:lnSpc>
              <a:spcAft>
                <a:spcPts val="397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1191"/>
              </a:lnSpc>
              <a:spcAft>
                <a:spcPts val="397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191"/>
              </a:lnSpc>
              <a:defRPr sz="1000">
                <a:solidFill>
                  <a:schemeClr val="bg1"/>
                </a:solidFill>
              </a:defRPr>
            </a:lvl3pPr>
            <a:lvl4pPr>
              <a:lnSpc>
                <a:spcPts val="1191"/>
              </a:lnSpc>
              <a:spcAft>
                <a:spcPts val="199"/>
              </a:spcAft>
              <a:defRPr sz="1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7207264" y="4767264"/>
            <a:ext cx="1497666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30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20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"/>
          <a:stretch>
            <a:fillRect/>
          </a:stretch>
        </p:blipFill>
        <p:spPr bwMode="auto">
          <a:xfrm>
            <a:off x="0" y="2"/>
            <a:ext cx="9144000" cy="81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1" y="155977"/>
            <a:ext cx="1038225" cy="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4" y="423584"/>
            <a:ext cx="6650182" cy="3025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43" y="1166814"/>
            <a:ext cx="8291945" cy="3479426"/>
          </a:xfrm>
        </p:spPr>
        <p:txBody>
          <a:bodyPr/>
          <a:lstStyle>
            <a:lvl1pPr>
              <a:lnSpc>
                <a:spcPts val="1615"/>
              </a:lnSpc>
              <a:spcAft>
                <a:spcPts val="538"/>
              </a:spcAft>
              <a:defRPr sz="1300"/>
            </a:lvl1pPr>
            <a:lvl2pPr>
              <a:lnSpc>
                <a:spcPts val="1615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5"/>
              </a:lnSpc>
              <a:defRPr sz="1300"/>
            </a:lvl3pPr>
            <a:lvl4pPr>
              <a:lnSpc>
                <a:spcPts val="1615"/>
              </a:lnSpc>
              <a:spcAft>
                <a:spcPts val="269"/>
              </a:spcAft>
              <a:defRPr sz="13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934200" y="476726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  |  </a:t>
            </a:r>
            <a:fld id="{E64C9E6B-A929-40C4-BE25-6CD9BB28EE81}" type="slidenum">
              <a:rPr lang="en-US" b="1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2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3" y="1597827"/>
            <a:ext cx="7772398" cy="1102520"/>
          </a:xfrm>
          <a:prstGeom prst="rect">
            <a:avLst/>
          </a:prstGeom>
        </p:spPr>
        <p:txBody>
          <a:bodyPr lIns="90803" tIns="45407" rIns="90803" bIns="45407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4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6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0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4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8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6DA9-2DC5-4C4B-B6D6-BDA8917A01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96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28" y="3305227"/>
            <a:ext cx="7772398" cy="1021556"/>
          </a:xfrm>
          <a:prstGeom prst="rect">
            <a:avLst/>
          </a:prstGeom>
        </p:spPr>
        <p:txBody>
          <a:bodyPr lIns="90803" tIns="45407" rIns="90803" bIns="45407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28" y="2180035"/>
            <a:ext cx="7772398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0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0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62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60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00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4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8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2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6DA9-2DC5-4C4B-B6D6-BDA8917A01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37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4" cy="400050"/>
          </a:xfrm>
          <a:prstGeom prst="rect">
            <a:avLst/>
          </a:prstGeom>
        </p:spPr>
        <p:txBody>
          <a:bodyPr lIns="90803" tIns="45407" rIns="90803" bIns="45407"/>
          <a:lstStyle>
            <a:lvl1pPr>
              <a:defRPr lang="en-US" sz="3600" b="1" i="1" kern="1200" dirty="0">
                <a:solidFill>
                  <a:srgbClr val="FFD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6DA9-2DC5-4C4B-B6D6-BDA8917A01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10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16DA9-2DC5-4C4B-B6D6-BDA8917A01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4" cy="400050"/>
          </a:xfrm>
          <a:prstGeom prst="rect">
            <a:avLst/>
          </a:prstGeom>
        </p:spPr>
        <p:txBody>
          <a:bodyPr lIns="90803" tIns="45407" rIns="90803" bIns="45407"/>
          <a:lstStyle>
            <a:lvl1pPr>
              <a:defRPr lang="en-US" sz="3600" b="1" i="1" kern="1200" dirty="0">
                <a:solidFill>
                  <a:srgbClr val="FFDB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0705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 b="1" i="0" baseline="0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8853" y="5011141"/>
            <a:ext cx="3480957" cy="120872"/>
          </a:xfrm>
        </p:spPr>
        <p:txBody>
          <a:bodyPr/>
          <a:lstStyle>
            <a:lvl1pPr>
              <a:defRPr sz="1300" b="1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300" b="1" i="0" baseline="0"/>
            </a:lvl1pPr>
          </a:lstStyle>
          <a:p>
            <a:fld id="{5B016DA9-2DC5-4C4B-B6D6-BDA8917A01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326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1F497D"/>
                </a:solidFill>
              </a:rPr>
              <a:pPr/>
              <a:t>‹#›</a:t>
            </a:fld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12" y="2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3" y="2"/>
            <a:ext cx="6650183" cy="816909"/>
          </a:xfrm>
          <a:prstGeom prst="rect">
            <a:avLst/>
          </a:prstGeom>
        </p:spPr>
        <p:txBody>
          <a:bodyPr lIns="90803" tIns="45407" rIns="90803" bIns="45407">
            <a:noAutofit/>
          </a:bodyPr>
          <a:lstStyle>
            <a:lvl1pPr>
              <a:defRPr sz="3600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" y="155498"/>
            <a:ext cx="1039093" cy="5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35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12" y="1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3" y="423583"/>
            <a:ext cx="6650183" cy="3025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2" y="155498"/>
            <a:ext cx="1039093" cy="50593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7" y="1166814"/>
            <a:ext cx="3948548" cy="3479426"/>
          </a:xfrm>
        </p:spPr>
        <p:txBody>
          <a:bodyPr/>
          <a:lstStyle>
            <a:lvl1pPr>
              <a:lnSpc>
                <a:spcPts val="1614"/>
              </a:lnSpc>
              <a:spcAft>
                <a:spcPts val="538"/>
              </a:spcAft>
              <a:defRPr sz="1300"/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/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9038" y="1166814"/>
            <a:ext cx="3948548" cy="3479426"/>
          </a:xfrm>
        </p:spPr>
        <p:txBody>
          <a:bodyPr/>
          <a:lstStyle>
            <a:lvl1pPr>
              <a:lnSpc>
                <a:spcPts val="1614"/>
              </a:lnSpc>
              <a:spcAft>
                <a:spcPts val="538"/>
              </a:spcAft>
              <a:defRPr sz="1300"/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/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979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40" y="2150665"/>
            <a:ext cx="8291949" cy="302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100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40" y="2569258"/>
            <a:ext cx="8291949" cy="1932567"/>
          </a:xfrm>
        </p:spPr>
        <p:txBody>
          <a:bodyPr/>
          <a:lstStyle>
            <a:lvl1pPr>
              <a:lnSpc>
                <a:spcPts val="1795"/>
              </a:lnSpc>
              <a:spcAft>
                <a:spcPts val="538"/>
              </a:spcAft>
              <a:defRPr sz="1600" b="1">
                <a:solidFill>
                  <a:schemeClr val="bg1"/>
                </a:solidFill>
              </a:defRPr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>
                <a:solidFill>
                  <a:schemeClr val="bg1"/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0570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40" y="2150665"/>
            <a:ext cx="8291949" cy="3025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40" y="2569258"/>
            <a:ext cx="8291949" cy="1932567"/>
          </a:xfrm>
        </p:spPr>
        <p:txBody>
          <a:bodyPr/>
          <a:lstStyle>
            <a:lvl1pPr>
              <a:lnSpc>
                <a:spcPts val="1795"/>
              </a:lnSpc>
              <a:spcAft>
                <a:spcPts val="538"/>
              </a:spcAft>
              <a:defRPr sz="1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72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8" y="2150666"/>
            <a:ext cx="8291946" cy="302559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8" y="2569259"/>
            <a:ext cx="8291946" cy="1932567"/>
          </a:xfrm>
        </p:spPr>
        <p:txBody>
          <a:bodyPr/>
          <a:lstStyle>
            <a:lvl1pPr>
              <a:lnSpc>
                <a:spcPts val="1323"/>
              </a:lnSpc>
              <a:spcAft>
                <a:spcPts val="397"/>
              </a:spcAft>
              <a:defRPr sz="12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191"/>
              </a:lnSpc>
              <a:spcAft>
                <a:spcPts val="397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191"/>
              </a:lnSpc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191"/>
              </a:lnSpc>
              <a:spcAft>
                <a:spcPts val="199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7207264" y="4767264"/>
            <a:ext cx="1497666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30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2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56" y="1185283"/>
            <a:ext cx="5163314" cy="172177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ts val="3500"/>
              </a:lnSpc>
              <a:defRPr sz="31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52" y="3125410"/>
            <a:ext cx="4779815" cy="630071"/>
          </a:xfrm>
        </p:spPr>
        <p:txBody>
          <a:bodyPr anchor="t"/>
          <a:lstStyle>
            <a:lvl1pPr>
              <a:lnSpc>
                <a:spcPts val="1705"/>
              </a:lnSpc>
              <a:spcAft>
                <a:spcPts val="0"/>
              </a:spcAft>
              <a:defRPr sz="1300" b="0">
                <a:solidFill>
                  <a:schemeClr val="tx2"/>
                </a:solidFill>
              </a:defRPr>
            </a:lvl1pPr>
            <a:lvl2pPr>
              <a:lnSpc>
                <a:spcPts val="1705"/>
              </a:lnSpc>
              <a:spcAft>
                <a:spcPts val="0"/>
              </a:spcAft>
              <a:defRPr sz="1300">
                <a:solidFill>
                  <a:schemeClr val="tx2"/>
                </a:solidFill>
              </a:defRPr>
            </a:lvl2pPr>
            <a:lvl3pPr marL="0" indent="0">
              <a:lnSpc>
                <a:spcPts val="1705"/>
              </a:lnSpc>
              <a:spcAft>
                <a:spcPts val="0"/>
              </a:spcAft>
              <a:buFontTx/>
              <a:buNone/>
              <a:defRPr sz="1300" b="1">
                <a:solidFill>
                  <a:schemeClr val="tx2"/>
                </a:solidFill>
              </a:defRPr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47794" y="-6233"/>
            <a:ext cx="4996206" cy="5149738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02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"/>
          <a:stretch>
            <a:fillRect/>
          </a:stretch>
        </p:blipFill>
        <p:spPr bwMode="auto">
          <a:xfrm>
            <a:off x="0" y="0"/>
            <a:ext cx="9144000" cy="81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7" y="155975"/>
            <a:ext cx="1038225" cy="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4" y="423582"/>
            <a:ext cx="6650182" cy="3025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9" y="1166814"/>
            <a:ext cx="8291945" cy="3479426"/>
          </a:xfrm>
        </p:spPr>
        <p:txBody>
          <a:bodyPr/>
          <a:lstStyle>
            <a:lvl1pPr>
              <a:lnSpc>
                <a:spcPts val="1615"/>
              </a:lnSpc>
              <a:spcAft>
                <a:spcPts val="538"/>
              </a:spcAft>
              <a:defRPr sz="1300"/>
            </a:lvl1pPr>
            <a:lvl2pPr>
              <a:lnSpc>
                <a:spcPts val="1615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5"/>
              </a:lnSpc>
              <a:defRPr sz="1300"/>
            </a:lvl3pPr>
            <a:lvl4pPr>
              <a:lnSpc>
                <a:spcPts val="1615"/>
              </a:lnSpc>
              <a:spcAft>
                <a:spcPts val="269"/>
              </a:spcAft>
              <a:defRPr sz="13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6934200" y="4767266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  |  </a:t>
            </a:r>
            <a:fld id="{E64C9E6B-A929-40C4-BE25-6CD9BB28EE81}" type="slidenum">
              <a:rPr lang="en-US" b="1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b="1" dirty="0">
              <a:solidFill>
                <a:srgbClr val="1F497D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945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257174"/>
            <a:ext cx="6650182" cy="302559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rgbClr val="FABE0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7" y="1166813"/>
            <a:ext cx="3948546" cy="3479426"/>
          </a:xfrm>
        </p:spPr>
        <p:txBody>
          <a:bodyPr/>
          <a:lstStyle>
            <a:lvl1pPr>
              <a:lnSpc>
                <a:spcPts val="1191"/>
              </a:lnSpc>
              <a:spcAft>
                <a:spcPts val="397"/>
              </a:spcAft>
              <a:defRPr sz="1000"/>
            </a:lvl1pPr>
            <a:lvl2pPr>
              <a:lnSpc>
                <a:spcPts val="1191"/>
              </a:lnSpc>
              <a:spcAft>
                <a:spcPts val="397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191"/>
              </a:lnSpc>
              <a:defRPr sz="1000"/>
            </a:lvl3pPr>
            <a:lvl4pPr>
              <a:lnSpc>
                <a:spcPts val="1191"/>
              </a:lnSpc>
              <a:spcAft>
                <a:spcPts val="199"/>
              </a:spcAft>
              <a:defRPr sz="1000">
                <a:solidFill>
                  <a:schemeClr val="tx1"/>
                </a:solidFill>
              </a:defRPr>
            </a:lvl4pPr>
            <a:lvl5pPr marL="605008" indent="-14600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9037" y="1166813"/>
            <a:ext cx="3948546" cy="3479426"/>
          </a:xfrm>
        </p:spPr>
        <p:txBody>
          <a:bodyPr/>
          <a:lstStyle>
            <a:lvl1pPr>
              <a:lnSpc>
                <a:spcPts val="1191"/>
              </a:lnSpc>
              <a:spcAft>
                <a:spcPts val="397"/>
              </a:spcAft>
              <a:defRPr sz="1000"/>
            </a:lvl1pPr>
            <a:lvl2pPr>
              <a:lnSpc>
                <a:spcPts val="1191"/>
              </a:lnSpc>
              <a:spcAft>
                <a:spcPts val="397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191"/>
              </a:lnSpc>
              <a:defRPr sz="1000"/>
            </a:lvl3pPr>
            <a:lvl4pPr>
              <a:lnSpc>
                <a:spcPts val="1191"/>
              </a:lnSpc>
              <a:spcAft>
                <a:spcPts val="199"/>
              </a:spcAft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4305"/>
            <a:ext cx="756397" cy="5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2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70118" y="4767263"/>
            <a:ext cx="2837464" cy="273844"/>
          </a:xfrm>
        </p:spPr>
        <p:txBody>
          <a:bodyPr/>
          <a:lstStyle/>
          <a:p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02579" y="423582"/>
            <a:ext cx="5820965" cy="302559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7" y="1166813"/>
            <a:ext cx="8291946" cy="3479426"/>
          </a:xfrm>
        </p:spPr>
        <p:txBody>
          <a:bodyPr/>
          <a:lstStyle>
            <a:lvl1pPr>
              <a:lnSpc>
                <a:spcPts val="1191"/>
              </a:lnSpc>
              <a:spcAft>
                <a:spcPts val="397"/>
              </a:spcAft>
              <a:defRPr sz="1000"/>
            </a:lvl1pPr>
            <a:lvl2pPr>
              <a:lnSpc>
                <a:spcPts val="1191"/>
              </a:lnSpc>
              <a:spcAft>
                <a:spcPts val="397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191"/>
              </a:lnSpc>
              <a:defRPr sz="1000"/>
            </a:lvl3pPr>
            <a:lvl4pPr>
              <a:lnSpc>
                <a:spcPts val="1191"/>
              </a:lnSpc>
              <a:spcAft>
                <a:spcPts val="199"/>
              </a:spcAft>
              <a:defRPr sz="10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4305"/>
            <a:ext cx="756397" cy="508299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637" y="4767263"/>
            <a:ext cx="3086100" cy="273844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0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70118" y="4767263"/>
            <a:ext cx="2837464" cy="273844"/>
          </a:xfrm>
        </p:spPr>
        <p:txBody>
          <a:bodyPr/>
          <a:lstStyle/>
          <a:p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02579" y="423582"/>
            <a:ext cx="5820965" cy="302559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4305"/>
            <a:ext cx="756397" cy="508299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637" y="4767263"/>
            <a:ext cx="3086100" cy="273844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60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7" y="2150664"/>
            <a:ext cx="8291946" cy="302559"/>
          </a:xfrm>
        </p:spPr>
        <p:txBody>
          <a:bodyPr>
            <a:no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7" y="2569255"/>
            <a:ext cx="8291946" cy="1932567"/>
          </a:xfrm>
        </p:spPr>
        <p:txBody>
          <a:bodyPr/>
          <a:lstStyle>
            <a:lvl1pPr>
              <a:lnSpc>
                <a:spcPts val="1323"/>
              </a:lnSpc>
              <a:spcAft>
                <a:spcPts val="397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1191"/>
              </a:lnSpc>
              <a:spcAft>
                <a:spcPts val="397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191"/>
              </a:lnSpc>
              <a:defRPr sz="1000">
                <a:solidFill>
                  <a:schemeClr val="bg1"/>
                </a:solidFill>
              </a:defRPr>
            </a:lvl3pPr>
            <a:lvl4pPr>
              <a:lnSpc>
                <a:spcPts val="1191"/>
              </a:lnSpc>
              <a:spcAft>
                <a:spcPts val="199"/>
              </a:spcAft>
              <a:defRPr sz="1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3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7" y="2150664"/>
            <a:ext cx="8291946" cy="302559"/>
          </a:xfrm>
        </p:spPr>
        <p:txBody>
          <a:bodyPr>
            <a:no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7" y="2569255"/>
            <a:ext cx="8291946" cy="1932567"/>
          </a:xfrm>
        </p:spPr>
        <p:txBody>
          <a:bodyPr/>
          <a:lstStyle>
            <a:lvl1pPr>
              <a:lnSpc>
                <a:spcPts val="1323"/>
              </a:lnSpc>
              <a:spcAft>
                <a:spcPts val="397"/>
              </a:spcAft>
              <a:defRPr sz="12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191"/>
              </a:lnSpc>
              <a:spcAft>
                <a:spcPts val="397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191"/>
              </a:lnSpc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191"/>
              </a:lnSpc>
              <a:spcAft>
                <a:spcPts val="199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10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608552"/>
            <a:ext cx="9144000" cy="534947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506" tIns="30253" rIns="60506" bIns="30253" rtlCol="0" anchor="ctr"/>
          <a:lstStyle/>
          <a:p>
            <a:pPr algn="ctr" defTabSz="605058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7" y="1815353"/>
            <a:ext cx="8312728" cy="1815353"/>
          </a:xfrm>
        </p:spPr>
        <p:txBody>
          <a:bodyPr anchor="t">
            <a:noAutofit/>
          </a:bodyPr>
          <a:lstStyle>
            <a:lvl1pPr>
              <a:lnSpc>
                <a:spcPts val="3375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52400" y="4171950"/>
            <a:ext cx="4779818" cy="630071"/>
          </a:xfrm>
        </p:spPr>
        <p:txBody>
          <a:bodyPr anchor="b"/>
          <a:lstStyle>
            <a:lvl1pPr>
              <a:lnSpc>
                <a:spcPts val="1257"/>
              </a:lnSpc>
              <a:spcAft>
                <a:spcPts val="0"/>
              </a:spcAft>
              <a:defRPr sz="1000" b="0">
                <a:solidFill>
                  <a:schemeClr val="bg1"/>
                </a:solidFill>
              </a:defRPr>
            </a:lvl1pPr>
            <a:lvl2pPr>
              <a:lnSpc>
                <a:spcPts val="1257"/>
              </a:lnSpc>
              <a:spcAft>
                <a:spcPts val="0"/>
              </a:spcAft>
              <a:defRPr sz="1000">
                <a:solidFill>
                  <a:schemeClr val="bg2"/>
                </a:solidFill>
              </a:defRPr>
            </a:lvl2pPr>
            <a:lvl3pPr marL="0" indent="0">
              <a:lnSpc>
                <a:spcPts val="1257"/>
              </a:lnSpc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3pPr>
            <a:lvl4pPr>
              <a:lnSpc>
                <a:spcPts val="1747"/>
              </a:lnSpc>
              <a:spcAft>
                <a:spcPts val="1191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302559"/>
            <a:ext cx="907676" cy="60511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780809" y="4171950"/>
            <a:ext cx="3325091" cy="630071"/>
          </a:xfrm>
        </p:spPr>
        <p:txBody>
          <a:bodyPr anchor="b"/>
          <a:lstStyle>
            <a:lvl1pPr algn="r">
              <a:lnSpc>
                <a:spcPts val="1257"/>
              </a:lnSpc>
              <a:spcAft>
                <a:spcPts val="0"/>
              </a:spcAft>
              <a:defRPr sz="1000" b="1">
                <a:solidFill>
                  <a:schemeClr val="bg1"/>
                </a:solidFill>
              </a:defRPr>
            </a:lvl1pPr>
            <a:lvl2pPr algn="r">
              <a:lnSpc>
                <a:spcPts val="1257"/>
              </a:lnSpc>
              <a:spcAft>
                <a:spcPts val="0"/>
              </a:spcAft>
              <a:defRPr sz="1000">
                <a:solidFill>
                  <a:schemeClr val="bg2"/>
                </a:solidFill>
              </a:defRPr>
            </a:lvl2pPr>
            <a:lvl3pPr marL="0" indent="0" algn="r">
              <a:lnSpc>
                <a:spcPts val="1257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</a:defRPr>
            </a:lvl3pPr>
            <a:lvl4pPr>
              <a:lnSpc>
                <a:spcPts val="1747"/>
              </a:lnSpc>
              <a:spcAft>
                <a:spcPts val="1191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05058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05058"/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 defTabSz="605058"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5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7" y="1185283"/>
            <a:ext cx="5163317" cy="1721778"/>
          </a:xfrm>
        </p:spPr>
        <p:txBody>
          <a:bodyPr anchor="b">
            <a:noAutofit/>
          </a:bodyPr>
          <a:lstStyle>
            <a:lvl1pPr>
              <a:lnSpc>
                <a:spcPts val="2580"/>
              </a:lnSpc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7" y="3125410"/>
            <a:ext cx="4779818" cy="630071"/>
          </a:xfrm>
        </p:spPr>
        <p:txBody>
          <a:bodyPr anchor="t"/>
          <a:lstStyle>
            <a:lvl1pPr>
              <a:lnSpc>
                <a:spcPts val="1257"/>
              </a:lnSpc>
              <a:spcAft>
                <a:spcPts val="0"/>
              </a:spcAft>
              <a:defRPr sz="1000" b="1">
                <a:solidFill>
                  <a:schemeClr val="tx2"/>
                </a:solidFill>
              </a:defRPr>
            </a:lvl1pPr>
            <a:lvl2pPr>
              <a:lnSpc>
                <a:spcPts val="1257"/>
              </a:lnSpc>
              <a:spcAft>
                <a:spcPts val="0"/>
              </a:spcAft>
              <a:defRPr sz="1000">
                <a:solidFill>
                  <a:schemeClr val="tx2"/>
                </a:solidFill>
              </a:defRPr>
            </a:lvl2pPr>
            <a:lvl3pPr marL="0" indent="0">
              <a:lnSpc>
                <a:spcPts val="1257"/>
              </a:lnSpc>
              <a:spcAft>
                <a:spcPts val="0"/>
              </a:spcAft>
              <a:buFontTx/>
              <a:buNone/>
              <a:defRPr sz="1000" b="0">
                <a:solidFill>
                  <a:schemeClr val="tx2"/>
                </a:solidFill>
              </a:defRPr>
            </a:lvl3pPr>
            <a:lvl4pPr>
              <a:lnSpc>
                <a:spcPts val="1747"/>
              </a:lnSpc>
              <a:spcAft>
                <a:spcPts val="1191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1" y="302559"/>
            <a:ext cx="907676" cy="60511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47797" y="-6238"/>
            <a:ext cx="4996206" cy="5149738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4581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638" y="1852612"/>
            <a:ext cx="8043863" cy="1783556"/>
          </a:xfrm>
        </p:spPr>
        <p:txBody>
          <a:bodyPr anchor="t" anchorCtr="0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4221956"/>
            <a:ext cx="2571750" cy="41076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ABE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pic>
        <p:nvPicPr>
          <p:cNvPr id="5" name="Picture 4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226919"/>
            <a:ext cx="907676" cy="4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1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128465"/>
            <a:ext cx="9144000" cy="1015036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494" tIns="30247" rIns="60494" bIns="30247" rtlCol="0" anchor="ctr"/>
          <a:lstStyle/>
          <a:p>
            <a:pPr algn="ctr" defTabSz="604930"/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8" y="1815357"/>
            <a:ext cx="8312728" cy="1815353"/>
          </a:xfrm>
        </p:spPr>
        <p:txBody>
          <a:bodyPr anchor="t">
            <a:noAutofit/>
          </a:bodyPr>
          <a:lstStyle>
            <a:lvl1pPr>
              <a:lnSpc>
                <a:spcPts val="3375"/>
              </a:lnSpc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7" y="4311736"/>
            <a:ext cx="4779818" cy="630071"/>
          </a:xfrm>
        </p:spPr>
        <p:txBody>
          <a:bodyPr anchor="b"/>
          <a:lstStyle>
            <a:lvl1pPr>
              <a:lnSpc>
                <a:spcPts val="1257"/>
              </a:lnSpc>
              <a:spcAft>
                <a:spcPts val="0"/>
              </a:spcAft>
              <a:defRPr sz="1000" b="0">
                <a:solidFill>
                  <a:schemeClr val="bg1"/>
                </a:solidFill>
              </a:defRPr>
            </a:lvl1pPr>
            <a:lvl2pPr>
              <a:lnSpc>
                <a:spcPts val="1257"/>
              </a:lnSpc>
              <a:spcAft>
                <a:spcPts val="0"/>
              </a:spcAft>
              <a:defRPr sz="1000">
                <a:solidFill>
                  <a:schemeClr val="bg2"/>
                </a:solidFill>
              </a:defRPr>
            </a:lvl2pPr>
            <a:lvl3pPr marL="0" indent="0">
              <a:lnSpc>
                <a:spcPts val="1257"/>
              </a:lnSpc>
              <a:spcAft>
                <a:spcPts val="0"/>
              </a:spcAft>
              <a:buFontTx/>
              <a:buNone/>
              <a:defRPr sz="1000" b="1">
                <a:solidFill>
                  <a:schemeClr val="bg1"/>
                </a:solidFill>
              </a:defRPr>
            </a:lvl3pPr>
            <a:lvl4pPr>
              <a:lnSpc>
                <a:spcPts val="1747"/>
              </a:lnSpc>
              <a:spcAft>
                <a:spcPts val="1191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5" y="302561"/>
            <a:ext cx="907675" cy="60511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403278" y="4311736"/>
            <a:ext cx="3325091" cy="630071"/>
          </a:xfrm>
        </p:spPr>
        <p:txBody>
          <a:bodyPr anchor="b"/>
          <a:lstStyle>
            <a:lvl1pPr algn="r">
              <a:lnSpc>
                <a:spcPts val="1257"/>
              </a:lnSpc>
              <a:spcAft>
                <a:spcPts val="0"/>
              </a:spcAft>
              <a:defRPr sz="1000" b="1">
                <a:solidFill>
                  <a:schemeClr val="bg1"/>
                </a:solidFill>
              </a:defRPr>
            </a:lvl1pPr>
            <a:lvl2pPr algn="r">
              <a:lnSpc>
                <a:spcPts val="1257"/>
              </a:lnSpc>
              <a:spcAft>
                <a:spcPts val="0"/>
              </a:spcAft>
              <a:defRPr sz="1000">
                <a:solidFill>
                  <a:schemeClr val="bg2"/>
                </a:solidFill>
              </a:defRPr>
            </a:lvl2pPr>
            <a:lvl3pPr marL="0" indent="0" algn="r">
              <a:lnSpc>
                <a:spcPts val="1257"/>
              </a:lnSpc>
              <a:spcAft>
                <a:spcPts val="0"/>
              </a:spcAft>
              <a:buFontTx/>
              <a:buNone/>
              <a:defRPr sz="1000" b="0">
                <a:solidFill>
                  <a:schemeClr val="bg1"/>
                </a:solidFill>
              </a:defRPr>
            </a:lvl3pPr>
            <a:lvl4pPr>
              <a:lnSpc>
                <a:spcPts val="1747"/>
              </a:lnSpc>
              <a:spcAft>
                <a:spcPts val="1191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9544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2AD-5F98-4198-AA47-3E1E7E5434D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73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882" y="137920"/>
            <a:ext cx="6995469" cy="350173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FABE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" y="115729"/>
            <a:ext cx="756397" cy="3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60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189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4" y="423582"/>
            <a:ext cx="6650182" cy="302559"/>
          </a:xfrm>
        </p:spPr>
        <p:txBody>
          <a:bodyPr>
            <a:normAutofit/>
          </a:bodyPr>
          <a:lstStyle>
            <a:lvl1pPr>
              <a:defRPr sz="2025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5492"/>
            <a:ext cx="1039091" cy="50593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9" y="1166814"/>
            <a:ext cx="3948545" cy="3479426"/>
          </a:xfrm>
        </p:spPr>
        <p:txBody>
          <a:bodyPr/>
          <a:lstStyle>
            <a:lvl1pPr>
              <a:lnSpc>
                <a:spcPts val="1211"/>
              </a:lnSpc>
              <a:spcAft>
                <a:spcPts val="404"/>
              </a:spcAft>
              <a:defRPr sz="975"/>
            </a:lvl1pPr>
            <a:lvl2pPr>
              <a:lnSpc>
                <a:spcPts val="1211"/>
              </a:lnSpc>
              <a:spcAft>
                <a:spcPts val="404"/>
              </a:spcAft>
              <a:defRPr sz="975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211"/>
              </a:lnSpc>
              <a:defRPr sz="975"/>
            </a:lvl3pPr>
            <a:lvl4pPr>
              <a:lnSpc>
                <a:spcPts val="1777"/>
              </a:lnSpc>
              <a:spcAft>
                <a:spcPts val="1211"/>
              </a:spcAft>
              <a:defRPr sz="15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9039" y="1166814"/>
            <a:ext cx="3948545" cy="3479426"/>
          </a:xfrm>
        </p:spPr>
        <p:txBody>
          <a:bodyPr/>
          <a:lstStyle>
            <a:lvl1pPr>
              <a:lnSpc>
                <a:spcPts val="1211"/>
              </a:lnSpc>
              <a:spcAft>
                <a:spcPts val="404"/>
              </a:spcAft>
              <a:defRPr sz="975"/>
            </a:lvl1pPr>
            <a:lvl2pPr>
              <a:lnSpc>
                <a:spcPts val="1211"/>
              </a:lnSpc>
              <a:spcAft>
                <a:spcPts val="404"/>
              </a:spcAft>
              <a:defRPr sz="975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211"/>
              </a:lnSpc>
              <a:defRPr sz="975"/>
            </a:lvl3pPr>
            <a:lvl4pPr>
              <a:lnSpc>
                <a:spcPts val="1777"/>
              </a:lnSpc>
              <a:spcAft>
                <a:spcPts val="1211"/>
              </a:spcAft>
              <a:defRPr sz="15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503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4" y="423582"/>
            <a:ext cx="6650182" cy="302559"/>
          </a:xfrm>
        </p:spPr>
        <p:txBody>
          <a:bodyPr>
            <a:normAutofit/>
          </a:bodyPr>
          <a:lstStyle>
            <a:lvl1pPr>
              <a:defRPr sz="2025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55492"/>
            <a:ext cx="1039091" cy="50593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9" y="1166814"/>
            <a:ext cx="8291945" cy="3479426"/>
          </a:xfrm>
        </p:spPr>
        <p:txBody>
          <a:bodyPr/>
          <a:lstStyle>
            <a:lvl1pPr>
              <a:lnSpc>
                <a:spcPts val="1211"/>
              </a:lnSpc>
              <a:spcAft>
                <a:spcPts val="404"/>
              </a:spcAft>
              <a:defRPr sz="975"/>
            </a:lvl1pPr>
            <a:lvl2pPr>
              <a:lnSpc>
                <a:spcPts val="1211"/>
              </a:lnSpc>
              <a:spcAft>
                <a:spcPts val="404"/>
              </a:spcAft>
              <a:defRPr sz="975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211"/>
              </a:lnSpc>
              <a:defRPr sz="975"/>
            </a:lvl3pPr>
            <a:lvl4pPr>
              <a:lnSpc>
                <a:spcPts val="1777"/>
              </a:lnSpc>
              <a:spcAft>
                <a:spcPts val="1211"/>
              </a:spcAft>
              <a:defRPr sz="15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354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9" y="2150664"/>
            <a:ext cx="8291945" cy="302559"/>
          </a:xfrm>
        </p:spPr>
        <p:txBody>
          <a:bodyPr>
            <a:noAutofit/>
          </a:bodyPr>
          <a:lstStyle>
            <a:lvl1pPr>
              <a:defRPr sz="3075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9" y="2569257"/>
            <a:ext cx="8291945" cy="1932567"/>
          </a:xfrm>
        </p:spPr>
        <p:txBody>
          <a:bodyPr/>
          <a:lstStyle>
            <a:lvl1pPr>
              <a:lnSpc>
                <a:spcPts val="1346"/>
              </a:lnSpc>
              <a:spcAft>
                <a:spcPts val="404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1211"/>
              </a:lnSpc>
              <a:spcAft>
                <a:spcPts val="404"/>
              </a:spcAft>
              <a:defRPr sz="975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211"/>
              </a:lnSpc>
              <a:defRPr sz="975">
                <a:solidFill>
                  <a:schemeClr val="bg1"/>
                </a:solidFill>
              </a:defRPr>
            </a:lvl3pPr>
            <a:lvl4pPr>
              <a:lnSpc>
                <a:spcPts val="1777"/>
              </a:lnSpc>
              <a:spcAft>
                <a:spcPts val="1211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55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9" y="2150664"/>
            <a:ext cx="8291945" cy="302559"/>
          </a:xfrm>
        </p:spPr>
        <p:txBody>
          <a:bodyPr>
            <a:noAutofit/>
          </a:bodyPr>
          <a:lstStyle>
            <a:lvl1pPr>
              <a:defRPr sz="3075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9" y="2569257"/>
            <a:ext cx="8291945" cy="1932567"/>
          </a:xfrm>
        </p:spPr>
        <p:txBody>
          <a:bodyPr/>
          <a:lstStyle>
            <a:lvl1pPr>
              <a:lnSpc>
                <a:spcPts val="1346"/>
              </a:lnSpc>
              <a:spcAft>
                <a:spcPts val="404"/>
              </a:spcAft>
              <a:defRPr sz="12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211"/>
              </a:lnSpc>
              <a:spcAft>
                <a:spcPts val="404"/>
              </a:spcAft>
              <a:defRPr sz="975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211"/>
              </a:lnSpc>
              <a:defRPr sz="975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777"/>
              </a:lnSpc>
              <a:spcAft>
                <a:spcPts val="1211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0520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8" y="1815353"/>
            <a:ext cx="8312727" cy="1815353"/>
          </a:xfrm>
        </p:spPr>
        <p:txBody>
          <a:bodyPr anchor="t">
            <a:noAutofit/>
          </a:bodyPr>
          <a:lstStyle>
            <a:lvl1pPr>
              <a:lnSpc>
                <a:spcPts val="3433"/>
              </a:lnSpc>
              <a:defRPr sz="3075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6" y="4311724"/>
            <a:ext cx="4779818" cy="630071"/>
          </a:xfrm>
        </p:spPr>
        <p:txBody>
          <a:bodyPr anchor="b"/>
          <a:lstStyle>
            <a:lvl1pPr>
              <a:lnSpc>
                <a:spcPts val="1279"/>
              </a:lnSpc>
              <a:spcAft>
                <a:spcPts val="0"/>
              </a:spcAft>
              <a:defRPr sz="975" b="0">
                <a:solidFill>
                  <a:schemeClr val="bg1"/>
                </a:solidFill>
              </a:defRPr>
            </a:lvl1pPr>
            <a:lvl2pPr>
              <a:lnSpc>
                <a:spcPts val="1279"/>
              </a:lnSpc>
              <a:spcAft>
                <a:spcPts val="0"/>
              </a:spcAft>
              <a:defRPr sz="975">
                <a:solidFill>
                  <a:schemeClr val="bg2"/>
                </a:solidFill>
              </a:defRPr>
            </a:lvl2pPr>
            <a:lvl3pPr marL="0" indent="0">
              <a:lnSpc>
                <a:spcPts val="1279"/>
              </a:lnSpc>
              <a:spcAft>
                <a:spcPts val="0"/>
              </a:spcAft>
              <a:buFontTx/>
              <a:buNone/>
              <a:defRPr sz="975" b="1">
                <a:solidFill>
                  <a:schemeClr val="bg1"/>
                </a:solidFill>
              </a:defRPr>
            </a:lvl3pPr>
            <a:lvl4pPr>
              <a:lnSpc>
                <a:spcPts val="1777"/>
              </a:lnSpc>
              <a:spcAft>
                <a:spcPts val="1211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2" y="302559"/>
            <a:ext cx="1242795" cy="60511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403276" y="4311724"/>
            <a:ext cx="3325091" cy="630071"/>
          </a:xfrm>
        </p:spPr>
        <p:txBody>
          <a:bodyPr anchor="b"/>
          <a:lstStyle>
            <a:lvl1pPr algn="r">
              <a:lnSpc>
                <a:spcPts val="1279"/>
              </a:lnSpc>
              <a:spcAft>
                <a:spcPts val="0"/>
              </a:spcAft>
              <a:defRPr sz="975" b="1">
                <a:solidFill>
                  <a:schemeClr val="bg1"/>
                </a:solidFill>
              </a:defRPr>
            </a:lvl1pPr>
            <a:lvl2pPr algn="r">
              <a:lnSpc>
                <a:spcPts val="1279"/>
              </a:lnSpc>
              <a:spcAft>
                <a:spcPts val="0"/>
              </a:spcAft>
              <a:defRPr sz="975">
                <a:solidFill>
                  <a:schemeClr val="bg2"/>
                </a:solidFill>
              </a:defRPr>
            </a:lvl2pPr>
            <a:lvl3pPr marL="0" indent="0" algn="r">
              <a:lnSpc>
                <a:spcPts val="1279"/>
              </a:lnSpc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</a:defRPr>
            </a:lvl3pPr>
            <a:lvl4pPr>
              <a:lnSpc>
                <a:spcPts val="1777"/>
              </a:lnSpc>
              <a:spcAft>
                <a:spcPts val="1211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2288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43" y="1185283"/>
            <a:ext cx="5163317" cy="1721778"/>
          </a:xfrm>
        </p:spPr>
        <p:txBody>
          <a:bodyPr anchor="b">
            <a:noAutofit/>
          </a:bodyPr>
          <a:lstStyle>
            <a:lvl1pPr>
              <a:lnSpc>
                <a:spcPts val="2625"/>
              </a:lnSpc>
              <a:defRPr sz="2325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6" y="3125403"/>
            <a:ext cx="4779818" cy="630071"/>
          </a:xfrm>
        </p:spPr>
        <p:txBody>
          <a:bodyPr anchor="t"/>
          <a:lstStyle>
            <a:lvl1pPr>
              <a:lnSpc>
                <a:spcPts val="1279"/>
              </a:lnSpc>
              <a:spcAft>
                <a:spcPts val="0"/>
              </a:spcAft>
              <a:defRPr sz="975" b="0">
                <a:solidFill>
                  <a:schemeClr val="tx2"/>
                </a:solidFill>
              </a:defRPr>
            </a:lvl1pPr>
            <a:lvl2pPr>
              <a:lnSpc>
                <a:spcPts val="1279"/>
              </a:lnSpc>
              <a:spcAft>
                <a:spcPts val="0"/>
              </a:spcAft>
              <a:defRPr sz="975">
                <a:solidFill>
                  <a:schemeClr val="tx2"/>
                </a:solidFill>
              </a:defRPr>
            </a:lvl2pPr>
            <a:lvl3pPr marL="0" indent="0">
              <a:lnSpc>
                <a:spcPts val="1279"/>
              </a:lnSpc>
              <a:spcAft>
                <a:spcPts val="0"/>
              </a:spcAft>
              <a:buFontTx/>
              <a:buNone/>
              <a:defRPr sz="975" b="1">
                <a:solidFill>
                  <a:schemeClr val="tx2"/>
                </a:solidFill>
              </a:defRPr>
            </a:lvl3pPr>
            <a:lvl4pPr>
              <a:lnSpc>
                <a:spcPts val="1777"/>
              </a:lnSpc>
              <a:spcAft>
                <a:spcPts val="1211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" y="302559"/>
            <a:ext cx="1242794" cy="60511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47793" y="-6235"/>
            <a:ext cx="4996206" cy="5149738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8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397" tIns="45698" rIns="91397" bIns="45698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AB2FC-8898-41C4-B9D3-45857F989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572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5581" r="2000" b="59302"/>
          <a:stretch>
            <a:fillRect/>
          </a:stretch>
        </p:blipFill>
        <p:spPr bwMode="auto">
          <a:xfrm>
            <a:off x="0" y="0"/>
            <a:ext cx="9144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gradFill rotWithShape="1">
            <a:gsLst>
              <a:gs pos="0">
                <a:schemeClr val="tx1">
                  <a:alpha val="34998"/>
                </a:schemeClr>
              </a:gs>
              <a:gs pos="100000">
                <a:srgbClr val="19274E">
                  <a:alpha val="85999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8" tIns="34274" rIns="68548" bIns="34274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 userDrawn="1"/>
        </p:nvSpPr>
        <p:spPr bwMode="auto">
          <a:xfrm>
            <a:off x="0" y="742950"/>
            <a:ext cx="9144000" cy="5715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48" tIns="34274" rIns="68548" bIns="34274" anchor="ctr"/>
          <a:lstStyle/>
          <a:p>
            <a:endParaRPr lang="en-US" dirty="0"/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0" y="5029200"/>
            <a:ext cx="9144000" cy="114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19274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48" tIns="34274" rIns="68548" bIns="34274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1" descr="Multi on Blue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0" y="-33334"/>
            <a:ext cx="1184275" cy="82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o 17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6" y="35243"/>
            <a:ext cx="914400" cy="685800"/>
          </a:xfrm>
          <a:prstGeom prst="rect">
            <a:avLst/>
          </a:prstGeom>
          <a:solidFill>
            <a:schemeClr val="tx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innerShdw blurRad="76200">
              <a:schemeClr val="tx1">
                <a:alpha val="0"/>
              </a:schemeClr>
            </a:innerShdw>
          </a:effectLst>
        </p:spPr>
      </p:pic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397" tIns="45698" rIns="91397" bIns="4569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" y="4629153"/>
            <a:ext cx="2133600" cy="273844"/>
          </a:xfrm>
          <a:prstGeom prst="rect">
            <a:avLst/>
          </a:prstGeom>
        </p:spPr>
        <p:txBody>
          <a:bodyPr lIns="91397" tIns="45698" rIns="91397" bIns="45698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29153"/>
            <a:ext cx="2895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4629153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0D82A-2819-47E3-8F75-BA266EECA5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45" y="1185283"/>
            <a:ext cx="5163317" cy="1721778"/>
          </a:xfrm>
        </p:spPr>
        <p:txBody>
          <a:bodyPr anchor="b">
            <a:noAutofit/>
          </a:bodyPr>
          <a:lstStyle>
            <a:lvl1pPr>
              <a:lnSpc>
                <a:spcPts val="2580"/>
              </a:lnSpc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7" y="3125416"/>
            <a:ext cx="4779818" cy="630071"/>
          </a:xfrm>
        </p:spPr>
        <p:txBody>
          <a:bodyPr anchor="t"/>
          <a:lstStyle>
            <a:lvl1pPr>
              <a:lnSpc>
                <a:spcPts val="1257"/>
              </a:lnSpc>
              <a:spcAft>
                <a:spcPts val="0"/>
              </a:spcAft>
              <a:defRPr sz="1000" b="1">
                <a:solidFill>
                  <a:schemeClr val="tx2"/>
                </a:solidFill>
              </a:defRPr>
            </a:lvl1pPr>
            <a:lvl2pPr>
              <a:lnSpc>
                <a:spcPts val="1257"/>
              </a:lnSpc>
              <a:spcAft>
                <a:spcPts val="0"/>
              </a:spcAft>
              <a:defRPr sz="1000">
                <a:solidFill>
                  <a:schemeClr val="tx2"/>
                </a:solidFill>
              </a:defRPr>
            </a:lvl2pPr>
            <a:lvl3pPr marL="0" indent="0">
              <a:lnSpc>
                <a:spcPts val="1257"/>
              </a:lnSpc>
              <a:spcAft>
                <a:spcPts val="0"/>
              </a:spcAft>
              <a:buFontTx/>
              <a:buNone/>
              <a:defRPr sz="1000" b="0">
                <a:solidFill>
                  <a:schemeClr val="tx2"/>
                </a:solidFill>
              </a:defRPr>
            </a:lvl3pPr>
            <a:lvl4pPr>
              <a:lnSpc>
                <a:spcPts val="1747"/>
              </a:lnSpc>
              <a:spcAft>
                <a:spcPts val="1191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9" y="302561"/>
            <a:ext cx="907675" cy="605118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47797" y="-6238"/>
            <a:ext cx="4996206" cy="5149738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7207264" y="4767264"/>
            <a:ext cx="1497666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303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2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1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6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16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83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15639" y="2150664"/>
            <a:ext cx="8291945" cy="302559"/>
          </a:xfrm>
        </p:spPr>
        <p:txBody>
          <a:bodyPr>
            <a:noAutofit/>
          </a:bodyPr>
          <a:lstStyle>
            <a:lvl1pPr>
              <a:defRPr sz="3075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9" y="2569257"/>
            <a:ext cx="8291945" cy="1932567"/>
          </a:xfrm>
        </p:spPr>
        <p:txBody>
          <a:bodyPr/>
          <a:lstStyle>
            <a:lvl1pPr>
              <a:lnSpc>
                <a:spcPts val="1346"/>
              </a:lnSpc>
              <a:spcAft>
                <a:spcPts val="404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1211"/>
              </a:lnSpc>
              <a:spcAft>
                <a:spcPts val="404"/>
              </a:spcAft>
              <a:defRPr sz="975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211"/>
              </a:lnSpc>
              <a:defRPr sz="975">
                <a:solidFill>
                  <a:schemeClr val="bg1"/>
                </a:solidFill>
              </a:defRPr>
            </a:lvl3pPr>
            <a:lvl4pPr>
              <a:lnSpc>
                <a:spcPts val="1777"/>
              </a:lnSpc>
              <a:spcAft>
                <a:spcPts val="1211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3052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945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8" y="1060386"/>
            <a:ext cx="7408333" cy="3534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397" tIns="45698" rIns="91397" bIns="45698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02598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 lIns="91397" tIns="45698" rIns="91397" bIns="4569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F6125-DA29-42F6-A953-D3BCF01B9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336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91397" tIns="45698" rIns="91397" bIns="45698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FAA4-E559-41B2-A23A-8775C98A4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505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9825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2803527" y="464344"/>
            <a:ext cx="6340475" cy="11358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</a:rPr>
              <a:t>FY21 6.4 Technical</a:t>
            </a:r>
            <a:r>
              <a:rPr lang="en-US" sz="2800" b="1" baseline="0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Review</a:t>
            </a:r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2420220" y="857252"/>
            <a:ext cx="1588" cy="353734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" name="Line 8"/>
          <p:cNvSpPr>
            <a:spLocks noChangeShapeType="1"/>
          </p:cNvSpPr>
          <p:nvPr userDrawn="1"/>
        </p:nvSpPr>
        <p:spPr bwMode="auto">
          <a:xfrm>
            <a:off x="2517060" y="938212"/>
            <a:ext cx="15875" cy="3538538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800">
              <a:latin typeface="Arial" charset="0"/>
            </a:endParaRPr>
          </a:p>
        </p:txBody>
      </p:sp>
      <p:pic>
        <p:nvPicPr>
          <p:cNvPr id="11" name="Picture 9" descr="ONR blue red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9" y="1192308"/>
            <a:ext cx="2091652" cy="93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8849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 userDrawn="1"/>
        </p:nvSpPr>
        <p:spPr bwMode="auto">
          <a:xfrm>
            <a:off x="1016081" y="118049"/>
            <a:ext cx="7071183" cy="4568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</a:rPr>
              <a:t>Global Overview</a:t>
            </a:r>
          </a:p>
          <a:p>
            <a:pPr algn="ctr"/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14984" y="298450"/>
            <a:ext cx="7068312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000" b="1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4658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4037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5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13FC-E921-41ED-8A42-132DB482A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763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79" y="1597820"/>
            <a:ext cx="7772043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8" y="2914650"/>
            <a:ext cx="6400085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:\LOGOS\DOD Logos\ONR blue red Ellipse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18" y="47736"/>
            <a:ext cx="1212911" cy="5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409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05979"/>
            <a:ext cx="8229362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20" y="1200151"/>
            <a:ext cx="8229362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070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8" y="3305176"/>
            <a:ext cx="7772043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8" y="2180035"/>
            <a:ext cx="7772043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14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05979"/>
            <a:ext cx="8229362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9" y="1200151"/>
            <a:ext cx="4057517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65" y="1200151"/>
            <a:ext cx="4057516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31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05979"/>
            <a:ext cx="8229362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20" y="1151335"/>
            <a:ext cx="4039652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0" y="1631156"/>
            <a:ext cx="4039652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7" y="1151335"/>
            <a:ext cx="4042034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7" y="1631156"/>
            <a:ext cx="4042034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040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05979"/>
            <a:ext cx="8229362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543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881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04787"/>
            <a:ext cx="300830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87" y="204789"/>
            <a:ext cx="5111494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9" y="1076326"/>
            <a:ext cx="300830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5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58" y="3600450"/>
            <a:ext cx="5486638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58" y="459581"/>
            <a:ext cx="5486638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58" y="4025503"/>
            <a:ext cx="5486638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880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0" y="205979"/>
            <a:ext cx="8229362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20" y="1200151"/>
            <a:ext cx="8229362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9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2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4" y="423584"/>
            <a:ext cx="6650182" cy="302559"/>
          </a:xfrm>
        </p:spPr>
        <p:txBody>
          <a:bodyPr>
            <a:normAutofit/>
          </a:bodyPr>
          <a:lstStyle>
            <a:lvl1pPr>
              <a:defRPr sz="2700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7" y="155494"/>
            <a:ext cx="1039091" cy="50593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41" y="1166814"/>
            <a:ext cx="3948545" cy="3479426"/>
          </a:xfrm>
        </p:spPr>
        <p:txBody>
          <a:bodyPr/>
          <a:lstStyle>
            <a:lvl1pPr>
              <a:lnSpc>
                <a:spcPts val="1614"/>
              </a:lnSpc>
              <a:spcAft>
                <a:spcPts val="538"/>
              </a:spcAft>
              <a:defRPr sz="1300"/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/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59049" y="1166814"/>
            <a:ext cx="3948545" cy="3479426"/>
          </a:xfrm>
        </p:spPr>
        <p:txBody>
          <a:bodyPr/>
          <a:lstStyle>
            <a:lvl1pPr>
              <a:lnSpc>
                <a:spcPts val="1614"/>
              </a:lnSpc>
              <a:spcAft>
                <a:spcPts val="538"/>
              </a:spcAft>
              <a:defRPr sz="1300"/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/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441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36" y="205980"/>
            <a:ext cx="2056745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20" y="205980"/>
            <a:ext cx="6058288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319" y="4767264"/>
            <a:ext cx="2132966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3823" y="4767264"/>
            <a:ext cx="2896355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716" y="4767264"/>
            <a:ext cx="2132965" cy="273844"/>
          </a:xfrm>
          <a:prstGeom prst="rect">
            <a:avLst/>
          </a:prstGeom>
        </p:spPr>
        <p:txBody>
          <a:bodyPr/>
          <a:lstStyle/>
          <a:p>
            <a:fld id="{76D6DA32-B37E-46DB-A183-046606DA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35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Directorate DA |  </a:t>
            </a:r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2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3" y="423584"/>
            <a:ext cx="6650182" cy="302559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FABE0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38" y="1166814"/>
            <a:ext cx="8291946" cy="3479426"/>
          </a:xfrm>
        </p:spPr>
        <p:txBody>
          <a:bodyPr/>
          <a:lstStyle>
            <a:lvl1pPr>
              <a:lnSpc>
                <a:spcPts val="1191"/>
              </a:lnSpc>
              <a:spcAft>
                <a:spcPts val="397"/>
              </a:spcAft>
              <a:defRPr sz="1000"/>
            </a:lvl1pPr>
            <a:lvl2pPr>
              <a:lnSpc>
                <a:spcPts val="1191"/>
              </a:lnSpc>
              <a:spcAft>
                <a:spcPts val="397"/>
              </a:spcAft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191"/>
              </a:lnSpc>
              <a:defRPr sz="1000"/>
            </a:lvl3pPr>
            <a:lvl4pPr>
              <a:lnSpc>
                <a:spcPts val="1191"/>
              </a:lnSpc>
              <a:spcAft>
                <a:spcPts val="199"/>
              </a:spcAft>
              <a:defRPr sz="1000">
                <a:solidFill>
                  <a:schemeClr val="tx1"/>
                </a:solidFill>
              </a:defRPr>
            </a:lvl4pPr>
            <a:lvl5pPr>
              <a:defRPr u="non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0" y="154307"/>
            <a:ext cx="756397" cy="5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7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2"/>
            <a:ext cx="9144000" cy="8169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0364" y="423584"/>
            <a:ext cx="6650182" cy="302559"/>
          </a:xfrm>
        </p:spPr>
        <p:txBody>
          <a:bodyPr>
            <a:normAutofit/>
          </a:bodyPr>
          <a:lstStyle>
            <a:lvl1pPr>
              <a:defRPr sz="2700" b="1">
                <a:solidFill>
                  <a:srgbClr val="FABE0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7" y="155494"/>
            <a:ext cx="1039091" cy="505934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15649" y="1166814"/>
            <a:ext cx="8291945" cy="3479426"/>
          </a:xfrm>
        </p:spPr>
        <p:txBody>
          <a:bodyPr/>
          <a:lstStyle>
            <a:lvl1pPr>
              <a:lnSpc>
                <a:spcPts val="1614"/>
              </a:lnSpc>
              <a:spcAft>
                <a:spcPts val="538"/>
              </a:spcAft>
              <a:defRPr sz="1300"/>
            </a:lvl1pPr>
            <a:lvl2pPr>
              <a:lnSpc>
                <a:spcPts val="1614"/>
              </a:lnSpc>
              <a:spcAft>
                <a:spcPts val="538"/>
              </a:spcAft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614"/>
              </a:lnSpc>
              <a:defRPr sz="1300"/>
            </a:lvl3pPr>
            <a:lvl4pPr>
              <a:lnSpc>
                <a:spcPts val="2369"/>
              </a:lnSpc>
              <a:spcAft>
                <a:spcPts val="1614"/>
              </a:spcAft>
              <a:defRPr sz="200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761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0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6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19.gif"/><Relationship Id="rId4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9.xml"/><Relationship Id="rId18" Type="http://schemas.openxmlformats.org/officeDocument/2006/relationships/image" Target="../media/image20.wmf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51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38" y="1361518"/>
            <a:ext cx="8312728" cy="33281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0182" y="4767267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4930"/>
            <a:r>
              <a:rPr lang="en-US">
                <a:solidFill>
                  <a:prstClr val="black">
                    <a:tint val="75000"/>
                  </a:prstClr>
                </a:solidFill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 defTabSz="604930"/>
              <a:t>‹#›</a:t>
            </a:fld>
            <a:endParaRPr lang="en-US" b="1">
              <a:solidFill>
                <a:srgbClr val="1B365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5637" y="4767267"/>
            <a:ext cx="3086100" cy="273844"/>
          </a:xfrm>
          <a:prstGeom prst="rect">
            <a:avLst/>
          </a:prstGeom>
        </p:spPr>
        <p:txBody>
          <a:bodyPr lIns="60494" tIns="30247" rIns="60494" bIns="30247" anchor="ctr"/>
          <a:lstStyle>
            <a:lvl1pPr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604930"/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5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</p:sldLayoutIdLst>
  <p:hf hdr="0" ftr="0" dt="0"/>
  <p:txStyles>
    <p:titleStyle>
      <a:lvl1pPr algn="l" defTabSz="685512" rtl="0" eaLnBrk="1" latinLnBrk="0" hangingPunct="1">
        <a:lnSpc>
          <a:spcPct val="90000"/>
        </a:lnSpc>
        <a:spcBef>
          <a:spcPct val="0"/>
        </a:spcBef>
        <a:buNone/>
        <a:defRPr sz="30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512" rtl="0" eaLnBrk="1" latinLnBrk="0" hangingPunct="1">
        <a:lnSpc>
          <a:spcPts val="1191"/>
        </a:lnSpc>
        <a:spcBef>
          <a:spcPts val="0"/>
        </a:spcBef>
        <a:spcAft>
          <a:spcPts val="199"/>
        </a:spcAft>
        <a:buFontTx/>
        <a:buNone/>
        <a:defRPr sz="10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512" rtl="0" eaLnBrk="1" latinLnBrk="0" hangingPunct="1">
        <a:lnSpc>
          <a:spcPts val="1191"/>
        </a:lnSpc>
        <a:spcBef>
          <a:spcPts val="0"/>
        </a:spcBef>
        <a:spcAft>
          <a:spcPts val="199"/>
        </a:spcAft>
        <a:buFontTx/>
        <a:buNone/>
        <a:defRPr sz="10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305592" indent="-155421" algn="l" defTabSz="685512" rtl="0" eaLnBrk="1" latinLnBrk="0" hangingPunct="1">
        <a:lnSpc>
          <a:spcPts val="1191"/>
        </a:lnSpc>
        <a:spcBef>
          <a:spcPts val="0"/>
        </a:spcBef>
        <a:spcAft>
          <a:spcPts val="199"/>
        </a:spcAft>
        <a:buFont typeface="Arial" panose="020B0604020202020204" pitchFamily="34" charset="0"/>
        <a:buChar char="•"/>
        <a:defRPr sz="10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458911" indent="-156471" algn="l" defTabSz="685512" rtl="0" eaLnBrk="1" latinLnBrk="0" hangingPunct="1">
        <a:lnSpc>
          <a:spcPts val="1191"/>
        </a:lnSpc>
        <a:spcBef>
          <a:spcPts val="0"/>
        </a:spcBef>
        <a:spcAft>
          <a:spcPts val="199"/>
        </a:spcAft>
        <a:buFont typeface="Arial" panose="020B0604020202020204" pitchFamily="34" charset="0"/>
        <a:buChar char="−"/>
        <a:defRPr sz="1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604881" indent="-145970" algn="l" defTabSz="685512" rtl="0" eaLnBrk="1" latinLnBrk="0" hangingPunct="1">
        <a:lnSpc>
          <a:spcPts val="1191"/>
        </a:lnSpc>
        <a:spcBef>
          <a:spcPts val="0"/>
        </a:spcBef>
        <a:spcAft>
          <a:spcPts val="199"/>
        </a:spcAft>
        <a:buFont typeface="Arial" panose="020B0604020202020204" pitchFamily="34" charset="0"/>
        <a:buChar char="•"/>
        <a:defRPr sz="10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7" algn="l" defTabSz="6855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11" indent="-171377" algn="l" defTabSz="6855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7" indent="-171377" algn="l" defTabSz="6855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21" indent="-171377" algn="l" defTabSz="68551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6" algn="l" defTabSz="6855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2" algn="l" defTabSz="6855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7" algn="l" defTabSz="6855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3" algn="l" defTabSz="6855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8" algn="l" defTabSz="6855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34" algn="l" defTabSz="6855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8" algn="l" defTabSz="6855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4" algn="l" defTabSz="68551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50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48" y="1361520"/>
            <a:ext cx="8312727" cy="33281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0182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972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  |  </a:t>
            </a:r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 defTabSz="913972"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5636" y="4767264"/>
            <a:ext cx="3086100" cy="273844"/>
          </a:xfrm>
          <a:prstGeom prst="rect">
            <a:avLst/>
          </a:prstGeom>
        </p:spPr>
        <p:txBody>
          <a:bodyPr lIns="82021" tIns="41010" rIns="82021" bIns="41010" anchor="ctr"/>
          <a:lstStyle>
            <a:lvl1pPr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913972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0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hf hdr="0" ftr="0" dt="0"/>
  <p:txStyles>
    <p:titleStyle>
      <a:lvl1pPr algn="l" defTabSz="929531" rtl="0" eaLnBrk="1" latinLnBrk="0" hangingPunct="1">
        <a:lnSpc>
          <a:spcPct val="90000"/>
        </a:lnSpc>
        <a:spcBef>
          <a:spcPct val="0"/>
        </a:spcBef>
        <a:buNone/>
        <a:defRPr sz="41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29531" rtl="0" eaLnBrk="1" latinLnBrk="0" hangingPunct="1">
        <a:lnSpc>
          <a:spcPts val="1614"/>
        </a:lnSpc>
        <a:spcBef>
          <a:spcPts val="0"/>
        </a:spcBef>
        <a:spcAft>
          <a:spcPts val="269"/>
        </a:spcAft>
        <a:buFontTx/>
        <a:buNone/>
        <a:defRPr sz="13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29531" rtl="0" eaLnBrk="1" latinLnBrk="0" hangingPunct="1">
        <a:lnSpc>
          <a:spcPts val="1614"/>
        </a:lnSpc>
        <a:spcBef>
          <a:spcPts val="0"/>
        </a:spcBef>
        <a:spcAft>
          <a:spcPts val="269"/>
        </a:spcAft>
        <a:buFontTx/>
        <a:buNone/>
        <a:defRPr sz="13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14372" indent="-210746" algn="l" defTabSz="929531" rtl="0" eaLnBrk="1" latinLnBrk="0" hangingPunct="1">
        <a:lnSpc>
          <a:spcPts val="1614"/>
        </a:lnSpc>
        <a:spcBef>
          <a:spcPts val="0"/>
        </a:spcBef>
        <a:spcAft>
          <a:spcPts val="269"/>
        </a:spcAft>
        <a:buFont typeface="Arial" panose="020B0604020202020204" pitchFamily="34" charset="0"/>
        <a:buChar char="•"/>
        <a:defRPr sz="13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29531" rtl="0" eaLnBrk="1" latinLnBrk="0" hangingPunct="1">
        <a:lnSpc>
          <a:spcPts val="1937"/>
        </a:lnSpc>
        <a:spcBef>
          <a:spcPts val="0"/>
        </a:spcBef>
        <a:spcAft>
          <a:spcPts val="269"/>
        </a:spcAft>
        <a:buFont typeface="Arial" panose="020B0604020202020204" pitchFamily="34" charset="0"/>
        <a:buNone/>
        <a:defRPr sz="1600" b="1" kern="100" baseline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29531" rtl="0" eaLnBrk="1" latinLnBrk="0" hangingPunct="1">
        <a:lnSpc>
          <a:spcPts val="3500"/>
        </a:lnSpc>
        <a:spcBef>
          <a:spcPts val="0"/>
        </a:spcBef>
        <a:spcAft>
          <a:spcPts val="8073"/>
        </a:spcAft>
        <a:buFont typeface="Arial" panose="020B0604020202020204" pitchFamily="34" charset="0"/>
        <a:buNone/>
        <a:defRPr sz="3100" b="1" kern="100">
          <a:solidFill>
            <a:schemeClr val="tx2"/>
          </a:solidFill>
          <a:latin typeface="+mn-lt"/>
          <a:ea typeface="+mn-ea"/>
          <a:cs typeface="+mn-cs"/>
        </a:defRPr>
      </a:lvl5pPr>
      <a:lvl6pPr marL="2556211" indent="-232382" algn="l" defTabSz="92953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977" indent="-232382" algn="l" defTabSz="92953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85743" indent="-232382" algn="l" defTabSz="92953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508" indent="-232382" algn="l" defTabSz="929531" rtl="0" eaLnBrk="1" latinLnBrk="0" hangingPunct="1">
        <a:lnSpc>
          <a:spcPct val="90000"/>
        </a:lnSpc>
        <a:spcBef>
          <a:spcPts val="50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9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767" algn="l" defTabSz="929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531" algn="l" defTabSz="929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4297" algn="l" defTabSz="929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9061" algn="l" defTabSz="929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3828" algn="l" defTabSz="929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8594" algn="l" defTabSz="929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3359" algn="l" defTabSz="929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8126" algn="l" defTabSz="9295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9"/>
          <a:stretch/>
        </p:blipFill>
        <p:spPr>
          <a:xfrm>
            <a:off x="6" y="4992001"/>
            <a:ext cx="9145587" cy="1577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200163"/>
            <a:ext cx="8229604" cy="3394472"/>
          </a:xfrm>
          <a:prstGeom prst="rect">
            <a:avLst/>
          </a:prstGeom>
        </p:spPr>
        <p:txBody>
          <a:bodyPr vert="horz" lIns="90803" tIns="45407" rIns="90803" bIns="454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" y="5006340"/>
            <a:ext cx="2133599" cy="150876"/>
          </a:xfrm>
          <a:prstGeom prst="rect">
            <a:avLst/>
          </a:prstGeom>
        </p:spPr>
        <p:txBody>
          <a:bodyPr vert="horz" lIns="90803" tIns="45407" rIns="90803" bIns="45407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9080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17" y="5006340"/>
            <a:ext cx="2895603" cy="150876"/>
          </a:xfrm>
          <a:prstGeom prst="rect">
            <a:avLst/>
          </a:prstGeom>
        </p:spPr>
        <p:txBody>
          <a:bodyPr vert="horz" lIns="90803" tIns="45407" rIns="90803" bIns="4540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9080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9456" y="5006340"/>
            <a:ext cx="2133599" cy="150876"/>
          </a:xfrm>
          <a:prstGeom prst="rect">
            <a:avLst/>
          </a:prstGeom>
        </p:spPr>
        <p:txBody>
          <a:bodyPr vert="horz" lIns="90803" tIns="45407" rIns="90803" bIns="45407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08039"/>
            <a:fld id="{5B016DA9-2DC5-4C4B-B6D6-BDA8917A01D3}" type="slidenum">
              <a:rPr lang="en-US" smtClean="0">
                <a:solidFill>
                  <a:prstClr val="white"/>
                </a:solidFill>
              </a:rPr>
              <a:pPr defTabSz="908039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9"/>
          <a:stretch/>
        </p:blipFill>
        <p:spPr>
          <a:xfrm>
            <a:off x="6" y="4"/>
            <a:ext cx="9145587" cy="749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5" y="55297"/>
            <a:ext cx="1142999" cy="5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5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  <p:sldLayoutId id="2147484080" r:id="rId13"/>
  </p:sldLayoutIdLst>
  <p:hf hdr="0" ftr="0" dt="0"/>
  <p:txStyles>
    <p:titleStyle>
      <a:lvl1pPr algn="ctr" defTabSz="9080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511" indent="-340511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766" indent="-283759" algn="l" defTabSz="9080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43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58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074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089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13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130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138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39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53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067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085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02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116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130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9"/>
          <a:stretch/>
        </p:blipFill>
        <p:spPr>
          <a:xfrm>
            <a:off x="2" y="4992001"/>
            <a:ext cx="9145587" cy="1577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9" y="1200161"/>
            <a:ext cx="8229604" cy="3394472"/>
          </a:xfrm>
          <a:prstGeom prst="rect">
            <a:avLst/>
          </a:prstGeom>
        </p:spPr>
        <p:txBody>
          <a:bodyPr vert="horz" lIns="90803" tIns="45407" rIns="90803" bIns="4540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" y="5006340"/>
            <a:ext cx="2133599" cy="150876"/>
          </a:xfrm>
          <a:prstGeom prst="rect">
            <a:avLst/>
          </a:prstGeom>
        </p:spPr>
        <p:txBody>
          <a:bodyPr vert="horz" lIns="90803" tIns="45407" rIns="90803" bIns="45407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defTabSz="9080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13" y="5006340"/>
            <a:ext cx="2895603" cy="150876"/>
          </a:xfrm>
          <a:prstGeom prst="rect">
            <a:avLst/>
          </a:prstGeom>
        </p:spPr>
        <p:txBody>
          <a:bodyPr vert="horz" lIns="90803" tIns="45407" rIns="90803" bIns="45407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 defTabSz="908039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9452" y="5006340"/>
            <a:ext cx="2133599" cy="150876"/>
          </a:xfrm>
          <a:prstGeom prst="rect">
            <a:avLst/>
          </a:prstGeom>
        </p:spPr>
        <p:txBody>
          <a:bodyPr vert="horz" lIns="90803" tIns="45407" rIns="90803" bIns="45407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08039"/>
            <a:fld id="{5B016DA9-2DC5-4C4B-B6D6-BDA8917A01D3}" type="slidenum">
              <a:rPr lang="en-US" smtClean="0">
                <a:solidFill>
                  <a:prstClr val="white"/>
                </a:solidFill>
              </a:rPr>
              <a:pPr defTabSz="908039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9"/>
          <a:stretch/>
        </p:blipFill>
        <p:spPr>
          <a:xfrm>
            <a:off x="2" y="4"/>
            <a:ext cx="9145587" cy="749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1" y="55296"/>
            <a:ext cx="1142999" cy="5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4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hf hdr="0" ftr="0" dt="0"/>
  <p:txStyles>
    <p:titleStyle>
      <a:lvl1pPr algn="ctr" defTabSz="9080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511" indent="-340511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7766" indent="-283759" algn="l" defTabSz="9080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043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9058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3074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7089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1113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5130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59138" indent="-227022" algn="l" defTabSz="9080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039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053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067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0085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4102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8116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130" algn="l" defTabSz="908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51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37" y="1361515"/>
            <a:ext cx="8312728" cy="33281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0182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5058"/>
            <a:fld id="{EC78876D-F60F-416A-9AB8-0484C938732F}" type="slidenum">
              <a:rPr lang="en-US" b="1" smtClean="0">
                <a:solidFill>
                  <a:srgbClr val="1B365D"/>
                </a:solidFill>
              </a:rPr>
              <a:pPr defTabSz="605058"/>
              <a:t>‹#›</a:t>
            </a:fld>
            <a:endParaRPr lang="en-US" b="1" dirty="0">
              <a:solidFill>
                <a:srgbClr val="1B365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5637" y="4767263"/>
            <a:ext cx="3086100" cy="273844"/>
          </a:xfrm>
          <a:prstGeom prst="rect">
            <a:avLst/>
          </a:prstGeom>
        </p:spPr>
        <p:txBody>
          <a:bodyPr lIns="60506" tIns="30253" rIns="60506" bIns="30253" anchor="ctr"/>
          <a:lstStyle>
            <a:lvl1pPr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605058"/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2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</p:sldLayoutIdLst>
  <p:hf hdr="0" ftr="0" dt="0"/>
  <p:txStyles>
    <p:titleStyle>
      <a:lvl1pPr algn="l" defTabSz="685656" rtl="0" eaLnBrk="1" latinLnBrk="0" hangingPunct="1">
        <a:lnSpc>
          <a:spcPct val="90000"/>
        </a:lnSpc>
        <a:spcBef>
          <a:spcPct val="0"/>
        </a:spcBef>
        <a:buNone/>
        <a:defRPr sz="30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656" rtl="0" eaLnBrk="1" latinLnBrk="0" hangingPunct="1">
        <a:lnSpc>
          <a:spcPts val="1191"/>
        </a:lnSpc>
        <a:spcBef>
          <a:spcPts val="0"/>
        </a:spcBef>
        <a:spcAft>
          <a:spcPts val="199"/>
        </a:spcAft>
        <a:buFontTx/>
        <a:buNone/>
        <a:defRPr sz="10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656" rtl="0" eaLnBrk="1" latinLnBrk="0" hangingPunct="1">
        <a:lnSpc>
          <a:spcPts val="1191"/>
        </a:lnSpc>
        <a:spcBef>
          <a:spcPts val="0"/>
        </a:spcBef>
        <a:spcAft>
          <a:spcPts val="199"/>
        </a:spcAft>
        <a:buFontTx/>
        <a:buNone/>
        <a:defRPr sz="10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305656" indent="-155453" algn="l" defTabSz="685656" rtl="0" eaLnBrk="1" latinLnBrk="0" hangingPunct="1">
        <a:lnSpc>
          <a:spcPts val="1191"/>
        </a:lnSpc>
        <a:spcBef>
          <a:spcPts val="0"/>
        </a:spcBef>
        <a:spcAft>
          <a:spcPts val="199"/>
        </a:spcAft>
        <a:buFont typeface="Arial" panose="020B0604020202020204" pitchFamily="34" charset="0"/>
        <a:buChar char="•"/>
        <a:defRPr sz="10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459008" indent="-156504" algn="l" defTabSz="685656" rtl="0" eaLnBrk="1" latinLnBrk="0" hangingPunct="1">
        <a:lnSpc>
          <a:spcPts val="1191"/>
        </a:lnSpc>
        <a:spcBef>
          <a:spcPts val="0"/>
        </a:spcBef>
        <a:spcAft>
          <a:spcPts val="199"/>
        </a:spcAft>
        <a:buFont typeface="Arial" panose="020B0604020202020204" pitchFamily="34" charset="0"/>
        <a:buChar char="−"/>
        <a:defRPr sz="1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605008" indent="-146001" algn="l" defTabSz="685656" rtl="0" eaLnBrk="1" latinLnBrk="0" hangingPunct="1">
        <a:lnSpc>
          <a:spcPts val="1191"/>
        </a:lnSpc>
        <a:spcBef>
          <a:spcPts val="0"/>
        </a:spcBef>
        <a:spcAft>
          <a:spcPts val="199"/>
        </a:spcAft>
        <a:buFont typeface="Arial" panose="020B0604020202020204" pitchFamily="34" charset="0"/>
        <a:buChar char="•"/>
        <a:defRPr sz="10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1885552" indent="-171413" algn="l" defTabSz="6856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80" indent="-171413" algn="l" defTabSz="6856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07" indent="-171413" algn="l" defTabSz="6856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35" indent="-171413" algn="l" defTabSz="68565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8" algn="l" defTabSz="6856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6" algn="l" defTabSz="6856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83" algn="l" defTabSz="6856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11" algn="l" defTabSz="6856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38" algn="l" defTabSz="6856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66" algn="l" defTabSz="6856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93" algn="l" defTabSz="6856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21" algn="l" defTabSz="68565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8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38" y="1361515"/>
            <a:ext cx="8312727" cy="33281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0182" y="4767263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5636" y="4767263"/>
            <a:ext cx="3086100" cy="273844"/>
          </a:xfrm>
          <a:prstGeom prst="rect">
            <a:avLst/>
          </a:prstGeom>
        </p:spPr>
        <p:txBody>
          <a:bodyPr lIns="82021" tIns="41010" rIns="82021" bIns="41010" anchor="ctr"/>
          <a:lstStyle>
            <a:lvl1pPr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0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</p:sldLayoutIdLst>
  <p:hf hdr="0" ftr="0" dt="0"/>
  <p:txStyles>
    <p:titleStyle>
      <a:lvl1pPr algn="l" defTabSz="697148" rtl="0" eaLnBrk="1" latinLnBrk="0" hangingPunct="1">
        <a:lnSpc>
          <a:spcPct val="90000"/>
        </a:lnSpc>
        <a:spcBef>
          <a:spcPct val="0"/>
        </a:spcBef>
        <a:buNone/>
        <a:defRPr sz="3075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97148" rtl="0" eaLnBrk="1" latinLnBrk="0" hangingPunct="1">
        <a:lnSpc>
          <a:spcPts val="1211"/>
        </a:lnSpc>
        <a:spcBef>
          <a:spcPts val="0"/>
        </a:spcBef>
        <a:spcAft>
          <a:spcPts val="202"/>
        </a:spcAft>
        <a:buFontTx/>
        <a:buNone/>
        <a:defRPr sz="975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97148" rtl="0" eaLnBrk="1" latinLnBrk="0" hangingPunct="1">
        <a:lnSpc>
          <a:spcPts val="1211"/>
        </a:lnSpc>
        <a:spcBef>
          <a:spcPts val="0"/>
        </a:spcBef>
        <a:spcAft>
          <a:spcPts val="202"/>
        </a:spcAft>
        <a:buFontTx/>
        <a:buNone/>
        <a:defRPr sz="975" b="1" kern="100">
          <a:solidFill>
            <a:schemeClr val="tx2"/>
          </a:solidFill>
          <a:latin typeface="+mn-lt"/>
          <a:ea typeface="+mn-ea"/>
          <a:cs typeface="+mn-cs"/>
        </a:defRPr>
      </a:lvl2pPr>
      <a:lvl3pPr marL="310779" indent="-158060" algn="l" defTabSz="697148" rtl="0" eaLnBrk="1" latinLnBrk="0" hangingPunct="1">
        <a:lnSpc>
          <a:spcPts val="1211"/>
        </a:lnSpc>
        <a:spcBef>
          <a:spcPts val="0"/>
        </a:spcBef>
        <a:spcAft>
          <a:spcPts val="202"/>
        </a:spcAft>
        <a:buFont typeface="Arial" panose="020B0604020202020204" pitchFamily="34" charset="0"/>
        <a:buChar char="•"/>
        <a:defRPr sz="975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97148" rtl="0" eaLnBrk="1" latinLnBrk="0" hangingPunct="1">
        <a:lnSpc>
          <a:spcPts val="1453"/>
        </a:lnSpc>
        <a:spcBef>
          <a:spcPts val="0"/>
        </a:spcBef>
        <a:spcAft>
          <a:spcPts val="202"/>
        </a:spcAft>
        <a:buFont typeface="Arial" panose="020B0604020202020204" pitchFamily="34" charset="0"/>
        <a:buNone/>
        <a:defRPr sz="1200" b="1" kern="100" baseline="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697148" rtl="0" eaLnBrk="1" latinLnBrk="0" hangingPunct="1">
        <a:lnSpc>
          <a:spcPts val="2625"/>
        </a:lnSpc>
        <a:spcBef>
          <a:spcPts val="0"/>
        </a:spcBef>
        <a:spcAft>
          <a:spcPts val="6055"/>
        </a:spcAft>
        <a:buFont typeface="Arial" panose="020B0604020202020204" pitchFamily="34" charset="0"/>
        <a:buNone/>
        <a:defRPr sz="2325" b="1" kern="100">
          <a:solidFill>
            <a:schemeClr val="tx2"/>
          </a:solidFill>
          <a:latin typeface="+mn-lt"/>
          <a:ea typeface="+mn-ea"/>
          <a:cs typeface="+mn-cs"/>
        </a:defRPr>
      </a:lvl5pPr>
      <a:lvl6pPr marL="1917158" indent="-174287" algn="l" defTabSz="69714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65733" indent="-174287" algn="l" defTabSz="69714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614307" indent="-174287" algn="l" defTabSz="69714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62881" indent="-174287" algn="l" defTabSz="697148" rtl="0" eaLnBrk="1" latinLnBrk="0" hangingPunct="1">
        <a:lnSpc>
          <a:spcPct val="90000"/>
        </a:lnSpc>
        <a:spcBef>
          <a:spcPts val="382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71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8575" algn="l" defTabSz="6971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7148" algn="l" defTabSz="6971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5723" algn="l" defTabSz="6971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4296" algn="l" defTabSz="6971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2871" algn="l" defTabSz="6971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1446" algn="l" defTabSz="6971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0019" algn="l" defTabSz="6971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88595" algn="l" defTabSz="69714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751940" y="4833791"/>
            <a:ext cx="4363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5A62A0A-3EC0-44CE-86E8-9C5D452A1693}" type="slidenum">
              <a:rPr lang="en-US" sz="1600"/>
              <a:pPr algn="r">
                <a:defRPr/>
              </a:pPr>
              <a:t>‹#›</a:t>
            </a:fld>
            <a:endParaRPr lang="en-US" sz="1600" dirty="0"/>
          </a:p>
        </p:txBody>
      </p:sp>
      <p:pic>
        <p:nvPicPr>
          <p:cNvPr id="6" name="Picture 11" descr="ONR blue red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" y="113083"/>
            <a:ext cx="1194069" cy="5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2578168" y="4991503"/>
            <a:ext cx="38409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DISTRIBUTION</a:t>
            </a:r>
            <a:r>
              <a:rPr lang="en-US" sz="600" baseline="0" dirty="0"/>
              <a:t> STATEMENT D:</a:t>
            </a:r>
            <a:r>
              <a:rPr lang="en-US" sz="600" dirty="0"/>
              <a:t> Distribution authorized to DOD and US. DOD contractors only. </a:t>
            </a:r>
          </a:p>
        </p:txBody>
      </p:sp>
    </p:spTree>
    <p:extLst>
      <p:ext uri="{BB962C8B-B14F-4D97-AF65-F5344CB8AC3E}">
        <p14:creationId xmlns:p14="http://schemas.microsoft.com/office/powerpoint/2010/main" val="218153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378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892" indent="-3428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2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8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5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8828182" y="4914735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18D443F-87D8-40A4-B3EA-6E5886862BA3}" type="slidenum">
              <a:rPr lang="en-US" sz="1050" b="1" smtClean="0">
                <a:solidFill>
                  <a:schemeClr val="tx2"/>
                </a:solidFill>
              </a:rPr>
              <a:t>‹#›</a:t>
            </a:fld>
            <a:endParaRPr lang="en-US" sz="1050" b="1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 b="28334"/>
          <a:stretch/>
        </p:blipFill>
        <p:spPr>
          <a:xfrm>
            <a:off x="1" y="0"/>
            <a:ext cx="9144000" cy="6635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6" y="63737"/>
            <a:ext cx="797882" cy="53603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3517546" y="4990338"/>
            <a:ext cx="2065558" cy="15087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200" b="1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/>
              <a:t>Navy Next-Generation</a:t>
            </a:r>
            <a:r>
              <a:rPr lang="en-US" sz="900" b="1" baseline="0" dirty="0"/>
              <a:t> NEPTUNE System</a:t>
            </a:r>
            <a:endParaRPr lang="en-US" sz="900" b="1" dirty="0"/>
          </a:p>
        </p:txBody>
      </p:sp>
      <p:pic>
        <p:nvPicPr>
          <p:cNvPr id="9" name="Picture 2" descr="H:\LOGOS\DOD Logos\ONR blue red Ellipse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18" y="47736"/>
            <a:ext cx="1212911" cy="5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48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93" r="13092" b="18889"/>
          <a:stretch/>
        </p:blipFill>
        <p:spPr>
          <a:xfrm>
            <a:off x="1" y="4980051"/>
            <a:ext cx="9144000" cy="17145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828182" y="4938661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18D443F-87D8-40A4-B3EA-6E5886862BA3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 b="28334"/>
          <a:stretch/>
        </p:blipFill>
        <p:spPr>
          <a:xfrm>
            <a:off x="1" y="0"/>
            <a:ext cx="9144000" cy="6635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6" y="63737"/>
            <a:ext cx="797882" cy="53603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2895190" y="4980051"/>
            <a:ext cx="3273989" cy="15087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200" b="1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1"/>
              <a:t>Navy’s </a:t>
            </a:r>
            <a:r>
              <a:rPr lang="en-US" sz="900" b="1" i="1" dirty="0"/>
              <a:t>Next-Generation</a:t>
            </a:r>
            <a:r>
              <a:rPr lang="en-US" sz="900" b="1" i="1" baseline="0" dirty="0"/>
              <a:t> NEPTUNE System</a:t>
            </a:r>
            <a:endParaRPr lang="en-US" sz="900" b="1" i="1" dirty="0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/>
          </p:cNvGraphicFramePr>
          <p:nvPr userDrawn="1"/>
        </p:nvGraphicFramePr>
        <p:xfrm>
          <a:off x="7789069" y="64294"/>
          <a:ext cx="1188244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CorelDRAW 6.0" r:id="rId17" imgW="3949700" imgH="1768475" progId="CorelDRAW.Graphic.6">
                  <p:embed/>
                </p:oleObj>
              </mc:Choice>
              <mc:Fallback>
                <p:oleObj name="CorelDRAW 6.0" r:id="rId17" imgW="3949700" imgH="1768475" progId="CorelDRAW.Graphic.6">
                  <p:embed/>
                  <p:pic>
                    <p:nvPicPr>
                      <p:cNvPr id="8" name="Object 7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069" y="64294"/>
                        <a:ext cx="1188244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1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Navy/NRL Perspectives on the JCSDA</a:t>
            </a:r>
            <a:br>
              <a:rPr lang="en-US" dirty="0"/>
            </a:br>
            <a:br>
              <a:rPr lang="en-US" dirty="0"/>
            </a:br>
            <a:r>
              <a:rPr lang="en-US" sz="2000" kern="1200" dirty="0">
                <a:solidFill>
                  <a:prstClr val="white"/>
                </a:solidFill>
                <a:latin typeface="Calibri"/>
              </a:rPr>
              <a:t>Presented by Dr. Nancy L. Baker*</a:t>
            </a:r>
            <a:br>
              <a:rPr lang="en-US" sz="2000" kern="1200" dirty="0">
                <a:solidFill>
                  <a:prstClr val="white"/>
                </a:solidFill>
                <a:latin typeface="Calibri"/>
              </a:rPr>
            </a:br>
            <a:r>
              <a:rPr lang="en-US" sz="2000" kern="1200" dirty="0">
                <a:solidFill>
                  <a:prstClr val="white"/>
                </a:solidFill>
                <a:latin typeface="Calibri"/>
              </a:rPr>
              <a:t>JCSDA Associated Director for the Navy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en-US" sz="1400" dirty="0"/>
              <a:t>18</a:t>
            </a:r>
            <a:r>
              <a:rPr lang="en-US" sz="1400" baseline="30000" dirty="0"/>
              <a:t>th</a:t>
            </a:r>
            <a:r>
              <a:rPr lang="en-US" sz="1400" dirty="0"/>
              <a:t> JCSDA Technical Review Meeting and Science Workshop </a:t>
            </a:r>
            <a:br>
              <a:rPr lang="en-US" sz="1400" dirty="0"/>
            </a:br>
            <a:r>
              <a:rPr lang="en-US" sz="1400" dirty="0"/>
              <a:t>June 7 – June 11, 2021  Virtual</a:t>
            </a:r>
          </a:p>
          <a:p>
            <a:r>
              <a:rPr lang="en-US" sz="1400" dirty="0"/>
              <a:t>Marine Meteorology Division, Monterey, 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017" y="3734471"/>
            <a:ext cx="6673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*Acknowledgements, co-authors and contributors listed on the last slide</a:t>
            </a:r>
          </a:p>
        </p:txBody>
      </p:sp>
    </p:spTree>
    <p:extLst>
      <p:ext uri="{BB962C8B-B14F-4D97-AF65-F5344CB8AC3E}">
        <p14:creationId xmlns:p14="http://schemas.microsoft.com/office/powerpoint/2010/main" val="1996098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741141" y="4767267"/>
            <a:ext cx="2057400" cy="273844"/>
          </a:xfrm>
        </p:spPr>
        <p:txBody>
          <a:bodyPr/>
          <a:lstStyle/>
          <a:p>
            <a:fld id="{EC78876D-F60F-416A-9AB8-0484C938732F}" type="slidenum">
              <a:rPr lang="en-US" sz="1000" b="1" smtClean="0">
                <a:solidFill>
                  <a:srgbClr val="1B365D"/>
                </a:solidFill>
              </a:rPr>
              <a:pPr/>
              <a:t>10</a:t>
            </a:fld>
            <a:endParaRPr lang="en-US" sz="1000" b="1" dirty="0">
              <a:solidFill>
                <a:srgbClr val="1B365D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>
            <a:normAutofit fontScale="90000"/>
          </a:bodyPr>
          <a:lstStyle/>
          <a:p>
            <a:pPr algn="l" defTabSz="685512">
              <a:lnSpc>
                <a:spcPct val="90000"/>
              </a:lnSpc>
            </a:pPr>
            <a:r>
              <a:rPr lang="en-US" kern="100" dirty="0"/>
              <a:t>NAVGEM Diagnostics will be integrated with NEPTUNE 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83" y="1184443"/>
            <a:ext cx="2016464" cy="1512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580" y="1184443"/>
            <a:ext cx="2672677" cy="1622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32" y="3220592"/>
            <a:ext cx="2142922" cy="1607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692" y="1192748"/>
            <a:ext cx="2139340" cy="1645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7917" y="3172352"/>
            <a:ext cx="1664508" cy="1664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8983" y="3035774"/>
            <a:ext cx="2004059" cy="20040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11713" y="846436"/>
            <a:ext cx="6340367" cy="315461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r>
              <a:rPr lang="en-US" sz="1600" b="1" dirty="0">
                <a:solidFill>
                  <a:srgbClr val="333399"/>
                </a:solidFill>
                <a:latin typeface="Arial"/>
              </a:rPr>
              <a:t>Python plots are routinely generated for all NAVGEM R&amp;D runs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9421" y="2831606"/>
            <a:ext cx="2092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Data count monitoring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9953" y="4836860"/>
            <a:ext cx="1885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Solver convergence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0512" y="2783129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Radgrams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63350" y="4797728"/>
            <a:ext cx="1931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Innovation Statistics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70602" y="274981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FSOI</a:t>
            </a:r>
          </a:p>
        </p:txBody>
      </p:sp>
    </p:spTree>
    <p:extLst>
      <p:ext uri="{BB962C8B-B14F-4D97-AF65-F5344CB8AC3E}">
        <p14:creationId xmlns:p14="http://schemas.microsoft.com/office/powerpoint/2010/main" val="355183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NEPTUNE Diagnostics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74152" y="945288"/>
            <a:ext cx="9222745" cy="315461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 algn="ctr" defTabSz="685800"/>
            <a:r>
              <a:rPr lang="en-US" sz="1600" b="1" dirty="0">
                <a:solidFill>
                  <a:srgbClr val="333399"/>
                </a:solidFill>
                <a:latin typeface="Arial"/>
              </a:rPr>
              <a:t>NPP</a:t>
            </a:r>
            <a:r>
              <a:rPr lang="en-US" sz="1200" b="1" dirty="0">
                <a:solidFill>
                  <a:srgbClr val="0000CC"/>
                </a:solidFill>
                <a:cs typeface="Arial" panose="020B0604020202020204" pitchFamily="34" charset="0"/>
              </a:rPr>
              <a:t>: </a:t>
            </a:r>
            <a:r>
              <a:rPr lang="en-US" sz="1600" b="1" dirty="0">
                <a:solidFill>
                  <a:srgbClr val="333399"/>
                </a:solidFill>
                <a:latin typeface="Arial"/>
              </a:rPr>
              <a:t>Python-based</a:t>
            </a:r>
            <a:r>
              <a:rPr lang="en-US" sz="12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333399"/>
                </a:solidFill>
                <a:latin typeface="Arial"/>
              </a:rPr>
              <a:t>post-processing</a:t>
            </a:r>
            <a:r>
              <a:rPr lang="en-US" sz="12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333399"/>
                </a:solidFill>
                <a:latin typeface="Arial"/>
              </a:rPr>
              <a:t>software</a:t>
            </a:r>
            <a:r>
              <a:rPr lang="en-US" sz="12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333399"/>
                </a:solidFill>
                <a:latin typeface="Arial"/>
              </a:rPr>
              <a:t>for field visualization and analysis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558" y="1414236"/>
            <a:ext cx="2998002" cy="156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785" y="2292605"/>
            <a:ext cx="3297928" cy="2296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15" y="1443060"/>
            <a:ext cx="3501825" cy="28627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67618" y="3225936"/>
            <a:ext cx="1634489" cy="92333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Interactive </a:t>
            </a:r>
            <a:r>
              <a:rPr lang="en-US" u="sng" dirty="0"/>
              <a:t>or</a:t>
            </a:r>
            <a:r>
              <a:rPr lang="en-US" dirty="0"/>
              <a:t> command line plotting</a:t>
            </a:r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650182" y="4767267"/>
            <a:ext cx="2057400" cy="273844"/>
          </a:xfrm>
        </p:spPr>
        <p:txBody>
          <a:bodyPr/>
          <a:lstStyle/>
          <a:p>
            <a:fld id="{EC78876D-F60F-416A-9AB8-0484C938732F}" type="slidenum">
              <a:rPr lang="en-US" sz="1000" b="1" smtClean="0">
                <a:solidFill>
                  <a:srgbClr val="1B365D"/>
                </a:solidFill>
              </a:rPr>
              <a:pPr/>
              <a:t>11</a:t>
            </a:fld>
            <a:endParaRPr lang="en-US" sz="1000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5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70362" y="423584"/>
            <a:ext cx="7168313" cy="302559"/>
          </a:xfrm>
        </p:spPr>
        <p:txBody>
          <a:bodyPr>
            <a:noAutofit/>
          </a:bodyPr>
          <a:lstStyle/>
          <a:p>
            <a:r>
              <a:rPr lang="en-US" dirty="0"/>
              <a:t>Verification using NRL Automated Diagnostics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2" y="988477"/>
            <a:ext cx="2774784" cy="4001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3520" y="848247"/>
            <a:ext cx="3732774" cy="43396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NRL Automated Diagnostics System (ADS)</a:t>
            </a:r>
          </a:p>
          <a:p>
            <a:pPr algn="ctr"/>
            <a:endParaRPr lang="en-US" sz="14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ADS upgraded to Python 3 and integrated with MET (Singularity build)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&lt;"/>
              <a:defRPr/>
            </a:pPr>
            <a:r>
              <a:rPr lang="en-US" sz="1400" dirty="0">
                <a:solidFill>
                  <a:srgbClr val="000000"/>
                </a:solidFill>
              </a:rPr>
              <a:t>Left: ADS software includes scorecard plotting for RMSE and anomaly correlation scores (example is for very high altitude winds). Statistics are generated through MET.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0000"/>
                </a:solidFill>
              </a:rPr>
              <a:t>Right: Observation space diagnostics for ensemble evaluation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NRL ensemble evaluation package has been extended to include threshold and probabilistic based metrics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Calculation of receiver operating characteristic (ROC), ignorance score, Brier score, and rank histograms delivery to FNMOC 4QFY21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182" y="1115954"/>
            <a:ext cx="2446396" cy="3542083"/>
          </a:xfrm>
          <a:prstGeom prst="rect">
            <a:avLst/>
          </a:prstGeom>
        </p:spPr>
      </p:pic>
      <p:sp>
        <p:nvSpPr>
          <p:cNvPr id="12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650182" y="4767267"/>
            <a:ext cx="2057400" cy="273844"/>
          </a:xfrm>
        </p:spPr>
        <p:txBody>
          <a:bodyPr/>
          <a:lstStyle/>
          <a:p>
            <a:fld id="{EC78876D-F60F-416A-9AB8-0484C938732F}" type="slidenum">
              <a:rPr lang="en-US" sz="1000" b="1" smtClean="0">
                <a:solidFill>
                  <a:srgbClr val="1B365D"/>
                </a:solidFill>
              </a:rPr>
              <a:pPr/>
              <a:t>12</a:t>
            </a:fld>
            <a:endParaRPr lang="en-US" sz="1000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1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using MET/</a:t>
            </a:r>
            <a:r>
              <a:rPr lang="en-US" dirty="0" err="1"/>
              <a:t>METplus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2233" y="3660538"/>
            <a:ext cx="4195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Example using </a:t>
            </a:r>
            <a:r>
              <a:rPr lang="en-US" sz="1200" b="1" dirty="0"/>
              <a:t>MODE</a:t>
            </a:r>
            <a:r>
              <a:rPr lang="en-US" sz="1200" dirty="0"/>
              <a:t> to compare “regions of interest” between a forecast and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Compare object attributes such as size, axis angle, complexity, intensity, curvature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 have tested parameters to optimize identification of cloudy and clear states on global and regional domains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86" y="1111045"/>
            <a:ext cx="2792274" cy="2453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1029" y="909915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333399"/>
                </a:solidFill>
                <a:latin typeface="Arial"/>
              </a:rPr>
              <a:t>Object-based verification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280" y="1740018"/>
            <a:ext cx="4605988" cy="22403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989" y="909915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eaLnBrk="0" hangingPunct="0">
              <a:defRPr/>
            </a:pPr>
            <a:r>
              <a:rPr lang="en-US" b="1" dirty="0">
                <a:solidFill>
                  <a:srgbClr val="333399"/>
                </a:solidFill>
                <a:latin typeface="Arial"/>
              </a:rPr>
              <a:t>Transition to MET</a:t>
            </a:r>
          </a:p>
          <a:p>
            <a:pPr lvl="0" algn="ctr" eaLnBrk="0" hangingPunct="0">
              <a:defRPr/>
            </a:pPr>
            <a:r>
              <a:rPr lang="en-US" b="1" dirty="0">
                <a:solidFill>
                  <a:srgbClr val="333399"/>
                </a:solidFill>
                <a:latin typeface="Arial"/>
              </a:rPr>
              <a:t>Forecast Difficulty Index</a:t>
            </a:r>
            <a:endParaRPr lang="en-US" sz="10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650182" y="4772054"/>
            <a:ext cx="2057400" cy="273844"/>
          </a:xfrm>
        </p:spPr>
        <p:txBody>
          <a:bodyPr/>
          <a:lstStyle/>
          <a:p>
            <a:fld id="{EC78876D-F60F-416A-9AB8-0484C938732F}" type="slidenum">
              <a:rPr lang="en-US" sz="1000" b="1" smtClean="0">
                <a:solidFill>
                  <a:srgbClr val="1B365D"/>
                </a:solidFill>
              </a:rPr>
              <a:pPr/>
              <a:t>13</a:t>
            </a:fld>
            <a:endParaRPr lang="en-US" sz="1000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8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2588" y="1364191"/>
            <a:ext cx="76779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working on a compressed timeline, with code delivery scheduled for 4QFY23.</a:t>
            </a:r>
          </a:p>
          <a:p>
            <a:endParaRPr lang="en-US" dirty="0"/>
          </a:p>
          <a:p>
            <a:r>
              <a:rPr lang="en-US" dirty="0"/>
              <a:t>Competing requirements – a flexible and agile approach (frequent updates) versus the need to lock down NWP systems for validation testing prior to code delivery.</a:t>
            </a:r>
          </a:p>
          <a:p>
            <a:endParaRPr lang="en-US" dirty="0"/>
          </a:p>
          <a:p>
            <a:r>
              <a:rPr lang="en-US" dirty="0"/>
              <a:t>DA (JEDI and NRL) development over the next 12 months will be critical to ensure meeting NEPTUNE delivery schedules.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650182" y="4772054"/>
            <a:ext cx="2057400" cy="273844"/>
          </a:xfrm>
        </p:spPr>
        <p:txBody>
          <a:bodyPr/>
          <a:lstStyle/>
          <a:p>
            <a:fld id="{EC78876D-F60F-416A-9AB8-0484C938732F}" type="slidenum">
              <a:rPr lang="en-US" sz="1000" b="1" smtClean="0">
                <a:solidFill>
                  <a:srgbClr val="1B365D"/>
                </a:solidFill>
              </a:rPr>
              <a:pPr/>
              <a:t>14</a:t>
            </a:fld>
            <a:endParaRPr lang="en-US" sz="1000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8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5271" y="976990"/>
            <a:ext cx="2607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Modeling and Infrastructure</a:t>
            </a:r>
          </a:p>
          <a:p>
            <a:r>
              <a:rPr lang="en-US" sz="1400" dirty="0"/>
              <a:t>Alex Reinecke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Jim Doyle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John Michalakes</a:t>
            </a:r>
            <a:r>
              <a:rPr lang="en-US" sz="1400" baseline="30000" dirty="0"/>
              <a:t>2</a:t>
            </a:r>
            <a:endParaRPr lang="en-US" sz="1400" dirty="0"/>
          </a:p>
          <a:p>
            <a:r>
              <a:rPr lang="en-US" sz="1400" dirty="0"/>
              <a:t>Kevin Viner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Matus Martini</a:t>
            </a:r>
            <a:r>
              <a:rPr lang="en-US" sz="1400" baseline="30000" dirty="0"/>
              <a:t>3</a:t>
            </a:r>
            <a:endParaRPr lang="en-US" sz="1400" dirty="0"/>
          </a:p>
          <a:p>
            <a:r>
              <a:rPr lang="en-US" sz="1400" dirty="0"/>
              <a:t>Dave Flagg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Sasa Gabersek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David Ryglicki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Steve Eckermann</a:t>
            </a:r>
            <a:r>
              <a:rPr lang="en-US" sz="1400" baseline="30000" dirty="0"/>
              <a:t>5</a:t>
            </a:r>
            <a:endParaRPr lang="en-US" sz="1400" dirty="0"/>
          </a:p>
          <a:p>
            <a:r>
              <a:rPr lang="en-US" sz="1400" dirty="0"/>
              <a:t>James Kelly</a:t>
            </a:r>
            <a:r>
              <a:rPr lang="en-US" sz="1400" baseline="30000" dirty="0"/>
              <a:t>5</a:t>
            </a:r>
            <a:endParaRPr lang="en-US" sz="1400" dirty="0"/>
          </a:p>
          <a:p>
            <a:r>
              <a:rPr lang="en-US" sz="1400" dirty="0"/>
              <a:t>John Emmert</a:t>
            </a:r>
            <a:r>
              <a:rPr lang="en-US" sz="1400" baseline="30000" dirty="0"/>
              <a:t>5</a:t>
            </a:r>
            <a:endParaRPr lang="en-US" sz="1400" dirty="0"/>
          </a:p>
          <a:p>
            <a:r>
              <a:rPr lang="en-US" sz="1400" dirty="0"/>
              <a:t>Ram Nair</a:t>
            </a:r>
            <a:r>
              <a:rPr lang="en-US" sz="1400" baseline="30000" dirty="0"/>
              <a:t>2</a:t>
            </a:r>
          </a:p>
          <a:p>
            <a:r>
              <a:rPr lang="en-US" sz="1400" dirty="0"/>
              <a:t>Tim Whitcomb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Boon Chua</a:t>
            </a:r>
            <a:r>
              <a:rPr lang="en-US" sz="1400" baseline="30000" dirty="0"/>
              <a:t>4</a:t>
            </a:r>
            <a:endParaRPr lang="en-US" sz="1400" dirty="0"/>
          </a:p>
          <a:p>
            <a:r>
              <a:rPr lang="en-US" sz="1400" dirty="0"/>
              <a:t>Ed Zaron</a:t>
            </a:r>
            <a:r>
              <a:rPr lang="en-US" sz="1400" baseline="30000" dirty="0"/>
              <a:t>4</a:t>
            </a:r>
          </a:p>
          <a:p>
            <a:r>
              <a:rPr lang="en-US" sz="1400" dirty="0"/>
              <a:t>Frank Giraldo</a:t>
            </a:r>
            <a:r>
              <a:rPr lang="en-US" sz="1400" baseline="30000" dirty="0"/>
              <a:t>6</a:t>
            </a:r>
            <a:endParaRPr lang="en-US" sz="1400" dirty="0"/>
          </a:p>
          <a:p>
            <a:r>
              <a:rPr lang="en-US" sz="1400" dirty="0"/>
              <a:t>Andrew Huang</a:t>
            </a:r>
            <a:r>
              <a:rPr lang="en-US" sz="1400" baseline="30000" dirty="0"/>
              <a:t>*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62545" y="976990"/>
            <a:ext cx="41528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Observations, DA, Diagnostics and Verification</a:t>
            </a:r>
          </a:p>
          <a:p>
            <a:r>
              <a:rPr lang="en-US" sz="1400" dirty="0"/>
              <a:t>Nancy Baker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Sarah King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Justin Tsu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Eric Platt</a:t>
            </a:r>
            <a:r>
              <a:rPr lang="en-US" sz="1400" baseline="30000" dirty="0"/>
              <a:t>2</a:t>
            </a:r>
            <a:r>
              <a:rPr lang="en-US" sz="1400" dirty="0"/>
              <a:t> </a:t>
            </a:r>
          </a:p>
          <a:p>
            <a:r>
              <a:rPr lang="en-US" sz="1400" dirty="0"/>
              <a:t>Bailey Stevens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Ben Ruston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Bill Campbell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Hui Christophersen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Liz Satterfield</a:t>
            </a:r>
            <a:r>
              <a:rPr lang="en-US" sz="1400" baseline="30000" dirty="0"/>
              <a:t>1</a:t>
            </a:r>
          </a:p>
          <a:p>
            <a:r>
              <a:rPr lang="en-US" sz="1400" dirty="0"/>
              <a:t>Justin McLay</a:t>
            </a:r>
            <a:r>
              <a:rPr lang="en-US" sz="1400" baseline="30000" dirty="0"/>
              <a:t>1</a:t>
            </a:r>
            <a:endParaRPr lang="en-US" sz="1400" dirty="0"/>
          </a:p>
          <a:p>
            <a:r>
              <a:rPr lang="en-US" sz="1400" dirty="0"/>
              <a:t>Dustin Adams</a:t>
            </a:r>
            <a:r>
              <a:rPr lang="en-US" sz="1400" baseline="30000" dirty="0"/>
              <a:t>4</a:t>
            </a:r>
            <a:endParaRPr lang="en-US" sz="1400" dirty="0"/>
          </a:p>
          <a:p>
            <a:r>
              <a:rPr lang="en-US" sz="1400" dirty="0"/>
              <a:t>Pedro Tsai</a:t>
            </a:r>
            <a:r>
              <a:rPr lang="en-US" sz="1400" baseline="30000" dirty="0"/>
              <a:t>4</a:t>
            </a:r>
            <a:endParaRPr lang="en-US" sz="1400" dirty="0"/>
          </a:p>
          <a:p>
            <a:r>
              <a:rPr lang="en-US" sz="1400" dirty="0"/>
              <a:t>Wesley Davis</a:t>
            </a:r>
            <a:r>
              <a:rPr lang="en-US" sz="1400" baseline="30000" dirty="0"/>
              <a:t>3</a:t>
            </a:r>
            <a:endParaRPr lang="en-US" sz="1400" dirty="0"/>
          </a:p>
          <a:p>
            <a:r>
              <a:rPr lang="en-US" sz="1400" dirty="0"/>
              <a:t>Glen Carl</a:t>
            </a:r>
            <a:r>
              <a:rPr lang="en-US" sz="1400" baseline="30000" dirty="0"/>
              <a:t>4</a:t>
            </a:r>
            <a:endParaRPr lang="en-US" sz="1400" dirty="0"/>
          </a:p>
          <a:p>
            <a:r>
              <a:rPr lang="en-US" sz="1400" dirty="0"/>
              <a:t>Liang Xu</a:t>
            </a:r>
            <a:r>
              <a:rPr lang="en-US" sz="1400" baseline="30000" dirty="0"/>
              <a:t>1</a:t>
            </a:r>
            <a:endParaRPr lang="en-US" sz="1400" dirty="0"/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650182" y="4767267"/>
            <a:ext cx="2057400" cy="273844"/>
          </a:xfrm>
        </p:spPr>
        <p:txBody>
          <a:bodyPr/>
          <a:lstStyle/>
          <a:p>
            <a:fld id="{EC78876D-F60F-416A-9AB8-0484C938732F}" type="slidenum">
              <a:rPr lang="en-US" sz="1000" b="1" smtClean="0">
                <a:solidFill>
                  <a:srgbClr val="1B365D"/>
                </a:solidFill>
              </a:rPr>
              <a:pPr/>
              <a:t>15</a:t>
            </a:fld>
            <a:endParaRPr lang="en-US" sz="1000" b="1" dirty="0">
              <a:solidFill>
                <a:srgbClr val="1B365D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764880" y="3913828"/>
            <a:ext cx="4472936" cy="10334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U.S. Naval Research Laboratory, Monterey, CA, 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UCAR, Boulder, CO, 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DEVINE Consulting, Monterey, CA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SAIC, 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Naval Research Laboratory, Washington, DC, 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Naval Postgraduate School, Monterey, CA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Sponsors:  Office of Naval Research, DARPA, NRL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78" y="1636453"/>
            <a:ext cx="3459973" cy="19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4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91" y="4582117"/>
            <a:ext cx="5438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NEPTUNE</a:t>
            </a: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: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N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avy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E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nvironmental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P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rediction 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sys</a:t>
            </a:r>
            <a:r>
              <a:rPr kumimoji="0" lang="en-US" sz="105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em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U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tilizing the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N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UMA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E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ngine</a:t>
            </a:r>
            <a:endParaRPr kumimoji="0" lang="en-US" sz="105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NUMA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    </a:t>
            </a:r>
            <a:r>
              <a:rPr kumimoji="0" lang="en-US" sz="105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onhydrostatic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nified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odel of the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tmosphere (F. 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Giraldo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NPS)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88" y="2389768"/>
            <a:ext cx="2434034" cy="238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3" name="Group 222"/>
          <p:cNvGrpSpPr/>
          <p:nvPr/>
        </p:nvGrpSpPr>
        <p:grpSpPr>
          <a:xfrm>
            <a:off x="6691738" y="2282602"/>
            <a:ext cx="2416175" cy="2379746"/>
            <a:chOff x="5181600" y="1047750"/>
            <a:chExt cx="3554438" cy="3505200"/>
          </a:xfrm>
        </p:grpSpPr>
        <p:sp>
          <p:nvSpPr>
            <p:cNvPr id="224" name="Rectangle 223"/>
            <p:cNvSpPr/>
            <p:nvPr/>
          </p:nvSpPr>
          <p:spPr>
            <a:xfrm>
              <a:off x="5181600" y="1047750"/>
              <a:ext cx="3554438" cy="350520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208562" y="1123950"/>
              <a:ext cx="3478238" cy="3373683"/>
              <a:chOff x="5208562" y="1123950"/>
              <a:chExt cx="3478238" cy="3373683"/>
            </a:xfrm>
          </p:grpSpPr>
          <p:pic>
            <p:nvPicPr>
              <p:cNvPr id="226" name="Picture 2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3820" y="1123950"/>
                <a:ext cx="901724" cy="605846"/>
              </a:xfrm>
              <a:prstGeom prst="rect">
                <a:avLst/>
              </a:prstGeom>
            </p:spPr>
          </p:pic>
          <p:pic>
            <p:nvPicPr>
              <p:cNvPr id="227" name="Picture 22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65319" y="1936588"/>
                <a:ext cx="901724" cy="605846"/>
              </a:xfrm>
              <a:prstGeom prst="rect">
                <a:avLst/>
              </a:prstGeom>
            </p:spPr>
          </p:pic>
          <p:grpSp>
            <p:nvGrpSpPr>
              <p:cNvPr id="228" name="Group 227"/>
              <p:cNvGrpSpPr/>
              <p:nvPr/>
            </p:nvGrpSpPr>
            <p:grpSpPr>
              <a:xfrm>
                <a:off x="5838100" y="1743690"/>
                <a:ext cx="1017562" cy="980460"/>
                <a:chOff x="5209736" y="1764792"/>
                <a:chExt cx="1017562" cy="980460"/>
              </a:xfrm>
            </p:grpSpPr>
            <p:sp>
              <p:nvSpPr>
                <p:cNvPr id="633" name="Rectangle 632"/>
                <p:cNvSpPr/>
                <p:nvPr/>
              </p:nvSpPr>
              <p:spPr>
                <a:xfrm>
                  <a:off x="5257800" y="179568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34" name="Group 633"/>
                <p:cNvGrpSpPr/>
                <p:nvPr/>
              </p:nvGrpSpPr>
              <p:grpSpPr>
                <a:xfrm>
                  <a:off x="5209736" y="1764792"/>
                  <a:ext cx="1017562" cy="980460"/>
                  <a:chOff x="5209736" y="1764792"/>
                  <a:chExt cx="1017562" cy="980460"/>
                </a:xfrm>
              </p:grpSpPr>
              <p:grpSp>
                <p:nvGrpSpPr>
                  <p:cNvPr id="635" name="Group 634"/>
                  <p:cNvGrpSpPr/>
                  <p:nvPr/>
                </p:nvGrpSpPr>
                <p:grpSpPr>
                  <a:xfrm>
                    <a:off x="5209736" y="1764792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651" name="Oval 650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2" name="Oval 651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3" name="Oval 652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4" name="Oval 653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6" name="Group 635"/>
                  <p:cNvGrpSpPr/>
                  <p:nvPr/>
                </p:nvGrpSpPr>
                <p:grpSpPr>
                  <a:xfrm>
                    <a:off x="5215598" y="2008634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647" name="Oval 646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8" name="Oval 647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9" name="Oval 648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0" name="Oval 649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7" name="Group 636"/>
                  <p:cNvGrpSpPr/>
                  <p:nvPr/>
                </p:nvGrpSpPr>
                <p:grpSpPr>
                  <a:xfrm>
                    <a:off x="5223804" y="2408388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643" name="Oval 642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4" name="Oval 643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5" name="Oval 644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6" name="Oval 645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38" name="Group 637"/>
                  <p:cNvGrpSpPr/>
                  <p:nvPr/>
                </p:nvGrpSpPr>
                <p:grpSpPr>
                  <a:xfrm>
                    <a:off x="5229666" y="2652230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639" name="Oval 638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0" name="Oval 639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1" name="Oval 640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42" name="Oval 641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29" name="Group 228"/>
              <p:cNvGrpSpPr/>
              <p:nvPr/>
            </p:nvGrpSpPr>
            <p:grpSpPr>
              <a:xfrm>
                <a:off x="6738432" y="1743690"/>
                <a:ext cx="1017562" cy="980460"/>
                <a:chOff x="5209736" y="1764792"/>
                <a:chExt cx="1017562" cy="980460"/>
              </a:xfrm>
            </p:grpSpPr>
            <p:sp>
              <p:nvSpPr>
                <p:cNvPr id="611" name="Rectangle 610"/>
                <p:cNvSpPr/>
                <p:nvPr/>
              </p:nvSpPr>
              <p:spPr>
                <a:xfrm>
                  <a:off x="5257800" y="179568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612" name="Group 611"/>
                <p:cNvGrpSpPr/>
                <p:nvPr/>
              </p:nvGrpSpPr>
              <p:grpSpPr>
                <a:xfrm>
                  <a:off x="5209736" y="1764792"/>
                  <a:ext cx="1017562" cy="980460"/>
                  <a:chOff x="5209736" y="1764792"/>
                  <a:chExt cx="1017562" cy="980460"/>
                </a:xfrm>
              </p:grpSpPr>
              <p:grpSp>
                <p:nvGrpSpPr>
                  <p:cNvPr id="613" name="Group 612"/>
                  <p:cNvGrpSpPr/>
                  <p:nvPr/>
                </p:nvGrpSpPr>
                <p:grpSpPr>
                  <a:xfrm>
                    <a:off x="5209736" y="1764792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629" name="Oval 628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0" name="Oval 629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1" name="Oval 630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32" name="Oval 631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4" name="Group 613"/>
                  <p:cNvGrpSpPr/>
                  <p:nvPr/>
                </p:nvGrpSpPr>
                <p:grpSpPr>
                  <a:xfrm>
                    <a:off x="5215598" y="2008634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625" name="Oval 624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6" name="Oval 625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7" name="Oval 626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8" name="Oval 627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5" name="Group 614"/>
                  <p:cNvGrpSpPr/>
                  <p:nvPr/>
                </p:nvGrpSpPr>
                <p:grpSpPr>
                  <a:xfrm>
                    <a:off x="5223804" y="2408388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621" name="Oval 620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2" name="Oval 621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3" name="Oval 622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4" name="Oval 623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616" name="Group 615"/>
                  <p:cNvGrpSpPr/>
                  <p:nvPr/>
                </p:nvGrpSpPr>
                <p:grpSpPr>
                  <a:xfrm>
                    <a:off x="5229666" y="2652230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617" name="Oval 616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8" name="Oval 617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9" name="Oval 618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0" name="Oval 619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0" name="Group 229"/>
              <p:cNvGrpSpPr/>
              <p:nvPr/>
            </p:nvGrpSpPr>
            <p:grpSpPr>
              <a:xfrm>
                <a:off x="7638764" y="1743690"/>
                <a:ext cx="1017562" cy="980460"/>
                <a:chOff x="5209736" y="1764792"/>
                <a:chExt cx="1017562" cy="980460"/>
              </a:xfrm>
            </p:grpSpPr>
            <p:sp>
              <p:nvSpPr>
                <p:cNvPr id="589" name="Rectangle 588"/>
                <p:cNvSpPr/>
                <p:nvPr/>
              </p:nvSpPr>
              <p:spPr>
                <a:xfrm>
                  <a:off x="5257800" y="1795682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90" name="Group 589"/>
                <p:cNvGrpSpPr/>
                <p:nvPr/>
              </p:nvGrpSpPr>
              <p:grpSpPr>
                <a:xfrm>
                  <a:off x="5209736" y="1764792"/>
                  <a:ext cx="1017562" cy="980460"/>
                  <a:chOff x="5209736" y="1764792"/>
                  <a:chExt cx="1017562" cy="980460"/>
                </a:xfrm>
              </p:grpSpPr>
              <p:grpSp>
                <p:nvGrpSpPr>
                  <p:cNvPr id="591" name="Group 590"/>
                  <p:cNvGrpSpPr/>
                  <p:nvPr/>
                </p:nvGrpSpPr>
                <p:grpSpPr>
                  <a:xfrm>
                    <a:off x="5209736" y="1764792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607" name="Oval 606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8" name="Oval 607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9" name="Oval 608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0" name="Oval 609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2" name="Group 591"/>
                  <p:cNvGrpSpPr/>
                  <p:nvPr/>
                </p:nvGrpSpPr>
                <p:grpSpPr>
                  <a:xfrm>
                    <a:off x="5215598" y="2008634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603" name="Oval 602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4" name="Oval 603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5" name="Oval 604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6" name="Oval 605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3" name="Group 592"/>
                  <p:cNvGrpSpPr/>
                  <p:nvPr/>
                </p:nvGrpSpPr>
                <p:grpSpPr>
                  <a:xfrm>
                    <a:off x="5223804" y="2408388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99" name="Oval 598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0" name="Oval 599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1" name="Oval 600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2" name="Oval 601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94" name="Group 593"/>
                  <p:cNvGrpSpPr/>
                  <p:nvPr/>
                </p:nvGrpSpPr>
                <p:grpSpPr>
                  <a:xfrm>
                    <a:off x="5229666" y="2652230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95" name="Oval 594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6" name="Oval 595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7" name="Oval 596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8" name="Oval 597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1" name="Group 230"/>
              <p:cNvGrpSpPr/>
              <p:nvPr/>
            </p:nvGrpSpPr>
            <p:grpSpPr>
              <a:xfrm>
                <a:off x="5856854" y="2629954"/>
                <a:ext cx="1017562" cy="980460"/>
                <a:chOff x="5209736" y="1764792"/>
                <a:chExt cx="1017562" cy="980460"/>
              </a:xfrm>
            </p:grpSpPr>
            <p:sp>
              <p:nvSpPr>
                <p:cNvPr id="567" name="Rectangle 566"/>
                <p:cNvSpPr/>
                <p:nvPr/>
              </p:nvSpPr>
              <p:spPr>
                <a:xfrm>
                  <a:off x="5257800" y="1809750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68" name="Group 567"/>
                <p:cNvGrpSpPr/>
                <p:nvPr/>
              </p:nvGrpSpPr>
              <p:grpSpPr>
                <a:xfrm>
                  <a:off x="5209736" y="1764792"/>
                  <a:ext cx="1017562" cy="980460"/>
                  <a:chOff x="5209736" y="1764792"/>
                  <a:chExt cx="1017562" cy="980460"/>
                </a:xfrm>
              </p:grpSpPr>
              <p:grpSp>
                <p:nvGrpSpPr>
                  <p:cNvPr id="569" name="Group 568"/>
                  <p:cNvGrpSpPr/>
                  <p:nvPr/>
                </p:nvGrpSpPr>
                <p:grpSpPr>
                  <a:xfrm>
                    <a:off x="5209736" y="1764792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85" name="Oval 584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6" name="Oval 585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7" name="Oval 586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8" name="Oval 587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0" name="Group 569"/>
                  <p:cNvGrpSpPr/>
                  <p:nvPr/>
                </p:nvGrpSpPr>
                <p:grpSpPr>
                  <a:xfrm>
                    <a:off x="5215598" y="2008634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81" name="Oval 580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2" name="Oval 581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3" name="Oval 582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4" name="Oval 583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1" name="Group 570"/>
                  <p:cNvGrpSpPr/>
                  <p:nvPr/>
                </p:nvGrpSpPr>
                <p:grpSpPr>
                  <a:xfrm>
                    <a:off x="5223804" y="2408388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77" name="Oval 576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8" name="Oval 577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9" name="Oval 578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80" name="Oval 579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72" name="Group 571"/>
                  <p:cNvGrpSpPr/>
                  <p:nvPr/>
                </p:nvGrpSpPr>
                <p:grpSpPr>
                  <a:xfrm>
                    <a:off x="5229666" y="2652230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73" name="Oval 572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4" name="Oval 573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5" name="Oval 574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6" name="Oval 575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2" name="Group 231"/>
              <p:cNvGrpSpPr/>
              <p:nvPr/>
            </p:nvGrpSpPr>
            <p:grpSpPr>
              <a:xfrm>
                <a:off x="6757186" y="2629954"/>
                <a:ext cx="1017562" cy="980460"/>
                <a:chOff x="5209736" y="1764792"/>
                <a:chExt cx="1017562" cy="980460"/>
              </a:xfrm>
            </p:grpSpPr>
            <p:sp>
              <p:nvSpPr>
                <p:cNvPr id="545" name="Rectangle 544"/>
                <p:cNvSpPr/>
                <p:nvPr/>
              </p:nvSpPr>
              <p:spPr>
                <a:xfrm>
                  <a:off x="5257800" y="1809750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46" name="Group 545"/>
                <p:cNvGrpSpPr/>
                <p:nvPr/>
              </p:nvGrpSpPr>
              <p:grpSpPr>
                <a:xfrm>
                  <a:off x="5209736" y="1764792"/>
                  <a:ext cx="1017562" cy="980460"/>
                  <a:chOff x="5209736" y="1764792"/>
                  <a:chExt cx="1017562" cy="980460"/>
                </a:xfrm>
              </p:grpSpPr>
              <p:grpSp>
                <p:nvGrpSpPr>
                  <p:cNvPr id="547" name="Group 546"/>
                  <p:cNvGrpSpPr/>
                  <p:nvPr/>
                </p:nvGrpSpPr>
                <p:grpSpPr>
                  <a:xfrm>
                    <a:off x="5209736" y="1764792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63" name="Oval 562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4" name="Oval 563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5" name="Oval 564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6" name="Oval 565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8" name="Group 547"/>
                  <p:cNvGrpSpPr/>
                  <p:nvPr/>
                </p:nvGrpSpPr>
                <p:grpSpPr>
                  <a:xfrm>
                    <a:off x="5215598" y="2008634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59" name="Oval 558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0" name="Oval 559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1" name="Oval 560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2" name="Oval 561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49" name="Group 548"/>
                  <p:cNvGrpSpPr/>
                  <p:nvPr/>
                </p:nvGrpSpPr>
                <p:grpSpPr>
                  <a:xfrm>
                    <a:off x="5223804" y="2408388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55" name="Oval 554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6" name="Oval 555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7" name="Oval 556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8" name="Oval 557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50" name="Group 549"/>
                  <p:cNvGrpSpPr/>
                  <p:nvPr/>
                </p:nvGrpSpPr>
                <p:grpSpPr>
                  <a:xfrm>
                    <a:off x="5229666" y="2652230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51" name="Oval 550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2" name="Oval 551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3" name="Oval 552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54" name="Oval 553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3" name="Group 232"/>
              <p:cNvGrpSpPr/>
              <p:nvPr/>
            </p:nvGrpSpPr>
            <p:grpSpPr>
              <a:xfrm>
                <a:off x="7657518" y="2629954"/>
                <a:ext cx="1017562" cy="980460"/>
                <a:chOff x="5209736" y="1764792"/>
                <a:chExt cx="1017562" cy="980460"/>
              </a:xfrm>
            </p:grpSpPr>
            <p:sp>
              <p:nvSpPr>
                <p:cNvPr id="523" name="Rectangle 522"/>
                <p:cNvSpPr/>
                <p:nvPr/>
              </p:nvSpPr>
              <p:spPr>
                <a:xfrm>
                  <a:off x="5257800" y="1809750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24" name="Group 523"/>
                <p:cNvGrpSpPr/>
                <p:nvPr/>
              </p:nvGrpSpPr>
              <p:grpSpPr>
                <a:xfrm>
                  <a:off x="5209736" y="1764792"/>
                  <a:ext cx="1017562" cy="980460"/>
                  <a:chOff x="5209736" y="1764792"/>
                  <a:chExt cx="1017562" cy="980460"/>
                </a:xfrm>
              </p:grpSpPr>
              <p:grpSp>
                <p:nvGrpSpPr>
                  <p:cNvPr id="525" name="Group 524"/>
                  <p:cNvGrpSpPr/>
                  <p:nvPr/>
                </p:nvGrpSpPr>
                <p:grpSpPr>
                  <a:xfrm>
                    <a:off x="5209736" y="1764792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41" name="Oval 540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2" name="Oval 541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3" name="Oval 542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4" name="Oval 543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6" name="Group 525"/>
                  <p:cNvGrpSpPr/>
                  <p:nvPr/>
                </p:nvGrpSpPr>
                <p:grpSpPr>
                  <a:xfrm>
                    <a:off x="5215598" y="2008634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37" name="Oval 536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8" name="Oval 537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9" name="Oval 538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40" name="Oval 539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7" name="Group 526"/>
                  <p:cNvGrpSpPr/>
                  <p:nvPr/>
                </p:nvGrpSpPr>
                <p:grpSpPr>
                  <a:xfrm>
                    <a:off x="5223804" y="2408388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33" name="Oval 532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4" name="Oval 533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5" name="Oval 534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6" name="Oval 535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28" name="Group 527"/>
                  <p:cNvGrpSpPr/>
                  <p:nvPr/>
                </p:nvGrpSpPr>
                <p:grpSpPr>
                  <a:xfrm>
                    <a:off x="5229666" y="2652230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29" name="Oval 528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Oval 529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Oval 530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2" name="Oval 531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4" name="Group 233"/>
              <p:cNvGrpSpPr/>
              <p:nvPr/>
            </p:nvGrpSpPr>
            <p:grpSpPr>
              <a:xfrm>
                <a:off x="5868574" y="3516218"/>
                <a:ext cx="1017562" cy="980460"/>
                <a:chOff x="5209736" y="1764792"/>
                <a:chExt cx="1017562" cy="980460"/>
              </a:xfrm>
            </p:grpSpPr>
            <p:sp>
              <p:nvSpPr>
                <p:cNvPr id="501" name="Rectangle 500"/>
                <p:cNvSpPr/>
                <p:nvPr/>
              </p:nvSpPr>
              <p:spPr>
                <a:xfrm>
                  <a:off x="5257800" y="1830144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502" name="Group 501"/>
                <p:cNvGrpSpPr/>
                <p:nvPr/>
              </p:nvGrpSpPr>
              <p:grpSpPr>
                <a:xfrm>
                  <a:off x="5209736" y="1764792"/>
                  <a:ext cx="1017562" cy="980460"/>
                  <a:chOff x="5209736" y="1764792"/>
                  <a:chExt cx="1017562" cy="980460"/>
                </a:xfrm>
              </p:grpSpPr>
              <p:grpSp>
                <p:nvGrpSpPr>
                  <p:cNvPr id="503" name="Group 502"/>
                  <p:cNvGrpSpPr/>
                  <p:nvPr/>
                </p:nvGrpSpPr>
                <p:grpSpPr>
                  <a:xfrm>
                    <a:off x="5209736" y="1764792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19" name="Oval 518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0" name="Oval 519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1" name="Oval 520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2" name="Oval 521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4" name="Group 503"/>
                  <p:cNvGrpSpPr/>
                  <p:nvPr/>
                </p:nvGrpSpPr>
                <p:grpSpPr>
                  <a:xfrm>
                    <a:off x="5215598" y="2008634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15" name="Oval 514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6" name="Oval 515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7" name="Oval 516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8" name="Oval 517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5" name="Group 504"/>
                  <p:cNvGrpSpPr/>
                  <p:nvPr/>
                </p:nvGrpSpPr>
                <p:grpSpPr>
                  <a:xfrm>
                    <a:off x="5223804" y="2408388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11" name="Oval 510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2" name="Oval 511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3" name="Oval 512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4" name="Oval 513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506" name="Group 505"/>
                  <p:cNvGrpSpPr/>
                  <p:nvPr/>
                </p:nvGrpSpPr>
                <p:grpSpPr>
                  <a:xfrm>
                    <a:off x="5229666" y="2652230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507" name="Oval 506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8" name="Oval 507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9" name="Oval 508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10" name="Oval 509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5" name="Group 234"/>
              <p:cNvGrpSpPr/>
              <p:nvPr/>
            </p:nvGrpSpPr>
            <p:grpSpPr>
              <a:xfrm>
                <a:off x="6768906" y="3516218"/>
                <a:ext cx="1017562" cy="980460"/>
                <a:chOff x="5209736" y="1764792"/>
                <a:chExt cx="1017562" cy="980460"/>
              </a:xfrm>
            </p:grpSpPr>
            <p:sp>
              <p:nvSpPr>
                <p:cNvPr id="479" name="Rectangle 478"/>
                <p:cNvSpPr/>
                <p:nvPr/>
              </p:nvSpPr>
              <p:spPr>
                <a:xfrm>
                  <a:off x="5257800" y="1830144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480" name="Group 479"/>
                <p:cNvGrpSpPr/>
                <p:nvPr/>
              </p:nvGrpSpPr>
              <p:grpSpPr>
                <a:xfrm>
                  <a:off x="5209736" y="1764792"/>
                  <a:ext cx="1017562" cy="980460"/>
                  <a:chOff x="5209736" y="1764792"/>
                  <a:chExt cx="1017562" cy="980460"/>
                </a:xfrm>
              </p:grpSpPr>
              <p:grpSp>
                <p:nvGrpSpPr>
                  <p:cNvPr id="481" name="Group 480"/>
                  <p:cNvGrpSpPr/>
                  <p:nvPr/>
                </p:nvGrpSpPr>
                <p:grpSpPr>
                  <a:xfrm>
                    <a:off x="5209736" y="1764792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497" name="Oval 496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8" name="Oval 497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9" name="Oval 498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00" name="Oval 499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2" name="Group 481"/>
                  <p:cNvGrpSpPr/>
                  <p:nvPr/>
                </p:nvGrpSpPr>
                <p:grpSpPr>
                  <a:xfrm>
                    <a:off x="5215598" y="2008634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493" name="Oval 492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4" name="Oval 493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5" name="Oval 494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6" name="Oval 495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3" name="Group 482"/>
                  <p:cNvGrpSpPr/>
                  <p:nvPr/>
                </p:nvGrpSpPr>
                <p:grpSpPr>
                  <a:xfrm>
                    <a:off x="5223804" y="2408388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489" name="Oval 488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0" name="Oval 489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1" name="Oval 490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2" name="Oval 491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484" name="Group 483"/>
                  <p:cNvGrpSpPr/>
                  <p:nvPr/>
                </p:nvGrpSpPr>
                <p:grpSpPr>
                  <a:xfrm>
                    <a:off x="5229666" y="2652230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485" name="Oval 484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6" name="Oval 485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7" name="Oval 486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88" name="Oval 487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36" name="Group 235"/>
              <p:cNvGrpSpPr/>
              <p:nvPr/>
            </p:nvGrpSpPr>
            <p:grpSpPr>
              <a:xfrm>
                <a:off x="7669238" y="3516218"/>
                <a:ext cx="1017562" cy="980460"/>
                <a:chOff x="5209736" y="1764792"/>
                <a:chExt cx="1017562" cy="980460"/>
              </a:xfrm>
            </p:grpSpPr>
            <p:sp>
              <p:nvSpPr>
                <p:cNvPr id="241" name="Rectangle 240"/>
                <p:cNvSpPr/>
                <p:nvPr/>
              </p:nvSpPr>
              <p:spPr>
                <a:xfrm>
                  <a:off x="5257800" y="1830144"/>
                  <a:ext cx="914400" cy="914400"/>
                </a:xfrm>
                <a:prstGeom prst="rect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42" name="Group 241"/>
                <p:cNvGrpSpPr/>
                <p:nvPr/>
              </p:nvGrpSpPr>
              <p:grpSpPr>
                <a:xfrm>
                  <a:off x="5209736" y="1764792"/>
                  <a:ext cx="1017562" cy="980460"/>
                  <a:chOff x="5209736" y="1764792"/>
                  <a:chExt cx="1017562" cy="980460"/>
                </a:xfrm>
              </p:grpSpPr>
              <p:grpSp>
                <p:nvGrpSpPr>
                  <p:cNvPr id="243" name="Group 242"/>
                  <p:cNvGrpSpPr/>
                  <p:nvPr/>
                </p:nvGrpSpPr>
                <p:grpSpPr>
                  <a:xfrm>
                    <a:off x="5209736" y="1764792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475" name="Oval 474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6" name="Oval 475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7" name="Oval 476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8" name="Oval 477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44" name="Group 243"/>
                  <p:cNvGrpSpPr/>
                  <p:nvPr/>
                </p:nvGrpSpPr>
                <p:grpSpPr>
                  <a:xfrm>
                    <a:off x="5215598" y="2008634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471" name="Oval 470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2" name="Oval 471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3" name="Oval 472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4" name="Oval 473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45" name="Group 244"/>
                  <p:cNvGrpSpPr/>
                  <p:nvPr/>
                </p:nvGrpSpPr>
                <p:grpSpPr>
                  <a:xfrm>
                    <a:off x="5223804" y="2408388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251" name="Oval 250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8" name="Oval 467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69" name="Oval 468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70" name="Oval 469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246" name="Group 245"/>
                  <p:cNvGrpSpPr/>
                  <p:nvPr/>
                </p:nvGrpSpPr>
                <p:grpSpPr>
                  <a:xfrm>
                    <a:off x="5229666" y="2652230"/>
                    <a:ext cx="997632" cy="93022"/>
                    <a:chOff x="5209736" y="1764792"/>
                    <a:chExt cx="997632" cy="93022"/>
                  </a:xfrm>
                </p:grpSpPr>
                <p:sp>
                  <p:nvSpPr>
                    <p:cNvPr id="247" name="Oval 246"/>
                    <p:cNvSpPr/>
                    <p:nvPr/>
                  </p:nvSpPr>
                  <p:spPr>
                    <a:xfrm>
                      <a:off x="5209736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8" name="Oval 247"/>
                    <p:cNvSpPr/>
                    <p:nvPr/>
                  </p:nvSpPr>
                  <p:spPr>
                    <a:xfrm>
                      <a:off x="5458264" y="1766374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49" name="Oval 248"/>
                    <p:cNvSpPr/>
                    <p:nvPr/>
                  </p:nvSpPr>
                  <p:spPr>
                    <a:xfrm>
                      <a:off x="5867400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0" name="Oval 249"/>
                    <p:cNvSpPr/>
                    <p:nvPr/>
                  </p:nvSpPr>
                  <p:spPr>
                    <a:xfrm>
                      <a:off x="6115928" y="1764792"/>
                      <a:ext cx="91440" cy="9144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3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pic>
            <p:nvPicPr>
              <p:cNvPr id="237" name="Picture 2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4476" y="1123950"/>
                <a:ext cx="901724" cy="605846"/>
              </a:xfrm>
              <a:prstGeom prst="rect">
                <a:avLst/>
              </a:prstGeom>
            </p:spPr>
          </p:pic>
          <p:pic>
            <p:nvPicPr>
              <p:cNvPr id="238" name="Picture 2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5132" y="1123950"/>
                <a:ext cx="901724" cy="605846"/>
              </a:xfrm>
              <a:prstGeom prst="rect">
                <a:avLst/>
              </a:prstGeom>
            </p:spPr>
          </p:pic>
          <p:pic>
            <p:nvPicPr>
              <p:cNvPr id="239" name="Picture 2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60623" y="2836701"/>
                <a:ext cx="901724" cy="605846"/>
              </a:xfrm>
              <a:prstGeom prst="rect">
                <a:avLst/>
              </a:prstGeom>
            </p:spPr>
          </p:pic>
          <p:pic>
            <p:nvPicPr>
              <p:cNvPr id="240" name="Picture 23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062961" y="3743848"/>
                <a:ext cx="901724" cy="605846"/>
              </a:xfrm>
              <a:prstGeom prst="rect">
                <a:avLst/>
              </a:prstGeom>
            </p:spPr>
          </p:pic>
        </p:grpSp>
      </p:grpSp>
      <p:sp>
        <p:nvSpPr>
          <p:cNvPr id="2" name="Content Placeholder 2"/>
          <p:cNvSpPr txBox="1">
            <a:spLocks/>
          </p:cNvSpPr>
          <p:nvPr/>
        </p:nvSpPr>
        <p:spPr>
          <a:xfrm>
            <a:off x="1191" y="673861"/>
            <a:ext cx="7059931" cy="3784735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Future </a:t>
            </a:r>
            <a:r>
              <a:rPr kumimoji="0" lang="en-US" sz="165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Exascale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Computational Challenges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Systems will have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/>
              </a:rPr>
              <a:t>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15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processors; Accelerators (e.g., GPUs) 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dynamical cores will be deficient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Navy NWP Systems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NAVGEM Global (32 km); COAMPS</a:t>
            </a:r>
            <a:r>
              <a:rPr kumimoji="0" lang="en-US" sz="15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Regional (1-15 km), ~100 areas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Invest in a Next-Generation System?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Unify (global-regional) Navy Earth System Prediction Capability (ESPC)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 of &lt;5 km global (explicit convection) and &lt;1 km regional NWP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 an accurate &amp; flexible dynamical core &amp; exploit future parallelism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9556" marR="0" lvl="0" indent="-259556" algn="l" defTabSz="6858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NEPTUNE Can Meet These Needs</a:t>
            </a:r>
          </a:p>
          <a:p>
            <a:pPr marL="559594" marR="0" lvl="1" indent="-259556" algn="l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Numerical solution is represented by a local polynomial expansion</a:t>
            </a:r>
          </a:p>
          <a:p>
            <a:pPr marL="559594" marR="0" lvl="1" indent="-259556" algn="l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Flexible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numerics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high-order and mesh refinement options</a:t>
            </a:r>
          </a:p>
          <a:p>
            <a:pPr marL="559594" marR="0" lvl="1" indent="-259556" algn="l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Small communication footprint implies excellent computational scaling</a:t>
            </a:r>
          </a:p>
          <a:p>
            <a:pPr marL="559594" marR="0" lvl="1" indent="-259556" algn="l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15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Excellent potential for dense floating point computations (accelerators)</a:t>
            </a:r>
          </a:p>
        </p:txBody>
      </p:sp>
      <p:pic>
        <p:nvPicPr>
          <p:cNvPr id="3" name="Picture 2" descr="Gaffn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124" y="824337"/>
            <a:ext cx="2053394" cy="136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" name="Title 2"/>
          <p:cNvSpPr txBox="1">
            <a:spLocks/>
          </p:cNvSpPr>
          <p:nvPr/>
        </p:nvSpPr>
        <p:spPr>
          <a:xfrm>
            <a:off x="1921426" y="253557"/>
            <a:ext cx="5385517" cy="30255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51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00" baseline="0">
                <a:solidFill>
                  <a:srgbClr val="FABE0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51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ABE0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NEPTUNE Forecast Model</a:t>
            </a:r>
          </a:p>
        </p:txBody>
      </p:sp>
    </p:spTree>
    <p:extLst>
      <p:ext uri="{BB962C8B-B14F-4D97-AF65-F5344CB8AC3E}">
        <p14:creationId xmlns:p14="http://schemas.microsoft.com/office/powerpoint/2010/main" val="21291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67"/>
    </mc:Choice>
    <mc:Fallback xmlns="">
      <p:transition spd="slow" advTm="8686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JCSDA Partnership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94" y="980038"/>
            <a:ext cx="4930859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/>
              </a:rPr>
              <a:t>The need for community partnership for DA grew out of </a:t>
            </a:r>
            <a:r>
              <a:rPr lang="en-US" b="1" dirty="0">
                <a:solidFill>
                  <a:schemeClr val="accent1"/>
                </a:solidFill>
                <a:latin typeface="Arial"/>
              </a:rPr>
              <a:t>rapidly evolving observing system capabilities and earth system science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NRL is partnering with the JCSDA Joint Effort for Data assimilation Integration (JEDI) project to develop, improve, and maintain the common infrastructure required for DA.  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/>
              </a:rPr>
              <a:t>We are responsible for the development of the </a:t>
            </a:r>
            <a:r>
              <a:rPr lang="en-US" b="1" dirty="0">
                <a:solidFill>
                  <a:schemeClr val="accent1"/>
                </a:solidFill>
                <a:latin typeface="Arial"/>
              </a:rPr>
              <a:t>Navy-specific components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/>
              </a:rPr>
              <a:t>JEDI represents a </a:t>
            </a:r>
            <a:r>
              <a:rPr lang="en-US" b="1" dirty="0">
                <a:solidFill>
                  <a:schemeClr val="accent1"/>
                </a:solidFill>
                <a:latin typeface="Arial"/>
              </a:rPr>
              <a:t>paradigm shift </a:t>
            </a:r>
            <a:r>
              <a:rPr lang="en-US" dirty="0">
                <a:solidFill>
                  <a:schemeClr val="accent1"/>
                </a:solidFill>
                <a:latin typeface="Arial"/>
              </a:rPr>
              <a:t>for Navy DA research, development.</a:t>
            </a: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606" y="1406237"/>
            <a:ext cx="3736529" cy="20474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67054" y="3691334"/>
            <a:ext cx="33808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1B365D"/>
                </a:solidFill>
                <a:latin typeface="Arial"/>
              </a:rPr>
              <a:t>One system with multiple configurations for Earth system DA.  Share as much as possible without imposing a single approach</a:t>
            </a:r>
            <a:r>
              <a:rPr lang="en-US" sz="1050" dirty="0">
                <a:solidFill>
                  <a:srgbClr val="1B365D"/>
                </a:solidFill>
                <a:latin typeface="Arial"/>
              </a:rPr>
              <a:t>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8876D-F60F-416A-9AB8-0484C938732F}" type="slidenum">
              <a:rPr lang="en-US" sz="1000" b="1" smtClean="0">
                <a:solidFill>
                  <a:srgbClr val="1B365D"/>
                </a:solidFill>
              </a:rPr>
              <a:pPr/>
              <a:t>2</a:t>
            </a:fld>
            <a:endParaRPr lang="en-US" sz="1000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77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NEPTUNE: Next-generation unified modeling and 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63" y="2718334"/>
            <a:ext cx="5121084" cy="2322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00" y="845302"/>
            <a:ext cx="8705850" cy="181588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NEPTUNE is the Navy’s next-generation </a:t>
            </a:r>
            <a:r>
              <a:rPr lang="en-US" sz="1600" b="1" u="sng" dirty="0"/>
              <a:t>unified</a:t>
            </a:r>
            <a:r>
              <a:rPr lang="en-US" sz="1600" b="1" dirty="0"/>
              <a:t> modeling and DA system</a:t>
            </a: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Applications – global, limited area, coupled, ESPC, ensembles, TC, …</a:t>
            </a: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Global Hybrid 4DVar using JEDI</a:t>
            </a: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New Observation API</a:t>
            </a: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Arial" charset="0"/>
              </a:rPr>
              <a:t>Observation-based Diagnostics, and </a:t>
            </a:r>
            <a:r>
              <a:rPr lang="en-US" sz="1600" dirty="0">
                <a:solidFill>
                  <a:srgbClr val="000000"/>
                </a:solidFill>
              </a:rPr>
              <a:t>Model Verification and Validation </a:t>
            </a: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CI/CD: Continuous Integration/ Continuous Development</a:t>
            </a:r>
            <a:endParaRPr lang="en-US" sz="1600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</a:rPr>
              <a:t>Leverage community based tools (JCSDA, JEDI, MET/</a:t>
            </a:r>
            <a:r>
              <a:rPr lang="en-US" sz="1600" dirty="0" err="1">
                <a:solidFill>
                  <a:srgbClr val="000000"/>
                </a:solidFill>
              </a:rPr>
              <a:t>METplus</a:t>
            </a:r>
            <a:r>
              <a:rPr lang="en-US" sz="1600" dirty="0">
                <a:solidFill>
                  <a:srgbClr val="000000"/>
                </a:solidFill>
              </a:rPr>
              <a:t>, CCPP)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40399" y="3158739"/>
            <a:ext cx="3210637" cy="120032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Challenge: ambitious timeline coupled with the requirement for ongoing development and support of current systems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650182" y="4767267"/>
            <a:ext cx="2057400" cy="273844"/>
          </a:xfrm>
        </p:spPr>
        <p:txBody>
          <a:bodyPr/>
          <a:lstStyle/>
          <a:p>
            <a:fld id="{EC78876D-F60F-416A-9AB8-0484C938732F}" type="slidenum">
              <a:rPr lang="en-US" sz="1000" b="1" smtClean="0">
                <a:solidFill>
                  <a:srgbClr val="1B365D"/>
                </a:solidFill>
              </a:rPr>
              <a:pPr/>
              <a:t>3</a:t>
            </a:fld>
            <a:endParaRPr lang="en-US" sz="1000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1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Current Atmospheric/Coupled Data Assimilation Systems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17" y="863839"/>
            <a:ext cx="3557584" cy="129366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73736" y="4194980"/>
            <a:ext cx="5436481" cy="644535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71">
              <a:spcAft>
                <a:spcPts val="640"/>
              </a:spcAft>
            </a:pPr>
            <a:r>
              <a:rPr lang="en-US" sz="1600" b="1" dirty="0"/>
              <a:t>Aerosol Data Assimilation</a:t>
            </a:r>
            <a:r>
              <a:rPr lang="en-US" sz="1600" dirty="0"/>
              <a:t>: 2DVar, 3DVar (research mode), </a:t>
            </a:r>
            <a:r>
              <a:rPr lang="en-US" sz="1600" dirty="0" err="1"/>
              <a:t>EnKF</a:t>
            </a:r>
            <a:endParaRPr lang="en-US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59236" y="3245151"/>
            <a:ext cx="5408156" cy="745829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71">
              <a:spcAft>
                <a:spcPts val="640"/>
              </a:spcAft>
            </a:pPr>
            <a:r>
              <a:rPr lang="en-US" sz="1600" b="1" dirty="0"/>
              <a:t>Navy ESPC Coupled Global Atmosphere /Ocean Data Assimilation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68942" y="1984827"/>
            <a:ext cx="5399720" cy="1043761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71">
              <a:spcAft>
                <a:spcPts val="640"/>
              </a:spcAft>
            </a:pPr>
            <a:r>
              <a:rPr lang="en-US" sz="1600" b="1" dirty="0"/>
              <a:t>Regional Atmospheric Data Assimilation</a:t>
            </a:r>
            <a:r>
              <a:rPr lang="en-US" sz="1600" dirty="0"/>
              <a:t>: 3DVar &amp; 4DVar (research mode) for COAMPS ; </a:t>
            </a:r>
            <a:r>
              <a:rPr lang="en-US" sz="1600" dirty="0" err="1"/>
              <a:t>EnKF</a:t>
            </a:r>
            <a:r>
              <a:rPr lang="en-US" sz="1600" dirty="0"/>
              <a:t> for COAMPS-TC; Radar DA: hourly 3DVar, </a:t>
            </a:r>
            <a:r>
              <a:rPr lang="en-US" sz="1600" dirty="0" err="1"/>
              <a:t>EnKF</a:t>
            </a:r>
            <a:r>
              <a:rPr lang="en-US" sz="1600" dirty="0"/>
              <a:t>, 4DVar; All-Sky DA </a:t>
            </a:r>
            <a:r>
              <a:rPr lang="en-US" sz="1600" dirty="0" err="1"/>
              <a:t>EnKF</a:t>
            </a:r>
            <a:endParaRPr lang="en-US" sz="1600" dirty="0"/>
          </a:p>
        </p:txBody>
      </p:sp>
      <p:pic>
        <p:nvPicPr>
          <p:cNvPr id="10" name="Picture 2" descr="Figures_Page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t="25269" r="21149" b="26523"/>
          <a:stretch>
            <a:fillRect/>
          </a:stretch>
        </p:blipFill>
        <p:spPr bwMode="auto">
          <a:xfrm>
            <a:off x="5899566" y="2328564"/>
            <a:ext cx="2978886" cy="125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006671" y="3705831"/>
            <a:ext cx="2906742" cy="1057073"/>
            <a:chOff x="5330809" y="3896590"/>
            <a:chExt cx="3220909" cy="1223888"/>
          </a:xfrm>
        </p:grpSpPr>
        <p:grpSp>
          <p:nvGrpSpPr>
            <p:cNvPr id="12" name="Group 11"/>
            <p:cNvGrpSpPr/>
            <p:nvPr/>
          </p:nvGrpSpPr>
          <p:grpSpPr>
            <a:xfrm>
              <a:off x="5330809" y="3896590"/>
              <a:ext cx="3220909" cy="1223888"/>
              <a:chOff x="12054315" y="10474573"/>
              <a:chExt cx="4599404" cy="1820250"/>
            </a:xfrm>
          </p:grpSpPr>
          <p:sp>
            <p:nvSpPr>
              <p:cNvPr id="18" name="object 204"/>
              <p:cNvSpPr/>
              <p:nvPr/>
            </p:nvSpPr>
            <p:spPr>
              <a:xfrm>
                <a:off x="12054316" y="10511789"/>
                <a:ext cx="2500889" cy="178303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220"/>
              <p:cNvSpPr txBox="1"/>
              <p:nvPr/>
            </p:nvSpPr>
            <p:spPr>
              <a:xfrm>
                <a:off x="12072288" y="10508359"/>
                <a:ext cx="1862456" cy="137324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sz="600" spc="10" dirty="0">
                    <a:solidFill>
                      <a:srgbClr val="231F20"/>
                    </a:solidFill>
                    <a:latin typeface="Calibri"/>
                    <a:cs typeface="Calibri"/>
                  </a:rPr>
                  <a:t>19/09/2018 18:00 </a:t>
                </a:r>
                <a:r>
                  <a:rPr sz="600" spc="5" dirty="0">
                    <a:solidFill>
                      <a:srgbClr val="231F20"/>
                    </a:solidFill>
                    <a:latin typeface="Calibri"/>
                    <a:cs typeface="Calibri"/>
                  </a:rPr>
                  <a:t>UTC </a:t>
                </a:r>
                <a:r>
                  <a:rPr sz="600" spc="10" dirty="0">
                    <a:solidFill>
                      <a:srgbClr val="231F20"/>
                    </a:solidFill>
                    <a:latin typeface="Calibri"/>
                    <a:cs typeface="Calibri"/>
                  </a:rPr>
                  <a:t>66-Hour</a:t>
                </a:r>
                <a:r>
                  <a:rPr sz="600" spc="-30" dirty="0">
                    <a:solidFill>
                      <a:srgbClr val="231F20"/>
                    </a:solidFill>
                    <a:latin typeface="Calibri"/>
                    <a:cs typeface="Calibri"/>
                  </a:rPr>
                  <a:t> </a:t>
                </a:r>
                <a:r>
                  <a:rPr sz="600" spc="5" dirty="0">
                    <a:solidFill>
                      <a:srgbClr val="231F20"/>
                    </a:solidFill>
                    <a:latin typeface="Calibri"/>
                    <a:cs typeface="Calibri"/>
                  </a:rPr>
                  <a:t>Forecast</a:t>
                </a:r>
                <a:endParaRPr sz="600" dirty="0">
                  <a:latin typeface="Calibri"/>
                  <a:cs typeface="Calibri"/>
                </a:endParaRPr>
              </a:p>
            </p:txBody>
          </p:sp>
          <p:sp>
            <p:nvSpPr>
              <p:cNvPr id="20" name="object 181"/>
              <p:cNvSpPr/>
              <p:nvPr/>
            </p:nvSpPr>
            <p:spPr>
              <a:xfrm>
                <a:off x="14555204" y="10474573"/>
                <a:ext cx="2098515" cy="180295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03"/>
              <p:cNvSpPr txBox="1"/>
              <p:nvPr/>
            </p:nvSpPr>
            <p:spPr>
              <a:xfrm>
                <a:off x="14910985" y="11000931"/>
                <a:ext cx="989330" cy="139613"/>
              </a:xfrm>
              <a:prstGeom prst="rect">
                <a:avLst/>
              </a:prstGeom>
              <a:ln w="7972">
                <a:solidFill>
                  <a:srgbClr val="ED2024"/>
                </a:solidFill>
              </a:ln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830"/>
                  </a:lnSpc>
                </a:pPr>
                <a:r>
                  <a:rPr sz="500" dirty="0">
                    <a:solidFill>
                      <a:srgbClr val="231F20"/>
                    </a:solidFill>
                    <a:latin typeface="Calibri"/>
                    <a:cs typeface="Calibri"/>
                  </a:rPr>
                  <a:t>Observed </a:t>
                </a:r>
                <a:r>
                  <a:rPr sz="500" spc="-5" dirty="0">
                    <a:solidFill>
                      <a:srgbClr val="231F20"/>
                    </a:solidFill>
                    <a:latin typeface="Calibri"/>
                    <a:cs typeface="Calibri"/>
                  </a:rPr>
                  <a:t>spike </a:t>
                </a:r>
                <a:r>
                  <a:rPr sz="500" dirty="0">
                    <a:solidFill>
                      <a:srgbClr val="231F20"/>
                    </a:solidFill>
                    <a:latin typeface="Calibri"/>
                    <a:cs typeface="Calibri"/>
                  </a:rPr>
                  <a:t>in</a:t>
                </a:r>
                <a:r>
                  <a:rPr sz="500" spc="-85" dirty="0">
                    <a:solidFill>
                      <a:srgbClr val="231F20"/>
                    </a:solidFill>
                    <a:latin typeface="Calibri"/>
                    <a:cs typeface="Calibri"/>
                  </a:rPr>
                  <a:t> </a:t>
                </a:r>
                <a:r>
                  <a:rPr sz="500" dirty="0">
                    <a:solidFill>
                      <a:srgbClr val="231F20"/>
                    </a:solidFill>
                    <a:latin typeface="Calibri"/>
                    <a:cs typeface="Calibri"/>
                  </a:rPr>
                  <a:t>PM10</a:t>
                </a:r>
                <a:endParaRPr sz="500" dirty="0">
                  <a:latin typeface="Calibri"/>
                  <a:cs typeface="Calibri"/>
                </a:endParaRPr>
              </a:p>
            </p:txBody>
          </p:sp>
          <p:sp>
            <p:nvSpPr>
              <p:cNvPr id="22" name="object 221"/>
              <p:cNvSpPr/>
              <p:nvPr/>
            </p:nvSpPr>
            <p:spPr>
              <a:xfrm>
                <a:off x="12054315" y="10640525"/>
                <a:ext cx="2500888" cy="30110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23"/>
              <p:cNvSpPr/>
              <p:nvPr/>
            </p:nvSpPr>
            <p:spPr>
              <a:xfrm>
                <a:off x="15896145" y="10828770"/>
                <a:ext cx="69850" cy="17081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70815">
                    <a:moveTo>
                      <a:pt x="50297" y="15160"/>
                    </a:moveTo>
                    <a:lnTo>
                      <a:pt x="44458" y="20590"/>
                    </a:lnTo>
                    <a:lnTo>
                      <a:pt x="0" y="168075"/>
                    </a:lnTo>
                    <a:lnTo>
                      <a:pt x="7668" y="170368"/>
                    </a:lnTo>
                    <a:lnTo>
                      <a:pt x="52133" y="22859"/>
                    </a:lnTo>
                    <a:lnTo>
                      <a:pt x="50297" y="15160"/>
                    </a:lnTo>
                    <a:close/>
                  </a:path>
                  <a:path w="69850" h="170815">
                    <a:moveTo>
                      <a:pt x="56397" y="6459"/>
                    </a:moveTo>
                    <a:lnTo>
                      <a:pt x="48718" y="6459"/>
                    </a:lnTo>
                    <a:lnTo>
                      <a:pt x="56386" y="8751"/>
                    </a:lnTo>
                    <a:lnTo>
                      <a:pt x="52133" y="22859"/>
                    </a:lnTo>
                    <a:lnTo>
                      <a:pt x="61554" y="62346"/>
                    </a:lnTo>
                    <a:lnTo>
                      <a:pt x="62095" y="64513"/>
                    </a:lnTo>
                    <a:lnTo>
                      <a:pt x="64263" y="65846"/>
                    </a:lnTo>
                    <a:lnTo>
                      <a:pt x="66430" y="65304"/>
                    </a:lnTo>
                    <a:lnTo>
                      <a:pt x="68555" y="64804"/>
                    </a:lnTo>
                    <a:lnTo>
                      <a:pt x="69847" y="62679"/>
                    </a:lnTo>
                    <a:lnTo>
                      <a:pt x="69389" y="60512"/>
                    </a:lnTo>
                    <a:lnTo>
                      <a:pt x="56397" y="6459"/>
                    </a:lnTo>
                    <a:close/>
                  </a:path>
                  <a:path w="69850" h="170815">
                    <a:moveTo>
                      <a:pt x="54844" y="0"/>
                    </a:moveTo>
                    <a:lnTo>
                      <a:pt x="9335" y="42425"/>
                    </a:lnTo>
                    <a:lnTo>
                      <a:pt x="7751" y="43925"/>
                    </a:lnTo>
                    <a:lnTo>
                      <a:pt x="7584" y="46384"/>
                    </a:lnTo>
                    <a:lnTo>
                      <a:pt x="9085" y="48093"/>
                    </a:lnTo>
                    <a:lnTo>
                      <a:pt x="10627" y="49676"/>
                    </a:lnTo>
                    <a:lnTo>
                      <a:pt x="13169" y="49760"/>
                    </a:lnTo>
                    <a:lnTo>
                      <a:pt x="14753" y="48218"/>
                    </a:lnTo>
                    <a:lnTo>
                      <a:pt x="44458" y="20590"/>
                    </a:lnTo>
                    <a:lnTo>
                      <a:pt x="48718" y="6459"/>
                    </a:lnTo>
                    <a:lnTo>
                      <a:pt x="56397" y="6459"/>
                    </a:lnTo>
                    <a:lnTo>
                      <a:pt x="54844" y="0"/>
                    </a:lnTo>
                    <a:close/>
                  </a:path>
                  <a:path w="69850" h="170815">
                    <a:moveTo>
                      <a:pt x="55689" y="8543"/>
                    </a:moveTo>
                    <a:lnTo>
                      <a:pt x="48718" y="8543"/>
                    </a:lnTo>
                    <a:lnTo>
                      <a:pt x="55261" y="10543"/>
                    </a:lnTo>
                    <a:lnTo>
                      <a:pt x="50297" y="15160"/>
                    </a:lnTo>
                    <a:lnTo>
                      <a:pt x="52133" y="22859"/>
                    </a:lnTo>
                    <a:lnTo>
                      <a:pt x="56386" y="8751"/>
                    </a:lnTo>
                    <a:lnTo>
                      <a:pt x="55689" y="8543"/>
                    </a:lnTo>
                    <a:close/>
                  </a:path>
                  <a:path w="69850" h="170815">
                    <a:moveTo>
                      <a:pt x="48718" y="6459"/>
                    </a:moveTo>
                    <a:lnTo>
                      <a:pt x="44458" y="20590"/>
                    </a:lnTo>
                    <a:lnTo>
                      <a:pt x="50297" y="15160"/>
                    </a:lnTo>
                    <a:lnTo>
                      <a:pt x="48718" y="8543"/>
                    </a:lnTo>
                    <a:lnTo>
                      <a:pt x="55689" y="8543"/>
                    </a:lnTo>
                    <a:lnTo>
                      <a:pt x="48718" y="6459"/>
                    </a:lnTo>
                    <a:close/>
                  </a:path>
                  <a:path w="69850" h="170815">
                    <a:moveTo>
                      <a:pt x="48718" y="8543"/>
                    </a:moveTo>
                    <a:lnTo>
                      <a:pt x="50297" y="15160"/>
                    </a:lnTo>
                    <a:lnTo>
                      <a:pt x="55261" y="10543"/>
                    </a:lnTo>
                    <a:lnTo>
                      <a:pt x="48718" y="8543"/>
                    </a:lnTo>
                    <a:close/>
                  </a:path>
                </a:pathLst>
              </a:custGeom>
              <a:solidFill>
                <a:srgbClr val="ED202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27"/>
              <p:cNvSpPr/>
              <p:nvPr/>
            </p:nvSpPr>
            <p:spPr>
              <a:xfrm>
                <a:off x="12900197" y="11491827"/>
                <a:ext cx="65405" cy="183515"/>
              </a:xfrm>
              <a:custGeom>
                <a:avLst/>
                <a:gdLst/>
                <a:ahLst/>
                <a:cxnLst/>
                <a:rect l="l" t="t" r="r" b="b"/>
                <a:pathLst>
                  <a:path w="65404" h="183515">
                    <a:moveTo>
                      <a:pt x="32423" y="15777"/>
                    </a:moveTo>
                    <a:lnTo>
                      <a:pt x="28464" y="22565"/>
                    </a:lnTo>
                    <a:lnTo>
                      <a:pt x="28464" y="183162"/>
                    </a:lnTo>
                    <a:lnTo>
                      <a:pt x="36423" y="183162"/>
                    </a:lnTo>
                    <a:lnTo>
                      <a:pt x="36382" y="22565"/>
                    </a:lnTo>
                    <a:lnTo>
                      <a:pt x="32423" y="15777"/>
                    </a:lnTo>
                    <a:close/>
                  </a:path>
                  <a:path w="65404" h="183515">
                    <a:moveTo>
                      <a:pt x="32423" y="0"/>
                    </a:moveTo>
                    <a:lnTo>
                      <a:pt x="1083" y="53760"/>
                    </a:lnTo>
                    <a:lnTo>
                      <a:pt x="0" y="55678"/>
                    </a:lnTo>
                    <a:lnTo>
                      <a:pt x="625" y="58049"/>
                    </a:lnTo>
                    <a:lnTo>
                      <a:pt x="4459" y="60299"/>
                    </a:lnTo>
                    <a:lnTo>
                      <a:pt x="6834" y="59637"/>
                    </a:lnTo>
                    <a:lnTo>
                      <a:pt x="7959" y="57720"/>
                    </a:lnTo>
                    <a:lnTo>
                      <a:pt x="28422" y="22636"/>
                    </a:lnTo>
                    <a:lnTo>
                      <a:pt x="28464" y="7918"/>
                    </a:lnTo>
                    <a:lnTo>
                      <a:pt x="37039" y="7918"/>
                    </a:lnTo>
                    <a:lnTo>
                      <a:pt x="32423" y="0"/>
                    </a:lnTo>
                    <a:close/>
                  </a:path>
                  <a:path w="65404" h="183515">
                    <a:moveTo>
                      <a:pt x="37039" y="7918"/>
                    </a:moveTo>
                    <a:lnTo>
                      <a:pt x="36423" y="7918"/>
                    </a:lnTo>
                    <a:lnTo>
                      <a:pt x="36423" y="22636"/>
                    </a:lnTo>
                    <a:lnTo>
                      <a:pt x="56886" y="57720"/>
                    </a:lnTo>
                    <a:lnTo>
                      <a:pt x="58011" y="59637"/>
                    </a:lnTo>
                    <a:lnTo>
                      <a:pt x="60428" y="60299"/>
                    </a:lnTo>
                    <a:lnTo>
                      <a:pt x="62346" y="59174"/>
                    </a:lnTo>
                    <a:lnTo>
                      <a:pt x="64221" y="58049"/>
                    </a:lnTo>
                    <a:lnTo>
                      <a:pt x="64888" y="55678"/>
                    </a:lnTo>
                    <a:lnTo>
                      <a:pt x="63763" y="53760"/>
                    </a:lnTo>
                    <a:lnTo>
                      <a:pt x="37039" y="7918"/>
                    </a:lnTo>
                    <a:close/>
                  </a:path>
                  <a:path w="65404" h="183515">
                    <a:moveTo>
                      <a:pt x="36423" y="9918"/>
                    </a:moveTo>
                    <a:lnTo>
                      <a:pt x="35840" y="9918"/>
                    </a:lnTo>
                    <a:lnTo>
                      <a:pt x="32423" y="15777"/>
                    </a:lnTo>
                    <a:lnTo>
                      <a:pt x="36423" y="22636"/>
                    </a:lnTo>
                    <a:lnTo>
                      <a:pt x="36423" y="9918"/>
                    </a:lnTo>
                    <a:close/>
                  </a:path>
                  <a:path w="65404" h="183515">
                    <a:moveTo>
                      <a:pt x="36423" y="7918"/>
                    </a:moveTo>
                    <a:lnTo>
                      <a:pt x="28464" y="7918"/>
                    </a:lnTo>
                    <a:lnTo>
                      <a:pt x="28464" y="22565"/>
                    </a:lnTo>
                    <a:lnTo>
                      <a:pt x="32423" y="15777"/>
                    </a:lnTo>
                    <a:lnTo>
                      <a:pt x="29005" y="9918"/>
                    </a:lnTo>
                    <a:lnTo>
                      <a:pt x="36423" y="9918"/>
                    </a:lnTo>
                    <a:lnTo>
                      <a:pt x="36423" y="7918"/>
                    </a:lnTo>
                    <a:close/>
                  </a:path>
                  <a:path w="65404" h="183515">
                    <a:moveTo>
                      <a:pt x="35840" y="9918"/>
                    </a:moveTo>
                    <a:lnTo>
                      <a:pt x="29005" y="9918"/>
                    </a:lnTo>
                    <a:lnTo>
                      <a:pt x="32423" y="15777"/>
                    </a:lnTo>
                    <a:lnTo>
                      <a:pt x="35840" y="9918"/>
                    </a:lnTo>
                    <a:close/>
                  </a:path>
                </a:pathLst>
              </a:custGeom>
              <a:solidFill>
                <a:srgbClr val="ED202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971159" y="4082202"/>
              <a:ext cx="549834" cy="557339"/>
              <a:chOff x="15829007" y="10752463"/>
              <a:chExt cx="829709" cy="841034"/>
            </a:xfrm>
          </p:grpSpPr>
          <p:sp>
            <p:nvSpPr>
              <p:cNvPr id="14" name="object 197"/>
              <p:cNvSpPr/>
              <p:nvPr/>
            </p:nvSpPr>
            <p:spPr>
              <a:xfrm>
                <a:off x="15829010" y="10752463"/>
                <a:ext cx="290830" cy="153035"/>
              </a:xfrm>
              <a:custGeom>
                <a:avLst/>
                <a:gdLst/>
                <a:ahLst/>
                <a:cxnLst/>
                <a:rect l="l" t="t" r="r" b="b"/>
                <a:pathLst>
                  <a:path w="290830" h="153034">
                    <a:moveTo>
                      <a:pt x="0" y="152614"/>
                    </a:moveTo>
                    <a:lnTo>
                      <a:pt x="290600" y="152614"/>
                    </a:lnTo>
                    <a:lnTo>
                      <a:pt x="290600" y="0"/>
                    </a:lnTo>
                    <a:lnTo>
                      <a:pt x="0" y="0"/>
                    </a:lnTo>
                    <a:lnTo>
                      <a:pt x="0" y="152614"/>
                    </a:lnTo>
                    <a:close/>
                  </a:path>
                </a:pathLst>
              </a:custGeom>
              <a:ln w="15944">
                <a:solidFill>
                  <a:srgbClr val="1970B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98"/>
              <p:cNvSpPr/>
              <p:nvPr/>
            </p:nvSpPr>
            <p:spPr>
              <a:xfrm>
                <a:off x="16119612" y="10752463"/>
                <a:ext cx="537845" cy="177165"/>
              </a:xfrm>
              <a:custGeom>
                <a:avLst/>
                <a:gdLst/>
                <a:ahLst/>
                <a:cxnLst/>
                <a:rect l="l" t="t" r="r" b="b"/>
                <a:pathLst>
                  <a:path w="537844" h="177165">
                    <a:moveTo>
                      <a:pt x="537692" y="176994"/>
                    </a:moveTo>
                    <a:lnTo>
                      <a:pt x="0" y="0"/>
                    </a:lnTo>
                  </a:path>
                </a:pathLst>
              </a:custGeom>
              <a:ln w="11960">
                <a:solidFill>
                  <a:srgbClr val="497EB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200"/>
              <p:cNvSpPr/>
              <p:nvPr/>
            </p:nvSpPr>
            <p:spPr>
              <a:xfrm>
                <a:off x="15829007" y="10905157"/>
                <a:ext cx="122555" cy="688340"/>
              </a:xfrm>
              <a:custGeom>
                <a:avLst/>
                <a:gdLst/>
                <a:ahLst/>
                <a:cxnLst/>
                <a:rect l="l" t="t" r="r" b="b"/>
                <a:pathLst>
                  <a:path w="122555" h="688340">
                    <a:moveTo>
                      <a:pt x="121983" y="688269"/>
                    </a:moveTo>
                    <a:lnTo>
                      <a:pt x="0" y="0"/>
                    </a:lnTo>
                  </a:path>
                </a:pathLst>
              </a:custGeom>
              <a:ln w="11960">
                <a:solidFill>
                  <a:srgbClr val="497EB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01"/>
              <p:cNvSpPr/>
              <p:nvPr/>
            </p:nvSpPr>
            <p:spPr>
              <a:xfrm>
                <a:off x="15952447" y="10929420"/>
                <a:ext cx="706269" cy="66401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5" name="Rounded Rectangle 24"/>
          <p:cNvSpPr/>
          <p:nvPr/>
        </p:nvSpPr>
        <p:spPr>
          <a:xfrm>
            <a:off x="169685" y="1010658"/>
            <a:ext cx="5408155" cy="796828"/>
          </a:xfrm>
          <a:prstGeom prst="round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Global Atmospheric Data Assimilation: NAVDAS-AR (Hybrid 4DVar) for NAVGEM</a:t>
            </a:r>
          </a:p>
        </p:txBody>
      </p:sp>
      <p:sp>
        <p:nvSpPr>
          <p:cNvPr id="2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650182" y="4767267"/>
            <a:ext cx="2057400" cy="273844"/>
          </a:xfrm>
        </p:spPr>
        <p:txBody>
          <a:bodyPr/>
          <a:lstStyle/>
          <a:p>
            <a:fld id="{EC78876D-F60F-416A-9AB8-0484C938732F}" type="slidenum">
              <a:rPr lang="en-US" sz="1000" b="1" smtClean="0">
                <a:solidFill>
                  <a:srgbClr val="1B365D"/>
                </a:solidFill>
              </a:rPr>
              <a:pPr/>
              <a:t>4</a:t>
            </a:fld>
            <a:endParaRPr lang="en-US" sz="1000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5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70252" y="116117"/>
            <a:ext cx="61769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NEPTUNE 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788" y="730657"/>
            <a:ext cx="8927151" cy="422420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CC"/>
            </a:solidFill>
          </a:ln>
        </p:spPr>
        <p:txBody>
          <a:bodyPr wrap="square" lIns="91416" tIns="45708" rIns="91416" bIns="45708" rtlCol="0">
            <a:spAutoFit/>
          </a:bodyPr>
          <a:lstStyle/>
          <a:p>
            <a:pPr marL="169820" marR="0" lvl="0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Numerics and Time Integration:</a:t>
            </a:r>
          </a:p>
          <a:p>
            <a:pPr marL="512720" marR="0" lvl="1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Three-dimensional spectral element spatial discretization on a cubed sphere representation of the Earth: User determined order of accuracy (5</a:t>
            </a:r>
            <a:r>
              <a:rPr kumimoji="0" lang="en-US" sz="1275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</a:t>
            </a: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-order default).</a:t>
            </a:r>
          </a:p>
          <a:p>
            <a:pPr marL="512720" marR="0" lvl="1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</a:t>
            </a: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orizontally </a:t>
            </a:r>
            <a:r>
              <a:rPr kumimoji="0" lang="en-US" sz="12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</a:t>
            </a: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xplicit-</a:t>
            </a:r>
            <a:r>
              <a:rPr kumimoji="0" lang="en-US" sz="12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</a:t>
            </a: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ertically </a:t>
            </a:r>
            <a:r>
              <a:rPr kumimoji="0" lang="en-US" sz="12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mplicit (HEVI) Runge-Kutta time integration scheme</a:t>
            </a:r>
          </a:p>
          <a:p>
            <a:pPr marL="512720" marR="0" lvl="1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Implicit treatment of vertical acoustic, gravitational, and </a:t>
            </a:r>
            <a:r>
              <a:rPr kumimoji="0" lang="en-US" sz="127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advective</a:t>
            </a: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modes</a:t>
            </a:r>
          </a:p>
          <a:p>
            <a:pPr marL="512720" marR="0" lvl="1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Options for continuous or discontinuous Galerkin tracer transport</a:t>
            </a:r>
          </a:p>
          <a:p>
            <a:pPr marL="169820" marR="0" lvl="0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Dynamics:</a:t>
            </a:r>
          </a:p>
          <a:p>
            <a:pPr marL="512720" marR="0" lvl="1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Fully compressible, deep atmosphere, nonhydrostatic equation set</a:t>
            </a:r>
          </a:p>
          <a:p>
            <a:pPr marL="512720" marR="0" lvl="1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Two options for the thermodynamic variable:</a:t>
            </a:r>
          </a:p>
          <a:p>
            <a:pPr marL="855620" marR="0" lvl="2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Potential Temperature for tropospheric applications</a:t>
            </a:r>
          </a:p>
          <a:p>
            <a:pPr marL="855620" marR="0" lvl="2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Internal Kinetic Energy for high-altitude applications</a:t>
            </a:r>
          </a:p>
          <a:p>
            <a:pPr marL="169820" marR="0" lvl="0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Physics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512720" marR="0" lvl="1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Common community physics package (CCPP) utilizing GSD suite (suite 4) </a:t>
            </a:r>
            <a:b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with NOAH LSM and local modifications</a:t>
            </a:r>
          </a:p>
          <a:p>
            <a:pPr marL="169820" marR="0" lvl="0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Coupling:</a:t>
            </a:r>
          </a:p>
          <a:p>
            <a:pPr marL="512720" marR="0" lvl="1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NUOPC enabled component for coupling</a:t>
            </a:r>
          </a:p>
          <a:p>
            <a:pPr marL="169820" marR="0" lvl="0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Data Assimilation:</a:t>
            </a:r>
          </a:p>
          <a:p>
            <a:pPr marL="512720" marR="0" lvl="1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Integration with the JEDI</a:t>
            </a:r>
          </a:p>
          <a:p>
            <a:pPr marL="512720" marR="0" lvl="1" indent="-16982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Spectral Element Tangent Linear and Adjoint models for 4D-Var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56" y="690868"/>
            <a:ext cx="2681047" cy="33877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16793" y="4142549"/>
            <a:ext cx="44515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NEPTUNE</a:t>
            </a:r>
            <a:r>
              <a:rPr kumimoji="0" lang="en-US" sz="10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: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N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avy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E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nvironmental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P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rediction 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sys</a:t>
            </a:r>
            <a:r>
              <a:rPr kumimoji="0" lang="en-US" sz="105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em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U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tilizing the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N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UMA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E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pitchFamily="34" charset="0"/>
              </a:rPr>
              <a:t>ngine</a:t>
            </a:r>
            <a:endParaRPr kumimoji="0" lang="en-US" sz="1050" b="0" i="1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NUMA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    </a:t>
            </a:r>
            <a:r>
              <a:rPr kumimoji="0" lang="en-US" sz="105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onhydrostatic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nified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odel of the </a:t>
            </a:r>
            <a:r>
              <a:rPr kumimoji="0" lang="en-US" sz="105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tmosphere (F. </a:t>
            </a:r>
            <a:r>
              <a:rPr kumimoji="0" lang="en-US" sz="10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Giraldo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NPS)</a:t>
            </a:r>
          </a:p>
        </p:txBody>
      </p:sp>
    </p:spTree>
    <p:extLst>
      <p:ext uri="{BB962C8B-B14F-4D97-AF65-F5344CB8AC3E}">
        <p14:creationId xmlns:p14="http://schemas.microsoft.com/office/powerpoint/2010/main" val="126928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52"/>
    </mc:Choice>
    <mc:Fallback xmlns="">
      <p:transition spd="slow" advTm="12355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5046" y="85133"/>
            <a:ext cx="6650182" cy="67381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Global DA for NEPTUNE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sz="1600" b="0" dirty="0">
                <a:solidFill>
                  <a:schemeClr val="bg2"/>
                </a:solidFill>
              </a:rPr>
              <a:t>FALCON: Flexible Assimilation Linking Collaborations to Operations for NEPTUNE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91689" y="2222531"/>
            <a:ext cx="3552233" cy="12202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B365D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Cycling Hybrid 4DVar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0985" y="1668412"/>
            <a:ext cx="2062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Workflow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23792" y="779275"/>
            <a:ext cx="2031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920" y="1667655"/>
            <a:ext cx="2390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Variational solver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97579" y="3821913"/>
            <a:ext cx="1599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Ensembles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4011" y="2037042"/>
            <a:ext cx="22329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Cylc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Orchestrates tasks for cycling 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CI/CD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Continuous Integration/ Continuous Delivery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Ctests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 Continuous testing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91688" y="1109970"/>
            <a:ext cx="355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NRL Data Converters, Obs APIs, filters: Data ingest, processing, and quality control </a:t>
            </a:r>
          </a:p>
        </p:txBody>
      </p:sp>
      <p:sp>
        <p:nvSpPr>
          <p:cNvPr id="26" name="Left Arrow 25"/>
          <p:cNvSpPr/>
          <p:nvPr/>
        </p:nvSpPr>
        <p:spPr>
          <a:xfrm rot="16200000">
            <a:off x="4426708" y="1877336"/>
            <a:ext cx="308868" cy="317055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365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40715" y="4205936"/>
            <a:ext cx="2864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EnKF/LETKF: Ensemble “flow-dependent” covariance</a:t>
            </a:r>
          </a:p>
        </p:txBody>
      </p:sp>
      <p:sp>
        <p:nvSpPr>
          <p:cNvPr id="28" name="Left Arrow 27"/>
          <p:cNvSpPr/>
          <p:nvPr/>
        </p:nvSpPr>
        <p:spPr>
          <a:xfrm rot="5400000">
            <a:off x="5481300" y="3479352"/>
            <a:ext cx="356066" cy="317055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365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2773" y="2025463"/>
            <a:ext cx="223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3DVar/4DVar: Creates the initial conditions</a:t>
            </a:r>
          </a:p>
        </p:txBody>
      </p:sp>
      <p:sp>
        <p:nvSpPr>
          <p:cNvPr id="30" name="Left Arrow 29"/>
          <p:cNvSpPr/>
          <p:nvPr/>
        </p:nvSpPr>
        <p:spPr>
          <a:xfrm rot="11820000">
            <a:off x="2274874" y="2273182"/>
            <a:ext cx="467830" cy="333734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365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895" y="3705074"/>
            <a:ext cx="2644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Multivariate Balance</a:t>
            </a:r>
          </a:p>
        </p:txBody>
      </p:sp>
      <p:sp>
        <p:nvSpPr>
          <p:cNvPr id="32" name="Left Arrow 31"/>
          <p:cNvSpPr/>
          <p:nvPr/>
        </p:nvSpPr>
        <p:spPr>
          <a:xfrm rot="8355343">
            <a:off x="2351375" y="3333155"/>
            <a:ext cx="467830" cy="333734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365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774" y="4079252"/>
            <a:ext cx="2538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NRL theoretical and climatological background error covariance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(R. Daley)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909456" y="4426526"/>
            <a:ext cx="1454727" cy="13854"/>
          </a:xfrm>
          <a:prstGeom prst="straightConnector1">
            <a:avLst/>
          </a:prstGeom>
          <a:ln w="19050">
            <a:solidFill>
              <a:srgbClr val="00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128161" y="408811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“Hybrid”</a:t>
            </a:r>
          </a:p>
        </p:txBody>
      </p:sp>
      <p:sp>
        <p:nvSpPr>
          <p:cNvPr id="36" name="Left Arrow 35"/>
          <p:cNvSpPr/>
          <p:nvPr/>
        </p:nvSpPr>
        <p:spPr>
          <a:xfrm>
            <a:off x="6346143" y="2553006"/>
            <a:ext cx="377868" cy="333734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365D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650182" y="4767267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8876D-F60F-416A-9AB8-0484C938732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B365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B365D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48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Observations: Unified Infrastructure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656" y="887529"/>
            <a:ext cx="8816226" cy="6001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1400" dirty="0">
                <a:solidFill>
                  <a:srgbClr val="000000"/>
                </a:solidFill>
              </a:rPr>
              <a:t>Build a flexible observation API to provide system 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portability 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(COAMPS</a:t>
            </a:r>
            <a:r>
              <a:rPr lang="en-US" sz="1400" i="1" baseline="30000" dirty="0">
                <a:solidFill>
                  <a:srgbClr val="000000"/>
                </a:solidFill>
                <a:latin typeface="Arial" charset="0"/>
              </a:rPr>
              <a:t>®</a:t>
            </a:r>
            <a:r>
              <a:rPr lang="en-US" sz="1400" i="1" dirty="0">
                <a:solidFill>
                  <a:srgbClr val="000000"/>
                </a:solidFill>
                <a:latin typeface="Arial" charset="0"/>
              </a:rPr>
              <a:t>, NAVGEM, NEPTUNE, Navy ESPC)</a:t>
            </a:r>
            <a:r>
              <a:rPr lang="en-US" sz="14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85750" indent="-285750" eaLnBrk="0" hangingPunct="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Observation decoding, ingest, QC, generalized thinning/super obs,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133" y="1986334"/>
            <a:ext cx="6698350" cy="3147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74320" marR="0" lvl="0" indent="-27432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COSMIC-2: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NRL rapidly implemented COSMIC-2 GNSS-RO, and FNMOC was first to operationally use these observations (18Dec2019)</a:t>
            </a:r>
          </a:p>
          <a:p>
            <a:pPr marL="274320" marR="0" lvl="0" indent="-27432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/>
              </a:rPr>
              <a:t>GOES 17, NOAA20 VIIRS and EUMETSAT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/>
              </a:rPr>
              <a:t>satellite winds added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/>
                <a:sym typeface="Wingdings" panose="05000000000000000000" pitchFamily="2" charset="2"/>
              </a:rPr>
              <a:t> provide &gt; 20% total forecast error reduction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/>
                <a:sym typeface="Wingdings" panose="05000000000000000000" pitchFamily="2" charset="2"/>
              </a:rPr>
              <a:t>Explore New (Old) Observations: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Coastal HF Radar ocean surface winds, Meteor radar &amp; Aeolus winds, GNSS-Zenith Time Delay, TC Synthetic obs </a:t>
            </a:r>
          </a:p>
          <a:p>
            <a:pPr marL="274320" marR="0" lvl="0" indent="-27432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/>
              </a:rPr>
              <a:t>COVID-19 Response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/>
              </a:rPr>
              <a:t>: Operational AFIRS assimilation (9 April 2020) partially mitigated commercial aircraft data decreases</a:t>
            </a:r>
          </a:p>
          <a:p>
            <a:pPr marL="274320" marR="0" lvl="0" indent="-27432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/>
              </a:rPr>
              <a:t>DoD Weather Satellites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Times New Roman"/>
              </a:rPr>
              <a:t>: Cal/Val and preparing for follow-on satellite missions</a:t>
            </a:r>
          </a:p>
          <a:p>
            <a:pPr marL="274320" indent="-274320" defTabSz="914288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Changing Global Observing System: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GOES-17 </a:t>
            </a:r>
            <a:r>
              <a:rPr lang="en-US" sz="11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GeoCSR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, IASI </a:t>
            </a:r>
            <a:r>
              <a:rPr lang="en-US" sz="11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MetOp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Times New Roman"/>
              </a:rPr>
              <a:t>-C, OMPS v8 Ozone</a:t>
            </a:r>
          </a:p>
          <a:p>
            <a:pPr marL="274320" lvl="0" indent="-274320" defTabSz="914288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11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Analysis Correction Additive Inflation (ACAI) </a:t>
            </a:r>
            <a:r>
              <a:rPr lang="en-US" alt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with Navy Fully Coupled ESPC increase forecast skill out to 45 days</a:t>
            </a:r>
            <a:endParaRPr lang="en-US" altLang="en-US" sz="1100" b="1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274320" lvl="0" indent="-274320" defTabSz="914288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</a:t>
            </a:r>
            <a:r>
              <a:rPr lang="en-US" altLang="en-US" sz="11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ll-sky infrared</a:t>
            </a:r>
            <a:r>
              <a:rPr lang="en-US" alt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radiances (COAMPS-TC) and </a:t>
            </a:r>
            <a:r>
              <a:rPr lang="en-US" altLang="en-US" sz="11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all-sky microwave </a:t>
            </a:r>
            <a:r>
              <a:rPr lang="en-US" alt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radiances and </a:t>
            </a:r>
            <a:r>
              <a:rPr lang="en-US" altLang="en-US" sz="11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Aerosol Optical Depth </a:t>
            </a:r>
            <a:r>
              <a:rPr lang="en-US" alt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(dust) for NAVGEM</a:t>
            </a:r>
          </a:p>
          <a:p>
            <a:pPr marL="274320" lvl="0" indent="-274320" defTabSz="914288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11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Refined error estimates</a:t>
            </a:r>
            <a:r>
              <a:rPr lang="en-US" alt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: Correlated radiance errors, applying Huber Norm, ML estimates for TC synthetic obs, situation-dependent observation errors</a:t>
            </a:r>
          </a:p>
          <a:p>
            <a:pPr marL="274320" lvl="0" indent="-274320" defTabSz="914288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en-US" sz="1100" b="1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Trusted Analysis Chain </a:t>
            </a:r>
            <a:r>
              <a:rPr lang="en-US" altLang="en-US" sz="11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to mitigate analysis bias</a:t>
            </a:r>
          </a:p>
          <a:p>
            <a:pPr marL="274320" indent="-274320" defTabSz="914288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Observation-based Diagnostics: </a:t>
            </a: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fit-to-obs diagnostic; tools to optimize both background and observation errors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588" y="1618058"/>
            <a:ext cx="4936159" cy="30777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Assimilate New Observations; refine assimilation of existing obs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568" y="1588901"/>
            <a:ext cx="2090314" cy="3077158"/>
          </a:xfrm>
          <a:prstGeom prst="rect">
            <a:avLst/>
          </a:prstGeom>
        </p:spPr>
      </p:pic>
      <p:sp>
        <p:nvSpPr>
          <p:cNvPr id="2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650182" y="4767267"/>
            <a:ext cx="2057400" cy="273844"/>
          </a:xfrm>
        </p:spPr>
        <p:txBody>
          <a:bodyPr/>
          <a:lstStyle/>
          <a:p>
            <a:fld id="{EC78876D-F60F-416A-9AB8-0484C938732F}" type="slidenum">
              <a:rPr lang="en-US" sz="1000" b="1" smtClean="0">
                <a:solidFill>
                  <a:srgbClr val="1B365D"/>
                </a:solidFill>
              </a:rPr>
              <a:pPr/>
              <a:t>7</a:t>
            </a:fld>
            <a:endParaRPr lang="en-US" sz="1000" b="1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NEPTUNE Data Assimilation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6650182" y="4767267"/>
            <a:ext cx="2057400" cy="273844"/>
          </a:xfrm>
        </p:spPr>
        <p:txBody>
          <a:bodyPr/>
          <a:lstStyle/>
          <a:p>
            <a:fld id="{EC78876D-F60F-416A-9AB8-0484C938732F}" type="slidenum">
              <a:rPr lang="en-US" sz="1000" b="1" smtClean="0">
                <a:solidFill>
                  <a:srgbClr val="1B365D"/>
                </a:solidFill>
              </a:rPr>
              <a:pPr/>
              <a:t>8</a:t>
            </a:fld>
            <a:endParaRPr lang="en-US" sz="1000" b="1" dirty="0">
              <a:solidFill>
                <a:srgbClr val="1B365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380" y="1430960"/>
            <a:ext cx="361682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Arial"/>
              </a:rPr>
              <a:t>FALCON 1.0 – Released May 6</a:t>
            </a:r>
            <a:r>
              <a:rPr lang="en-US" sz="1500" b="1" baseline="30000" dirty="0">
                <a:solidFill>
                  <a:prstClr val="black"/>
                </a:solidFill>
                <a:latin typeface="Arial"/>
              </a:rPr>
              <a:t>th</a:t>
            </a:r>
            <a:endParaRPr lang="en-US" sz="1500" b="1" dirty="0">
              <a:solidFill>
                <a:prstClr val="black"/>
              </a:solidFill>
              <a:latin typeface="Arial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500" dirty="0">
              <a:solidFill>
                <a:prstClr val="black"/>
              </a:solidFill>
              <a:latin typeface="Arial"/>
            </a:endParaRP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</a:rPr>
              <a:t>FALCON 3DVar cycling capability 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</a:rPr>
              <a:t>Representative set of observations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</a:rPr>
              <a:t>Demonstration ~ 0.5º resolution 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</a:rPr>
              <a:t>Allows for rapid DA progress and cycling with NEPTUNE for initial model tuning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black"/>
              </a:solidFill>
              <a:latin typeface="Arial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Arial"/>
              </a:rPr>
              <a:t>Work underway – FALCON 4DVar cycling Oct 1</a:t>
            </a:r>
            <a:r>
              <a:rPr lang="en-US" sz="1500" b="1" baseline="30000" dirty="0">
                <a:solidFill>
                  <a:prstClr val="black"/>
                </a:solidFill>
                <a:latin typeface="Arial"/>
              </a:rPr>
              <a:t>st</a:t>
            </a:r>
            <a:r>
              <a:rPr lang="en-US" sz="1500" b="1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</a:rPr>
              <a:t>Integrate NEPTUNE TLM/ADJ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</a:rPr>
              <a:t>Tune NRL static B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</a:rPr>
              <a:t>Add more observations</a:t>
            </a:r>
          </a:p>
          <a:p>
            <a:pPr marL="285750" indent="-285750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Arial"/>
              </a:rPr>
              <a:t>Add diagnostics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2854" y="2641938"/>
            <a:ext cx="422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Above: 3DVar potential temperature increment using radiosondes (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T,u,v,q</a:t>
            </a:r>
            <a:r>
              <a:rPr lang="en-US" sz="1200" b="1" dirty="0">
                <a:solidFill>
                  <a:prstClr val="black"/>
                </a:solidFill>
                <a:latin typeface="Arial"/>
              </a:rPr>
              <a:t>), aircraft (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T,u,v</a:t>
            </a:r>
            <a:r>
              <a:rPr lang="en-US" sz="1200" b="1" dirty="0">
                <a:solidFill>
                  <a:prstClr val="black"/>
                </a:solidFill>
                <a:latin typeface="Arial"/>
              </a:rPr>
              <a:t>), geostationary &amp; polar satellite winds, and brightness temperatures from AMSU-A </a:t>
            </a:r>
            <a:r>
              <a:rPr lang="en-US" sz="1200" b="1" dirty="0" err="1">
                <a:solidFill>
                  <a:prstClr val="black"/>
                </a:solidFill>
                <a:latin typeface="Arial"/>
              </a:rPr>
              <a:t>Metop</a:t>
            </a:r>
            <a:r>
              <a:rPr lang="en-US" sz="1200" b="1" dirty="0">
                <a:solidFill>
                  <a:prstClr val="black"/>
                </a:solidFill>
                <a:latin typeface="Arial"/>
              </a:rPr>
              <a:t>-A, NOAA19 (7 channels), ATMS NPP (14 channels) — ~915K obs assimilated.</a:t>
            </a:r>
            <a:endParaRPr lang="en-US" sz="1350" b="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3657601"/>
            <a:ext cx="1461407" cy="13639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3079" y="3886590"/>
            <a:ext cx="286524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/>
              </a:rPr>
              <a:t>Left: Example of 3DVar zonal wind increment from a single radiosonde air temperature profile</a:t>
            </a:r>
            <a:r>
              <a:rPr lang="en-US" sz="1350" dirty="0">
                <a:solidFill>
                  <a:prstClr val="black"/>
                </a:solidFill>
                <a:latin typeface="Arial"/>
              </a:rPr>
              <a:t>​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585" y="895873"/>
            <a:ext cx="3319265" cy="181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0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037" y="867342"/>
            <a:ext cx="4882674" cy="1600406"/>
          </a:xfrm>
          <a:prstGeom prst="rect">
            <a:avLst/>
          </a:prstGeom>
          <a:solidFill>
            <a:srgbClr val="333399">
              <a:lumMod val="75000"/>
            </a:srgbClr>
          </a:solidFill>
          <a:ln w="25400">
            <a:solidFill>
              <a:srgbClr val="0000CC"/>
            </a:solidFill>
          </a:ln>
        </p:spPr>
        <p:txBody>
          <a:bodyPr wrap="square" lIns="121888" tIns="60944" rIns="121888" bIns="60944" rtlCol="0">
            <a:spAutoFit/>
          </a:bodyPr>
          <a:lstStyle/>
          <a:p>
            <a:pPr marL="226426" marR="0" lvl="0" indent="-226426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Goal: Cycle with FALCON 4DVar DA using Navy observations by the end of FY21</a:t>
            </a:r>
          </a:p>
          <a:p>
            <a:pPr marL="461963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Necessary requirement for 4DVar is a tangent linear and adjoint model</a:t>
            </a:r>
          </a:p>
          <a:p>
            <a:pPr marL="461963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NEPTUNE TLM and adjoint for dry dynamics complete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37" y="2525374"/>
            <a:ext cx="4882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TLM testing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Compare TLM to a perturbed run of the non-linear model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unstable baroclinic wave test case, perturb model after day 10, evolve perturbation in TLM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37" y="3725616"/>
            <a:ext cx="4882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Adjoint testing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  <a:cs typeface="Arial" panose="020B0604020202020204" pitchFamily="34" charset="0"/>
              </a:rPr>
              <a:t>First ever atmospheric Spectral Element adjoint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66"/>
                </a:solidFill>
                <a:cs typeface="Arial" panose="020B0604020202020204" pitchFamily="34" charset="0"/>
              </a:rPr>
              <a:t>Currently validating adjoint of Discrete </a:t>
            </a:r>
            <a:r>
              <a:rPr lang="en-US" sz="1600" dirty="0" err="1">
                <a:solidFill>
                  <a:srgbClr val="000066"/>
                </a:solidFill>
                <a:cs typeface="Arial" panose="020B0604020202020204" pitchFamily="34" charset="0"/>
              </a:rPr>
              <a:t>Galerkin</a:t>
            </a:r>
            <a:r>
              <a:rPr lang="en-US" sz="1600" dirty="0">
                <a:solidFill>
                  <a:srgbClr val="000066"/>
                </a:solidFill>
                <a:cs typeface="Arial" panose="020B0604020202020204" pitchFamily="34" charset="0"/>
              </a:rPr>
              <a:t> transport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37100" y="2795051"/>
            <a:ext cx="4406900" cy="2194560"/>
            <a:chOff x="4737100" y="2362402"/>
            <a:chExt cx="4406900" cy="2194560"/>
          </a:xfrm>
        </p:grpSpPr>
        <p:pic>
          <p:nvPicPr>
            <p:cNvPr id="3" name="adj_PT324H_10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4"/>
            <a:srcRect t="10398" b="3197"/>
            <a:stretch/>
          </p:blipFill>
          <p:spPr>
            <a:xfrm>
              <a:off x="4737100" y="2362402"/>
              <a:ext cx="4406900" cy="219456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267225" y="2460746"/>
              <a:ext cx="36899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36-h Backward Adjoint Evolution 10 km AGL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32925" y="2817606"/>
            <a:ext cx="3998047" cy="2149449"/>
            <a:chOff x="4932925" y="2948940"/>
            <a:chExt cx="3998047" cy="214944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2" t="10523" r="4355" b="4256"/>
            <a:stretch/>
          </p:blipFill>
          <p:spPr>
            <a:xfrm>
              <a:off x="4932925" y="2948940"/>
              <a:ext cx="3998047" cy="214944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413227" y="3003553"/>
              <a:ext cx="3247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Temperature Perturbation at 5 km AGL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73612" y="768000"/>
            <a:ext cx="3726335" cy="2027050"/>
            <a:chOff x="5119545" y="860990"/>
            <a:chExt cx="3801818" cy="210111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6" t="10746" r="4156" b="14728"/>
            <a:stretch/>
          </p:blipFill>
          <p:spPr>
            <a:xfrm>
              <a:off x="5119545" y="1054154"/>
              <a:ext cx="3801818" cy="190794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17999" y="860990"/>
              <a:ext cx="3253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Surface Temperature: 324 h simulation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2925" y="2809669"/>
            <a:ext cx="3998047" cy="2149449"/>
            <a:chOff x="4932925" y="2948940"/>
            <a:chExt cx="3998047" cy="214944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2" t="10523" r="4355" b="4256"/>
            <a:stretch/>
          </p:blipFill>
          <p:spPr>
            <a:xfrm>
              <a:off x="4932925" y="2948940"/>
              <a:ext cx="3998047" cy="21494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413227" y="3003553"/>
              <a:ext cx="3247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Temperature Perturbation at 5 km AGL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NEPTUNE Adjoint Model</a:t>
            </a:r>
          </a:p>
        </p:txBody>
      </p:sp>
    </p:spTree>
    <p:extLst>
      <p:ext uri="{BB962C8B-B14F-4D97-AF65-F5344CB8AC3E}">
        <p14:creationId xmlns:p14="http://schemas.microsoft.com/office/powerpoint/2010/main" val="136755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BB2372E-6E74-F648-9EC0-FEDCEB604DFC}" vid="{7088EA77-C9F8-644B-83F0-77724198BA9A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NRL_PPT_WideScreen_M10_052616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RL_PPT_WideScreen_M10_052616" id="{DD9E120A-AE45-4FCF-9AB0-14AD7E4D1ED6}" vid="{40B21B15-B66C-42A3-9B9F-85D271FBB414}"/>
    </a:ext>
  </a:extLst>
</a:theme>
</file>

<file path=ppt/theme/theme6.xml><?xml version="1.0" encoding="utf-8"?>
<a:theme xmlns:a="http://schemas.openxmlformats.org/drawingml/2006/main" name="2_Office Theme">
  <a:themeElements>
    <a:clrScheme name="NRL PPT">
      <a:dk1>
        <a:sysClr val="windowText" lastClr="000000"/>
      </a:dk1>
      <a:lt1>
        <a:sysClr val="window" lastClr="FFFFFF"/>
      </a:lt1>
      <a:dk2>
        <a:srgbClr val="1B365D"/>
      </a:dk2>
      <a:lt2>
        <a:srgbClr val="FABE07"/>
      </a:lt2>
      <a:accent1>
        <a:srgbClr val="1B365D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32199</TotalTime>
  <Words>2008</Words>
  <Application>Microsoft Macintosh PowerPoint</Application>
  <PresentationFormat>On-screen Show (16:9)</PresentationFormat>
  <Paragraphs>234</Paragraphs>
  <Slides>16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3_Office Theme</vt:lpstr>
      <vt:lpstr>5_Office Theme</vt:lpstr>
      <vt:lpstr>2_Custom Design</vt:lpstr>
      <vt:lpstr>3_Custom Design</vt:lpstr>
      <vt:lpstr>3_NRL_PPT_WideScreen_M10_052616</vt:lpstr>
      <vt:lpstr>2_Office Theme</vt:lpstr>
      <vt:lpstr>8_Default Design</vt:lpstr>
      <vt:lpstr>1_Custom Design</vt:lpstr>
      <vt:lpstr>Custom Design</vt:lpstr>
      <vt:lpstr>CorelDRAW 6.0</vt:lpstr>
      <vt:lpstr>Navy/NRL Perspectives on the JCSDA  Presented by Dr. Nancy L. Baker* JCSDA Associated Director for the Navy </vt:lpstr>
      <vt:lpstr>JCSDA Partnership </vt:lpstr>
      <vt:lpstr>NEPTUNE: Next-generation unified modeling and DA</vt:lpstr>
      <vt:lpstr>Current Atmospheric/Coupled Data Assimilation Systems</vt:lpstr>
      <vt:lpstr>PowerPoint Presentation</vt:lpstr>
      <vt:lpstr>Global DA for NEPTUNE FALCON: Flexible Assimilation Linking Collaborations to Operations for NEPTUNE</vt:lpstr>
      <vt:lpstr>Observations: Unified Infrastructure</vt:lpstr>
      <vt:lpstr>NEPTUNE Data Assimilation</vt:lpstr>
      <vt:lpstr>NEPTUNE Adjoint Model</vt:lpstr>
      <vt:lpstr>NAVGEM Diagnostics will be integrated with NEPTUNE DA</vt:lpstr>
      <vt:lpstr>NEPTUNE Diagnostics</vt:lpstr>
      <vt:lpstr>Verification using NRL Automated Diagnostics System</vt:lpstr>
      <vt:lpstr>Verification using MET/METplus</vt:lpstr>
      <vt:lpstr>Final thoughts</vt:lpstr>
      <vt:lpstr>Acknowledgements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edward.mozley</dc:creator>
  <cp:lastModifiedBy>Microsoft Office User</cp:lastModifiedBy>
  <cp:revision>727</cp:revision>
  <dcterms:created xsi:type="dcterms:W3CDTF">2007-04-17T18:09:35Z</dcterms:created>
  <dcterms:modified xsi:type="dcterms:W3CDTF">2021-06-07T14:41:04Z</dcterms:modified>
</cp:coreProperties>
</file>