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472" r:id="rId3"/>
    <p:sldId id="3604" r:id="rId4"/>
    <p:sldId id="3568" r:id="rId5"/>
    <p:sldId id="482" r:id="rId6"/>
    <p:sldId id="3605" r:id="rId7"/>
    <p:sldId id="461" r:id="rId8"/>
    <p:sldId id="374" r:id="rId9"/>
    <p:sldId id="420" r:id="rId10"/>
    <p:sldId id="422" r:id="rId11"/>
    <p:sldId id="424" r:id="rId12"/>
    <p:sldId id="3606" r:id="rId13"/>
    <p:sldId id="3608" r:id="rId14"/>
    <p:sldId id="257" r:id="rId15"/>
    <p:sldId id="3609" r:id="rId16"/>
    <p:sldId id="3582" r:id="rId17"/>
  </p:sldIdLst>
  <p:sldSz cx="9144000" cy="6858000" type="screen4x3"/>
  <p:notesSz cx="6858000" cy="9144000"/>
  <p:embeddedFontLst>
    <p:embeddedFont>
      <p:font typeface="Arial Black" panose="020B06040202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jivPgLQa8JoBDGIM0x9SoOtRG8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453"/>
    <p:restoredTop sz="95781"/>
  </p:normalViewPr>
  <p:slideViewPr>
    <p:cSldViewPr snapToGrid="0">
      <p:cViewPr varScale="1">
        <p:scale>
          <a:sx n="106" d="100"/>
          <a:sy n="106" d="100"/>
        </p:scale>
        <p:origin x="768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4B5D4C-AA79-C34E-BA35-DEF07D02AD7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BDCB4EF-A4C3-6F4E-A5A2-FB6745635F0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000" dirty="0" err="1"/>
            <a:t>Oper</a:t>
          </a:r>
          <a:endParaRPr lang="en-US" sz="2000" dirty="0"/>
        </a:p>
      </dgm:t>
    </dgm:pt>
    <dgm:pt modelId="{45BEABEE-804D-3E42-B8E4-B7B5DF9E10F9}" type="parTrans" cxnId="{C9359B88-7DE5-154E-8807-FBC7F8AC4B48}">
      <dgm:prSet/>
      <dgm:spPr/>
      <dgm:t>
        <a:bodyPr/>
        <a:lstStyle/>
        <a:p>
          <a:endParaRPr lang="en-US" sz="1400"/>
        </a:p>
      </dgm:t>
    </dgm:pt>
    <dgm:pt modelId="{2E50C99E-4F29-634A-A56D-427957D2E075}" type="sibTrans" cxnId="{C9359B88-7DE5-154E-8807-FBC7F8AC4B48}">
      <dgm:prSet/>
      <dgm:spPr/>
      <dgm:t>
        <a:bodyPr/>
        <a:lstStyle/>
        <a:p>
          <a:endParaRPr lang="en-US" sz="1400"/>
        </a:p>
      </dgm:t>
    </dgm:pt>
    <dgm:pt modelId="{2A826885-14B4-DE42-92AD-FBED334EEC55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000" dirty="0"/>
            <a:t>Software Components</a:t>
          </a:r>
        </a:p>
      </dgm:t>
    </dgm:pt>
    <dgm:pt modelId="{6E6CD06F-917A-1545-AF5F-AB7F48A1403D}" type="parTrans" cxnId="{C80E94D6-5FD6-F546-95AA-5C934A01A1B3}">
      <dgm:prSet/>
      <dgm:spPr/>
      <dgm:t>
        <a:bodyPr/>
        <a:lstStyle/>
        <a:p>
          <a:endParaRPr lang="en-US" sz="1400"/>
        </a:p>
      </dgm:t>
    </dgm:pt>
    <dgm:pt modelId="{757D2741-E54B-FF4A-B2C0-0656BF44A73F}" type="sibTrans" cxnId="{C80E94D6-5FD6-F546-95AA-5C934A01A1B3}">
      <dgm:prSet/>
      <dgm:spPr/>
      <dgm:t>
        <a:bodyPr/>
        <a:lstStyle/>
        <a:p>
          <a:endParaRPr lang="en-US" sz="1400"/>
        </a:p>
      </dgm:t>
    </dgm:pt>
    <dgm:pt modelId="{74445038-7D88-194E-9134-91CA459CC99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000" dirty="0"/>
            <a:t>Collaborative Infrastructure</a:t>
          </a:r>
        </a:p>
      </dgm:t>
    </dgm:pt>
    <dgm:pt modelId="{58F56732-84C5-7D47-9642-FF0F4B426F6C}" type="parTrans" cxnId="{F0495407-9476-144F-80AD-3E5AC10B51C3}">
      <dgm:prSet/>
      <dgm:spPr/>
      <dgm:t>
        <a:bodyPr/>
        <a:lstStyle/>
        <a:p>
          <a:endParaRPr lang="en-US" sz="1400"/>
        </a:p>
      </dgm:t>
    </dgm:pt>
    <dgm:pt modelId="{0BBE9CCB-C9C8-AB43-AB6F-25F0DA7FDE91}" type="sibTrans" cxnId="{F0495407-9476-144F-80AD-3E5AC10B51C3}">
      <dgm:prSet/>
      <dgm:spPr/>
      <dgm:t>
        <a:bodyPr/>
        <a:lstStyle/>
        <a:p>
          <a:endParaRPr lang="en-US" sz="1400"/>
        </a:p>
      </dgm:t>
    </dgm:pt>
    <dgm:pt modelId="{0BADA3B3-587B-2946-A490-9D758A6B974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000" dirty="0"/>
            <a:t>Applications</a:t>
          </a:r>
        </a:p>
      </dgm:t>
    </dgm:pt>
    <dgm:pt modelId="{C742EC87-786B-0B40-802E-152667C4D30C}" type="parTrans" cxnId="{34D3B14B-CC18-1B41-9FC1-EBAAB1F16250}">
      <dgm:prSet/>
      <dgm:spPr/>
      <dgm:t>
        <a:bodyPr/>
        <a:lstStyle/>
        <a:p>
          <a:endParaRPr lang="en-US" sz="1400"/>
        </a:p>
      </dgm:t>
    </dgm:pt>
    <dgm:pt modelId="{92F02CAB-E82D-A840-B8CB-54F49412185F}" type="sibTrans" cxnId="{34D3B14B-CC18-1B41-9FC1-EBAAB1F16250}">
      <dgm:prSet/>
      <dgm:spPr/>
      <dgm:t>
        <a:bodyPr/>
        <a:lstStyle/>
        <a:p>
          <a:endParaRPr lang="en-US" sz="1400"/>
        </a:p>
      </dgm:t>
    </dgm:pt>
    <dgm:pt modelId="{2509D9A4-A34E-054C-8E40-E07E8EF20CFA}" type="pres">
      <dgm:prSet presAssocID="{8E4B5D4C-AA79-C34E-BA35-DEF07D02AD74}" presName="Name0" presStyleCnt="0">
        <dgm:presLayoutVars>
          <dgm:dir/>
          <dgm:animLvl val="lvl"/>
          <dgm:resizeHandles val="exact"/>
        </dgm:presLayoutVars>
      </dgm:prSet>
      <dgm:spPr/>
    </dgm:pt>
    <dgm:pt modelId="{81DEBFEC-CD68-5649-AC06-5BB84FDB9366}" type="pres">
      <dgm:prSet presAssocID="{2BDCB4EF-A4C3-6F4E-A5A2-FB6745635F08}" presName="Name8" presStyleCnt="0"/>
      <dgm:spPr/>
    </dgm:pt>
    <dgm:pt modelId="{F9FC2BDF-B80A-CA4A-9CDC-0624CDE86031}" type="pres">
      <dgm:prSet presAssocID="{2BDCB4EF-A4C3-6F4E-A5A2-FB6745635F08}" presName="level" presStyleLbl="node1" presStyleIdx="0" presStyleCnt="4">
        <dgm:presLayoutVars>
          <dgm:chMax val="1"/>
          <dgm:bulletEnabled val="1"/>
        </dgm:presLayoutVars>
      </dgm:prSet>
      <dgm:spPr/>
    </dgm:pt>
    <dgm:pt modelId="{C8020D7D-6714-ED45-9C6D-2ACE14C3997E}" type="pres">
      <dgm:prSet presAssocID="{2BDCB4EF-A4C3-6F4E-A5A2-FB6745635F0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D01C05E-0F64-5D41-AA33-51576A29532E}" type="pres">
      <dgm:prSet presAssocID="{0BADA3B3-587B-2946-A490-9D758A6B974D}" presName="Name8" presStyleCnt="0"/>
      <dgm:spPr/>
    </dgm:pt>
    <dgm:pt modelId="{57383A01-C18C-314C-BD1B-4B890874B18E}" type="pres">
      <dgm:prSet presAssocID="{0BADA3B3-587B-2946-A490-9D758A6B974D}" presName="level" presStyleLbl="node1" presStyleIdx="1" presStyleCnt="4">
        <dgm:presLayoutVars>
          <dgm:chMax val="1"/>
          <dgm:bulletEnabled val="1"/>
        </dgm:presLayoutVars>
      </dgm:prSet>
      <dgm:spPr/>
    </dgm:pt>
    <dgm:pt modelId="{F67CFFE8-A532-D841-A7AC-B9E25464D4C9}" type="pres">
      <dgm:prSet presAssocID="{0BADA3B3-587B-2946-A490-9D758A6B97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C17C15-1B62-E040-9CAF-9D5836AC1FFA}" type="pres">
      <dgm:prSet presAssocID="{2A826885-14B4-DE42-92AD-FBED334EEC55}" presName="Name8" presStyleCnt="0"/>
      <dgm:spPr/>
    </dgm:pt>
    <dgm:pt modelId="{8B2FF1BF-D103-924F-A017-5E31FC24F874}" type="pres">
      <dgm:prSet presAssocID="{2A826885-14B4-DE42-92AD-FBED334EEC55}" presName="level" presStyleLbl="node1" presStyleIdx="2" presStyleCnt="4">
        <dgm:presLayoutVars>
          <dgm:chMax val="1"/>
          <dgm:bulletEnabled val="1"/>
        </dgm:presLayoutVars>
      </dgm:prSet>
      <dgm:spPr/>
    </dgm:pt>
    <dgm:pt modelId="{5881FEEA-71BE-0340-9C3B-490F79285132}" type="pres">
      <dgm:prSet presAssocID="{2A826885-14B4-DE42-92AD-FBED334EEC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3AB4E93-B965-264C-BC67-E2CDB4B584B9}" type="pres">
      <dgm:prSet presAssocID="{74445038-7D88-194E-9134-91CA459CC992}" presName="Name8" presStyleCnt="0"/>
      <dgm:spPr/>
    </dgm:pt>
    <dgm:pt modelId="{84C6FEED-BBE5-4240-BD47-0CF86AE8D5E1}" type="pres">
      <dgm:prSet presAssocID="{74445038-7D88-194E-9134-91CA459CC992}" presName="level" presStyleLbl="node1" presStyleIdx="3" presStyleCnt="4">
        <dgm:presLayoutVars>
          <dgm:chMax val="1"/>
          <dgm:bulletEnabled val="1"/>
        </dgm:presLayoutVars>
      </dgm:prSet>
      <dgm:spPr/>
    </dgm:pt>
    <dgm:pt modelId="{8D957D25-9452-5C43-8C64-49123580317C}" type="pres">
      <dgm:prSet presAssocID="{74445038-7D88-194E-9134-91CA459CC99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0495407-9476-144F-80AD-3E5AC10B51C3}" srcId="{8E4B5D4C-AA79-C34E-BA35-DEF07D02AD74}" destId="{74445038-7D88-194E-9134-91CA459CC992}" srcOrd="3" destOrd="0" parTransId="{58F56732-84C5-7D47-9642-FF0F4B426F6C}" sibTransId="{0BBE9CCB-C9C8-AB43-AB6F-25F0DA7FDE91}"/>
    <dgm:cxn modelId="{EA278307-6748-0143-90B9-FD2EF4AFB934}" type="presOf" srcId="{0BADA3B3-587B-2946-A490-9D758A6B974D}" destId="{F67CFFE8-A532-D841-A7AC-B9E25464D4C9}" srcOrd="1" destOrd="0" presId="urn:microsoft.com/office/officeart/2005/8/layout/pyramid1"/>
    <dgm:cxn modelId="{21D56D12-2F44-CD41-8E70-A3475DE0874D}" type="presOf" srcId="{8E4B5D4C-AA79-C34E-BA35-DEF07D02AD74}" destId="{2509D9A4-A34E-054C-8E40-E07E8EF20CFA}" srcOrd="0" destOrd="0" presId="urn:microsoft.com/office/officeart/2005/8/layout/pyramid1"/>
    <dgm:cxn modelId="{34D3B14B-CC18-1B41-9FC1-EBAAB1F16250}" srcId="{8E4B5D4C-AA79-C34E-BA35-DEF07D02AD74}" destId="{0BADA3B3-587B-2946-A490-9D758A6B974D}" srcOrd="1" destOrd="0" parTransId="{C742EC87-786B-0B40-802E-152667C4D30C}" sibTransId="{92F02CAB-E82D-A840-B8CB-54F49412185F}"/>
    <dgm:cxn modelId="{1481BA5C-F543-9646-B982-E954B3970573}" type="presOf" srcId="{74445038-7D88-194E-9134-91CA459CC992}" destId="{84C6FEED-BBE5-4240-BD47-0CF86AE8D5E1}" srcOrd="0" destOrd="0" presId="urn:microsoft.com/office/officeart/2005/8/layout/pyramid1"/>
    <dgm:cxn modelId="{A1F5A86A-880F-3E48-A622-039C1FCCFBA7}" type="presOf" srcId="{0BADA3B3-587B-2946-A490-9D758A6B974D}" destId="{57383A01-C18C-314C-BD1B-4B890874B18E}" srcOrd="0" destOrd="0" presId="urn:microsoft.com/office/officeart/2005/8/layout/pyramid1"/>
    <dgm:cxn modelId="{2A48A46E-65DD-CF4B-9B39-B9E6C12DEA5A}" type="presOf" srcId="{2A826885-14B4-DE42-92AD-FBED334EEC55}" destId="{5881FEEA-71BE-0340-9C3B-490F79285132}" srcOrd="1" destOrd="0" presId="urn:microsoft.com/office/officeart/2005/8/layout/pyramid1"/>
    <dgm:cxn modelId="{C9359B88-7DE5-154E-8807-FBC7F8AC4B48}" srcId="{8E4B5D4C-AA79-C34E-BA35-DEF07D02AD74}" destId="{2BDCB4EF-A4C3-6F4E-A5A2-FB6745635F08}" srcOrd="0" destOrd="0" parTransId="{45BEABEE-804D-3E42-B8E4-B7B5DF9E10F9}" sibTransId="{2E50C99E-4F29-634A-A56D-427957D2E075}"/>
    <dgm:cxn modelId="{6C62068E-902D-B548-ABE7-878438CFA095}" type="presOf" srcId="{74445038-7D88-194E-9134-91CA459CC992}" destId="{8D957D25-9452-5C43-8C64-49123580317C}" srcOrd="1" destOrd="0" presId="urn:microsoft.com/office/officeart/2005/8/layout/pyramid1"/>
    <dgm:cxn modelId="{FD11788F-EFB7-A14C-8A9C-007ABC41BA7F}" type="presOf" srcId="{2BDCB4EF-A4C3-6F4E-A5A2-FB6745635F08}" destId="{F9FC2BDF-B80A-CA4A-9CDC-0624CDE86031}" srcOrd="0" destOrd="0" presId="urn:microsoft.com/office/officeart/2005/8/layout/pyramid1"/>
    <dgm:cxn modelId="{C80E94D6-5FD6-F546-95AA-5C934A01A1B3}" srcId="{8E4B5D4C-AA79-C34E-BA35-DEF07D02AD74}" destId="{2A826885-14B4-DE42-92AD-FBED334EEC55}" srcOrd="2" destOrd="0" parTransId="{6E6CD06F-917A-1545-AF5F-AB7F48A1403D}" sibTransId="{757D2741-E54B-FF4A-B2C0-0656BF44A73F}"/>
    <dgm:cxn modelId="{B9763BF5-C2F2-A14B-869F-689F0F616C43}" type="presOf" srcId="{2A826885-14B4-DE42-92AD-FBED334EEC55}" destId="{8B2FF1BF-D103-924F-A017-5E31FC24F874}" srcOrd="0" destOrd="0" presId="urn:microsoft.com/office/officeart/2005/8/layout/pyramid1"/>
    <dgm:cxn modelId="{C9B60DF7-B8F3-E248-B53A-FF679601F0B6}" type="presOf" srcId="{2BDCB4EF-A4C3-6F4E-A5A2-FB6745635F08}" destId="{C8020D7D-6714-ED45-9C6D-2ACE14C3997E}" srcOrd="1" destOrd="0" presId="urn:microsoft.com/office/officeart/2005/8/layout/pyramid1"/>
    <dgm:cxn modelId="{C57588DF-85F3-9E41-AC28-EA8BFECE3E68}" type="presParOf" srcId="{2509D9A4-A34E-054C-8E40-E07E8EF20CFA}" destId="{81DEBFEC-CD68-5649-AC06-5BB84FDB9366}" srcOrd="0" destOrd="0" presId="urn:microsoft.com/office/officeart/2005/8/layout/pyramid1"/>
    <dgm:cxn modelId="{0F2709C2-0A33-BF49-9BE9-5258773879B7}" type="presParOf" srcId="{81DEBFEC-CD68-5649-AC06-5BB84FDB9366}" destId="{F9FC2BDF-B80A-CA4A-9CDC-0624CDE86031}" srcOrd="0" destOrd="0" presId="urn:microsoft.com/office/officeart/2005/8/layout/pyramid1"/>
    <dgm:cxn modelId="{0E201F83-0DB2-EF4F-AEEC-AB3CBF0D31FB}" type="presParOf" srcId="{81DEBFEC-CD68-5649-AC06-5BB84FDB9366}" destId="{C8020D7D-6714-ED45-9C6D-2ACE14C3997E}" srcOrd="1" destOrd="0" presId="urn:microsoft.com/office/officeart/2005/8/layout/pyramid1"/>
    <dgm:cxn modelId="{BCEAB852-28B5-7844-9F96-E4E3FFA100D3}" type="presParOf" srcId="{2509D9A4-A34E-054C-8E40-E07E8EF20CFA}" destId="{CD01C05E-0F64-5D41-AA33-51576A29532E}" srcOrd="1" destOrd="0" presId="urn:microsoft.com/office/officeart/2005/8/layout/pyramid1"/>
    <dgm:cxn modelId="{5955BBAD-E349-6E45-963A-07D1024E9CD4}" type="presParOf" srcId="{CD01C05E-0F64-5D41-AA33-51576A29532E}" destId="{57383A01-C18C-314C-BD1B-4B890874B18E}" srcOrd="0" destOrd="0" presId="urn:microsoft.com/office/officeart/2005/8/layout/pyramid1"/>
    <dgm:cxn modelId="{D9A3A938-5F53-1A44-B468-F0DD963F94AB}" type="presParOf" srcId="{CD01C05E-0F64-5D41-AA33-51576A29532E}" destId="{F67CFFE8-A532-D841-A7AC-B9E25464D4C9}" srcOrd="1" destOrd="0" presId="urn:microsoft.com/office/officeart/2005/8/layout/pyramid1"/>
    <dgm:cxn modelId="{B7440514-8B4A-124C-9268-7351C85C7DB7}" type="presParOf" srcId="{2509D9A4-A34E-054C-8E40-E07E8EF20CFA}" destId="{88C17C15-1B62-E040-9CAF-9D5836AC1FFA}" srcOrd="2" destOrd="0" presId="urn:microsoft.com/office/officeart/2005/8/layout/pyramid1"/>
    <dgm:cxn modelId="{7C72A185-8A15-8242-91F0-F43FF25E6D31}" type="presParOf" srcId="{88C17C15-1B62-E040-9CAF-9D5836AC1FFA}" destId="{8B2FF1BF-D103-924F-A017-5E31FC24F874}" srcOrd="0" destOrd="0" presId="urn:microsoft.com/office/officeart/2005/8/layout/pyramid1"/>
    <dgm:cxn modelId="{0423FDA2-C95E-F645-A86C-0110C5DA8583}" type="presParOf" srcId="{88C17C15-1B62-E040-9CAF-9D5836AC1FFA}" destId="{5881FEEA-71BE-0340-9C3B-490F79285132}" srcOrd="1" destOrd="0" presId="urn:microsoft.com/office/officeart/2005/8/layout/pyramid1"/>
    <dgm:cxn modelId="{1C74339C-16F5-084D-B709-1CE5BCBBE45C}" type="presParOf" srcId="{2509D9A4-A34E-054C-8E40-E07E8EF20CFA}" destId="{33AB4E93-B965-264C-BC67-E2CDB4B584B9}" srcOrd="3" destOrd="0" presId="urn:microsoft.com/office/officeart/2005/8/layout/pyramid1"/>
    <dgm:cxn modelId="{2FDD3BFB-79D0-034B-938E-5D920B1BC056}" type="presParOf" srcId="{33AB4E93-B965-264C-BC67-E2CDB4B584B9}" destId="{84C6FEED-BBE5-4240-BD47-0CF86AE8D5E1}" srcOrd="0" destOrd="0" presId="urn:microsoft.com/office/officeart/2005/8/layout/pyramid1"/>
    <dgm:cxn modelId="{9F78956A-137A-444B-9AF4-ACC347908249}" type="presParOf" srcId="{33AB4E93-B965-264C-BC67-E2CDB4B584B9}" destId="{8D957D25-9452-5C43-8C64-49123580317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4B5D4C-AA79-C34E-BA35-DEF07D02AD7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BDCB4EF-A4C3-6F4E-A5A2-FB6745635F0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000" dirty="0" err="1"/>
            <a:t>Oper</a:t>
          </a:r>
          <a:endParaRPr lang="en-US" sz="2000" dirty="0"/>
        </a:p>
      </dgm:t>
    </dgm:pt>
    <dgm:pt modelId="{45BEABEE-804D-3E42-B8E4-B7B5DF9E10F9}" type="parTrans" cxnId="{C9359B88-7DE5-154E-8807-FBC7F8AC4B48}">
      <dgm:prSet/>
      <dgm:spPr/>
      <dgm:t>
        <a:bodyPr/>
        <a:lstStyle/>
        <a:p>
          <a:endParaRPr lang="en-US" sz="1400"/>
        </a:p>
      </dgm:t>
    </dgm:pt>
    <dgm:pt modelId="{2E50C99E-4F29-634A-A56D-427957D2E075}" type="sibTrans" cxnId="{C9359B88-7DE5-154E-8807-FBC7F8AC4B48}">
      <dgm:prSet/>
      <dgm:spPr/>
      <dgm:t>
        <a:bodyPr/>
        <a:lstStyle/>
        <a:p>
          <a:endParaRPr lang="en-US" sz="1400"/>
        </a:p>
      </dgm:t>
    </dgm:pt>
    <dgm:pt modelId="{2A826885-14B4-DE42-92AD-FBED334EEC55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000" dirty="0"/>
            <a:t>Software Components</a:t>
          </a:r>
        </a:p>
      </dgm:t>
    </dgm:pt>
    <dgm:pt modelId="{6E6CD06F-917A-1545-AF5F-AB7F48A1403D}" type="parTrans" cxnId="{C80E94D6-5FD6-F546-95AA-5C934A01A1B3}">
      <dgm:prSet/>
      <dgm:spPr/>
      <dgm:t>
        <a:bodyPr/>
        <a:lstStyle/>
        <a:p>
          <a:endParaRPr lang="en-US" sz="1400"/>
        </a:p>
      </dgm:t>
    </dgm:pt>
    <dgm:pt modelId="{757D2741-E54B-FF4A-B2C0-0656BF44A73F}" type="sibTrans" cxnId="{C80E94D6-5FD6-F546-95AA-5C934A01A1B3}">
      <dgm:prSet/>
      <dgm:spPr/>
      <dgm:t>
        <a:bodyPr/>
        <a:lstStyle/>
        <a:p>
          <a:endParaRPr lang="en-US" sz="1400"/>
        </a:p>
      </dgm:t>
    </dgm:pt>
    <dgm:pt modelId="{74445038-7D88-194E-9134-91CA459CC99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000" dirty="0"/>
            <a:t>Collaborative Infrastructure</a:t>
          </a:r>
        </a:p>
      </dgm:t>
    </dgm:pt>
    <dgm:pt modelId="{58F56732-84C5-7D47-9642-FF0F4B426F6C}" type="parTrans" cxnId="{F0495407-9476-144F-80AD-3E5AC10B51C3}">
      <dgm:prSet/>
      <dgm:spPr/>
      <dgm:t>
        <a:bodyPr/>
        <a:lstStyle/>
        <a:p>
          <a:endParaRPr lang="en-US" sz="1400"/>
        </a:p>
      </dgm:t>
    </dgm:pt>
    <dgm:pt modelId="{0BBE9CCB-C9C8-AB43-AB6F-25F0DA7FDE91}" type="sibTrans" cxnId="{F0495407-9476-144F-80AD-3E5AC10B51C3}">
      <dgm:prSet/>
      <dgm:spPr/>
      <dgm:t>
        <a:bodyPr/>
        <a:lstStyle/>
        <a:p>
          <a:endParaRPr lang="en-US" sz="1400"/>
        </a:p>
      </dgm:t>
    </dgm:pt>
    <dgm:pt modelId="{0BADA3B3-587B-2946-A490-9D758A6B974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000" dirty="0"/>
            <a:t>Applications</a:t>
          </a:r>
        </a:p>
      </dgm:t>
    </dgm:pt>
    <dgm:pt modelId="{C742EC87-786B-0B40-802E-152667C4D30C}" type="parTrans" cxnId="{34D3B14B-CC18-1B41-9FC1-EBAAB1F16250}">
      <dgm:prSet/>
      <dgm:spPr/>
      <dgm:t>
        <a:bodyPr/>
        <a:lstStyle/>
        <a:p>
          <a:endParaRPr lang="en-US" sz="1400"/>
        </a:p>
      </dgm:t>
    </dgm:pt>
    <dgm:pt modelId="{92F02CAB-E82D-A840-B8CB-54F49412185F}" type="sibTrans" cxnId="{34D3B14B-CC18-1B41-9FC1-EBAAB1F16250}">
      <dgm:prSet/>
      <dgm:spPr/>
      <dgm:t>
        <a:bodyPr/>
        <a:lstStyle/>
        <a:p>
          <a:endParaRPr lang="en-US" sz="1400"/>
        </a:p>
      </dgm:t>
    </dgm:pt>
    <dgm:pt modelId="{2509D9A4-A34E-054C-8E40-E07E8EF20CFA}" type="pres">
      <dgm:prSet presAssocID="{8E4B5D4C-AA79-C34E-BA35-DEF07D02AD74}" presName="Name0" presStyleCnt="0">
        <dgm:presLayoutVars>
          <dgm:dir/>
          <dgm:animLvl val="lvl"/>
          <dgm:resizeHandles val="exact"/>
        </dgm:presLayoutVars>
      </dgm:prSet>
      <dgm:spPr/>
    </dgm:pt>
    <dgm:pt modelId="{81DEBFEC-CD68-5649-AC06-5BB84FDB9366}" type="pres">
      <dgm:prSet presAssocID="{2BDCB4EF-A4C3-6F4E-A5A2-FB6745635F08}" presName="Name8" presStyleCnt="0"/>
      <dgm:spPr/>
    </dgm:pt>
    <dgm:pt modelId="{F9FC2BDF-B80A-CA4A-9CDC-0624CDE86031}" type="pres">
      <dgm:prSet presAssocID="{2BDCB4EF-A4C3-6F4E-A5A2-FB6745635F08}" presName="level" presStyleLbl="node1" presStyleIdx="0" presStyleCnt="4">
        <dgm:presLayoutVars>
          <dgm:chMax val="1"/>
          <dgm:bulletEnabled val="1"/>
        </dgm:presLayoutVars>
      </dgm:prSet>
      <dgm:spPr/>
    </dgm:pt>
    <dgm:pt modelId="{C8020D7D-6714-ED45-9C6D-2ACE14C3997E}" type="pres">
      <dgm:prSet presAssocID="{2BDCB4EF-A4C3-6F4E-A5A2-FB6745635F0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D01C05E-0F64-5D41-AA33-51576A29532E}" type="pres">
      <dgm:prSet presAssocID="{0BADA3B3-587B-2946-A490-9D758A6B974D}" presName="Name8" presStyleCnt="0"/>
      <dgm:spPr/>
    </dgm:pt>
    <dgm:pt modelId="{57383A01-C18C-314C-BD1B-4B890874B18E}" type="pres">
      <dgm:prSet presAssocID="{0BADA3B3-587B-2946-A490-9D758A6B974D}" presName="level" presStyleLbl="node1" presStyleIdx="1" presStyleCnt="4">
        <dgm:presLayoutVars>
          <dgm:chMax val="1"/>
          <dgm:bulletEnabled val="1"/>
        </dgm:presLayoutVars>
      </dgm:prSet>
      <dgm:spPr/>
    </dgm:pt>
    <dgm:pt modelId="{F67CFFE8-A532-D841-A7AC-B9E25464D4C9}" type="pres">
      <dgm:prSet presAssocID="{0BADA3B3-587B-2946-A490-9D758A6B97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C17C15-1B62-E040-9CAF-9D5836AC1FFA}" type="pres">
      <dgm:prSet presAssocID="{2A826885-14B4-DE42-92AD-FBED334EEC55}" presName="Name8" presStyleCnt="0"/>
      <dgm:spPr/>
    </dgm:pt>
    <dgm:pt modelId="{8B2FF1BF-D103-924F-A017-5E31FC24F874}" type="pres">
      <dgm:prSet presAssocID="{2A826885-14B4-DE42-92AD-FBED334EEC55}" presName="level" presStyleLbl="node1" presStyleIdx="2" presStyleCnt="4">
        <dgm:presLayoutVars>
          <dgm:chMax val="1"/>
          <dgm:bulletEnabled val="1"/>
        </dgm:presLayoutVars>
      </dgm:prSet>
      <dgm:spPr/>
    </dgm:pt>
    <dgm:pt modelId="{5881FEEA-71BE-0340-9C3B-490F79285132}" type="pres">
      <dgm:prSet presAssocID="{2A826885-14B4-DE42-92AD-FBED334EEC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3AB4E93-B965-264C-BC67-E2CDB4B584B9}" type="pres">
      <dgm:prSet presAssocID="{74445038-7D88-194E-9134-91CA459CC992}" presName="Name8" presStyleCnt="0"/>
      <dgm:spPr/>
    </dgm:pt>
    <dgm:pt modelId="{84C6FEED-BBE5-4240-BD47-0CF86AE8D5E1}" type="pres">
      <dgm:prSet presAssocID="{74445038-7D88-194E-9134-91CA459CC992}" presName="level" presStyleLbl="node1" presStyleIdx="3" presStyleCnt="4">
        <dgm:presLayoutVars>
          <dgm:chMax val="1"/>
          <dgm:bulletEnabled val="1"/>
        </dgm:presLayoutVars>
      </dgm:prSet>
      <dgm:spPr/>
    </dgm:pt>
    <dgm:pt modelId="{8D957D25-9452-5C43-8C64-49123580317C}" type="pres">
      <dgm:prSet presAssocID="{74445038-7D88-194E-9134-91CA459CC99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0495407-9476-144F-80AD-3E5AC10B51C3}" srcId="{8E4B5D4C-AA79-C34E-BA35-DEF07D02AD74}" destId="{74445038-7D88-194E-9134-91CA459CC992}" srcOrd="3" destOrd="0" parTransId="{58F56732-84C5-7D47-9642-FF0F4B426F6C}" sibTransId="{0BBE9CCB-C9C8-AB43-AB6F-25F0DA7FDE91}"/>
    <dgm:cxn modelId="{EA278307-6748-0143-90B9-FD2EF4AFB934}" type="presOf" srcId="{0BADA3B3-587B-2946-A490-9D758A6B974D}" destId="{F67CFFE8-A532-D841-A7AC-B9E25464D4C9}" srcOrd="1" destOrd="0" presId="urn:microsoft.com/office/officeart/2005/8/layout/pyramid1"/>
    <dgm:cxn modelId="{21D56D12-2F44-CD41-8E70-A3475DE0874D}" type="presOf" srcId="{8E4B5D4C-AA79-C34E-BA35-DEF07D02AD74}" destId="{2509D9A4-A34E-054C-8E40-E07E8EF20CFA}" srcOrd="0" destOrd="0" presId="urn:microsoft.com/office/officeart/2005/8/layout/pyramid1"/>
    <dgm:cxn modelId="{34D3B14B-CC18-1B41-9FC1-EBAAB1F16250}" srcId="{8E4B5D4C-AA79-C34E-BA35-DEF07D02AD74}" destId="{0BADA3B3-587B-2946-A490-9D758A6B974D}" srcOrd="1" destOrd="0" parTransId="{C742EC87-786B-0B40-802E-152667C4D30C}" sibTransId="{92F02CAB-E82D-A840-B8CB-54F49412185F}"/>
    <dgm:cxn modelId="{1481BA5C-F543-9646-B982-E954B3970573}" type="presOf" srcId="{74445038-7D88-194E-9134-91CA459CC992}" destId="{84C6FEED-BBE5-4240-BD47-0CF86AE8D5E1}" srcOrd="0" destOrd="0" presId="urn:microsoft.com/office/officeart/2005/8/layout/pyramid1"/>
    <dgm:cxn modelId="{A1F5A86A-880F-3E48-A622-039C1FCCFBA7}" type="presOf" srcId="{0BADA3B3-587B-2946-A490-9D758A6B974D}" destId="{57383A01-C18C-314C-BD1B-4B890874B18E}" srcOrd="0" destOrd="0" presId="urn:microsoft.com/office/officeart/2005/8/layout/pyramid1"/>
    <dgm:cxn modelId="{2A48A46E-65DD-CF4B-9B39-B9E6C12DEA5A}" type="presOf" srcId="{2A826885-14B4-DE42-92AD-FBED334EEC55}" destId="{5881FEEA-71BE-0340-9C3B-490F79285132}" srcOrd="1" destOrd="0" presId="urn:microsoft.com/office/officeart/2005/8/layout/pyramid1"/>
    <dgm:cxn modelId="{C9359B88-7DE5-154E-8807-FBC7F8AC4B48}" srcId="{8E4B5D4C-AA79-C34E-BA35-DEF07D02AD74}" destId="{2BDCB4EF-A4C3-6F4E-A5A2-FB6745635F08}" srcOrd="0" destOrd="0" parTransId="{45BEABEE-804D-3E42-B8E4-B7B5DF9E10F9}" sibTransId="{2E50C99E-4F29-634A-A56D-427957D2E075}"/>
    <dgm:cxn modelId="{6C62068E-902D-B548-ABE7-878438CFA095}" type="presOf" srcId="{74445038-7D88-194E-9134-91CA459CC992}" destId="{8D957D25-9452-5C43-8C64-49123580317C}" srcOrd="1" destOrd="0" presId="urn:microsoft.com/office/officeart/2005/8/layout/pyramid1"/>
    <dgm:cxn modelId="{FD11788F-EFB7-A14C-8A9C-007ABC41BA7F}" type="presOf" srcId="{2BDCB4EF-A4C3-6F4E-A5A2-FB6745635F08}" destId="{F9FC2BDF-B80A-CA4A-9CDC-0624CDE86031}" srcOrd="0" destOrd="0" presId="urn:microsoft.com/office/officeart/2005/8/layout/pyramid1"/>
    <dgm:cxn modelId="{C80E94D6-5FD6-F546-95AA-5C934A01A1B3}" srcId="{8E4B5D4C-AA79-C34E-BA35-DEF07D02AD74}" destId="{2A826885-14B4-DE42-92AD-FBED334EEC55}" srcOrd="2" destOrd="0" parTransId="{6E6CD06F-917A-1545-AF5F-AB7F48A1403D}" sibTransId="{757D2741-E54B-FF4A-B2C0-0656BF44A73F}"/>
    <dgm:cxn modelId="{B9763BF5-C2F2-A14B-869F-689F0F616C43}" type="presOf" srcId="{2A826885-14B4-DE42-92AD-FBED334EEC55}" destId="{8B2FF1BF-D103-924F-A017-5E31FC24F874}" srcOrd="0" destOrd="0" presId="urn:microsoft.com/office/officeart/2005/8/layout/pyramid1"/>
    <dgm:cxn modelId="{C9B60DF7-B8F3-E248-B53A-FF679601F0B6}" type="presOf" srcId="{2BDCB4EF-A4C3-6F4E-A5A2-FB6745635F08}" destId="{C8020D7D-6714-ED45-9C6D-2ACE14C3997E}" srcOrd="1" destOrd="0" presId="urn:microsoft.com/office/officeart/2005/8/layout/pyramid1"/>
    <dgm:cxn modelId="{C57588DF-85F3-9E41-AC28-EA8BFECE3E68}" type="presParOf" srcId="{2509D9A4-A34E-054C-8E40-E07E8EF20CFA}" destId="{81DEBFEC-CD68-5649-AC06-5BB84FDB9366}" srcOrd="0" destOrd="0" presId="urn:microsoft.com/office/officeart/2005/8/layout/pyramid1"/>
    <dgm:cxn modelId="{0F2709C2-0A33-BF49-9BE9-5258773879B7}" type="presParOf" srcId="{81DEBFEC-CD68-5649-AC06-5BB84FDB9366}" destId="{F9FC2BDF-B80A-CA4A-9CDC-0624CDE86031}" srcOrd="0" destOrd="0" presId="urn:microsoft.com/office/officeart/2005/8/layout/pyramid1"/>
    <dgm:cxn modelId="{0E201F83-0DB2-EF4F-AEEC-AB3CBF0D31FB}" type="presParOf" srcId="{81DEBFEC-CD68-5649-AC06-5BB84FDB9366}" destId="{C8020D7D-6714-ED45-9C6D-2ACE14C3997E}" srcOrd="1" destOrd="0" presId="urn:microsoft.com/office/officeart/2005/8/layout/pyramid1"/>
    <dgm:cxn modelId="{BCEAB852-28B5-7844-9F96-E4E3FFA100D3}" type="presParOf" srcId="{2509D9A4-A34E-054C-8E40-E07E8EF20CFA}" destId="{CD01C05E-0F64-5D41-AA33-51576A29532E}" srcOrd="1" destOrd="0" presId="urn:microsoft.com/office/officeart/2005/8/layout/pyramid1"/>
    <dgm:cxn modelId="{5955BBAD-E349-6E45-963A-07D1024E9CD4}" type="presParOf" srcId="{CD01C05E-0F64-5D41-AA33-51576A29532E}" destId="{57383A01-C18C-314C-BD1B-4B890874B18E}" srcOrd="0" destOrd="0" presId="urn:microsoft.com/office/officeart/2005/8/layout/pyramid1"/>
    <dgm:cxn modelId="{D9A3A938-5F53-1A44-B468-F0DD963F94AB}" type="presParOf" srcId="{CD01C05E-0F64-5D41-AA33-51576A29532E}" destId="{F67CFFE8-A532-D841-A7AC-B9E25464D4C9}" srcOrd="1" destOrd="0" presId="urn:microsoft.com/office/officeart/2005/8/layout/pyramid1"/>
    <dgm:cxn modelId="{B7440514-8B4A-124C-9268-7351C85C7DB7}" type="presParOf" srcId="{2509D9A4-A34E-054C-8E40-E07E8EF20CFA}" destId="{88C17C15-1B62-E040-9CAF-9D5836AC1FFA}" srcOrd="2" destOrd="0" presId="urn:microsoft.com/office/officeart/2005/8/layout/pyramid1"/>
    <dgm:cxn modelId="{7C72A185-8A15-8242-91F0-F43FF25E6D31}" type="presParOf" srcId="{88C17C15-1B62-E040-9CAF-9D5836AC1FFA}" destId="{8B2FF1BF-D103-924F-A017-5E31FC24F874}" srcOrd="0" destOrd="0" presId="urn:microsoft.com/office/officeart/2005/8/layout/pyramid1"/>
    <dgm:cxn modelId="{0423FDA2-C95E-F645-A86C-0110C5DA8583}" type="presParOf" srcId="{88C17C15-1B62-E040-9CAF-9D5836AC1FFA}" destId="{5881FEEA-71BE-0340-9C3B-490F79285132}" srcOrd="1" destOrd="0" presId="urn:microsoft.com/office/officeart/2005/8/layout/pyramid1"/>
    <dgm:cxn modelId="{1C74339C-16F5-084D-B709-1CE5BCBBE45C}" type="presParOf" srcId="{2509D9A4-A34E-054C-8E40-E07E8EF20CFA}" destId="{33AB4E93-B965-264C-BC67-E2CDB4B584B9}" srcOrd="3" destOrd="0" presId="urn:microsoft.com/office/officeart/2005/8/layout/pyramid1"/>
    <dgm:cxn modelId="{2FDD3BFB-79D0-034B-938E-5D920B1BC056}" type="presParOf" srcId="{33AB4E93-B965-264C-BC67-E2CDB4B584B9}" destId="{84C6FEED-BBE5-4240-BD47-0CF86AE8D5E1}" srcOrd="0" destOrd="0" presId="urn:microsoft.com/office/officeart/2005/8/layout/pyramid1"/>
    <dgm:cxn modelId="{9F78956A-137A-444B-9AF4-ACC347908249}" type="presParOf" srcId="{33AB4E93-B965-264C-BC67-E2CDB4B584B9}" destId="{8D957D25-9452-5C43-8C64-49123580317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4B5D4C-AA79-C34E-BA35-DEF07D02AD7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BDCB4EF-A4C3-6F4E-A5A2-FB6745635F0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000" dirty="0" err="1"/>
            <a:t>Oper</a:t>
          </a:r>
          <a:endParaRPr lang="en-US" sz="2000" dirty="0"/>
        </a:p>
      </dgm:t>
    </dgm:pt>
    <dgm:pt modelId="{45BEABEE-804D-3E42-B8E4-B7B5DF9E10F9}" type="parTrans" cxnId="{C9359B88-7DE5-154E-8807-FBC7F8AC4B48}">
      <dgm:prSet/>
      <dgm:spPr/>
      <dgm:t>
        <a:bodyPr/>
        <a:lstStyle/>
        <a:p>
          <a:endParaRPr lang="en-US" sz="1400"/>
        </a:p>
      </dgm:t>
    </dgm:pt>
    <dgm:pt modelId="{2E50C99E-4F29-634A-A56D-427957D2E075}" type="sibTrans" cxnId="{C9359B88-7DE5-154E-8807-FBC7F8AC4B48}">
      <dgm:prSet/>
      <dgm:spPr/>
      <dgm:t>
        <a:bodyPr/>
        <a:lstStyle/>
        <a:p>
          <a:endParaRPr lang="en-US" sz="1400"/>
        </a:p>
      </dgm:t>
    </dgm:pt>
    <dgm:pt modelId="{2A826885-14B4-DE42-92AD-FBED334EEC55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000" dirty="0"/>
            <a:t>Software Components</a:t>
          </a:r>
        </a:p>
      </dgm:t>
    </dgm:pt>
    <dgm:pt modelId="{6E6CD06F-917A-1545-AF5F-AB7F48A1403D}" type="parTrans" cxnId="{C80E94D6-5FD6-F546-95AA-5C934A01A1B3}">
      <dgm:prSet/>
      <dgm:spPr/>
      <dgm:t>
        <a:bodyPr/>
        <a:lstStyle/>
        <a:p>
          <a:endParaRPr lang="en-US" sz="1400"/>
        </a:p>
      </dgm:t>
    </dgm:pt>
    <dgm:pt modelId="{757D2741-E54B-FF4A-B2C0-0656BF44A73F}" type="sibTrans" cxnId="{C80E94D6-5FD6-F546-95AA-5C934A01A1B3}">
      <dgm:prSet/>
      <dgm:spPr/>
      <dgm:t>
        <a:bodyPr/>
        <a:lstStyle/>
        <a:p>
          <a:endParaRPr lang="en-US" sz="1400"/>
        </a:p>
      </dgm:t>
    </dgm:pt>
    <dgm:pt modelId="{74445038-7D88-194E-9134-91CA459CC99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000" dirty="0"/>
            <a:t>Collaborative Infrastructure</a:t>
          </a:r>
        </a:p>
      </dgm:t>
    </dgm:pt>
    <dgm:pt modelId="{58F56732-84C5-7D47-9642-FF0F4B426F6C}" type="parTrans" cxnId="{F0495407-9476-144F-80AD-3E5AC10B51C3}">
      <dgm:prSet/>
      <dgm:spPr/>
      <dgm:t>
        <a:bodyPr/>
        <a:lstStyle/>
        <a:p>
          <a:endParaRPr lang="en-US" sz="1400"/>
        </a:p>
      </dgm:t>
    </dgm:pt>
    <dgm:pt modelId="{0BBE9CCB-C9C8-AB43-AB6F-25F0DA7FDE91}" type="sibTrans" cxnId="{F0495407-9476-144F-80AD-3E5AC10B51C3}">
      <dgm:prSet/>
      <dgm:spPr/>
      <dgm:t>
        <a:bodyPr/>
        <a:lstStyle/>
        <a:p>
          <a:endParaRPr lang="en-US" sz="1400"/>
        </a:p>
      </dgm:t>
    </dgm:pt>
    <dgm:pt modelId="{0BADA3B3-587B-2946-A490-9D758A6B974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/>
            <a:t>Applications</a:t>
          </a:r>
        </a:p>
      </dgm:t>
    </dgm:pt>
    <dgm:pt modelId="{C742EC87-786B-0B40-802E-152667C4D30C}" type="parTrans" cxnId="{34D3B14B-CC18-1B41-9FC1-EBAAB1F16250}">
      <dgm:prSet/>
      <dgm:spPr/>
      <dgm:t>
        <a:bodyPr/>
        <a:lstStyle/>
        <a:p>
          <a:endParaRPr lang="en-US" sz="1400"/>
        </a:p>
      </dgm:t>
    </dgm:pt>
    <dgm:pt modelId="{92F02CAB-E82D-A840-B8CB-54F49412185F}" type="sibTrans" cxnId="{34D3B14B-CC18-1B41-9FC1-EBAAB1F16250}">
      <dgm:prSet/>
      <dgm:spPr/>
      <dgm:t>
        <a:bodyPr/>
        <a:lstStyle/>
        <a:p>
          <a:endParaRPr lang="en-US" sz="1400"/>
        </a:p>
      </dgm:t>
    </dgm:pt>
    <dgm:pt modelId="{2509D9A4-A34E-054C-8E40-E07E8EF20CFA}" type="pres">
      <dgm:prSet presAssocID="{8E4B5D4C-AA79-C34E-BA35-DEF07D02AD74}" presName="Name0" presStyleCnt="0">
        <dgm:presLayoutVars>
          <dgm:dir/>
          <dgm:animLvl val="lvl"/>
          <dgm:resizeHandles val="exact"/>
        </dgm:presLayoutVars>
      </dgm:prSet>
      <dgm:spPr/>
    </dgm:pt>
    <dgm:pt modelId="{81DEBFEC-CD68-5649-AC06-5BB84FDB9366}" type="pres">
      <dgm:prSet presAssocID="{2BDCB4EF-A4C3-6F4E-A5A2-FB6745635F08}" presName="Name8" presStyleCnt="0"/>
      <dgm:spPr/>
    </dgm:pt>
    <dgm:pt modelId="{F9FC2BDF-B80A-CA4A-9CDC-0624CDE86031}" type="pres">
      <dgm:prSet presAssocID="{2BDCB4EF-A4C3-6F4E-A5A2-FB6745635F08}" presName="level" presStyleLbl="node1" presStyleIdx="0" presStyleCnt="4">
        <dgm:presLayoutVars>
          <dgm:chMax val="1"/>
          <dgm:bulletEnabled val="1"/>
        </dgm:presLayoutVars>
      </dgm:prSet>
      <dgm:spPr/>
    </dgm:pt>
    <dgm:pt modelId="{C8020D7D-6714-ED45-9C6D-2ACE14C3997E}" type="pres">
      <dgm:prSet presAssocID="{2BDCB4EF-A4C3-6F4E-A5A2-FB6745635F0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D01C05E-0F64-5D41-AA33-51576A29532E}" type="pres">
      <dgm:prSet presAssocID="{0BADA3B3-587B-2946-A490-9D758A6B974D}" presName="Name8" presStyleCnt="0"/>
      <dgm:spPr/>
    </dgm:pt>
    <dgm:pt modelId="{57383A01-C18C-314C-BD1B-4B890874B18E}" type="pres">
      <dgm:prSet presAssocID="{0BADA3B3-587B-2946-A490-9D758A6B974D}" presName="level" presStyleLbl="node1" presStyleIdx="1" presStyleCnt="4">
        <dgm:presLayoutVars>
          <dgm:chMax val="1"/>
          <dgm:bulletEnabled val="1"/>
        </dgm:presLayoutVars>
      </dgm:prSet>
      <dgm:spPr/>
    </dgm:pt>
    <dgm:pt modelId="{F67CFFE8-A532-D841-A7AC-B9E25464D4C9}" type="pres">
      <dgm:prSet presAssocID="{0BADA3B3-587B-2946-A490-9D758A6B97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C17C15-1B62-E040-9CAF-9D5836AC1FFA}" type="pres">
      <dgm:prSet presAssocID="{2A826885-14B4-DE42-92AD-FBED334EEC55}" presName="Name8" presStyleCnt="0"/>
      <dgm:spPr/>
    </dgm:pt>
    <dgm:pt modelId="{8B2FF1BF-D103-924F-A017-5E31FC24F874}" type="pres">
      <dgm:prSet presAssocID="{2A826885-14B4-DE42-92AD-FBED334EEC55}" presName="level" presStyleLbl="node1" presStyleIdx="2" presStyleCnt="4">
        <dgm:presLayoutVars>
          <dgm:chMax val="1"/>
          <dgm:bulletEnabled val="1"/>
        </dgm:presLayoutVars>
      </dgm:prSet>
      <dgm:spPr/>
    </dgm:pt>
    <dgm:pt modelId="{5881FEEA-71BE-0340-9C3B-490F79285132}" type="pres">
      <dgm:prSet presAssocID="{2A826885-14B4-DE42-92AD-FBED334EEC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3AB4E93-B965-264C-BC67-E2CDB4B584B9}" type="pres">
      <dgm:prSet presAssocID="{74445038-7D88-194E-9134-91CA459CC992}" presName="Name8" presStyleCnt="0"/>
      <dgm:spPr/>
    </dgm:pt>
    <dgm:pt modelId="{84C6FEED-BBE5-4240-BD47-0CF86AE8D5E1}" type="pres">
      <dgm:prSet presAssocID="{74445038-7D88-194E-9134-91CA459CC992}" presName="level" presStyleLbl="node1" presStyleIdx="3" presStyleCnt="4">
        <dgm:presLayoutVars>
          <dgm:chMax val="1"/>
          <dgm:bulletEnabled val="1"/>
        </dgm:presLayoutVars>
      </dgm:prSet>
      <dgm:spPr/>
    </dgm:pt>
    <dgm:pt modelId="{8D957D25-9452-5C43-8C64-49123580317C}" type="pres">
      <dgm:prSet presAssocID="{74445038-7D88-194E-9134-91CA459CC99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0495407-9476-144F-80AD-3E5AC10B51C3}" srcId="{8E4B5D4C-AA79-C34E-BA35-DEF07D02AD74}" destId="{74445038-7D88-194E-9134-91CA459CC992}" srcOrd="3" destOrd="0" parTransId="{58F56732-84C5-7D47-9642-FF0F4B426F6C}" sibTransId="{0BBE9CCB-C9C8-AB43-AB6F-25F0DA7FDE91}"/>
    <dgm:cxn modelId="{EA278307-6748-0143-90B9-FD2EF4AFB934}" type="presOf" srcId="{0BADA3B3-587B-2946-A490-9D758A6B974D}" destId="{F67CFFE8-A532-D841-A7AC-B9E25464D4C9}" srcOrd="1" destOrd="0" presId="urn:microsoft.com/office/officeart/2005/8/layout/pyramid1"/>
    <dgm:cxn modelId="{21D56D12-2F44-CD41-8E70-A3475DE0874D}" type="presOf" srcId="{8E4B5D4C-AA79-C34E-BA35-DEF07D02AD74}" destId="{2509D9A4-A34E-054C-8E40-E07E8EF20CFA}" srcOrd="0" destOrd="0" presId="urn:microsoft.com/office/officeart/2005/8/layout/pyramid1"/>
    <dgm:cxn modelId="{34D3B14B-CC18-1B41-9FC1-EBAAB1F16250}" srcId="{8E4B5D4C-AA79-C34E-BA35-DEF07D02AD74}" destId="{0BADA3B3-587B-2946-A490-9D758A6B974D}" srcOrd="1" destOrd="0" parTransId="{C742EC87-786B-0B40-802E-152667C4D30C}" sibTransId="{92F02CAB-E82D-A840-B8CB-54F49412185F}"/>
    <dgm:cxn modelId="{1481BA5C-F543-9646-B982-E954B3970573}" type="presOf" srcId="{74445038-7D88-194E-9134-91CA459CC992}" destId="{84C6FEED-BBE5-4240-BD47-0CF86AE8D5E1}" srcOrd="0" destOrd="0" presId="urn:microsoft.com/office/officeart/2005/8/layout/pyramid1"/>
    <dgm:cxn modelId="{A1F5A86A-880F-3E48-A622-039C1FCCFBA7}" type="presOf" srcId="{0BADA3B3-587B-2946-A490-9D758A6B974D}" destId="{57383A01-C18C-314C-BD1B-4B890874B18E}" srcOrd="0" destOrd="0" presId="urn:microsoft.com/office/officeart/2005/8/layout/pyramid1"/>
    <dgm:cxn modelId="{2A48A46E-65DD-CF4B-9B39-B9E6C12DEA5A}" type="presOf" srcId="{2A826885-14B4-DE42-92AD-FBED334EEC55}" destId="{5881FEEA-71BE-0340-9C3B-490F79285132}" srcOrd="1" destOrd="0" presId="urn:microsoft.com/office/officeart/2005/8/layout/pyramid1"/>
    <dgm:cxn modelId="{C9359B88-7DE5-154E-8807-FBC7F8AC4B48}" srcId="{8E4B5D4C-AA79-C34E-BA35-DEF07D02AD74}" destId="{2BDCB4EF-A4C3-6F4E-A5A2-FB6745635F08}" srcOrd="0" destOrd="0" parTransId="{45BEABEE-804D-3E42-B8E4-B7B5DF9E10F9}" sibTransId="{2E50C99E-4F29-634A-A56D-427957D2E075}"/>
    <dgm:cxn modelId="{6C62068E-902D-B548-ABE7-878438CFA095}" type="presOf" srcId="{74445038-7D88-194E-9134-91CA459CC992}" destId="{8D957D25-9452-5C43-8C64-49123580317C}" srcOrd="1" destOrd="0" presId="urn:microsoft.com/office/officeart/2005/8/layout/pyramid1"/>
    <dgm:cxn modelId="{FD11788F-EFB7-A14C-8A9C-007ABC41BA7F}" type="presOf" srcId="{2BDCB4EF-A4C3-6F4E-A5A2-FB6745635F08}" destId="{F9FC2BDF-B80A-CA4A-9CDC-0624CDE86031}" srcOrd="0" destOrd="0" presId="urn:microsoft.com/office/officeart/2005/8/layout/pyramid1"/>
    <dgm:cxn modelId="{C80E94D6-5FD6-F546-95AA-5C934A01A1B3}" srcId="{8E4B5D4C-AA79-C34E-BA35-DEF07D02AD74}" destId="{2A826885-14B4-DE42-92AD-FBED334EEC55}" srcOrd="2" destOrd="0" parTransId="{6E6CD06F-917A-1545-AF5F-AB7F48A1403D}" sibTransId="{757D2741-E54B-FF4A-B2C0-0656BF44A73F}"/>
    <dgm:cxn modelId="{B9763BF5-C2F2-A14B-869F-689F0F616C43}" type="presOf" srcId="{2A826885-14B4-DE42-92AD-FBED334EEC55}" destId="{8B2FF1BF-D103-924F-A017-5E31FC24F874}" srcOrd="0" destOrd="0" presId="urn:microsoft.com/office/officeart/2005/8/layout/pyramid1"/>
    <dgm:cxn modelId="{C9B60DF7-B8F3-E248-B53A-FF679601F0B6}" type="presOf" srcId="{2BDCB4EF-A4C3-6F4E-A5A2-FB6745635F08}" destId="{C8020D7D-6714-ED45-9C6D-2ACE14C3997E}" srcOrd="1" destOrd="0" presId="urn:microsoft.com/office/officeart/2005/8/layout/pyramid1"/>
    <dgm:cxn modelId="{C57588DF-85F3-9E41-AC28-EA8BFECE3E68}" type="presParOf" srcId="{2509D9A4-A34E-054C-8E40-E07E8EF20CFA}" destId="{81DEBFEC-CD68-5649-AC06-5BB84FDB9366}" srcOrd="0" destOrd="0" presId="urn:microsoft.com/office/officeart/2005/8/layout/pyramid1"/>
    <dgm:cxn modelId="{0F2709C2-0A33-BF49-9BE9-5258773879B7}" type="presParOf" srcId="{81DEBFEC-CD68-5649-AC06-5BB84FDB9366}" destId="{F9FC2BDF-B80A-CA4A-9CDC-0624CDE86031}" srcOrd="0" destOrd="0" presId="urn:microsoft.com/office/officeart/2005/8/layout/pyramid1"/>
    <dgm:cxn modelId="{0E201F83-0DB2-EF4F-AEEC-AB3CBF0D31FB}" type="presParOf" srcId="{81DEBFEC-CD68-5649-AC06-5BB84FDB9366}" destId="{C8020D7D-6714-ED45-9C6D-2ACE14C3997E}" srcOrd="1" destOrd="0" presId="urn:microsoft.com/office/officeart/2005/8/layout/pyramid1"/>
    <dgm:cxn modelId="{BCEAB852-28B5-7844-9F96-E4E3FFA100D3}" type="presParOf" srcId="{2509D9A4-A34E-054C-8E40-E07E8EF20CFA}" destId="{CD01C05E-0F64-5D41-AA33-51576A29532E}" srcOrd="1" destOrd="0" presId="urn:microsoft.com/office/officeart/2005/8/layout/pyramid1"/>
    <dgm:cxn modelId="{5955BBAD-E349-6E45-963A-07D1024E9CD4}" type="presParOf" srcId="{CD01C05E-0F64-5D41-AA33-51576A29532E}" destId="{57383A01-C18C-314C-BD1B-4B890874B18E}" srcOrd="0" destOrd="0" presId="urn:microsoft.com/office/officeart/2005/8/layout/pyramid1"/>
    <dgm:cxn modelId="{D9A3A938-5F53-1A44-B468-F0DD963F94AB}" type="presParOf" srcId="{CD01C05E-0F64-5D41-AA33-51576A29532E}" destId="{F67CFFE8-A532-D841-A7AC-B9E25464D4C9}" srcOrd="1" destOrd="0" presId="urn:microsoft.com/office/officeart/2005/8/layout/pyramid1"/>
    <dgm:cxn modelId="{B7440514-8B4A-124C-9268-7351C85C7DB7}" type="presParOf" srcId="{2509D9A4-A34E-054C-8E40-E07E8EF20CFA}" destId="{88C17C15-1B62-E040-9CAF-9D5836AC1FFA}" srcOrd="2" destOrd="0" presId="urn:microsoft.com/office/officeart/2005/8/layout/pyramid1"/>
    <dgm:cxn modelId="{7C72A185-8A15-8242-91F0-F43FF25E6D31}" type="presParOf" srcId="{88C17C15-1B62-E040-9CAF-9D5836AC1FFA}" destId="{8B2FF1BF-D103-924F-A017-5E31FC24F874}" srcOrd="0" destOrd="0" presId="urn:microsoft.com/office/officeart/2005/8/layout/pyramid1"/>
    <dgm:cxn modelId="{0423FDA2-C95E-F645-A86C-0110C5DA8583}" type="presParOf" srcId="{88C17C15-1B62-E040-9CAF-9D5836AC1FFA}" destId="{5881FEEA-71BE-0340-9C3B-490F79285132}" srcOrd="1" destOrd="0" presId="urn:microsoft.com/office/officeart/2005/8/layout/pyramid1"/>
    <dgm:cxn modelId="{1C74339C-16F5-084D-B709-1CE5BCBBE45C}" type="presParOf" srcId="{2509D9A4-A34E-054C-8E40-E07E8EF20CFA}" destId="{33AB4E93-B965-264C-BC67-E2CDB4B584B9}" srcOrd="3" destOrd="0" presId="urn:microsoft.com/office/officeart/2005/8/layout/pyramid1"/>
    <dgm:cxn modelId="{2FDD3BFB-79D0-034B-938E-5D920B1BC056}" type="presParOf" srcId="{33AB4E93-B965-264C-BC67-E2CDB4B584B9}" destId="{84C6FEED-BBE5-4240-BD47-0CF86AE8D5E1}" srcOrd="0" destOrd="0" presId="urn:microsoft.com/office/officeart/2005/8/layout/pyramid1"/>
    <dgm:cxn modelId="{9F78956A-137A-444B-9AF4-ACC347908249}" type="presParOf" srcId="{33AB4E93-B965-264C-BC67-E2CDB4B584B9}" destId="{8D957D25-9452-5C43-8C64-49123580317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C2BDF-B80A-CA4A-9CDC-0624CDE86031}">
      <dsp:nvSpPr>
        <dsp:cNvPr id="0" name=""/>
        <dsp:cNvSpPr/>
      </dsp:nvSpPr>
      <dsp:spPr>
        <a:xfrm>
          <a:off x="2286000" y="0"/>
          <a:ext cx="1524000" cy="1016000"/>
        </a:xfrm>
        <a:prstGeom prst="trapezoid">
          <a:avLst>
            <a:gd name="adj" fmla="val 75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Oper</a:t>
          </a:r>
          <a:endParaRPr lang="en-US" sz="2000" kern="1200" dirty="0"/>
        </a:p>
      </dsp:txBody>
      <dsp:txXfrm>
        <a:off x="2286000" y="0"/>
        <a:ext cx="1524000" cy="1016000"/>
      </dsp:txXfrm>
    </dsp:sp>
    <dsp:sp modelId="{57383A01-C18C-314C-BD1B-4B890874B18E}">
      <dsp:nvSpPr>
        <dsp:cNvPr id="0" name=""/>
        <dsp:cNvSpPr/>
      </dsp:nvSpPr>
      <dsp:spPr>
        <a:xfrm>
          <a:off x="1524000" y="1015999"/>
          <a:ext cx="3048000" cy="1016000"/>
        </a:xfrm>
        <a:prstGeom prst="trapezoid">
          <a:avLst>
            <a:gd name="adj" fmla="val 75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Applications</a:t>
          </a:r>
        </a:p>
      </dsp:txBody>
      <dsp:txXfrm>
        <a:off x="2057400" y="1015999"/>
        <a:ext cx="1981200" cy="1016000"/>
      </dsp:txXfrm>
    </dsp:sp>
    <dsp:sp modelId="{8B2FF1BF-D103-924F-A017-5E31FC24F874}">
      <dsp:nvSpPr>
        <dsp:cNvPr id="0" name=""/>
        <dsp:cNvSpPr/>
      </dsp:nvSpPr>
      <dsp:spPr>
        <a:xfrm>
          <a:off x="762000" y="2031999"/>
          <a:ext cx="4572000" cy="1016000"/>
        </a:xfrm>
        <a:prstGeom prst="trapezoid">
          <a:avLst>
            <a:gd name="adj" fmla="val 75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Software Components</a:t>
          </a:r>
        </a:p>
      </dsp:txBody>
      <dsp:txXfrm>
        <a:off x="1562100" y="2031999"/>
        <a:ext cx="2971800" cy="1016000"/>
      </dsp:txXfrm>
    </dsp:sp>
    <dsp:sp modelId="{84C6FEED-BBE5-4240-BD47-0CF86AE8D5E1}">
      <dsp:nvSpPr>
        <dsp:cNvPr id="0" name=""/>
        <dsp:cNvSpPr/>
      </dsp:nvSpPr>
      <dsp:spPr>
        <a:xfrm>
          <a:off x="0" y="3047999"/>
          <a:ext cx="6096000" cy="1016000"/>
        </a:xfrm>
        <a:prstGeom prst="trapezoid">
          <a:avLst>
            <a:gd name="adj" fmla="val 75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Collaborative Infrastructure</a:t>
          </a:r>
        </a:p>
      </dsp:txBody>
      <dsp:txXfrm>
        <a:off x="1066799" y="3047999"/>
        <a:ext cx="3962400" cy="101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C2BDF-B80A-CA4A-9CDC-0624CDE86031}">
      <dsp:nvSpPr>
        <dsp:cNvPr id="0" name=""/>
        <dsp:cNvSpPr/>
      </dsp:nvSpPr>
      <dsp:spPr>
        <a:xfrm>
          <a:off x="2286000" y="0"/>
          <a:ext cx="1524000" cy="1016000"/>
        </a:xfrm>
        <a:prstGeom prst="trapezoid">
          <a:avLst>
            <a:gd name="adj" fmla="val 75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Oper</a:t>
          </a:r>
          <a:endParaRPr lang="en-US" sz="2000" kern="1200" dirty="0"/>
        </a:p>
      </dsp:txBody>
      <dsp:txXfrm>
        <a:off x="2286000" y="0"/>
        <a:ext cx="1524000" cy="1016000"/>
      </dsp:txXfrm>
    </dsp:sp>
    <dsp:sp modelId="{57383A01-C18C-314C-BD1B-4B890874B18E}">
      <dsp:nvSpPr>
        <dsp:cNvPr id="0" name=""/>
        <dsp:cNvSpPr/>
      </dsp:nvSpPr>
      <dsp:spPr>
        <a:xfrm>
          <a:off x="1524000" y="1015999"/>
          <a:ext cx="3048000" cy="1016000"/>
        </a:xfrm>
        <a:prstGeom prst="trapezoid">
          <a:avLst>
            <a:gd name="adj" fmla="val 75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Applications</a:t>
          </a:r>
        </a:p>
      </dsp:txBody>
      <dsp:txXfrm>
        <a:off x="2057400" y="1015999"/>
        <a:ext cx="1981200" cy="1016000"/>
      </dsp:txXfrm>
    </dsp:sp>
    <dsp:sp modelId="{8B2FF1BF-D103-924F-A017-5E31FC24F874}">
      <dsp:nvSpPr>
        <dsp:cNvPr id="0" name=""/>
        <dsp:cNvSpPr/>
      </dsp:nvSpPr>
      <dsp:spPr>
        <a:xfrm>
          <a:off x="762000" y="2031999"/>
          <a:ext cx="4572000" cy="1016000"/>
        </a:xfrm>
        <a:prstGeom prst="trapezoid">
          <a:avLst>
            <a:gd name="adj" fmla="val 75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Software Components</a:t>
          </a:r>
        </a:p>
      </dsp:txBody>
      <dsp:txXfrm>
        <a:off x="1562100" y="2031999"/>
        <a:ext cx="2971800" cy="1016000"/>
      </dsp:txXfrm>
    </dsp:sp>
    <dsp:sp modelId="{84C6FEED-BBE5-4240-BD47-0CF86AE8D5E1}">
      <dsp:nvSpPr>
        <dsp:cNvPr id="0" name=""/>
        <dsp:cNvSpPr/>
      </dsp:nvSpPr>
      <dsp:spPr>
        <a:xfrm>
          <a:off x="0" y="3047999"/>
          <a:ext cx="6096000" cy="1016000"/>
        </a:xfrm>
        <a:prstGeom prst="trapezoid">
          <a:avLst>
            <a:gd name="adj" fmla="val 75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Collaborative Infrastructure</a:t>
          </a:r>
        </a:p>
      </dsp:txBody>
      <dsp:txXfrm>
        <a:off x="1066799" y="3047999"/>
        <a:ext cx="3962400" cy="1016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C2BDF-B80A-CA4A-9CDC-0624CDE86031}">
      <dsp:nvSpPr>
        <dsp:cNvPr id="0" name=""/>
        <dsp:cNvSpPr/>
      </dsp:nvSpPr>
      <dsp:spPr>
        <a:xfrm>
          <a:off x="2286000" y="0"/>
          <a:ext cx="1524000" cy="1016000"/>
        </a:xfrm>
        <a:prstGeom prst="trapezoid">
          <a:avLst>
            <a:gd name="adj" fmla="val 75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Oper</a:t>
          </a:r>
          <a:endParaRPr lang="en-US" sz="2000" kern="1200" dirty="0"/>
        </a:p>
      </dsp:txBody>
      <dsp:txXfrm>
        <a:off x="2286000" y="0"/>
        <a:ext cx="1524000" cy="1016000"/>
      </dsp:txXfrm>
    </dsp:sp>
    <dsp:sp modelId="{57383A01-C18C-314C-BD1B-4B890874B18E}">
      <dsp:nvSpPr>
        <dsp:cNvPr id="0" name=""/>
        <dsp:cNvSpPr/>
      </dsp:nvSpPr>
      <dsp:spPr>
        <a:xfrm>
          <a:off x="1524000" y="1015999"/>
          <a:ext cx="3048000" cy="1016000"/>
        </a:xfrm>
        <a:prstGeom prst="trapezoid">
          <a:avLst>
            <a:gd name="adj" fmla="val 75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Applications</a:t>
          </a:r>
        </a:p>
      </dsp:txBody>
      <dsp:txXfrm>
        <a:off x="2057400" y="1015999"/>
        <a:ext cx="1981200" cy="1016000"/>
      </dsp:txXfrm>
    </dsp:sp>
    <dsp:sp modelId="{8B2FF1BF-D103-924F-A017-5E31FC24F874}">
      <dsp:nvSpPr>
        <dsp:cNvPr id="0" name=""/>
        <dsp:cNvSpPr/>
      </dsp:nvSpPr>
      <dsp:spPr>
        <a:xfrm>
          <a:off x="762000" y="2031999"/>
          <a:ext cx="4572000" cy="1016000"/>
        </a:xfrm>
        <a:prstGeom prst="trapezoid">
          <a:avLst>
            <a:gd name="adj" fmla="val 75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Software Components</a:t>
          </a:r>
        </a:p>
      </dsp:txBody>
      <dsp:txXfrm>
        <a:off x="1562100" y="2031999"/>
        <a:ext cx="2971800" cy="1016000"/>
      </dsp:txXfrm>
    </dsp:sp>
    <dsp:sp modelId="{84C6FEED-BBE5-4240-BD47-0CF86AE8D5E1}">
      <dsp:nvSpPr>
        <dsp:cNvPr id="0" name=""/>
        <dsp:cNvSpPr/>
      </dsp:nvSpPr>
      <dsp:spPr>
        <a:xfrm>
          <a:off x="0" y="3047999"/>
          <a:ext cx="6096000" cy="1016000"/>
        </a:xfrm>
        <a:prstGeom prst="trapezoid">
          <a:avLst>
            <a:gd name="adj" fmla="val 75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Collaborative Infrastructure</a:t>
          </a:r>
        </a:p>
      </dsp:txBody>
      <dsp:txXfrm>
        <a:off x="1066799" y="3047999"/>
        <a:ext cx="3962400" cy="101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221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93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uFillTx/>
            </a:endParaRPr>
          </a:p>
        </p:txBody>
      </p:sp>
      <p:sp>
        <p:nvSpPr>
          <p:cNvPr id="449" name="Google Shape;4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553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01e57a45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01e57a454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8483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467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0003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01e57a45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01e57a454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694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27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01e57a45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01e57a454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745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5e5c0bc66_19_20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lvl="0" indent="-304800">
              <a:lnSpc>
                <a:spcPct val="95000"/>
              </a:lnSpc>
              <a:buSzPts val="1200"/>
              <a:buFont typeface="Roboto"/>
              <a:buChar char="●"/>
            </a:pPr>
            <a:r>
              <a:rPr lang="en-US" sz="1800" b="1" dirty="0">
                <a:solidFill>
                  <a:schemeClr val="accent1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Application</a:t>
            </a:r>
            <a:r>
              <a:rPr lang="en-US" sz="1800" dirty="0">
                <a:solidFill>
                  <a:schemeClr val="accent1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= end-to-end system instantiated with specific partner configuration</a:t>
            </a:r>
          </a:p>
          <a:p>
            <a:pPr lvl="1" indent="-304800">
              <a:lnSpc>
                <a:spcPct val="95000"/>
              </a:lnSpc>
              <a:spcBef>
                <a:spcPts val="0"/>
              </a:spcBef>
              <a:buSzPts val="1200"/>
              <a:buFont typeface="Roboto"/>
              <a:buChar char="○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Continuously test all components in </a:t>
            </a:r>
            <a:r>
              <a:rPr lang="en" sz="1800" dirty="0"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pseudo-operational </a:t>
            </a: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environment</a:t>
            </a:r>
          </a:p>
          <a:p>
            <a:pPr lvl="1" indent="-304800">
              <a:lnSpc>
                <a:spcPct val="95000"/>
              </a:lnSpc>
              <a:spcBef>
                <a:spcPts val="0"/>
              </a:spcBef>
              <a:buSzPts val="1200"/>
              <a:buFont typeface="Roboto"/>
              <a:buChar char="○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Leverages JCSDA open-source and agile working practices, and generic infrastructure</a:t>
            </a:r>
          </a:p>
          <a:p>
            <a:pPr lvl="1" indent="-304800">
              <a:lnSpc>
                <a:spcPct val="95000"/>
              </a:lnSpc>
              <a:spcBef>
                <a:spcPts val="0"/>
              </a:spcBef>
              <a:buSzPts val="1200"/>
              <a:buFont typeface="Roboto"/>
              <a:buChar char="○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Continuously evolves, yet continuously functional (CI/CD)</a:t>
            </a:r>
          </a:p>
          <a:p>
            <a:pPr marL="914400" lvl="0" indent="0">
              <a:lnSpc>
                <a:spcPct val="150000"/>
              </a:lnSpc>
              <a:buNone/>
            </a:pPr>
            <a:endParaRPr lang="en-US" sz="1800" dirty="0">
              <a:highlight>
                <a:srgbClr val="FFFFFF"/>
              </a:highlight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lvl="0" indent="-304800">
              <a:lnSpc>
                <a:spcPct val="95000"/>
              </a:lnSpc>
              <a:buSzPts val="1200"/>
              <a:buFont typeface="Roboto"/>
              <a:buChar char="●"/>
            </a:pPr>
            <a:r>
              <a:rPr lang="en-US" sz="1800" b="1" dirty="0">
                <a:solidFill>
                  <a:schemeClr val="accent1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Testbed</a:t>
            </a:r>
            <a:r>
              <a:rPr lang="en-US" sz="1800" dirty="0">
                <a:solidFill>
                  <a:schemeClr val="accent1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= focusing vehicle for collaborative development</a:t>
            </a:r>
          </a:p>
          <a:p>
            <a:pPr lvl="1" indent="-304800">
              <a:lnSpc>
                <a:spcPct val="95000"/>
              </a:lnSpc>
              <a:spcBef>
                <a:spcPts val="0"/>
              </a:spcBef>
              <a:buSzPts val="1200"/>
              <a:buFont typeface="Roboto"/>
              <a:buChar char="○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Turn-key ecosystem to spin-up research experiments</a:t>
            </a:r>
          </a:p>
          <a:p>
            <a:pPr lvl="1" indent="-304800">
              <a:lnSpc>
                <a:spcPct val="95000"/>
              </a:lnSpc>
              <a:spcBef>
                <a:spcPts val="0"/>
              </a:spcBef>
              <a:buSzPts val="1200"/>
              <a:buFont typeface="Roboto"/>
              <a:buChar char="○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Rapid testing with near-instantaneous feedback, multi-tier to optimize HPC resources</a:t>
            </a:r>
          </a:p>
          <a:p>
            <a:pPr marL="0" lvl="0" indent="0">
              <a:lnSpc>
                <a:spcPct val="150000"/>
              </a:lnSpc>
              <a:buNone/>
            </a:pPr>
            <a:endParaRPr lang="en-US" sz="1800" dirty="0">
              <a:highlight>
                <a:srgbClr val="FFFFFF"/>
              </a:highlight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lvl="0" indent="-304800">
              <a:lnSpc>
                <a:spcPct val="95000"/>
              </a:lnSpc>
              <a:buSzPts val="1200"/>
              <a:buFont typeface="Roboto"/>
              <a:buChar char="●"/>
            </a:pPr>
            <a:r>
              <a:rPr lang="en-US" sz="1800" b="1" dirty="0">
                <a:solidFill>
                  <a:schemeClr val="accent1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Joint</a:t>
            </a:r>
            <a:r>
              <a:rPr lang="en-US" sz="1800" dirty="0">
                <a:solidFill>
                  <a:schemeClr val="accent1"/>
                </a:solidFill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= effort spent in developing the application benefits everyone</a:t>
            </a:r>
          </a:p>
          <a:p>
            <a:pPr lvl="1" indent="-304800">
              <a:lnSpc>
                <a:spcPct val="95000"/>
              </a:lnSpc>
              <a:spcBef>
                <a:spcPts val="0"/>
              </a:spcBef>
              <a:buSzPts val="1200"/>
              <a:buFont typeface="Roboto"/>
              <a:buChar char="○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Co-owned, co-developed and co-branded between JCSDA and partner agency</a:t>
            </a:r>
          </a:p>
          <a:p>
            <a:pPr lvl="1" indent="-304800">
              <a:lnSpc>
                <a:spcPct val="95000"/>
              </a:lnSpc>
              <a:spcBef>
                <a:spcPts val="0"/>
              </a:spcBef>
              <a:buSzPts val="1200"/>
              <a:buFont typeface="Roboto"/>
              <a:buChar char="○"/>
            </a:pPr>
            <a:r>
              <a:rPr lang="en-US" sz="1800" dirty="0">
                <a:highlight>
                  <a:srgbClr val="FFFFFF"/>
                </a:highlight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Results are transparent to everyone and can be replicated &amp; compared by everyone</a:t>
            </a:r>
            <a:endParaRPr dirty="0"/>
          </a:p>
        </p:txBody>
      </p:sp>
      <p:sp>
        <p:nvSpPr>
          <p:cNvPr id="151" name="Google Shape;151;g85e5c0bc66_19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54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Google Shape;289;p5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p51"/>
          <p:cNvSpPr txBox="1">
            <a:spLocks noGrp="1"/>
          </p:cNvSpPr>
          <p:nvPr>
            <p:ph type="dt" idx="10"/>
          </p:nvPr>
        </p:nvSpPr>
        <p:spPr>
          <a:xfrm>
            <a:off x="457200" y="6356366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51"/>
          <p:cNvSpPr txBox="1">
            <a:spLocks noGrp="1"/>
          </p:cNvSpPr>
          <p:nvPr>
            <p:ph type="ftr" idx="11"/>
          </p:nvPr>
        </p:nvSpPr>
        <p:spPr>
          <a:xfrm>
            <a:off x="3124200" y="6356366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51"/>
          <p:cNvSpPr txBox="1">
            <a:spLocks noGrp="1"/>
          </p:cNvSpPr>
          <p:nvPr>
            <p:ph type="sldNum" idx="12"/>
          </p:nvPr>
        </p:nvSpPr>
        <p:spPr>
          <a:xfrm>
            <a:off x="6553200" y="6356366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" name="Google Shape;463;p65">
            <a:extLst>
              <a:ext uri="{FF2B5EF4-FFF2-40B4-BE49-F238E27FC236}">
                <a16:creationId xmlns:a16="http://schemas.microsoft.com/office/drawing/2014/main" id="{41E34FEC-6DE4-7A49-A3A2-C3ED80750A0F}"/>
              </a:ext>
            </a:extLst>
          </p:cNvPr>
          <p:cNvSpPr/>
          <p:nvPr userDrawn="1"/>
        </p:nvSpPr>
        <p:spPr>
          <a:xfrm>
            <a:off x="0" y="0"/>
            <a:ext cx="9144000" cy="1066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464;p65" descr="JCSDA_transp.png">
            <a:extLst>
              <a:ext uri="{FF2B5EF4-FFF2-40B4-BE49-F238E27FC236}">
                <a16:creationId xmlns:a16="http://schemas.microsoft.com/office/drawing/2014/main" id="{45E5AE1B-4DBA-6E48-BA0D-89C152AB159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9248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226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42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dt" idx="10"/>
          </p:nvPr>
        </p:nvSpPr>
        <p:spPr>
          <a:xfrm>
            <a:off x="457200" y="6356366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ftr" idx="11"/>
          </p:nvPr>
        </p:nvSpPr>
        <p:spPr>
          <a:xfrm>
            <a:off x="3124200" y="6356366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sldNum" idx="12"/>
          </p:nvPr>
        </p:nvSpPr>
        <p:spPr>
          <a:xfrm>
            <a:off x="6553200" y="6356366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28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178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7771088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4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5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7771088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5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457200" y="156299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" name="Google Shape;463;p65">
            <a:extLst>
              <a:ext uri="{FF2B5EF4-FFF2-40B4-BE49-F238E27FC236}">
                <a16:creationId xmlns:a16="http://schemas.microsoft.com/office/drawing/2014/main" id="{785FEC9B-BE85-524D-98D0-B05CDEFAC5FE}"/>
              </a:ext>
            </a:extLst>
          </p:cNvPr>
          <p:cNvSpPr/>
          <p:nvPr userDrawn="1"/>
        </p:nvSpPr>
        <p:spPr>
          <a:xfrm>
            <a:off x="0" y="0"/>
            <a:ext cx="9144000" cy="1066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464;p65" descr="JCSDA_transp.png">
            <a:extLst>
              <a:ext uri="{FF2B5EF4-FFF2-40B4-BE49-F238E27FC236}">
                <a16:creationId xmlns:a16="http://schemas.microsoft.com/office/drawing/2014/main" id="{4B42584B-40D2-9F47-9E32-8C633C151DD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9248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28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63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0" y="1"/>
            <a:ext cx="7771088" cy="10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38"/>
          <p:cNvSpPr txBox="1"/>
          <p:nvPr/>
        </p:nvSpPr>
        <p:spPr>
          <a:xfrm>
            <a:off x="381000" y="-230098"/>
            <a:ext cx="8305800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endParaRPr sz="3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63;p65">
            <a:extLst>
              <a:ext uri="{FF2B5EF4-FFF2-40B4-BE49-F238E27FC236}">
                <a16:creationId xmlns:a16="http://schemas.microsoft.com/office/drawing/2014/main" id="{652CB480-6A06-2943-A9EC-38A56B086C33}"/>
              </a:ext>
            </a:extLst>
          </p:cNvPr>
          <p:cNvSpPr/>
          <p:nvPr userDrawn="1"/>
        </p:nvSpPr>
        <p:spPr>
          <a:xfrm>
            <a:off x="0" y="0"/>
            <a:ext cx="9144000" cy="10668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464;p65" descr="JCSDA_transp.png">
            <a:extLst>
              <a:ext uri="{FF2B5EF4-FFF2-40B4-BE49-F238E27FC236}">
                <a16:creationId xmlns:a16="http://schemas.microsoft.com/office/drawing/2014/main" id="{AA695AF6-B280-FD46-8CD0-20931906FA1C}"/>
              </a:ext>
            </a:extLst>
          </p:cNvPr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79248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  <p:sldLayoutId id="2147483659" r:id="rId5"/>
    <p:sldLayoutId id="2147483660" r:id="rId6"/>
    <p:sldLayoutId id="2147483664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gif"/><Relationship Id="rId18" Type="http://schemas.openxmlformats.org/officeDocument/2006/relationships/image" Target="../media/image56.gif"/><Relationship Id="rId3" Type="http://schemas.openxmlformats.org/officeDocument/2006/relationships/image" Target="../media/image41.gif"/><Relationship Id="rId21" Type="http://schemas.openxmlformats.org/officeDocument/2006/relationships/image" Target="../media/image59.gif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17" Type="http://schemas.openxmlformats.org/officeDocument/2006/relationships/image" Target="../media/image55.gif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gif"/><Relationship Id="rId20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24" Type="http://schemas.openxmlformats.org/officeDocument/2006/relationships/image" Target="../media/image62.png"/><Relationship Id="rId5" Type="http://schemas.openxmlformats.org/officeDocument/2006/relationships/image" Target="../media/image43.gif"/><Relationship Id="rId15" Type="http://schemas.openxmlformats.org/officeDocument/2006/relationships/image" Target="../media/image53.gif"/><Relationship Id="rId23" Type="http://schemas.openxmlformats.org/officeDocument/2006/relationships/image" Target="../media/image61.png"/><Relationship Id="rId10" Type="http://schemas.openxmlformats.org/officeDocument/2006/relationships/image" Target="../media/image48.gif"/><Relationship Id="rId19" Type="http://schemas.openxmlformats.org/officeDocument/2006/relationships/image" Target="../media/image57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Relationship Id="rId22" Type="http://schemas.openxmlformats.org/officeDocument/2006/relationships/image" Target="../media/image6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tiff"/><Relationship Id="rId7" Type="http://schemas.openxmlformats.org/officeDocument/2006/relationships/image" Target="../media/image13.tif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23" Type="http://schemas.openxmlformats.org/officeDocument/2006/relationships/image" Target="../media/image29.jpg"/><Relationship Id="rId10" Type="http://schemas.openxmlformats.org/officeDocument/2006/relationships/image" Target="../media/image16.tif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tif"/><Relationship Id="rId14" Type="http://schemas.openxmlformats.org/officeDocument/2006/relationships/image" Target="../media/image20.png"/><Relationship Id="rId22" Type="http://schemas.openxmlformats.org/officeDocument/2006/relationships/image" Target="../media/image2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image" Target="../media/image30.jp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40.em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emf"/><Relationship Id="rId5" Type="http://schemas.openxmlformats.org/officeDocument/2006/relationships/image" Target="../media/image3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/>
          <p:nvPr/>
        </p:nvSpPr>
        <p:spPr>
          <a:xfrm>
            <a:off x="0" y="2195"/>
            <a:ext cx="9144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1370873" y="1817691"/>
            <a:ext cx="3429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 descr="full_disk_ahi_true_color_20150819070000 (1).jpg"/>
          <p:cNvPicPr preferRelativeResize="0"/>
          <p:nvPr/>
        </p:nvPicPr>
        <p:blipFill rotWithShape="1">
          <a:blip r:embed="rId3">
            <a:alphaModFix/>
          </a:blip>
          <a:srcRect r="37416" b="24276"/>
          <a:stretch/>
        </p:blipFill>
        <p:spPr>
          <a:xfrm>
            <a:off x="4866986" y="1667047"/>
            <a:ext cx="4291997" cy="51931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1140512" y="467495"/>
            <a:ext cx="900201" cy="915633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15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 txBox="1">
            <a:spLocks noGrp="1"/>
          </p:cNvSpPr>
          <p:nvPr>
            <p:ph type="ctrTitle"/>
          </p:nvPr>
        </p:nvSpPr>
        <p:spPr>
          <a:xfrm>
            <a:off x="511444" y="2466275"/>
            <a:ext cx="8647539" cy="2160368"/>
          </a:xfrm>
          <a:prstGeom prst="rect">
            <a:avLst/>
          </a:prstGeom>
          <a:gradFill>
            <a:gsLst>
              <a:gs pos="0">
                <a:schemeClr val="dk1"/>
              </a:gs>
              <a:gs pos="6000">
                <a:schemeClr val="dk1"/>
              </a:gs>
              <a:gs pos="100000">
                <a:srgbClr val="E0E8F4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50800" dist="50800" dir="2700000" algn="tl" rotWithShape="0">
              <a:srgbClr val="000000">
                <a:alpha val="83529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>
              <a:defRPr sz="2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Center for Satellite Data Assimilation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JCSDA Overview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om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Auligné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Joint Center for Satellite Data Assimilation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337" y="-93707"/>
            <a:ext cx="6919326" cy="21603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1;p1">
            <a:extLst>
              <a:ext uri="{FF2B5EF4-FFF2-40B4-BE49-F238E27FC236}">
                <a16:creationId xmlns:a16="http://schemas.microsoft.com/office/drawing/2014/main" id="{73063F4C-C614-424D-9517-6867E48AB7CB}"/>
              </a:ext>
            </a:extLst>
          </p:cNvPr>
          <p:cNvSpPr txBox="1"/>
          <p:nvPr/>
        </p:nvSpPr>
        <p:spPr>
          <a:xfrm>
            <a:off x="16981" y="6555603"/>
            <a:ext cx="607176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JCSDA Technical Review Meeting and Science Workshop</a:t>
            </a:r>
            <a:r>
              <a:rPr lang="en-US" sz="1200" b="0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:: June 7 2021:: Virtual Exchange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1A68A1-D050-1145-AFFB-39559CF13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667" y="25497"/>
            <a:ext cx="1910568" cy="21885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92353" y="1786451"/>
            <a:ext cx="6083128" cy="830997"/>
            <a:chOff x="1991557" y="1953855"/>
            <a:chExt cx="8110838" cy="1107997"/>
          </a:xfrm>
          <a:effectLst/>
        </p:grpSpPr>
        <p:cxnSp>
          <p:nvCxnSpPr>
            <p:cNvPr id="26" name="Straight Arrow Connector 25"/>
            <p:cNvCxnSpPr>
              <a:cxnSpLocks/>
              <a:stCxn id="35" idx="2"/>
            </p:cNvCxnSpPr>
            <p:nvPr/>
          </p:nvCxnSpPr>
          <p:spPr>
            <a:xfrm flipH="1">
              <a:off x="1991557" y="2507854"/>
              <a:ext cx="5306351" cy="15539"/>
            </a:xfrm>
            <a:prstGeom prst="straightConnector1">
              <a:avLst/>
            </a:prstGeom>
            <a:ln w="28575"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7297908" y="1953855"/>
              <a:ext cx="2804487" cy="1107997"/>
            </a:xfrm>
            <a:prstGeom prst="ellipse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</a:rPr>
                <a:t>ObsVector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 err="1">
                  <a:solidFill>
                    <a:schemeClr val="tx1"/>
                  </a:solidFill>
                </a:rPr>
                <a:t>ObsOp</a:t>
              </a:r>
              <a:r>
                <a:rPr lang="en-US" sz="2000" dirty="0">
                  <a:solidFill>
                    <a:schemeClr val="tx1"/>
                  </a:solidFill>
                </a:rPr>
                <a:t> 1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80A682A-9BFA-9E45-98E9-D724243719EC}"/>
              </a:ext>
            </a:extLst>
          </p:cNvPr>
          <p:cNvSpPr/>
          <p:nvPr/>
        </p:nvSpPr>
        <p:spPr>
          <a:xfrm>
            <a:off x="518984" y="1798105"/>
            <a:ext cx="1801927" cy="8309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State </a:t>
            </a:r>
            <a:endParaRPr lang="en-US" sz="2000" i="1" dirty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Model 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A2114B-789D-DE40-AFF7-F35032FE5516}"/>
              </a:ext>
            </a:extLst>
          </p:cNvPr>
          <p:cNvSpPr/>
          <p:nvPr/>
        </p:nvSpPr>
        <p:spPr>
          <a:xfrm>
            <a:off x="518984" y="2816833"/>
            <a:ext cx="1801927" cy="8309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State Model 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891F91-51CF-064D-A5CB-ECB0F3DBC947}"/>
              </a:ext>
            </a:extLst>
          </p:cNvPr>
          <p:cNvSpPr/>
          <p:nvPr/>
        </p:nvSpPr>
        <p:spPr>
          <a:xfrm>
            <a:off x="518983" y="4241979"/>
            <a:ext cx="1801927" cy="8309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State Model 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DF203C-4B1A-3944-9264-4C8CB7B4A2FC}"/>
              </a:ext>
            </a:extLst>
          </p:cNvPr>
          <p:cNvSpPr/>
          <p:nvPr/>
        </p:nvSpPr>
        <p:spPr>
          <a:xfrm>
            <a:off x="6272116" y="2774713"/>
            <a:ext cx="2103365" cy="830997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ObsVector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ObsOp</a:t>
            </a:r>
            <a:r>
              <a:rPr lang="en-US" sz="2000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115534-B878-FD46-AE9D-1825C1678774}"/>
              </a:ext>
            </a:extLst>
          </p:cNvPr>
          <p:cNvSpPr/>
          <p:nvPr/>
        </p:nvSpPr>
        <p:spPr>
          <a:xfrm>
            <a:off x="6272116" y="4241978"/>
            <a:ext cx="2103365" cy="830997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ObsVector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ObsOp</a:t>
            </a:r>
            <a:r>
              <a:rPr lang="en-US" sz="2000" dirty="0">
                <a:solidFill>
                  <a:schemeClr val="tx1"/>
                </a:solidFill>
              </a:rPr>
              <a:t> 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96E153-F78F-4C42-88BD-19047433A044}"/>
              </a:ext>
            </a:extLst>
          </p:cNvPr>
          <p:cNvCxnSpPr>
            <a:cxnSpLocks/>
          </p:cNvCxnSpPr>
          <p:nvPr/>
        </p:nvCxnSpPr>
        <p:spPr>
          <a:xfrm flipH="1">
            <a:off x="2320910" y="3220676"/>
            <a:ext cx="3979763" cy="11654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0B9E49-0E17-C742-B905-AE8F5E82809D}"/>
              </a:ext>
            </a:extLst>
          </p:cNvPr>
          <p:cNvCxnSpPr>
            <a:cxnSpLocks/>
          </p:cNvCxnSpPr>
          <p:nvPr/>
        </p:nvCxnSpPr>
        <p:spPr>
          <a:xfrm flipH="1">
            <a:off x="2320910" y="4654902"/>
            <a:ext cx="3979763" cy="11654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1F5942-ECC3-DE43-BB3E-3981FB27A471}"/>
              </a:ext>
            </a:extLst>
          </p:cNvPr>
          <p:cNvCxnSpPr>
            <a:cxnSpLocks/>
            <a:stCxn id="14" idx="2"/>
            <a:endCxn id="10" idx="6"/>
          </p:cNvCxnSpPr>
          <p:nvPr/>
        </p:nvCxnSpPr>
        <p:spPr>
          <a:xfrm flipH="1" flipV="1">
            <a:off x="2320911" y="2213603"/>
            <a:ext cx="3951205" cy="976608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A4C07A4-F326-3143-B2DA-F91D27F1A062}"/>
              </a:ext>
            </a:extLst>
          </p:cNvPr>
          <p:cNvCxnSpPr>
            <a:cxnSpLocks/>
            <a:stCxn id="16" idx="2"/>
            <a:endCxn id="10" idx="6"/>
          </p:cNvCxnSpPr>
          <p:nvPr/>
        </p:nvCxnSpPr>
        <p:spPr>
          <a:xfrm flipH="1" flipV="1">
            <a:off x="2320911" y="2213604"/>
            <a:ext cx="3951205" cy="2443873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B142E0-57CE-F04A-BDCC-866C5DE73F7E}"/>
              </a:ext>
            </a:extLst>
          </p:cNvPr>
          <p:cNvCxnSpPr>
            <a:cxnSpLocks/>
            <a:stCxn id="35" idx="2"/>
            <a:endCxn id="11" idx="6"/>
          </p:cNvCxnSpPr>
          <p:nvPr/>
        </p:nvCxnSpPr>
        <p:spPr>
          <a:xfrm flipH="1">
            <a:off x="2320910" y="2201949"/>
            <a:ext cx="3951206" cy="1030382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1B2887-D253-F84A-8534-0E888CD32021}"/>
              </a:ext>
            </a:extLst>
          </p:cNvPr>
          <p:cNvCxnSpPr>
            <a:cxnSpLocks/>
            <a:stCxn id="16" idx="2"/>
            <a:endCxn id="11" idx="6"/>
          </p:cNvCxnSpPr>
          <p:nvPr/>
        </p:nvCxnSpPr>
        <p:spPr>
          <a:xfrm flipH="1" flipV="1">
            <a:off x="2320911" y="3232332"/>
            <a:ext cx="3951205" cy="1425145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1544A9-6FF9-6941-A2DF-0229A1E84870}"/>
              </a:ext>
            </a:extLst>
          </p:cNvPr>
          <p:cNvCxnSpPr>
            <a:cxnSpLocks/>
            <a:stCxn id="35" idx="2"/>
            <a:endCxn id="13" idx="6"/>
          </p:cNvCxnSpPr>
          <p:nvPr/>
        </p:nvCxnSpPr>
        <p:spPr>
          <a:xfrm flipH="1">
            <a:off x="2320910" y="2201949"/>
            <a:ext cx="3951207" cy="2455528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1426FD-B509-0742-85D0-BEE379A12E6A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2320909" y="3190211"/>
            <a:ext cx="3951206" cy="1467266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C73A402-4524-BD41-82CA-4BC92173EC06}"/>
              </a:ext>
            </a:extLst>
          </p:cNvPr>
          <p:cNvSpPr txBox="1"/>
          <p:nvPr/>
        </p:nvSpPr>
        <p:spPr>
          <a:xfrm>
            <a:off x="1185746" y="365720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CB8A49-41F8-BD4C-AA05-49CC7FCC4D43}"/>
              </a:ext>
            </a:extLst>
          </p:cNvPr>
          <p:cNvSpPr txBox="1"/>
          <p:nvPr/>
        </p:nvSpPr>
        <p:spPr>
          <a:xfrm>
            <a:off x="7089598" y="363145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D688FF-5920-BF4E-B378-88442DFB622B}"/>
              </a:ext>
            </a:extLst>
          </p:cNvPr>
          <p:cNvSpPr/>
          <p:nvPr/>
        </p:nvSpPr>
        <p:spPr>
          <a:xfrm>
            <a:off x="533077" y="5541041"/>
            <a:ext cx="7842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With this design, each model would have to implement all observation operators it needs: duplication of work</a:t>
            </a:r>
            <a:endParaRPr lang="en-US" sz="2000" dirty="0">
              <a:latin typeface="Courier" pitchFamily="2" charset="0"/>
            </a:endParaRPr>
          </a:p>
        </p:txBody>
      </p:sp>
      <p:sp>
        <p:nvSpPr>
          <p:cNvPr id="24" name="Google Shape;171;p23">
            <a:extLst>
              <a:ext uri="{FF2B5EF4-FFF2-40B4-BE49-F238E27FC236}">
                <a16:creationId xmlns:a16="http://schemas.microsoft.com/office/drawing/2014/main" id="{DB6C4EFA-8A15-8542-8864-420B1479F978}"/>
              </a:ext>
            </a:extLst>
          </p:cNvPr>
          <p:cNvSpPr txBox="1"/>
          <p:nvPr/>
        </p:nvSpPr>
        <p:spPr>
          <a:xfrm>
            <a:off x="380999" y="-228600"/>
            <a:ext cx="7683843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 sz="33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Unified Forward Operator (UFO)</a:t>
            </a:r>
            <a:endParaRPr sz="3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737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47773" y="1737032"/>
            <a:ext cx="6077137" cy="1455252"/>
            <a:chOff x="1999545" y="1953855"/>
            <a:chExt cx="8102850" cy="1940335"/>
          </a:xfrm>
          <a:effectLst/>
        </p:grpSpPr>
        <p:cxnSp>
          <p:nvCxnSpPr>
            <p:cNvPr id="26" name="Straight Arrow Connector 25"/>
            <p:cNvCxnSpPr>
              <a:cxnSpLocks/>
            </p:cNvCxnSpPr>
            <p:nvPr/>
          </p:nvCxnSpPr>
          <p:spPr>
            <a:xfrm flipH="1" flipV="1">
              <a:off x="1999545" y="2495265"/>
              <a:ext cx="1362459" cy="1398925"/>
            </a:xfrm>
            <a:prstGeom prst="straightConnector1">
              <a:avLst/>
            </a:prstGeom>
            <a:ln w="28575"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7297908" y="1953855"/>
              <a:ext cx="2804487" cy="1107997"/>
            </a:xfrm>
            <a:prstGeom prst="ellipse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</a:rPr>
                <a:t>ObsVector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 err="1">
                  <a:solidFill>
                    <a:schemeClr val="tx1"/>
                  </a:solidFill>
                </a:rPr>
                <a:t>ObsOp</a:t>
              </a:r>
              <a:r>
                <a:rPr lang="en-US" sz="2000" dirty="0">
                  <a:solidFill>
                    <a:schemeClr val="tx1"/>
                  </a:solidFill>
                </a:rPr>
                <a:t> 1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80A682A-9BFA-9E45-98E9-D724243719EC}"/>
              </a:ext>
            </a:extLst>
          </p:cNvPr>
          <p:cNvSpPr/>
          <p:nvPr/>
        </p:nvSpPr>
        <p:spPr>
          <a:xfrm>
            <a:off x="568412" y="1748685"/>
            <a:ext cx="1801927" cy="8309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State </a:t>
            </a:r>
            <a:endParaRPr lang="en-US" sz="2000" i="1" dirty="0">
              <a:solidFill>
                <a:schemeClr val="bg1"/>
              </a:solidFill>
              <a:latin typeface="Cambria Math" panose="02040503050406030204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Model 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A2114B-789D-DE40-AFF7-F35032FE5516}"/>
              </a:ext>
            </a:extLst>
          </p:cNvPr>
          <p:cNvSpPr/>
          <p:nvPr/>
        </p:nvSpPr>
        <p:spPr>
          <a:xfrm>
            <a:off x="568412" y="2767413"/>
            <a:ext cx="1801927" cy="8309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State Model 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891F91-51CF-064D-A5CB-ECB0F3DBC947}"/>
              </a:ext>
            </a:extLst>
          </p:cNvPr>
          <p:cNvSpPr/>
          <p:nvPr/>
        </p:nvSpPr>
        <p:spPr>
          <a:xfrm>
            <a:off x="568412" y="4171891"/>
            <a:ext cx="1801927" cy="8309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State Model 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DF203C-4B1A-3944-9264-4C8CB7B4A2FC}"/>
              </a:ext>
            </a:extLst>
          </p:cNvPr>
          <p:cNvSpPr/>
          <p:nvPr/>
        </p:nvSpPr>
        <p:spPr>
          <a:xfrm>
            <a:off x="6321544" y="2767184"/>
            <a:ext cx="2103365" cy="830997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ObsVector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ObsOp</a:t>
            </a:r>
            <a:r>
              <a:rPr lang="en-US" sz="2000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115534-B878-FD46-AE9D-1825C1678774}"/>
              </a:ext>
            </a:extLst>
          </p:cNvPr>
          <p:cNvSpPr/>
          <p:nvPr/>
        </p:nvSpPr>
        <p:spPr>
          <a:xfrm>
            <a:off x="6321544" y="4192558"/>
            <a:ext cx="2103365" cy="830997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ObsVector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ObsOp</a:t>
            </a:r>
            <a:r>
              <a:rPr lang="en-US" sz="2000" dirty="0">
                <a:solidFill>
                  <a:schemeClr val="tx1"/>
                </a:solidFill>
              </a:rPr>
              <a:t> 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96E153-F78F-4C42-88BD-19047433A044}"/>
              </a:ext>
            </a:extLst>
          </p:cNvPr>
          <p:cNvCxnSpPr>
            <a:cxnSpLocks/>
            <a:stCxn id="21" idx="2"/>
            <a:endCxn id="11" idx="6"/>
          </p:cNvCxnSpPr>
          <p:nvPr/>
        </p:nvCxnSpPr>
        <p:spPr>
          <a:xfrm flipH="1" flipV="1">
            <a:off x="2370339" y="3182912"/>
            <a:ext cx="999279" cy="9373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B142E0-57CE-F04A-BDCC-866C5DE73F7E}"/>
              </a:ext>
            </a:extLst>
          </p:cNvPr>
          <p:cNvCxnSpPr>
            <a:cxnSpLocks/>
            <a:stCxn id="35" idx="2"/>
            <a:endCxn id="21" idx="6"/>
          </p:cNvCxnSpPr>
          <p:nvPr/>
        </p:nvCxnSpPr>
        <p:spPr>
          <a:xfrm flipH="1">
            <a:off x="5472982" y="2152530"/>
            <a:ext cx="848562" cy="1039755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1B2887-D253-F84A-8534-0E888CD32021}"/>
              </a:ext>
            </a:extLst>
          </p:cNvPr>
          <p:cNvCxnSpPr>
            <a:cxnSpLocks/>
            <a:stCxn id="16" idx="2"/>
            <a:endCxn id="21" idx="6"/>
          </p:cNvCxnSpPr>
          <p:nvPr/>
        </p:nvCxnSpPr>
        <p:spPr>
          <a:xfrm flipH="1" flipV="1">
            <a:off x="5472983" y="3192284"/>
            <a:ext cx="848561" cy="1415772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1544A9-6FF9-6941-A2DF-0229A1E84870}"/>
              </a:ext>
            </a:extLst>
          </p:cNvPr>
          <p:cNvCxnSpPr>
            <a:cxnSpLocks/>
            <a:stCxn id="21" idx="2"/>
            <a:endCxn id="13" idx="6"/>
          </p:cNvCxnSpPr>
          <p:nvPr/>
        </p:nvCxnSpPr>
        <p:spPr>
          <a:xfrm flipH="1">
            <a:off x="2370339" y="3192285"/>
            <a:ext cx="999279" cy="1395105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1426FD-B509-0742-85D0-BEE379A12E6A}"/>
              </a:ext>
            </a:extLst>
          </p:cNvPr>
          <p:cNvCxnSpPr>
            <a:cxnSpLocks/>
            <a:stCxn id="14" idx="2"/>
            <a:endCxn id="21" idx="6"/>
          </p:cNvCxnSpPr>
          <p:nvPr/>
        </p:nvCxnSpPr>
        <p:spPr>
          <a:xfrm flipH="1">
            <a:off x="5472983" y="3182682"/>
            <a:ext cx="848561" cy="9602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C73A402-4524-BD41-82CA-4BC92173EC06}"/>
              </a:ext>
            </a:extLst>
          </p:cNvPr>
          <p:cNvSpPr txBox="1"/>
          <p:nvPr/>
        </p:nvSpPr>
        <p:spPr>
          <a:xfrm>
            <a:off x="1235174" y="360778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CB8A49-41F8-BD4C-AA05-49CC7FCC4D43}"/>
              </a:ext>
            </a:extLst>
          </p:cNvPr>
          <p:cNvSpPr txBox="1"/>
          <p:nvPr/>
        </p:nvSpPr>
        <p:spPr>
          <a:xfrm>
            <a:off x="7139026" y="358203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6F62384-F8E0-914D-8C59-782130434A72}"/>
              </a:ext>
            </a:extLst>
          </p:cNvPr>
          <p:cNvSpPr/>
          <p:nvPr/>
        </p:nvSpPr>
        <p:spPr>
          <a:xfrm>
            <a:off x="3369618" y="2776786"/>
            <a:ext cx="2103365" cy="83099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GeoVaLs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FABF35-D5D9-B342-B8D7-FB6781587E01}"/>
              </a:ext>
            </a:extLst>
          </p:cNvPr>
          <p:cNvSpPr/>
          <p:nvPr/>
        </p:nvSpPr>
        <p:spPr>
          <a:xfrm>
            <a:off x="568412" y="5548646"/>
            <a:ext cx="7625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tx2"/>
              </a:buClr>
            </a:pPr>
            <a:r>
              <a:rPr lang="en-US" sz="2000" dirty="0"/>
              <a:t>Observation operators are independent of the model </a:t>
            </a:r>
            <a:br>
              <a:rPr lang="en-US" sz="2000" dirty="0"/>
            </a:br>
            <a:r>
              <a:rPr lang="en-US" sz="2000" dirty="0"/>
              <a:t>and can easily be shared, exchanged, compared (’App Store’)</a:t>
            </a:r>
          </a:p>
        </p:txBody>
      </p:sp>
      <p:sp>
        <p:nvSpPr>
          <p:cNvPr id="24" name="Google Shape;171;p23">
            <a:extLst>
              <a:ext uri="{FF2B5EF4-FFF2-40B4-BE49-F238E27FC236}">
                <a16:creationId xmlns:a16="http://schemas.microsoft.com/office/drawing/2014/main" id="{AE52B9C7-4A43-FC4C-9DCB-1B05B56781AB}"/>
              </a:ext>
            </a:extLst>
          </p:cNvPr>
          <p:cNvSpPr txBox="1"/>
          <p:nvPr/>
        </p:nvSpPr>
        <p:spPr>
          <a:xfrm>
            <a:off x="380999" y="-228600"/>
            <a:ext cx="7683843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 sz="33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Unified Forward Operator (UFO)</a:t>
            </a:r>
            <a:endParaRPr sz="3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14921F-E5F9-6C4F-A092-C0968D4AF157}"/>
              </a:ext>
            </a:extLst>
          </p:cNvPr>
          <p:cNvSpPr txBox="1"/>
          <p:nvPr/>
        </p:nvSpPr>
        <p:spPr>
          <a:xfrm>
            <a:off x="1771579" y="3497868"/>
            <a:ext cx="23903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(model-aware</a:t>
            </a:r>
          </a:p>
          <a:p>
            <a:pPr algn="ctr"/>
            <a:r>
              <a:rPr lang="en-US" sz="1800" dirty="0"/>
              <a:t>observation-agnostic)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91D24-D95C-C94C-8D28-924501ED3CC2}"/>
              </a:ext>
            </a:extLst>
          </p:cNvPr>
          <p:cNvSpPr txBox="1"/>
          <p:nvPr/>
        </p:nvSpPr>
        <p:spPr>
          <a:xfrm>
            <a:off x="4421300" y="3486543"/>
            <a:ext cx="21595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(model-agnostic</a:t>
            </a:r>
          </a:p>
          <a:p>
            <a:pPr algn="ctr"/>
            <a:r>
              <a:rPr lang="en-US" sz="1800" dirty="0"/>
              <a:t>observation-aware)</a:t>
            </a:r>
          </a:p>
        </p:txBody>
      </p:sp>
    </p:spTree>
    <p:extLst>
      <p:ext uri="{BB962C8B-B14F-4D97-AF65-F5344CB8AC3E}">
        <p14:creationId xmlns:p14="http://schemas.microsoft.com/office/powerpoint/2010/main" val="1036569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34D422B-2A7F-1F40-8B26-54369288571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oogle Shape;190;p17">
            <a:extLst>
              <a:ext uri="{FF2B5EF4-FFF2-40B4-BE49-F238E27FC236}">
                <a16:creationId xmlns:a16="http://schemas.microsoft.com/office/drawing/2014/main" id="{EF72C5E6-C0D5-684B-BD79-C94D019054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0291" y="0"/>
            <a:ext cx="1156084" cy="13246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2A109A-F3A6-D241-B7C6-7051B01E6E4F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30950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>
          <a:blip r:embed="rId3"/>
          <a:srcRect/>
          <a:stretch/>
        </p:blipFill>
        <p:spPr>
          <a:xfrm>
            <a:off x="19" y="1716730"/>
            <a:ext cx="1828767" cy="102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4"/>
          <a:srcRect/>
          <a:stretch/>
        </p:blipFill>
        <p:spPr>
          <a:xfrm>
            <a:off x="1828824" y="1716738"/>
            <a:ext cx="1828767" cy="102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5"/>
          <a:srcRect/>
          <a:stretch/>
        </p:blipFill>
        <p:spPr>
          <a:xfrm>
            <a:off x="3657629" y="1716734"/>
            <a:ext cx="1828767" cy="102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6"/>
          <a:srcRect/>
          <a:stretch/>
        </p:blipFill>
        <p:spPr>
          <a:xfrm>
            <a:off x="5486434" y="1716740"/>
            <a:ext cx="1828767" cy="102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7"/>
          <a:srcRect/>
          <a:stretch/>
        </p:blipFill>
        <p:spPr>
          <a:xfrm>
            <a:off x="7315214" y="1716729"/>
            <a:ext cx="1828767" cy="102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8"/>
          <a:srcRect/>
          <a:stretch/>
        </p:blipFill>
        <p:spPr>
          <a:xfrm>
            <a:off x="1" y="3045640"/>
            <a:ext cx="1828798" cy="10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9"/>
          <a:srcRect/>
          <a:stretch/>
        </p:blipFill>
        <p:spPr>
          <a:xfrm>
            <a:off x="1828801" y="3043709"/>
            <a:ext cx="1828798" cy="10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10"/>
          <a:srcRect/>
          <a:stretch/>
        </p:blipFill>
        <p:spPr>
          <a:xfrm>
            <a:off x="3657614" y="3043697"/>
            <a:ext cx="1828798" cy="10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11"/>
          <a:srcRect/>
          <a:stretch/>
        </p:blipFill>
        <p:spPr>
          <a:xfrm>
            <a:off x="5486426" y="3043691"/>
            <a:ext cx="1828798" cy="10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12"/>
          <a:srcRect/>
          <a:stretch/>
        </p:blipFill>
        <p:spPr>
          <a:xfrm>
            <a:off x="7315251" y="3043698"/>
            <a:ext cx="1828798" cy="10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13"/>
          <a:srcRect/>
          <a:stretch/>
        </p:blipFill>
        <p:spPr>
          <a:xfrm>
            <a:off x="0" y="4379250"/>
            <a:ext cx="1828800" cy="102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14"/>
          <a:srcRect/>
          <a:stretch/>
        </p:blipFill>
        <p:spPr>
          <a:xfrm>
            <a:off x="1828800" y="4370687"/>
            <a:ext cx="1828800" cy="102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15"/>
          <a:srcRect/>
          <a:stretch/>
        </p:blipFill>
        <p:spPr>
          <a:xfrm>
            <a:off x="3657600" y="4370685"/>
            <a:ext cx="1828800" cy="102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16"/>
          <a:srcRect/>
          <a:stretch/>
        </p:blipFill>
        <p:spPr>
          <a:xfrm>
            <a:off x="5486425" y="4370666"/>
            <a:ext cx="1828800" cy="102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17"/>
          <a:srcRect/>
          <a:stretch/>
        </p:blipFill>
        <p:spPr>
          <a:xfrm>
            <a:off x="7315200" y="4370669"/>
            <a:ext cx="1828800" cy="102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18"/>
          <a:srcRect/>
          <a:stretch/>
        </p:blipFill>
        <p:spPr>
          <a:xfrm>
            <a:off x="-25" y="5681481"/>
            <a:ext cx="1828800" cy="102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19"/>
          <a:srcRect/>
          <a:stretch/>
        </p:blipFill>
        <p:spPr>
          <a:xfrm>
            <a:off x="1828800" y="5681476"/>
            <a:ext cx="1828800" cy="102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20"/>
          <a:srcRect/>
          <a:stretch/>
        </p:blipFill>
        <p:spPr>
          <a:xfrm>
            <a:off x="3657625" y="5681473"/>
            <a:ext cx="1828800" cy="102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21"/>
          <a:srcRect/>
          <a:stretch/>
        </p:blipFill>
        <p:spPr>
          <a:xfrm>
            <a:off x="5486425" y="5681469"/>
            <a:ext cx="1828800" cy="102412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25" y="1270475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rgbClr val="001B44"/>
                </a:solidFill>
                <a:highlight>
                  <a:srgbClr val="FFFFFF"/>
                </a:highlight>
              </a:rPr>
              <a:t>Satwind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1871450" y="1270475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1B44"/>
                </a:solidFill>
                <a:highlight>
                  <a:srgbClr val="FFFFFF"/>
                </a:highlight>
              </a:rPr>
              <a:t>AIRS-Aqua</a:t>
            </a:r>
            <a:endParaRPr sz="1200" b="1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3657613" y="1270475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1800"/>
              </a:spcBef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AMSUA </a:t>
            </a:r>
            <a:r>
              <a:rPr lang="en-US" sz="1200" b="1" dirty="0" err="1">
                <a:solidFill>
                  <a:srgbClr val="001B44"/>
                </a:solidFill>
                <a:highlight>
                  <a:srgbClr val="FFFFFF"/>
                </a:highlight>
              </a:rPr>
              <a:t>MetOp</a:t>
            </a: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-A</a:t>
            </a:r>
          </a:p>
        </p:txBody>
      </p:sp>
      <p:sp>
        <p:nvSpPr>
          <p:cNvPr id="177" name="Google Shape;177;p22"/>
          <p:cNvSpPr txBox="1"/>
          <p:nvPr/>
        </p:nvSpPr>
        <p:spPr>
          <a:xfrm>
            <a:off x="5519975" y="1270475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ATMS NPP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7304750" y="1270475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AVHRR NOAA-18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52475" y="259345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rgbClr val="001B44"/>
                </a:solidFill>
                <a:highlight>
                  <a:srgbClr val="FFFFFF"/>
                </a:highlight>
              </a:rPr>
              <a:t>CriS</a:t>
            </a: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 FSR N20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1828800" y="259345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GIIRS FY4A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3683838" y="259345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GOME METOP-A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5538900" y="259345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IASI METOP-B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7315225" y="259345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SSMIS F18</a:t>
            </a:r>
          </a:p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0" y="390390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OMI AURA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1828800" y="3889238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GMI GPM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3639500" y="3916413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Scat Wind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5538900" y="3916425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GNSSRO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7333350" y="3916425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SBUV/2 NOAA-19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52475" y="5226825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1B44"/>
                </a:solidFill>
                <a:highlight>
                  <a:srgbClr val="FFFFFF"/>
                </a:highlight>
              </a:rPr>
              <a:t>Radiosonde</a:t>
            </a:r>
            <a:endParaRPr sz="1200" b="1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1810713" y="520970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1800"/>
              </a:spcBef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Aircraft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3683838" y="520970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Ship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5538900" y="520970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SST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46" name="Google Shape;456;p10">
            <a:extLst>
              <a:ext uri="{FF2B5EF4-FFF2-40B4-BE49-F238E27FC236}">
                <a16:creationId xmlns:a16="http://schemas.microsoft.com/office/drawing/2014/main" id="{79163871-46D8-C045-98F9-698D9C5424F6}"/>
              </a:ext>
            </a:extLst>
          </p:cNvPr>
          <p:cNvSpPr txBox="1">
            <a:spLocks/>
          </p:cNvSpPr>
          <p:nvPr/>
        </p:nvSpPr>
        <p:spPr>
          <a:xfrm>
            <a:off x="380996" y="0"/>
            <a:ext cx="8590878" cy="1037912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300"/>
            </a:pPr>
            <a:r>
              <a:rPr lang="en-US" sz="3600" b="1" i="0" u="none" strike="noStrike" cap="none" dirty="0">
                <a:solidFill>
                  <a:schemeClr val="lt1"/>
                </a:solidFill>
                <a:uFillTx/>
                <a:latin typeface="Calibri"/>
                <a:ea typeface="Calibri"/>
                <a:cs typeface="Calibri"/>
                <a:sym typeface="Calibri"/>
              </a:rPr>
              <a:t>Joint Testbed Applications</a:t>
            </a:r>
            <a:endParaRPr sz="3600" b="0" i="0" u="none" strike="noStrike" cap="none" dirty="0">
              <a:solidFill>
                <a:schemeClr val="lt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http://nrt.jcsda.org">
            <a:extLst>
              <a:ext uri="{FF2B5EF4-FFF2-40B4-BE49-F238E27FC236}">
                <a16:creationId xmlns:a16="http://schemas.microsoft.com/office/drawing/2014/main" id="{688EDE76-7223-A349-8724-0AA3130839CB}"/>
              </a:ext>
            </a:extLst>
          </p:cNvPr>
          <p:cNvSpPr txBox="1"/>
          <p:nvPr/>
        </p:nvSpPr>
        <p:spPr>
          <a:xfrm>
            <a:off x="457200" y="908321"/>
            <a:ext cx="1759454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433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800" dirty="0" err="1"/>
              <a:t>nrt.jcsda.org</a:t>
            </a:r>
            <a:endParaRPr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4EE88-B49F-8747-BFD6-B8C3CF7F0C5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7320833" y="5681468"/>
            <a:ext cx="1828805" cy="1024130"/>
          </a:xfrm>
          <a:prstGeom prst="rect">
            <a:avLst/>
          </a:prstGeom>
        </p:spPr>
      </p:pic>
      <p:sp>
        <p:nvSpPr>
          <p:cNvPr id="49" name="Google Shape;192;p22">
            <a:extLst>
              <a:ext uri="{FF2B5EF4-FFF2-40B4-BE49-F238E27FC236}">
                <a16:creationId xmlns:a16="http://schemas.microsoft.com/office/drawing/2014/main" id="{0B7083BC-C606-E945-B989-3196EA4827FA}"/>
              </a:ext>
            </a:extLst>
          </p:cNvPr>
          <p:cNvSpPr txBox="1"/>
          <p:nvPr/>
        </p:nvSpPr>
        <p:spPr>
          <a:xfrm>
            <a:off x="7315200" y="5209380"/>
            <a:ext cx="18288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1B44"/>
                </a:solidFill>
                <a:highlight>
                  <a:srgbClr val="FFFFFF"/>
                </a:highlight>
              </a:rPr>
              <a:t>Surface</a:t>
            </a:r>
            <a:endParaRPr sz="1200" b="1" dirty="0">
              <a:solidFill>
                <a:srgbClr val="001B44"/>
              </a:solidFill>
              <a:highlight>
                <a:srgbClr val="FFFFFF"/>
              </a:highlight>
            </a:endParaRPr>
          </a:p>
        </p:txBody>
      </p:sp>
      <p:sp>
        <p:nvSpPr>
          <p:cNvPr id="53" name="http://nrt.jcsda.org">
            <a:extLst>
              <a:ext uri="{FF2B5EF4-FFF2-40B4-BE49-F238E27FC236}">
                <a16:creationId xmlns:a16="http://schemas.microsoft.com/office/drawing/2014/main" id="{F36CB7CA-D985-794A-BF31-51F4B7BCADBB}"/>
              </a:ext>
            </a:extLst>
          </p:cNvPr>
          <p:cNvSpPr txBox="1"/>
          <p:nvPr/>
        </p:nvSpPr>
        <p:spPr>
          <a:xfrm>
            <a:off x="7105744" y="908321"/>
            <a:ext cx="1938990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433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1800" dirty="0" err="1"/>
              <a:t>soca</a:t>
            </a:r>
            <a:r>
              <a:rPr sz="1800" dirty="0" err="1"/>
              <a:t>.jcsda.org</a:t>
            </a:r>
            <a:endParaRPr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A01C2B-296B-2E4A-8BDE-933F065FE563}"/>
              </a:ext>
            </a:extLst>
          </p:cNvPr>
          <p:cNvSpPr txBox="1"/>
          <p:nvPr/>
        </p:nvSpPr>
        <p:spPr>
          <a:xfrm>
            <a:off x="348005" y="2519106"/>
            <a:ext cx="8500466" cy="29238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Rapid prototyping &amp; testing via CI/CD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Goal = end-to-end “pseudo-operational” suite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Efficiency gains leveraging JCSDA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IaC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Common repos &amp; agile boards for code and config files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- Common workflow &amp; experiment manager (EWOK)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- Common data store (R2D2)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- Common diagnostics tools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80DB41-B720-184D-8E8D-B62689025D2B}"/>
              </a:ext>
            </a:extLst>
          </p:cNvPr>
          <p:cNvGrpSpPr/>
          <p:nvPr/>
        </p:nvGrpSpPr>
        <p:grpSpPr>
          <a:xfrm>
            <a:off x="2335929" y="1152859"/>
            <a:ext cx="5031771" cy="5420390"/>
            <a:chOff x="2335929" y="1285207"/>
            <a:chExt cx="5031771" cy="5420390"/>
          </a:xfrm>
        </p:grpSpPr>
        <p:pic>
          <p:nvPicPr>
            <p:cNvPr id="47" name="Google Shape;161;p34">
              <a:extLst>
                <a:ext uri="{FF2B5EF4-FFF2-40B4-BE49-F238E27FC236}">
                  <a16:creationId xmlns:a16="http://schemas.microsoft.com/office/drawing/2014/main" id="{F1B22EDE-181D-234C-AEDD-C65C17D90E28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 r="12522" b="-10304"/>
            <a:stretch/>
          </p:blipFill>
          <p:spPr>
            <a:xfrm>
              <a:off x="2335929" y="1285207"/>
              <a:ext cx="5031771" cy="349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162;p34">
              <a:extLst>
                <a:ext uri="{FF2B5EF4-FFF2-40B4-BE49-F238E27FC236}">
                  <a16:creationId xmlns:a16="http://schemas.microsoft.com/office/drawing/2014/main" id="{09F73620-9A2B-7C49-9637-0451C3BBCB76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2335929" y="1739459"/>
              <a:ext cx="2435419" cy="4966138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1" name="Google Shape;163;p34">
              <a:extLst>
                <a:ext uri="{FF2B5EF4-FFF2-40B4-BE49-F238E27FC236}">
                  <a16:creationId xmlns:a16="http://schemas.microsoft.com/office/drawing/2014/main" id="{F8AB458A-D85E-FB47-9F42-C81F9681FB7A}"/>
                </a:ext>
              </a:extLst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947454" y="1739459"/>
              <a:ext cx="2420246" cy="3262071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162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"/>
          <p:cNvSpPr/>
          <p:nvPr/>
        </p:nvSpPr>
        <p:spPr>
          <a:xfrm>
            <a:off x="277546" y="3145398"/>
            <a:ext cx="1687432" cy="820442"/>
          </a:xfrm>
          <a:prstGeom prst="roundRect">
            <a:avLst>
              <a:gd name="adj" fmla="val 17414"/>
            </a:avLst>
          </a:prstGeom>
          <a:solidFill>
            <a:srgbClr val="0000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050"/>
          </a:p>
        </p:txBody>
      </p:sp>
      <p:sp>
        <p:nvSpPr>
          <p:cNvPr id="27" name="JCSDA…"/>
          <p:cNvSpPr txBox="1"/>
          <p:nvPr/>
        </p:nvSpPr>
        <p:spPr>
          <a:xfrm>
            <a:off x="5772015" y="1595803"/>
            <a:ext cx="3081038" cy="150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>
              <a:spcBef>
                <a:spcPts val="675"/>
              </a:spcBef>
              <a:defRPr sz="2000"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00" dirty="0"/>
              <a:t>IODA V2.0.0</a:t>
            </a:r>
          </a:p>
          <a:p>
            <a:pPr algn="ctr">
              <a:spcBef>
                <a:spcPts val="600"/>
              </a:spcBef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/>
              <a:t>Leverages HDF5 data model for improved organization, management, extensibility, metadata</a:t>
            </a:r>
          </a:p>
          <a:p>
            <a:pPr algn="ctr">
              <a:spcBef>
                <a:spcPts val="600"/>
              </a:spcBef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/>
              <a:t>Enhanced support for multi-dimensional data sets</a:t>
            </a:r>
          </a:p>
          <a:p>
            <a:pPr algn="ctr">
              <a:spcBef>
                <a:spcPts val="600"/>
              </a:spcBef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/>
              <a:t>C++/python interoperability</a:t>
            </a:r>
          </a:p>
        </p:txBody>
      </p:sp>
      <p:pic>
        <p:nvPicPr>
          <p:cNvPr id="28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12" y="1550401"/>
            <a:ext cx="5262404" cy="151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Google Shape;159;gd81a17a298_0_0"/>
          <p:cNvSpPr txBox="1"/>
          <p:nvPr/>
        </p:nvSpPr>
        <p:spPr>
          <a:xfrm>
            <a:off x="145064" y="3177357"/>
            <a:ext cx="1706482" cy="623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68" tIns="68568" rIns="68568" bIns="68568">
            <a:spAutoFit/>
          </a:bodyPr>
          <a:lstStyle/>
          <a:p>
            <a:pPr algn="r">
              <a:defRPr b="1">
                <a:solidFill>
                  <a:srgbClr val="4F8F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sz="1050" dirty="0"/>
              <a:t>IODA v2 Release</a:t>
            </a:r>
          </a:p>
          <a:p>
            <a:pPr algn="r">
              <a:defRPr b="1">
                <a:solidFill>
                  <a:srgbClr val="FFFB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sz="1050" dirty="0"/>
              <a:t>After Release</a:t>
            </a:r>
          </a:p>
          <a:p>
            <a:pPr algn="r">
              <a:defRPr b="1">
                <a:solidFill>
                  <a:srgbClr val="FF93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sz="1050" dirty="0"/>
              <a:t>Planned / Potential</a:t>
            </a:r>
          </a:p>
        </p:txBody>
      </p:sp>
      <p:sp>
        <p:nvSpPr>
          <p:cNvPr id="30" name="JCSDA…"/>
          <p:cNvSpPr txBox="1"/>
          <p:nvPr/>
        </p:nvSpPr>
        <p:spPr>
          <a:xfrm>
            <a:off x="5789209" y="4778806"/>
            <a:ext cx="3046650" cy="126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>
              <a:spcBef>
                <a:spcPts val="675"/>
              </a:spcBef>
              <a:defRPr sz="2000"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00" dirty="0"/>
              <a:t>UFO V1.1.0</a:t>
            </a:r>
          </a:p>
          <a:p>
            <a:pPr algn="ct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/>
              <a:t>H(x), Bias correction, and QC for </a:t>
            </a:r>
            <a:r>
              <a:rPr lang="en-US" sz="1050" dirty="0"/>
              <a:t>NCEP </a:t>
            </a:r>
            <a:r>
              <a:rPr sz="1050" dirty="0"/>
              <a:t>operational instruments</a:t>
            </a:r>
            <a:r>
              <a:rPr lang="en-US" sz="1050" dirty="0"/>
              <a:t> following GSI implementations</a:t>
            </a:r>
            <a:r>
              <a:rPr sz="1050" dirty="0"/>
              <a:t> </a:t>
            </a:r>
            <a:endParaRPr lang="en-US" sz="1050" dirty="0"/>
          </a:p>
          <a:p>
            <a:pPr algn="ct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1050" dirty="0"/>
          </a:p>
          <a:p>
            <a:pPr algn="ct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050" dirty="0"/>
              <a:t>G</a:t>
            </a:r>
            <a:r>
              <a:rPr sz="1050" dirty="0"/>
              <a:t>ood agreement with GSI in most cases; validation work continues</a:t>
            </a:r>
          </a:p>
        </p:txBody>
      </p:sp>
      <p:pic>
        <p:nvPicPr>
          <p:cNvPr id="15" name="Google Shape;152;g8c3e08dd11_0_68">
            <a:extLst>
              <a:ext uri="{FF2B5EF4-FFF2-40B4-BE49-F238E27FC236}">
                <a16:creationId xmlns:a16="http://schemas.microsoft.com/office/drawing/2014/main" id="{235FC9B3-9416-EF47-80DA-62B7B966B0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460" y="4158128"/>
            <a:ext cx="2477818" cy="18292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41">
            <a:extLst>
              <a:ext uri="{FF2B5EF4-FFF2-40B4-BE49-F238E27FC236}">
                <a16:creationId xmlns:a16="http://schemas.microsoft.com/office/drawing/2014/main" id="{FBC00048-05CB-924C-A2DA-DA08F6600838}"/>
              </a:ext>
            </a:extLst>
          </p:cNvPr>
          <p:cNvSpPr txBox="1"/>
          <p:nvPr/>
        </p:nvSpPr>
        <p:spPr>
          <a:xfrm>
            <a:off x="4696315" y="4281695"/>
            <a:ext cx="952514" cy="39241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r>
              <a:rPr lang="en-US" sz="1050" dirty="0"/>
              <a:t>JEDI UFO for ATMS</a:t>
            </a:r>
            <a:endParaRPr sz="1050" dirty="0"/>
          </a:p>
        </p:txBody>
      </p:sp>
      <p:pic>
        <p:nvPicPr>
          <p:cNvPr id="17" name="Google Shape;168;g9a73cfeb8e_1_178">
            <a:extLst>
              <a:ext uri="{FF2B5EF4-FFF2-40B4-BE49-F238E27FC236}">
                <a16:creationId xmlns:a16="http://schemas.microsoft.com/office/drawing/2014/main" id="{45F20B90-5182-9543-AFE2-E02D5B5F8F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1253" y="5040793"/>
            <a:ext cx="1727956" cy="14692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749F32-0F08-384F-B744-2C8012A664C1}"/>
              </a:ext>
            </a:extLst>
          </p:cNvPr>
          <p:cNvSpPr txBox="1"/>
          <p:nvPr/>
        </p:nvSpPr>
        <p:spPr>
          <a:xfrm>
            <a:off x="2325885" y="5924890"/>
            <a:ext cx="1595306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>
              <a:buClrTx/>
            </a:pPr>
            <a:r>
              <a:rPr lang="en-US" sz="900" dirty="0"/>
              <a:t>O-B for ATMS ch1 using UFO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6CAE4-C347-794B-B042-4E05D19208D5}"/>
              </a:ext>
            </a:extLst>
          </p:cNvPr>
          <p:cNvSpPr txBox="1"/>
          <p:nvPr/>
        </p:nvSpPr>
        <p:spPr>
          <a:xfrm rot="16447771">
            <a:off x="3892101" y="5621121"/>
            <a:ext cx="562574" cy="1846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</a:pPr>
            <a:r>
              <a:rPr lang="en-US" sz="750" dirty="0"/>
              <a:t>GSI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6F130D-116D-6B4F-8B21-CCD12371859E}"/>
              </a:ext>
            </a:extLst>
          </p:cNvPr>
          <p:cNvSpPr txBox="1"/>
          <p:nvPr/>
        </p:nvSpPr>
        <p:spPr>
          <a:xfrm>
            <a:off x="4674622" y="6412416"/>
            <a:ext cx="578924" cy="1846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hangingPunct="0">
              <a:buClrTx/>
            </a:pPr>
            <a:r>
              <a:rPr lang="en-US" sz="750" dirty="0"/>
              <a:t>UFO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678B07-5C31-A84E-8DA7-2C7DC42AC6B7}"/>
              </a:ext>
            </a:extLst>
          </p:cNvPr>
          <p:cNvSpPr txBox="1"/>
          <p:nvPr/>
        </p:nvSpPr>
        <p:spPr>
          <a:xfrm>
            <a:off x="4238423" y="4889633"/>
            <a:ext cx="1531186" cy="20774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>
              <a:buClrTx/>
            </a:pPr>
            <a:r>
              <a:rPr lang="en-US" sz="900" dirty="0" err="1"/>
              <a:t>Obs</a:t>
            </a:r>
            <a:r>
              <a:rPr lang="en-US" sz="900" dirty="0"/>
              <a:t> error after GSI/UFO QC</a:t>
            </a:r>
          </a:p>
        </p:txBody>
      </p:sp>
      <p:sp>
        <p:nvSpPr>
          <p:cNvPr id="18" name="Google Shape;456;p10">
            <a:extLst>
              <a:ext uri="{FF2B5EF4-FFF2-40B4-BE49-F238E27FC236}">
                <a16:creationId xmlns:a16="http://schemas.microsoft.com/office/drawing/2014/main" id="{325DBD6B-B4B0-704A-9ABA-F8F847810C8B}"/>
              </a:ext>
            </a:extLst>
          </p:cNvPr>
          <p:cNvSpPr txBox="1">
            <a:spLocks/>
          </p:cNvSpPr>
          <p:nvPr/>
        </p:nvSpPr>
        <p:spPr>
          <a:xfrm>
            <a:off x="380996" y="0"/>
            <a:ext cx="8763004" cy="1037912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300"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JEDI-FV3 v1.1 Public </a:t>
            </a:r>
            <a:r>
              <a:rPr lang="en-US" sz="3600" b="1" i="0" u="none" strike="noStrike" cap="none" dirty="0">
                <a:solidFill>
                  <a:schemeClr val="lt1"/>
                </a:solidFill>
                <a:uFillTx/>
                <a:latin typeface="Calibri"/>
                <a:ea typeface="Calibri"/>
                <a:cs typeface="Calibri"/>
                <a:sym typeface="Calibri"/>
              </a:rPr>
              <a:t>Release: Friday June 11</a:t>
            </a:r>
            <a:endParaRPr sz="3600" b="0" i="0" u="none" strike="noStrike" cap="none" dirty="0">
              <a:solidFill>
                <a:schemeClr val="lt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243711-6218-F144-9299-F9C6531B7E45}"/>
              </a:ext>
            </a:extLst>
          </p:cNvPr>
          <p:cNvSpPr/>
          <p:nvPr/>
        </p:nvSpPr>
        <p:spPr>
          <a:xfrm>
            <a:off x="4529558" y="1550401"/>
            <a:ext cx="924738" cy="33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84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9"/>
          <p:cNvSpPr/>
          <p:nvPr/>
        </p:nvSpPr>
        <p:spPr>
          <a:xfrm>
            <a:off x="0" y="-2096"/>
            <a:ext cx="9144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" name="Google Shape;679;p19" descr="full_disk_ahi_true_color_20150819070000 (1).jpg"/>
          <p:cNvPicPr preferRelativeResize="0"/>
          <p:nvPr/>
        </p:nvPicPr>
        <p:blipFill rotWithShape="1">
          <a:blip r:embed="rId3">
            <a:alphaModFix/>
          </a:blip>
          <a:srcRect r="37416" b="24276"/>
          <a:stretch/>
        </p:blipFill>
        <p:spPr>
          <a:xfrm>
            <a:off x="4852004" y="1664851"/>
            <a:ext cx="4291996" cy="519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9"/>
          <p:cNvSpPr txBox="1">
            <a:spLocks noGrp="1"/>
          </p:cNvSpPr>
          <p:nvPr>
            <p:ph type="ctrTitle"/>
          </p:nvPr>
        </p:nvSpPr>
        <p:spPr>
          <a:xfrm>
            <a:off x="381000" y="1126669"/>
            <a:ext cx="8644247" cy="332150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098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>
              <a:lnSpc>
                <a:spcPct val="110000"/>
              </a:lnSpc>
              <a:buClr>
                <a:schemeClr val="bg2"/>
              </a:buClr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Next-generation DA for research and operations</a:t>
            </a:r>
            <a:b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Facilitate innovation and optimize code performance 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duplication of effort between JCSDA partners</a:t>
            </a:r>
            <a:b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Implementing new DA algorithms (OOPS)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Adding new observations (CRTM, UFO and IODA)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Background error covariances (SABER and VADER)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 future coupled Earth-system DA developments</a:t>
            </a:r>
            <a:b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 atmosphere/land/cryosphere/ocean/aerosols/constituents components into one DA system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1" name="Google Shape;681;p19"/>
          <p:cNvSpPr txBox="1"/>
          <p:nvPr/>
        </p:nvSpPr>
        <p:spPr>
          <a:xfrm>
            <a:off x="381000" y="-228600"/>
            <a:ext cx="8763000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 Remarks: JCSDA </a:t>
            </a:r>
            <a:r>
              <a:rPr lang="en-US" sz="33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Investments are Paying Off </a:t>
            </a:r>
            <a:endParaRPr sz="3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8144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5"/>
          <p:cNvSpPr/>
          <p:nvPr/>
        </p:nvSpPr>
        <p:spPr>
          <a:xfrm>
            <a:off x="0" y="-2096"/>
            <a:ext cx="9144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35" descr="full_disk_ahi_true_color_20150819070000 (1).jpg"/>
          <p:cNvPicPr preferRelativeResize="0"/>
          <p:nvPr/>
        </p:nvPicPr>
        <p:blipFill rotWithShape="1">
          <a:blip r:embed="rId3">
            <a:alphaModFix/>
          </a:blip>
          <a:srcRect r="37416" b="24276"/>
          <a:stretch/>
        </p:blipFill>
        <p:spPr>
          <a:xfrm>
            <a:off x="4852004" y="1664851"/>
            <a:ext cx="4291997" cy="5193148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5"/>
          <p:cNvSpPr txBox="1"/>
          <p:nvPr/>
        </p:nvSpPr>
        <p:spPr>
          <a:xfrm>
            <a:off x="627579" y="2442681"/>
            <a:ext cx="7315200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09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endParaRPr sz="4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62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Councilrots.jpg">
            <a:extLst>
              <a:ext uri="{FF2B5EF4-FFF2-40B4-BE49-F238E27FC236}">
                <a16:creationId xmlns:a16="http://schemas.microsoft.com/office/drawing/2014/main" id="{124C99CD-D489-6C44-A78F-A75D47DE8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986"/>
            <a:ext cx="9144000" cy="3875950"/>
          </a:xfrm>
          <a:prstGeom prst="rect">
            <a:avLst/>
          </a:prstGeom>
        </p:spPr>
      </p:pic>
      <p:sp>
        <p:nvSpPr>
          <p:cNvPr id="456" name="Google Shape;456;p10"/>
          <p:cNvSpPr txBox="1">
            <a:spLocks/>
          </p:cNvSpPr>
          <p:nvPr/>
        </p:nvSpPr>
        <p:spPr>
          <a:xfrm>
            <a:off x="381000" y="-228600"/>
            <a:ext cx="8020722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300"/>
            </a:pPr>
            <a:r>
              <a:rPr lang="en-US" sz="33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Joint Center for Satellite Data Assimilation</a:t>
            </a:r>
            <a:endParaRPr sz="3300" b="0" i="0" u="none" strike="noStrike" cap="none" dirty="0">
              <a:solidFill>
                <a:schemeClr val="lt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93D6EDF-5555-0840-A167-A07C07A33BEC}"/>
              </a:ext>
            </a:extLst>
          </p:cNvPr>
          <p:cNvGrpSpPr/>
          <p:nvPr/>
        </p:nvGrpSpPr>
        <p:grpSpPr>
          <a:xfrm>
            <a:off x="547253" y="1010289"/>
            <a:ext cx="8559800" cy="5535422"/>
            <a:chOff x="3484866" y="1935755"/>
            <a:chExt cx="7453210" cy="4819816"/>
          </a:xfrm>
        </p:grpSpPr>
        <p:sp>
          <p:nvSpPr>
            <p:cNvPr id="208" name="Google Shape;452;p10">
              <a:extLst>
                <a:ext uri="{FF2B5EF4-FFF2-40B4-BE49-F238E27FC236}">
                  <a16:creationId xmlns:a16="http://schemas.microsoft.com/office/drawing/2014/main" id="{2C671BE4-26C1-D240-A2B0-4550558FCFBE}"/>
                </a:ext>
              </a:extLst>
            </p:cNvPr>
            <p:cNvSpPr>
              <a:spLocks/>
            </p:cNvSpPr>
            <p:nvPr/>
          </p:nvSpPr>
          <p:spPr>
            <a:xfrm>
              <a:off x="5119600" y="1935755"/>
              <a:ext cx="3944700" cy="4819816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461;p10">
              <a:extLst>
                <a:ext uri="{FF2B5EF4-FFF2-40B4-BE49-F238E27FC236}">
                  <a16:creationId xmlns:a16="http://schemas.microsoft.com/office/drawing/2014/main" id="{1252FE8A-ED43-5E47-B1EE-732486600528}"/>
                </a:ext>
              </a:extLst>
            </p:cNvPr>
            <p:cNvSpPr txBox="1">
              <a:spLocks/>
            </p:cNvSpPr>
            <p:nvPr/>
          </p:nvSpPr>
          <p:spPr>
            <a:xfrm>
              <a:off x="3484866" y="5861171"/>
              <a:ext cx="7453210" cy="662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2000" b="1" i="0" u="none" strike="noStrike" cap="none" dirty="0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400"/>
              </a:pPr>
              <a:r>
                <a:rPr lang="en-US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WHO			HOW			WHAT</a:t>
              </a:r>
              <a:br>
                <a:rPr lang="en-US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Distributed staff		</a:t>
              </a:r>
              <a:r>
                <a:rPr lang="en-US" sz="2000" i="0" u="none" strike="noStrike" cap="none" dirty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rPr>
                <a:t>Joint operating plan 	</a:t>
              </a:r>
              <a:r>
                <a:rPr lang="en-US" sz="2000" dirty="0">
                  <a:latin typeface="Calibri"/>
                  <a:ea typeface="Calibri"/>
                  <a:cs typeface="Calibri"/>
                  <a:sym typeface="Calibri"/>
                </a:rPr>
                <a:t>Critical path to operations</a:t>
              </a:r>
              <a:endParaRPr lang="en-US" sz="2000" i="0" u="none" strike="noStrike" cap="none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1" i="0" u="none" strike="noStrike" cap="none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05FD4AC0-94BB-1F42-8A0D-06EC96E11D71}"/>
                </a:ext>
              </a:extLst>
            </p:cNvPr>
            <p:cNvGrpSpPr/>
            <p:nvPr/>
          </p:nvGrpSpPr>
          <p:grpSpPr>
            <a:xfrm>
              <a:off x="3812679" y="2325575"/>
              <a:ext cx="3686028" cy="3685697"/>
              <a:chOff x="1415898" y="842137"/>
              <a:chExt cx="5990242" cy="5989704"/>
            </a:xfrm>
            <a:effectLst>
              <a:outerShdw blurRad="127000" dist="241300" dir="2700000" algn="tl" rotWithShape="0">
                <a:prstClr val="black">
                  <a:alpha val="74000"/>
                </a:prstClr>
              </a:outerShdw>
            </a:effectLst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553B3CC-2CEC-F842-B9DF-A86079B0F633}"/>
                  </a:ext>
                </a:extLst>
              </p:cNvPr>
              <p:cNvSpPr/>
              <p:nvPr/>
            </p:nvSpPr>
            <p:spPr>
              <a:xfrm>
                <a:off x="3272908" y="2704250"/>
                <a:ext cx="2278763" cy="2278763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/>
                  </a:gs>
                  <a:gs pos="0">
                    <a:schemeClr val="accent3">
                      <a:lumMod val="50000"/>
                    </a:schemeClr>
                  </a:gs>
                  <a:gs pos="53000">
                    <a:srgbClr val="92D05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</a:rPr>
                  <a:t>JCSDA </a:t>
                </a:r>
              </a:p>
              <a:p>
                <a:pPr algn="ctr"/>
                <a:r>
                  <a:rPr lang="en-US" sz="1800" b="1" dirty="0">
                    <a:solidFill>
                      <a:schemeClr val="bg1"/>
                    </a:solidFill>
                  </a:rPr>
                  <a:t>Team</a:t>
                </a: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F8D60272-90B3-F748-9A57-9DFB7ADBB6B6}"/>
                  </a:ext>
                </a:extLst>
              </p:cNvPr>
              <p:cNvSpPr/>
              <p:nvPr/>
            </p:nvSpPr>
            <p:spPr>
              <a:xfrm>
                <a:off x="1424959" y="2115611"/>
                <a:ext cx="1512361" cy="1512361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NCAR</a:t>
                </a:r>
              </a:p>
              <a:p>
                <a:pPr algn="ctr"/>
                <a:r>
                  <a:rPr lang="en-US" sz="1200" dirty="0"/>
                  <a:t>UCAR</a:t>
                </a: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90EEF356-BAC1-A449-AA2E-1C501961D07B}"/>
                  </a:ext>
                </a:extLst>
              </p:cNvPr>
              <p:cNvSpPr/>
              <p:nvPr/>
            </p:nvSpPr>
            <p:spPr>
              <a:xfrm>
                <a:off x="2693373" y="5319480"/>
                <a:ext cx="1512361" cy="1512361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NOAA</a:t>
                </a:r>
              </a:p>
              <a:p>
                <a:pPr algn="ctr"/>
                <a:r>
                  <a:rPr lang="en-US" sz="1200" dirty="0"/>
                  <a:t>NWS</a:t>
                </a: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293B2F83-54FD-EE48-AC12-01DB96B7BBC9}"/>
                  </a:ext>
                </a:extLst>
              </p:cNvPr>
              <p:cNvSpPr/>
              <p:nvPr/>
            </p:nvSpPr>
            <p:spPr>
              <a:xfrm>
                <a:off x="2747350" y="842137"/>
                <a:ext cx="1512361" cy="1512361"/>
              </a:xfrm>
              <a:prstGeom prst="ellipse">
                <a:avLst/>
              </a:prstGeom>
              <a:solidFill>
                <a:srgbClr val="9411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NOAA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NESDIS</a:t>
                </a: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57266B4E-53F8-D54D-8F38-6AEA084CA21D}"/>
                  </a:ext>
                </a:extLst>
              </p:cNvPr>
              <p:cNvSpPr/>
              <p:nvPr/>
            </p:nvSpPr>
            <p:spPr>
              <a:xfrm>
                <a:off x="4566621" y="842815"/>
                <a:ext cx="1512361" cy="1512361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NASA</a:t>
                </a:r>
              </a:p>
              <a:p>
                <a:pPr algn="ctr"/>
                <a:r>
                  <a:rPr lang="en-US" sz="1200" dirty="0"/>
                  <a:t>GMAO</a:t>
                </a: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277EC24E-8201-A942-91AA-FB078B375CAA}"/>
                  </a:ext>
                </a:extLst>
              </p:cNvPr>
              <p:cNvSpPr/>
              <p:nvPr/>
            </p:nvSpPr>
            <p:spPr>
              <a:xfrm>
                <a:off x="5893779" y="2164378"/>
                <a:ext cx="1512361" cy="1512361"/>
              </a:xfrm>
              <a:prstGeom prst="ellipse">
                <a:avLst/>
              </a:prstGeom>
              <a:solidFill>
                <a:srgbClr val="A2845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NOAA</a:t>
                </a:r>
              </a:p>
              <a:p>
                <a:pPr algn="ctr"/>
                <a:r>
                  <a:rPr lang="en-US" sz="1200" dirty="0"/>
                  <a:t>OAR</a:t>
                </a: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3AD46F0A-262E-7947-87AD-490048328FB0}"/>
                  </a:ext>
                </a:extLst>
              </p:cNvPr>
              <p:cNvSpPr/>
              <p:nvPr/>
            </p:nvSpPr>
            <p:spPr>
              <a:xfrm>
                <a:off x="4598377" y="5309655"/>
                <a:ext cx="1512361" cy="151236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Navy</a:t>
                </a: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19056A49-6265-5040-BB9F-A2B593670C28}"/>
                  </a:ext>
                </a:extLst>
              </p:cNvPr>
              <p:cNvSpPr/>
              <p:nvPr/>
            </p:nvSpPr>
            <p:spPr>
              <a:xfrm>
                <a:off x="1417022" y="4005795"/>
                <a:ext cx="1512361" cy="1512361"/>
              </a:xfrm>
              <a:prstGeom prst="ellipse">
                <a:avLst/>
              </a:prstGeom>
              <a:solidFill>
                <a:srgbClr val="94209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08D12939-49EA-F346-9805-DA08A302B340}"/>
                  </a:ext>
                </a:extLst>
              </p:cNvPr>
              <p:cNvSpPr/>
              <p:nvPr/>
            </p:nvSpPr>
            <p:spPr>
              <a:xfrm>
                <a:off x="5893777" y="3947881"/>
                <a:ext cx="1512361" cy="151236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Air Force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69516F55-3A8F-A747-8B94-F9C4A9F9D28D}"/>
                  </a:ext>
                </a:extLst>
              </p:cNvPr>
              <p:cNvSpPr txBox="1"/>
              <p:nvPr/>
            </p:nvSpPr>
            <p:spPr>
              <a:xfrm>
                <a:off x="1415898" y="4318515"/>
                <a:ext cx="1603575" cy="10452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Academia, private sector &amp;</a:t>
                </a:r>
              </a:p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international</a:t>
                </a:r>
              </a:p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partners</a:t>
                </a:r>
              </a:p>
            </p:txBody>
          </p:sp>
          <p:sp>
            <p:nvSpPr>
              <p:cNvPr id="221" name="Trapezoid 220">
                <a:extLst>
                  <a:ext uri="{FF2B5EF4-FFF2-40B4-BE49-F238E27FC236}">
                    <a16:creationId xmlns:a16="http://schemas.microsoft.com/office/drawing/2014/main" id="{A96C3B5C-88A9-9547-87CE-9337A63E6FCA}"/>
                  </a:ext>
                </a:extLst>
              </p:cNvPr>
              <p:cNvSpPr/>
              <p:nvPr/>
            </p:nvSpPr>
            <p:spPr>
              <a:xfrm rot="3915776">
                <a:off x="2833346" y="4266849"/>
                <a:ext cx="359697" cy="403704"/>
              </a:xfrm>
              <a:prstGeom prst="trapezoid">
                <a:avLst>
                  <a:gd name="adj" fmla="val 31936"/>
                </a:avLst>
              </a:prstGeom>
              <a:solidFill>
                <a:srgbClr val="9420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DE7A9CC4-AF6F-3146-8371-E7F3C9D51B04}"/>
                  </a:ext>
                </a:extLst>
              </p:cNvPr>
              <p:cNvGrpSpPr/>
              <p:nvPr/>
            </p:nvGrpSpPr>
            <p:grpSpPr>
              <a:xfrm rot="9330331">
                <a:off x="2691261" y="3961373"/>
                <a:ext cx="873713" cy="476632"/>
                <a:chOff x="129124" y="2878861"/>
                <a:chExt cx="590961" cy="476161"/>
              </a:xfrm>
              <a:solidFill>
                <a:srgbClr val="92D050"/>
              </a:solidFill>
              <a:effectLst/>
            </p:grpSpPr>
            <p:sp>
              <p:nvSpPr>
                <p:cNvPr id="259" name="Right Arrow 258">
                  <a:extLst>
                    <a:ext uri="{FF2B5EF4-FFF2-40B4-BE49-F238E27FC236}">
                      <a16:creationId xmlns:a16="http://schemas.microsoft.com/office/drawing/2014/main" id="{1732A4E8-E24A-3E44-AE85-230516D97666}"/>
                    </a:ext>
                  </a:extLst>
                </p:cNvPr>
                <p:cNvSpPr/>
                <p:nvPr/>
              </p:nvSpPr>
              <p:spPr>
                <a:xfrm>
                  <a:off x="186685" y="2878861"/>
                  <a:ext cx="533400" cy="476161"/>
                </a:xfrm>
                <a:prstGeom prst="rightArrow">
                  <a:avLst>
                    <a:gd name="adj1" fmla="val 35562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</a:t>
                  </a:r>
                </a:p>
              </p:txBody>
            </p:sp>
            <p:sp>
              <p:nvSpPr>
                <p:cNvPr id="260" name="Trapezoid 259">
                  <a:extLst>
                    <a:ext uri="{FF2B5EF4-FFF2-40B4-BE49-F238E27FC236}">
                      <a16:creationId xmlns:a16="http://schemas.microsoft.com/office/drawing/2014/main" id="{CBC50478-C517-2746-8E9B-104D0B730B4E}"/>
                    </a:ext>
                  </a:extLst>
                </p:cNvPr>
                <p:cNvSpPr/>
                <p:nvPr/>
              </p:nvSpPr>
              <p:spPr>
                <a:xfrm rot="5400000">
                  <a:off x="125946" y="2948564"/>
                  <a:ext cx="372533" cy="366177"/>
                </a:xfrm>
                <a:prstGeom prst="trapezoid">
                  <a:avLst>
                    <a:gd name="adj" fmla="val 3193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3" name="Right Arrow 222">
                <a:extLst>
                  <a:ext uri="{FF2B5EF4-FFF2-40B4-BE49-F238E27FC236}">
                    <a16:creationId xmlns:a16="http://schemas.microsoft.com/office/drawing/2014/main" id="{7FFA62B6-B235-A749-9267-0B91D20651E5}"/>
                  </a:ext>
                </a:extLst>
              </p:cNvPr>
              <p:cNvSpPr/>
              <p:nvPr/>
            </p:nvSpPr>
            <p:spPr>
              <a:xfrm rot="20115776">
                <a:off x="2909313" y="4168042"/>
                <a:ext cx="515022" cy="459755"/>
              </a:xfrm>
              <a:prstGeom prst="rightArrow">
                <a:avLst>
                  <a:gd name="adj1" fmla="val 0"/>
                  <a:gd name="adj2" fmla="val 50000"/>
                </a:avLst>
              </a:prstGeom>
              <a:solidFill>
                <a:srgbClr val="9420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  <p:sp>
            <p:nvSpPr>
              <p:cNvPr id="224" name="Trapezoid 223">
                <a:extLst>
                  <a:ext uri="{FF2B5EF4-FFF2-40B4-BE49-F238E27FC236}">
                    <a16:creationId xmlns:a16="http://schemas.microsoft.com/office/drawing/2014/main" id="{A52C03BB-D9FF-9C47-B24B-E4CAE30B501C}"/>
                  </a:ext>
                </a:extLst>
              </p:cNvPr>
              <p:cNvSpPr/>
              <p:nvPr/>
            </p:nvSpPr>
            <p:spPr>
              <a:xfrm rot="1958447">
                <a:off x="3690078" y="5083239"/>
                <a:ext cx="359697" cy="403704"/>
              </a:xfrm>
              <a:prstGeom prst="trapezoid">
                <a:avLst>
                  <a:gd name="adj" fmla="val 31936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F3FDFA3E-BAE0-794E-8E42-0088CA2AC68D}"/>
                  </a:ext>
                </a:extLst>
              </p:cNvPr>
              <p:cNvGrpSpPr/>
              <p:nvPr/>
            </p:nvGrpSpPr>
            <p:grpSpPr>
              <a:xfrm rot="7373002">
                <a:off x="3384840" y="4758246"/>
                <a:ext cx="873713" cy="476632"/>
                <a:chOff x="129124" y="2878861"/>
                <a:chExt cx="590961" cy="476161"/>
              </a:xfrm>
              <a:solidFill>
                <a:srgbClr val="92D050"/>
              </a:solidFill>
              <a:effectLst/>
            </p:grpSpPr>
            <p:sp>
              <p:nvSpPr>
                <p:cNvPr id="257" name="Right Arrow 256">
                  <a:extLst>
                    <a:ext uri="{FF2B5EF4-FFF2-40B4-BE49-F238E27FC236}">
                      <a16:creationId xmlns:a16="http://schemas.microsoft.com/office/drawing/2014/main" id="{394E766E-5093-D849-B76D-F4804664C438}"/>
                    </a:ext>
                  </a:extLst>
                </p:cNvPr>
                <p:cNvSpPr/>
                <p:nvPr/>
              </p:nvSpPr>
              <p:spPr>
                <a:xfrm>
                  <a:off x="186685" y="2878861"/>
                  <a:ext cx="533400" cy="476161"/>
                </a:xfrm>
                <a:prstGeom prst="rightArrow">
                  <a:avLst>
                    <a:gd name="adj1" fmla="val 35562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</a:t>
                  </a:r>
                </a:p>
              </p:txBody>
            </p:sp>
            <p:sp>
              <p:nvSpPr>
                <p:cNvPr id="258" name="Trapezoid 257">
                  <a:extLst>
                    <a:ext uri="{FF2B5EF4-FFF2-40B4-BE49-F238E27FC236}">
                      <a16:creationId xmlns:a16="http://schemas.microsoft.com/office/drawing/2014/main" id="{9AA5419C-B9FB-654B-891D-CA51AB059C36}"/>
                    </a:ext>
                  </a:extLst>
                </p:cNvPr>
                <p:cNvSpPr/>
                <p:nvPr/>
              </p:nvSpPr>
              <p:spPr>
                <a:xfrm rot="5400000">
                  <a:off x="125946" y="2948564"/>
                  <a:ext cx="372533" cy="366177"/>
                </a:xfrm>
                <a:prstGeom prst="trapezoid">
                  <a:avLst>
                    <a:gd name="adj" fmla="val 3193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6" name="Right Arrow 225">
                <a:extLst>
                  <a:ext uri="{FF2B5EF4-FFF2-40B4-BE49-F238E27FC236}">
                    <a16:creationId xmlns:a16="http://schemas.microsoft.com/office/drawing/2014/main" id="{856D5BC7-1D1E-C14A-A8A4-A2C95E45359C}"/>
                  </a:ext>
                </a:extLst>
              </p:cNvPr>
              <p:cNvSpPr/>
              <p:nvPr/>
            </p:nvSpPr>
            <p:spPr>
              <a:xfrm rot="18158447">
                <a:off x="3703651" y="4912777"/>
                <a:ext cx="515022" cy="459755"/>
              </a:xfrm>
              <a:prstGeom prst="rightArrow">
                <a:avLst>
                  <a:gd name="adj1" fmla="val 0"/>
                  <a:gd name="adj2" fmla="val 5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  <p:sp>
            <p:nvSpPr>
              <p:cNvPr id="227" name="Trapezoid 226">
                <a:extLst>
                  <a:ext uri="{FF2B5EF4-FFF2-40B4-BE49-F238E27FC236}">
                    <a16:creationId xmlns:a16="http://schemas.microsoft.com/office/drawing/2014/main" id="{1C692E75-3C61-A54B-BDF0-B1FBD31B53FC}"/>
                  </a:ext>
                </a:extLst>
              </p:cNvPr>
              <p:cNvSpPr/>
              <p:nvPr/>
            </p:nvSpPr>
            <p:spPr>
              <a:xfrm rot="20339304">
                <a:off x="4938959" y="4992817"/>
                <a:ext cx="359697" cy="403704"/>
              </a:xfrm>
              <a:prstGeom prst="trapezoid">
                <a:avLst>
                  <a:gd name="adj" fmla="val 31936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45982CA3-9953-1F4E-A690-D0EEFE8FFE2F}"/>
                  </a:ext>
                </a:extLst>
              </p:cNvPr>
              <p:cNvGrpSpPr/>
              <p:nvPr/>
            </p:nvGrpSpPr>
            <p:grpSpPr>
              <a:xfrm rot="4153859">
                <a:off x="4420974" y="4824194"/>
                <a:ext cx="873713" cy="476632"/>
                <a:chOff x="129124" y="2878861"/>
                <a:chExt cx="590961" cy="476161"/>
              </a:xfrm>
              <a:solidFill>
                <a:srgbClr val="92D050"/>
              </a:solidFill>
              <a:effectLst/>
            </p:grpSpPr>
            <p:sp>
              <p:nvSpPr>
                <p:cNvPr id="255" name="Right Arrow 254">
                  <a:extLst>
                    <a:ext uri="{FF2B5EF4-FFF2-40B4-BE49-F238E27FC236}">
                      <a16:creationId xmlns:a16="http://schemas.microsoft.com/office/drawing/2014/main" id="{169B4446-27E5-3640-916C-B4943E512C53}"/>
                    </a:ext>
                  </a:extLst>
                </p:cNvPr>
                <p:cNvSpPr/>
                <p:nvPr/>
              </p:nvSpPr>
              <p:spPr>
                <a:xfrm>
                  <a:off x="186685" y="2878861"/>
                  <a:ext cx="533400" cy="476161"/>
                </a:xfrm>
                <a:prstGeom prst="rightArrow">
                  <a:avLst>
                    <a:gd name="adj1" fmla="val 35562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</a:t>
                  </a:r>
                </a:p>
              </p:txBody>
            </p:sp>
            <p:sp>
              <p:nvSpPr>
                <p:cNvPr id="256" name="Trapezoid 255">
                  <a:extLst>
                    <a:ext uri="{FF2B5EF4-FFF2-40B4-BE49-F238E27FC236}">
                      <a16:creationId xmlns:a16="http://schemas.microsoft.com/office/drawing/2014/main" id="{B562C768-3698-D640-BAE9-4989832CDBB1}"/>
                    </a:ext>
                  </a:extLst>
                </p:cNvPr>
                <p:cNvSpPr/>
                <p:nvPr/>
              </p:nvSpPr>
              <p:spPr>
                <a:xfrm rot="5400000">
                  <a:off x="125946" y="2948564"/>
                  <a:ext cx="372533" cy="366177"/>
                </a:xfrm>
                <a:prstGeom prst="trapezoid">
                  <a:avLst>
                    <a:gd name="adj" fmla="val 3193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9" name="Right Arrow 228">
                <a:extLst>
                  <a:ext uri="{FF2B5EF4-FFF2-40B4-BE49-F238E27FC236}">
                    <a16:creationId xmlns:a16="http://schemas.microsoft.com/office/drawing/2014/main" id="{197E40A1-B2FF-7647-80DA-F4D23001042C}"/>
                  </a:ext>
                </a:extLst>
              </p:cNvPr>
              <p:cNvSpPr/>
              <p:nvPr/>
            </p:nvSpPr>
            <p:spPr>
              <a:xfrm rot="14939304">
                <a:off x="4800647" y="4806888"/>
                <a:ext cx="515022" cy="459755"/>
              </a:xfrm>
              <a:prstGeom prst="rightArrow">
                <a:avLst>
                  <a:gd name="adj1" fmla="val 0"/>
                  <a:gd name="adj2" fmla="val 5000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  <p:sp>
            <p:nvSpPr>
              <p:cNvPr id="230" name="Trapezoid 229">
                <a:extLst>
                  <a:ext uri="{FF2B5EF4-FFF2-40B4-BE49-F238E27FC236}">
                    <a16:creationId xmlns:a16="http://schemas.microsoft.com/office/drawing/2014/main" id="{34579ED2-DE8F-9241-BA99-5C63289837FD}"/>
                  </a:ext>
                </a:extLst>
              </p:cNvPr>
              <p:cNvSpPr/>
              <p:nvPr/>
            </p:nvSpPr>
            <p:spPr>
              <a:xfrm rot="17626625">
                <a:off x="5672088" y="4107355"/>
                <a:ext cx="359697" cy="403704"/>
              </a:xfrm>
              <a:prstGeom prst="trapezoid">
                <a:avLst>
                  <a:gd name="adj" fmla="val 31936"/>
                </a:avLst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96641EFE-075C-1249-BBC5-3E261EA62B45}"/>
                  </a:ext>
                </a:extLst>
              </p:cNvPr>
              <p:cNvGrpSpPr/>
              <p:nvPr/>
            </p:nvGrpSpPr>
            <p:grpSpPr>
              <a:xfrm rot="1441180">
                <a:off x="5137429" y="4163003"/>
                <a:ext cx="873713" cy="476632"/>
                <a:chOff x="129124" y="2878861"/>
                <a:chExt cx="590961" cy="476161"/>
              </a:xfrm>
              <a:solidFill>
                <a:srgbClr val="92D050"/>
              </a:solidFill>
              <a:effectLst/>
            </p:grpSpPr>
            <p:sp>
              <p:nvSpPr>
                <p:cNvPr id="253" name="Right Arrow 252">
                  <a:extLst>
                    <a:ext uri="{FF2B5EF4-FFF2-40B4-BE49-F238E27FC236}">
                      <a16:creationId xmlns:a16="http://schemas.microsoft.com/office/drawing/2014/main" id="{4DA67E2F-19D3-7144-A7D1-DA8583D119C2}"/>
                    </a:ext>
                  </a:extLst>
                </p:cNvPr>
                <p:cNvSpPr/>
                <p:nvPr/>
              </p:nvSpPr>
              <p:spPr>
                <a:xfrm>
                  <a:off x="186685" y="2878861"/>
                  <a:ext cx="533400" cy="476161"/>
                </a:xfrm>
                <a:prstGeom prst="rightArrow">
                  <a:avLst>
                    <a:gd name="adj1" fmla="val 35562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</a:t>
                  </a:r>
                </a:p>
              </p:txBody>
            </p:sp>
            <p:sp>
              <p:nvSpPr>
                <p:cNvPr id="254" name="Trapezoid 253">
                  <a:extLst>
                    <a:ext uri="{FF2B5EF4-FFF2-40B4-BE49-F238E27FC236}">
                      <a16:creationId xmlns:a16="http://schemas.microsoft.com/office/drawing/2014/main" id="{A47C590C-7666-F94E-AC63-6D9980D8B67A}"/>
                    </a:ext>
                  </a:extLst>
                </p:cNvPr>
                <p:cNvSpPr/>
                <p:nvPr/>
              </p:nvSpPr>
              <p:spPr>
                <a:xfrm rot="5400000">
                  <a:off x="125946" y="2948564"/>
                  <a:ext cx="372533" cy="366177"/>
                </a:xfrm>
                <a:prstGeom prst="trapezoid">
                  <a:avLst>
                    <a:gd name="adj" fmla="val 3193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2" name="Right Arrow 231">
                <a:extLst>
                  <a:ext uri="{FF2B5EF4-FFF2-40B4-BE49-F238E27FC236}">
                    <a16:creationId xmlns:a16="http://schemas.microsoft.com/office/drawing/2014/main" id="{2CEC5896-EBEA-4947-BE22-45E4115C82DF}"/>
                  </a:ext>
                </a:extLst>
              </p:cNvPr>
              <p:cNvSpPr/>
              <p:nvPr/>
            </p:nvSpPr>
            <p:spPr>
              <a:xfrm rot="12226625">
                <a:off x="5439632" y="4011131"/>
                <a:ext cx="515022" cy="459755"/>
              </a:xfrm>
              <a:prstGeom prst="rightArrow">
                <a:avLst>
                  <a:gd name="adj1" fmla="val 0"/>
                  <a:gd name="adj2" fmla="val 50000"/>
                </a:avLst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  <p:sp>
            <p:nvSpPr>
              <p:cNvPr id="233" name="Trapezoid 232">
                <a:extLst>
                  <a:ext uri="{FF2B5EF4-FFF2-40B4-BE49-F238E27FC236}">
                    <a16:creationId xmlns:a16="http://schemas.microsoft.com/office/drawing/2014/main" id="{6C6FAA1F-9C98-204E-8997-968100BBD743}"/>
                  </a:ext>
                </a:extLst>
              </p:cNvPr>
              <p:cNvSpPr/>
              <p:nvPr/>
            </p:nvSpPr>
            <p:spPr>
              <a:xfrm rot="14986227">
                <a:off x="5611043" y="2959934"/>
                <a:ext cx="359697" cy="403704"/>
              </a:xfrm>
              <a:prstGeom prst="trapezoid">
                <a:avLst>
                  <a:gd name="adj" fmla="val 31936"/>
                </a:avLst>
              </a:prstGeom>
              <a:solidFill>
                <a:srgbClr val="A28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72FA450D-364F-184E-8B03-933E709EC601}"/>
                  </a:ext>
                </a:extLst>
              </p:cNvPr>
              <p:cNvGrpSpPr/>
              <p:nvPr/>
            </p:nvGrpSpPr>
            <p:grpSpPr>
              <a:xfrm rot="20400782">
                <a:off x="5218326" y="3182618"/>
                <a:ext cx="873713" cy="476632"/>
                <a:chOff x="129124" y="2878861"/>
                <a:chExt cx="590961" cy="476161"/>
              </a:xfrm>
              <a:solidFill>
                <a:srgbClr val="92D050"/>
              </a:solidFill>
              <a:effectLst/>
            </p:grpSpPr>
            <p:sp>
              <p:nvSpPr>
                <p:cNvPr id="251" name="Right Arrow 250">
                  <a:extLst>
                    <a:ext uri="{FF2B5EF4-FFF2-40B4-BE49-F238E27FC236}">
                      <a16:creationId xmlns:a16="http://schemas.microsoft.com/office/drawing/2014/main" id="{4A4FBB5E-3461-C14C-A61C-525C41515FD6}"/>
                    </a:ext>
                  </a:extLst>
                </p:cNvPr>
                <p:cNvSpPr/>
                <p:nvPr/>
              </p:nvSpPr>
              <p:spPr>
                <a:xfrm>
                  <a:off x="186685" y="2878861"/>
                  <a:ext cx="533400" cy="476161"/>
                </a:xfrm>
                <a:prstGeom prst="rightArrow">
                  <a:avLst>
                    <a:gd name="adj1" fmla="val 35562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</a:t>
                  </a:r>
                </a:p>
              </p:txBody>
            </p:sp>
            <p:sp>
              <p:nvSpPr>
                <p:cNvPr id="252" name="Trapezoid 251">
                  <a:extLst>
                    <a:ext uri="{FF2B5EF4-FFF2-40B4-BE49-F238E27FC236}">
                      <a16:creationId xmlns:a16="http://schemas.microsoft.com/office/drawing/2014/main" id="{869035D9-48A8-E949-810D-0A193E104DFA}"/>
                    </a:ext>
                  </a:extLst>
                </p:cNvPr>
                <p:cNvSpPr/>
                <p:nvPr/>
              </p:nvSpPr>
              <p:spPr>
                <a:xfrm rot="5400000">
                  <a:off x="125946" y="2948564"/>
                  <a:ext cx="372533" cy="366177"/>
                </a:xfrm>
                <a:prstGeom prst="trapezoid">
                  <a:avLst>
                    <a:gd name="adj" fmla="val 3193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5" name="Right Arrow 234">
                <a:extLst>
                  <a:ext uri="{FF2B5EF4-FFF2-40B4-BE49-F238E27FC236}">
                    <a16:creationId xmlns:a16="http://schemas.microsoft.com/office/drawing/2014/main" id="{38ED4D7E-F5C6-6E41-A66D-B4841AE1AD24}"/>
                  </a:ext>
                </a:extLst>
              </p:cNvPr>
              <p:cNvSpPr/>
              <p:nvPr/>
            </p:nvSpPr>
            <p:spPr>
              <a:xfrm rot="9586227">
                <a:off x="5374663" y="2990398"/>
                <a:ext cx="515022" cy="459755"/>
              </a:xfrm>
              <a:prstGeom prst="rightArrow">
                <a:avLst>
                  <a:gd name="adj1" fmla="val 0"/>
                  <a:gd name="adj2" fmla="val 50000"/>
                </a:avLst>
              </a:prstGeom>
              <a:solidFill>
                <a:srgbClr val="A28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  <p:sp>
            <p:nvSpPr>
              <p:cNvPr id="236" name="Trapezoid 235">
                <a:extLst>
                  <a:ext uri="{FF2B5EF4-FFF2-40B4-BE49-F238E27FC236}">
                    <a16:creationId xmlns:a16="http://schemas.microsoft.com/office/drawing/2014/main" id="{1C153F8E-51B6-EE47-AA2E-EBAAF402FC7D}"/>
                  </a:ext>
                </a:extLst>
              </p:cNvPr>
              <p:cNvSpPr/>
              <p:nvPr/>
            </p:nvSpPr>
            <p:spPr>
              <a:xfrm rot="12371655">
                <a:off x="4702673" y="2196067"/>
                <a:ext cx="359697" cy="403704"/>
              </a:xfrm>
              <a:prstGeom prst="trapezoid">
                <a:avLst>
                  <a:gd name="adj" fmla="val 31936"/>
                </a:avLst>
              </a:prstGeom>
              <a:solidFill>
                <a:srgbClr val="945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E5AB20FA-0B42-2E4F-8046-B235EF694669}"/>
                  </a:ext>
                </a:extLst>
              </p:cNvPr>
              <p:cNvGrpSpPr/>
              <p:nvPr/>
            </p:nvGrpSpPr>
            <p:grpSpPr>
              <a:xfrm rot="17786210">
                <a:off x="4525985" y="2440892"/>
                <a:ext cx="873713" cy="476632"/>
                <a:chOff x="129124" y="2878861"/>
                <a:chExt cx="590961" cy="476161"/>
              </a:xfrm>
              <a:solidFill>
                <a:srgbClr val="92D050"/>
              </a:solidFill>
              <a:effectLst/>
            </p:grpSpPr>
            <p:sp>
              <p:nvSpPr>
                <p:cNvPr id="249" name="Right Arrow 248">
                  <a:extLst>
                    <a:ext uri="{FF2B5EF4-FFF2-40B4-BE49-F238E27FC236}">
                      <a16:creationId xmlns:a16="http://schemas.microsoft.com/office/drawing/2014/main" id="{FB2CF4BE-6583-494A-B889-FA80FBA055B9}"/>
                    </a:ext>
                  </a:extLst>
                </p:cNvPr>
                <p:cNvSpPr/>
                <p:nvPr/>
              </p:nvSpPr>
              <p:spPr>
                <a:xfrm>
                  <a:off x="186685" y="2878861"/>
                  <a:ext cx="533400" cy="476161"/>
                </a:xfrm>
                <a:prstGeom prst="rightArrow">
                  <a:avLst>
                    <a:gd name="adj1" fmla="val 35562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</a:t>
                  </a:r>
                </a:p>
              </p:txBody>
            </p:sp>
            <p:sp>
              <p:nvSpPr>
                <p:cNvPr id="250" name="Trapezoid 249">
                  <a:extLst>
                    <a:ext uri="{FF2B5EF4-FFF2-40B4-BE49-F238E27FC236}">
                      <a16:creationId xmlns:a16="http://schemas.microsoft.com/office/drawing/2014/main" id="{FFE006C1-8049-2E4E-975C-2AFF90080432}"/>
                    </a:ext>
                  </a:extLst>
                </p:cNvPr>
                <p:cNvSpPr/>
                <p:nvPr/>
              </p:nvSpPr>
              <p:spPr>
                <a:xfrm rot="5400000">
                  <a:off x="125946" y="2948564"/>
                  <a:ext cx="372533" cy="366177"/>
                </a:xfrm>
                <a:prstGeom prst="trapezoid">
                  <a:avLst>
                    <a:gd name="adj" fmla="val 3193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8" name="Right Arrow 237">
                <a:extLst>
                  <a:ext uri="{FF2B5EF4-FFF2-40B4-BE49-F238E27FC236}">
                    <a16:creationId xmlns:a16="http://schemas.microsoft.com/office/drawing/2014/main" id="{F64A955A-7BB8-3F40-BDB5-5C0D5BCEB2B4}"/>
                  </a:ext>
                </a:extLst>
              </p:cNvPr>
              <p:cNvSpPr/>
              <p:nvPr/>
            </p:nvSpPr>
            <p:spPr>
              <a:xfrm rot="6971655">
                <a:off x="4550344" y="2319821"/>
                <a:ext cx="515022" cy="459755"/>
              </a:xfrm>
              <a:prstGeom prst="rightArrow">
                <a:avLst>
                  <a:gd name="adj1" fmla="val 0"/>
                  <a:gd name="adj2" fmla="val 50000"/>
                </a:avLst>
              </a:prstGeom>
              <a:solidFill>
                <a:srgbClr val="945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  <p:sp>
            <p:nvSpPr>
              <p:cNvPr id="239" name="Trapezoid 238">
                <a:extLst>
                  <a:ext uri="{FF2B5EF4-FFF2-40B4-BE49-F238E27FC236}">
                    <a16:creationId xmlns:a16="http://schemas.microsoft.com/office/drawing/2014/main" id="{E14C6BA0-52F3-BF47-A888-842995627B95}"/>
                  </a:ext>
                </a:extLst>
              </p:cNvPr>
              <p:cNvSpPr/>
              <p:nvPr/>
            </p:nvSpPr>
            <p:spPr>
              <a:xfrm rot="9315776">
                <a:off x="3585510" y="2253834"/>
                <a:ext cx="359697" cy="403704"/>
              </a:xfrm>
              <a:prstGeom prst="trapezoid">
                <a:avLst>
                  <a:gd name="adj" fmla="val 31936"/>
                </a:avLst>
              </a:prstGeom>
              <a:solidFill>
                <a:srgbClr val="941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7164EE91-512C-5347-B927-09439797D5F0}"/>
                  </a:ext>
                </a:extLst>
              </p:cNvPr>
              <p:cNvGrpSpPr/>
              <p:nvPr/>
            </p:nvGrpSpPr>
            <p:grpSpPr>
              <a:xfrm rot="14730331">
                <a:off x="3597514" y="2332293"/>
                <a:ext cx="873713" cy="476632"/>
                <a:chOff x="129124" y="2878861"/>
                <a:chExt cx="590961" cy="476161"/>
              </a:xfrm>
              <a:solidFill>
                <a:srgbClr val="92D050"/>
              </a:solidFill>
              <a:effectLst/>
            </p:grpSpPr>
            <p:sp>
              <p:nvSpPr>
                <p:cNvPr id="247" name="Right Arrow 246">
                  <a:extLst>
                    <a:ext uri="{FF2B5EF4-FFF2-40B4-BE49-F238E27FC236}">
                      <a16:creationId xmlns:a16="http://schemas.microsoft.com/office/drawing/2014/main" id="{31296F25-E7AF-FE44-8D29-9E9EC78AAB64}"/>
                    </a:ext>
                  </a:extLst>
                </p:cNvPr>
                <p:cNvSpPr/>
                <p:nvPr/>
              </p:nvSpPr>
              <p:spPr>
                <a:xfrm>
                  <a:off x="186685" y="2878861"/>
                  <a:ext cx="533400" cy="476161"/>
                </a:xfrm>
                <a:prstGeom prst="rightArrow">
                  <a:avLst>
                    <a:gd name="adj1" fmla="val 35562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</a:t>
                  </a:r>
                </a:p>
              </p:txBody>
            </p:sp>
            <p:sp>
              <p:nvSpPr>
                <p:cNvPr id="248" name="Trapezoid 247">
                  <a:extLst>
                    <a:ext uri="{FF2B5EF4-FFF2-40B4-BE49-F238E27FC236}">
                      <a16:creationId xmlns:a16="http://schemas.microsoft.com/office/drawing/2014/main" id="{5CAC463F-197D-5847-AADD-0DB2C39EDCAE}"/>
                    </a:ext>
                  </a:extLst>
                </p:cNvPr>
                <p:cNvSpPr/>
                <p:nvPr/>
              </p:nvSpPr>
              <p:spPr>
                <a:xfrm rot="5400000">
                  <a:off x="125946" y="2948564"/>
                  <a:ext cx="372533" cy="366177"/>
                </a:xfrm>
                <a:prstGeom prst="trapezoid">
                  <a:avLst>
                    <a:gd name="adj" fmla="val 3193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1" name="Right Arrow 240">
                <a:extLst>
                  <a:ext uri="{FF2B5EF4-FFF2-40B4-BE49-F238E27FC236}">
                    <a16:creationId xmlns:a16="http://schemas.microsoft.com/office/drawing/2014/main" id="{C9E98ABB-F4A1-A34E-BBE7-948AF585DE88}"/>
                  </a:ext>
                </a:extLst>
              </p:cNvPr>
              <p:cNvSpPr/>
              <p:nvPr/>
            </p:nvSpPr>
            <p:spPr>
              <a:xfrm rot="3915776">
                <a:off x="3578629" y="2379438"/>
                <a:ext cx="515022" cy="459755"/>
              </a:xfrm>
              <a:prstGeom prst="rightArrow">
                <a:avLst>
                  <a:gd name="adj1" fmla="val 0"/>
                  <a:gd name="adj2" fmla="val 50000"/>
                </a:avLst>
              </a:prstGeom>
              <a:solidFill>
                <a:srgbClr val="941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  <p:sp>
            <p:nvSpPr>
              <p:cNvPr id="242" name="Trapezoid 241">
                <a:extLst>
                  <a:ext uri="{FF2B5EF4-FFF2-40B4-BE49-F238E27FC236}">
                    <a16:creationId xmlns:a16="http://schemas.microsoft.com/office/drawing/2014/main" id="{3CED5704-AF61-6D4C-BD8A-37C2B269E951}"/>
                  </a:ext>
                </a:extLst>
              </p:cNvPr>
              <p:cNvSpPr/>
              <p:nvPr/>
            </p:nvSpPr>
            <p:spPr>
              <a:xfrm rot="7249575">
                <a:off x="2795667" y="3104718"/>
                <a:ext cx="359697" cy="403704"/>
              </a:xfrm>
              <a:prstGeom prst="trapezoid">
                <a:avLst>
                  <a:gd name="adj" fmla="val 31936"/>
                </a:avLst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792CEE69-8C74-2C49-A04F-B5AFA060E88A}"/>
                  </a:ext>
                </a:extLst>
              </p:cNvPr>
              <p:cNvGrpSpPr/>
              <p:nvPr/>
            </p:nvGrpSpPr>
            <p:grpSpPr>
              <a:xfrm rot="12664130">
                <a:off x="2825515" y="3010912"/>
                <a:ext cx="873713" cy="476632"/>
                <a:chOff x="129124" y="2878861"/>
                <a:chExt cx="590961" cy="476161"/>
              </a:xfrm>
              <a:solidFill>
                <a:srgbClr val="92D050"/>
              </a:solidFill>
              <a:effectLst/>
            </p:grpSpPr>
            <p:sp>
              <p:nvSpPr>
                <p:cNvPr id="245" name="Right Arrow 244">
                  <a:extLst>
                    <a:ext uri="{FF2B5EF4-FFF2-40B4-BE49-F238E27FC236}">
                      <a16:creationId xmlns:a16="http://schemas.microsoft.com/office/drawing/2014/main" id="{CE46B462-A2F5-184B-86D4-7914F57DE6F9}"/>
                    </a:ext>
                  </a:extLst>
                </p:cNvPr>
                <p:cNvSpPr/>
                <p:nvPr/>
              </p:nvSpPr>
              <p:spPr>
                <a:xfrm>
                  <a:off x="186685" y="2878861"/>
                  <a:ext cx="533400" cy="476161"/>
                </a:xfrm>
                <a:prstGeom prst="rightArrow">
                  <a:avLst>
                    <a:gd name="adj1" fmla="val 35562"/>
                    <a:gd name="adj2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</a:t>
                  </a:r>
                </a:p>
              </p:txBody>
            </p:sp>
            <p:sp>
              <p:nvSpPr>
                <p:cNvPr id="246" name="Trapezoid 245">
                  <a:extLst>
                    <a:ext uri="{FF2B5EF4-FFF2-40B4-BE49-F238E27FC236}">
                      <a16:creationId xmlns:a16="http://schemas.microsoft.com/office/drawing/2014/main" id="{85CACEB6-4CCF-4A49-B773-714A076A7530}"/>
                    </a:ext>
                  </a:extLst>
                </p:cNvPr>
                <p:cNvSpPr/>
                <p:nvPr/>
              </p:nvSpPr>
              <p:spPr>
                <a:xfrm rot="5400000">
                  <a:off x="125946" y="2948564"/>
                  <a:ext cx="372533" cy="366177"/>
                </a:xfrm>
                <a:prstGeom prst="trapezoid">
                  <a:avLst>
                    <a:gd name="adj" fmla="val 3193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4" name="Right Arrow 243">
                <a:extLst>
                  <a:ext uri="{FF2B5EF4-FFF2-40B4-BE49-F238E27FC236}">
                    <a16:creationId xmlns:a16="http://schemas.microsoft.com/office/drawing/2014/main" id="{1E04CE20-01B2-E54F-929C-547A7AFD601A}"/>
                  </a:ext>
                </a:extLst>
              </p:cNvPr>
              <p:cNvSpPr/>
              <p:nvPr/>
            </p:nvSpPr>
            <p:spPr>
              <a:xfrm rot="1849575">
                <a:off x="2863258" y="3163372"/>
                <a:ext cx="515022" cy="459755"/>
              </a:xfrm>
              <a:prstGeom prst="rightArrow">
                <a:avLst>
                  <a:gd name="adj1" fmla="val 0"/>
                  <a:gd name="adj2" fmla="val 50000"/>
                </a:avLst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</a:t>
                </a:r>
              </a:p>
            </p:txBody>
          </p:sp>
        </p:grpSp>
      </p:grpSp>
      <p:sp>
        <p:nvSpPr>
          <p:cNvPr id="63" name="Google Shape;123;p2">
            <a:extLst>
              <a:ext uri="{FF2B5EF4-FFF2-40B4-BE49-F238E27FC236}">
                <a16:creationId xmlns:a16="http://schemas.microsoft.com/office/drawing/2014/main" id="{FEAD7B45-115A-D441-940C-D0F9EDF2AD14}"/>
              </a:ext>
            </a:extLst>
          </p:cNvPr>
          <p:cNvSpPr txBox="1"/>
          <p:nvPr/>
        </p:nvSpPr>
        <p:spPr>
          <a:xfrm>
            <a:off x="6172200" y="1457986"/>
            <a:ext cx="2971800" cy="10464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20202"/>
                </a:solidFill>
                <a:latin typeface="Arial"/>
                <a:ea typeface="Arial"/>
                <a:cs typeface="Arial"/>
                <a:sym typeface="Arial"/>
              </a:rPr>
              <a:t>Mission:</a:t>
            </a:r>
            <a:r>
              <a:rPr lang="en-US" sz="1200" b="0" i="1" u="none" strike="noStrike" cap="none" dirty="0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</a:t>
            </a:r>
            <a:r>
              <a:rPr lang="en-US" sz="1400" b="1" i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accelerate</a:t>
            </a:r>
            <a:r>
              <a:rPr lang="en-US" sz="1400" b="0" i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0" i="1" u="none" strike="noStrike" cap="none" dirty="0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-US" sz="1400" b="1" i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</a:t>
            </a:r>
            <a:r>
              <a:rPr lang="en-US" sz="1400" b="0" i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0" i="1" u="none" strike="noStrike" cap="none" dirty="0">
                <a:solidFill>
                  <a:srgbClr val="02020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quantitative use of research and operational satellite data in weather, ocean, climate and environmental analysis and prediction systems.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9F7E4-3202-2347-8585-75665BF87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047" y="2842382"/>
            <a:ext cx="1473117" cy="16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04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34D422B-2A7F-1F40-8B26-54369288571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oogle Shape;190;p17">
            <a:extLst>
              <a:ext uri="{FF2B5EF4-FFF2-40B4-BE49-F238E27FC236}">
                <a16:creationId xmlns:a16="http://schemas.microsoft.com/office/drawing/2014/main" id="{EF72C5E6-C0D5-684B-BD79-C94D019054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0291" y="0"/>
            <a:ext cx="1156084" cy="13246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2A109A-F3A6-D241-B7C6-7051B01E6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29430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8605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565A6-5EC9-8E4F-9F51-34762968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131" y="2127525"/>
            <a:ext cx="5831338" cy="3394472"/>
          </a:xfrm>
        </p:spPr>
        <p:txBody>
          <a:bodyPr/>
          <a:lstStyle/>
          <a:p>
            <a:pPr lvl="1"/>
            <a:r>
              <a:rPr lang="en-US" sz="2600" dirty="0"/>
              <a:t>Open-source code management</a:t>
            </a:r>
          </a:p>
          <a:p>
            <a:pPr lvl="1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</a:rPr>
              <a:t>Agile/SCRUM project methodology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Unified build system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Automated Testing &amp; Containers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Training, Interactive Diagnostics</a:t>
            </a:r>
          </a:p>
          <a:p>
            <a:pPr marL="400050" lvl="1" indent="0">
              <a:buNone/>
            </a:pPr>
            <a:r>
              <a:rPr lang="en-US" sz="2600" dirty="0"/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34974-1213-E44B-8683-F3FFCD79C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519" y="2224132"/>
            <a:ext cx="348030" cy="348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294BBB-99F7-ED4F-9808-64FD097C6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204" y="2224133"/>
            <a:ext cx="701159" cy="375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263A5E-6641-2546-B275-EB362E7A7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340" y="2218930"/>
            <a:ext cx="375785" cy="375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677EE-9537-3C43-BAE2-5D94F01F5D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57" r="22165"/>
          <a:stretch/>
        </p:blipFill>
        <p:spPr>
          <a:xfrm>
            <a:off x="6142678" y="2219321"/>
            <a:ext cx="437663" cy="4107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CC84C2-D48E-CE41-AE80-ACF31D12D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050" y="3396918"/>
            <a:ext cx="305261" cy="3681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20D117-9A8F-9B45-B80C-88496B1B627C}"/>
              </a:ext>
            </a:extLst>
          </p:cNvPr>
          <p:cNvSpPr txBox="1"/>
          <p:nvPr/>
        </p:nvSpPr>
        <p:spPr>
          <a:xfrm>
            <a:off x="7199079" y="3779425"/>
            <a:ext cx="86298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/>
              <a:t>AWS </a:t>
            </a:r>
            <a:r>
              <a:rPr lang="en-US" sz="675" b="1" dirty="0" err="1"/>
              <a:t>CodeBuild</a:t>
            </a:r>
            <a:endParaRPr lang="en-US" sz="675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77625A-1BE9-1A46-ACE5-857975B24741}"/>
              </a:ext>
            </a:extLst>
          </p:cNvPr>
          <p:cNvGrpSpPr/>
          <p:nvPr/>
        </p:nvGrpSpPr>
        <p:grpSpPr>
          <a:xfrm>
            <a:off x="6082850" y="3421858"/>
            <a:ext cx="601328" cy="537777"/>
            <a:chOff x="96181" y="3761299"/>
            <a:chExt cx="1133065" cy="101331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64D7E6-9B8F-D94A-A68C-44849DA35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4805" r="66182"/>
            <a:stretch/>
          </p:blipFill>
          <p:spPr>
            <a:xfrm>
              <a:off x="343659" y="3761299"/>
              <a:ext cx="638110" cy="84128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CB64B0-41D7-194C-A08F-1F06BB6E7CA2}"/>
                </a:ext>
              </a:extLst>
            </p:cNvPr>
            <p:cNvSpPr txBox="1"/>
            <p:nvPr/>
          </p:nvSpPr>
          <p:spPr>
            <a:xfrm>
              <a:off x="96181" y="4404906"/>
              <a:ext cx="1133065" cy="36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b="1" dirty="0"/>
                <a:t>Travis-CI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F37BBE-DA65-484B-B3D5-DA27AA26F051}"/>
              </a:ext>
            </a:extLst>
          </p:cNvPr>
          <p:cNvGrpSpPr/>
          <p:nvPr/>
        </p:nvGrpSpPr>
        <p:grpSpPr>
          <a:xfrm>
            <a:off x="6640534" y="3425880"/>
            <a:ext cx="692257" cy="552137"/>
            <a:chOff x="1210781" y="3758023"/>
            <a:chExt cx="1164029" cy="92841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3F3C352-6284-764F-B61A-AA0445FC8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9093" y="3758023"/>
              <a:ext cx="627228" cy="6272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46D07C-FD18-A24F-AFD5-D537605D699F}"/>
                </a:ext>
              </a:extLst>
            </p:cNvPr>
            <p:cNvSpPr txBox="1"/>
            <p:nvPr/>
          </p:nvSpPr>
          <p:spPr>
            <a:xfrm>
              <a:off x="1210781" y="4356517"/>
              <a:ext cx="1164029" cy="329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b="1" dirty="0" err="1"/>
                <a:t>DockerHub</a:t>
              </a:r>
              <a:endParaRPr lang="en-US" sz="675" b="1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B1C8CF3-88E0-6746-AE38-1F494FAB90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847" t="14698" r="15151" b="34391"/>
          <a:stretch/>
        </p:blipFill>
        <p:spPr>
          <a:xfrm>
            <a:off x="8144173" y="3382180"/>
            <a:ext cx="364337" cy="3770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8FB157-A9AA-E842-84EC-948CF91607BC}"/>
              </a:ext>
            </a:extLst>
          </p:cNvPr>
          <p:cNvSpPr txBox="1"/>
          <p:nvPr/>
        </p:nvSpPr>
        <p:spPr>
          <a:xfrm>
            <a:off x="7967783" y="3773960"/>
            <a:ext cx="65282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/>
              <a:t>AWS ECR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67C0849-A386-564D-9AD8-CCC278589A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9137" y="2951075"/>
            <a:ext cx="503808" cy="4487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D14D9B-A78A-1D46-B435-90FF621FD2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1740" y="2979290"/>
            <a:ext cx="521771" cy="3923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DEA6626-AE62-B34E-BFC0-CBD86D2A9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2304" y="2969393"/>
            <a:ext cx="381431" cy="3814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7CAF7F-29B8-8D43-8D59-6A43E004CA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217" y="2672109"/>
            <a:ext cx="449318" cy="2909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556256-A689-5B49-8B5E-C618D50C37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10192" y="4852071"/>
            <a:ext cx="556931" cy="5981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45E28F5-A7E7-3B48-8658-C4B11446B0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8807" y="4100397"/>
            <a:ext cx="315203" cy="3667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1D1209-43F2-4A42-8CA0-9E4688B19C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7537" y="4337516"/>
            <a:ext cx="838732" cy="5391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B56DCDC-22CD-DD4C-A163-5F7E0CFD21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44184" y="4912206"/>
            <a:ext cx="351663" cy="3516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09AEDBE-989E-994A-94B5-8071E1E7BC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44992" y="4530045"/>
            <a:ext cx="674123" cy="3165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D470CE-9171-5142-B9DF-C2678D7A34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80731" y="2588943"/>
            <a:ext cx="652061" cy="3676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A07AE63-4FA8-4940-8505-AD05CCCB7D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72075" y="4934711"/>
            <a:ext cx="402744" cy="3400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325C1E2-CDB3-1347-A999-F5E71E89EE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70226" y="4900967"/>
            <a:ext cx="880654" cy="373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B00BC0-B18A-4544-A82C-77B34F71595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32099" y="4097471"/>
            <a:ext cx="390846" cy="390846"/>
          </a:xfrm>
          <a:prstGeom prst="rect">
            <a:avLst/>
          </a:prstGeom>
        </p:spPr>
      </p:pic>
      <p:sp>
        <p:nvSpPr>
          <p:cNvPr id="32" name="Google Shape;456;p10">
            <a:extLst>
              <a:ext uri="{FF2B5EF4-FFF2-40B4-BE49-F238E27FC236}">
                <a16:creationId xmlns:a16="http://schemas.microsoft.com/office/drawing/2014/main" id="{5FC9D5FA-5C46-8146-87BB-2FAC00F5222E}"/>
              </a:ext>
            </a:extLst>
          </p:cNvPr>
          <p:cNvSpPr txBox="1">
            <a:spLocks/>
          </p:cNvSpPr>
          <p:nvPr/>
        </p:nvSpPr>
        <p:spPr>
          <a:xfrm>
            <a:off x="381000" y="-228600"/>
            <a:ext cx="8020722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300"/>
            </a:pPr>
            <a:r>
              <a:rPr lang="en-US" sz="33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JCSDA Collaborative Infrastructure</a:t>
            </a:r>
            <a:endParaRPr sz="3300" b="0" i="0" u="none" strike="noStrike" cap="none" dirty="0">
              <a:solidFill>
                <a:schemeClr val="lt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506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"/>
          <p:cNvSpPr/>
          <p:nvPr/>
        </p:nvSpPr>
        <p:spPr>
          <a:xfrm>
            <a:off x="0" y="-11733"/>
            <a:ext cx="9144000" cy="1066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5302" y="1054894"/>
            <a:ext cx="3058698" cy="229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54894"/>
            <a:ext cx="3058698" cy="229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8698" y="1054894"/>
            <a:ext cx="3058698" cy="229402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5"/>
          <p:cNvSpPr txBox="1"/>
          <p:nvPr/>
        </p:nvSpPr>
        <p:spPr>
          <a:xfrm>
            <a:off x="6205383" y="2979586"/>
            <a:ext cx="22277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JEDI Academy</a:t>
            </a:r>
            <a:endParaRPr dirty="0"/>
          </a:p>
        </p:txBody>
      </p:sp>
      <p:pic>
        <p:nvPicPr>
          <p:cNvPr id="302" name="Google Shape;302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073300"/>
            <a:ext cx="5726487" cy="27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26487" y="4073300"/>
            <a:ext cx="3712933" cy="27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5"/>
          <p:cNvSpPr txBox="1"/>
          <p:nvPr/>
        </p:nvSpPr>
        <p:spPr>
          <a:xfrm>
            <a:off x="1260082" y="3692235"/>
            <a:ext cx="396756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JCSDA Annual Science Workshop</a:t>
            </a:r>
            <a:endParaRPr dirty="0"/>
          </a:p>
        </p:txBody>
      </p:sp>
      <p:sp>
        <p:nvSpPr>
          <p:cNvPr id="305" name="Google Shape;305;p15"/>
          <p:cNvSpPr txBox="1"/>
          <p:nvPr/>
        </p:nvSpPr>
        <p:spPr>
          <a:xfrm>
            <a:off x="6225326" y="3714141"/>
            <a:ext cx="37129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Code Sprints</a:t>
            </a:r>
            <a:endParaRPr dirty="0"/>
          </a:p>
        </p:txBody>
      </p:sp>
      <p:pic>
        <p:nvPicPr>
          <p:cNvPr id="306" name="Google Shape;306;p15" descr="JCSDA_transp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24800" y="-11733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07" name="Google Shape;307;p15"/>
          <p:cNvSpPr txBox="1"/>
          <p:nvPr/>
        </p:nvSpPr>
        <p:spPr>
          <a:xfrm>
            <a:off x="340975" y="-268950"/>
            <a:ext cx="8180100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09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Community Engagement and Support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384073-A934-5A48-AA73-58FE26B073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270" y="1066841"/>
            <a:ext cx="8309553" cy="51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34D422B-2A7F-1F40-8B26-54369288571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oogle Shape;190;p17">
            <a:extLst>
              <a:ext uri="{FF2B5EF4-FFF2-40B4-BE49-F238E27FC236}">
                <a16:creationId xmlns:a16="http://schemas.microsoft.com/office/drawing/2014/main" id="{EF72C5E6-C0D5-684B-BD79-C94D019054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0291" y="0"/>
            <a:ext cx="1156084" cy="13246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2A109A-F3A6-D241-B7C6-7051B01E6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99033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7856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5F29C70-DFB0-B744-8227-429A6C7278DC}"/>
              </a:ext>
            </a:extLst>
          </p:cNvPr>
          <p:cNvGrpSpPr/>
          <p:nvPr/>
        </p:nvGrpSpPr>
        <p:grpSpPr>
          <a:xfrm>
            <a:off x="4706127" y="4072481"/>
            <a:ext cx="2227747" cy="1555861"/>
            <a:chOff x="4775700" y="3645100"/>
            <a:chExt cx="2227747" cy="1555861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C8F917A-F1BB-8645-B15E-69CCDE8CFC2E}"/>
                </a:ext>
              </a:extLst>
            </p:cNvPr>
            <p:cNvGrpSpPr/>
            <p:nvPr/>
          </p:nvGrpSpPr>
          <p:grpSpPr>
            <a:xfrm>
              <a:off x="4775700" y="3645100"/>
              <a:ext cx="2227747" cy="1555861"/>
              <a:chOff x="6367597" y="3717135"/>
              <a:chExt cx="2970329" cy="207448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45FC546-A890-8649-86B0-6405363EB379}"/>
                  </a:ext>
                </a:extLst>
              </p:cNvPr>
              <p:cNvSpPr/>
              <p:nvPr/>
            </p:nvSpPr>
            <p:spPr>
              <a:xfrm>
                <a:off x="6580018" y="5034688"/>
                <a:ext cx="1093694" cy="710413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GEOS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76B803D-7119-0043-9320-C3A4C01E24F0}"/>
                  </a:ext>
                </a:extLst>
              </p:cNvPr>
              <p:cNvSpPr/>
              <p:nvPr/>
            </p:nvSpPr>
            <p:spPr>
              <a:xfrm>
                <a:off x="7213778" y="4732170"/>
                <a:ext cx="1344706" cy="710413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GEOS-</a:t>
                </a:r>
                <a:r>
                  <a:rPr lang="en-US" sz="1050" dirty="0" err="1"/>
                  <a:t>Chem</a:t>
                </a:r>
                <a:endParaRPr lang="en-US" sz="1050" dirty="0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0362E4C-3773-8F4B-B153-58B8A5C3F908}"/>
                  </a:ext>
                </a:extLst>
              </p:cNvPr>
              <p:cNvCxnSpPr>
                <a:cxnSpLocks/>
                <a:stCxn id="4" idx="5"/>
              </p:cNvCxnSpPr>
              <p:nvPr/>
            </p:nvCxnSpPr>
            <p:spPr>
              <a:xfrm>
                <a:off x="6367597" y="4404370"/>
                <a:ext cx="541072" cy="676250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8F183F1-CAE3-884C-90C8-8BFA09B065E0}"/>
                  </a:ext>
                </a:extLst>
              </p:cNvPr>
              <p:cNvCxnSpPr>
                <a:cxnSpLocks/>
                <a:endCxn id="29" idx="1"/>
              </p:cNvCxnSpPr>
              <p:nvPr/>
            </p:nvCxnSpPr>
            <p:spPr>
              <a:xfrm>
                <a:off x="6555434" y="4204686"/>
                <a:ext cx="855272" cy="631521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5CF2994-749A-A941-8430-7C4C94488017}"/>
                  </a:ext>
                </a:extLst>
              </p:cNvPr>
              <p:cNvCxnSpPr>
                <a:cxnSpLocks/>
                <a:stCxn id="4" idx="6"/>
                <a:endCxn id="30" idx="2"/>
              </p:cNvCxnSpPr>
              <p:nvPr/>
            </p:nvCxnSpPr>
            <p:spPr>
              <a:xfrm>
                <a:off x="6624915" y="3913096"/>
                <a:ext cx="1014352" cy="159245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AA72197C-61D3-974B-BCB8-D21D195B66B3}"/>
                  </a:ext>
                </a:extLst>
              </p:cNvPr>
              <p:cNvSpPr txBox="1"/>
              <p:nvPr/>
            </p:nvSpPr>
            <p:spPr>
              <a:xfrm>
                <a:off x="8320125" y="5340212"/>
                <a:ext cx="1017801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3">
                        <a:lumMod val="50000"/>
                      </a:schemeClr>
                    </a:solidFill>
                  </a:rPr>
                  <a:t>NASA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F8D8192-6AAF-224E-820B-3121C4B49B8C}"/>
                  </a:ext>
                </a:extLst>
              </p:cNvPr>
              <p:cNvSpPr/>
              <p:nvPr/>
            </p:nvSpPr>
            <p:spPr>
              <a:xfrm>
                <a:off x="7639267" y="3717135"/>
                <a:ext cx="1344706" cy="710413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MERRA</a:t>
                </a: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A36D2A1-4B9C-1547-B98F-7942E6555C85}"/>
                </a:ext>
              </a:extLst>
            </p:cNvPr>
            <p:cNvSpPr/>
            <p:nvPr/>
          </p:nvSpPr>
          <p:spPr>
            <a:xfrm>
              <a:off x="5792752" y="4043732"/>
              <a:ext cx="1109471" cy="53281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GOCART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08D032D-CAB2-964B-981A-A48B0DCE7088}"/>
                </a:ext>
              </a:extLst>
            </p:cNvPr>
            <p:cNvCxnSpPr>
              <a:cxnSpLocks/>
              <a:endCxn id="52" idx="2"/>
            </p:cNvCxnSpPr>
            <p:nvPr/>
          </p:nvCxnSpPr>
          <p:spPr>
            <a:xfrm>
              <a:off x="4962938" y="3944455"/>
              <a:ext cx="829814" cy="365682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Google Shape;108;p9"/>
          <p:cNvSpPr txBox="1"/>
          <p:nvPr/>
        </p:nvSpPr>
        <p:spPr>
          <a:xfrm>
            <a:off x="508796" y="1083912"/>
            <a:ext cx="7624793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100" b="1" dirty="0">
                <a:solidFill>
                  <a:schemeClr val="lt1"/>
                </a:solidFill>
              </a:rPr>
              <a:t>Definitions</a:t>
            </a:r>
            <a:endParaRPr sz="1800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31313BC-0F21-8D42-9D03-DD241756994A}"/>
              </a:ext>
            </a:extLst>
          </p:cNvPr>
          <p:cNvGrpSpPr/>
          <p:nvPr/>
        </p:nvGrpSpPr>
        <p:grpSpPr>
          <a:xfrm>
            <a:off x="2021444" y="2903351"/>
            <a:ext cx="1880931" cy="2555417"/>
            <a:chOff x="2788023" y="2158293"/>
            <a:chExt cx="2507908" cy="340722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77E6F3-9D82-5B41-A39A-2523429DF7DE}"/>
                </a:ext>
              </a:extLst>
            </p:cNvPr>
            <p:cNvSpPr/>
            <p:nvPr/>
          </p:nvSpPr>
          <p:spPr>
            <a:xfrm>
              <a:off x="3514165" y="2158293"/>
              <a:ext cx="1057835" cy="7104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GFS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25E54AB-134C-3049-B108-77B966249729}"/>
                </a:ext>
              </a:extLst>
            </p:cNvPr>
            <p:cNvSpPr/>
            <p:nvPr/>
          </p:nvSpPr>
          <p:spPr>
            <a:xfrm>
              <a:off x="3074894" y="2631538"/>
              <a:ext cx="1057835" cy="7104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SAR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BB43D5-0212-964C-BD9D-9AE1A075F4CF}"/>
                </a:ext>
              </a:extLst>
            </p:cNvPr>
            <p:cNvSpPr/>
            <p:nvPr/>
          </p:nvSpPr>
          <p:spPr>
            <a:xfrm>
              <a:off x="2949389" y="3259384"/>
              <a:ext cx="1057835" cy="7104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HAFS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A1EB24E-8506-E948-B90A-75730936DE1C}"/>
                </a:ext>
              </a:extLst>
            </p:cNvPr>
            <p:cNvSpPr/>
            <p:nvPr/>
          </p:nvSpPr>
          <p:spPr>
            <a:xfrm>
              <a:off x="2788023" y="3859306"/>
              <a:ext cx="1344706" cy="7104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MOM6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361CD81-A93F-5540-82E9-AD18BF53AFB7}"/>
                </a:ext>
              </a:extLst>
            </p:cNvPr>
            <p:cNvSpPr/>
            <p:nvPr/>
          </p:nvSpPr>
          <p:spPr>
            <a:xfrm>
              <a:off x="3332661" y="4472347"/>
              <a:ext cx="1102659" cy="7104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CICE5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CF22A1D-97F2-914B-986E-F35DB1140681}"/>
                </a:ext>
              </a:extLst>
            </p:cNvPr>
            <p:cNvSpPr/>
            <p:nvPr/>
          </p:nvSpPr>
          <p:spPr>
            <a:xfrm>
              <a:off x="3964637" y="4855102"/>
              <a:ext cx="1201270" cy="7104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WW3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4724A9-1299-CF43-BDE1-06F753EA01D7}"/>
                </a:ext>
              </a:extLst>
            </p:cNvPr>
            <p:cNvCxnSpPr>
              <a:cxnSpLocks/>
              <a:stCxn id="4" idx="1"/>
              <a:endCxn id="17" idx="5"/>
            </p:cNvCxnSpPr>
            <p:nvPr/>
          </p:nvCxnSpPr>
          <p:spPr>
            <a:xfrm flipH="1" flipV="1">
              <a:off x="4417084" y="2764669"/>
              <a:ext cx="708071" cy="65715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CC0C78-A7E7-574D-AE6B-03B59C37E6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1719" y="3131379"/>
              <a:ext cx="901621" cy="40183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182741D-6CCD-7544-A0BC-307B0F11BA4E}"/>
                </a:ext>
              </a:extLst>
            </p:cNvPr>
            <p:cNvCxnSpPr>
              <a:cxnSpLocks/>
              <a:endCxn id="19" idx="6"/>
            </p:cNvCxnSpPr>
            <p:nvPr/>
          </p:nvCxnSpPr>
          <p:spPr>
            <a:xfrm flipH="1" flipV="1">
              <a:off x="4007224" y="3614591"/>
              <a:ext cx="860611" cy="14971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1C51BD3-AF3D-0B41-A6F8-DA6F7C344346}"/>
                </a:ext>
              </a:extLst>
            </p:cNvPr>
            <p:cNvCxnSpPr>
              <a:cxnSpLocks/>
              <a:endCxn id="20" idx="6"/>
            </p:cNvCxnSpPr>
            <p:nvPr/>
          </p:nvCxnSpPr>
          <p:spPr>
            <a:xfrm flipH="1">
              <a:off x="4132729" y="4063837"/>
              <a:ext cx="741757" cy="15067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CF62621-06FB-6E4D-B5B1-D548E8914C4F}"/>
                </a:ext>
              </a:extLst>
            </p:cNvPr>
            <p:cNvCxnSpPr>
              <a:cxnSpLocks/>
              <a:endCxn id="21" idx="7"/>
            </p:cNvCxnSpPr>
            <p:nvPr/>
          </p:nvCxnSpPr>
          <p:spPr>
            <a:xfrm flipH="1">
              <a:off x="4273839" y="4298155"/>
              <a:ext cx="755361" cy="27823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44169FA-F1FE-0947-9D79-F5ADD4F107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5516" y="4526473"/>
              <a:ext cx="470415" cy="50357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38C1526-0650-E24A-A8D6-C6A866CA9E36}"/>
              </a:ext>
            </a:extLst>
          </p:cNvPr>
          <p:cNvGrpSpPr/>
          <p:nvPr/>
        </p:nvGrpSpPr>
        <p:grpSpPr>
          <a:xfrm>
            <a:off x="1543714" y="4716920"/>
            <a:ext cx="3543706" cy="990146"/>
            <a:chOff x="2151049" y="4576385"/>
            <a:chExt cx="4724941" cy="132019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0240B46-D8B6-274A-9A0F-EFB81B38F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5094" y="4607859"/>
              <a:ext cx="128481" cy="66463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AA10892-06D5-EC45-96EE-C72BB4E64EC7}"/>
                </a:ext>
              </a:extLst>
            </p:cNvPr>
            <p:cNvCxnSpPr>
              <a:cxnSpLocks/>
            </p:cNvCxnSpPr>
            <p:nvPr/>
          </p:nvCxnSpPr>
          <p:spPr>
            <a:xfrm>
              <a:off x="6052999" y="4576385"/>
              <a:ext cx="173374" cy="69611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0EEF5F-F15F-F848-90BE-A7379A1C67DD}"/>
                </a:ext>
              </a:extLst>
            </p:cNvPr>
            <p:cNvSpPr/>
            <p:nvPr/>
          </p:nvSpPr>
          <p:spPr>
            <a:xfrm>
              <a:off x="4742327" y="5181192"/>
              <a:ext cx="1120588" cy="710413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NWM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B24F8C6-362D-494F-818A-9A8CA614C401}"/>
                </a:ext>
              </a:extLst>
            </p:cNvPr>
            <p:cNvSpPr/>
            <p:nvPr/>
          </p:nvSpPr>
          <p:spPr>
            <a:xfrm>
              <a:off x="5701614" y="5186167"/>
              <a:ext cx="1174376" cy="710413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RTMA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FE15915-C4B4-2842-A6C6-524BA9A8939D}"/>
                </a:ext>
              </a:extLst>
            </p:cNvPr>
            <p:cNvSpPr txBox="1"/>
            <p:nvPr/>
          </p:nvSpPr>
          <p:spPr>
            <a:xfrm>
              <a:off x="2151049" y="4811833"/>
              <a:ext cx="1049860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NOAA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D60855-0AAD-8146-9413-0FF43F3FCB82}"/>
              </a:ext>
            </a:extLst>
          </p:cNvPr>
          <p:cNvGrpSpPr/>
          <p:nvPr/>
        </p:nvGrpSpPr>
        <p:grpSpPr>
          <a:xfrm>
            <a:off x="4893365" y="3758699"/>
            <a:ext cx="2819512" cy="532810"/>
            <a:chOff x="5899068" y="3245749"/>
            <a:chExt cx="3933600" cy="71041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4045453-1FB9-D944-8D61-A6DC9A3F3AE3}"/>
                </a:ext>
              </a:extLst>
            </p:cNvPr>
            <p:cNvSpPr/>
            <p:nvPr/>
          </p:nvSpPr>
          <p:spPr>
            <a:xfrm>
              <a:off x="7218798" y="3245749"/>
              <a:ext cx="1635178" cy="71041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NEPTUNE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7075824-B23F-5F40-93F7-72AC4515D657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 flipV="1">
              <a:off x="5899068" y="3600956"/>
              <a:ext cx="1319730" cy="11034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9B40094-2951-0D4C-B144-DD59382DEF10}"/>
                </a:ext>
              </a:extLst>
            </p:cNvPr>
            <p:cNvSpPr txBox="1"/>
            <p:nvPr/>
          </p:nvSpPr>
          <p:spPr>
            <a:xfrm>
              <a:off x="8892930" y="3345554"/>
              <a:ext cx="939738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C000"/>
                  </a:solidFill>
                </a:rPr>
                <a:t>Navy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C4EF6B-BF4B-4146-A723-31D48103B934}"/>
              </a:ext>
            </a:extLst>
          </p:cNvPr>
          <p:cNvGrpSpPr/>
          <p:nvPr/>
        </p:nvGrpSpPr>
        <p:grpSpPr>
          <a:xfrm>
            <a:off x="4706127" y="2969752"/>
            <a:ext cx="4141988" cy="999121"/>
            <a:chOff x="6898454" y="2181195"/>
            <a:chExt cx="5522646" cy="133216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9263771-C15C-6744-8BC7-905ED72FB032}"/>
                </a:ext>
              </a:extLst>
            </p:cNvPr>
            <p:cNvSpPr/>
            <p:nvPr/>
          </p:nvSpPr>
          <p:spPr>
            <a:xfrm>
              <a:off x="8302046" y="2802942"/>
              <a:ext cx="1057834" cy="71041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/>
                <a:t>LFRic</a:t>
              </a:r>
              <a:endParaRPr lang="en-US" sz="1050" dirty="0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78CD395-42B9-8B4C-ADCA-7A295AB86550}"/>
                </a:ext>
              </a:extLst>
            </p:cNvPr>
            <p:cNvCxnSpPr>
              <a:cxnSpLocks/>
              <a:stCxn id="4" idx="7"/>
              <a:endCxn id="58" idx="3"/>
            </p:cNvCxnSpPr>
            <p:nvPr/>
          </p:nvCxnSpPr>
          <p:spPr>
            <a:xfrm flipV="1">
              <a:off x="6898454" y="2934049"/>
              <a:ext cx="1361475" cy="42213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C9792D1-B3C8-C842-8D4D-069C53334C33}"/>
                </a:ext>
              </a:extLst>
            </p:cNvPr>
            <p:cNvSpPr txBox="1"/>
            <p:nvPr/>
          </p:nvSpPr>
          <p:spPr>
            <a:xfrm>
              <a:off x="9295888" y="2181195"/>
              <a:ext cx="3125212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</a:rPr>
                <a:t>Air Force &amp; Met Office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AEFD2AD-7292-9845-8A81-45AB27B96725}"/>
              </a:ext>
            </a:extLst>
          </p:cNvPr>
          <p:cNvSpPr/>
          <p:nvPr/>
        </p:nvSpPr>
        <p:spPr>
          <a:xfrm>
            <a:off x="3581304" y="3698378"/>
            <a:ext cx="1317812" cy="1042148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JEDI</a:t>
            </a:r>
          </a:p>
        </p:txBody>
      </p:sp>
      <p:sp>
        <p:nvSpPr>
          <p:cNvPr id="51" name="Google Shape;171;p23">
            <a:extLst>
              <a:ext uri="{FF2B5EF4-FFF2-40B4-BE49-F238E27FC236}">
                <a16:creationId xmlns:a16="http://schemas.microsoft.com/office/drawing/2014/main" id="{2EAC037D-87D6-744C-AD62-738C5BAB0A0A}"/>
              </a:ext>
            </a:extLst>
          </p:cNvPr>
          <p:cNvSpPr txBox="1"/>
          <p:nvPr/>
        </p:nvSpPr>
        <p:spPr>
          <a:xfrm>
            <a:off x="381000" y="-228600"/>
            <a:ext cx="8700856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Joint Effort for Data assimilation Integration (JEDI)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FC9B33-67F3-3E43-85CF-8548A99259C4}"/>
              </a:ext>
            </a:extLst>
          </p:cNvPr>
          <p:cNvSpPr/>
          <p:nvPr/>
        </p:nvSpPr>
        <p:spPr>
          <a:xfrm>
            <a:off x="664247" y="6214976"/>
            <a:ext cx="8015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lt1"/>
              </a:buClr>
              <a:buSzPts val="33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Share as much as possible, without imposing a single approach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481138C-F81D-1A41-8214-477665CB217A}"/>
              </a:ext>
            </a:extLst>
          </p:cNvPr>
          <p:cNvSpPr/>
          <p:nvPr/>
        </p:nvSpPr>
        <p:spPr>
          <a:xfrm>
            <a:off x="5611047" y="3079611"/>
            <a:ext cx="793376" cy="53281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UM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E98629-91A4-5D42-B9C0-147EABE7B52E}"/>
              </a:ext>
            </a:extLst>
          </p:cNvPr>
          <p:cNvGrpSpPr/>
          <p:nvPr/>
        </p:nvGrpSpPr>
        <p:grpSpPr>
          <a:xfrm>
            <a:off x="3097209" y="2312890"/>
            <a:ext cx="3411509" cy="1464548"/>
            <a:chOff x="4222377" y="1371011"/>
            <a:chExt cx="4548679" cy="1952729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CD13F01-0078-8F47-AC27-8F4C355D0872}"/>
                </a:ext>
              </a:extLst>
            </p:cNvPr>
            <p:cNvCxnSpPr>
              <a:cxnSpLocks/>
              <a:endCxn id="33" idx="3"/>
            </p:cNvCxnSpPr>
            <p:nvPr/>
          </p:nvCxnSpPr>
          <p:spPr>
            <a:xfrm flipV="1">
              <a:off x="6213881" y="2766041"/>
              <a:ext cx="770213" cy="55769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054A04A-A7F7-EF46-A601-B962C9C3D76C}"/>
                </a:ext>
              </a:extLst>
            </p:cNvPr>
            <p:cNvSpPr/>
            <p:nvPr/>
          </p:nvSpPr>
          <p:spPr>
            <a:xfrm>
              <a:off x="4222377" y="1891236"/>
              <a:ext cx="1057835" cy="71041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WRF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C341C36-A3F0-2145-8806-618CA2C4B028}"/>
                </a:ext>
              </a:extLst>
            </p:cNvPr>
            <p:cNvSpPr/>
            <p:nvPr/>
          </p:nvSpPr>
          <p:spPr>
            <a:xfrm>
              <a:off x="5018050" y="1811803"/>
              <a:ext cx="1120587" cy="71041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MPAS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612A2DD-6808-FD40-A930-E4CA07AE09AF}"/>
                </a:ext>
              </a:extLst>
            </p:cNvPr>
            <p:cNvSpPr/>
            <p:nvPr/>
          </p:nvSpPr>
          <p:spPr>
            <a:xfrm>
              <a:off x="5963764" y="1865900"/>
              <a:ext cx="1183340" cy="71041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ROMS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0A85EE0-35D4-984D-8D3F-24D70BFE6AB1}"/>
                </a:ext>
              </a:extLst>
            </p:cNvPr>
            <p:cNvSpPr/>
            <p:nvPr/>
          </p:nvSpPr>
          <p:spPr>
            <a:xfrm>
              <a:off x="6810799" y="2159665"/>
              <a:ext cx="1183340" cy="71041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MIT GCM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E3731C8-FADD-1245-B631-D999F22A21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2999" y="2535530"/>
              <a:ext cx="342071" cy="72385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6599C2C-8644-3641-BFA9-8A7620B51A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23610" y="2532475"/>
              <a:ext cx="56860" cy="71093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F9A4B94-EEA2-4446-9CF3-864B89949A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6060" y="2578058"/>
              <a:ext cx="474459" cy="67778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83EF18-CDD1-6643-9AE2-1332F5D70BB2}"/>
                </a:ext>
              </a:extLst>
            </p:cNvPr>
            <p:cNvSpPr txBox="1"/>
            <p:nvPr/>
          </p:nvSpPr>
          <p:spPr>
            <a:xfrm>
              <a:off x="5883085" y="1371011"/>
              <a:ext cx="2887971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7030A0"/>
                  </a:solidFill>
                </a:rPr>
                <a:t>UCAR &amp; Community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C1648F-EC2F-4A41-8BEE-21D9227C7284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4865443" y="3702468"/>
            <a:ext cx="893379" cy="26217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DDB305C9-5381-074F-A7F6-E925515E422B}"/>
              </a:ext>
            </a:extLst>
          </p:cNvPr>
          <p:cNvSpPr/>
          <p:nvPr/>
        </p:nvSpPr>
        <p:spPr>
          <a:xfrm>
            <a:off x="646039" y="1437819"/>
            <a:ext cx="7937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ts val="33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One system with multiple configurations for Earth system DA</a:t>
            </a:r>
          </a:p>
        </p:txBody>
      </p:sp>
    </p:spTree>
    <p:extLst>
      <p:ext uri="{BB962C8B-B14F-4D97-AF65-F5344CB8AC3E}">
        <p14:creationId xmlns:p14="http://schemas.microsoft.com/office/powerpoint/2010/main" val="397211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33400" y="7625496"/>
            <a:ext cx="7448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(note: values near zero were blanked out to visually highlight regions with stronger impact.)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2691" y="1166504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SABER: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Generic background error covariance tools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Ménétrier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2018)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AB2860-DDEE-F64D-98C9-30CE94D4F710}"/>
              </a:ext>
            </a:extLst>
          </p:cNvPr>
          <p:cNvSpPr txBox="1"/>
          <p:nvPr/>
        </p:nvSpPr>
        <p:spPr>
          <a:xfrm>
            <a:off x="1622423" y="4160332"/>
            <a:ext cx="138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Atmosphere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9DC518-2B76-E04A-BF43-1337CF68F0A3}"/>
              </a:ext>
            </a:extLst>
          </p:cNvPr>
          <p:cNvSpPr txBox="1"/>
          <p:nvPr/>
        </p:nvSpPr>
        <p:spPr>
          <a:xfrm>
            <a:off x="5860265" y="4160332"/>
            <a:ext cx="202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(land-aware)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50D7D-4DE7-6D43-81EA-5F1E9F014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32" y="1582846"/>
            <a:ext cx="3819947" cy="2212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0AD2D7-AD50-F546-B464-0252ED07A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306" y="1568331"/>
            <a:ext cx="4322694" cy="226507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4809852C-25D2-7040-B06B-E35A01341D5F}"/>
              </a:ext>
            </a:extLst>
          </p:cNvPr>
          <p:cNvSpPr/>
          <p:nvPr/>
        </p:nvSpPr>
        <p:spPr>
          <a:xfrm>
            <a:off x="4164969" y="2405046"/>
            <a:ext cx="594994" cy="5018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487;g5c0feb8f4c_1_88">
            <a:extLst>
              <a:ext uri="{FF2B5EF4-FFF2-40B4-BE49-F238E27FC236}">
                <a16:creationId xmlns:a16="http://schemas.microsoft.com/office/drawing/2014/main" id="{90703325-F460-A149-B009-81E6B2B37FB4}"/>
              </a:ext>
            </a:extLst>
          </p:cNvPr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488;g5c0feb8f4c_1_88" descr="JCSDA_transp.png">
            <a:extLst>
              <a:ext uri="{FF2B5EF4-FFF2-40B4-BE49-F238E27FC236}">
                <a16:creationId xmlns:a16="http://schemas.microsoft.com/office/drawing/2014/main" id="{B43E8489-1B34-394A-AD4D-1E539D2CED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48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1" name="Google Shape;489;g5c0feb8f4c_1_88">
            <a:extLst>
              <a:ext uri="{FF2B5EF4-FFF2-40B4-BE49-F238E27FC236}">
                <a16:creationId xmlns:a16="http://schemas.microsoft.com/office/drawing/2014/main" id="{41F35EF9-A947-844D-BE8D-C7D1962CA706}"/>
              </a:ext>
            </a:extLst>
          </p:cNvPr>
          <p:cNvSpPr txBox="1"/>
          <p:nvPr/>
        </p:nvSpPr>
        <p:spPr>
          <a:xfrm>
            <a:off x="159849" y="-228600"/>
            <a:ext cx="9008431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 Agnostic Background Error Representation</a:t>
            </a:r>
            <a:endParaRPr sz="3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675D9-E6A4-C74D-8525-A594012D9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59" y="4422153"/>
            <a:ext cx="3520810" cy="2394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C0BDC-97AB-FC49-9B98-88958C754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337" y="4459114"/>
            <a:ext cx="2949443" cy="23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82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41781" y="2243660"/>
            <a:ext cx="6083128" cy="830997"/>
            <a:chOff x="1991557" y="1953855"/>
            <a:chExt cx="8110838" cy="1107997"/>
          </a:xfrm>
          <a:effectLst/>
        </p:grpSpPr>
        <p:cxnSp>
          <p:nvCxnSpPr>
            <p:cNvPr id="26" name="Straight Arrow Connector 25"/>
            <p:cNvCxnSpPr>
              <a:cxnSpLocks/>
              <a:stCxn id="35" idx="2"/>
            </p:cNvCxnSpPr>
            <p:nvPr/>
          </p:nvCxnSpPr>
          <p:spPr>
            <a:xfrm flipH="1">
              <a:off x="1991557" y="2507854"/>
              <a:ext cx="5306351" cy="15539"/>
            </a:xfrm>
            <a:prstGeom prst="straightConnector1">
              <a:avLst/>
            </a:prstGeom>
            <a:ln w="28575"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7297908" y="1953855"/>
                  <a:ext cx="2804487" cy="1107997"/>
                </a:xfrm>
                <a:prstGeom prst="ellipse">
                  <a:avLst/>
                </a:prstGeom>
                <a:noFill/>
                <a:ln w="28575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1"/>
                      </a:solidFill>
                    </a:rPr>
                    <a:t>ObsVector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7908" y="1953855"/>
                  <a:ext cx="2804487" cy="1107997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7A80560-49FC-C44A-8BD0-E1FE14058307}"/>
              </a:ext>
            </a:extLst>
          </p:cNvPr>
          <p:cNvSpPr/>
          <p:nvPr/>
        </p:nvSpPr>
        <p:spPr>
          <a:xfrm>
            <a:off x="518799" y="3489453"/>
            <a:ext cx="76257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Observation operator computes model equivalent in the observation space. With this interface, it is model-specific.</a:t>
            </a:r>
          </a:p>
          <a:p>
            <a:endParaRPr lang="en-US" sz="2000" dirty="0">
              <a:latin typeface="Courier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904BD5-11BB-0248-A5C4-8A4EA88F8366}"/>
                  </a:ext>
                </a:extLst>
              </p:cNvPr>
              <p:cNvSpPr txBox="1"/>
              <p:nvPr/>
            </p:nvSpPr>
            <p:spPr>
              <a:xfrm>
                <a:off x="3279034" y="2156067"/>
                <a:ext cx="1928220" cy="40011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</a:rPr>
                  <a:t>ObsOperator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0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904BD5-11BB-0248-A5C4-8A4EA88F8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034" y="2156067"/>
                <a:ext cx="1928220" cy="400110"/>
              </a:xfrm>
              <a:prstGeom prst="rect">
                <a:avLst/>
              </a:prstGeom>
              <a:blipFill>
                <a:blip r:embed="rId3"/>
                <a:stretch>
                  <a:fillRect l="-3947" t="-6061" b="-242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0A682A-9BFA-9E45-98E9-D724243719EC}"/>
                  </a:ext>
                </a:extLst>
              </p:cNvPr>
              <p:cNvSpPr/>
              <p:nvPr/>
            </p:nvSpPr>
            <p:spPr>
              <a:xfrm>
                <a:off x="719092" y="2255314"/>
                <a:ext cx="1651247" cy="83099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State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0A682A-9BFA-9E45-98E9-D72424371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92" y="2255314"/>
                <a:ext cx="1651247" cy="83099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Google Shape;171;p23">
            <a:extLst>
              <a:ext uri="{FF2B5EF4-FFF2-40B4-BE49-F238E27FC236}">
                <a16:creationId xmlns:a16="http://schemas.microsoft.com/office/drawing/2014/main" id="{E67E075E-78CA-1741-8AF4-096CB98DA617}"/>
              </a:ext>
            </a:extLst>
          </p:cNvPr>
          <p:cNvSpPr txBox="1"/>
          <p:nvPr/>
        </p:nvSpPr>
        <p:spPr>
          <a:xfrm>
            <a:off x="380999" y="-228600"/>
            <a:ext cx="7683843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 sz="33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Unified Forward Operator (UFO)</a:t>
            </a:r>
            <a:endParaRPr sz="3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63591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19448</TotalTime>
  <Words>816</Words>
  <Application>Microsoft Macintosh PowerPoint</Application>
  <PresentationFormat>On-screen Show (4:3)</PresentationFormat>
  <Paragraphs>205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Roboto</vt:lpstr>
      <vt:lpstr>Times New Roman</vt:lpstr>
      <vt:lpstr>Helvetica Neue</vt:lpstr>
      <vt:lpstr>Courier</vt:lpstr>
      <vt:lpstr>Calibri</vt:lpstr>
      <vt:lpstr>Arial Black</vt:lpstr>
      <vt:lpstr>Cambria Math</vt:lpstr>
      <vt:lpstr>Arial</vt:lpstr>
      <vt:lpstr>1_Office Theme</vt:lpstr>
      <vt:lpstr>Joint Center for Satellite Data Assimilation JCSDA Overview   Tom Auligné, Director, Joint Center for Satellite Data Assimilation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Next-generation DA for research and operations - Facilitate innovation and optimize code performance   Reduce duplication of effort between JCSDA partners - Implementing new DA algorithms (OOPS) - Adding new observations (CRTM, UFO and IODA) - Background error covariances (SABER and VADER)  Enable future coupled Earth-system DA developments - Bring atmosphere/land/cryosphere/ocean/aerosols/constituents components into one DA system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Center for Satellite Data Assimilation 2020 Executive Retreat    Welcome!</dc:title>
  <cp:lastModifiedBy>Microsoft Office User</cp:lastModifiedBy>
  <cp:revision>459</cp:revision>
  <dcterms:modified xsi:type="dcterms:W3CDTF">2021-06-07T18:08:41Z</dcterms:modified>
</cp:coreProperties>
</file>