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4" r:id="rId3"/>
  </p:sldMasterIdLst>
  <p:notesMasterIdLst>
    <p:notesMasterId r:id="rId38"/>
  </p:notesMasterIdLst>
  <p:sldIdLst>
    <p:sldId id="286" r:id="rId4"/>
    <p:sldId id="283" r:id="rId5"/>
    <p:sldId id="309" r:id="rId6"/>
    <p:sldId id="304" r:id="rId7"/>
    <p:sldId id="311" r:id="rId8"/>
    <p:sldId id="313" r:id="rId9"/>
    <p:sldId id="301" r:id="rId10"/>
    <p:sldId id="312" r:id="rId11"/>
    <p:sldId id="315" r:id="rId12"/>
    <p:sldId id="289" r:id="rId13"/>
    <p:sldId id="290" r:id="rId14"/>
    <p:sldId id="316" r:id="rId15"/>
    <p:sldId id="291" r:id="rId16"/>
    <p:sldId id="294" r:id="rId17"/>
    <p:sldId id="295" r:id="rId18"/>
    <p:sldId id="288" r:id="rId19"/>
    <p:sldId id="292" r:id="rId20"/>
    <p:sldId id="287" r:id="rId21"/>
    <p:sldId id="258" r:id="rId22"/>
    <p:sldId id="318" r:id="rId23"/>
    <p:sldId id="293" r:id="rId24"/>
    <p:sldId id="296" r:id="rId25"/>
    <p:sldId id="297" r:id="rId26"/>
    <p:sldId id="271" r:id="rId27"/>
    <p:sldId id="319" r:id="rId28"/>
    <p:sldId id="302" r:id="rId29"/>
    <p:sldId id="310" r:id="rId30"/>
    <p:sldId id="303" r:id="rId31"/>
    <p:sldId id="264" r:id="rId32"/>
    <p:sldId id="314" r:id="rId33"/>
    <p:sldId id="308" r:id="rId34"/>
    <p:sldId id="305" r:id="rId35"/>
    <p:sldId id="306" r:id="rId36"/>
    <p:sldId id="307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TKO" initials="H" lastIdx="1" clrIdx="0">
    <p:extLst>
      <p:ext uri="{19B8F6BF-5375-455C-9EA6-DF929625EA0E}">
        <p15:presenceInfo xmlns:p15="http://schemas.microsoft.com/office/powerpoint/2012/main" userId="NTK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" y="2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19T12:34:08.862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0BD0F-5839-4D65-A10D-78AAEA2DADA0}" type="datetimeFigureOut">
              <a:rPr lang="zh-CN" altLang="en-US" smtClean="0"/>
              <a:t>2021/6/10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3D9B3-00F2-4DDD-B263-B7DE5ABE05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2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icvs/status_N20_CrIS.php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prstClr val="black"/>
                </a:solidFill>
              </a:rPr>
              <a:pPr/>
              <a:t>1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78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in future GIIRS sensor there will be a larger focal plane array which will allow for more rapid area coverage. </a:t>
            </a:r>
            <a:br>
              <a:rPr lang="en-US" dirty="0"/>
            </a:br>
            <a:r>
              <a:rPr lang="en-US" dirty="0"/>
              <a:t>The MTG IRS sensor has a much larger focal plane array planned. </a:t>
            </a:r>
          </a:p>
        </p:txBody>
      </p:sp>
    </p:spTree>
    <p:extLst>
      <p:ext uri="{BB962C8B-B14F-4D97-AF65-F5344CB8AC3E}">
        <p14:creationId xmlns:p14="http://schemas.microsoft.com/office/powerpoint/2010/main" val="323776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https://www.star.nesdis.noaa.gov/icvs/status_N20_CrIS.php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42FD-B46B-48F7-ABB7-377F52BD5D16}" type="slidenum">
              <a:rPr lang="zh-CN" altLang="en-US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62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907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25907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62EDDA01-6E90-471F-A463-7D565F7EE0FB}" type="slidenum">
              <a:rPr lang="zh-CN" altLang="en-US">
                <a:solidFill>
                  <a:srgbClr val="000000"/>
                </a:solidFill>
              </a:rPr>
              <a:pPr/>
              <a:t>8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78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86282-0CC4-4F04-9F28-E1FEAF768DDA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45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https://www.ecmwf.int/en/forecasts/charts/obstat/atovs_amsua__rmsplot_0001_plot_o_rmsplot_atovs_amsua?facets=Parameter,Radiances%3BData%20type,Microwave%20radiances&amp;time=2021011800&amp;Satellite=NOAA-19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28AA7-05DB-41C5-97EC-F9C304DCE782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46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https://www.star.nesdis.noaa.gov/icvs/status_NPP_ATMS.php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477A7-4BE6-4D49-A5FD-56D7FED3AE0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6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en-GB" dirty="0"/>
          </a:p>
        </p:txBody>
      </p:sp>
      <p:pic>
        <p:nvPicPr>
          <p:cNvPr id="6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00806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局徽0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113" y="0"/>
            <a:ext cx="1258887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19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2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00" cy="58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75719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3733"/>
            </a:lvl2pPr>
            <a:lvl3pPr marL="1828754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2"/>
          </p:nvPr>
        </p:nvSpPr>
        <p:spPr>
          <a:xfrm>
            <a:off x="609601" y="1435102"/>
            <a:ext cx="40112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304792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  <a:endParaRPr dirty="0"/>
          </a:p>
        </p:txBody>
      </p:sp>
      <p:sp>
        <p:nvSpPr>
          <p:cNvPr id="140" name="Google Shape;140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771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2389717" y="4800601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body" idx="1"/>
          </p:nvPr>
        </p:nvSpPr>
        <p:spPr>
          <a:xfrm>
            <a:off x="2389717" y="5367339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304792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  <a:endParaRPr dirty="0"/>
          </a:p>
        </p:txBody>
      </p:sp>
      <p:sp>
        <p:nvSpPr>
          <p:cNvPr id="147" name="Google Shape;147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828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3616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 rot="5400000">
            <a:off x="3832951" y="-1623149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  <a:endParaRPr dirty="0"/>
          </a:p>
        </p:txBody>
      </p:sp>
      <p:sp>
        <p:nvSpPr>
          <p:cNvPr id="153" name="Google Shape;153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7464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 rot="5400000">
            <a:off x="7285051" y="1828789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body" idx="1"/>
          </p:nvPr>
        </p:nvSpPr>
        <p:spPr>
          <a:xfrm rot="5400000">
            <a:off x="1697051" y="-812811"/>
            <a:ext cx="5851500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  <a:endParaRPr dirty="0"/>
          </a:p>
        </p:txBody>
      </p:sp>
      <p:sp>
        <p:nvSpPr>
          <p:cNvPr id="159" name="Google Shape;159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329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44450"/>
            <a:ext cx="1344084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局徽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485" y="1"/>
            <a:ext cx="1678516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198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284" y="304824"/>
            <a:ext cx="10938293" cy="708025"/>
          </a:xfrm>
        </p:spPr>
        <p:txBody>
          <a:bodyPr/>
          <a:lstStyle>
            <a:lvl1pPr>
              <a:defRPr b="1"/>
            </a:lvl1pPr>
          </a:lstStyle>
          <a:p>
            <a:r>
              <a:rPr lang="zh-CN" altLang="en-US" smtClean="0"/>
              <a:t>单击此处编辑母版标题样式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13" y="1219201"/>
            <a:ext cx="11001153" cy="5298559"/>
          </a:xfrm>
        </p:spPr>
        <p:txBody>
          <a:bodyPr/>
          <a:lstStyle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1354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Arial"/>
                <a:ea typeface="黑体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Arial"/>
                <a:ea typeface="黑体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kumimoji="1">
                <a:solidFill>
                  <a:srgbClr val="898989"/>
                </a:solidFill>
                <a:ea typeface="黑体" panose="02010609060101010101" pitchFamily="49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8C3C24-6DA0-4589-A654-334263B33F75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897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76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284" y="304801"/>
            <a:ext cx="10938293" cy="708025"/>
          </a:xfrm>
        </p:spPr>
        <p:txBody>
          <a:bodyPr/>
          <a:lstStyle>
            <a:lvl1pPr>
              <a:defRPr b="1"/>
            </a:lvl1pPr>
          </a:lstStyle>
          <a:p>
            <a:r>
              <a:rPr lang="zh-CN" altLang="en-US" smtClean="0"/>
              <a:t>单击此处编辑母版标题样式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219200"/>
            <a:ext cx="11001153" cy="5298558"/>
          </a:xfrm>
        </p:spPr>
        <p:txBody>
          <a:bodyPr/>
          <a:lstStyle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21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945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9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 rtl="0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  <a:endParaRPr dirty="0"/>
          </a:p>
        </p:txBody>
      </p:sp>
      <p:sp>
        <p:nvSpPr>
          <p:cNvPr id="96" name="Google Shape;96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960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240147" y="0"/>
            <a:ext cx="10167636" cy="93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5"/>
          <p:cNvSpPr txBox="1">
            <a:spLocks noGrp="1"/>
          </p:cNvSpPr>
          <p:nvPr>
            <p:ph type="dt" idx="10"/>
          </p:nvPr>
        </p:nvSpPr>
        <p:spPr>
          <a:xfrm>
            <a:off x="0" y="6604576"/>
            <a:ext cx="2844800" cy="25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</a:p>
        </p:txBody>
      </p:sp>
      <p:sp>
        <p:nvSpPr>
          <p:cNvPr id="101" name="Google Shape;101;p15"/>
          <p:cNvSpPr txBox="1">
            <a:spLocks noGrp="1"/>
          </p:cNvSpPr>
          <p:nvPr>
            <p:ph type="ftr" idx="11"/>
          </p:nvPr>
        </p:nvSpPr>
        <p:spPr>
          <a:xfrm>
            <a:off x="8331200" y="6604577"/>
            <a:ext cx="3860800" cy="249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Y. </a:t>
            </a:r>
            <a:r>
              <a:rPr lang="en-US" dirty="0" err="1"/>
              <a:t>Trémolet</a:t>
            </a:r>
            <a:r>
              <a:rPr lang="en-US" dirty="0"/>
              <a:t>, JCSDA</a:t>
            </a:r>
          </a:p>
        </p:txBody>
      </p:sp>
      <p:sp>
        <p:nvSpPr>
          <p:cNvPr id="102" name="Google Shape;102;p15"/>
          <p:cNvSpPr txBox="1">
            <a:spLocks noGrp="1"/>
          </p:cNvSpPr>
          <p:nvPr>
            <p:ph type="sldNum" idx="12"/>
          </p:nvPr>
        </p:nvSpPr>
        <p:spPr>
          <a:xfrm>
            <a:off x="4165600" y="6604576"/>
            <a:ext cx="2844800" cy="25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1491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5333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609585" lvl="0" indent="-304792" algn="l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7">
                <a:solidFill>
                  <a:srgbClr val="888888"/>
                </a:solidFill>
              </a:defRPr>
            </a:lvl1pPr>
            <a:lvl2pPr marL="1219170" lvl="1" indent="-304792" algn="l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 rtl="0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  <a:endParaRPr dirty="0"/>
          </a:p>
        </p:txBody>
      </p:sp>
      <p:sp>
        <p:nvSpPr>
          <p:cNvPr id="113" name="Google Shape;113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161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3616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5384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2"/>
          </p:nvPr>
        </p:nvSpPr>
        <p:spPr>
          <a:xfrm>
            <a:off x="6197600" y="1600202"/>
            <a:ext cx="5384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  <a:endParaRPr dirty="0"/>
          </a:p>
        </p:txBody>
      </p:sp>
      <p:sp>
        <p:nvSpPr>
          <p:cNvPr id="120" name="Google Shape;120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441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3616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609585" lvl="0" indent="-30479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2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609585" lvl="0" indent="-30479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  <a:endParaRPr dirty="0"/>
          </a:p>
        </p:txBody>
      </p:sp>
      <p:sp>
        <p:nvSpPr>
          <p:cNvPr id="129" name="Google Shape;129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169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8284" y="304801"/>
            <a:ext cx="1098126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GB" altLang="zh-CN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219200"/>
            <a:ext cx="11072284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Master text styles</a:t>
            </a:r>
          </a:p>
          <a:p>
            <a:pPr lvl="1"/>
            <a:r>
              <a:rPr lang="en-GB" altLang="zh-CN" smtClean="0"/>
              <a:t>Second level</a:t>
            </a:r>
          </a:p>
          <a:p>
            <a:pPr lvl="2"/>
            <a:r>
              <a:rPr lang="en-GB" altLang="zh-CN" smtClean="0"/>
              <a:t>Third level</a:t>
            </a:r>
          </a:p>
        </p:txBody>
      </p:sp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7152217" y="5373689"/>
            <a:ext cx="1056216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zh-CN" sz="1200" b="1" smtClean="0">
                <a:solidFill>
                  <a:srgbClr val="FFFFFF"/>
                </a:solidFill>
                <a:latin typeface="Arial" panose="020B0604020202020204" pitchFamily="34" charset="0"/>
              </a:rPr>
              <a:t>Slide </a:t>
            </a:r>
            <a:fld id="{B2327AF0-6A10-466B-8851-83A7A918C4C3}" type="slidenum">
              <a:rPr lang="en-GB" altLang="zh-CN" sz="1200" b="1" smtClean="0">
                <a:solidFill>
                  <a:srgbClr val="FFFFFF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zh-CN" sz="1200" b="1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4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9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+mj-lt"/>
          <a:ea typeface="+mj-ea"/>
          <a:cs typeface="+mj-cs"/>
        </a:defRPr>
      </a:lvl1pPr>
      <a:lvl2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" charset="0"/>
        </a:defRPr>
      </a:lvl2pPr>
      <a:lvl3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" charset="0"/>
        </a:defRPr>
      </a:lvl3pPr>
      <a:lvl4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" charset="0"/>
        </a:defRPr>
      </a:lvl4pPr>
      <a:lvl5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" charset="0"/>
        </a:defRPr>
      </a:lvl5pPr>
      <a:lvl6pPr marL="457200" algn="l" defTabSz="762000" rtl="0" eaLnBrk="1" fontAlgn="base" hangingPunct="1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6pPr>
      <a:lvl7pPr marL="914400" algn="l" defTabSz="762000" rtl="0" eaLnBrk="1" fontAlgn="base" hangingPunct="1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7pPr>
      <a:lvl8pPr marL="1371600" algn="l" defTabSz="762000" rtl="0" eaLnBrk="1" fontAlgn="base" hangingPunct="1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8pPr>
      <a:lvl9pPr marL="1828800" algn="l" defTabSz="762000" rtl="0" eaLnBrk="1" fontAlgn="base" hangingPunct="1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9pPr>
    </p:titleStyle>
    <p:bodyStyle>
      <a:lvl1pPr marL="290513" indent="-290513" algn="l" defTabSz="762000" rtl="0" eaLnBrk="0" fontAlgn="base" hangingPunct="0">
        <a:lnSpc>
          <a:spcPts val="2500"/>
        </a:lnSpc>
        <a:spcBef>
          <a:spcPct val="0"/>
        </a:spcBef>
        <a:spcAft>
          <a:spcPts val="1000"/>
        </a:spcAft>
        <a:buClr>
          <a:schemeClr val="hlink"/>
        </a:buClr>
        <a:buSzPct val="100000"/>
        <a:buFont typeface="Wingdings" pitchFamily="2" charset="2"/>
        <a:buChar char="l"/>
        <a:defRPr sz="2200" b="1">
          <a:solidFill>
            <a:schemeClr val="tx1"/>
          </a:solidFill>
          <a:latin typeface="+mn-lt"/>
          <a:ea typeface="+mn-ea"/>
          <a:cs typeface="+mn-cs"/>
        </a:defRPr>
      </a:lvl1pPr>
      <a:lvl2pPr marL="766763" indent="-285750" algn="l" defTabSz="7620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-"/>
        <a:defRPr b="1">
          <a:solidFill>
            <a:schemeClr val="tx1"/>
          </a:solidFill>
          <a:latin typeface="+mn-lt"/>
        </a:defRPr>
      </a:lvl2pPr>
      <a:lvl3pPr marL="1300163" indent="-3429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§"/>
        <a:defRPr b="1">
          <a:solidFill>
            <a:schemeClr val="tx1"/>
          </a:solidFill>
          <a:latin typeface="+mn-lt"/>
        </a:defRPr>
      </a:lvl3pPr>
      <a:lvl4pPr marL="1719263" indent="-2286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4pPr>
      <a:lvl5pPr marL="2138363" indent="-2286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5pPr>
      <a:lvl6pPr marL="2595563" indent="-228600" algn="l" defTabSz="762000" rtl="0" eaLnBrk="1" fontAlgn="base" hangingPunct="1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6pPr>
      <a:lvl7pPr marL="3052763" indent="-228600" algn="l" defTabSz="762000" rtl="0" eaLnBrk="1" fontAlgn="base" hangingPunct="1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7pPr>
      <a:lvl8pPr marL="3509963" indent="-228600" algn="l" defTabSz="762000" rtl="0" eaLnBrk="1" fontAlgn="base" hangingPunct="1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8pPr>
      <a:lvl9pPr marL="3967163" indent="-228600" algn="l" defTabSz="762000" rtl="0" eaLnBrk="1" fontAlgn="base" hangingPunct="1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0" y="1"/>
            <a:ext cx="12192000" cy="1059900"/>
          </a:xfrm>
          <a:prstGeom prst="rect">
            <a:avLst/>
          </a:prstGeom>
          <a:solidFill>
            <a:schemeClr val="dk1">
              <a:alpha val="498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b="1" kern="0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0" y="64840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kern="0" dirty="0"/>
              <a:t>JEDI Project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kern="0"/>
              <a:t>Y. Trémolet, JCSDA</a:t>
            </a:r>
            <a:endParaRPr kern="0"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175536" y="0"/>
            <a:ext cx="103616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2" name="Picture 1" descr="jcsda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80" y="0"/>
            <a:ext cx="1525613" cy="152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239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hf sldNum="0"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8284" y="304801"/>
            <a:ext cx="1098126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GB" altLang="zh-CN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219200"/>
            <a:ext cx="11072284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Master text styles</a:t>
            </a:r>
          </a:p>
          <a:p>
            <a:pPr lvl="1"/>
            <a:r>
              <a:rPr lang="en-GB" altLang="zh-CN" smtClean="0"/>
              <a:t>Second level</a:t>
            </a:r>
          </a:p>
          <a:p>
            <a:pPr lvl="2"/>
            <a:r>
              <a:rPr lang="en-GB" altLang="zh-CN" smtClean="0"/>
              <a:t>Third level</a:t>
            </a:r>
          </a:p>
        </p:txBody>
      </p:sp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7152217" y="5373689"/>
            <a:ext cx="1056216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zh-CN" sz="1200" b="1" smtClean="0">
                <a:solidFill>
                  <a:srgbClr val="FFFFFF"/>
                </a:solidFill>
              </a:rPr>
              <a:t>Slide </a:t>
            </a:r>
            <a:fld id="{B1F81829-3E9C-43BD-BFEE-26D2075EB25B}" type="slidenum">
              <a:rPr lang="en-GB" altLang="zh-CN" sz="1200" b="1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zh-CN" sz="1200" b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2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+mj-lt"/>
          <a:ea typeface="+mj-ea"/>
          <a:cs typeface="+mj-cs"/>
        </a:defRPr>
      </a:lvl1pPr>
      <a:lvl2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" charset="0"/>
        </a:defRPr>
      </a:lvl2pPr>
      <a:lvl3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" charset="0"/>
        </a:defRPr>
      </a:lvl3pPr>
      <a:lvl4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" charset="0"/>
        </a:defRPr>
      </a:lvl4pPr>
      <a:lvl5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" charset="0"/>
        </a:defRPr>
      </a:lvl5pPr>
      <a:lvl6pPr marL="457200" algn="l" defTabSz="762000" rtl="0" eaLnBrk="1" fontAlgn="base" hangingPunct="1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6pPr>
      <a:lvl7pPr marL="914400" algn="l" defTabSz="762000" rtl="0" eaLnBrk="1" fontAlgn="base" hangingPunct="1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7pPr>
      <a:lvl8pPr marL="1371600" algn="l" defTabSz="762000" rtl="0" eaLnBrk="1" fontAlgn="base" hangingPunct="1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8pPr>
      <a:lvl9pPr marL="1828800" algn="l" defTabSz="762000" rtl="0" eaLnBrk="1" fontAlgn="base" hangingPunct="1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9pPr>
    </p:titleStyle>
    <p:bodyStyle>
      <a:lvl1pPr marL="290513" indent="-290513" algn="l" defTabSz="762000" rtl="0" eaLnBrk="0" fontAlgn="base" hangingPunct="0">
        <a:lnSpc>
          <a:spcPts val="2500"/>
        </a:lnSpc>
        <a:spcBef>
          <a:spcPct val="0"/>
        </a:spcBef>
        <a:spcAft>
          <a:spcPts val="1000"/>
        </a:spcAft>
        <a:buClr>
          <a:schemeClr val="hlink"/>
        </a:buClr>
        <a:buSzPct val="100000"/>
        <a:buFont typeface="Wingdings" pitchFamily="2" charset="2"/>
        <a:buChar char="l"/>
        <a:defRPr sz="2200" b="1">
          <a:solidFill>
            <a:schemeClr val="tx1"/>
          </a:solidFill>
          <a:latin typeface="+mn-lt"/>
          <a:ea typeface="+mn-ea"/>
          <a:cs typeface="+mn-cs"/>
        </a:defRPr>
      </a:lvl1pPr>
      <a:lvl2pPr marL="766763" indent="-285750" algn="l" defTabSz="7620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-"/>
        <a:defRPr b="1">
          <a:solidFill>
            <a:schemeClr val="tx1"/>
          </a:solidFill>
          <a:latin typeface="+mn-lt"/>
        </a:defRPr>
      </a:lvl2pPr>
      <a:lvl3pPr marL="1300163" indent="-3429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§"/>
        <a:defRPr b="1">
          <a:solidFill>
            <a:schemeClr val="tx1"/>
          </a:solidFill>
          <a:latin typeface="+mn-lt"/>
        </a:defRPr>
      </a:lvl3pPr>
      <a:lvl4pPr marL="1719263" indent="-2286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4pPr>
      <a:lvl5pPr marL="2138363" indent="-2286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5pPr>
      <a:lvl6pPr marL="2595563" indent="-228600" algn="l" defTabSz="762000" rtl="0" eaLnBrk="1" fontAlgn="base" hangingPunct="1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6pPr>
      <a:lvl7pPr marL="3052763" indent="-228600" algn="l" defTabSz="762000" rtl="0" eaLnBrk="1" fontAlgn="base" hangingPunct="1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7pPr>
      <a:lvl8pPr marL="3509963" indent="-228600" algn="l" defTabSz="762000" rtl="0" eaLnBrk="1" fontAlgn="base" hangingPunct="1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8pPr>
      <a:lvl9pPr marL="3967163" indent="-228600" algn="l" defTabSz="762000" rtl="0" eaLnBrk="1" fontAlgn="base" hangingPunct="1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ams.confex.com/ams/JOINTSATMET/videogateway.cgi/id/505317?recordingid=505317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ms.confex.com/ams/JOINTSATMET/videogateway.cgi/id/505317?recordingid=505317" TargetMode="External"/><Relationship Id="rId2" Type="http://schemas.openxmlformats.org/officeDocument/2006/relationships/hyperlink" Target="https://events.ecmwf.int/event/170/contributions/153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21957/rex0omex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wmf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81.wmf"/><Relationship Id="rId3" Type="http://schemas.openxmlformats.org/officeDocument/2006/relationships/image" Target="../media/image82.emf"/><Relationship Id="rId7" Type="http://schemas.openxmlformats.org/officeDocument/2006/relationships/image" Target="../media/image76.wmf"/><Relationship Id="rId12" Type="http://schemas.openxmlformats.org/officeDocument/2006/relationships/image" Target="../media/image78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wmf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8.bin"/><Relationship Id="rId5" Type="http://schemas.openxmlformats.org/officeDocument/2006/relationships/image" Target="../media/image75.wmf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77.wmf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9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cmwf.int/display/FCST/Implementation+of+IFS+cycle+45r1" TargetMode="External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5" descr="full_disk_ahi_true_color_20150819070000 (1).jpg"/>
          <p:cNvPicPr preferRelativeResize="0"/>
          <p:nvPr/>
        </p:nvPicPr>
        <p:blipFill rotWithShape="1">
          <a:blip r:embed="rId3">
            <a:alphaModFix/>
          </a:blip>
          <a:srcRect l="-17077" t="-308" r="-17077" b="-308"/>
          <a:stretch/>
        </p:blipFill>
        <p:spPr>
          <a:xfrm>
            <a:off x="73306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/>
          <p:nvPr/>
        </p:nvSpPr>
        <p:spPr>
          <a:xfrm>
            <a:off x="0" y="0"/>
            <a:ext cx="12192000" cy="6750779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5"/>
          <p:cNvSpPr txBox="1"/>
          <p:nvPr/>
        </p:nvSpPr>
        <p:spPr>
          <a:xfrm>
            <a:off x="7549901" y="5396643"/>
            <a:ext cx="4873031" cy="1633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>
              <a:buClr>
                <a:schemeClr val="dk1"/>
              </a:buClr>
            </a:pPr>
            <a:r>
              <a:rPr lang="en-US" altLang="zh-CN" sz="2400" dirty="0">
                <a:solidFill>
                  <a:srgbClr val="FFFFFF"/>
                </a:solidFill>
              </a:rPr>
              <a:t>18th JCSDA Technical Review Meeting and Science Workshop</a:t>
            </a:r>
          </a:p>
          <a:p>
            <a:pPr algn="ctr">
              <a:buClr>
                <a:schemeClr val="dk1"/>
              </a:buClr>
            </a:pPr>
            <a:r>
              <a:rPr lang="en-US" altLang="zh-CN" sz="2400" dirty="0">
                <a:solidFill>
                  <a:srgbClr val="FFFFFF"/>
                </a:solidFill>
              </a:rPr>
              <a:t>7-11 June 2021</a:t>
            </a:r>
            <a:endParaRPr lang="en-US" altLang="zh-CN" sz="2400" b="1" dirty="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b="1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69" name="Google Shape;169;p25"/>
          <p:cNvSpPr txBox="1">
            <a:spLocks noGrp="1"/>
          </p:cNvSpPr>
          <p:nvPr>
            <p:ph type="ctrTitle"/>
          </p:nvPr>
        </p:nvSpPr>
        <p:spPr>
          <a:xfrm>
            <a:off x="-104347" y="1572309"/>
            <a:ext cx="12527279" cy="16587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6666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SzPts val="4400"/>
            </a:pPr>
            <a:r>
              <a:rPr lang="en-US" altLang="zh-CN" sz="3600" dirty="0" smtClean="0"/>
              <a:t>Evaluation and Assimilation </a:t>
            </a:r>
            <a:r>
              <a:rPr lang="en-US" altLang="zh-CN" sz="3600" dirty="0"/>
              <a:t>of </a:t>
            </a:r>
            <a:r>
              <a:rPr lang="en-US" altLang="zh-CN" sz="3600" dirty="0" err="1" smtClean="0"/>
              <a:t>GeoHIS</a:t>
            </a:r>
            <a:r>
              <a:rPr lang="en-US" altLang="zh-CN" sz="3600" dirty="0" smtClean="0"/>
              <a:t> in JEDI: </a:t>
            </a:r>
            <a:r>
              <a:rPr lang="en-US" altLang="zh-CN" sz="3600" dirty="0"/>
              <a:t/>
            </a:r>
            <a:br>
              <a:rPr lang="en-US" altLang="zh-CN" sz="3600" dirty="0"/>
            </a:br>
            <a:r>
              <a:rPr lang="en-US" altLang="zh-CN" sz="3600" dirty="0" smtClean="0"/>
              <a:t>Progress and Future Perspective</a:t>
            </a:r>
            <a:endParaRPr sz="3600" dirty="0">
              <a:solidFill>
                <a:schemeClr val="lt1"/>
              </a:solidFill>
            </a:endParaRPr>
          </a:p>
        </p:txBody>
      </p:sp>
      <p:pic>
        <p:nvPicPr>
          <p:cNvPr id="2" name="Picture 1" descr="jcsd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917" y="0"/>
            <a:ext cx="1725083" cy="172508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02104" y="3807317"/>
            <a:ext cx="681529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FF"/>
              </a:buClr>
              <a:buSzPts val="2800"/>
            </a:pPr>
            <a:r>
              <a:rPr lang="en-US" altLang="zh-CN" b="1" dirty="0" smtClean="0">
                <a:solidFill>
                  <a:srgbClr val="FFFFFF"/>
                </a:solidFill>
              </a:rPr>
              <a:t>Wei Han</a:t>
            </a:r>
          </a:p>
          <a:p>
            <a:pPr>
              <a:buClr>
                <a:srgbClr val="FFFFFF"/>
              </a:buClr>
              <a:buSzPts val="2800"/>
            </a:pPr>
            <a:r>
              <a:rPr lang="en-US" altLang="zh-CN" b="1" dirty="0" smtClean="0">
                <a:solidFill>
                  <a:srgbClr val="FFFFFF"/>
                </a:solidFill>
              </a:rPr>
              <a:t>In collaboration with OBS team and SSEC calibration team</a:t>
            </a:r>
            <a:endParaRPr lang="en-US" altLang="zh-CN" dirty="0" smtClean="0">
              <a:solidFill>
                <a:srgbClr val="FFFFFF"/>
              </a:solidFill>
            </a:endParaRPr>
          </a:p>
          <a:p>
            <a:pPr>
              <a:spcBef>
                <a:spcPts val="560"/>
              </a:spcBef>
              <a:buClr>
                <a:srgbClr val="FFFFFF"/>
              </a:buClr>
              <a:buSzPts val="2800"/>
            </a:pPr>
            <a:r>
              <a:rPr lang="en-US" altLang="zh-CN" dirty="0" smtClean="0">
                <a:solidFill>
                  <a:srgbClr val="FFFFFF"/>
                </a:solidFill>
              </a:rPr>
              <a:t>With support of the JEDI/CRTM Core Teams</a:t>
            </a:r>
          </a:p>
          <a:p>
            <a:pPr>
              <a:spcBef>
                <a:spcPts val="560"/>
              </a:spcBef>
              <a:buClr>
                <a:srgbClr val="FFFFFF"/>
              </a:buClr>
              <a:buSzPts val="2800"/>
            </a:pPr>
            <a:endParaRPr lang="en-US" altLang="zh-CN" dirty="0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  <a:buSzPts val="2800"/>
            </a:pPr>
            <a:r>
              <a:rPr lang="en-US" altLang="zh-CN" b="1" dirty="0" smtClean="0">
                <a:solidFill>
                  <a:srgbClr val="FFFFFF"/>
                </a:solidFill>
              </a:rPr>
              <a:t>Acknowledgement</a:t>
            </a:r>
            <a:r>
              <a:rPr lang="en-US" altLang="zh-CN" i="1" dirty="0" smtClean="0">
                <a:solidFill>
                  <a:srgbClr val="FFFFFF"/>
                </a:solidFill>
              </a:rPr>
              <a:t>: </a:t>
            </a:r>
            <a:r>
              <a:rPr lang="en-US" altLang="zh-CN" i="1" dirty="0">
                <a:solidFill>
                  <a:srgbClr val="FFFFFF"/>
                </a:solidFill>
              </a:rPr>
              <a:t/>
            </a:r>
            <a:br>
              <a:rPr lang="en-US" altLang="zh-CN" i="1" dirty="0">
                <a:solidFill>
                  <a:srgbClr val="FFFFFF"/>
                </a:solidFill>
              </a:rPr>
            </a:br>
            <a:r>
              <a:rPr lang="en-US" altLang="zh-CN" dirty="0" smtClean="0">
                <a:solidFill>
                  <a:srgbClr val="FFFFFF"/>
                </a:solidFill>
              </a:rPr>
              <a:t>Robert </a:t>
            </a:r>
            <a:r>
              <a:rPr lang="en-US" altLang="zh-CN" dirty="0" err="1" smtClean="0">
                <a:solidFill>
                  <a:srgbClr val="FFFFFF"/>
                </a:solidFill>
              </a:rPr>
              <a:t>Knuteson</a:t>
            </a:r>
            <a:r>
              <a:rPr lang="en-US" altLang="zh-CN" dirty="0" smtClean="0">
                <a:solidFill>
                  <a:srgbClr val="FFFFFF"/>
                </a:solidFill>
              </a:rPr>
              <a:t> (SSEC)</a:t>
            </a:r>
          </a:p>
          <a:p>
            <a:pPr>
              <a:buClr>
                <a:srgbClr val="FFFFFF"/>
              </a:buClr>
              <a:buSzPts val="2800"/>
            </a:pPr>
            <a:r>
              <a:rPr lang="en-US" altLang="en-US" dirty="0" smtClean="0">
                <a:solidFill>
                  <a:srgbClr val="FFFFFF"/>
                </a:solidFill>
              </a:rPr>
              <a:t>Hank </a:t>
            </a:r>
            <a:r>
              <a:rPr lang="en-US" altLang="en-US" dirty="0" err="1" smtClean="0">
                <a:solidFill>
                  <a:srgbClr val="FFFFFF"/>
                </a:solidFill>
              </a:rPr>
              <a:t>Revercomb</a:t>
            </a:r>
            <a:r>
              <a:rPr lang="en-US" altLang="zh-CN" dirty="0">
                <a:solidFill>
                  <a:srgbClr val="FFFFFF"/>
                </a:solidFill>
              </a:rPr>
              <a:t>(SSEC</a:t>
            </a:r>
            <a:r>
              <a:rPr lang="en-US" altLang="zh-CN" dirty="0" smtClean="0">
                <a:solidFill>
                  <a:srgbClr val="FFFFFF"/>
                </a:solidFill>
              </a:rPr>
              <a:t>)</a:t>
            </a:r>
            <a:r>
              <a:rPr lang="en-US" altLang="zh-CN" dirty="0">
                <a:solidFill>
                  <a:srgbClr val="FFFFFF"/>
                </a:solidFill>
              </a:rPr>
              <a:t/>
            </a:r>
            <a:br>
              <a:rPr lang="en-US" altLang="zh-CN" dirty="0">
                <a:solidFill>
                  <a:srgbClr val="FFFFFF"/>
                </a:solidFill>
              </a:rPr>
            </a:b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2104" y="6300298"/>
            <a:ext cx="2034596" cy="404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  <a:spcAft>
                <a:spcPct val="0"/>
              </a:spcAft>
              <a:defRPr/>
            </a:pPr>
            <a:r>
              <a:rPr lang="en-US" altLang="zh-CN" dirty="0">
                <a:solidFill>
                  <a:srgbClr val="FFFFFF"/>
                </a:solidFill>
              </a:rPr>
              <a:t>weihan@ucar.edu</a:t>
            </a:r>
          </a:p>
        </p:txBody>
      </p:sp>
      <p:sp>
        <p:nvSpPr>
          <p:cNvPr id="5" name="矩形 4"/>
          <p:cNvSpPr/>
          <p:nvPr/>
        </p:nvSpPr>
        <p:spPr>
          <a:xfrm>
            <a:off x="143203" y="232157"/>
            <a:ext cx="605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GeoHIS</a:t>
            </a:r>
            <a:r>
              <a:rPr lang="en-US" altLang="zh-CN" dirty="0" smtClean="0">
                <a:solidFill>
                  <a:schemeClr val="bg1"/>
                </a:solidFill>
              </a:rPr>
              <a:t>: Geostationary </a:t>
            </a:r>
            <a:r>
              <a:rPr lang="en-US" altLang="zh-CN" dirty="0" err="1">
                <a:solidFill>
                  <a:schemeClr val="bg1"/>
                </a:solidFill>
              </a:rPr>
              <a:t>Hyperspectral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InfraRed</a:t>
            </a:r>
            <a:r>
              <a:rPr lang="en-US" altLang="zh-CN" dirty="0">
                <a:solidFill>
                  <a:schemeClr val="bg1"/>
                </a:solidFill>
              </a:rPr>
              <a:t> Sounders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2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Spectral shift estimation using JEDI and SNOs</a:t>
            </a:r>
            <a:endParaRPr lang="zh-CN" altLang="en-US" dirty="0"/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0016" y="3610043"/>
            <a:ext cx="5955861" cy="324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15" y="796453"/>
            <a:ext cx="5955861" cy="3249020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517" y="2135368"/>
            <a:ext cx="7005214" cy="3820209"/>
          </a:xfrm>
        </p:spPr>
      </p:pic>
      <p:sp>
        <p:nvSpPr>
          <p:cNvPr id="8" name="文本框 7"/>
          <p:cNvSpPr txBox="1"/>
          <p:nvPr/>
        </p:nvSpPr>
        <p:spPr>
          <a:xfrm>
            <a:off x="7909840" y="923069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CrIS_GIIRS</a:t>
            </a:r>
            <a:r>
              <a:rPr lang="en-US" altLang="zh-CN" dirty="0" smtClean="0"/>
              <a:t> SNOs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909839" y="3736659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IASI_GIIRS SNOs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181829" y="2051631"/>
            <a:ext cx="3822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Using NWP simulation as reference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67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CrIS_GIIRS</a:t>
            </a:r>
            <a:r>
              <a:rPr lang="en-US" altLang="zh-CN" dirty="0" smtClean="0"/>
              <a:t> and IASI_GIIRS SNOs  : Hour of the day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13" y="1405623"/>
            <a:ext cx="6653798" cy="4754890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29" y="3835077"/>
            <a:ext cx="4880540" cy="27716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29" y="1110972"/>
            <a:ext cx="4880540" cy="277161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84769" y="3276132"/>
            <a:ext cx="347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IASI_GIIRS_SNOs</a:t>
            </a:r>
            <a:r>
              <a:rPr lang="en-US" altLang="zh-CN" dirty="0" smtClean="0"/>
              <a:t>, detector=96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84769" y="6080864"/>
            <a:ext cx="349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accent1">
                    <a:lumMod val="50000"/>
                  </a:schemeClr>
                </a:solidFill>
              </a:rPr>
              <a:t>CrIS_GIIRS_SNOs</a:t>
            </a:r>
            <a:r>
              <a:rPr lang="en-US" altLang="zh-CN" dirty="0" smtClean="0"/>
              <a:t>, detector=96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380386" y="654500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Hour of the Day(UTC)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314796" y="6178049"/>
            <a:ext cx="5969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Lessons learned: </a:t>
            </a:r>
            <a:r>
              <a:rPr lang="en-US" altLang="zh-CN" sz="2400" dirty="0" smtClean="0">
                <a:solidFill>
                  <a:srgbClr val="FF0000"/>
                </a:solidFill>
              </a:rPr>
              <a:t>consider time of the day</a:t>
            </a:r>
            <a:r>
              <a:rPr lang="en-US" altLang="zh-CN" sz="2400" dirty="0" smtClean="0"/>
              <a:t>!</a:t>
            </a:r>
            <a:endParaRPr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5851803" y="1036291"/>
            <a:ext cx="634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2020050100-20200510, 10 days sample for all the detectors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38538" y="1480304"/>
            <a:ext cx="461665" cy="206723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 smtClean="0"/>
              <a:t>Spectral Shift(ppm)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49583" y="3980731"/>
            <a:ext cx="461665" cy="206723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 smtClean="0"/>
              <a:t>Spectral Shift(ppm)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5312869" y="2182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174401" y="1600850"/>
            <a:ext cx="461665" cy="913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 smtClean="0"/>
              <a:t>Number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687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0400" y="750482"/>
            <a:ext cx="5005277" cy="556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altLang="zh-CN" b="1" dirty="0">
                <a:solidFill>
                  <a:srgbClr val="FF0000"/>
                </a:solidFill>
              </a:rPr>
              <a:t>I</a:t>
            </a:r>
            <a:r>
              <a:rPr lang="en-US" altLang="zh-CN" dirty="0"/>
              <a:t>terative </a:t>
            </a:r>
            <a:r>
              <a:rPr lang="en-US" altLang="zh-CN" b="1" dirty="0">
                <a:solidFill>
                  <a:srgbClr val="FF0000"/>
                </a:solidFill>
              </a:rPr>
              <a:t>S</a:t>
            </a:r>
            <a:r>
              <a:rPr lang="en-US" altLang="zh-CN" dirty="0"/>
              <a:t>pectral </a:t>
            </a:r>
            <a:r>
              <a:rPr lang="en-US" altLang="zh-CN" b="1" dirty="0">
                <a:solidFill>
                  <a:srgbClr val="FF0000"/>
                </a:solidFill>
              </a:rPr>
              <a:t>S</a:t>
            </a:r>
            <a:r>
              <a:rPr lang="en-US" altLang="zh-CN" dirty="0"/>
              <a:t>hift </a:t>
            </a:r>
            <a:r>
              <a:rPr lang="en-US" altLang="zh-CN" b="1" dirty="0">
                <a:solidFill>
                  <a:srgbClr val="FF0000"/>
                </a:solidFill>
              </a:rPr>
              <a:t>E</a:t>
            </a:r>
            <a:r>
              <a:rPr lang="en-US" altLang="zh-CN" dirty="0"/>
              <a:t>stimation and </a:t>
            </a:r>
            <a:r>
              <a:rPr lang="en-US" altLang="zh-CN" b="1" dirty="0">
                <a:solidFill>
                  <a:srgbClr val="FF0000"/>
                </a:solidFill>
              </a:rPr>
              <a:t>C</a:t>
            </a:r>
            <a:r>
              <a:rPr lang="en-US" altLang="zh-CN" dirty="0"/>
              <a:t>orrection using local quadratic approximation </a:t>
            </a:r>
            <a:r>
              <a:rPr lang="en-US" altLang="zh-CN" dirty="0">
                <a:solidFill>
                  <a:srgbClr val="FF0000"/>
                </a:solidFill>
              </a:rPr>
              <a:t>(</a:t>
            </a:r>
            <a:r>
              <a:rPr lang="en-US" altLang="zh-CN" b="1" dirty="0">
                <a:solidFill>
                  <a:srgbClr val="FF0000"/>
                </a:solidFill>
              </a:rPr>
              <a:t>ISSEC</a:t>
            </a:r>
            <a:r>
              <a:rPr lang="en-US" altLang="zh-CN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8285" y="1823961"/>
            <a:ext cx="6047316" cy="39170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1238041" y="1213533"/>
                <a:ext cx="4542910" cy="7928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000000"/>
                    </a:solidFill>
                  </a:rPr>
                  <a:t>Resample calculation: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𝐼𝑆𝑆𝐸𝐶</m:t>
                        </m:r>
                      </m:num>
                      <m:den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𝑆𝐸𝑄𝑈𝐸𝑁𝑇𝐼𝐴𝐿</m:t>
                        </m:r>
                      </m:den>
                    </m:f>
                  </m:oMath>
                </a14:m>
                <a:r>
                  <a:rPr lang="en-US" altLang="zh-CN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200</m:t>
                        </m:r>
                      </m:den>
                    </m:f>
                    <m:r>
                      <a:rPr lang="en-US" altLang="zh-CN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endParaRPr lang="zh-CN" altLang="en-US" b="1" dirty="0">
                  <a:solidFill>
                    <a:srgbClr val="000000"/>
                  </a:solidFill>
                </a:endParaRPr>
              </a:p>
              <a:p>
                <a:r>
                  <a:rPr lang="en-US" altLang="zh-CN" dirty="0">
                    <a:solidFill>
                      <a:srgbClr val="000000"/>
                    </a:solidFill>
                  </a:rPr>
                  <a:t> </a:t>
                </a:r>
                <a:endParaRPr lang="zh-CN" alt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041" y="1213533"/>
                <a:ext cx="4542910" cy="792846"/>
              </a:xfrm>
              <a:prstGeom prst="rect">
                <a:avLst/>
              </a:prstGeom>
              <a:blipFill rotWithShape="0">
                <a:blip r:embed="rId4"/>
                <a:stretch>
                  <a:fillRect l="-10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830580" y="6059014"/>
            <a:ext cx="1155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Han W. et. al., ISSEC</a:t>
            </a:r>
            <a:r>
              <a:rPr lang="en-US" altLang="zh-CN" sz="1600" dirty="0"/>
              <a:t>: </a:t>
            </a:r>
            <a:r>
              <a:rPr lang="en-US" altLang="zh-CN" sz="1600" dirty="0"/>
              <a:t>An fast and </a:t>
            </a:r>
            <a:r>
              <a:rPr lang="en-US" altLang="zh-CN" sz="1600" dirty="0"/>
              <a:t>accurate algorithm for </a:t>
            </a:r>
            <a:r>
              <a:rPr lang="en-US" altLang="zh-CN" sz="1600" dirty="0" err="1"/>
              <a:t>hyperspectral</a:t>
            </a:r>
            <a:r>
              <a:rPr lang="en-US" altLang="zh-CN" sz="1600" dirty="0"/>
              <a:t> infrared </a:t>
            </a:r>
            <a:r>
              <a:rPr lang="en-US" altLang="zh-CN" sz="1600" dirty="0" smtClean="0"/>
              <a:t>sounder spectral </a:t>
            </a:r>
            <a:r>
              <a:rPr lang="en-US" altLang="zh-CN" sz="1600" dirty="0"/>
              <a:t>shift </a:t>
            </a:r>
            <a:r>
              <a:rPr lang="en-US" altLang="zh-CN" sz="1600" dirty="0"/>
              <a:t>estimation and correction with application on FY-4A </a:t>
            </a:r>
            <a:r>
              <a:rPr lang="en-US" altLang="zh-CN" sz="1600" dirty="0"/>
              <a:t>GIIRS, to be submitted.</a:t>
            </a:r>
            <a:endParaRPr lang="en-US" altLang="zh-CN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7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61708" y="186995"/>
            <a:ext cx="12476230" cy="708025"/>
          </a:xfrm>
        </p:spPr>
        <p:txBody>
          <a:bodyPr/>
          <a:lstStyle/>
          <a:p>
            <a:r>
              <a:rPr lang="en-US" altLang="zh-CN" dirty="0" smtClean="0"/>
              <a:t>Spectral diurnal variation estimation using NWP simulation as reference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30" y="1149401"/>
            <a:ext cx="10328683" cy="5559608"/>
          </a:xfrm>
        </p:spPr>
      </p:pic>
    </p:spTree>
    <p:extLst>
      <p:ext uri="{BB962C8B-B14F-4D97-AF65-F5344CB8AC3E}">
        <p14:creationId xmlns:p14="http://schemas.microsoft.com/office/powerpoint/2010/main" val="23121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78" y="495583"/>
            <a:ext cx="5781365" cy="3119086"/>
          </a:xfrm>
        </p:spPr>
      </p:pic>
      <p:pic>
        <p:nvPicPr>
          <p:cNvPr id="4" name="内容占位符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4777" y="3648471"/>
            <a:ext cx="5781365" cy="311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334" y="114584"/>
            <a:ext cx="12004478" cy="708025"/>
          </a:xfrm>
        </p:spPr>
        <p:txBody>
          <a:bodyPr/>
          <a:lstStyle/>
          <a:p>
            <a:r>
              <a:rPr lang="en-US" altLang="zh-CN" dirty="0" smtClean="0"/>
              <a:t>Spectral bias </a:t>
            </a:r>
            <a:r>
              <a:rPr lang="en-US" altLang="zh-CN" dirty="0" smtClean="0">
                <a:solidFill>
                  <a:srgbClr val="FF0000"/>
                </a:solidFill>
              </a:rPr>
              <a:t>diurnal </a:t>
            </a:r>
            <a:r>
              <a:rPr lang="en-US" altLang="zh-CN" dirty="0" smtClean="0"/>
              <a:t>variation (using JEDI </a:t>
            </a:r>
            <a:r>
              <a:rPr lang="en-US" altLang="zh-CN" dirty="0" smtClean="0">
                <a:solidFill>
                  <a:srgbClr val="FF0000"/>
                </a:solidFill>
              </a:rPr>
              <a:t>UFO</a:t>
            </a:r>
            <a:r>
              <a:rPr lang="en-US" altLang="zh-CN" dirty="0" smtClean="0"/>
              <a:t>)</a:t>
            </a:r>
            <a:br>
              <a:rPr lang="en-US" altLang="zh-CN" dirty="0" smtClean="0"/>
            </a:br>
            <a:r>
              <a:rPr lang="en-US" altLang="zh-CN" dirty="0" smtClean="0"/>
              <a:t>FOV</a:t>
            </a:r>
            <a:r>
              <a:rPr lang="en-US" altLang="zh-CN" dirty="0" smtClean="0">
                <a:solidFill>
                  <a:srgbClr val="FF0000"/>
                </a:solidFill>
              </a:rPr>
              <a:t>33</a:t>
            </a:r>
            <a:r>
              <a:rPr lang="en-US" altLang="zh-CN" dirty="0" smtClean="0"/>
              <a:t> and </a:t>
            </a:r>
            <a:r>
              <a:rPr lang="en-US" altLang="zh-CN" dirty="0" smtClean="0">
                <a:solidFill>
                  <a:srgbClr val="FF0000"/>
                </a:solidFill>
              </a:rPr>
              <a:t>58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33" y="1565238"/>
            <a:ext cx="3218018" cy="4288958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 bwMode="auto">
          <a:xfrm flipV="1">
            <a:off x="2658242" y="2055126"/>
            <a:ext cx="1716536" cy="25373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直接箭头连接符 8"/>
          <p:cNvCxnSpPr/>
          <p:nvPr/>
        </p:nvCxnSpPr>
        <p:spPr bwMode="auto">
          <a:xfrm>
            <a:off x="2590800" y="4663440"/>
            <a:ext cx="1783977" cy="70462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矩形 2"/>
          <p:cNvSpPr/>
          <p:nvPr/>
        </p:nvSpPr>
        <p:spPr>
          <a:xfrm>
            <a:off x="2217096" y="438733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58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17096" y="2470019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33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920890" y="5610725"/>
            <a:ext cx="2217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32x4=128 detectors</a:t>
            </a:r>
            <a:endParaRPr lang="zh-CN" altLang="en-US" dirty="0">
              <a:solidFill>
                <a:srgbClr val="000000"/>
              </a:solidFill>
            </a:endParaRPr>
          </a:p>
        </p:txBody>
      </p:sp>
      <p:cxnSp>
        <p:nvCxnSpPr>
          <p:cNvPr id="12" name="直接箭头连接符 11"/>
          <p:cNvCxnSpPr/>
          <p:nvPr/>
        </p:nvCxnSpPr>
        <p:spPr bwMode="auto">
          <a:xfrm flipV="1">
            <a:off x="5224464" y="1203608"/>
            <a:ext cx="421481" cy="851518"/>
          </a:xfrm>
          <a:prstGeom prst="straightConnector1">
            <a:avLst/>
          </a:prstGeom>
          <a:solidFill>
            <a:schemeClr val="accent1"/>
          </a:solidFill>
          <a:ln w="50800" cap="flat" cmpd="dbl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直接箭头连接符 13"/>
          <p:cNvCxnSpPr/>
          <p:nvPr/>
        </p:nvCxnSpPr>
        <p:spPr bwMode="auto">
          <a:xfrm>
            <a:off x="5120788" y="4244357"/>
            <a:ext cx="525156" cy="813419"/>
          </a:xfrm>
          <a:prstGeom prst="straightConnector1">
            <a:avLst/>
          </a:prstGeom>
          <a:solidFill>
            <a:schemeClr val="accent1"/>
          </a:solidFill>
          <a:ln w="50800" cap="flat" cmpd="dbl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文本框 16"/>
          <p:cNvSpPr txBox="1"/>
          <p:nvPr/>
        </p:nvSpPr>
        <p:spPr>
          <a:xfrm>
            <a:off x="4705212" y="5543334"/>
            <a:ext cx="491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What’s the root cause of this diurnal variation?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4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7732" y="304824"/>
            <a:ext cx="9543701" cy="708025"/>
          </a:xfrm>
        </p:spPr>
        <p:txBody>
          <a:bodyPr/>
          <a:lstStyle/>
          <a:p>
            <a:r>
              <a:rPr lang="en-US" altLang="zh-CN" dirty="0" smtClean="0"/>
              <a:t>Spectral shift </a:t>
            </a:r>
            <a:r>
              <a:rPr lang="en-US" altLang="zh-CN" dirty="0" smtClean="0">
                <a:solidFill>
                  <a:srgbClr val="FF0000"/>
                </a:solidFill>
              </a:rPr>
              <a:t>relative</a:t>
            </a:r>
            <a:r>
              <a:rPr lang="en-US" altLang="zh-CN" dirty="0" smtClean="0"/>
              <a:t> change </a:t>
            </a:r>
            <a:br>
              <a:rPr lang="en-US" altLang="zh-CN" dirty="0" smtClean="0"/>
            </a:br>
            <a:r>
              <a:rPr lang="en-US" altLang="zh-CN" dirty="0" smtClean="0"/>
              <a:t>(difference to 00z)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06" y="1700012"/>
            <a:ext cx="9775066" cy="4887533"/>
          </a:xfrm>
        </p:spPr>
      </p:pic>
      <p:grpSp>
        <p:nvGrpSpPr>
          <p:cNvPr id="16" name="组合 15"/>
          <p:cNvGrpSpPr/>
          <p:nvPr/>
        </p:nvGrpSpPr>
        <p:grpSpPr>
          <a:xfrm>
            <a:off x="7815331" y="-148107"/>
            <a:ext cx="3119617" cy="4533363"/>
            <a:chOff x="6291330" y="-148107"/>
            <a:chExt cx="3119617" cy="453336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858" y="-148107"/>
              <a:ext cx="1814089" cy="2417809"/>
            </a:xfrm>
            <a:prstGeom prst="rect">
              <a:avLst/>
            </a:prstGeom>
          </p:spPr>
        </p:pic>
        <p:cxnSp>
          <p:nvCxnSpPr>
            <p:cNvPr id="6" name="直接箭头连接符 5"/>
            <p:cNvCxnSpPr/>
            <p:nvPr/>
          </p:nvCxnSpPr>
          <p:spPr bwMode="auto">
            <a:xfrm flipH="1">
              <a:off x="6291330" y="304823"/>
              <a:ext cx="2060619" cy="238042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" name="直接箭头连接符 7"/>
            <p:cNvCxnSpPr/>
            <p:nvPr/>
          </p:nvCxnSpPr>
          <p:spPr bwMode="auto">
            <a:xfrm flipH="1">
              <a:off x="6490952" y="1893194"/>
              <a:ext cx="1860998" cy="249206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直接连接符 11"/>
            <p:cNvCxnSpPr/>
            <p:nvPr/>
          </p:nvCxnSpPr>
          <p:spPr bwMode="auto">
            <a:xfrm>
              <a:off x="8113690" y="1104088"/>
              <a:ext cx="862885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文本框 12"/>
            <p:cNvSpPr txBox="1"/>
            <p:nvPr/>
          </p:nvSpPr>
          <p:spPr>
            <a:xfrm>
              <a:off x="7679318" y="-148107"/>
              <a:ext cx="3989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rgbClr val="FF0000"/>
                  </a:solidFill>
                </a:rPr>
                <a:t>{</a:t>
              </a:r>
              <a:endParaRPr lang="zh-CN" altLang="en-US" sz="8000" dirty="0">
                <a:solidFill>
                  <a:srgbClr val="FF0000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679318" y="857194"/>
              <a:ext cx="3989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chemeClr val="accent1">
                      <a:lumMod val="75000"/>
                    </a:schemeClr>
                  </a:solidFill>
                </a:rPr>
                <a:t>{</a:t>
              </a:r>
              <a:endParaRPr lang="zh-CN" altLang="en-US" sz="8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732874" y="1337472"/>
            <a:ext cx="6707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The spectral shifts are predicable and could be corrected.</a:t>
            </a:r>
            <a:endParaRPr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5498690" y="645241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Local time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948472" y="531419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08H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5491317" y="531419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02H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4454834" y="531419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14H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984955" y="531419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70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Spectral shift </a:t>
            </a:r>
            <a:r>
              <a:rPr lang="en-US" altLang="zh-CN" dirty="0" smtClean="0">
                <a:solidFill>
                  <a:srgbClr val="FF0000"/>
                </a:solidFill>
              </a:rPr>
              <a:t>diurnal variation </a:t>
            </a:r>
            <a:r>
              <a:rPr lang="en-US" altLang="zh-CN" dirty="0" smtClean="0"/>
              <a:t>estimated using JEDI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9" y="1253439"/>
            <a:ext cx="5486411" cy="27432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88" y="1253439"/>
            <a:ext cx="5486411" cy="27432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9" y="3996645"/>
            <a:ext cx="5486411" cy="27432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89" y="3942671"/>
            <a:ext cx="5486411" cy="274320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33210" y="1169733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00Z</a:t>
            </a:r>
            <a:r>
              <a:rPr lang="en-US" altLang="zh-CN" dirty="0" smtClean="0"/>
              <a:t>,2020050400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271059" y="1169733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06Z</a:t>
            </a:r>
            <a:r>
              <a:rPr lang="en-US" altLang="zh-CN" dirty="0" smtClean="0"/>
              <a:t>,2020050406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2533210" y="399664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12Z</a:t>
            </a:r>
            <a:r>
              <a:rPr lang="en-US" altLang="zh-CN" dirty="0" smtClean="0"/>
              <a:t>,2020050412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8271059" y="3942671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18Z</a:t>
            </a:r>
            <a:r>
              <a:rPr lang="en-US" altLang="zh-CN" dirty="0" smtClean="0"/>
              <a:t>,2020050418 (19-20)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077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QUESTIONS:</a:t>
            </a:r>
          </a:p>
          <a:p>
            <a:pPr marL="761993" indent="-457200">
              <a:buFont typeface="Wingdings" panose="05000000000000000000" pitchFamily="2" charset="2"/>
              <a:buChar char="u"/>
            </a:pPr>
            <a:r>
              <a:rPr lang="en-US" altLang="zh-CN" sz="2800" dirty="0" smtClean="0">
                <a:solidFill>
                  <a:schemeClr val="tx1"/>
                </a:solidFill>
              </a:rPr>
              <a:t>What’s the root cause of the diurnal variation?</a:t>
            </a:r>
          </a:p>
          <a:p>
            <a:pPr marL="761993" indent="-457200">
              <a:buFont typeface="Wingdings" panose="05000000000000000000" pitchFamily="2" charset="2"/>
              <a:buChar char="u"/>
            </a:pPr>
            <a:r>
              <a:rPr lang="en-US" altLang="zh-CN" sz="2800" dirty="0" smtClean="0">
                <a:solidFill>
                  <a:schemeClr val="tx1"/>
                </a:solidFill>
              </a:rPr>
              <a:t>Is there a physical model with limited unknown parameters ?</a:t>
            </a:r>
          </a:p>
          <a:p>
            <a:pPr marL="761993" indent="-457200">
              <a:buFont typeface="Wingdings" panose="05000000000000000000" pitchFamily="2" charset="2"/>
              <a:buChar char="u"/>
            </a:pPr>
            <a:r>
              <a:rPr lang="en-US" altLang="zh-CN" sz="2800" dirty="0" smtClean="0">
                <a:solidFill>
                  <a:schemeClr val="tx1"/>
                </a:solidFill>
              </a:rPr>
              <a:t>How to estimate the unknown parameters?</a:t>
            </a:r>
          </a:p>
          <a:p>
            <a:pPr marL="761993" indent="-457200">
              <a:buFont typeface="Wingdings" panose="05000000000000000000" pitchFamily="2" charset="2"/>
              <a:buChar char="u"/>
            </a:pPr>
            <a:r>
              <a:rPr lang="en-US" altLang="zh-CN" sz="2800" dirty="0" smtClean="0">
                <a:solidFill>
                  <a:schemeClr val="tx1"/>
                </a:solidFill>
              </a:rPr>
              <a:t>How to do the correction?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94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8259" y="135160"/>
            <a:ext cx="10938293" cy="708025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OOPS: O</a:t>
            </a:r>
            <a:r>
              <a:rPr lang="en-US" altLang="zh-CN" dirty="0" smtClean="0"/>
              <a:t>n </a:t>
            </a:r>
            <a:r>
              <a:rPr lang="en-US" altLang="zh-CN" dirty="0" smtClean="0">
                <a:solidFill>
                  <a:srgbClr val="FF0000"/>
                </a:solidFill>
              </a:rPr>
              <a:t>O</a:t>
            </a:r>
            <a:r>
              <a:rPr lang="en-US" altLang="zh-CN" dirty="0" smtClean="0"/>
              <a:t>rbit </a:t>
            </a:r>
            <a:r>
              <a:rPr lang="en-US" altLang="zh-CN" dirty="0" smtClean="0">
                <a:solidFill>
                  <a:srgbClr val="FF0000"/>
                </a:solidFill>
              </a:rPr>
              <a:t>P</a:t>
            </a:r>
            <a:r>
              <a:rPr lang="en-US" altLang="zh-CN" dirty="0" smtClean="0"/>
              <a:t>arameter </a:t>
            </a:r>
            <a:r>
              <a:rPr lang="en-US" altLang="zh-CN" dirty="0" err="1" smtClean="0"/>
              <a:t>e</a:t>
            </a:r>
            <a:r>
              <a:rPr lang="en-US" altLang="zh-CN" dirty="0" err="1" smtClean="0">
                <a:solidFill>
                  <a:srgbClr val="FF0000"/>
                </a:solidFill>
              </a:rPr>
              <a:t>S</a:t>
            </a:r>
            <a:r>
              <a:rPr lang="en-US" altLang="zh-CN" dirty="0" err="1" smtClean="0"/>
              <a:t>timation</a:t>
            </a:r>
            <a:r>
              <a:rPr lang="en-US" altLang="zh-CN" dirty="0" smtClean="0"/>
              <a:t> </a:t>
            </a:r>
            <a:r>
              <a:rPr lang="en-US" altLang="zh-CN" dirty="0" smtClean="0"/>
              <a:t>of satellite </a:t>
            </a:r>
            <a:r>
              <a:rPr lang="en-US" altLang="zh-CN" dirty="0"/>
              <a:t>se</a:t>
            </a:r>
            <a:r>
              <a:rPr lang="en-US" altLang="zh-CN" dirty="0" smtClean="0"/>
              <a:t>nsor using </a:t>
            </a:r>
            <a:r>
              <a:rPr lang="en-US" altLang="zh-CN" dirty="0"/>
              <a:t>data </a:t>
            </a:r>
            <a:r>
              <a:rPr lang="en-US" altLang="zh-CN" dirty="0" err="1"/>
              <a:t>dssimilation</a:t>
            </a:r>
            <a:r>
              <a:rPr lang="en-US" altLang="zh-CN" dirty="0"/>
              <a:t> </a:t>
            </a:r>
            <a:r>
              <a:rPr lang="en-US" altLang="zh-CN" dirty="0" smtClean="0"/>
              <a:t>methodology</a:t>
            </a:r>
            <a:endParaRPr lang="zh-CN" altLang="en-US" dirty="0"/>
          </a:p>
        </p:txBody>
      </p:sp>
      <p:pic>
        <p:nvPicPr>
          <p:cNvPr id="4" name="图片 3" descr="D:\2019_UCAR_SSEC\spectral_shift\pkl\model\shift_mode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901" y="578543"/>
            <a:ext cx="3040386" cy="62279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156460" y="44119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2" y="3561999"/>
            <a:ext cx="6592001" cy="32960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214266" y="4133601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2020050400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06593" y="1018240"/>
            <a:ext cx="84746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Parameters</a:t>
            </a:r>
            <a:r>
              <a:rPr lang="en-US" altLang="zh-CN" sz="2400" dirty="0" smtClean="0"/>
              <a:t>: focal center (</a:t>
            </a:r>
            <a:r>
              <a:rPr lang="en-US" altLang="zh-CN" sz="2400" dirty="0" err="1" smtClean="0"/>
              <a:t>Xc,Yc</a:t>
            </a:r>
            <a:r>
              <a:rPr lang="en-US" altLang="zh-CN" sz="2400" dirty="0" smtClean="0"/>
              <a:t>), </a:t>
            </a:r>
            <a:r>
              <a:rPr lang="en-US" altLang="zh-CN" sz="2400" dirty="0" err="1" smtClean="0"/>
              <a:t>afocal</a:t>
            </a:r>
            <a:r>
              <a:rPr lang="en-US" altLang="zh-CN" sz="2400" dirty="0" smtClean="0"/>
              <a:t> ratio, and others</a:t>
            </a:r>
          </a:p>
          <a:p>
            <a:r>
              <a:rPr lang="en-US" altLang="zh-CN" sz="2400" b="1" dirty="0" smtClean="0"/>
              <a:t>Model</a:t>
            </a:r>
            <a:r>
              <a:rPr lang="en-US" altLang="zh-CN" sz="2400" dirty="0" smtClean="0"/>
              <a:t>: Optical geometry model and its perturbed model</a:t>
            </a:r>
          </a:p>
          <a:p>
            <a:r>
              <a:rPr lang="en-US" altLang="zh-CN" sz="2400" b="1" dirty="0" smtClean="0"/>
              <a:t>Observations</a:t>
            </a:r>
            <a:r>
              <a:rPr lang="en-US" altLang="zh-CN" sz="2400" dirty="0" smtClean="0"/>
              <a:t>: Spectral shift estimation using NWP or SNOs</a:t>
            </a:r>
            <a:endParaRPr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810240" y="4953865"/>
            <a:ext cx="214674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Application of </a:t>
            </a:r>
            <a:r>
              <a:rPr lang="en-US" altLang="zh-CN" dirty="0" smtClean="0"/>
              <a:t>data </a:t>
            </a:r>
          </a:p>
          <a:p>
            <a:r>
              <a:rPr lang="en-US" altLang="zh-CN" dirty="0" smtClean="0"/>
              <a:t>assimilation</a:t>
            </a:r>
            <a:endParaRPr lang="en-US" altLang="zh-CN" dirty="0" smtClean="0"/>
          </a:p>
          <a:p>
            <a:r>
              <a:rPr lang="en-US" altLang="zh-CN" dirty="0" smtClean="0"/>
              <a:t>ideas in calibration</a:t>
            </a:r>
            <a:endParaRPr lang="zh-CN" altLang="en-US" dirty="0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172414"/>
              </p:ext>
            </p:extLst>
          </p:nvPr>
        </p:nvGraphicFramePr>
        <p:xfrm>
          <a:off x="787400" y="2308225"/>
          <a:ext cx="6627813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Equation" r:id="rId5" imgW="3809880" imgH="838080" progId="Equation.DSMT4">
                  <p:embed/>
                </p:oleObj>
              </mc:Choice>
              <mc:Fallback>
                <p:oleObj name="Equation" r:id="rId5" imgW="3809880" imgH="83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400" y="2308225"/>
                        <a:ext cx="6627813" cy="1455738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277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5260" y="-75093"/>
            <a:ext cx="12016740" cy="708025"/>
          </a:xfrm>
        </p:spPr>
        <p:txBody>
          <a:bodyPr/>
          <a:lstStyle/>
          <a:p>
            <a:r>
              <a:rPr lang="en-US" altLang="zh-CN" dirty="0" smtClean="0"/>
              <a:t>SOLVE Mysteries: tidy variations of the optical center (</a:t>
            </a:r>
            <a:r>
              <a:rPr lang="en-US" altLang="zh-CN" dirty="0" smtClean="0">
                <a:solidFill>
                  <a:srgbClr val="FF0000"/>
                </a:solidFill>
              </a:rPr>
              <a:t>5% FOV</a:t>
            </a:r>
            <a:r>
              <a:rPr lang="en-US" altLang="zh-CN" dirty="0" smtClean="0"/>
              <a:t>,6um)</a:t>
            </a:r>
            <a:endParaRPr lang="zh-CN" altLang="en-US" dirty="0"/>
          </a:p>
        </p:txBody>
      </p:sp>
      <p:pic>
        <p:nvPicPr>
          <p:cNvPr id="5122" name="Picture 2" descr="https://upload.wikimedia.org/wikipedia/commons/9/96/How_big_is_1_micrometer%3F_%2810690468113%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" y="4375036"/>
            <a:ext cx="1931564" cy="241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048000" y="2967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/>
            </a:r>
            <a:br>
              <a:rPr lang="en-US" altLang="zh-CN" dirty="0">
                <a:solidFill>
                  <a:srgbClr val="000000"/>
                </a:solidFill>
              </a:rPr>
            </a:br>
            <a:endParaRPr lang="zh-CN" altLang="en-US" dirty="0">
              <a:solidFill>
                <a:srgbClr val="0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28" y="616588"/>
            <a:ext cx="7605385" cy="27773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7" y="3921305"/>
            <a:ext cx="7527356" cy="27407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5" y="1019526"/>
            <a:ext cx="3517438" cy="325069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63936" y="34668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08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63372" y="324433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14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63372" y="219414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20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91864" y="110392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05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60678" y="4141957"/>
            <a:ext cx="13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Local Time 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5" name="上弧形箭头 14"/>
          <p:cNvSpPr/>
          <p:nvPr/>
        </p:nvSpPr>
        <p:spPr bwMode="auto">
          <a:xfrm>
            <a:off x="1751407" y="2089336"/>
            <a:ext cx="1216152" cy="731520"/>
          </a:xfrm>
          <a:prstGeom prst="curved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19" name="内容占位符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3263" y="3350557"/>
            <a:ext cx="8877971" cy="375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6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1008" y="95028"/>
            <a:ext cx="10938293" cy="708025"/>
          </a:xfrm>
        </p:spPr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1711" y="803053"/>
            <a:ext cx="11001153" cy="5298558"/>
          </a:xfrm>
        </p:spPr>
        <p:txBody>
          <a:bodyPr/>
          <a:lstStyle/>
          <a:p>
            <a:r>
              <a:rPr lang="en-US" altLang="zh-CN" dirty="0" smtClean="0"/>
              <a:t>WHY </a:t>
            </a:r>
            <a:r>
              <a:rPr lang="en-US" altLang="zh-CN" dirty="0" err="1" smtClean="0"/>
              <a:t>GeoHIS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HIGH temporal</a:t>
            </a:r>
            <a:r>
              <a:rPr lang="en-US" altLang="zh-CN" b="0" dirty="0" smtClean="0"/>
              <a:t>, 3D temperature and moisture (trace gases)</a:t>
            </a:r>
          </a:p>
          <a:p>
            <a:pPr lvl="1"/>
            <a:r>
              <a:rPr lang="en-US" altLang="zh-CN" dirty="0" smtClean="0"/>
              <a:t>Targeted Observing </a:t>
            </a:r>
            <a:r>
              <a:rPr lang="en-US" altLang="zh-CN" b="0" dirty="0" smtClean="0"/>
              <a:t>for high impact weather</a:t>
            </a:r>
            <a:endParaRPr lang="en-US" altLang="zh-CN" b="0" dirty="0"/>
          </a:p>
          <a:p>
            <a:r>
              <a:rPr lang="en-US" altLang="zh-CN" dirty="0" smtClean="0"/>
              <a:t>Progress on GIIRS evaluation and assimilation in JEDI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NEW methods</a:t>
            </a:r>
          </a:p>
          <a:p>
            <a:pPr lvl="2"/>
            <a:r>
              <a:rPr lang="en-US" altLang="zh-CN" dirty="0" smtClean="0"/>
              <a:t>ISSEC</a:t>
            </a:r>
            <a:r>
              <a:rPr lang="en-US" altLang="zh-CN" b="0" dirty="0" smtClean="0"/>
              <a:t>, A fast and accurate spectral bias estimation algorithm</a:t>
            </a:r>
          </a:p>
          <a:p>
            <a:pPr lvl="2"/>
            <a:r>
              <a:rPr lang="en-US" altLang="zh-CN" dirty="0" smtClean="0"/>
              <a:t>OOPS</a:t>
            </a:r>
            <a:r>
              <a:rPr lang="en-US" altLang="zh-CN" b="0" dirty="0" smtClean="0"/>
              <a:t>, On Orbit Parameter </a:t>
            </a:r>
            <a:r>
              <a:rPr lang="en-US" altLang="zh-CN" b="0" dirty="0" err="1" smtClean="0"/>
              <a:t>eStimation</a:t>
            </a:r>
            <a:r>
              <a:rPr lang="en-US" altLang="zh-CN" b="0" dirty="0" smtClean="0"/>
              <a:t> using data assimilation methodology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NEW findings</a:t>
            </a:r>
          </a:p>
          <a:p>
            <a:pPr lvl="2"/>
            <a:r>
              <a:rPr lang="en-US" altLang="zh-CN" b="0" dirty="0" smtClean="0"/>
              <a:t>Diurnal and seasonal variation</a:t>
            </a:r>
            <a:endParaRPr lang="en-US" altLang="zh-CN" b="0" dirty="0"/>
          </a:p>
          <a:p>
            <a:pPr lvl="2"/>
            <a:r>
              <a:rPr lang="en-US" altLang="zh-CN" b="0" dirty="0" smtClean="0"/>
              <a:t>Possible root cause: sensor parameter estimation based on NWP</a:t>
            </a:r>
            <a:endParaRPr lang="en-US" altLang="zh-CN" b="0" dirty="0"/>
          </a:p>
          <a:p>
            <a:r>
              <a:rPr lang="en-US" altLang="zh-CN" dirty="0" smtClean="0"/>
              <a:t>What’s NEXT</a:t>
            </a:r>
          </a:p>
          <a:p>
            <a:pPr lvl="1"/>
            <a:r>
              <a:rPr lang="en-US" altLang="zh-CN" dirty="0" smtClean="0"/>
              <a:t>Best use of the high temporal Geo. sounder data (4D-Var)</a:t>
            </a:r>
          </a:p>
          <a:p>
            <a:pPr lvl="1"/>
            <a:r>
              <a:rPr lang="en-US" altLang="zh-CN" b="0" dirty="0" smtClean="0"/>
              <a:t>CRTM refinement and UFO improvement</a:t>
            </a:r>
          </a:p>
          <a:p>
            <a:pPr lvl="1"/>
            <a:r>
              <a:rPr lang="en-US" altLang="zh-CN" b="0" dirty="0" smtClean="0"/>
              <a:t>Towards assimilation of global ring of Geo. sounders in “active mode” : THORPEX forward</a:t>
            </a:r>
          </a:p>
          <a:p>
            <a:endParaRPr lang="zh-CN" altLang="en-US" b="0" dirty="0"/>
          </a:p>
        </p:txBody>
      </p:sp>
      <p:sp>
        <p:nvSpPr>
          <p:cNvPr id="5" name="椭圆 4"/>
          <p:cNvSpPr/>
          <p:nvPr/>
        </p:nvSpPr>
        <p:spPr bwMode="auto">
          <a:xfrm>
            <a:off x="8317829" y="1213007"/>
            <a:ext cx="1549233" cy="952381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Cal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SSEC</a:t>
            </a:r>
            <a:endParaRPr kumimoji="0" lang="zh-CN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10508623" y="1213007"/>
            <a:ext cx="1513554" cy="952381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DA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000" dirty="0" smtClean="0">
                <a:latin typeface="Times" pitchFamily="18" charset="0"/>
              </a:rPr>
              <a:t>JCSDA</a:t>
            </a:r>
            <a:endParaRPr kumimoji="0" lang="zh-CN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左右箭头 9"/>
          <p:cNvSpPr/>
          <p:nvPr/>
        </p:nvSpPr>
        <p:spPr bwMode="auto">
          <a:xfrm>
            <a:off x="9851254" y="1569048"/>
            <a:ext cx="673178" cy="330979"/>
          </a:xfrm>
          <a:prstGeom prst="left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圆角矩形 10"/>
          <p:cNvSpPr/>
          <p:nvPr/>
        </p:nvSpPr>
        <p:spPr bwMode="auto">
          <a:xfrm>
            <a:off x="9598510" y="446928"/>
            <a:ext cx="1178666" cy="91440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GIIRS project</a:t>
            </a:r>
            <a:endParaRPr kumimoji="0" lang="zh-CN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3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863" y="46984"/>
            <a:ext cx="10938293" cy="708025"/>
          </a:xfrm>
        </p:spPr>
        <p:txBody>
          <a:bodyPr/>
          <a:lstStyle/>
          <a:p>
            <a:r>
              <a:rPr lang="en-US" altLang="zh-CN" dirty="0" smtClean="0"/>
              <a:t>Long term </a:t>
            </a:r>
            <a:br>
              <a:rPr lang="en-US" altLang="zh-CN" dirty="0" smtClean="0"/>
            </a:br>
            <a:r>
              <a:rPr lang="en-US" altLang="zh-CN" dirty="0" smtClean="0"/>
              <a:t>spectral </a:t>
            </a:r>
            <a:r>
              <a:rPr lang="en-US" altLang="zh-CN" dirty="0" smtClean="0"/>
              <a:t>variation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2375946"/>
            <a:ext cx="4096895" cy="2179152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60984"/>
            <a:ext cx="4096895" cy="21791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4555098"/>
            <a:ext cx="4100544" cy="218109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09151" y="1255011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Detector=1</a:t>
            </a:r>
            <a:endParaRPr lang="zh-CN" altLang="en-US" dirty="0" smtClean="0"/>
          </a:p>
        </p:txBody>
      </p:sp>
      <p:sp>
        <p:nvSpPr>
          <p:cNvPr id="8" name="文本框 7"/>
          <p:cNvSpPr txBox="1"/>
          <p:nvPr/>
        </p:nvSpPr>
        <p:spPr>
          <a:xfrm>
            <a:off x="1978902" y="3346325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Detector=16</a:t>
            </a:r>
            <a:endParaRPr lang="zh-CN" altLang="en-US" dirty="0" smtClean="0"/>
          </a:p>
        </p:txBody>
      </p:sp>
      <p:sp>
        <p:nvSpPr>
          <p:cNvPr id="9" name="文本框 8"/>
          <p:cNvSpPr txBox="1"/>
          <p:nvPr/>
        </p:nvSpPr>
        <p:spPr>
          <a:xfrm>
            <a:off x="1989561" y="5595358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Detector=32</a:t>
            </a:r>
            <a:endParaRPr lang="zh-CN" altLang="en-US" dirty="0" smtClean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60" y="60984"/>
            <a:ext cx="4100544" cy="218109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60" y="2375946"/>
            <a:ext cx="4100544" cy="2181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60" y="4690908"/>
            <a:ext cx="4100544" cy="218109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239665" y="2124345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CrIS</a:t>
            </a:r>
            <a:r>
              <a:rPr lang="en-US" altLang="zh-CN" dirty="0" smtClean="0"/>
              <a:t> and GIIRS SNOs</a:t>
            </a:r>
            <a:endParaRPr lang="zh-CN" altLang="en-US" dirty="0" smtClean="0"/>
          </a:p>
        </p:txBody>
      </p:sp>
      <p:sp>
        <p:nvSpPr>
          <p:cNvPr id="14" name="文本框 13"/>
          <p:cNvSpPr txBox="1"/>
          <p:nvPr/>
        </p:nvSpPr>
        <p:spPr>
          <a:xfrm>
            <a:off x="8876735" y="212569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IASI and GIIRS SNOs</a:t>
            </a:r>
            <a:endParaRPr lang="zh-CN" altLang="en-US" dirty="0" smtClean="0"/>
          </a:p>
        </p:txBody>
      </p:sp>
      <p:sp>
        <p:nvSpPr>
          <p:cNvPr id="3" name="矩形 2"/>
          <p:cNvSpPr/>
          <p:nvPr/>
        </p:nvSpPr>
        <p:spPr bwMode="auto">
          <a:xfrm>
            <a:off x="3401820" y="0"/>
            <a:ext cx="4302729" cy="68580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7821881" y="0"/>
            <a:ext cx="4302729" cy="68580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6" name="图片 15" descr="D:\2019_UCAR_SSEC\spectral_shift\pkl\model\shift_model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94"/>
            <a:ext cx="2076892" cy="51190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直接箭头连接符 17"/>
          <p:cNvCxnSpPr/>
          <p:nvPr/>
        </p:nvCxnSpPr>
        <p:spPr bwMode="auto">
          <a:xfrm>
            <a:off x="658717" y="1441309"/>
            <a:ext cx="1350434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直接箭头连接符 19"/>
          <p:cNvCxnSpPr/>
          <p:nvPr/>
        </p:nvCxnSpPr>
        <p:spPr bwMode="auto">
          <a:xfrm>
            <a:off x="664814" y="3546480"/>
            <a:ext cx="1303249" cy="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直接箭头连接符 23"/>
          <p:cNvCxnSpPr/>
          <p:nvPr/>
        </p:nvCxnSpPr>
        <p:spPr bwMode="auto">
          <a:xfrm>
            <a:off x="594640" y="5781454"/>
            <a:ext cx="1414511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753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499" y="69189"/>
            <a:ext cx="10938293" cy="708025"/>
          </a:xfrm>
        </p:spPr>
        <p:txBody>
          <a:bodyPr/>
          <a:lstStyle/>
          <a:p>
            <a:r>
              <a:rPr lang="en-US" altLang="zh-CN" dirty="0" smtClean="0"/>
              <a:t>GIIRS spectral longer term variation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Estimated using IASI_GIIRS SNOs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/>
              <a:t>Estimated </a:t>
            </a:r>
            <a:r>
              <a:rPr lang="en-US" altLang="zh-CN" dirty="0"/>
              <a:t>using </a:t>
            </a:r>
            <a:r>
              <a:rPr lang="en-US" altLang="zh-CN" dirty="0" err="1" smtClean="0"/>
              <a:t>CrIS_GIIRS</a:t>
            </a:r>
            <a:r>
              <a:rPr lang="en-US" altLang="zh-CN" dirty="0" smtClean="0"/>
              <a:t> </a:t>
            </a:r>
            <a:r>
              <a:rPr lang="en-US" altLang="zh-CN" dirty="0"/>
              <a:t>SNOs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7" name="内容占位符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6958" y="712714"/>
            <a:ext cx="6121921" cy="305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内容占位符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6958" y="3765292"/>
            <a:ext cx="6121921" cy="305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42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Spectral shift estimation using GIIRS and IASI SNOs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96" y="1219200"/>
            <a:ext cx="9813583" cy="5299075"/>
          </a:xfrm>
        </p:spPr>
      </p:pic>
    </p:spTree>
    <p:extLst>
      <p:ext uri="{BB962C8B-B14F-4D97-AF65-F5344CB8AC3E}">
        <p14:creationId xmlns:p14="http://schemas.microsoft.com/office/powerpoint/2010/main" val="321812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Spectral shift estimation using GIIRS and </a:t>
            </a:r>
            <a:r>
              <a:rPr lang="en-US" altLang="zh-CN" dirty="0" err="1" smtClean="0"/>
              <a:t>CrIS</a:t>
            </a:r>
            <a:r>
              <a:rPr lang="en-US" altLang="zh-CN" dirty="0" smtClean="0"/>
              <a:t> </a:t>
            </a:r>
            <a:r>
              <a:rPr lang="en-US" altLang="zh-CN" dirty="0"/>
              <a:t>SNOs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96" y="1219200"/>
            <a:ext cx="9813583" cy="5299075"/>
          </a:xfrm>
        </p:spPr>
      </p:pic>
    </p:spTree>
    <p:extLst>
      <p:ext uri="{BB962C8B-B14F-4D97-AF65-F5344CB8AC3E}">
        <p14:creationId xmlns:p14="http://schemas.microsoft.com/office/powerpoint/2010/main" val="223417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Estimaiton</a:t>
            </a:r>
            <a:r>
              <a:rPr lang="en-US" altLang="zh-CN" dirty="0"/>
              <a:t> of focal center and </a:t>
            </a:r>
            <a:r>
              <a:rPr lang="en-US" altLang="zh-CN" dirty="0" err="1"/>
              <a:t>afocal</a:t>
            </a:r>
            <a:r>
              <a:rPr lang="en-US" altLang="zh-CN" dirty="0"/>
              <a:t> ratio variation using GIIRS-IASI and GIIRS-</a:t>
            </a:r>
            <a:r>
              <a:rPr lang="en-US" altLang="zh-CN" dirty="0" err="1"/>
              <a:t>CrIS</a:t>
            </a:r>
            <a:r>
              <a:rPr lang="en-US" altLang="zh-CN" dirty="0"/>
              <a:t> SNOs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771" y="1774966"/>
            <a:ext cx="6849844" cy="4466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70" y="1774966"/>
            <a:ext cx="4499246" cy="43397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754837" y="61146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 smtClean="0"/>
              <a:t>nvc0 = 14.438</a:t>
            </a:r>
          </a:p>
          <a:p>
            <a:r>
              <a:rPr lang="zh-CN" altLang="en-US" dirty="0" smtClean="0"/>
              <a:t>nhc0 = 2.134</a:t>
            </a:r>
          </a:p>
        </p:txBody>
      </p:sp>
    </p:spTree>
    <p:extLst>
      <p:ext uri="{BB962C8B-B14F-4D97-AF65-F5344CB8AC3E}">
        <p14:creationId xmlns:p14="http://schemas.microsoft.com/office/powerpoint/2010/main" val="233125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8783" y="98178"/>
            <a:ext cx="10938293" cy="708025"/>
          </a:xfrm>
        </p:spPr>
        <p:txBody>
          <a:bodyPr/>
          <a:lstStyle/>
          <a:p>
            <a:r>
              <a:rPr lang="en-US" altLang="zh-CN" dirty="0" smtClean="0"/>
              <a:t>Suggestions for NWP user community on FY-4A GIIRS QC</a:t>
            </a:r>
            <a:endParaRPr lang="zh-CN" altLang="en-US" dirty="0"/>
          </a:p>
        </p:txBody>
      </p:sp>
      <p:pic>
        <p:nvPicPr>
          <p:cNvPr id="4" name="内容占位符 3" descr="D:\2019_UCAR_SSEC\spectral_shift\ISSEC\de-apo\jedi_04-08\2020-05-04T06_sp_detector_time_std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60" y="3096618"/>
            <a:ext cx="8614855" cy="387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D:\2019_UCAR_SSEC\spectral_shift\pkl\model\shift_mode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366" y="630009"/>
            <a:ext cx="3040386" cy="62279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6575706" y="2554606"/>
            <a:ext cx="249166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 smtClean="0"/>
              <a:t>Reference focal center</a:t>
            </a:r>
          </a:p>
          <a:p>
            <a:r>
              <a:rPr lang="zh-CN" altLang="en-US" dirty="0" smtClean="0"/>
              <a:t>nvc</a:t>
            </a:r>
            <a:r>
              <a:rPr lang="zh-CN" altLang="en-US" dirty="0" smtClean="0"/>
              <a:t>0 = 14.438</a:t>
            </a:r>
          </a:p>
          <a:p>
            <a:r>
              <a:rPr lang="zh-CN" altLang="en-US" dirty="0" smtClean="0"/>
              <a:t>nhc0 = 2.134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36589" y="925662"/>
            <a:ext cx="898047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Suggestion on the use of current FY-4A GIIRS L1 (V3):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FF0000"/>
                </a:solidFill>
              </a:rPr>
              <a:t>Best</a:t>
            </a:r>
            <a:r>
              <a:rPr lang="en-US" altLang="zh-CN" sz="2800" dirty="0" smtClean="0"/>
              <a:t> detectors: 14,47,48,79,112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FF0000"/>
                </a:solidFill>
              </a:rPr>
              <a:t>Detector</a:t>
            </a:r>
            <a:r>
              <a:rPr lang="en-US" altLang="zh-CN" sz="2800" dirty="0" smtClean="0"/>
              <a:t> selection: 3-25,36-57,67-89,102-123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FF0000"/>
                </a:solidFill>
              </a:rPr>
              <a:t>Time</a:t>
            </a:r>
            <a:r>
              <a:rPr lang="en-US" altLang="zh-CN" sz="2800" dirty="0" smtClean="0"/>
              <a:t> selection: 00Z-09Z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5378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49" y="-356173"/>
            <a:ext cx="7627483" cy="7627483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5078" y="89671"/>
            <a:ext cx="11446136" cy="708025"/>
          </a:xfrm>
        </p:spPr>
        <p:txBody>
          <a:bodyPr/>
          <a:lstStyle/>
          <a:p>
            <a:r>
              <a:rPr lang="en-US" altLang="zh-CN" dirty="0" smtClean="0"/>
              <a:t>GIIRS O-B on 06Z, May 17 2020 (</a:t>
            </a:r>
            <a:r>
              <a:rPr lang="en-US" altLang="zh-CN" dirty="0"/>
              <a:t>Super Cyclonic Storm </a:t>
            </a:r>
            <a:r>
              <a:rPr lang="en-US" altLang="zh-CN" dirty="0" err="1"/>
              <a:t>Amphan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2050" name="Picture 2" descr="Infrared satellite animation of Amphan rapidly intensifying, an eye has formed over the cent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872" y="5117551"/>
            <a:ext cx="1733363" cy="130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d/df/Amphan_2020_tr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096" y="5299005"/>
            <a:ext cx="1809547" cy="11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4772810" y="2737821"/>
            <a:ext cx="1339327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48685" y="4008730"/>
            <a:ext cx="6096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Added value </a:t>
            </a:r>
            <a:r>
              <a:rPr lang="en-US" altLang="zh-CN" dirty="0">
                <a:solidFill>
                  <a:srgbClr val="000000"/>
                </a:solidFill>
              </a:rPr>
              <a:t>of </a:t>
            </a:r>
            <a:r>
              <a:rPr lang="en-US" altLang="zh-CN" dirty="0">
                <a:solidFill>
                  <a:srgbClr val="FF0000"/>
                </a:solidFill>
              </a:rPr>
              <a:t>geostationary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high-temporal</a:t>
            </a:r>
            <a:r>
              <a:rPr lang="en-US" altLang="zh-CN" dirty="0">
                <a:solidFill>
                  <a:srgbClr val="000000"/>
                </a:solidFill>
              </a:rPr>
              <a:t>, </a:t>
            </a:r>
            <a:r>
              <a:rPr lang="en-US" altLang="zh-CN" dirty="0">
                <a:solidFill>
                  <a:srgbClr val="FF0000"/>
                </a:solidFill>
              </a:rPr>
              <a:t>high-spectral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vertical sounding to improve NWP initial condition</a:t>
            </a:r>
            <a:endParaRPr lang="zh-CN" altLang="en-US" dirty="0">
              <a:solidFill>
                <a:srgbClr val="000000"/>
              </a:solidFill>
            </a:endParaRPr>
          </a:p>
        </p:txBody>
      </p:sp>
      <p:cxnSp>
        <p:nvCxnSpPr>
          <p:cNvPr id="4" name="直接箭头连接符 3"/>
          <p:cNvCxnSpPr/>
          <p:nvPr/>
        </p:nvCxnSpPr>
        <p:spPr bwMode="auto">
          <a:xfrm flipH="1">
            <a:off x="4473678" y="3060290"/>
            <a:ext cx="14749" cy="167394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2594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D:\hw\研究生\王根\test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89" y="1727070"/>
            <a:ext cx="6427716" cy="48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3468" y="-213674"/>
            <a:ext cx="986899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dirty="0" smtClean="0"/>
              <a:t>Winds FY-4A </a:t>
            </a:r>
            <a:r>
              <a:rPr lang="en-US" altLang="zh-CN" dirty="0" smtClean="0"/>
              <a:t>GIIRS humidity sounding(15min )</a:t>
            </a:r>
            <a:endParaRPr lang="zh-CN" altLang="en-US" dirty="0"/>
          </a:p>
        </p:txBody>
      </p:sp>
      <p:graphicFrame>
        <p:nvGraphicFramePr>
          <p:cNvPr id="4" name="对象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948040"/>
              </p:ext>
            </p:extLst>
          </p:nvPr>
        </p:nvGraphicFramePr>
        <p:xfrm>
          <a:off x="7579646" y="778716"/>
          <a:ext cx="4187825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Equation" r:id="rId4" imgW="1841500" imgH="393700" progId="Equation.DSMT4">
                  <p:embed/>
                </p:oleObj>
              </mc:Choice>
              <mc:Fallback>
                <p:oleObj name="Equation" r:id="rId4" imgW="18415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9646" y="778716"/>
                        <a:ext cx="4187825" cy="8937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716167" y="728034"/>
            <a:ext cx="51668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prstClr val="black"/>
                </a:solidFill>
              </a:rPr>
              <a:t>Retrieve </a:t>
            </a:r>
            <a:r>
              <a:rPr lang="en-US" altLang="zh-CN" dirty="0">
                <a:solidFill>
                  <a:prstClr val="black"/>
                </a:solidFill>
              </a:rPr>
              <a:t>wind information using </a:t>
            </a:r>
            <a:r>
              <a:rPr lang="en-US" altLang="zh-CN" dirty="0" smtClean="0">
                <a:solidFill>
                  <a:srgbClr val="FF0000"/>
                </a:solidFill>
              </a:rPr>
              <a:t>4D-Var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prstClr val="black"/>
                </a:solidFill>
              </a:rPr>
              <a:t>Retrieve winds using </a:t>
            </a:r>
            <a:r>
              <a:rPr lang="en-US" altLang="zh-CN" dirty="0" smtClean="0">
                <a:solidFill>
                  <a:srgbClr val="FF0000"/>
                </a:solidFill>
              </a:rPr>
              <a:t>traditional AMV</a:t>
            </a:r>
            <a:r>
              <a:rPr lang="en-US" altLang="zh-CN" dirty="0" smtClean="0">
                <a:solidFill>
                  <a:prstClr val="black"/>
                </a:solidFill>
              </a:rPr>
              <a:t>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prstClr val="black"/>
                </a:solidFill>
              </a:rPr>
              <a:t>Retrieve winds using </a:t>
            </a:r>
            <a:r>
              <a:rPr lang="en-US" altLang="zh-CN" dirty="0" smtClean="0">
                <a:solidFill>
                  <a:srgbClr val="FF0000"/>
                </a:solidFill>
              </a:rPr>
              <a:t>AI techniques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12835" y="6326301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There are 961 channels in water vapor band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85279" y="2842047"/>
            <a:ext cx="2339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3D winds information</a:t>
            </a:r>
          </a:p>
          <a:p>
            <a:r>
              <a:rPr lang="en-US" altLang="zh-CN" dirty="0"/>
              <a:t>through 4D-Var or</a:t>
            </a:r>
          </a:p>
          <a:p>
            <a:r>
              <a:rPr lang="en-US" altLang="zh-CN" dirty="0"/>
              <a:t>retrieval 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8285998" y="1748184"/>
            <a:ext cx="2937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water vapor “</a:t>
            </a:r>
            <a:r>
              <a:rPr lang="en-US" altLang="zh-CN" dirty="0">
                <a:solidFill>
                  <a:srgbClr val="FF0000"/>
                </a:solidFill>
              </a:rPr>
              <a:t>tracer effects</a:t>
            </a:r>
            <a:r>
              <a:rPr lang="en-US" altLang="zh-CN" dirty="0">
                <a:solidFill>
                  <a:prstClr val="black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929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Assimilation of GIIRS 4D Winds 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844540" y="4259952"/>
            <a:ext cx="61213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Han W</a:t>
            </a:r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., Yin </a:t>
            </a:r>
            <a:r>
              <a:rPr lang="en-US" altLang="zh-CN" kern="1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R.,Di</a:t>
            </a:r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kern="1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D.,Ma</a:t>
            </a:r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Z., Li J. and </a:t>
            </a:r>
            <a:r>
              <a:rPr lang="en-US" altLang="zh-CN" kern="1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Knuteson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R.,2021:Assimilation 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of four-dimensional winds from high temporal geostationary </a:t>
            </a:r>
            <a:r>
              <a:rPr lang="en-US" altLang="zh-CN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hyperspectral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infrared sounder </a:t>
            </a:r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radiances,</a:t>
            </a:r>
            <a:r>
              <a:rPr lang="en-US" altLang="zh-CN" kern="100" dirty="0" smtClean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EUMETSAT 2021 conference (submitted).</a:t>
            </a:r>
          </a:p>
          <a:p>
            <a:pPr algn="just">
              <a:spcAft>
                <a:spcPts val="0"/>
              </a:spcAft>
            </a:pPr>
            <a:r>
              <a:rPr lang="en-US" altLang="zh-CN" kern="100" dirty="0" smtClean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 J., Ma </a:t>
            </a:r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Z., Han W., Di D., Li Z., Yin R., </a:t>
            </a:r>
            <a:r>
              <a:rPr lang="en-US" altLang="zh-CN" kern="1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Menzel</a:t>
            </a:r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P., and </a:t>
            </a:r>
            <a:r>
              <a:rPr lang="en-US" altLang="zh-CN" kern="1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Schmit</a:t>
            </a:r>
            <a:r>
              <a:rPr lang="en-US" altLang="zh-CN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T., 2021: </a:t>
            </a:r>
            <a:r>
              <a:rPr lang="en-US" altLang="zh-CN" kern="100" dirty="0" smtClean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Four-dimensional wind field from geostationary </a:t>
            </a:r>
            <a:r>
              <a:rPr lang="en-US" altLang="zh-CN" kern="100" dirty="0" err="1" smtClean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hyperspectral</a:t>
            </a:r>
            <a:r>
              <a:rPr lang="en-US" altLang="zh-CN" kern="100" dirty="0" smtClean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infrared sounder radiances with high temporal resolution – Typhoon Maria case , EUMETSAT 2021 conference (submitted).</a:t>
            </a:r>
            <a:endParaRPr lang="zh-CN" altLang="zh-CN" kern="100" dirty="0">
              <a:effectLst/>
              <a:latin typeface="等线"/>
              <a:ea typeface="等线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F288A86-785C-2346-B516-A1BD9ED1B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75" y="937522"/>
            <a:ext cx="5491610" cy="5907753"/>
          </a:xfrm>
          <a:prstGeom prst="rect">
            <a:avLst/>
          </a:prstGeom>
        </p:spPr>
      </p:pic>
      <p:pic>
        <p:nvPicPr>
          <p:cNvPr id="5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8" y="221884"/>
            <a:ext cx="5353050" cy="40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2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0" dirty="0"/>
              <a:t>Close </a:t>
            </a:r>
            <a:r>
              <a:rPr lang="en-US" altLang="zh-CN" b="0" dirty="0" smtClean="0"/>
              <a:t>collaboration </a:t>
            </a:r>
            <a:r>
              <a:rPr lang="en-US" altLang="zh-CN" b="0" dirty="0"/>
              <a:t>between data assimilation and calibration</a:t>
            </a:r>
          </a:p>
          <a:p>
            <a:pPr lvl="1"/>
            <a:r>
              <a:rPr lang="en-US" altLang="zh-CN" b="0" dirty="0" smtClean="0"/>
              <a:t>Satellite data monitoring</a:t>
            </a:r>
          </a:p>
          <a:p>
            <a:pPr lvl="1"/>
            <a:r>
              <a:rPr lang="en-US" altLang="zh-CN" b="0" dirty="0" smtClean="0"/>
              <a:t>Understand well , use well (uncertainty information is also important)</a:t>
            </a:r>
            <a:endParaRPr lang="en-US" altLang="zh-CN" b="0" dirty="0"/>
          </a:p>
          <a:p>
            <a:r>
              <a:rPr lang="en-US" altLang="zh-CN" dirty="0" smtClean="0">
                <a:solidFill>
                  <a:srgbClr val="FF0000"/>
                </a:solidFill>
              </a:rPr>
              <a:t>NEW </a:t>
            </a:r>
            <a:r>
              <a:rPr lang="en-US" altLang="zh-CN" dirty="0">
                <a:solidFill>
                  <a:srgbClr val="FF0000"/>
                </a:solidFill>
              </a:rPr>
              <a:t>methods</a:t>
            </a:r>
          </a:p>
          <a:p>
            <a:pPr lvl="1"/>
            <a:r>
              <a:rPr lang="en-US" altLang="zh-CN" dirty="0"/>
              <a:t>ISSEC</a:t>
            </a:r>
            <a:r>
              <a:rPr lang="en-US" altLang="zh-CN" b="0" dirty="0"/>
              <a:t>, A fast and accurate spectral bias estimation algorithm</a:t>
            </a:r>
          </a:p>
          <a:p>
            <a:pPr lvl="1"/>
            <a:r>
              <a:rPr lang="en-US" altLang="zh-CN" dirty="0"/>
              <a:t>OOPS</a:t>
            </a:r>
            <a:r>
              <a:rPr lang="en-US" altLang="zh-CN" b="0" dirty="0"/>
              <a:t>, On </a:t>
            </a:r>
            <a:r>
              <a:rPr lang="en-US" altLang="zh-CN" b="0" dirty="0" smtClean="0"/>
              <a:t>orbit parameter estimation </a:t>
            </a:r>
            <a:r>
              <a:rPr lang="en-US" altLang="zh-CN" b="0" dirty="0"/>
              <a:t>using data assimilation methodology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NEW findings</a:t>
            </a:r>
          </a:p>
          <a:p>
            <a:pPr lvl="1"/>
            <a:r>
              <a:rPr lang="en-US" altLang="zh-CN" b="0" dirty="0"/>
              <a:t>Diurnal and seasonal variation</a:t>
            </a:r>
          </a:p>
          <a:p>
            <a:pPr lvl="1"/>
            <a:r>
              <a:rPr lang="en-US" altLang="zh-CN" b="0" dirty="0"/>
              <a:t>Possible root cause: sensor parameter estimation based on </a:t>
            </a:r>
            <a:r>
              <a:rPr lang="en-US" altLang="zh-CN" b="0" dirty="0" smtClean="0"/>
              <a:t>NWP</a:t>
            </a:r>
          </a:p>
          <a:p>
            <a:pPr lvl="1"/>
            <a:r>
              <a:rPr lang="en-US" altLang="zh-CN" b="0" dirty="0" smtClean="0"/>
              <a:t>The spectral accuracy and stability could be improved </a:t>
            </a:r>
            <a:endParaRPr lang="en-US" altLang="zh-CN" b="0" dirty="0" smtClean="0"/>
          </a:p>
          <a:p>
            <a:r>
              <a:rPr lang="en-US" altLang="zh-CN" b="0" dirty="0" smtClean="0"/>
              <a:t>Impact study in JEDI with refined GIIRS L1 data</a:t>
            </a:r>
          </a:p>
          <a:p>
            <a:pPr lvl="1"/>
            <a:r>
              <a:rPr lang="en-US" altLang="zh-CN" b="0" dirty="0" smtClean="0"/>
              <a:t>4D-Var </a:t>
            </a:r>
          </a:p>
          <a:p>
            <a:pPr lvl="1"/>
            <a:r>
              <a:rPr lang="en-US" altLang="zh-CN" b="0" dirty="0" smtClean="0"/>
              <a:t>4DENVAR</a:t>
            </a:r>
            <a:endParaRPr lang="en-US" altLang="zh-CN" b="0" dirty="0"/>
          </a:p>
        </p:txBody>
      </p:sp>
    </p:spTree>
    <p:extLst>
      <p:ext uri="{BB962C8B-B14F-4D97-AF65-F5344CB8AC3E}">
        <p14:creationId xmlns:p14="http://schemas.microsoft.com/office/powerpoint/2010/main" val="65575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9601" y="2510704"/>
            <a:ext cx="779827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09601" y="4144899"/>
            <a:ext cx="779827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82137" y="178544"/>
            <a:ext cx="9043193" cy="708025"/>
          </a:xfrm>
        </p:spPr>
        <p:txBody>
          <a:bodyPr/>
          <a:lstStyle/>
          <a:p>
            <a:r>
              <a:rPr lang="en-US" altLang="zh-CN" dirty="0" smtClean="0"/>
              <a:t>WHY </a:t>
            </a:r>
            <a:r>
              <a:rPr lang="en-US" altLang="zh-CN" dirty="0" err="1" smtClean="0"/>
              <a:t>GeoHIS</a:t>
            </a:r>
            <a:r>
              <a:rPr lang="en-US" altLang="zh-CN" dirty="0" smtClean="0"/>
              <a:t>: </a:t>
            </a:r>
            <a:r>
              <a:rPr lang="en-US" altLang="zh-CN" dirty="0" smtClean="0"/>
              <a:t>Opportunities and Challenges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Convective scale analysis and </a:t>
            </a:r>
            <a:r>
              <a:rPr lang="en-US" altLang="zh-CN" dirty="0" smtClean="0"/>
              <a:t>forecast</a:t>
            </a:r>
          </a:p>
          <a:p>
            <a:pPr lvl="1"/>
            <a:r>
              <a:rPr lang="en-US" altLang="zh-CN" b="0" dirty="0" smtClean="0"/>
              <a:t>Fast evolving weather</a:t>
            </a:r>
          </a:p>
          <a:p>
            <a:pPr lvl="1"/>
            <a:r>
              <a:rPr lang="en-US" altLang="zh-CN" b="0" dirty="0" smtClean="0"/>
              <a:t>Pre-convection monitoring</a:t>
            </a:r>
            <a:endParaRPr lang="en-US" altLang="zh-CN" b="0" dirty="0"/>
          </a:p>
          <a:p>
            <a:r>
              <a:rPr lang="en-US" altLang="zh-CN" dirty="0">
                <a:solidFill>
                  <a:srgbClr val="FF0000"/>
                </a:solidFill>
              </a:rPr>
              <a:t>Targeted observing </a:t>
            </a:r>
            <a:r>
              <a:rPr lang="en-US" altLang="zh-CN" dirty="0"/>
              <a:t>for </a:t>
            </a:r>
            <a:r>
              <a:rPr lang="en-US" altLang="zh-CN" dirty="0" smtClean="0"/>
              <a:t>HIW in geo. </a:t>
            </a:r>
            <a:r>
              <a:rPr lang="en-US" altLang="zh-CN" dirty="0" smtClean="0"/>
              <a:t>orbit (</a:t>
            </a:r>
            <a:r>
              <a:rPr lang="en-US" altLang="zh-CN" b="0" dirty="0" smtClean="0"/>
              <a:t>Han,2019</a:t>
            </a:r>
            <a:r>
              <a:rPr lang="en-US" altLang="zh-CN" dirty="0" smtClean="0"/>
              <a:t>)</a:t>
            </a:r>
            <a:endParaRPr lang="en-US" altLang="zh-CN" dirty="0" smtClean="0"/>
          </a:p>
          <a:p>
            <a:pPr lvl="1"/>
            <a:r>
              <a:rPr lang="en-US" altLang="zh-CN" b="0" dirty="0" smtClean="0"/>
              <a:t>Hurricane</a:t>
            </a:r>
            <a:endParaRPr lang="en-US" altLang="zh-CN" b="0" dirty="0"/>
          </a:p>
          <a:p>
            <a:pPr lvl="1"/>
            <a:r>
              <a:rPr lang="en-US" altLang="zh-CN" b="0" dirty="0" smtClean="0"/>
              <a:t>Convection</a:t>
            </a:r>
          </a:p>
          <a:p>
            <a:pPr lvl="1"/>
            <a:r>
              <a:rPr lang="en-US" altLang="zh-CN" b="0" dirty="0" smtClean="0"/>
              <a:t>Strong precipitation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Large detector array </a:t>
            </a:r>
            <a:r>
              <a:rPr lang="en-US" altLang="zh-CN" dirty="0" smtClean="0"/>
              <a:t>challenges in geo. orbit</a:t>
            </a:r>
          </a:p>
          <a:p>
            <a:pPr lvl="1"/>
            <a:r>
              <a:rPr lang="en-US" altLang="zh-CN" b="0" dirty="0" smtClean="0"/>
              <a:t>Calibration (</a:t>
            </a:r>
            <a:r>
              <a:rPr lang="en-US" altLang="zh-CN" b="0" dirty="0" smtClean="0">
                <a:solidFill>
                  <a:srgbClr val="FF0000"/>
                </a:solidFill>
              </a:rPr>
              <a:t>spectral </a:t>
            </a:r>
            <a:r>
              <a:rPr lang="en-US" altLang="zh-CN" b="0" dirty="0" smtClean="0"/>
              <a:t>, radiometric)</a:t>
            </a:r>
          </a:p>
          <a:p>
            <a:pPr lvl="1"/>
            <a:r>
              <a:rPr lang="en-US" altLang="zh-CN" b="0" dirty="0" smtClean="0"/>
              <a:t>Bias correction </a:t>
            </a:r>
          </a:p>
          <a:p>
            <a:pPr lvl="1"/>
            <a:r>
              <a:rPr lang="en-US" altLang="zh-CN" b="0" dirty="0" smtClean="0"/>
              <a:t>Observation error estimation</a:t>
            </a:r>
            <a:endParaRPr lang="zh-CN" altLang="en-US" b="0" dirty="0"/>
          </a:p>
        </p:txBody>
      </p:sp>
      <p:sp>
        <p:nvSpPr>
          <p:cNvPr id="4" name="矩形 3"/>
          <p:cNvSpPr/>
          <p:nvPr/>
        </p:nvSpPr>
        <p:spPr>
          <a:xfrm>
            <a:off x="382137" y="5887518"/>
            <a:ext cx="11380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Han 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W.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 al, 2019: Assimilation of high temporal resolution GIIRS in 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4D-var , 2019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Joint Satellite Conference, Boston, Sept.28-Oct.4,2019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https://ams.confex.com/ams/JOINTSATMET/videogateway.cgi/id/505317?recordingid=505317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259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764" y="99061"/>
            <a:ext cx="10938293" cy="708025"/>
          </a:xfrm>
        </p:spPr>
        <p:txBody>
          <a:bodyPr/>
          <a:lstStyle/>
          <a:p>
            <a:r>
              <a:rPr lang="en-US" altLang="zh-CN" dirty="0" smtClean="0"/>
              <a:t>References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2524" y="798832"/>
            <a:ext cx="11787076" cy="529855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1800" b="0" dirty="0" smtClean="0"/>
              <a:t>Han </a:t>
            </a:r>
            <a:r>
              <a:rPr lang="en-US" altLang="zh-CN" sz="1800" b="0" dirty="0" err="1"/>
              <a:t>W.,et</a:t>
            </a:r>
            <a:r>
              <a:rPr lang="en-US" altLang="zh-CN" sz="1800" b="0" dirty="0"/>
              <a:t> </a:t>
            </a:r>
            <a:r>
              <a:rPr lang="en-US" altLang="zh-CN" sz="1800" b="0" dirty="0" err="1"/>
              <a:t>al:Assessment</a:t>
            </a:r>
            <a:r>
              <a:rPr lang="en-US" altLang="zh-CN" sz="1800" b="0" dirty="0"/>
              <a:t> and Integration of the Geostationary </a:t>
            </a:r>
            <a:r>
              <a:rPr lang="en-US" altLang="zh-CN" sz="1800" b="0" dirty="0" err="1"/>
              <a:t>Hyperspectral</a:t>
            </a:r>
            <a:r>
              <a:rPr lang="en-US" altLang="zh-CN" sz="1800" b="0" dirty="0"/>
              <a:t> Infrared Sounder(GIIRS) in JEDI,2021 </a:t>
            </a:r>
            <a:r>
              <a:rPr lang="en-US" altLang="zh-CN" sz="1800" b="0" dirty="0" smtClean="0"/>
              <a:t>AMS</a:t>
            </a:r>
          </a:p>
          <a:p>
            <a:pPr>
              <a:lnSpc>
                <a:spcPct val="100000"/>
              </a:lnSpc>
            </a:pPr>
            <a:r>
              <a:rPr lang="en-US" altLang="zh-CN" sz="1800" b="0" dirty="0"/>
              <a:t>H</a:t>
            </a:r>
            <a:r>
              <a:rPr lang="en-US" altLang="zh-CN" sz="1800" b="0" dirty="0" smtClean="0"/>
              <a:t>an </a:t>
            </a:r>
            <a:r>
              <a:rPr lang="en-US" altLang="zh-CN" sz="1800" b="0" dirty="0" err="1"/>
              <a:t>W.,et</a:t>
            </a:r>
            <a:r>
              <a:rPr lang="en-US" altLang="zh-CN" sz="1800" b="0" dirty="0"/>
              <a:t> al: Assimilation of Geostationary </a:t>
            </a:r>
            <a:r>
              <a:rPr lang="en-US" altLang="zh-CN" sz="1800" b="0" dirty="0" err="1"/>
              <a:t>Hyperspectral</a:t>
            </a:r>
            <a:r>
              <a:rPr lang="en-US" altLang="zh-CN" sz="1800" b="0" dirty="0"/>
              <a:t> Infrared Sounders: Challenges and Opportunities ,</a:t>
            </a:r>
            <a:r>
              <a:rPr lang="en-US" altLang="zh-CN" sz="1800" b="0" dirty="0" smtClean="0"/>
              <a:t>2021AMS</a:t>
            </a:r>
          </a:p>
          <a:p>
            <a:pPr>
              <a:lnSpc>
                <a:spcPct val="100000"/>
              </a:lnSpc>
            </a:pPr>
            <a:r>
              <a:rPr lang="en-US" altLang="zh-CN" sz="1800" b="0" dirty="0"/>
              <a:t>Han </a:t>
            </a:r>
            <a:r>
              <a:rPr lang="en-US" altLang="zh-CN" sz="1800" b="0" dirty="0" smtClean="0"/>
              <a:t>W., </a:t>
            </a:r>
            <a:r>
              <a:rPr lang="en-US" altLang="zh-CN" sz="1800" b="0" dirty="0"/>
              <a:t>Assessment of Geostationary Hyper-spectral Sounders in JEDI,7th WMO workshop on the Impact of Various Observing System in NWP, Nov-Dec 2020</a:t>
            </a:r>
          </a:p>
          <a:p>
            <a:pPr>
              <a:lnSpc>
                <a:spcPct val="100000"/>
              </a:lnSpc>
            </a:pPr>
            <a:r>
              <a:rPr lang="en-US" altLang="zh-CN" sz="1800" b="0" dirty="0" smtClean="0"/>
              <a:t>Han W.  </a:t>
            </a:r>
            <a:r>
              <a:rPr lang="en-US" altLang="zh-CN" sz="1800" b="0" dirty="0"/>
              <a:t>and </a:t>
            </a:r>
            <a:r>
              <a:rPr lang="en-US" altLang="zh-CN" sz="1800" b="0" dirty="0" smtClean="0"/>
              <a:t>N. </a:t>
            </a:r>
            <a:r>
              <a:rPr lang="en-US" altLang="zh-CN" sz="1800" b="0" dirty="0"/>
              <a:t>Bormann, 2020: Constrained </a:t>
            </a:r>
            <a:r>
              <a:rPr lang="en-US" altLang="zh-CN" sz="1800" b="0" dirty="0" err="1"/>
              <a:t>Variational</a:t>
            </a:r>
            <a:r>
              <a:rPr lang="en-US" altLang="zh-CN" sz="1800" b="0" dirty="0"/>
              <a:t> Bias Correction, ECMWF/EUMETSAT NWP SAF Workshop on the treatment of random and systematic errors in satellite data assimilation for NWP, November 2-5,2020, ECMWF, </a:t>
            </a:r>
            <a:r>
              <a:rPr lang="en-US" altLang="zh-CN" sz="1800" b="0" dirty="0">
                <a:hlinkClick r:id="rId2"/>
              </a:rPr>
              <a:t>https://events.ecmwf.int/event/170/contributions/1530</a:t>
            </a:r>
            <a:r>
              <a:rPr lang="en-US" altLang="zh-CN" sz="1800" b="0" dirty="0" smtClean="0">
                <a:hlinkClick r:id="rId2"/>
              </a:rPr>
              <a:t>/</a:t>
            </a:r>
            <a:endParaRPr lang="en-US" altLang="zh-CN" sz="1800" b="0" dirty="0" smtClean="0"/>
          </a:p>
          <a:p>
            <a:pPr>
              <a:lnSpc>
                <a:spcPct val="100000"/>
              </a:lnSpc>
            </a:pPr>
            <a:r>
              <a:rPr lang="en-US" altLang="zh-CN" sz="1800" b="0" dirty="0"/>
              <a:t>Han W., Yin R., Wang </a:t>
            </a:r>
            <a:r>
              <a:rPr lang="en-US" altLang="zh-CN" sz="1800" b="0" dirty="0" err="1"/>
              <a:t>H.,Wang</a:t>
            </a:r>
            <a:r>
              <a:rPr lang="en-US" altLang="zh-CN" sz="1800" b="0" dirty="0"/>
              <a:t> J., and Shen X., 2019: Assimilation of high temporal GIIRS radiance in GRAPES, ITSC22, Québec, Canada ,31 October – 6 November 2019</a:t>
            </a:r>
            <a:r>
              <a:rPr lang="en-US" altLang="zh-CN" sz="1800" b="0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en-US" altLang="zh-CN" sz="1800" b="0" dirty="0"/>
              <a:t>Han </a:t>
            </a:r>
            <a:r>
              <a:rPr lang="en-US" altLang="zh-CN" sz="1800" b="0" dirty="0" smtClean="0"/>
              <a:t>W. </a:t>
            </a:r>
            <a:r>
              <a:rPr lang="en-US" altLang="zh-CN" sz="1800" b="0" dirty="0"/>
              <a:t>et al, 2019: Assimilation of high temporal resolution GIIRS in 4D-Var, 2019 Joint Satellite Conference, Boston, Sept.28-Oct.4,2019</a:t>
            </a:r>
            <a:r>
              <a:rPr lang="en-US" altLang="zh-CN" sz="1800" b="0" dirty="0" smtClean="0"/>
              <a:t>. </a:t>
            </a:r>
            <a:r>
              <a:rPr lang="en-US" altLang="zh-CN" sz="1800" b="0" dirty="0">
                <a:hlinkClick r:id="rId3"/>
              </a:rPr>
              <a:t>https://</a:t>
            </a:r>
            <a:r>
              <a:rPr lang="en-US" altLang="zh-CN" sz="1800" b="0" dirty="0" smtClean="0">
                <a:hlinkClick r:id="rId3"/>
              </a:rPr>
              <a:t>ams.confex.com/ams/JOINTSATMET/videogateway.cgi/id/505317?recordingid=505317</a:t>
            </a:r>
            <a:endParaRPr lang="zh-CN" altLang="zh-CN" sz="1800" b="0" dirty="0"/>
          </a:p>
          <a:p>
            <a:pPr>
              <a:lnSpc>
                <a:spcPct val="100000"/>
              </a:lnSpc>
            </a:pPr>
            <a:r>
              <a:rPr lang="en-US" altLang="zh-CN" sz="1800" b="0" dirty="0" smtClean="0"/>
              <a:t>Han W. </a:t>
            </a:r>
            <a:r>
              <a:rPr lang="en-US" altLang="zh-CN" sz="1800" b="0" dirty="0"/>
              <a:t>et al, 2019: Target observing experiments using high temporal geostationary sounder : Typhoon </a:t>
            </a:r>
            <a:r>
              <a:rPr lang="en-US" altLang="zh-CN" sz="1800" b="0" dirty="0" err="1"/>
              <a:t>Ambil</a:t>
            </a:r>
            <a:r>
              <a:rPr lang="en-US" altLang="zh-CN" sz="1800" b="0" dirty="0"/>
              <a:t> case, the 99th AMS Annual Meeting, Phoenix, Arizona, 6-10 January 2019</a:t>
            </a:r>
            <a:r>
              <a:rPr lang="en-US" altLang="zh-CN" sz="1800" b="0" dirty="0"/>
              <a:t>.</a:t>
            </a:r>
            <a:endParaRPr lang="en-US" altLang="zh-CN" sz="1800" b="0" dirty="0"/>
          </a:p>
          <a:p>
            <a:pPr>
              <a:lnSpc>
                <a:spcPct val="100000"/>
              </a:lnSpc>
            </a:pPr>
            <a:r>
              <a:rPr lang="en-US" altLang="zh-CN" sz="1800" b="0" dirty="0"/>
              <a:t>Han </a:t>
            </a:r>
            <a:r>
              <a:rPr lang="en-US" altLang="zh-CN" sz="1800" b="0" dirty="0" smtClean="0"/>
              <a:t>W. </a:t>
            </a:r>
            <a:r>
              <a:rPr lang="en-US" altLang="zh-CN" sz="1800" b="0" dirty="0"/>
              <a:t>and </a:t>
            </a:r>
            <a:r>
              <a:rPr lang="en-US" altLang="zh-CN" sz="1800" b="0" dirty="0" smtClean="0"/>
              <a:t>N. </a:t>
            </a:r>
            <a:r>
              <a:rPr lang="en-US" altLang="zh-CN" sz="1800" b="0" dirty="0"/>
              <a:t>Bormann, 2016: Constrained adaptive bias correction for satellite radiances assimilation in the ECMWF 4D-Var, ECMWF Technical Memorandum, 783. </a:t>
            </a:r>
            <a:r>
              <a:rPr lang="en-US" altLang="zh-CN" sz="1800" b="0" dirty="0">
                <a:hlinkClick r:id="rId4"/>
              </a:rPr>
              <a:t>https://doi.org/10.21957/rex0omex</a:t>
            </a:r>
            <a:endParaRPr lang="zh-CN" altLang="zh-CN" sz="1800" b="0" dirty="0"/>
          </a:p>
          <a:p>
            <a:endParaRPr lang="zh-CN" altLang="en-US" b="0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034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787" y="161840"/>
            <a:ext cx="11360800" cy="76360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0F3692"/>
                </a:solidFill>
                <a:latin typeface="+mj-lt"/>
                <a:ea typeface="+mj-ea"/>
                <a:cs typeface="+mj-cs"/>
              </a:rPr>
              <a:t>What do you find ?</a:t>
            </a:r>
            <a:endParaRPr lang="zh-CN" altLang="en-US" b="1" dirty="0">
              <a:solidFill>
                <a:srgbClr val="0F369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s://stream.ecmwf.int/data/gorax-blue-009/data/scratch/20210119-1720/2d/ps2png-gorax-blue-009-6fe5cac1a363ec1525f54343b6cc9fd8-yZIJL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40" y="0"/>
            <a:ext cx="4778060" cy="684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554479" y="1640979"/>
            <a:ext cx="1432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a</a:t>
            </a:r>
            <a:r>
              <a:rPr lang="en-US" altLang="zh-CN" dirty="0" smtClean="0">
                <a:solidFill>
                  <a:srgbClr val="000000"/>
                </a:solidFill>
              </a:rPr>
              <a:t>msua_n19</a:t>
            </a:r>
          </a:p>
          <a:p>
            <a:r>
              <a:rPr lang="en-US" altLang="zh-CN" dirty="0" smtClean="0">
                <a:solidFill>
                  <a:srgbClr val="000000"/>
                </a:solidFill>
              </a:rPr>
              <a:t>2020110112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46270" y="1172301"/>
            <a:ext cx="105670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ECMWF</a:t>
            </a:r>
            <a:endParaRPr lang="zh-CN" altLang="en-US" dirty="0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" y="1042237"/>
            <a:ext cx="7315215" cy="411480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091158" y="3999843"/>
            <a:ext cx="1429305" cy="55002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71743" y="3159334"/>
            <a:ext cx="690065" cy="84050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9787" y="687170"/>
            <a:ext cx="2393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err="1" smtClean="0">
                <a:solidFill>
                  <a:srgbClr val="0F3692"/>
                </a:solidFill>
              </a:rPr>
              <a:t>HoFx</a:t>
            </a:r>
            <a:r>
              <a:rPr lang="en-US" altLang="zh-CN" sz="2000" b="1" dirty="0" smtClean="0">
                <a:solidFill>
                  <a:srgbClr val="0F3692"/>
                </a:solidFill>
              </a:rPr>
              <a:t>, BC and </a:t>
            </a:r>
            <a:r>
              <a:rPr lang="en-US" altLang="zh-CN" sz="2000" b="1" dirty="0">
                <a:solidFill>
                  <a:srgbClr val="0F3692"/>
                </a:solidFill>
              </a:rPr>
              <a:t>QC </a:t>
            </a:r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064065" y="797013"/>
            <a:ext cx="2165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 smtClean="0">
                <a:solidFill>
                  <a:srgbClr val="000000"/>
                </a:solidFill>
              </a:rPr>
              <a:t>ObsNum_GSI</a:t>
            </a:r>
            <a:r>
              <a:rPr lang="en-US" altLang="zh-CN" sz="1400" dirty="0" smtClean="0">
                <a:solidFill>
                  <a:srgbClr val="000000"/>
                </a:solidFill>
              </a:rPr>
              <a:t>(UFO-GSI)</a:t>
            </a:r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67638" y="5105617"/>
            <a:ext cx="1992853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AMSUA-NOAA19</a:t>
            </a:r>
            <a:endParaRPr lang="zh-CN" altLang="en-US" dirty="0">
              <a:solidFill>
                <a:srgbClr val="000000"/>
              </a:solidFill>
            </a:endParaRPr>
          </a:p>
        </p:txBody>
      </p:sp>
      <p:graphicFrame>
        <p:nvGraphicFramePr>
          <p:cNvPr id="15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9032954"/>
              </p:ext>
            </p:extLst>
          </p:nvPr>
        </p:nvGraphicFramePr>
        <p:xfrm>
          <a:off x="841962" y="5550143"/>
          <a:ext cx="541972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Equation" r:id="rId6" imgW="4076640" imgH="812520" progId="Equation.DSMT4">
                  <p:embed/>
                </p:oleObj>
              </mc:Choice>
              <mc:Fallback>
                <p:oleObj name="Equation" r:id="rId6" imgW="407664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962" y="5550143"/>
                        <a:ext cx="5419725" cy="115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861308" y="114896"/>
            <a:ext cx="817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O2R</a:t>
            </a:r>
          </a:p>
          <a:p>
            <a:r>
              <a:rPr lang="en-US" altLang="zh-CN" sz="2400" b="1" dirty="0" smtClean="0"/>
              <a:t>R2O</a:t>
            </a:r>
            <a:endParaRPr lang="zh-CN" altLang="en-US" sz="24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4319860" y="4972379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Possible over bias corrected</a:t>
            </a:r>
          </a:p>
          <a:p>
            <a:r>
              <a:rPr lang="en-US" altLang="zh-CN" dirty="0" smtClean="0"/>
              <a:t>For channels 1 and 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8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Radiometric Uncertainty</a:t>
            </a:r>
            <a:endParaRPr lang="zh-CN" altLang="en-US" dirty="0"/>
          </a:p>
        </p:txBody>
      </p:sp>
      <p:grpSp>
        <p:nvGrpSpPr>
          <p:cNvPr id="15" name="组合 14"/>
          <p:cNvGrpSpPr/>
          <p:nvPr/>
        </p:nvGrpSpPr>
        <p:grpSpPr>
          <a:xfrm>
            <a:off x="235995" y="981078"/>
            <a:ext cx="5641836" cy="5806637"/>
            <a:chOff x="235995" y="981078"/>
            <a:chExt cx="5641836" cy="5806637"/>
          </a:xfrm>
        </p:grpSpPr>
        <p:pic>
          <p:nvPicPr>
            <p:cNvPr id="7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5" r="66953"/>
            <a:stretch/>
          </p:blipFill>
          <p:spPr>
            <a:xfrm>
              <a:off x="3044898" y="1415615"/>
              <a:ext cx="2832933" cy="5317516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0" r="67234"/>
            <a:stretch/>
          </p:blipFill>
          <p:spPr>
            <a:xfrm>
              <a:off x="235995" y="1415615"/>
              <a:ext cx="2808903" cy="53721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5995" y="981078"/>
              <a:ext cx="2808903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</a:rPr>
                <a:t>Meteosat-10/SEVIRI IR</a:t>
              </a:r>
            </a:p>
            <a:p>
              <a:pPr algn="ctr"/>
              <a:r>
                <a:rPr lang="en-GB" sz="1200" dirty="0" smtClean="0">
                  <a:solidFill>
                    <a:schemeClr val="tx1"/>
                  </a:solidFill>
                </a:rPr>
                <a:t>2013-03-01/2017-03-01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4898" y="981078"/>
              <a:ext cx="2808903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</a:rPr>
                <a:t>Himawari-8/AHI IR</a:t>
              </a:r>
            </a:p>
            <a:p>
              <a:pPr algn="ctr"/>
              <a:r>
                <a:rPr lang="en-GB" sz="1200" dirty="0" smtClean="0">
                  <a:solidFill>
                    <a:schemeClr val="tx1"/>
                  </a:solidFill>
                </a:rPr>
                <a:t>2015-07-01/2017-06-30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936218" y="3820698"/>
              <a:ext cx="2364750" cy="27748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zh-CN" kern="0" dirty="0" smtClean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Tim Hewison,ITSC21</a:t>
              </a:r>
              <a:endParaRPr lang="zh-CN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503431" y="4734840"/>
              <a:ext cx="90281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kern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n-US" altLang="zh-CN" dirty="0"/>
                <a:t>GSICS</a:t>
              </a:r>
              <a:endParaRPr lang="zh-CN" altLang="en-US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923721" y="24454"/>
            <a:ext cx="6316098" cy="4238222"/>
            <a:chOff x="5923721" y="24454"/>
            <a:chExt cx="6316098" cy="4238222"/>
          </a:xfrm>
        </p:grpSpPr>
        <p:grpSp>
          <p:nvGrpSpPr>
            <p:cNvPr id="16" name="组合 15"/>
            <p:cNvGrpSpPr/>
            <p:nvPr/>
          </p:nvGrpSpPr>
          <p:grpSpPr>
            <a:xfrm>
              <a:off x="5923721" y="24454"/>
              <a:ext cx="5989984" cy="4238222"/>
              <a:chOff x="5923721" y="151454"/>
              <a:chExt cx="5989984" cy="4238222"/>
            </a:xfrm>
          </p:grpSpPr>
          <p:pic>
            <p:nvPicPr>
              <p:cNvPr id="4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3721" y="151454"/>
                <a:ext cx="5989984" cy="423822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文本框 11"/>
              <p:cNvSpPr txBox="1"/>
              <p:nvPr/>
            </p:nvSpPr>
            <p:spPr>
              <a:xfrm>
                <a:off x="9922092" y="2799995"/>
                <a:ext cx="1903085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kern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lvl1pPr>
              </a:lstStyle>
              <a:p>
                <a:r>
                  <a:rPr lang="en-US" altLang="zh-CN" dirty="0"/>
                  <a:t>Tobin et al ,2013</a:t>
                </a:r>
                <a:endParaRPr lang="zh-CN" altLang="en-US" dirty="0"/>
              </a:p>
            </p:txBody>
          </p:sp>
        </p:grpSp>
        <p:sp>
          <p:nvSpPr>
            <p:cNvPr id="3" name="矩形 2"/>
            <p:cNvSpPr/>
            <p:nvPr/>
          </p:nvSpPr>
          <p:spPr>
            <a:xfrm>
              <a:off x="9405389" y="508107"/>
              <a:ext cx="283443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/>
                <a:t>upper bounds of </a:t>
              </a:r>
            </a:p>
            <a:p>
              <a:r>
                <a:rPr lang="en-US" altLang="zh-CN" sz="2000" dirty="0" smtClean="0"/>
                <a:t>observation </a:t>
              </a:r>
              <a:r>
                <a:rPr lang="en-US" altLang="zh-CN" sz="2000" dirty="0" smtClean="0"/>
                <a:t>uncertainty</a:t>
              </a:r>
              <a:endParaRPr lang="zh-CN" altLang="en-US" sz="2000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39835" y="4342040"/>
            <a:ext cx="6283093" cy="2642960"/>
            <a:chOff x="6039835" y="4215040"/>
            <a:chExt cx="6283093" cy="2642960"/>
          </a:xfrm>
        </p:grpSpPr>
        <p:grpSp>
          <p:nvGrpSpPr>
            <p:cNvPr id="17" name="组合 16"/>
            <p:cNvGrpSpPr/>
            <p:nvPr/>
          </p:nvGrpSpPr>
          <p:grpSpPr>
            <a:xfrm>
              <a:off x="6039835" y="4215040"/>
              <a:ext cx="4286863" cy="2642960"/>
              <a:chOff x="6039835" y="4215040"/>
              <a:chExt cx="4286863" cy="264296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39835" y="4215040"/>
                <a:ext cx="4286863" cy="2642960"/>
              </a:xfrm>
              <a:prstGeom prst="rect">
                <a:avLst/>
              </a:prstGeom>
            </p:spPr>
          </p:pic>
          <p:sp>
            <p:nvSpPr>
              <p:cNvPr id="13" name="文本框 12"/>
              <p:cNvSpPr txBox="1"/>
              <p:nvPr/>
            </p:nvSpPr>
            <p:spPr>
              <a:xfrm>
                <a:off x="6674943" y="5667617"/>
                <a:ext cx="2056973" cy="6463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kern="0">
                    <a:solidFill>
                      <a:schemeClr val="accent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lvl1pPr>
              </a:lstStyle>
              <a:p>
                <a:r>
                  <a:rPr lang="en-US" altLang="zh-CN" dirty="0" smtClean="0"/>
                  <a:t>STAR</a:t>
                </a:r>
              </a:p>
              <a:p>
                <a:r>
                  <a:rPr lang="en-US" altLang="zh-CN" dirty="0" smtClean="0"/>
                  <a:t>ICVS ,ATMS-GPS</a:t>
                </a:r>
                <a:endParaRPr lang="zh-CN" altLang="en-US" dirty="0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9894058" y="5167188"/>
              <a:ext cx="2428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GPS RO as </a:t>
              </a:r>
              <a:r>
                <a:rPr lang="en-US" altLang="zh-CN" dirty="0" smtClean="0"/>
                <a:t>reference</a:t>
              </a:r>
              <a:endParaRPr lang="zh-CN" altLang="en-US" dirty="0"/>
            </a:p>
          </p:txBody>
        </p:sp>
        <p:cxnSp>
          <p:nvCxnSpPr>
            <p:cNvPr id="19" name="直接连接符 18"/>
            <p:cNvCxnSpPr/>
            <p:nvPr/>
          </p:nvCxnSpPr>
          <p:spPr bwMode="auto">
            <a:xfrm flipH="1">
              <a:off x="9178506" y="4612257"/>
              <a:ext cx="5751" cy="186330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文本框 19"/>
            <p:cNvSpPr txBox="1"/>
            <p:nvPr/>
          </p:nvSpPr>
          <p:spPr>
            <a:xfrm>
              <a:off x="9178506" y="6005452"/>
              <a:ext cx="2056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Calibration update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1368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标题 1"/>
          <p:cNvSpPr>
            <a:spLocks noGrp="1"/>
          </p:cNvSpPr>
          <p:nvPr>
            <p:ph type="title"/>
          </p:nvPr>
        </p:nvSpPr>
        <p:spPr>
          <a:xfrm>
            <a:off x="217785" y="94160"/>
            <a:ext cx="11763937" cy="708025"/>
          </a:xfrm>
        </p:spPr>
        <p:txBody>
          <a:bodyPr/>
          <a:lstStyle/>
          <a:p>
            <a:r>
              <a:rPr lang="en-US" altLang="zh-CN" dirty="0" smtClean="0"/>
              <a:t>Methodology</a:t>
            </a:r>
            <a:r>
              <a:rPr lang="en-US" altLang="zh-CN" dirty="0" smtClean="0">
                <a:sym typeface="Wingdings" panose="05000000000000000000" pitchFamily="2" charset="2"/>
              </a:rPr>
              <a:t>: </a:t>
            </a:r>
            <a:r>
              <a:rPr lang="en-US" altLang="zh-CN" dirty="0">
                <a:sym typeface="Wingdings" panose="05000000000000000000" pitchFamily="2" charset="2"/>
              </a:rPr>
              <a:t>Constrained </a:t>
            </a:r>
            <a:r>
              <a:rPr lang="en-US" altLang="zh-CN" dirty="0" err="1" smtClean="0">
                <a:sym typeface="Wingdings" panose="05000000000000000000" pitchFamily="2" charset="2"/>
              </a:rPr>
              <a:t>Variational</a:t>
            </a:r>
            <a:r>
              <a:rPr lang="en-US" altLang="zh-CN" dirty="0" smtClean="0">
                <a:sym typeface="Wingdings" panose="05000000000000000000" pitchFamily="2" charset="2"/>
              </a:rPr>
              <a:t> Bias Correction (</a:t>
            </a:r>
            <a:r>
              <a:rPr lang="en-US" altLang="zh-CN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CvarBC</a:t>
            </a:r>
            <a:r>
              <a:rPr lang="en-US" altLang="zh-CN" dirty="0" smtClean="0">
                <a:sym typeface="Wingdings" panose="05000000000000000000" pitchFamily="2" charset="2"/>
              </a:rPr>
              <a:t>)</a:t>
            </a:r>
            <a:endParaRPr lang="zh-CN" altLang="en-US" dirty="0"/>
          </a:p>
        </p:txBody>
      </p:sp>
      <p:pic>
        <p:nvPicPr>
          <p:cNvPr id="4608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32"/>
          <a:stretch>
            <a:fillRect/>
          </a:stretch>
        </p:blipFill>
        <p:spPr bwMode="auto">
          <a:xfrm>
            <a:off x="7202489" y="1649413"/>
            <a:ext cx="3470275" cy="1555750"/>
          </a:xfrm>
          <a:prstGeom prst="rect">
            <a:avLst/>
          </a:prstGeom>
          <a:solidFill>
            <a:srgbClr val="FFFF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084" name="对象 1"/>
          <p:cNvGraphicFramePr>
            <a:graphicFrameLocks noChangeAspect="1"/>
          </p:cNvGraphicFramePr>
          <p:nvPr>
            <p:extLst/>
          </p:nvPr>
        </p:nvGraphicFramePr>
        <p:xfrm>
          <a:off x="7178676" y="1100139"/>
          <a:ext cx="374332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0" name="Equation" r:id="rId4" imgW="2095500" imgH="254000" progId="Equation.DSMT4">
                  <p:embed/>
                </p:oleObj>
              </mc:Choice>
              <mc:Fallback>
                <p:oleObj name="Equation" r:id="rId4" imgW="20955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8676" y="1100139"/>
                        <a:ext cx="3743325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对象 1"/>
          <p:cNvGraphicFramePr>
            <a:graphicFrameLocks noChangeAspect="1"/>
          </p:cNvGraphicFramePr>
          <p:nvPr>
            <p:extLst/>
          </p:nvPr>
        </p:nvGraphicFramePr>
        <p:xfrm>
          <a:off x="7196138" y="3357564"/>
          <a:ext cx="33274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1" name="Equation" r:id="rId6" imgW="1954951" imgH="304668" progId="Equation.DSMT4">
                  <p:embed/>
                </p:oleObj>
              </mc:Choice>
              <mc:Fallback>
                <p:oleObj name="Equation" r:id="rId6" imgW="1954951" imgH="30466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6138" y="3357564"/>
                        <a:ext cx="3327400" cy="52387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矩形 2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67267" y="2912669"/>
            <a:ext cx="2232599" cy="404983"/>
          </a:xfrm>
          <a:prstGeom prst="rect">
            <a:avLst/>
          </a:prstGeom>
          <a:blipFill rotWithShape="0">
            <a:blip r:embed="rId8"/>
            <a:stretch>
              <a:fillRect b="-7353"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graphicFrame>
        <p:nvGraphicFramePr>
          <p:cNvPr id="46088" name="Object 41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2760742" y="4377120"/>
          <a:ext cx="5746594" cy="1579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2" name="Equation" r:id="rId9" imgW="3962400" imgH="1016000" progId="Equation.DSMT4">
                  <p:embed/>
                </p:oleObj>
              </mc:Choice>
              <mc:Fallback>
                <p:oleObj name="Equation" r:id="rId9" imgW="3962400" imgH="1016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0742" y="4377120"/>
                        <a:ext cx="5746594" cy="1579632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9" name="Object 41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1331102" y="1396845"/>
          <a:ext cx="5632954" cy="1064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3" name="Equation" r:id="rId11" imgW="3962160" imgH="749160" progId="Equation.DSMT4">
                  <p:embed/>
                </p:oleObj>
              </mc:Choice>
              <mc:Fallback>
                <p:oleObj name="Equation" r:id="rId11" imgW="3962160" imgH="749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102" y="1396845"/>
                        <a:ext cx="5632954" cy="106477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6090" name="直接箭头连接符 28"/>
          <p:cNvCxnSpPr>
            <a:cxnSpLocks noChangeShapeType="1"/>
          </p:cNvCxnSpPr>
          <p:nvPr/>
        </p:nvCxnSpPr>
        <p:spPr bwMode="auto">
          <a:xfrm>
            <a:off x="3978275" y="3429001"/>
            <a:ext cx="719138" cy="936625"/>
          </a:xfrm>
          <a:prstGeom prst="straightConnector1">
            <a:avLst/>
          </a:prstGeom>
          <a:noFill/>
          <a:ln w="38100" cmpd="dbl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091" name="直接箭头连接符 30"/>
          <p:cNvCxnSpPr>
            <a:cxnSpLocks noChangeShapeType="1"/>
          </p:cNvCxnSpPr>
          <p:nvPr/>
        </p:nvCxnSpPr>
        <p:spPr bwMode="auto">
          <a:xfrm flipH="1">
            <a:off x="4765676" y="2846389"/>
            <a:ext cx="868363" cy="1519237"/>
          </a:xfrm>
          <a:prstGeom prst="straightConnector1">
            <a:avLst/>
          </a:prstGeom>
          <a:noFill/>
          <a:ln w="38100" cmpd="dbl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文本框 2"/>
          <p:cNvSpPr txBox="1"/>
          <p:nvPr/>
        </p:nvSpPr>
        <p:spPr>
          <a:xfrm>
            <a:off x="52409" y="6376316"/>
            <a:ext cx="573746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 smtClean="0">
                <a:solidFill>
                  <a:srgbClr val="000000"/>
                </a:solidFill>
              </a:rPr>
              <a:t>Han,2014,ITSC19; Han and Bormann,2016; Han,2020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5587" y="3442296"/>
            <a:ext cx="7507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Constrain the total size of 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bias correction to each </a:t>
            </a:r>
            <a:r>
              <a:rPr lang="en-US" altLang="zh-CN" dirty="0" smtClean="0">
                <a:solidFill>
                  <a:srgbClr val="000000"/>
                </a:solidFill>
              </a:rPr>
              <a:t>channel using radiometric uncertainty estimation</a:t>
            </a:r>
            <a:endParaRPr lang="en-US" altLang="zh-CN" dirty="0">
              <a:solidFill>
                <a:srgbClr val="000000"/>
              </a:solidFill>
            </a:endParaRPr>
          </a:p>
          <a:p>
            <a:r>
              <a:rPr lang="en-US" altLang="zh-CN" dirty="0">
                <a:solidFill>
                  <a:srgbClr val="000000"/>
                </a:solidFill>
              </a:rPr>
              <a:t>(</a:t>
            </a:r>
            <a:r>
              <a:rPr lang="en-US" altLang="zh-CN" dirty="0">
                <a:solidFill>
                  <a:srgbClr val="FF0000"/>
                </a:solidFill>
              </a:rPr>
              <a:t>Weak Constraint</a:t>
            </a:r>
            <a:r>
              <a:rPr lang="en-US" altLang="zh-CN" dirty="0">
                <a:solidFill>
                  <a:srgbClr val="000000"/>
                </a:solidFill>
              </a:rPr>
              <a:t>)</a:t>
            </a:r>
            <a:endParaRPr lang="zh-CN" altLang="en-US" dirty="0">
              <a:solidFill>
                <a:srgbClr val="000000"/>
              </a:solidFill>
            </a:endParaRPr>
          </a:p>
        </p:txBody>
      </p:sp>
      <p:graphicFrame>
        <p:nvGraphicFramePr>
          <p:cNvPr id="14" name="Object 15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5573244" y="6028119"/>
          <a:ext cx="6378575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4" name="Equation" r:id="rId13" imgW="4584600" imgH="533160" progId="Equation.DSMT4">
                  <p:embed/>
                </p:oleObj>
              </mc:Choice>
              <mc:Fallback>
                <p:oleObj name="Equation" r:id="rId13" imgW="458460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3244" y="6028119"/>
                        <a:ext cx="6378575" cy="74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36"/>
          <p:cNvGrpSpPr>
            <a:grpSpLocks/>
          </p:cNvGrpSpPr>
          <p:nvPr/>
        </p:nvGrpSpPr>
        <p:grpSpPr bwMode="auto">
          <a:xfrm>
            <a:off x="9050338" y="4975462"/>
            <a:ext cx="1439862" cy="660400"/>
            <a:chOff x="4422" y="1434"/>
            <a:chExt cx="907" cy="416"/>
          </a:xfrm>
        </p:grpSpPr>
        <p:graphicFrame>
          <p:nvGraphicFramePr>
            <p:cNvPr id="16" name="Object 34"/>
            <p:cNvGraphicFramePr>
              <a:graphicFrameLocks noChangeAspect="1"/>
            </p:cNvGraphicFramePr>
            <p:nvPr/>
          </p:nvGraphicFramePr>
          <p:xfrm>
            <a:off x="4473" y="1434"/>
            <a:ext cx="856" cy="2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5" name="Equation" r:id="rId15" imgW="825500" imgH="203200" progId="Equation.DSMT4">
                    <p:embed/>
                  </p:oleObj>
                </mc:Choice>
                <mc:Fallback>
                  <p:oleObj name="Equation" r:id="rId15" imgW="825500" imgH="203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3" y="1434"/>
                          <a:ext cx="856" cy="2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35"/>
            <p:cNvGraphicFramePr>
              <a:graphicFrameLocks noChangeAspect="1"/>
            </p:cNvGraphicFramePr>
            <p:nvPr/>
          </p:nvGraphicFramePr>
          <p:xfrm>
            <a:off x="4422" y="1660"/>
            <a:ext cx="726" cy="1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6" name="Equation" r:id="rId17" imgW="774364" imgH="203112" progId="Equation.DSMT4">
                    <p:embed/>
                  </p:oleObj>
                </mc:Choice>
                <mc:Fallback>
                  <p:oleObj name="Equation" r:id="rId17" imgW="774364" imgH="203112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2" y="1660"/>
                          <a:ext cx="726" cy="1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6839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6268" y="190627"/>
            <a:ext cx="10938293" cy="708025"/>
          </a:xfrm>
        </p:spPr>
        <p:txBody>
          <a:bodyPr/>
          <a:lstStyle/>
          <a:p>
            <a:r>
              <a:rPr lang="en-US" altLang="zh-CN" dirty="0" err="1" smtClean="0"/>
              <a:t>CVarBC</a:t>
            </a:r>
            <a:r>
              <a:rPr lang="en-US" altLang="zh-CN" dirty="0" smtClean="0"/>
              <a:t> (since 5 June 2018, IFS CY45R1)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407" y="914401"/>
            <a:ext cx="9322379" cy="52309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02667" y="6145385"/>
            <a:ext cx="92705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hlinkClick r:id="rId3"/>
              </a:rPr>
              <a:t>https://confluence.ecmwf.int/display/FCST/Implementation+of+IFS+cycle+45r</a:t>
            </a:r>
            <a:r>
              <a:rPr lang="zh-CN" altLang="en-US" sz="2000" dirty="0" smtClean="0">
                <a:hlinkClick r:id="rId3"/>
              </a:rPr>
              <a:t>1</a:t>
            </a:r>
            <a:endParaRPr lang="en-US" altLang="zh-CN" sz="2000" dirty="0" smtClean="0"/>
          </a:p>
          <a:p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3528574" y="5587378"/>
            <a:ext cx="259564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From Andy </a:t>
            </a:r>
            <a:r>
              <a:rPr lang="en-US" altLang="zh-CN" dirty="0" smtClean="0"/>
              <a:t>Brown,2018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689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D2ACB66-651D-F943-B788-5A7EF496FDC8}"/>
              </a:ext>
            </a:extLst>
          </p:cNvPr>
          <p:cNvSpPr txBox="1"/>
          <p:nvPr/>
        </p:nvSpPr>
        <p:spPr>
          <a:xfrm>
            <a:off x="1053739" y="84623"/>
            <a:ext cx="306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Targeted Observing</a:t>
            </a:r>
            <a:endParaRPr lang="en-US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46C046A-6107-8242-95A8-2B4E3A573E83}"/>
              </a:ext>
            </a:extLst>
          </p:cNvPr>
          <p:cNvSpPr txBox="1"/>
          <p:nvPr/>
        </p:nvSpPr>
        <p:spPr>
          <a:xfrm>
            <a:off x="467288" y="604559"/>
            <a:ext cx="52764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 smtClean="0"/>
              <a:t>Geo. platform is flexible for selected region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 smtClean="0"/>
              <a:t>FY4A </a:t>
            </a:r>
            <a:r>
              <a:rPr lang="en-US" dirty="0"/>
              <a:t>GIIRS </a:t>
            </a:r>
            <a:r>
              <a:rPr lang="en-US" dirty="0">
                <a:solidFill>
                  <a:srgbClr val="FF0000"/>
                </a:solidFill>
              </a:rPr>
              <a:t>Quick Scan Mode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Test data  5 minute repeat time near Hong Kong, 1 May 2019.</a:t>
            </a:r>
            <a:br>
              <a:rPr lang="en-US" dirty="0"/>
            </a:br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This animation shows the footprints of the FY4A GIIRS LW focal plane array as it covers the region using </a:t>
            </a:r>
            <a:r>
              <a:rPr lang="en-US" dirty="0">
                <a:solidFill>
                  <a:srgbClr val="FF0000"/>
                </a:solidFill>
              </a:rPr>
              <a:t>“stop and stare” </a:t>
            </a:r>
            <a:r>
              <a:rPr lang="en-US" dirty="0"/>
              <a:t>spatial sampling.</a:t>
            </a:r>
            <a:br>
              <a:rPr lang="en-US" dirty="0"/>
            </a:br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The ”stare” dwell time is between 10 and 11 seconds. During this time repeated samples are co-added to reduce noise on the GIIRS spectra.</a:t>
            </a:r>
            <a:br>
              <a:rPr lang="en-US" dirty="0"/>
            </a:br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Each of the 128 LW and 128 MW detectors are measured simultaneously during a dwell period.</a:t>
            </a:r>
            <a:br>
              <a:rPr lang="en-US" dirty="0"/>
            </a:br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Larger arrays will reduce repeat times.</a:t>
            </a:r>
          </a:p>
        </p:txBody>
      </p:sp>
      <p:pic>
        <p:nvPicPr>
          <p:cNvPr id="4" name="Online Media 3" descr="GIIRS_focalPlane_animation_20190501_BT_wn900.mp4">
            <a:hlinkClick r:id="" action="ppaction://media"/>
            <a:extLst>
              <a:ext uri="{FF2B5EF4-FFF2-40B4-BE49-F238E27FC236}">
                <a16:creationId xmlns="" xmlns:a16="http://schemas.microsoft.com/office/drawing/2014/main" id="{51FB2BC4-DB19-8F4F-9408-FCC6B0EAC5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9967" y="0"/>
            <a:ext cx="653203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85A69C0-536C-124A-B165-657B8226B8AA}"/>
              </a:ext>
            </a:extLst>
          </p:cNvPr>
          <p:cNvSpPr txBox="1"/>
          <p:nvPr/>
        </p:nvSpPr>
        <p:spPr>
          <a:xfrm>
            <a:off x="10206128" y="85530"/>
            <a:ext cx="1804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LW Window</a:t>
            </a:r>
          </a:p>
        </p:txBody>
      </p:sp>
      <p:sp>
        <p:nvSpPr>
          <p:cNvPr id="3" name="矩形 2"/>
          <p:cNvSpPr/>
          <p:nvPr/>
        </p:nvSpPr>
        <p:spPr bwMode="auto">
          <a:xfrm>
            <a:off x="6917167" y="957431"/>
            <a:ext cx="4265407" cy="507223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07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6" y="1204729"/>
            <a:ext cx="6432319" cy="51458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0640" y="98669"/>
            <a:ext cx="9153967" cy="708025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Geo Sounder </a:t>
            </a:r>
            <a:r>
              <a:rPr lang="en-US" altLang="zh-CN" dirty="0" smtClean="0"/>
              <a:t>and Leo Sounder: Hurricane sounding</a:t>
            </a:r>
            <a:endParaRPr lang="zh-CN" altLang="en-US" dirty="0"/>
          </a:p>
        </p:txBody>
      </p:sp>
      <p:pic>
        <p:nvPicPr>
          <p:cNvPr id="1026" name="Picture 2" descr="NOAA-20 CrIS  - Collection of Critical Variables - Brightness Temp. 11 μm (900 cm⁻¹) - 07-10-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98" y="1360844"/>
            <a:ext cx="3693771" cy="480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 bwMode="auto">
          <a:xfrm>
            <a:off x="9522621" y="2075630"/>
            <a:ext cx="591671" cy="543261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9522620" y="4344895"/>
            <a:ext cx="591671" cy="543261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82924" y="994996"/>
            <a:ext cx="3061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Geo Sounder: FY-4A GIIRS 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378743" y="921500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Leo Sounder: N20 </a:t>
            </a:r>
            <a:r>
              <a:rPr lang="en-US" altLang="zh-CN" dirty="0" err="1">
                <a:solidFill>
                  <a:srgbClr val="FF0000"/>
                </a:solidFill>
              </a:rPr>
              <a:t>CrIS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36985" y="6352435"/>
            <a:ext cx="2441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Typhoon Maria (2018)</a:t>
            </a:r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6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标题 3"/>
          <p:cNvSpPr>
            <a:spLocks noGrp="1"/>
          </p:cNvSpPr>
          <p:nvPr>
            <p:ph type="title"/>
          </p:nvPr>
        </p:nvSpPr>
        <p:spPr>
          <a:xfrm>
            <a:off x="92288" y="100917"/>
            <a:ext cx="12282985" cy="708025"/>
          </a:xfrm>
        </p:spPr>
        <p:txBody>
          <a:bodyPr/>
          <a:lstStyle/>
          <a:p>
            <a:r>
              <a:rPr lang="en-US" altLang="zh-CN" dirty="0" smtClean="0">
                <a:solidFill>
                  <a:srgbClr val="0000CC"/>
                </a:solidFill>
              </a:rPr>
              <a:t>Impact of </a:t>
            </a:r>
            <a:r>
              <a:rPr lang="en-US" altLang="zh-CN" dirty="0">
                <a:solidFill>
                  <a:srgbClr val="FF0000"/>
                </a:solidFill>
              </a:rPr>
              <a:t>GIIRS targeted observing </a:t>
            </a:r>
            <a:r>
              <a:rPr lang="en-US" altLang="zh-CN" dirty="0" smtClean="0">
                <a:solidFill>
                  <a:srgbClr val="0000CC"/>
                </a:solidFill>
              </a:rPr>
              <a:t>on Typhoon Maria </a:t>
            </a:r>
            <a:r>
              <a:rPr lang="en-US" altLang="zh-CN" dirty="0" smtClean="0">
                <a:solidFill>
                  <a:srgbClr val="0000CC"/>
                </a:solidFill>
              </a:rPr>
              <a:t>forecasts</a:t>
            </a:r>
            <a:endParaRPr lang="zh-CN" altLang="en-US" dirty="0" smtClean="0"/>
          </a:p>
        </p:txBody>
      </p:sp>
      <p:pic>
        <p:nvPicPr>
          <p:cNvPr id="179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r="16040"/>
          <a:stretch>
            <a:fillRect/>
          </a:stretch>
        </p:blipFill>
        <p:spPr bwMode="auto">
          <a:xfrm>
            <a:off x="349140" y="1038970"/>
            <a:ext cx="5828014" cy="441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779045" y="5883820"/>
            <a:ext cx="8781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/>
              <a:t>Han W. et. </a:t>
            </a:r>
            <a:r>
              <a:rPr lang="en-US" altLang="zh-CN" dirty="0" err="1"/>
              <a:t>al.,Assimilation</a:t>
            </a:r>
            <a:r>
              <a:rPr lang="en-US" altLang="zh-CN" dirty="0"/>
              <a:t> </a:t>
            </a:r>
            <a:r>
              <a:rPr lang="en-US" altLang="zh-CN" dirty="0"/>
              <a:t>of high </a:t>
            </a:r>
            <a:r>
              <a:rPr lang="en-US" altLang="zh-CN" dirty="0"/>
              <a:t>temporal GIIRS </a:t>
            </a:r>
            <a:r>
              <a:rPr lang="en-US" altLang="zh-CN" dirty="0"/>
              <a:t>radiance in </a:t>
            </a:r>
            <a:r>
              <a:rPr lang="en-US" altLang="zh-CN" dirty="0" smtClean="0"/>
              <a:t>GRAPES,ITSC22</a:t>
            </a:r>
            <a:r>
              <a:rPr lang="en-US" altLang="zh-CN" dirty="0"/>
              <a:t>, Québec, Canada, 31 </a:t>
            </a:r>
            <a:r>
              <a:rPr lang="en-US" altLang="zh-CN" dirty="0"/>
              <a:t>October – 6 November 2019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943" y="1038970"/>
            <a:ext cx="5485143" cy="426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31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4245" y="156977"/>
            <a:ext cx="10323755" cy="708025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Global Ring </a:t>
            </a:r>
            <a:r>
              <a:rPr lang="en-US" altLang="zh-CN" dirty="0" smtClean="0"/>
              <a:t>of geo. sounders in global observing system</a:t>
            </a:r>
            <a:endParaRPr lang="zh-CN" altLang="en-US" dirty="0"/>
          </a:p>
        </p:txBody>
      </p:sp>
      <p:pic>
        <p:nvPicPr>
          <p:cNvPr id="5122" name="Picture 2" descr="https://geozoneblog.files.wordpress.com/2014/05/globalwrappedclipp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759" y="2577995"/>
            <a:ext cx="7572080" cy="371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0222" y="1062251"/>
            <a:ext cx="11001153" cy="5298559"/>
          </a:xfrm>
        </p:spPr>
        <p:txBody>
          <a:bodyPr/>
          <a:lstStyle/>
          <a:p>
            <a:r>
              <a:rPr lang="en-US" altLang="zh-CN" b="0" dirty="0" smtClean="0"/>
              <a:t>User driven </a:t>
            </a:r>
            <a:r>
              <a:rPr lang="en-US" altLang="zh-CN" dirty="0" smtClean="0">
                <a:solidFill>
                  <a:srgbClr val="FF0000"/>
                </a:solidFill>
              </a:rPr>
              <a:t>Target Observing </a:t>
            </a:r>
            <a:r>
              <a:rPr lang="en-US" altLang="zh-CN" b="0" dirty="0" smtClean="0"/>
              <a:t>to improve High Impact Weather (</a:t>
            </a:r>
            <a:r>
              <a:rPr lang="en-US" altLang="zh-CN" dirty="0" smtClean="0">
                <a:solidFill>
                  <a:srgbClr val="FF0000"/>
                </a:solidFill>
              </a:rPr>
              <a:t>HIW</a:t>
            </a:r>
            <a:r>
              <a:rPr lang="en-US" altLang="zh-CN" b="0" dirty="0" smtClean="0"/>
              <a:t>)</a:t>
            </a:r>
            <a:endParaRPr lang="zh-CN" altLang="en-US" dirty="0" smtClean="0"/>
          </a:p>
          <a:p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2" y="1984429"/>
            <a:ext cx="9494539" cy="49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9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183300" name="Rectangle 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183303" name="Object 2"/>
          <p:cNvGraphicFramePr>
            <a:graphicFrameLocks noChangeAspect="1"/>
          </p:cNvGraphicFramePr>
          <p:nvPr>
            <p:extLst/>
          </p:nvPr>
        </p:nvGraphicFramePr>
        <p:xfrm>
          <a:off x="6015384" y="1613898"/>
          <a:ext cx="3998219" cy="518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Visio" r:id="rId4" imgW="4299355" imgH="5564846" progId="Visio.Drawing.11">
                  <p:embed/>
                </p:oleObj>
              </mc:Choice>
              <mc:Fallback>
                <p:oleObj name="Visio" r:id="rId4" imgW="4299355" imgH="556484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5384" y="1613898"/>
                        <a:ext cx="3998219" cy="518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692958" y="3934079"/>
            <a:ext cx="3403042" cy="2934236"/>
            <a:chOff x="0" y="0"/>
            <a:chExt cx="3403042" cy="2934236"/>
          </a:xfrm>
        </p:grpSpPr>
        <p:pic>
          <p:nvPicPr>
            <p:cNvPr id="183302" name="图片 8" descr="无标题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86100" cy="283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文本框 1"/>
            <p:cNvSpPr txBox="1"/>
            <p:nvPr/>
          </p:nvSpPr>
          <p:spPr>
            <a:xfrm>
              <a:off x="2627784" y="692696"/>
              <a:ext cx="748923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  <a:ea typeface="宋体" panose="02010600030101010101" pitchFamily="2" charset="-122"/>
                </a:rPr>
                <a:t>North</a:t>
              </a:r>
              <a:endParaRPr lang="zh-CN" altLang="en-US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615647" y="1556792"/>
              <a:ext cx="787395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  <a:ea typeface="宋体" panose="02010600030101010101" pitchFamily="2" charset="-122"/>
                </a:rPr>
                <a:t>South</a:t>
              </a:r>
              <a:endParaRPr lang="zh-CN" altLang="en-US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09332" y="2564904"/>
              <a:ext cx="706284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  <a:ea typeface="宋体" panose="02010600030101010101" pitchFamily="2" charset="-122"/>
                </a:rPr>
                <a:t>West</a:t>
              </a:r>
              <a:endParaRPr lang="zh-CN" altLang="en-US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561460" y="2564904"/>
              <a:ext cx="646331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  <a:ea typeface="宋体" panose="02010600030101010101" pitchFamily="2" charset="-122"/>
                </a:rPr>
                <a:t>East</a:t>
              </a:r>
              <a:endParaRPr lang="zh-CN" altLang="en-US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775666" y="814469"/>
            <a:ext cx="4354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a typeface="宋体" panose="02010600030101010101" pitchFamily="2" charset="-122"/>
              </a:rPr>
              <a:t>Detector Array:</a:t>
            </a:r>
            <a:r>
              <a:rPr lang="en-US" altLang="zh-CN" sz="2400" dirty="0">
                <a:solidFill>
                  <a:srgbClr val="FF0000"/>
                </a:solidFill>
                <a:ea typeface="宋体" panose="02010600030101010101" pitchFamily="2" charset="-122"/>
              </a:rPr>
              <a:t>112</a:t>
            </a:r>
            <a:r>
              <a:rPr lang="en-US" altLang="zh-CN" sz="2400" dirty="0">
                <a:solidFill>
                  <a:srgbClr val="000000"/>
                </a:solidFill>
                <a:ea typeface="宋体" panose="02010600030101010101" pitchFamily="2" charset="-122"/>
              </a:rPr>
              <a:t>kmX</a:t>
            </a:r>
            <a:r>
              <a:rPr lang="en-US" altLang="zh-CN" sz="2400" dirty="0">
                <a:solidFill>
                  <a:srgbClr val="FF0000"/>
                </a:solidFill>
                <a:ea typeface="宋体" panose="02010600030101010101" pitchFamily="2" charset="-122"/>
              </a:rPr>
              <a:t>648</a:t>
            </a:r>
            <a:r>
              <a:rPr lang="en-US" altLang="zh-CN" sz="2400" dirty="0">
                <a:solidFill>
                  <a:srgbClr val="000000"/>
                </a:solidFill>
                <a:ea typeface="宋体" panose="02010600030101010101" pitchFamily="2" charset="-122"/>
              </a:rPr>
              <a:t>km</a:t>
            </a:r>
          </a:p>
          <a:p>
            <a:r>
              <a:rPr lang="en-US" altLang="zh-CN" sz="2400" dirty="0">
                <a:solidFill>
                  <a:srgbClr val="000000"/>
                </a:solidFill>
                <a:ea typeface="宋体" panose="02010600030101010101" pitchFamily="2" charset="-122"/>
              </a:rPr>
              <a:t>FOV: </a:t>
            </a:r>
            <a:r>
              <a:rPr lang="en-US" altLang="zh-CN" sz="2400" dirty="0">
                <a:solidFill>
                  <a:srgbClr val="FF0000"/>
                </a:solidFill>
                <a:ea typeface="宋体" panose="02010600030101010101" pitchFamily="2" charset="-122"/>
              </a:rPr>
              <a:t>16</a:t>
            </a:r>
            <a:r>
              <a:rPr lang="en-US" altLang="zh-CN" sz="2400" dirty="0">
                <a:solidFill>
                  <a:srgbClr val="000000"/>
                </a:solidFill>
                <a:ea typeface="宋体" panose="02010600030101010101" pitchFamily="2" charset="-122"/>
              </a:rPr>
              <a:t>km</a:t>
            </a:r>
            <a:endParaRPr lang="zh-CN" altLang="en-US" sz="2400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24821" y="896075"/>
            <a:ext cx="444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2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hour</a:t>
            </a:r>
            <a:r>
              <a:rPr lang="zh-CN" altLang="en-US" sz="2400" dirty="0">
                <a:solidFill>
                  <a:srgbClr val="000000"/>
                </a:solidFill>
              </a:rPr>
              <a:t>（</a:t>
            </a:r>
            <a:r>
              <a:rPr lang="en-US" altLang="zh-CN" sz="2400" dirty="0">
                <a:solidFill>
                  <a:srgbClr val="000000"/>
                </a:solidFill>
              </a:rPr>
              <a:t>15N-65N ,75E-135E</a:t>
            </a:r>
            <a:r>
              <a:rPr lang="zh-CN" altLang="en-US" sz="2400" dirty="0">
                <a:solidFill>
                  <a:srgbClr val="000000"/>
                </a:solidFill>
              </a:rPr>
              <a:t>）</a:t>
            </a:r>
            <a:endParaRPr lang="en-US" altLang="zh-CN" sz="2400" dirty="0">
              <a:solidFill>
                <a:srgbClr val="000000"/>
              </a:solidFill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263857" y="116832"/>
            <a:ext cx="11891749" cy="708025"/>
          </a:xfrm>
        </p:spPr>
        <p:txBody>
          <a:bodyPr/>
          <a:lstStyle/>
          <a:p>
            <a:r>
              <a:rPr lang="en-US" altLang="zh-CN" dirty="0" smtClean="0"/>
              <a:t>Large detector array of FY-4A GIIRS: </a:t>
            </a:r>
            <a:r>
              <a:rPr lang="en-US" altLang="zh-CN" dirty="0" smtClean="0">
                <a:solidFill>
                  <a:srgbClr val="FF0000"/>
                </a:solidFill>
              </a:rPr>
              <a:t>Uniformity </a:t>
            </a:r>
            <a:r>
              <a:rPr lang="en-US" altLang="zh-CN" dirty="0" smtClean="0"/>
              <a:t>(spectral and radiometric)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endParaRPr lang="zh-CN" altLang="en-US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027" y="2137865"/>
            <a:ext cx="2305267" cy="160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2099134" y="1762783"/>
            <a:ext cx="213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FY-3D HIRAS:</a:t>
            </a:r>
            <a:r>
              <a:rPr lang="en-US" altLang="zh-CN" dirty="0">
                <a:solidFill>
                  <a:srgbClr val="FF0000"/>
                </a:solidFill>
              </a:rPr>
              <a:t>2X2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957060" y="146210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32X4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CA67E6A1-8D8F-C948-8AFF-8308D9568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r="12327"/>
          <a:stretch/>
        </p:blipFill>
        <p:spPr bwMode="auto">
          <a:xfrm>
            <a:off x="4525225" y="2033689"/>
            <a:ext cx="1899596" cy="181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4957113" y="176278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CrIS:</a:t>
            </a:r>
            <a:r>
              <a:rPr lang="en-US" altLang="zh-CN" dirty="0">
                <a:solidFill>
                  <a:srgbClr val="FF0000"/>
                </a:solidFill>
              </a:rPr>
              <a:t>3X3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89163" y="3868740"/>
            <a:ext cx="5682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Spectral bias of the off-axis FOV is an important issue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72700" y="1341364"/>
            <a:ext cx="22749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MTG IRS</a:t>
            </a:r>
            <a:r>
              <a:rPr lang="en-US" altLang="zh-CN" dirty="0">
                <a:solidFill>
                  <a:srgbClr val="000000"/>
                </a:solidFill>
              </a:rPr>
              <a:t>: </a:t>
            </a:r>
            <a:r>
              <a:rPr lang="en-US" altLang="zh-CN" dirty="0">
                <a:solidFill>
                  <a:srgbClr val="FF0000"/>
                </a:solidFill>
              </a:rPr>
              <a:t>160X160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749773" y="1462104"/>
            <a:ext cx="1783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648km×112km</a:t>
            </a:r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3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5260" y="448975"/>
            <a:ext cx="12420600" cy="708025"/>
          </a:xfrm>
        </p:spPr>
        <p:txBody>
          <a:bodyPr/>
          <a:lstStyle/>
          <a:p>
            <a:r>
              <a:rPr lang="en-US" altLang="zh-CN" dirty="0" smtClean="0"/>
              <a:t>Questions: </a:t>
            </a:r>
            <a:br>
              <a:rPr lang="en-US" altLang="zh-CN" dirty="0" smtClean="0"/>
            </a:br>
            <a:r>
              <a:rPr lang="en-US" altLang="zh-CN" sz="2400" b="0" dirty="0" smtClean="0">
                <a:solidFill>
                  <a:srgbClr val="FF0000"/>
                </a:solidFill>
              </a:rPr>
              <a:t>WHY</a:t>
            </a:r>
            <a:r>
              <a:rPr lang="en-US" altLang="zh-CN" sz="2400" b="0" dirty="0" smtClean="0"/>
              <a:t> </a:t>
            </a:r>
            <a:r>
              <a:rPr lang="en-US" altLang="zh-CN" sz="2400" b="0" dirty="0"/>
              <a:t>the spectral shift estimations </a:t>
            </a:r>
            <a:r>
              <a:rPr lang="en-US" altLang="zh-CN" sz="2400" b="0" dirty="0" smtClean="0"/>
              <a:t>are </a:t>
            </a:r>
            <a:r>
              <a:rPr lang="en-US" altLang="zh-CN" sz="2400" b="0" dirty="0" smtClean="0">
                <a:solidFill>
                  <a:srgbClr val="FF0000"/>
                </a:solidFill>
              </a:rPr>
              <a:t>different</a:t>
            </a:r>
            <a:r>
              <a:rPr lang="en-US" altLang="zh-CN" sz="2400" b="0" dirty="0" smtClean="0"/>
              <a:t> </a:t>
            </a:r>
            <a:r>
              <a:rPr lang="en-US" altLang="zh-CN" sz="2400" b="0" dirty="0"/>
              <a:t>using GIIRS_IASI and </a:t>
            </a:r>
            <a:r>
              <a:rPr lang="en-US" altLang="zh-CN" sz="2400" b="0" dirty="0" err="1" smtClean="0"/>
              <a:t>GIIRS_CrIS</a:t>
            </a:r>
            <a:r>
              <a:rPr lang="en-US" altLang="zh-CN" sz="2400" b="0" dirty="0" smtClean="0"/>
              <a:t> </a:t>
            </a:r>
            <a:r>
              <a:rPr lang="en-US" altLang="zh-CN" sz="2400" b="0" dirty="0"/>
              <a:t>SNOs</a:t>
            </a:r>
            <a:r>
              <a:rPr lang="en-US" altLang="zh-CN" sz="2400" b="0" dirty="0" smtClean="0"/>
              <a:t>?</a:t>
            </a:r>
            <a:br>
              <a:rPr lang="en-US" altLang="zh-CN" sz="2400" b="0" dirty="0" smtClean="0"/>
            </a:br>
            <a:r>
              <a:rPr lang="en-US" altLang="zh-CN" sz="2400" b="0" dirty="0" smtClean="0">
                <a:solidFill>
                  <a:srgbClr val="FF0000"/>
                </a:solidFill>
              </a:rPr>
              <a:t>WHY</a:t>
            </a:r>
            <a:r>
              <a:rPr lang="en-US" altLang="zh-CN" sz="2400" b="0" dirty="0" smtClean="0"/>
              <a:t> the pattern change over time?</a:t>
            </a: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3" y="1279298"/>
            <a:ext cx="4959371" cy="25375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3" y="4227072"/>
            <a:ext cx="4959371" cy="25375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37" y="1279298"/>
            <a:ext cx="4959371" cy="25375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37" y="4227072"/>
            <a:ext cx="4959371" cy="253755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746123" y="3795372"/>
            <a:ext cx="285206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Period: </a:t>
            </a:r>
            <a:r>
              <a:rPr lang="en-US" altLang="zh-CN" dirty="0" smtClean="0"/>
              <a:t>20200507-200530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503194" y="1443706"/>
            <a:ext cx="132600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GIIRS-IASI</a:t>
            </a:r>
            <a:endParaRPr lang="zh-CN" altLang="en-US" dirty="0" smtClean="0">
              <a:solidFill>
                <a:srgbClr val="0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77546" y="6030788"/>
            <a:ext cx="13516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GIIRS-</a:t>
            </a:r>
            <a:r>
              <a:rPr lang="en-US" altLang="zh-CN" dirty="0" err="1" smtClean="0">
                <a:solidFill>
                  <a:srgbClr val="000000"/>
                </a:solidFill>
              </a:rPr>
              <a:t>CrIS</a:t>
            </a:r>
            <a:endParaRPr lang="zh-CN" altLang="en-US" dirty="0" smtClean="0">
              <a:solidFill>
                <a:srgbClr val="0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10316" y="3776871"/>
            <a:ext cx="307430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Period: 20191107-20191130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899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hw_clean_blu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ommitte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itte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hw_clean_blu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Committe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itte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2562</TotalTime>
  <Words>1452</Words>
  <Application>Microsoft Office PowerPoint</Application>
  <PresentationFormat>宽屏</PresentationFormat>
  <Paragraphs>248</Paragraphs>
  <Slides>34</Slides>
  <Notes>7</Notes>
  <HiddenSlides>0</HiddenSlides>
  <MMClips>1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0" baseType="lpstr">
      <vt:lpstr>等线</vt:lpstr>
      <vt:lpstr>黑体</vt:lpstr>
      <vt:lpstr>宋体</vt:lpstr>
      <vt:lpstr>微软雅黑</vt:lpstr>
      <vt:lpstr>Arial</vt:lpstr>
      <vt:lpstr>Arial Black</vt:lpstr>
      <vt:lpstr>Calibri</vt:lpstr>
      <vt:lpstr>Cambria Math</vt:lpstr>
      <vt:lpstr>Times</vt:lpstr>
      <vt:lpstr>Times New Roman</vt:lpstr>
      <vt:lpstr>Wingdings</vt:lpstr>
      <vt:lpstr>1_hw_clean_blue</vt:lpstr>
      <vt:lpstr>1_Office Theme</vt:lpstr>
      <vt:lpstr>7_hw_clean_blue</vt:lpstr>
      <vt:lpstr>Equation</vt:lpstr>
      <vt:lpstr>Visio</vt:lpstr>
      <vt:lpstr>Evaluation and Assimilation of GeoHIS in JEDI:  Progress and Future Perspective</vt:lpstr>
      <vt:lpstr>Outline</vt:lpstr>
      <vt:lpstr>WHY GeoHIS: Opportunities and Challenges</vt:lpstr>
      <vt:lpstr>PowerPoint 演示文稿</vt:lpstr>
      <vt:lpstr>Geo Sounder and Leo Sounder: Hurricane sounding</vt:lpstr>
      <vt:lpstr>Impact of GIIRS targeted observing on Typhoon Maria forecasts</vt:lpstr>
      <vt:lpstr>Global Ring of geo. sounders in global observing system</vt:lpstr>
      <vt:lpstr>Large detector array of FY-4A GIIRS: Uniformity (spectral and radiometric) </vt:lpstr>
      <vt:lpstr>Questions:  WHY the spectral shift estimations are different using GIIRS_IASI and GIIRS_CrIS SNOs? WHY the pattern change over time? </vt:lpstr>
      <vt:lpstr>Spectral shift estimation using JEDI and SNOs</vt:lpstr>
      <vt:lpstr>CrIS_GIIRS and IASI_GIIRS SNOs  : Hour of the day</vt:lpstr>
      <vt:lpstr>Iterative Spectral Shift Estimation and Correction using local quadratic approximation (ISSEC)</vt:lpstr>
      <vt:lpstr>Spectral diurnal variation estimation using NWP simulation as reference </vt:lpstr>
      <vt:lpstr>Spectral bias diurnal variation (using JEDI UFO) FOV33 and 58</vt:lpstr>
      <vt:lpstr>Spectral shift relative change  (difference to 00z)</vt:lpstr>
      <vt:lpstr>Spectral shift diurnal variation estimated using JEDI</vt:lpstr>
      <vt:lpstr>PowerPoint 演示文稿</vt:lpstr>
      <vt:lpstr>OOPS: On Orbit Parameter eStimation of satellite sensor using data dssimilation methodology</vt:lpstr>
      <vt:lpstr>SOLVE Mysteries: tidy variations of the optical center (5% FOV,6um)</vt:lpstr>
      <vt:lpstr>Long term  spectral variation</vt:lpstr>
      <vt:lpstr>GIIRS spectral longer term variation</vt:lpstr>
      <vt:lpstr>Spectral shift estimation using GIIRS and IASI SNOs</vt:lpstr>
      <vt:lpstr>Spectral shift estimation using GIIRS and CrIS SNOs</vt:lpstr>
      <vt:lpstr>Estimaiton of focal center and afocal ratio variation using GIIRS-IASI and GIIRS-CrIS SNOs</vt:lpstr>
      <vt:lpstr>Suggestions for NWP user community on FY-4A GIIRS QC</vt:lpstr>
      <vt:lpstr>GIIRS O-B on 06Z, May 17 2020 (Super Cyclonic Storm Amphan)</vt:lpstr>
      <vt:lpstr>Winds FY-4A GIIRS humidity sounding(15min )</vt:lpstr>
      <vt:lpstr>Assimilation of GIIRS 4D Winds </vt:lpstr>
      <vt:lpstr>Summary </vt:lpstr>
      <vt:lpstr>References</vt:lpstr>
      <vt:lpstr>What do you find ?</vt:lpstr>
      <vt:lpstr>Radiometric Uncertainty</vt:lpstr>
      <vt:lpstr>Methodology: Constrained Variational Bias Correction (CvarBC)</vt:lpstr>
      <vt:lpstr>CVarBC (since 5 June 2018, IFS CY45R1)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Hyperspectral IR Sensor Parameter Estimation using data assimilation method</dc:title>
  <dc:creator>韩威(拟稿)</dc:creator>
  <cp:lastModifiedBy>韩威(拟稿)</cp:lastModifiedBy>
  <cp:revision>126</cp:revision>
  <dcterms:created xsi:type="dcterms:W3CDTF">2021-05-18T20:40:32Z</dcterms:created>
  <dcterms:modified xsi:type="dcterms:W3CDTF">2021-06-10T20:41:46Z</dcterms:modified>
</cp:coreProperties>
</file>