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8" r:id="rId5"/>
  </p:sldMasterIdLst>
  <p:notesMasterIdLst>
    <p:notesMasterId r:id="rId6"/>
  </p:notesMasterIdLst>
  <p:sldIdLst>
    <p:sldId id="256" r:id="rId7"/>
    <p:sldId id="257" r:id="rId8"/>
    <p:sldId id="258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0" roundtripDataSignature="AMtx7mjtlkl/uayZfWIJ6jSP5xwV26EU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customschemas.google.com/relationships/presentationmetadata" Target="meta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8fd68bf8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78fd68bf8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6b40aea2ff_0_33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g6b40aea2ff_0_33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2" name="Google Shape;82;g6b40aea2ff_0_335"/>
          <p:cNvSpPr txBox="1"/>
          <p:nvPr>
            <p:ph idx="12" type="sldNum"/>
          </p:nvPr>
        </p:nvSpPr>
        <p:spPr>
          <a:xfrm>
            <a:off x="8472458" y="6217623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b40aea2ff_0_345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6b40aea2ff_0_345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g6b40aea2ff_0_345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b40aea2ff_0_3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6b40aea2ff_0_349"/>
          <p:cNvSpPr txBox="1"/>
          <p:nvPr>
            <p:ph idx="1" type="body"/>
          </p:nvPr>
        </p:nvSpPr>
        <p:spPr>
          <a:xfrm>
            <a:off x="307492" y="1444143"/>
            <a:ext cx="85581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type="secHead">
  <p:cSld name="SECTION_HEAD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b40aea2ff_0_352"/>
          <p:cNvSpPr txBox="1"/>
          <p:nvPr>
            <p:ph type="title"/>
          </p:nvPr>
        </p:nvSpPr>
        <p:spPr>
          <a:xfrm>
            <a:off x="722313" y="4406916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g6b40aea2ff_0_352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g6b40aea2ff_0_352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g6b40aea2ff_0_352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g6b40aea2ff_0_352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type="twoObj">
  <p:cSld name="TWO_OBJECT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b40aea2ff_0_3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g6b40aea2ff_0_358"/>
          <p:cNvSpPr txBox="1"/>
          <p:nvPr>
            <p:ph idx="1" type="body"/>
          </p:nvPr>
        </p:nvSpPr>
        <p:spPr>
          <a:xfrm>
            <a:off x="457200" y="160020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g6b40aea2ff_0_358"/>
          <p:cNvSpPr txBox="1"/>
          <p:nvPr>
            <p:ph idx="2" type="body"/>
          </p:nvPr>
        </p:nvSpPr>
        <p:spPr>
          <a:xfrm>
            <a:off x="4648200" y="1600206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g6b40aea2ff_0_358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g6b40aea2ff_0_358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g6b40aea2ff_0_358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type="twoTxTwoObj">
  <p:cSld name="TWO_OBJECTS_WITH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b40aea2ff_0_36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g6b40aea2ff_0_365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g6b40aea2ff_0_365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g6b40aea2ff_0_365"/>
          <p:cNvSpPr txBox="1"/>
          <p:nvPr>
            <p:ph idx="3" type="body"/>
          </p:nvPr>
        </p:nvSpPr>
        <p:spPr>
          <a:xfrm>
            <a:off x="4645033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Google Shape;108;g6b40aea2ff_0_365"/>
          <p:cNvSpPr txBox="1"/>
          <p:nvPr>
            <p:ph idx="4" type="body"/>
          </p:nvPr>
        </p:nvSpPr>
        <p:spPr>
          <a:xfrm>
            <a:off x="4645033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g6b40aea2ff_0_365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g6b40aea2ff_0_365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g6b40aea2ff_0_365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type="objTx">
  <p:cSld name="OBJECT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b40aea2ff_0_374"/>
          <p:cNvSpPr txBox="1"/>
          <p:nvPr>
            <p:ph type="title"/>
          </p:nvPr>
        </p:nvSpPr>
        <p:spPr>
          <a:xfrm>
            <a:off x="457202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g6b40aea2ff_0_374"/>
          <p:cNvSpPr txBox="1"/>
          <p:nvPr>
            <p:ph idx="1" type="body"/>
          </p:nvPr>
        </p:nvSpPr>
        <p:spPr>
          <a:xfrm>
            <a:off x="3575050" y="273066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g6b40aea2ff_0_374"/>
          <p:cNvSpPr txBox="1"/>
          <p:nvPr>
            <p:ph idx="2" type="body"/>
          </p:nvPr>
        </p:nvSpPr>
        <p:spPr>
          <a:xfrm>
            <a:off x="457202" y="1435103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g6b40aea2ff_0_374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g6b40aea2ff_0_374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g6b40aea2ff_0_374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type="picTx">
  <p:cSld name="PICTURE_WITH_CAPTION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6b40aea2ff_0_381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1" name="Google Shape;121;g6b40aea2ff_0_38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Google Shape;122;g6b40aea2ff_0_381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g6b40aea2ff_0_381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g6b40aea2ff_0_381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g6b40aea2ff_0_381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type="vertTx">
  <p:cSld name="VERTICAL_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b40aea2ff_0_38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Google Shape;128;g6b40aea2ff_0_388"/>
          <p:cNvSpPr txBox="1"/>
          <p:nvPr>
            <p:ph idx="1" type="body"/>
          </p:nvPr>
        </p:nvSpPr>
        <p:spPr>
          <a:xfrm rot="5400000">
            <a:off x="2308949" y="-251545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g6b40aea2ff_0_388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g6b40aea2ff_0_388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g6b40aea2ff_0_388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type="vertTitleAndTx">
  <p:cSld name="VERTICAL_TITLE_AND_VERTICAL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b40aea2ff_0_394"/>
          <p:cNvSpPr txBox="1"/>
          <p:nvPr>
            <p:ph type="title"/>
          </p:nvPr>
        </p:nvSpPr>
        <p:spPr>
          <a:xfrm rot="5400000">
            <a:off x="4732349" y="2171704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Google Shape;134;g6b40aea2ff_0_394"/>
          <p:cNvSpPr txBox="1"/>
          <p:nvPr>
            <p:ph idx="1" type="body"/>
          </p:nvPr>
        </p:nvSpPr>
        <p:spPr>
          <a:xfrm rot="5400000">
            <a:off x="541350" y="190504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g6b40aea2ff_0_394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6" name="Google Shape;136;g6b40aea2ff_0_394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7" name="Google Shape;137;g6b40aea2ff_0_394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_HEADER" showMasterSp="0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/>
          <p:nvPr>
            <p:ph type="title"/>
          </p:nvPr>
        </p:nvSpPr>
        <p:spPr>
          <a:xfrm>
            <a:off x="722313" y="4406903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" name="Google Shape;24;p32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2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" showMasterSp="0" type="twoObj">
  <p:cSld name="TWO_OBJEC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3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3"/>
          <p:cNvSpPr txBox="1"/>
          <p:nvPr>
            <p:ph idx="1" type="body"/>
          </p:nvPr>
        </p:nvSpPr>
        <p:spPr>
          <a:xfrm>
            <a:off x="457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33"/>
          <p:cNvSpPr txBox="1"/>
          <p:nvPr>
            <p:ph idx="2" type="body"/>
          </p:nvPr>
        </p:nvSpPr>
        <p:spPr>
          <a:xfrm>
            <a:off x="4648200" y="1600203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1" name="Google Shape;31;p33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3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_OBJECTS_WITH_TEXT" showMasterSp="0" type="twoTxTwoObj">
  <p:cSld name="TWO_OBJECTS_WITH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34"/>
          <p:cNvSpPr txBox="1"/>
          <p:nvPr>
            <p:ph idx="1" type="body"/>
          </p:nvPr>
        </p:nvSpPr>
        <p:spPr>
          <a:xfrm>
            <a:off x="457200" y="1535115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34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8" name="Google Shape;38;p34"/>
          <p:cNvSpPr txBox="1"/>
          <p:nvPr>
            <p:ph idx="3" type="body"/>
          </p:nvPr>
        </p:nvSpPr>
        <p:spPr>
          <a:xfrm>
            <a:off x="4645028" y="1535115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4"/>
          <p:cNvSpPr txBox="1"/>
          <p:nvPr>
            <p:ph idx="4" type="body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34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4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4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5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5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35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_WITH_CAPTION_TEXT" showMasterSp="0" type="objTx">
  <p:cSld name="OBJECT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6"/>
          <p:cNvSpPr txBox="1"/>
          <p:nvPr>
            <p:ph type="title"/>
          </p:nvPr>
        </p:nvSpPr>
        <p:spPr>
          <a:xfrm>
            <a:off x="457202" y="273051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6"/>
          <p:cNvSpPr txBox="1"/>
          <p:nvPr>
            <p:ph idx="1" type="body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0" name="Google Shape;50;p36"/>
          <p:cNvSpPr txBox="1"/>
          <p:nvPr>
            <p:ph idx="2" type="body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1" name="Google Shape;51;p36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6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6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_WITH_CAPTION_TEXT" showMasterSp="0" type="picTx">
  <p:cSld name="PICTURE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7"/>
          <p:cNvSpPr txBox="1"/>
          <p:nvPr>
            <p:ph type="title"/>
          </p:nvPr>
        </p:nvSpPr>
        <p:spPr>
          <a:xfrm>
            <a:off x="1792288" y="4800602"/>
            <a:ext cx="5486400" cy="5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37"/>
          <p:cNvSpPr txBox="1"/>
          <p:nvPr>
            <p:ph idx="1" type="body"/>
          </p:nvPr>
        </p:nvSpPr>
        <p:spPr>
          <a:xfrm>
            <a:off x="1792288" y="5367340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7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7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EXT" showMasterSp="0" type="vertTx">
  <p:cSld name="VERTICAL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8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8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8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8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8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_TITLE_AND_VERTICAL_TEXT" showMasterSp="0" type="vertTitleAndTx">
  <p:cSld name="VERTICAL_TITLE_AND_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9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9"/>
          <p:cNvSpPr txBox="1"/>
          <p:nvPr>
            <p:ph idx="1" type="body"/>
          </p:nvPr>
        </p:nvSpPr>
        <p:spPr>
          <a:xfrm rot="5400000">
            <a:off x="541339" y="190502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9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9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6b40aea2ff_0_3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g6b40aea2ff_0_318"/>
          <p:cNvSpPr txBox="1"/>
          <p:nvPr>
            <p:ph idx="1" type="body"/>
          </p:nvPr>
        </p:nvSpPr>
        <p:spPr>
          <a:xfrm>
            <a:off x="457200" y="1600206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g6b40aea2ff_0_318"/>
          <p:cNvSpPr txBox="1"/>
          <p:nvPr>
            <p:ph idx="10" type="dt"/>
          </p:nvPr>
        </p:nvSpPr>
        <p:spPr>
          <a:xfrm>
            <a:off x="457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g6b40aea2ff_0_318"/>
          <p:cNvSpPr txBox="1"/>
          <p:nvPr>
            <p:ph idx="11" type="ftr"/>
          </p:nvPr>
        </p:nvSpPr>
        <p:spPr>
          <a:xfrm>
            <a:off x="3124200" y="6356366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g6b40aea2ff_0_318"/>
          <p:cNvSpPr txBox="1"/>
          <p:nvPr>
            <p:ph idx="12" type="sldNum"/>
          </p:nvPr>
        </p:nvSpPr>
        <p:spPr>
          <a:xfrm>
            <a:off x="6553200" y="6356366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9.png"/><Relationship Id="rId5" Type="http://schemas.openxmlformats.org/officeDocument/2006/relationships/hyperlink" Target="https://github.com/JCSDA-internal/ufo/tree/develop/src/ufo/gnssro" TargetMode="External"/><Relationship Id="rId6" Type="http://schemas.openxmlformats.org/officeDocument/2006/relationships/image" Target="../media/image3.png"/><Relationship Id="rId7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1370873" y="1843092"/>
            <a:ext cx="3429000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b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ull_disk_ahi_true_color_20150819070000 (1).jpg" id="145" name="Google Shape;145;p1"/>
          <p:cNvPicPr preferRelativeResize="0"/>
          <p:nvPr/>
        </p:nvPicPr>
        <p:blipFill rotWithShape="1">
          <a:blip r:embed="rId3">
            <a:alphaModFix/>
          </a:blip>
          <a:srcRect b="24276" l="0" r="37416" t="0"/>
          <a:stretch/>
        </p:blipFill>
        <p:spPr>
          <a:xfrm>
            <a:off x="4870863" y="1692448"/>
            <a:ext cx="4291997" cy="519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"/>
          <p:cNvSpPr/>
          <p:nvPr/>
        </p:nvSpPr>
        <p:spPr>
          <a:xfrm>
            <a:off x="1140512" y="492896"/>
            <a:ext cx="900201" cy="915633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294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"/>
          <p:cNvSpPr txBox="1"/>
          <p:nvPr>
            <p:ph type="ctrTitle"/>
          </p:nvPr>
        </p:nvSpPr>
        <p:spPr>
          <a:xfrm>
            <a:off x="200284" y="2274339"/>
            <a:ext cx="7674313" cy="2641489"/>
          </a:xfrm>
          <a:prstGeom prst="rect">
            <a:avLst/>
          </a:prstGeom>
          <a:gradFill>
            <a:gsLst>
              <a:gs pos="0">
                <a:schemeClr val="dk1"/>
              </a:gs>
              <a:gs pos="6000">
                <a:schemeClr val="dk1"/>
              </a:gs>
              <a:gs pos="100000">
                <a:srgbClr val="E0E8F4">
                  <a:alpha val="0"/>
                </a:srgbClr>
              </a:gs>
            </a:gsLst>
            <a:lin ang="0" scaled="0"/>
          </a:gradFill>
          <a:ln>
            <a:noFill/>
          </a:ln>
          <a:effectLst>
            <a:outerShdw blurRad="50800" rotWithShape="0" algn="tl" dir="2700000" dist="50800">
              <a:srgbClr val="000000">
                <a:alpha val="8431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b="1" lang="en-US" sz="3200">
                <a:solidFill>
                  <a:schemeClr val="lt1"/>
                </a:solidFill>
              </a:rPr>
              <a:t>Multiple GNSSRO operators in JEDI UFO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br>
              <a:rPr b="0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i="1" lang="en-US" sz="1800">
                <a:solidFill>
                  <a:schemeClr val="lt1"/>
                </a:solidFill>
              </a:rPr>
            </a:br>
            <a:endParaRPr i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t/>
            </a:r>
            <a:endParaRPr i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</a:pPr>
            <a:r>
              <a:rPr lang="en-US" sz="1800">
                <a:solidFill>
                  <a:schemeClr val="lt1"/>
                </a:solidFill>
              </a:rPr>
              <a:t>Hailing Zhang, François Vandenberghe, Hui Shao</a:t>
            </a:r>
            <a:br>
              <a:rPr lang="en-US" sz="1800">
                <a:solidFill>
                  <a:schemeClr val="lt1"/>
                </a:solidFill>
              </a:rPr>
            </a:br>
            <a:r>
              <a:rPr lang="en-US" sz="1800">
                <a:solidFill>
                  <a:schemeClr val="lt1"/>
                </a:solidFill>
              </a:rPr>
              <a:t>Joint Center for Satellite Data Assimilation</a:t>
            </a:r>
            <a:r>
              <a:rPr b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1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0" y="-69517"/>
            <a:ext cx="6919326" cy="216036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>
            <a:off x="16982" y="6581004"/>
            <a:ext cx="6176784" cy="276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2021 JCSDA Technical Review Meeting and Science Workshop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457200" y="375602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"/>
          <p:cNvSpPr txBox="1"/>
          <p:nvPr/>
        </p:nvSpPr>
        <p:spPr>
          <a:xfrm>
            <a:off x="123297" y="3016325"/>
            <a:ext cx="68307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*GNSSRO - </a:t>
            </a:r>
            <a:r>
              <a:rPr b="1" lang="en-US" sz="1700">
                <a:solidFill>
                  <a:srgbClr val="CCCCCC"/>
                </a:solidFill>
                <a:latin typeface="Calibri"/>
                <a:ea typeface="Calibri"/>
                <a:cs typeface="Calibri"/>
                <a:sym typeface="Calibri"/>
              </a:rPr>
              <a:t>Global Navigation Satellite System  Radio Occultation</a:t>
            </a:r>
            <a:endParaRPr sz="1700">
              <a:solidFill>
                <a:srgbClr val="CCCC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CSDA_transp.png" id="157" name="Google Shape;1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203200">
              <a:srgbClr val="000000">
                <a:alpha val="40000"/>
              </a:srgbClr>
            </a:outerShdw>
          </a:effectLst>
        </p:spPr>
      </p:pic>
      <p:sp>
        <p:nvSpPr>
          <p:cNvPr id="158" name="Google Shape;158;p18"/>
          <p:cNvSpPr/>
          <p:nvPr/>
        </p:nvSpPr>
        <p:spPr>
          <a:xfrm>
            <a:off x="152400" y="1071446"/>
            <a:ext cx="59826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https://github.com/JCSDA-internal/ufo/tree/develop/src/ufo/gnssro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8"/>
          <p:cNvSpPr txBox="1"/>
          <p:nvPr/>
        </p:nvSpPr>
        <p:spPr>
          <a:xfrm>
            <a:off x="168400" y="1451775"/>
            <a:ext cx="797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Ref               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800">
                <a:solidFill>
                  <a:schemeClr val="dk1"/>
                </a:solidFill>
              </a:rPr>
              <a:t>implementation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NCEP GSI refractivity operator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RefMetoffice </a:t>
            </a:r>
            <a:r>
              <a:rPr b="0" i="0" lang="en-US" sz="1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– UK Met Office refractivity operator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168401" y="2047722"/>
            <a:ext cx="88071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BndNBAM    </a:t>
            </a: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1800"/>
              <a:t>implementation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the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CEP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ending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ngle </a:t>
            </a: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odel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BndROPP1D  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in collaboration with NRL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BndROPP</a:t>
            </a:r>
            <a:r>
              <a:rPr b="0" i="0" lang="en-US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2D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– in collaboration with ECMWF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BndMetoffice  – UK Met Office bending angle operator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ROPP </a:t>
            </a:r>
            <a:r>
              <a:rPr b="0" i="1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t</a:t>
            </a: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 radio occultation processing package </a:t>
            </a:r>
            <a:r>
              <a:rPr i="1" lang="en-US" sz="1600" u="none" cap="none" strike="noStrike">
                <a:solidFill>
                  <a:srgbClr val="000000"/>
                </a:solidFill>
              </a:rPr>
              <a:t>(https://www.romsaf.org/)</a:t>
            </a:r>
            <a:endParaRPr i="1" sz="1600" u="none" cap="none" strike="noStrike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https://github.com/JCSDA-internal/ropp-ufo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18"/>
          <p:cNvPicPr preferRelativeResize="0"/>
          <p:nvPr/>
        </p:nvPicPr>
        <p:blipFill rotWithShape="1">
          <a:blip r:embed="rId6">
            <a:alphaModFix/>
          </a:blip>
          <a:srcRect b="0" l="0" r="0" t="50000"/>
          <a:stretch/>
        </p:blipFill>
        <p:spPr>
          <a:xfrm>
            <a:off x="4572000" y="4319834"/>
            <a:ext cx="3657601" cy="255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8"/>
          <p:cNvPicPr preferRelativeResize="0"/>
          <p:nvPr/>
        </p:nvPicPr>
        <p:blipFill rotWithShape="1">
          <a:blip r:embed="rId7">
            <a:alphaModFix/>
          </a:blip>
          <a:srcRect b="50049" l="0" r="0" t="0"/>
          <a:stretch/>
        </p:blipFill>
        <p:spPr>
          <a:xfrm>
            <a:off x="457200" y="4321096"/>
            <a:ext cx="3657601" cy="255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76200" y="123235"/>
            <a:ext cx="8024308" cy="89652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Multipl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 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GNSSRO</a:t>
            </a: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operators in JEDI UFO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778155" y="4009643"/>
            <a:ext cx="7726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E199C"/>
                </a:solidFill>
                <a:latin typeface="Arial"/>
                <a:ea typeface="Arial"/>
                <a:cs typeface="Arial"/>
                <a:sym typeface="Arial"/>
              </a:rPr>
              <a:t>BA OMB statistics of Sentinel-6 (</a:t>
            </a:r>
            <a:r>
              <a:rPr b="0" i="0" lang="en-US" sz="1600" u="none" cap="none" strike="noStrike">
                <a:solidFill>
                  <a:srgbClr val="1E199C"/>
                </a:solidFill>
                <a:latin typeface="Arial"/>
                <a:ea typeface="Arial"/>
                <a:cs typeface="Arial"/>
                <a:sym typeface="Arial"/>
              </a:rPr>
              <a:t>preliminary RO observations processed by JPL</a:t>
            </a:r>
            <a:r>
              <a:rPr b="1" i="0" lang="en-US" sz="1600" u="none" cap="none" strike="noStrike">
                <a:solidFill>
                  <a:srgbClr val="1E199C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endParaRPr b="0" i="0" sz="1600" u="none" cap="none" strike="noStrike">
              <a:solidFill>
                <a:srgbClr val="1E19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8263025" y="2501175"/>
            <a:ext cx="5832600" cy="6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78fd68bf83_0_0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JCSDA_transp.png" id="171" name="Google Shape;171;g78fd68bf8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248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outerShdw blurRad="50800" rotWithShape="0" algn="tr" dir="8100000" dist="203200">
              <a:srgbClr val="000000">
                <a:alpha val="40000"/>
              </a:srgbClr>
            </a:outerShdw>
          </a:effectLst>
        </p:spPr>
      </p:pic>
      <p:pic>
        <p:nvPicPr>
          <p:cNvPr id="172" name="Google Shape;172;g78fd68bf83_0_0"/>
          <p:cNvPicPr preferRelativeResize="0"/>
          <p:nvPr/>
        </p:nvPicPr>
        <p:blipFill rotWithShape="1">
          <a:blip r:embed="rId5">
            <a:alphaModFix/>
          </a:blip>
          <a:srcRect b="0" l="0" r="0" t="5125"/>
          <a:stretch/>
        </p:blipFill>
        <p:spPr>
          <a:xfrm>
            <a:off x="4901493" y="4001922"/>
            <a:ext cx="3861510" cy="27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g78fd68bf83_0_0"/>
          <p:cNvPicPr preferRelativeResize="0"/>
          <p:nvPr/>
        </p:nvPicPr>
        <p:blipFill rotWithShape="1">
          <a:blip r:embed="rId6">
            <a:alphaModFix/>
          </a:blip>
          <a:srcRect b="269" l="4005" r="3434" t="55615"/>
          <a:stretch/>
        </p:blipFill>
        <p:spPr>
          <a:xfrm>
            <a:off x="84960" y="1676617"/>
            <a:ext cx="4584960" cy="21853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" name="Google Shape;174;g78fd68bf83_0_0"/>
          <p:cNvGrpSpPr/>
          <p:nvPr/>
        </p:nvGrpSpPr>
        <p:grpSpPr>
          <a:xfrm>
            <a:off x="-20615" y="4578328"/>
            <a:ext cx="4922108" cy="2073502"/>
            <a:chOff x="3443215" y="3133406"/>
            <a:chExt cx="4391795" cy="1915613"/>
          </a:xfrm>
        </p:grpSpPr>
        <p:pic>
          <p:nvPicPr>
            <p:cNvPr id="175" name="Google Shape;175;g78fd68bf83_0_0"/>
            <p:cNvPicPr preferRelativeResize="0"/>
            <p:nvPr/>
          </p:nvPicPr>
          <p:blipFill rotWithShape="1">
            <a:blip r:embed="rId7">
              <a:alphaModFix/>
            </a:blip>
            <a:srcRect b="55579" l="7245" r="6619" t="8765"/>
            <a:stretch/>
          </p:blipFill>
          <p:spPr>
            <a:xfrm>
              <a:off x="3443215" y="3133406"/>
              <a:ext cx="4391795" cy="19156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g78fd68bf83_0_0"/>
            <p:cNvPicPr preferRelativeResize="0"/>
            <p:nvPr/>
          </p:nvPicPr>
          <p:blipFill rotWithShape="1">
            <a:blip r:embed="rId8">
              <a:alphaModFix/>
            </a:blip>
            <a:srcRect b="41293" l="25653" r="52813" t="48498"/>
            <a:stretch/>
          </p:blipFill>
          <p:spPr>
            <a:xfrm>
              <a:off x="5936350" y="3776451"/>
              <a:ext cx="1045791" cy="60832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7" name="Google Shape;177;g78fd68bf83_0_0"/>
          <p:cNvSpPr txBox="1"/>
          <p:nvPr/>
        </p:nvSpPr>
        <p:spPr>
          <a:xfrm>
            <a:off x="198706" y="59806"/>
            <a:ext cx="8024308" cy="89652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50800">
              <a:srgbClr val="000000">
                <a:alpha val="85098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Implementation of GSI NBAM in JEDI UFO 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78fd68bf83_0_0"/>
          <p:cNvSpPr txBox="1"/>
          <p:nvPr/>
        </p:nvSpPr>
        <p:spPr>
          <a:xfrm>
            <a:off x="899945" y="1257901"/>
            <a:ext cx="268535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199C"/>
                </a:solidFill>
                <a:latin typeface="Arial"/>
                <a:ea typeface="Arial"/>
                <a:cs typeface="Arial"/>
                <a:sym typeface="Arial"/>
              </a:rPr>
              <a:t>HofX JEDI vs. GSI diag</a:t>
            </a:r>
            <a:endParaRPr b="1" i="0" sz="1800" u="none" cap="none" strike="noStrike">
              <a:solidFill>
                <a:srgbClr val="1E19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78fd68bf83_0_0"/>
          <p:cNvSpPr txBox="1"/>
          <p:nvPr/>
        </p:nvSpPr>
        <p:spPr>
          <a:xfrm>
            <a:off x="1092473" y="4208996"/>
            <a:ext cx="256993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1E199C"/>
                </a:solidFill>
                <a:latin typeface="Arial"/>
                <a:ea typeface="Arial"/>
                <a:cs typeface="Arial"/>
                <a:sym typeface="Arial"/>
              </a:rPr>
              <a:t>QC: JEDI vs. GSI diag</a:t>
            </a:r>
            <a:endParaRPr b="1" i="0" sz="1800" u="none" cap="none" strike="noStrike">
              <a:solidFill>
                <a:srgbClr val="1E199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78fd68bf83_0_0"/>
          <p:cNvSpPr txBox="1"/>
          <p:nvPr/>
        </p:nvSpPr>
        <p:spPr>
          <a:xfrm>
            <a:off x="4701758" y="1619098"/>
            <a:ext cx="44421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Various configurations: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QC: </a:t>
            </a:r>
            <a:endParaRPr/>
          </a:p>
          <a:p>
            <a:pPr indent="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i="1" lang="en-US" sz="1800"/>
              <a:t>MB</a:t>
            </a: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check – generic/GNSSRO specific</a:t>
            </a:r>
            <a:endParaRPr/>
          </a:p>
          <a:p>
            <a:pPr indent="0" lvl="0" marL="177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 refraction – NBAM/ROPP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Obs error:</a:t>
            </a:r>
            <a:endParaRPr/>
          </a:p>
          <a:p>
            <a:pPr indent="0" lvl="0" marL="28733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NCEP/ECMWF/NRL/MetOffice</a:t>
            </a:r>
            <a:endParaRPr b="0" i="1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78fd68bf83_0_0"/>
          <p:cNvSpPr/>
          <p:nvPr/>
        </p:nvSpPr>
        <p:spPr>
          <a:xfrm>
            <a:off x="5420643" y="3692647"/>
            <a:ext cx="282320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1E199C"/>
                </a:solidFill>
                <a:latin typeface="Arial"/>
                <a:ea typeface="Arial"/>
                <a:cs typeface="Arial"/>
                <a:sym typeface="Arial"/>
              </a:rPr>
              <a:t>Sentinel-6 OMB with 2 QCs</a:t>
            </a:r>
            <a:endParaRPr b="0" i="0" sz="1600" u="none" cap="none" strike="noStrike">
              <a:solidFill>
                <a:srgbClr val="1E199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