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33"/>
    <a:srgbClr val="993300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7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0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2A0F-EA9E-4EFD-B67B-04D69BF02AC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08C1-A5DF-4C47-98E7-359F1011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25E2-5C2B-40EC-9204-2C50E6573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66" y="1848674"/>
            <a:ext cx="8736496" cy="1432685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33CC"/>
                </a:solidFill>
                <a:latin typeface="+mn-lt"/>
              </a:rPr>
              <a:t>An Evaluation of the INSAT Radiances: </a:t>
            </a:r>
            <a:br>
              <a:rPr lang="en-US" sz="4200" b="1" dirty="0">
                <a:solidFill>
                  <a:srgbClr val="0033CC"/>
                </a:solidFill>
                <a:latin typeface="+mn-lt"/>
              </a:rPr>
            </a:br>
            <a:r>
              <a:rPr lang="en-US" sz="4200" b="1" dirty="0">
                <a:solidFill>
                  <a:srgbClr val="0033CC"/>
                </a:solidFill>
                <a:latin typeface="+mn-lt"/>
              </a:rPr>
              <a:t>Past - Present -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94C50-47EC-4364-81D8-1BD0646A2518}"/>
              </a:ext>
            </a:extLst>
          </p:cNvPr>
          <p:cNvSpPr txBox="1"/>
          <p:nvPr/>
        </p:nvSpPr>
        <p:spPr>
          <a:xfrm>
            <a:off x="178904" y="3896139"/>
            <a:ext cx="882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</a:rPr>
              <a:t>S. Indira Rani, Priti Sharma, and John P. George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National Centre for Medium Range Weather Forecasting (NCMRWF)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Ministry of Earth Sciences, India</a:t>
            </a:r>
          </a:p>
        </p:txBody>
      </p:sp>
    </p:spTree>
    <p:extLst>
      <p:ext uri="{BB962C8B-B14F-4D97-AF65-F5344CB8AC3E}">
        <p14:creationId xmlns:p14="http://schemas.microsoft.com/office/powerpoint/2010/main" val="26893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4F98D-3BBE-4878-93BD-1D6D0A71921E}"/>
              </a:ext>
            </a:extLst>
          </p:cNvPr>
          <p:cNvSpPr txBox="1"/>
          <p:nvPr/>
        </p:nvSpPr>
        <p:spPr>
          <a:xfrm>
            <a:off x="506895" y="69576"/>
            <a:ext cx="835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Reception and Monitoring  of INSAT Imager Radiances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EAF71-69FC-47BF-B9B6-55972DCBC75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934" y="662344"/>
            <a:ext cx="2064894" cy="25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E8826-8E86-4064-9F7E-AFAD5741E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9708" r="6722" b="6342"/>
          <a:stretch/>
        </p:blipFill>
        <p:spPr>
          <a:xfrm>
            <a:off x="1103444" y="576466"/>
            <a:ext cx="3389244" cy="2792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FAC76E-D6B8-419C-8714-BC024DA74EE5}"/>
              </a:ext>
            </a:extLst>
          </p:cNvPr>
          <p:cNvSpPr txBox="1"/>
          <p:nvPr/>
        </p:nvSpPr>
        <p:spPr>
          <a:xfrm>
            <a:off x="228598" y="12508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1EAAF-1DA4-4EA7-8451-ED65B9A1B32A}"/>
              </a:ext>
            </a:extLst>
          </p:cNvPr>
          <p:cNvSpPr txBox="1"/>
          <p:nvPr/>
        </p:nvSpPr>
        <p:spPr>
          <a:xfrm>
            <a:off x="7149534" y="1212569"/>
            <a:ext cx="206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Weighting Function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366FFF-E1B4-4257-8284-563C529B8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7" y="3146727"/>
            <a:ext cx="8418094" cy="3712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797EB6-E004-4A0B-99C1-893A35EA093B}"/>
              </a:ext>
            </a:extLst>
          </p:cNvPr>
          <p:cNvSpPr txBox="1"/>
          <p:nvPr/>
        </p:nvSpPr>
        <p:spPr>
          <a:xfrm>
            <a:off x="377687" y="6410740"/>
            <a:ext cx="33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Assimilates only WV channel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901B86-AAF4-4847-8FA7-34D03C8E1EC0}"/>
              </a:ext>
            </a:extLst>
          </p:cNvPr>
          <p:cNvSpPr txBox="1"/>
          <p:nvPr/>
        </p:nvSpPr>
        <p:spPr>
          <a:xfrm>
            <a:off x="43065" y="3261828"/>
            <a:ext cx="203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36377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31E07-51EF-445E-A5B2-2B63D7F67581}"/>
              </a:ext>
            </a:extLst>
          </p:cNvPr>
          <p:cNvSpPr txBox="1"/>
          <p:nvPr/>
        </p:nvSpPr>
        <p:spPr>
          <a:xfrm>
            <a:off x="1053548" y="149087"/>
            <a:ext cx="726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Bias correction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FD7C6-5123-483E-A281-A5D8093F9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2574" y="638381"/>
            <a:ext cx="6483902" cy="509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B18BB-3498-4984-AC2A-CF3D112C0668}"/>
              </a:ext>
            </a:extLst>
          </p:cNvPr>
          <p:cNvSpPr txBox="1"/>
          <p:nvPr/>
        </p:nvSpPr>
        <p:spPr>
          <a:xfrm>
            <a:off x="374097" y="5890083"/>
            <a:ext cx="860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 Observation –Background (O-B), 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(b) Corrected Observation – Background (C-B),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(c) the distribution of innovations without and with bias correction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4EF26-385D-463E-B2DF-9EBDEA6757E8}"/>
              </a:ext>
            </a:extLst>
          </p:cNvPr>
          <p:cNvSpPr txBox="1"/>
          <p:nvPr/>
        </p:nvSpPr>
        <p:spPr>
          <a:xfrm>
            <a:off x="2047462" y="509174"/>
            <a:ext cx="140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 -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FC483-177C-467E-9999-06788BBCD921}"/>
              </a:ext>
            </a:extLst>
          </p:cNvPr>
          <p:cNvSpPr txBox="1"/>
          <p:nvPr/>
        </p:nvSpPr>
        <p:spPr>
          <a:xfrm>
            <a:off x="5072267" y="512489"/>
            <a:ext cx="140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 - B</a:t>
            </a:r>
          </a:p>
        </p:txBody>
      </p:sp>
    </p:spTree>
    <p:extLst>
      <p:ext uri="{BB962C8B-B14F-4D97-AF65-F5344CB8AC3E}">
        <p14:creationId xmlns:p14="http://schemas.microsoft.com/office/powerpoint/2010/main" val="12075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09913-94C8-43C6-ADE8-9633F94A75C0}"/>
              </a:ext>
            </a:extLst>
          </p:cNvPr>
          <p:cNvSpPr txBox="1"/>
          <p:nvPr/>
        </p:nvSpPr>
        <p:spPr>
          <a:xfrm>
            <a:off x="884583" y="367751"/>
            <a:ext cx="736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Assimilation: Comparison with existing instruments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C83B0-444C-4CB7-A122-66863FC85BF1}"/>
              </a:ext>
            </a:extLst>
          </p:cNvPr>
          <p:cNvPicPr/>
          <p:nvPr/>
        </p:nvPicPr>
        <p:blipFill>
          <a:blip r:embed="rId2"/>
          <a:srcRect t="10684" b="7906"/>
          <a:stretch>
            <a:fillRect/>
          </a:stretch>
        </p:blipFill>
        <p:spPr>
          <a:xfrm>
            <a:off x="506896" y="1571967"/>
            <a:ext cx="7861852" cy="5286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5E1D5E-0952-48CB-9189-7532B2C5232B}"/>
              </a:ext>
            </a:extLst>
          </p:cNvPr>
          <p:cNvSpPr txBox="1"/>
          <p:nvPr/>
        </p:nvSpPr>
        <p:spPr>
          <a:xfrm>
            <a:off x="685800" y="1023730"/>
            <a:ext cx="793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Analysis increment in potential temperature : Single Observation experiment</a:t>
            </a:r>
          </a:p>
        </p:txBody>
      </p:sp>
    </p:spTree>
    <p:extLst>
      <p:ext uri="{BB962C8B-B14F-4D97-AF65-F5344CB8AC3E}">
        <p14:creationId xmlns:p14="http://schemas.microsoft.com/office/powerpoint/2010/main" val="7297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1EA4A-74E9-483E-B85A-9CB9354FF6BB}"/>
              </a:ext>
            </a:extLst>
          </p:cNvPr>
          <p:cNvPicPr/>
          <p:nvPr/>
        </p:nvPicPr>
        <p:blipFill>
          <a:blip r:embed="rId2"/>
          <a:srcRect t="7051" b="8333"/>
          <a:stretch>
            <a:fillRect/>
          </a:stretch>
        </p:blipFill>
        <p:spPr>
          <a:xfrm>
            <a:off x="755375" y="1043609"/>
            <a:ext cx="7444408" cy="5039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EB6BB2-D97F-48D8-9B8C-A254B8B4CD14}"/>
              </a:ext>
            </a:extLst>
          </p:cNvPr>
          <p:cNvSpPr txBox="1"/>
          <p:nvPr/>
        </p:nvSpPr>
        <p:spPr>
          <a:xfrm>
            <a:off x="685800" y="248477"/>
            <a:ext cx="793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Analysis increment in specific humidity: Single Observation experiment</a:t>
            </a:r>
          </a:p>
        </p:txBody>
      </p:sp>
    </p:spTree>
    <p:extLst>
      <p:ext uri="{BB962C8B-B14F-4D97-AF65-F5344CB8AC3E}">
        <p14:creationId xmlns:p14="http://schemas.microsoft.com/office/powerpoint/2010/main" val="371682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EC415-A003-45F2-8A8A-4CE064D74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710143"/>
            <a:ext cx="6549887" cy="4980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3B43D-5F7B-4C50-BE99-1C6D2563AB8C}"/>
              </a:ext>
            </a:extLst>
          </p:cNvPr>
          <p:cNvSpPr txBox="1"/>
          <p:nvPr/>
        </p:nvSpPr>
        <p:spPr>
          <a:xfrm>
            <a:off x="655983" y="248478"/>
            <a:ext cx="78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Impact on the INSAT-3D imager radiances in the wind field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8F432-E41C-472E-A0AD-2FF66BD33AC3}"/>
              </a:ext>
            </a:extLst>
          </p:cNvPr>
          <p:cNvSpPr txBox="1"/>
          <p:nvPr/>
        </p:nvSpPr>
        <p:spPr>
          <a:xfrm>
            <a:off x="159026" y="5614451"/>
            <a:ext cx="8766313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Day-1 forecast difference in wind vectors between the OSE with INSAT-3D WV imaging channel radiances and the baseline experiment. </a:t>
            </a:r>
            <a:endParaRPr lang="en-US" sz="1600" b="1" dirty="0">
              <a:solidFill>
                <a:srgbClr val="99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37FC6-E3C3-427A-81E4-6410F2A0366F}"/>
              </a:ext>
            </a:extLst>
          </p:cNvPr>
          <p:cNvPicPr/>
          <p:nvPr/>
        </p:nvPicPr>
        <p:blipFill>
          <a:blip r:embed="rId2"/>
          <a:srcRect l="4202" t="13372" r="6366" b="11180"/>
          <a:stretch>
            <a:fillRect/>
          </a:stretch>
        </p:blipFill>
        <p:spPr>
          <a:xfrm>
            <a:off x="576470" y="1421295"/>
            <a:ext cx="7822096" cy="4631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BA99B-87E4-4A94-845A-EC4D7402D723}"/>
              </a:ext>
            </a:extLst>
          </p:cNvPr>
          <p:cNvSpPr txBox="1"/>
          <p:nvPr/>
        </p:nvSpPr>
        <p:spPr>
          <a:xfrm>
            <a:off x="1461052" y="397565"/>
            <a:ext cx="659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1D-VAR experiment: INSAT3D and INSAT3DR</a:t>
            </a:r>
          </a:p>
        </p:txBody>
      </p:sp>
    </p:spTree>
    <p:extLst>
      <p:ext uri="{BB962C8B-B14F-4D97-AF65-F5344CB8AC3E}">
        <p14:creationId xmlns:p14="http://schemas.microsoft.com/office/powerpoint/2010/main" val="144643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5B5520-D266-47BC-A26B-DC2C54A5E4D4}"/>
              </a:ext>
            </a:extLst>
          </p:cNvPr>
          <p:cNvSpPr txBox="1"/>
          <p:nvPr/>
        </p:nvSpPr>
        <p:spPr>
          <a:xfrm>
            <a:off x="238539" y="74794"/>
            <a:ext cx="8656983" cy="517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Conclusions: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90033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INSAT Imager WV CSBTs are assimilating in the NCMRWF global model after bias correction.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90033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impact of INSAT-3D Imager WV CSBTs was analyzed through a series of single observation experiments and global assimilation experiments. 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90033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single observation experiments show that INSAT Imager WV channel has same  influence on the analysis increment of both potential temperature and specific humidity as that other similar instruments.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90033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influence of INSAT-3D CSBTs was observed mainly in the humidity field and the upper tropospheric winds. 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90033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1D-VAR experiments show that both INSAT-3D and 3DR imager have similar characteristics and we expect the same in the future INSAT-3DS. </a:t>
            </a:r>
            <a:endParaRPr lang="en-US" sz="1700" b="1" dirty="0">
              <a:solidFill>
                <a:srgbClr val="990033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0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2347</TotalTime>
  <Words>266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An Evaluation of the INSAT Radiances:  Past - Present -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the INSAT Radiances:  Past - Present - Future</dc:title>
  <dc:creator>rani</dc:creator>
  <cp:lastModifiedBy>rani</cp:lastModifiedBy>
  <cp:revision>12</cp:revision>
  <dcterms:created xsi:type="dcterms:W3CDTF">2021-06-04T14:41:38Z</dcterms:created>
  <dcterms:modified xsi:type="dcterms:W3CDTF">2021-06-06T05:49:36Z</dcterms:modified>
</cp:coreProperties>
</file>