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0" r:id="rId1"/>
    <p:sldMasterId id="2147483671" r:id="rId2"/>
  </p:sldMasterIdLst>
  <p:notesMasterIdLst>
    <p:notesMasterId r:id="rId6"/>
  </p:notesMasterIdLst>
  <p:sldIdLst>
    <p:sldId id="309" r:id="rId3"/>
    <p:sldId id="486" r:id="rId4"/>
    <p:sldId id="56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2B0"/>
    <a:srgbClr val="2BA8B0"/>
    <a:srgbClr val="5D9DAF"/>
    <a:srgbClr val="1F8EA2"/>
    <a:srgbClr val="2994A6"/>
    <a:srgbClr val="73FEFF"/>
    <a:srgbClr val="1A4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08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24F33-020E-4850-B51E-33AEA03549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2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Interi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C1FAB-83CB-DA42-B371-342944B7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AE0C-EC9C-C94F-8F1D-E622DB26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4C220-F79B-1944-B8E9-8B7CD27F08BE}"/>
              </a:ext>
            </a:extLst>
          </p:cNvPr>
          <p:cNvSpPr txBox="1"/>
          <p:nvPr userDrawn="1"/>
        </p:nvSpPr>
        <p:spPr>
          <a:xfrm>
            <a:off x="10217428" y="6480313"/>
            <a:ext cx="1182755" cy="307777"/>
          </a:xfrm>
          <a:prstGeom prst="rect">
            <a:avLst/>
          </a:prstGeom>
          <a:solidFill>
            <a:srgbClr val="1992B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 Jun 2021</a:t>
            </a:r>
          </a:p>
        </p:txBody>
      </p:sp>
    </p:spTree>
    <p:extLst>
      <p:ext uri="{BB962C8B-B14F-4D97-AF65-F5344CB8AC3E}">
        <p14:creationId xmlns:p14="http://schemas.microsoft.com/office/powerpoint/2010/main" val="160554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4D49-C4F3-A149-9CC2-3823D391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90AEC-D69D-1541-922A-1F4FD6B55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13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E029B-3EE2-5842-A4F9-54785714B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13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75B36-22B2-9E4C-9902-3F418BD3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8CA2-D3A5-B44E-93C6-05916F846F58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34D80-0737-BB41-9167-5EA70250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A11C9-2D68-D141-A155-D2713D94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398A6-F0E8-514E-8403-2E9AAD75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4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A864-A6D0-1B4B-B794-2240F208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80A52-2E94-A549-9FE3-1C399875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8CA2-D3A5-B44E-93C6-05916F846F58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14D38-0CF4-264E-ACA6-131B9D26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0BDDE-9060-1443-9974-93C88717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398A6-F0E8-514E-8403-2E9AAD754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3;p53">
            <a:extLst>
              <a:ext uri="{FF2B5EF4-FFF2-40B4-BE49-F238E27FC236}">
                <a16:creationId xmlns:a16="http://schemas.microsoft.com/office/drawing/2014/main" id="{03E89C42-732C-1241-9B49-4619D0C4CEF3}"/>
              </a:ext>
            </a:extLst>
          </p:cNvPr>
          <p:cNvSpPr/>
          <p:nvPr userDrawn="1"/>
        </p:nvSpPr>
        <p:spPr>
          <a:xfrm>
            <a:off x="3077428" y="1652985"/>
            <a:ext cx="9114571" cy="357808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018;p61">
            <a:extLst>
              <a:ext uri="{FF2B5EF4-FFF2-40B4-BE49-F238E27FC236}">
                <a16:creationId xmlns:a16="http://schemas.microsoft.com/office/drawing/2014/main" id="{332493A4-798C-9F42-94C6-A7B8803D86E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3864"/>
            <a:ext cx="5681472" cy="686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96;p53">
            <a:extLst>
              <a:ext uri="{FF2B5EF4-FFF2-40B4-BE49-F238E27FC236}">
                <a16:creationId xmlns:a16="http://schemas.microsoft.com/office/drawing/2014/main" id="{EBB395FA-1E5F-B14D-9D95-B739E542B2A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94571" y="2949241"/>
            <a:ext cx="2064886" cy="20648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01;p53">
            <a:extLst>
              <a:ext uri="{FF2B5EF4-FFF2-40B4-BE49-F238E27FC236}">
                <a16:creationId xmlns:a16="http://schemas.microsoft.com/office/drawing/2014/main" id="{1D03E609-44EC-BC47-A4B7-05ADA0D3891B}"/>
              </a:ext>
            </a:extLst>
          </p:cNvPr>
          <p:cNvSpPr txBox="1"/>
          <p:nvPr userDrawn="1"/>
        </p:nvSpPr>
        <p:spPr>
          <a:xfrm>
            <a:off x="407916" y="4660800"/>
            <a:ext cx="4174358" cy="103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NOAA 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Satellite and Information Service</a:t>
            </a:r>
          </a:p>
        </p:txBody>
      </p:sp>
      <p:pic>
        <p:nvPicPr>
          <p:cNvPr id="11" name="Google Shape;703;p53">
            <a:extLst>
              <a:ext uri="{FF2B5EF4-FFF2-40B4-BE49-F238E27FC236}">
                <a16:creationId xmlns:a16="http://schemas.microsoft.com/office/drawing/2014/main" id="{411923B4-1641-7D4D-A84A-4540E5B2A267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7978" y="-6531"/>
            <a:ext cx="2554425" cy="232260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73B46-884B-E84F-B974-E245A71D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24" y="64947"/>
            <a:ext cx="9833008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D646E-AFD3-1344-BA4A-45557BA5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035"/>
            <a:ext cx="10515600" cy="516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B29AF-EC09-9341-AF20-37389639259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20051"/>
            <a:ext cx="11652691" cy="447573"/>
          </a:xfrm>
          <a:prstGeom prst="rect">
            <a:avLst/>
          </a:prstGeom>
        </p:spPr>
      </p:pic>
      <p:sp>
        <p:nvSpPr>
          <p:cNvPr id="8" name="Google Shape;711;p54">
            <a:extLst>
              <a:ext uri="{FF2B5EF4-FFF2-40B4-BE49-F238E27FC236}">
                <a16:creationId xmlns:a16="http://schemas.microsoft.com/office/drawing/2014/main" id="{A3BA3C56-EDE4-8940-85F8-CCBCD770AF24}"/>
              </a:ext>
            </a:extLst>
          </p:cNvPr>
          <p:cNvSpPr txBox="1">
            <a:spLocks/>
          </p:cNvSpPr>
          <p:nvPr userDrawn="1"/>
        </p:nvSpPr>
        <p:spPr>
          <a:xfrm>
            <a:off x="11361819" y="6443000"/>
            <a:ext cx="830181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b="0" i="0" smtClean="0">
                <a:solidFill>
                  <a:srgbClr val="CC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b="0" i="0" dirty="0">
              <a:solidFill>
                <a:srgbClr val="CC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FC5F0E-928F-7C44-8531-56CA711FA974}"/>
              </a:ext>
            </a:extLst>
          </p:cNvPr>
          <p:cNvGrpSpPr/>
          <p:nvPr userDrawn="1"/>
        </p:nvGrpSpPr>
        <p:grpSpPr>
          <a:xfrm>
            <a:off x="108830" y="6112041"/>
            <a:ext cx="667507" cy="667507"/>
            <a:chOff x="310960" y="5520595"/>
            <a:chExt cx="1239704" cy="123970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8F3A59-92FC-4C40-9173-BACB393D3BCE}"/>
                </a:ext>
              </a:extLst>
            </p:cNvPr>
            <p:cNvSpPr/>
            <p:nvPr userDrawn="1"/>
          </p:nvSpPr>
          <p:spPr>
            <a:xfrm>
              <a:off x="310960" y="5520595"/>
              <a:ext cx="1239704" cy="12397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alibri" panose="020F0502020204030204" pitchFamily="34" charset="0"/>
              </a:endParaRPr>
            </a:p>
          </p:txBody>
        </p:sp>
        <p:pic>
          <p:nvPicPr>
            <p:cNvPr id="11" name="Google Shape;713;p54">
              <a:extLst>
                <a:ext uri="{FF2B5EF4-FFF2-40B4-BE49-F238E27FC236}">
                  <a16:creationId xmlns:a16="http://schemas.microsoft.com/office/drawing/2014/main" id="{EBE35BB8-2E8D-1941-AAF6-36AED8EF9E09}"/>
                </a:ext>
              </a:extLst>
            </p:cNvPr>
            <p:cNvPicPr preferRelativeResize="0"/>
            <p:nvPr userDrawn="1"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2776" y="5562411"/>
              <a:ext cx="1156072" cy="11560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5E15D8-BD0F-5F47-96B2-1ECAD9B7D893}"/>
              </a:ext>
            </a:extLst>
          </p:cNvPr>
          <p:cNvSpPr txBox="1"/>
          <p:nvPr userDrawn="1"/>
        </p:nvSpPr>
        <p:spPr>
          <a:xfrm>
            <a:off x="923667" y="6485276"/>
            <a:ext cx="766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NOAA National Environmental Satellite, Data, and Information Service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C5EF8B-F04E-FC47-BBD1-771F726C8457}"/>
              </a:ext>
            </a:extLst>
          </p:cNvPr>
          <p:cNvSpPr txBox="1"/>
          <p:nvPr userDrawn="1"/>
        </p:nvSpPr>
        <p:spPr>
          <a:xfrm>
            <a:off x="7036067" y="6492875"/>
            <a:ext cx="432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4FDF60-65E1-6143-92C8-2356F51BD003}"/>
              </a:ext>
            </a:extLst>
          </p:cNvPr>
          <p:cNvSpPr/>
          <p:nvPr userDrawn="1"/>
        </p:nvSpPr>
        <p:spPr>
          <a:xfrm>
            <a:off x="0" y="1"/>
            <a:ext cx="923667" cy="708024"/>
          </a:xfrm>
          <a:prstGeom prst="rect">
            <a:avLst/>
          </a:prstGeom>
          <a:solidFill>
            <a:srgbClr val="1A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6" name="Google Shape;693;p53">
            <a:extLst>
              <a:ext uri="{FF2B5EF4-FFF2-40B4-BE49-F238E27FC236}">
                <a16:creationId xmlns:a16="http://schemas.microsoft.com/office/drawing/2014/main" id="{597BC08F-8901-B043-AD40-0CBFF7BF4FC2}"/>
              </a:ext>
            </a:extLst>
          </p:cNvPr>
          <p:cNvSpPr/>
          <p:nvPr userDrawn="1"/>
        </p:nvSpPr>
        <p:spPr>
          <a:xfrm>
            <a:off x="923668" y="-7597"/>
            <a:ext cx="492382" cy="71562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703;p53">
            <a:extLst>
              <a:ext uri="{FF2B5EF4-FFF2-40B4-BE49-F238E27FC236}">
                <a16:creationId xmlns:a16="http://schemas.microsoft.com/office/drawing/2014/main" id="{F684540E-0D7B-3B49-B466-B32A09E7D89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b="3811"/>
          <a:stretch/>
        </p:blipFill>
        <p:spPr>
          <a:xfrm>
            <a:off x="219223" y="1"/>
            <a:ext cx="1216101" cy="70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3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7;p53">
            <a:extLst>
              <a:ext uri="{FF2B5EF4-FFF2-40B4-BE49-F238E27FC236}">
                <a16:creationId xmlns:a16="http://schemas.microsoft.com/office/drawing/2014/main" id="{5CE4EDA1-1988-994A-9536-69AFC572FC3E}"/>
              </a:ext>
            </a:extLst>
          </p:cNvPr>
          <p:cNvSpPr txBox="1"/>
          <p:nvPr/>
        </p:nvSpPr>
        <p:spPr>
          <a:xfrm>
            <a:off x="4950372" y="2249216"/>
            <a:ext cx="7251638" cy="254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F5496"/>
              </a:buClr>
              <a:buSzPts val="5000"/>
            </a:pPr>
            <a:r>
              <a:rPr lang="en-US" sz="5000" dirty="0">
                <a:solidFill>
                  <a:srgbClr val="2F5496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A New Observation Operator for AMVs</a:t>
            </a:r>
          </a:p>
        </p:txBody>
      </p:sp>
      <p:sp>
        <p:nvSpPr>
          <p:cNvPr id="4" name="Google Shape;700;p53">
            <a:extLst>
              <a:ext uri="{FF2B5EF4-FFF2-40B4-BE49-F238E27FC236}">
                <a16:creationId xmlns:a16="http://schemas.microsoft.com/office/drawing/2014/main" id="{F067ED91-F1E3-C645-BD05-7328841A24D5}"/>
              </a:ext>
            </a:extLst>
          </p:cNvPr>
          <p:cNvSpPr txBox="1"/>
          <p:nvPr/>
        </p:nvSpPr>
        <p:spPr>
          <a:xfrm>
            <a:off x="407914" y="5985288"/>
            <a:ext cx="3859285" cy="76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 June 2021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18</a:t>
            </a:r>
            <a:r>
              <a:rPr lang="en-US" sz="2000" baseline="30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th</a:t>
            </a: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JSCDA Technical Review Meeting and Science Workshop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702;p53">
            <a:extLst>
              <a:ext uri="{FF2B5EF4-FFF2-40B4-BE49-F238E27FC236}">
                <a16:creationId xmlns:a16="http://schemas.microsoft.com/office/drawing/2014/main" id="{CA8B16E1-4B13-4F4B-9151-E12185097568}"/>
              </a:ext>
            </a:extLst>
          </p:cNvPr>
          <p:cNvSpPr txBox="1"/>
          <p:nvPr/>
        </p:nvSpPr>
        <p:spPr>
          <a:xfrm>
            <a:off x="5124816" y="5315399"/>
            <a:ext cx="7067184" cy="127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Ross Hoffman</a:t>
            </a:r>
            <a:r>
              <a:rPr lang="en-US" sz="2000" baseline="30000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1,2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Katherine Lukens</a:t>
            </a:r>
            <a:r>
              <a:rPr lang="en-US" sz="2000" baseline="30000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1,2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Kayo Ide</a:t>
            </a:r>
            <a:r>
              <a:rPr lang="en-US" sz="2000" baseline="30000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Kevin Garrett</a:t>
            </a:r>
            <a:r>
              <a:rPr lang="en-US" sz="2000" baseline="30000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1100" dirty="0">
              <a:solidFill>
                <a:schemeClr val="bg2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1: NOAA/NESDIS/Center for Satellite Applications and Research (STAR), College Park, Maryland</a:t>
            </a:r>
          </a:p>
          <a:p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2: Cooperative Institute for Satellite Earth System Studies (CISESS), University of Maryland</a:t>
            </a:r>
          </a:p>
          <a:p>
            <a:r>
              <a:rPr lang="en-US" i="1" dirty="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3: University of Maryland, College Park, Maryland</a:t>
            </a:r>
          </a:p>
        </p:txBody>
      </p:sp>
    </p:spTree>
    <p:extLst>
      <p:ext uri="{BB962C8B-B14F-4D97-AF65-F5344CB8AC3E}">
        <p14:creationId xmlns:p14="http://schemas.microsoft.com/office/powerpoint/2010/main" val="182012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A5BA49-234B-7345-874B-582427C8558A}"/>
              </a:ext>
            </a:extLst>
          </p:cNvPr>
          <p:cNvSpPr txBox="1">
            <a:spLocks/>
          </p:cNvSpPr>
          <p:nvPr/>
        </p:nvSpPr>
        <p:spPr>
          <a:xfrm>
            <a:off x="1051560" y="586822"/>
            <a:ext cx="36576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en-US" sz="2500" dirty="0">
                <a:solidFill>
                  <a:schemeClr val="tx1"/>
                </a:solidFill>
              </a:rPr>
              <a:t>An Aeolus-AMV Collocation Study Using a New Feature Track Correction (FTC) Observation Operator</a:t>
            </a:r>
            <a:br>
              <a:rPr lang="en-US" sz="250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098ABB0-C16B-4F48-880D-1A2C51CD4AEC}"/>
              </a:ext>
            </a:extLst>
          </p:cNvPr>
          <p:cNvSpPr txBox="1">
            <a:spLocks/>
          </p:cNvSpPr>
          <p:nvPr/>
        </p:nvSpPr>
        <p:spPr>
          <a:xfrm>
            <a:off x="5206304" y="449905"/>
            <a:ext cx="6431280" cy="1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1700" dirty="0">
                <a:latin typeface="+mn-lt"/>
                <a:cs typeface="+mn-cs"/>
              </a:rPr>
              <a:t>Motivation: Could quality DWL observations serve as anchors to correct AMV errors?</a:t>
            </a:r>
          </a:p>
          <a:p>
            <a:pPr indent="-228600">
              <a:lnSpc>
                <a:spcPct val="90000"/>
              </a:lnSpc>
            </a:pPr>
            <a:r>
              <a:rPr lang="en-US" sz="1700" dirty="0">
                <a:latin typeface="+mn-lt"/>
                <a:cs typeface="+mn-cs"/>
              </a:rPr>
              <a:t>AMV errors—Speed bias; Layer vs. level; Height assignment—are correlated spatially.</a:t>
            </a:r>
          </a:p>
          <a:p>
            <a:pPr indent="-228600">
              <a:lnSpc>
                <a:spcPct val="90000"/>
              </a:lnSpc>
            </a:pPr>
            <a:r>
              <a:rPr lang="en-US" sz="1700" dirty="0">
                <a:latin typeface="+mn-lt"/>
                <a:cs typeface="+mn-cs"/>
              </a:rPr>
              <a:t>Approach: Compare AMVs to a layer average of Aeolus winds.</a:t>
            </a:r>
          </a:p>
          <a:p>
            <a:pPr indent="-228600">
              <a:lnSpc>
                <a:spcPct val="90000"/>
              </a:lnSpc>
            </a:pPr>
            <a:r>
              <a:rPr lang="en-US" sz="1700" dirty="0">
                <a:latin typeface="+mn-lt"/>
                <a:cs typeface="+mn-cs"/>
              </a:rPr>
              <a:t>Minimize: cost function = squared difference of AMVs and FTC Obs. Operator estimate, </a:t>
            </a:r>
            <a:r>
              <a:rPr lang="en-US" sz="1700" dirty="0" err="1">
                <a:latin typeface="+mn-lt"/>
                <a:cs typeface="+mn-cs"/>
              </a:rPr>
              <a:t>w.r.t.</a:t>
            </a:r>
            <a:r>
              <a:rPr lang="en-US" sz="1700" dirty="0">
                <a:latin typeface="+mn-lt"/>
                <a:cs typeface="+mn-cs"/>
              </a:rPr>
              <a:t> the 4 parameters defining the obs. operator.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FBBA8-8E30-794C-B583-497ECED52FD4}"/>
              </a:ext>
            </a:extLst>
          </p:cNvPr>
          <p:cNvGrpSpPr/>
          <p:nvPr/>
        </p:nvGrpSpPr>
        <p:grpSpPr>
          <a:xfrm>
            <a:off x="4275316" y="2707849"/>
            <a:ext cx="4020803" cy="3483864"/>
            <a:chOff x="6949920" y="2729397"/>
            <a:chExt cx="4020803" cy="34838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3610D7-1B32-884F-9EFF-230F217B2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920" y="2729397"/>
              <a:ext cx="4020803" cy="3483864"/>
            </a:xfrm>
            <a:prstGeom prst="rect">
              <a:avLst/>
            </a:prstGeom>
          </p:spPr>
        </p:pic>
        <p:sp>
          <p:nvSpPr>
            <p:cNvPr id="8" name="Google Shape;700;p53">
              <a:extLst>
                <a:ext uri="{FF2B5EF4-FFF2-40B4-BE49-F238E27FC236}">
                  <a16:creationId xmlns:a16="http://schemas.microsoft.com/office/drawing/2014/main" id="{A51B3A37-EFCF-F940-85AF-77ED4E2E6B1B}"/>
                </a:ext>
              </a:extLst>
            </p:cNvPr>
            <p:cNvSpPr txBox="1"/>
            <p:nvPr/>
          </p:nvSpPr>
          <p:spPr>
            <a:xfrm>
              <a:off x="7453419" y="3232715"/>
              <a:ext cx="1506902" cy="392569"/>
            </a:xfrm>
            <a:prstGeom prst="rect">
              <a:avLst/>
            </a:prstGeom>
            <a:solidFill>
              <a:srgbClr val="5D9DA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 Cost function</a:t>
              </a:r>
              <a:endPara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90946E-0F7B-4746-A0B0-625DE3266091}"/>
              </a:ext>
            </a:extLst>
          </p:cNvPr>
          <p:cNvGrpSpPr/>
          <p:nvPr/>
        </p:nvGrpSpPr>
        <p:grpSpPr>
          <a:xfrm>
            <a:off x="8424626" y="2676139"/>
            <a:ext cx="3961993" cy="3664847"/>
            <a:chOff x="7093429" y="2676139"/>
            <a:chExt cx="3961993" cy="36648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E73CC-2ACF-1A40-B944-B0C78F223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389" b="25740"/>
            <a:stretch/>
          </p:blipFill>
          <p:spPr>
            <a:xfrm>
              <a:off x="7250176" y="2676139"/>
              <a:ext cx="3805246" cy="3483864"/>
            </a:xfrm>
            <a:prstGeom prst="rect">
              <a:avLst/>
            </a:prstGeom>
          </p:spPr>
        </p:pic>
        <p:sp>
          <p:nvSpPr>
            <p:cNvPr id="11" name="Google Shape;700;p53">
              <a:extLst>
                <a:ext uri="{FF2B5EF4-FFF2-40B4-BE49-F238E27FC236}">
                  <a16:creationId xmlns:a16="http://schemas.microsoft.com/office/drawing/2014/main" id="{8815A67D-A68E-5A4C-82E4-E0BAD9AB400D}"/>
                </a:ext>
              </a:extLst>
            </p:cNvPr>
            <p:cNvSpPr txBox="1"/>
            <p:nvPr/>
          </p:nvSpPr>
          <p:spPr>
            <a:xfrm>
              <a:off x="7685977" y="3108669"/>
              <a:ext cx="1506902" cy="392569"/>
            </a:xfrm>
            <a:prstGeom prst="rect">
              <a:avLst/>
            </a:prstGeom>
            <a:solidFill>
              <a:srgbClr val="1F8EA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  Fit statistics</a:t>
              </a:r>
              <a:endPara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7E7032-3000-7C4C-99C6-2F54EF1147FE}"/>
                </a:ext>
              </a:extLst>
            </p:cNvPr>
            <p:cNvSpPr txBox="1"/>
            <p:nvPr/>
          </p:nvSpPr>
          <p:spPr>
            <a:xfrm rot="16200000">
              <a:off x="6452869" y="4365702"/>
              <a:ext cx="15888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HLOS OMB (m/s)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1F7262-E8BD-504C-BD84-F099A45DE391}"/>
                </a:ext>
              </a:extLst>
            </p:cNvPr>
            <p:cNvSpPr txBox="1"/>
            <p:nvPr/>
          </p:nvSpPr>
          <p:spPr>
            <a:xfrm>
              <a:off x="7869504" y="6033209"/>
              <a:ext cx="22653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Collocation   Null         Full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D761EF-BCEC-D444-B378-8CD72C9724B4}"/>
              </a:ext>
            </a:extLst>
          </p:cNvPr>
          <p:cNvGrpSpPr/>
          <p:nvPr/>
        </p:nvGrpSpPr>
        <p:grpSpPr>
          <a:xfrm>
            <a:off x="725935" y="2606282"/>
            <a:ext cx="3276983" cy="3734704"/>
            <a:chOff x="725935" y="2606282"/>
            <a:chExt cx="3276983" cy="37347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102E3D-B4F5-9941-A6F0-75D3A3D1B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87" t="5136" r="5219" b="21931"/>
            <a:stretch/>
          </p:blipFill>
          <p:spPr>
            <a:xfrm>
              <a:off x="725935" y="2606282"/>
              <a:ext cx="3276983" cy="37347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Google Shape;700;p53">
              <a:extLst>
                <a:ext uri="{FF2B5EF4-FFF2-40B4-BE49-F238E27FC236}">
                  <a16:creationId xmlns:a16="http://schemas.microsoft.com/office/drawing/2014/main" id="{8A6196DE-BD3C-904B-B4A0-06C3A7269DFF}"/>
                </a:ext>
              </a:extLst>
            </p:cNvPr>
            <p:cNvSpPr txBox="1"/>
            <p:nvPr/>
          </p:nvSpPr>
          <p:spPr>
            <a:xfrm>
              <a:off x="785096" y="2651438"/>
              <a:ext cx="2138460" cy="369991"/>
            </a:xfrm>
            <a:prstGeom prst="rect">
              <a:avLst/>
            </a:prstGeom>
            <a:solidFill>
              <a:srgbClr val="5D9DA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  FTC Obs. Operator</a:t>
              </a:r>
              <a:endPara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E33F02A-1667-AE48-AEAF-F1159C877ED8}"/>
              </a:ext>
            </a:extLst>
          </p:cNvPr>
          <p:cNvSpPr/>
          <p:nvPr/>
        </p:nvSpPr>
        <p:spPr>
          <a:xfrm>
            <a:off x="554414" y="390152"/>
            <a:ext cx="11332786" cy="2055576"/>
          </a:xfrm>
          <a:prstGeom prst="rect">
            <a:avLst/>
          </a:prstGeom>
          <a:noFill/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700;p53">
            <a:extLst>
              <a:ext uri="{FF2B5EF4-FFF2-40B4-BE49-F238E27FC236}">
                <a16:creationId xmlns:a16="http://schemas.microsoft.com/office/drawing/2014/main" id="{1384326B-B8D9-F945-BEB9-12B3B88FC648}"/>
              </a:ext>
            </a:extLst>
          </p:cNvPr>
          <p:cNvSpPr txBox="1"/>
          <p:nvPr/>
        </p:nvSpPr>
        <p:spPr>
          <a:xfrm>
            <a:off x="473046" y="992207"/>
            <a:ext cx="162739" cy="781669"/>
          </a:xfrm>
          <a:prstGeom prst="rect">
            <a:avLst/>
          </a:prstGeom>
          <a:solidFill>
            <a:srgbClr val="1F8EA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1400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  </a:t>
            </a: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85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470432-05DD-3B4B-91DC-BBDB4EE63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Error variance reduction of 40% on independent sample !!!</a:t>
            </a:r>
          </a:p>
          <a:p>
            <a:pPr lvl="1"/>
            <a:r>
              <a:rPr lang="en-US" dirty="0"/>
              <a:t> 50% using speed factor as additional predictor.</a:t>
            </a:r>
          </a:p>
          <a:p>
            <a:r>
              <a:rPr lang="en-US" dirty="0"/>
              <a:t>One week yields only 100K collocations</a:t>
            </a:r>
          </a:p>
          <a:p>
            <a:pPr lvl="1"/>
            <a:r>
              <a:rPr lang="en-US" dirty="0"/>
              <a:t>Adequate for most of these results, but some factor levels do not have enough data</a:t>
            </a:r>
          </a:p>
          <a:p>
            <a:pPr lvl="1"/>
            <a:r>
              <a:rPr lang="en-US" dirty="0"/>
              <a:t>Not a problem for eventual GDAS </a:t>
            </a:r>
            <a:r>
              <a:rPr lang="en-US" dirty="0" err="1"/>
              <a:t>VarFTC</a:t>
            </a:r>
            <a:r>
              <a:rPr lang="en-US" dirty="0"/>
              <a:t> application which processes ~2M AMVs daily.</a:t>
            </a:r>
          </a:p>
          <a:p>
            <a:r>
              <a:rPr lang="en-US" dirty="0"/>
              <a:t>These preliminary tests demonstrate the potential for the FTC observation operator for</a:t>
            </a:r>
          </a:p>
          <a:p>
            <a:pPr lvl="1"/>
            <a:r>
              <a:rPr lang="en-US" dirty="0"/>
              <a:t>Improving AMV collocations with profile wind data.</a:t>
            </a:r>
          </a:p>
          <a:p>
            <a:pPr lvl="1"/>
            <a:r>
              <a:rPr lang="en-US" dirty="0"/>
              <a:t>Characterizing AMVs. For example, summary results for the HLOS wind show that AMVs compare best with Aeolus wind profiles averaged over a 4.5 km layer centered 0.5 km above the reported AMV height.</a:t>
            </a:r>
          </a:p>
          <a:p>
            <a:pPr lvl="1"/>
            <a:r>
              <a:rPr lang="en-US" dirty="0"/>
              <a:t>Improving AMV observation usage within data assimilation (DA) systems. Lower estimated error and more realistic representation of AMVs with variational FTC (</a:t>
            </a:r>
            <a:r>
              <a:rPr lang="en-US" dirty="0" err="1"/>
              <a:t>VarFTC</a:t>
            </a:r>
            <a:r>
              <a:rPr lang="en-US" dirty="0"/>
              <a:t>) should result in greater information extracted.</a:t>
            </a:r>
          </a:p>
        </p:txBody>
      </p:sp>
    </p:spTree>
    <p:extLst>
      <p:ext uri="{BB962C8B-B14F-4D97-AF65-F5344CB8AC3E}">
        <p14:creationId xmlns:p14="http://schemas.microsoft.com/office/powerpoint/2010/main" val="2712870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Interior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336</Words>
  <Application>Microsoft Macintosh PowerPoint</Application>
  <PresentationFormat>Widescreen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System Font Regular</vt:lpstr>
      <vt:lpstr>Office Theme</vt:lpstr>
      <vt:lpstr>Alternate Interior </vt:lpstr>
      <vt:lpstr>PowerPoint Presentation</vt:lpstr>
      <vt:lpstr>PowerPoint Presentation</vt:lpstr>
      <vt:lpstr>Main take 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1</dc:title>
  <cp:lastModifiedBy>Ross N. Hoffman</cp:lastModifiedBy>
  <cp:revision>45</cp:revision>
  <dcterms:modified xsi:type="dcterms:W3CDTF">2021-06-08T19:55:10Z</dcterms:modified>
</cp:coreProperties>
</file>