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8"/>
  </p:notesMasterIdLst>
  <p:sldIdLst>
    <p:sldId id="260" r:id="rId2"/>
    <p:sldId id="271" r:id="rId3"/>
    <p:sldId id="273" r:id="rId4"/>
    <p:sldId id="269" r:id="rId5"/>
    <p:sldId id="267" r:id="rId6"/>
    <p:sldId id="27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F92"/>
    <a:srgbClr val="0054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694"/>
  </p:normalViewPr>
  <p:slideViewPr>
    <p:cSldViewPr snapToGrid="0" snapToObjects="1">
      <p:cViewPr varScale="1">
        <p:scale>
          <a:sx n="109" d="100"/>
          <a:sy n="109" d="100"/>
        </p:scale>
        <p:origin x="216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191FE-1A7B-EC40-BD0D-C6263DA40327}" type="datetimeFigureOut">
              <a:rPr lang="en-US" smtClean="0"/>
              <a:t>6/11/21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114535-22A5-0644-8F04-615184C92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96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114535-22A5-0644-8F04-615184C928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97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AF4BC-59E7-8446-A0D3-C424D0C30E4C}" type="datetime1">
              <a:rPr lang="en-US" smtClean="0"/>
              <a:t>6/11/21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5318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8F349-9E6B-B648-9293-B9195B9260C4}" type="datetime1">
              <a:rPr lang="en-US" smtClean="0"/>
              <a:t>6/11/21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317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B62F4-3058-2D43-B134-317C009A2F9D}" type="datetime1">
              <a:rPr lang="en-US" smtClean="0"/>
              <a:t>6/11/21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0024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12ED5-2986-6D4F-B928-C6906AB8A415}" type="datetime1">
              <a:rPr lang="en-US" smtClean="0"/>
              <a:t>6/11/21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219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0524C-3BBA-1A4B-9350-2CCE6796B3A4}" type="datetime1">
              <a:rPr lang="en-US" smtClean="0"/>
              <a:t>6/11/21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1598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D78CD-B4A1-B54E-A675-A8D669B80CB4}" type="datetime1">
              <a:rPr lang="en-US" smtClean="0"/>
              <a:t>6/11/21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435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9E1D3-E395-F54A-86A3-4AE1888A58EC}" type="datetime1">
              <a:rPr lang="en-US" smtClean="0"/>
              <a:t>6/11/21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92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936C3-3109-964B-A472-E1EBE3449577}" type="datetime1">
              <a:rPr lang="en-US" smtClean="0"/>
              <a:t>6/11/21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6655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59681-1F76-D740-A10E-B8C39D6F2B75}" type="datetime1">
              <a:rPr lang="en-US" smtClean="0"/>
              <a:t>6/11/21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8497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CFB15-AF10-124F-82D4-C115EB77225E}" type="datetime1">
              <a:rPr lang="en-US" smtClean="0"/>
              <a:t>6/11/21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399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6F58-8765-1645-B8BE-52345DC50508}" type="datetime1">
              <a:rPr lang="en-US" smtClean="0"/>
              <a:t>6/11/21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0311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8E3DE-1A59-FB47-B66D-E8A503B5805F}" type="datetime1">
              <a:rPr lang="en-US" smtClean="0"/>
              <a:t>6/11/21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156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e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tiff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A group of donuts&#10;&#10;Description automatically generated with low confidence">
            <a:extLst>
              <a:ext uri="{FF2B5EF4-FFF2-40B4-BE49-F238E27FC236}">
                <a16:creationId xmlns:a16="http://schemas.microsoft.com/office/drawing/2014/main" id="{237E91A7-2DFC-4DF8-A2D3-BAF73B014D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1" b="285"/>
          <a:stretch/>
        </p:blipFill>
        <p:spPr>
          <a:xfrm>
            <a:off x="-2" y="10"/>
            <a:ext cx="1219200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0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Image">
            <a:extLst>
              <a:ext uri="{FF2B5EF4-FFF2-40B4-BE49-F238E27FC236}">
                <a16:creationId xmlns:a16="http://schemas.microsoft.com/office/drawing/2014/main" id="{357D246F-38A6-434F-B189-A410E9D7B9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7" b="17578"/>
          <a:stretch/>
        </p:blipFill>
        <p:spPr bwMode="auto">
          <a:xfrm>
            <a:off x="-12337" y="967295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58B814F-22A5-0641-8911-1E18B65242AF}"/>
              </a:ext>
            </a:extLst>
          </p:cNvPr>
          <p:cNvSpPr txBox="1">
            <a:spLocks/>
          </p:cNvSpPr>
          <p:nvPr/>
        </p:nvSpPr>
        <p:spPr bwMode="auto">
          <a:xfrm>
            <a:off x="4782065" y="5471640"/>
            <a:ext cx="7177747" cy="1264988"/>
          </a:xfrm>
          <a:prstGeom prst="rect">
            <a:avLst/>
          </a:prstGeom>
          <a:solidFill>
            <a:schemeClr val="bg2">
              <a:lumMod val="90000"/>
              <a:alpha val="40141"/>
            </a:schemeClr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0" indent="0" algn="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200" baseline="0">
                <a:solidFill>
                  <a:schemeClr val="bg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808038" indent="-350838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marL="1406525" indent="-492125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marL="2005013" indent="-633413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603500" indent="-7747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AE9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Karina Apodaca-Martínez – University of Miami/CIMAS and NOAA/AOML</a:t>
            </a:r>
          </a:p>
          <a:p>
            <a:pPr marL="0" marR="0" lvl="0" indent="0" algn="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AE9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Lidia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Cucurull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 and Lisa Bucci: NOAA/ AOML, Peter Marinescu: CSU/CIRA and NOAA/AOML </a:t>
            </a:r>
          </a:p>
          <a:p>
            <a:pPr lvl="0">
              <a:lnSpc>
                <a:spcPct val="100000"/>
              </a:lnSpc>
              <a:buClr>
                <a:srgbClr val="00AE9C"/>
              </a:buClr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Iliana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Genkova</a:t>
            </a:r>
            <a:r>
              <a:rPr lang="en-US" kern="0" dirty="0">
                <a:solidFill>
                  <a:srgbClr val="FEFFFF"/>
                </a:solidFill>
              </a:rPr>
              <a:t>,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James Purser,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Xiujuan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Su</a:t>
            </a:r>
            <a:r>
              <a:rPr lang="en-US" kern="0" dirty="0">
                <a:solidFill>
                  <a:srgbClr val="FEFFFF"/>
                </a:solidFill>
              </a:rPr>
              <a:t>: IMSG@NOAA/NCEP/EMC 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AE9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Hui Liu: University of Maryland/ESSIC and NOAA/NESDIS, Kevin Garrett: NOAA/NESDIS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B9B86C8-A465-E148-BF64-4D4F6786EBC7}"/>
              </a:ext>
            </a:extLst>
          </p:cNvPr>
          <p:cNvSpPr txBox="1">
            <a:spLocks/>
          </p:cNvSpPr>
          <p:nvPr/>
        </p:nvSpPr>
        <p:spPr>
          <a:xfrm>
            <a:off x="766738" y="4397103"/>
            <a:ext cx="11196745" cy="954107"/>
          </a:xfrm>
          <a:prstGeom prst="rect">
            <a:avLst/>
          </a:prstGeom>
          <a:solidFill>
            <a:schemeClr val="bg2">
              <a:lumMod val="90000"/>
              <a:alpha val="45000"/>
            </a:schemeClr>
          </a:solidFill>
        </p:spPr>
        <p:txBody>
          <a:bodyPr vert="horz" wrap="square" lIns="0" tIns="45720" rIns="0" bIns="45720" rtlCol="0" anchor="b" anchorCtr="0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Refining the Assimilation of Aeolus Doppler Wind LiDAR observations in NOAA/FV3GFS by Adopting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VarQC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 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038D3F8-FDA8-324C-91FF-7A9567CF1896}"/>
              </a:ext>
            </a:extLst>
          </p:cNvPr>
          <p:cNvSpPr txBox="1">
            <a:spLocks/>
          </p:cNvSpPr>
          <p:nvPr/>
        </p:nvSpPr>
        <p:spPr bwMode="auto">
          <a:xfrm>
            <a:off x="145798" y="5502910"/>
            <a:ext cx="2805213" cy="371971"/>
          </a:xfrm>
          <a:prstGeom prst="rect">
            <a:avLst/>
          </a:prstGeom>
          <a:solidFill>
            <a:schemeClr val="bg2">
              <a:lumMod val="90000"/>
              <a:alpha val="40141"/>
            </a:schemeClr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0" indent="0" algn="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200" baseline="0">
                <a:solidFill>
                  <a:schemeClr val="bg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808038" indent="-350838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marL="1406525" indent="-492125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marL="2005013" indent="-633413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603500" indent="-7747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b="1" kern="0" dirty="0">
                <a:solidFill>
                  <a:schemeClr val="tx1"/>
                </a:solidFill>
              </a:rPr>
              <a:t>Contact: </a:t>
            </a:r>
            <a:r>
              <a:rPr lang="en-US" b="1" kern="0" dirty="0" err="1">
                <a:solidFill>
                  <a:schemeClr val="tx1"/>
                </a:solidFill>
              </a:rPr>
              <a:t>Karina.Apodaca@noaa.gov</a:t>
            </a:r>
            <a:endParaRPr lang="en-US" sz="1050" kern="0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1A7417-EA96-A449-906D-75A2F823B8C6}"/>
              </a:ext>
            </a:extLst>
          </p:cNvPr>
          <p:cNvSpPr txBox="1"/>
          <p:nvPr/>
        </p:nvSpPr>
        <p:spPr>
          <a:xfrm>
            <a:off x="1928499" y="3641598"/>
            <a:ext cx="65781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Aeolus winds during hurricane Iota (13-18 November 2020), image credit: @</a:t>
            </a:r>
            <a:r>
              <a:rPr lang="en-US" sz="1400" dirty="0" err="1"/>
              <a:t>esa_aeolus</a:t>
            </a:r>
            <a:endParaRPr lang="en-US" sz="1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57B221-DED0-0349-BFD6-F6A2D7DF6F27}"/>
              </a:ext>
            </a:extLst>
          </p:cNvPr>
          <p:cNvSpPr/>
          <p:nvPr/>
        </p:nvSpPr>
        <p:spPr>
          <a:xfrm>
            <a:off x="0" y="12357"/>
            <a:ext cx="1219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AF4F978-90BE-EC40-9B80-C7113B69F05E}"/>
              </a:ext>
            </a:extLst>
          </p:cNvPr>
          <p:cNvGrpSpPr/>
          <p:nvPr/>
        </p:nvGrpSpPr>
        <p:grpSpPr>
          <a:xfrm>
            <a:off x="766738" y="202686"/>
            <a:ext cx="10447519" cy="697615"/>
            <a:chOff x="216785" y="6042621"/>
            <a:chExt cx="10447519" cy="697615"/>
          </a:xfrm>
        </p:grpSpPr>
        <p:pic>
          <p:nvPicPr>
            <p:cNvPr id="20" name="Picture 19" descr="A close up of a logo&#10;&#10;Description automatically generated">
              <a:extLst>
                <a:ext uri="{FF2B5EF4-FFF2-40B4-BE49-F238E27FC236}">
                  <a16:creationId xmlns:a16="http://schemas.microsoft.com/office/drawing/2014/main" id="{7AD19F34-CEF8-FF45-974E-B852E91A9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6785" y="6042621"/>
              <a:ext cx="697615" cy="697615"/>
            </a:xfrm>
            <a:prstGeom prst="rect">
              <a:avLst/>
            </a:prstGeom>
          </p:spPr>
        </p:pic>
        <p:pic>
          <p:nvPicPr>
            <p:cNvPr id="21" name="Picture 20" descr="A drawing of a face&#10;&#10;Description automatically generated">
              <a:extLst>
                <a:ext uri="{FF2B5EF4-FFF2-40B4-BE49-F238E27FC236}">
                  <a16:creationId xmlns:a16="http://schemas.microsoft.com/office/drawing/2014/main" id="{760053DE-80E5-0F46-8C47-BD63878E3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05597" y="6088003"/>
              <a:ext cx="606850" cy="60685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AD75C75-DCEF-E54D-BF16-19A8DF030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81246" y="6171623"/>
              <a:ext cx="1857505" cy="439610"/>
            </a:xfrm>
            <a:prstGeom prst="rect">
              <a:avLst/>
            </a:prstGeom>
          </p:spPr>
        </p:pic>
        <p:pic>
          <p:nvPicPr>
            <p:cNvPr id="23" name="Picture 2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2B857BC-40FE-7B45-AE87-0506ADE83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47195" y="6121893"/>
              <a:ext cx="980127" cy="539070"/>
            </a:xfrm>
            <a:prstGeom prst="rect">
              <a:avLst/>
            </a:prstGeom>
          </p:spPr>
        </p:pic>
        <p:pic>
          <p:nvPicPr>
            <p:cNvPr id="24" name="Picture 23" descr="A close up of a sign&#10;&#10;Description automatically generated">
              <a:extLst>
                <a:ext uri="{FF2B5EF4-FFF2-40B4-BE49-F238E27FC236}">
                  <a16:creationId xmlns:a16="http://schemas.microsoft.com/office/drawing/2014/main" id="{DDDF19DB-B7E7-4E4B-9C21-78CF3154B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409360" y="6200928"/>
              <a:ext cx="914400" cy="381000"/>
            </a:xfrm>
            <a:prstGeom prst="rect">
              <a:avLst/>
            </a:prstGeom>
          </p:spPr>
        </p:pic>
        <p:pic>
          <p:nvPicPr>
            <p:cNvPr id="25" name="Picture 24" descr="Logo&#10;&#10;Description automatically generated">
              <a:extLst>
                <a:ext uri="{FF2B5EF4-FFF2-40B4-BE49-F238E27FC236}">
                  <a16:creationId xmlns:a16="http://schemas.microsoft.com/office/drawing/2014/main" id="{4F5B3FB8-2A4D-794F-8F24-A1E7F9999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879293" y="6094928"/>
              <a:ext cx="1363221" cy="59300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FED4619-4DD0-3143-BDB9-AA6E492B5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490606" y="6101758"/>
              <a:ext cx="1689743" cy="579341"/>
            </a:xfrm>
            <a:prstGeom prst="rect">
              <a:avLst/>
            </a:prstGeom>
          </p:spPr>
        </p:pic>
        <p:pic>
          <p:nvPicPr>
            <p:cNvPr id="27" name="Picture 26" descr="Logo, company name&#10;&#10;Description automatically generated">
              <a:extLst>
                <a:ext uri="{FF2B5EF4-FFF2-40B4-BE49-F238E27FC236}">
                  <a16:creationId xmlns:a16="http://schemas.microsoft.com/office/drawing/2014/main" id="{4ABB209A-9154-7947-ABFF-68D53D715E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t="27876" b="32666"/>
            <a:stretch/>
          </p:blipFill>
          <p:spPr>
            <a:xfrm>
              <a:off x="9494170" y="6160572"/>
              <a:ext cx="1170134" cy="461712"/>
            </a:xfrm>
            <a:prstGeom prst="rect">
              <a:avLst/>
            </a:prstGeom>
          </p:spPr>
        </p:pic>
      </p:grp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36B3BA4-52FE-8847-9F8F-B27E1EABF025}"/>
              </a:ext>
            </a:extLst>
          </p:cNvPr>
          <p:cNvSpPr txBox="1">
            <a:spLocks/>
          </p:cNvSpPr>
          <p:nvPr/>
        </p:nvSpPr>
        <p:spPr bwMode="auto">
          <a:xfrm>
            <a:off x="3223327" y="-94475"/>
            <a:ext cx="5809456" cy="37197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0" indent="0" algn="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200" baseline="0">
                <a:solidFill>
                  <a:schemeClr val="bg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808038" indent="-350838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marL="1406525" indent="-492125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marL="2005013" indent="-633413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603500" indent="-7747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18th JCSDA Technical Review Meeting and Science Workshop, June 7-11 June 2021</a:t>
            </a:r>
            <a:endParaRPr lang="en-US" sz="1050" kern="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FD11E7EF-34A2-CE49-9E94-61C8DDD7BC2A}"/>
              </a:ext>
            </a:extLst>
          </p:cNvPr>
          <p:cNvSpPr txBox="1">
            <a:spLocks/>
          </p:cNvSpPr>
          <p:nvPr/>
        </p:nvSpPr>
        <p:spPr bwMode="auto">
          <a:xfrm>
            <a:off x="135924" y="5964041"/>
            <a:ext cx="4413953" cy="712532"/>
          </a:xfrm>
          <a:prstGeom prst="rect">
            <a:avLst/>
          </a:prstGeom>
          <a:solidFill>
            <a:schemeClr val="bg2">
              <a:lumMod val="90000"/>
              <a:alpha val="40141"/>
            </a:schemeClr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0" indent="0" algn="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200" baseline="0">
                <a:solidFill>
                  <a:schemeClr val="bg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808038" indent="-350838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marL="1406525" indent="-492125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marL="2005013" indent="-633413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603500" indent="-7747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algn="l"/>
            <a:r>
              <a:rPr lang="en-US" sz="1400" u="sng" dirty="0">
                <a:solidFill>
                  <a:schemeClr val="tx1"/>
                </a:solidFill>
              </a:rPr>
              <a:t>Acknowledgements: 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Funding: NOAA/NESDIS/OPPA/Technology Maturation Program</a:t>
            </a:r>
          </a:p>
        </p:txBody>
      </p:sp>
    </p:spTree>
    <p:extLst>
      <p:ext uri="{BB962C8B-B14F-4D97-AF65-F5344CB8AC3E}">
        <p14:creationId xmlns:p14="http://schemas.microsoft.com/office/powerpoint/2010/main" val="35250058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5CACB0-8FEF-B547-913D-D0287877E84C}"/>
              </a:ext>
            </a:extLst>
          </p:cNvPr>
          <p:cNvSpPr txBox="1"/>
          <p:nvPr/>
        </p:nvSpPr>
        <p:spPr>
          <a:xfrm>
            <a:off x="984290" y="957904"/>
            <a:ext cx="7529089" cy="147732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Launched in August 2018 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2F92"/>
                </a:solidFill>
              </a:rPr>
              <a:t>ALADIN: </a:t>
            </a:r>
            <a:r>
              <a:rPr lang="en-US" dirty="0"/>
              <a:t>Atmospheric </a:t>
            </a:r>
            <a:r>
              <a:rPr lang="en-US" dirty="0" err="1"/>
              <a:t>LAser</a:t>
            </a:r>
            <a:r>
              <a:rPr lang="en-US" dirty="0"/>
              <a:t> Doppler </a:t>
            </a:r>
            <a:r>
              <a:rPr lang="en-US" dirty="0" err="1"/>
              <a:t>INstrument</a:t>
            </a:r>
            <a:r>
              <a:rPr lang="en-US" dirty="0"/>
              <a:t> aboard Aeolus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Probes the lowermost 30km of the atmosphere at 250m vertical-res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AEOLUS can provide valuable wind profiles in the peripheral tropical cyclone (TC) environment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050B7D-4E36-C94B-A73B-E989EC955BDB}"/>
              </a:ext>
            </a:extLst>
          </p:cNvPr>
          <p:cNvSpPr txBox="1"/>
          <p:nvPr/>
        </p:nvSpPr>
        <p:spPr>
          <a:xfrm>
            <a:off x="984290" y="528396"/>
            <a:ext cx="6719793" cy="3693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ESA/AEOLUS/ALADIN &amp; </a:t>
            </a:r>
            <a:r>
              <a:rPr lang="en-US" dirty="0">
                <a:solidFill>
                  <a:srgbClr val="7030A0"/>
                </a:solidFill>
              </a:rPr>
              <a:t>benefits for TC analysis and prediction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4005E74E-FFEF-7F4E-944D-AEA2ECA59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4739" y="330724"/>
            <a:ext cx="3290778" cy="2610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CB6A26-5D08-0D40-AB92-AA0F0EAAB0CE}"/>
              </a:ext>
            </a:extLst>
          </p:cNvPr>
          <p:cNvSpPr txBox="1"/>
          <p:nvPr/>
        </p:nvSpPr>
        <p:spPr>
          <a:xfrm>
            <a:off x="9400815" y="2719235"/>
            <a:ext cx="3435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Image credit:  ESA/ATG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Medialab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Google Shape;63;p14">
            <a:extLst>
              <a:ext uri="{FF2B5EF4-FFF2-40B4-BE49-F238E27FC236}">
                <a16:creationId xmlns:a16="http://schemas.microsoft.com/office/drawing/2014/main" id="{9021D007-7E50-EF41-8EDB-F95A9E68766D}"/>
              </a:ext>
            </a:extLst>
          </p:cNvPr>
          <p:cNvSpPr txBox="1"/>
          <p:nvPr/>
        </p:nvSpPr>
        <p:spPr>
          <a:xfrm>
            <a:off x="265872" y="2941690"/>
            <a:ext cx="3897938" cy="34552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7030A0"/>
                </a:solidFill>
              </a:rPr>
              <a:t>OBJECTIVES</a:t>
            </a:r>
          </a:p>
          <a:p>
            <a:pPr marL="476250" lvl="0" indent="-342900">
              <a:lnSpc>
                <a:spcPct val="90000"/>
              </a:lnSpc>
              <a:spcBef>
                <a:spcPts val="1000"/>
              </a:spcBef>
              <a:buClr>
                <a:srgbClr val="7030A0"/>
              </a:buClr>
              <a:buSzPts val="1500"/>
              <a:buFont typeface="+mj-lt"/>
              <a:buAutoNum type="arabicPeriod"/>
            </a:pPr>
            <a:r>
              <a:rPr lang="en-US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Improve the assimilation of Aeolus HLOS retrievals in global (FV3GFS) and storm-scale (HWRF) NWP to improve TC analysis and prediction</a:t>
            </a:r>
          </a:p>
          <a:p>
            <a:pPr marL="476250" lvl="0" indent="-342900">
              <a:lnSpc>
                <a:spcPct val="90000"/>
              </a:lnSpc>
              <a:buClr>
                <a:srgbClr val="7030A0"/>
              </a:buClr>
              <a:buSzPts val="1500"/>
              <a:buFont typeface="+mj-lt"/>
              <a:buAutoNum type="arabicPeriod"/>
            </a:pPr>
            <a:r>
              <a:rPr lang="en-US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DA refinements in collaboration with NECEP/EMC (e.g., addressing suboptimal observation weight assignment by implementing Variational QC)</a:t>
            </a:r>
          </a:p>
          <a:p>
            <a:pPr marL="476250" lvl="0" indent="-342900">
              <a:lnSpc>
                <a:spcPct val="90000"/>
              </a:lnSpc>
              <a:buClr>
                <a:srgbClr val="7030A0"/>
              </a:buClr>
              <a:buSzPts val="1500"/>
              <a:buFont typeface="+mj-lt"/>
              <a:buAutoNum type="arabicPeriod"/>
            </a:pPr>
            <a:r>
              <a:rPr lang="en-US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Aeolus DA developments done in FV3GFS are to be ported to HWRF to quantify the impact of regional hurricane forecasts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0478DB-138C-C548-A519-A7C5D87ED0E5}"/>
              </a:ext>
            </a:extLst>
          </p:cNvPr>
          <p:cNvSpPr/>
          <p:nvPr/>
        </p:nvSpPr>
        <p:spPr>
          <a:xfrm>
            <a:off x="4296473" y="2397651"/>
            <a:ext cx="3897938" cy="50783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i="1" kern="0" dirty="0">
                <a:solidFill>
                  <a:schemeClr val="tx2"/>
                </a:solidFill>
              </a:rPr>
              <a:t>Assimilate what you can, reject what you must!</a:t>
            </a:r>
            <a:r>
              <a:rPr lang="en-US" sz="1050" kern="0" dirty="0">
                <a:solidFill>
                  <a:schemeClr val="tx2"/>
                </a:solidFill>
              </a:rPr>
              <a:t> </a:t>
            </a:r>
          </a:p>
          <a:p>
            <a:r>
              <a:rPr lang="en-US" sz="1050" kern="0" dirty="0">
                <a:solidFill>
                  <a:srgbClr val="9E0C73"/>
                </a:solidFill>
              </a:rPr>
              <a:t>The Power of Assimilation: St. John Henry Newman</a:t>
            </a:r>
            <a:endParaRPr lang="en-US" sz="1050" dirty="0">
              <a:solidFill>
                <a:srgbClr val="9E0C73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891A89-9BFF-0344-BB5F-F2EDA22F8058}"/>
              </a:ext>
            </a:extLst>
          </p:cNvPr>
          <p:cNvSpPr txBox="1"/>
          <p:nvPr/>
        </p:nvSpPr>
        <p:spPr>
          <a:xfrm>
            <a:off x="4642606" y="3708636"/>
            <a:ext cx="7103610" cy="285026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Adopted a new 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VarQC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scheme implemented in the 2021 operational NCEP/FV3GFS (Purser et al., 2019) to improve the assimilation of Aeolus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 err="1"/>
              <a:t>VarQC</a:t>
            </a:r>
            <a:r>
              <a:rPr lang="en-US" dirty="0"/>
              <a:t> algorithm assigns adaptive observation weights in the 0 to 1 range, 0 least impact and 1 most impact on the analysis, 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dirty="0" err="1"/>
              <a:t>VarQC</a:t>
            </a:r>
            <a:r>
              <a:rPr lang="en-US" dirty="0"/>
              <a:t> component of </a:t>
            </a:r>
            <a:r>
              <a:rPr lang="en-US" i="1" dirty="0"/>
              <a:t>J</a:t>
            </a:r>
            <a:r>
              <a:rPr lang="en-US" i="1" baseline="-25000" dirty="0"/>
              <a:t>o</a:t>
            </a:r>
            <a:r>
              <a:rPr lang="en-US" dirty="0"/>
              <a:t> is a function of the moments of the innovation PDF, OE, and the probability of the gross error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Calculated within the inner minimization loop of GDAS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dirty="0"/>
              <a:t>We are finalizing the </a:t>
            </a:r>
            <a:r>
              <a:rPr lang="en-US" dirty="0" err="1"/>
              <a:t>VarQC</a:t>
            </a:r>
            <a:r>
              <a:rPr lang="en-US" dirty="0"/>
              <a:t> tuning stage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32B59D-2993-8544-961F-6155C6768324}"/>
              </a:ext>
            </a:extLst>
          </p:cNvPr>
          <p:cNvSpPr/>
          <p:nvPr/>
        </p:nvSpPr>
        <p:spPr>
          <a:xfrm>
            <a:off x="4344186" y="3122393"/>
            <a:ext cx="7103610" cy="3693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b="1" kern="0" dirty="0">
                <a:solidFill>
                  <a:srgbClr val="FF2F92"/>
                </a:solidFill>
              </a:rPr>
              <a:t>Aeolus DA Refinements: NCEP Variational Quality Control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8F039F5-B80E-634A-AA8F-678EA0B51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2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534937E-E108-E649-ADDA-E4BB51526C17}"/>
              </a:ext>
            </a:extLst>
          </p:cNvPr>
          <p:cNvSpPr txBox="1">
            <a:spLocks/>
          </p:cNvSpPr>
          <p:nvPr/>
        </p:nvSpPr>
        <p:spPr bwMode="auto">
          <a:xfrm>
            <a:off x="3191272" y="-24278"/>
            <a:ext cx="5809456" cy="37197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0" indent="0" algn="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200" baseline="0">
                <a:solidFill>
                  <a:schemeClr val="bg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808038" indent="-350838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marL="1406525" indent="-492125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marL="2005013" indent="-633413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603500" indent="-7747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18th JCSDA Technical Review Meeting and Science Workshop, June 7-11 June 2021</a:t>
            </a:r>
            <a:endParaRPr lang="en-US" sz="1050" kern="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440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71B720-6EC7-E349-A4FA-90F8A17DA2E7}"/>
              </a:ext>
            </a:extLst>
          </p:cNvPr>
          <p:cNvSpPr txBox="1"/>
          <p:nvPr/>
        </p:nvSpPr>
        <p:spPr>
          <a:xfrm>
            <a:off x="835238" y="674252"/>
            <a:ext cx="4827422" cy="262411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1600" b="1" dirty="0">
                <a:solidFill>
                  <a:srgbClr val="FF2F92"/>
                </a:solidFill>
                <a:latin typeface="Calibri"/>
                <a:ea typeface="Calibri"/>
                <a:cs typeface="Calibri"/>
                <a:sym typeface="Calibri"/>
              </a:rPr>
              <a:t>Implications for TC’s: </a:t>
            </a:r>
            <a:r>
              <a:rPr lang="en-US" sz="16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Are we  rejecting observation outliers or good quality data?</a:t>
            </a:r>
          </a:p>
          <a:p>
            <a:pPr marL="285750" lvl="0" indent="-285750">
              <a:lnSpc>
                <a:spcPct val="115000"/>
              </a:lnSpc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Large (O-B) departures in the TC environment can have detrimental impacts on the analysis leading to observation rejection, even though some observations are correct</a:t>
            </a:r>
          </a:p>
          <a:p>
            <a:pPr marL="285750" lvl="0" indent="-285750">
              <a:lnSpc>
                <a:spcPct val="115000"/>
              </a:lnSpc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 in the presence of complex synoptic features in TC’s with regions of strong gradients may benefit from advanced quality control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E687E0-D416-A547-A8D0-521AF309DB04}"/>
              </a:ext>
            </a:extLst>
          </p:cNvPr>
          <p:cNvSpPr txBox="1"/>
          <p:nvPr/>
        </p:nvSpPr>
        <p:spPr>
          <a:xfrm>
            <a:off x="835238" y="184352"/>
            <a:ext cx="4827422" cy="3693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QC of Aeolus and their use in TC analysis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38E451-5FB2-724E-AB98-1DB8BD3D0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452" y="44040"/>
            <a:ext cx="5741099" cy="331461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9D357B-4E9A-E14F-9B08-39A40C011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87" y="3358652"/>
            <a:ext cx="9656503" cy="331461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734F48-7AA7-FC46-A268-2D37D5F3E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3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D0460E1-0D7F-EA47-B07B-19A9B3F7216B}"/>
              </a:ext>
            </a:extLst>
          </p:cNvPr>
          <p:cNvSpPr txBox="1">
            <a:spLocks/>
          </p:cNvSpPr>
          <p:nvPr/>
        </p:nvSpPr>
        <p:spPr bwMode="auto">
          <a:xfrm>
            <a:off x="3417957" y="6552594"/>
            <a:ext cx="5809456" cy="37197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0" indent="0" algn="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200" baseline="0">
                <a:solidFill>
                  <a:schemeClr val="bg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808038" indent="-350838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marL="1406525" indent="-492125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marL="2005013" indent="-633413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603500" indent="-7747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sz="1100" dirty="0">
                <a:solidFill>
                  <a:schemeClr val="accent5">
                    <a:lumMod val="75000"/>
                  </a:schemeClr>
                </a:solidFill>
              </a:rPr>
              <a:t>18th JCSDA Technical Review Meeting and Science Workshop, June 7-11 June 2021</a:t>
            </a:r>
            <a:endParaRPr lang="en-US" sz="1000" kern="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461674-4066-F949-9FA9-A45DDA8FA27F}"/>
              </a:ext>
            </a:extLst>
          </p:cNvPr>
          <p:cNvSpPr txBox="1"/>
          <p:nvPr/>
        </p:nvSpPr>
        <p:spPr>
          <a:xfrm>
            <a:off x="3248949" y="3788918"/>
            <a:ext cx="236698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VarQC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static QC &amp; relaxed gross error check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1674AE-464B-2949-B412-A555FEF2F3C0}"/>
              </a:ext>
            </a:extLst>
          </p:cNvPr>
          <p:cNvSpPr txBox="1"/>
          <p:nvPr/>
        </p:nvSpPr>
        <p:spPr>
          <a:xfrm>
            <a:off x="9909953" y="4731091"/>
            <a:ext cx="1797634" cy="830997"/>
          </a:xfrm>
          <a:prstGeom prst="rect">
            <a:avLst/>
          </a:prstGeom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/>
              <a:t>Smaller analysis residuals (O-A’s) in both experiments</a:t>
            </a:r>
          </a:p>
        </p:txBody>
      </p:sp>
      <p:sp>
        <p:nvSpPr>
          <p:cNvPr id="13" name="Google Shape;81;p15">
            <a:extLst>
              <a:ext uri="{FF2B5EF4-FFF2-40B4-BE49-F238E27FC236}">
                <a16:creationId xmlns:a16="http://schemas.microsoft.com/office/drawing/2014/main" id="{8C212F10-1CD5-C547-934E-E56E808B5E41}"/>
              </a:ext>
            </a:extLst>
          </p:cNvPr>
          <p:cNvSpPr txBox="1"/>
          <p:nvPr/>
        </p:nvSpPr>
        <p:spPr>
          <a:xfrm>
            <a:off x="3750989" y="4946489"/>
            <a:ext cx="136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C0000"/>
                </a:solidFill>
              </a:rPr>
              <a:t>nobs=23858</a:t>
            </a:r>
            <a:endParaRPr dirty="0">
              <a:solidFill>
                <a:srgbClr val="CC0000"/>
              </a:solidFill>
            </a:endParaRPr>
          </a:p>
        </p:txBody>
      </p:sp>
      <p:sp>
        <p:nvSpPr>
          <p:cNvPr id="14" name="Google Shape;83;p15">
            <a:extLst>
              <a:ext uri="{FF2B5EF4-FFF2-40B4-BE49-F238E27FC236}">
                <a16:creationId xmlns:a16="http://schemas.microsoft.com/office/drawing/2014/main" id="{2E0931A6-A21E-7C4C-A83D-9312B45B83EF}"/>
              </a:ext>
            </a:extLst>
          </p:cNvPr>
          <p:cNvSpPr txBox="1"/>
          <p:nvPr/>
        </p:nvSpPr>
        <p:spPr>
          <a:xfrm>
            <a:off x="1016710" y="4946489"/>
            <a:ext cx="136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C0000"/>
                </a:solidFill>
              </a:rPr>
              <a:t>nobs=23086</a:t>
            </a:r>
            <a:endParaRPr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634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C1757EA-7459-1746-A1E2-646BA97AD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513" y="1425032"/>
            <a:ext cx="2765272" cy="48472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022364-4B66-2E40-9508-ACA9280A9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283" y="1401416"/>
            <a:ext cx="2778852" cy="49035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5D91C9-6E09-214C-BCDF-5759F1729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1" y="1927675"/>
            <a:ext cx="6323892" cy="372201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Google Shape;123;p20">
            <a:extLst>
              <a:ext uri="{FF2B5EF4-FFF2-40B4-BE49-F238E27FC236}">
                <a16:creationId xmlns:a16="http://schemas.microsoft.com/office/drawing/2014/main" id="{D3363400-96C5-FA46-A64F-06C993EDB0A6}"/>
              </a:ext>
            </a:extLst>
          </p:cNvPr>
          <p:cNvSpPr txBox="1">
            <a:spLocks noGrp="1"/>
          </p:cNvSpPr>
          <p:nvPr/>
        </p:nvSpPr>
        <p:spPr>
          <a:xfrm>
            <a:off x="6364158" y="409460"/>
            <a:ext cx="5599183" cy="6302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2F9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Minimization Statistics under various static QC, variance/kurtosis and gross error check conditions</a:t>
            </a:r>
            <a:endParaRPr lang="en-US" sz="1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Google Shape;128;p20">
            <a:extLst>
              <a:ext uri="{FF2B5EF4-FFF2-40B4-BE49-F238E27FC236}">
                <a16:creationId xmlns:a16="http://schemas.microsoft.com/office/drawing/2014/main" id="{71C317D6-E158-C841-9E13-A12ACFA2AE8F}"/>
              </a:ext>
            </a:extLst>
          </p:cNvPr>
          <p:cNvSpPr txBox="1"/>
          <p:nvPr/>
        </p:nvSpPr>
        <p:spPr>
          <a:xfrm>
            <a:off x="6949407" y="1046780"/>
            <a:ext cx="1798768" cy="338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Static QC only</a:t>
            </a:r>
            <a:r>
              <a:rPr lang="en-US" sz="10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0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No </a:t>
            </a:r>
            <a:r>
              <a:rPr lang="en-US" sz="10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VarQC</a:t>
            </a:r>
            <a:endParaRPr lang="en-US" sz="10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Google Shape;130;p20">
            <a:extLst>
              <a:ext uri="{FF2B5EF4-FFF2-40B4-BE49-F238E27FC236}">
                <a16:creationId xmlns:a16="http://schemas.microsoft.com/office/drawing/2014/main" id="{3A0197E7-852D-6445-BBA8-1C243DBBD3A7}"/>
              </a:ext>
            </a:extLst>
          </p:cNvPr>
          <p:cNvSpPr txBox="1"/>
          <p:nvPr/>
        </p:nvSpPr>
        <p:spPr>
          <a:xfrm>
            <a:off x="9009432" y="975990"/>
            <a:ext cx="2632096" cy="492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Static QC + </a:t>
            </a:r>
            <a:r>
              <a:rPr lang="en-US" sz="10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VarQC</a:t>
            </a:r>
            <a:r>
              <a:rPr lang="en-US" sz="10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mid variance &amp; </a:t>
            </a:r>
            <a:r>
              <a:rPr lang="en-US" sz="10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kurt</a:t>
            </a:r>
            <a:r>
              <a:rPr lang="en-US" sz="10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., relaxed gross error check</a:t>
            </a:r>
            <a:endParaRPr lang="en-US" sz="10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Google Shape;135;p20">
            <a:extLst>
              <a:ext uri="{FF2B5EF4-FFF2-40B4-BE49-F238E27FC236}">
                <a16:creationId xmlns:a16="http://schemas.microsoft.com/office/drawing/2014/main" id="{0EEDD888-5227-9D4A-B3D9-02DF292B8BDA}"/>
              </a:ext>
            </a:extLst>
          </p:cNvPr>
          <p:cNvSpPr txBox="1"/>
          <p:nvPr/>
        </p:nvSpPr>
        <p:spPr>
          <a:xfrm>
            <a:off x="4586403" y="6308094"/>
            <a:ext cx="7055125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arger cost function reduction when applying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VarQC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!</a:t>
            </a:r>
            <a:endParaRPr lang="en-US" sz="1200" b="1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D55068-D0DD-A940-9D72-36C895029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4</a:t>
            </a:fld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EA3C0DE-7955-F747-A42E-5F703E66F217}"/>
              </a:ext>
            </a:extLst>
          </p:cNvPr>
          <p:cNvSpPr txBox="1">
            <a:spLocks/>
          </p:cNvSpPr>
          <p:nvPr/>
        </p:nvSpPr>
        <p:spPr bwMode="auto">
          <a:xfrm>
            <a:off x="3610373" y="-23734"/>
            <a:ext cx="5809456" cy="37197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0" indent="0" algn="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200" baseline="0">
                <a:solidFill>
                  <a:schemeClr val="bg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808038" indent="-350838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marL="1406525" indent="-492125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marL="2005013" indent="-633413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603500" indent="-7747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18th JCSDA Technical Review Meeting and Science Workshop, June 7-11 June 2021</a:t>
            </a:r>
            <a:endParaRPr lang="en-US" sz="1050" kern="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185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61D1A9-E961-B04D-AB1B-7B6A2F8F2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57689"/>
            <a:ext cx="8358713" cy="60207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5EE627-BC45-6247-98BF-A731C246F25A}"/>
              </a:ext>
            </a:extLst>
          </p:cNvPr>
          <p:cNvSpPr txBox="1"/>
          <p:nvPr/>
        </p:nvSpPr>
        <p:spPr>
          <a:xfrm>
            <a:off x="611938" y="5432307"/>
            <a:ext cx="2699078" cy="370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Resultant wind speed difference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79663B-E1CD-D04C-97A0-27BAC3AC4AA8}"/>
              </a:ext>
            </a:extLst>
          </p:cNvPr>
          <p:cNvSpPr txBox="1"/>
          <p:nvPr/>
        </p:nvSpPr>
        <p:spPr>
          <a:xfrm>
            <a:off x="4566496" y="6203927"/>
            <a:ext cx="38425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Assimilated Aeolus observations in FV3GFS for exp. above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392368-5A15-9E4C-93BB-227FCD9BBB79}"/>
              </a:ext>
            </a:extLst>
          </p:cNvPr>
          <p:cNvSpPr txBox="1"/>
          <p:nvPr/>
        </p:nvSpPr>
        <p:spPr>
          <a:xfrm>
            <a:off x="361308" y="276339"/>
            <a:ext cx="3769568" cy="70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Aeolus DA, NO </a:t>
            </a:r>
            <a:r>
              <a:rPr lang="en-US" sz="1400" dirty="0" err="1"/>
              <a:t>VarQC</a:t>
            </a:r>
            <a:r>
              <a:rPr lang="en-US" sz="1400" dirty="0"/>
              <a:t>, </a:t>
            </a:r>
            <a:r>
              <a:rPr lang="en-US" sz="1400" dirty="0">
                <a:solidFill>
                  <a:srgbClr val="FF2F92"/>
                </a:solidFill>
              </a:rPr>
              <a:t>strict</a:t>
            </a:r>
            <a:r>
              <a:rPr lang="en-US" sz="1400" dirty="0"/>
              <a:t> </a:t>
            </a:r>
          </a:p>
          <a:p>
            <a:pPr algn="ctr"/>
            <a:r>
              <a:rPr lang="en-US" sz="1400" dirty="0"/>
              <a:t>ESA static QC and gross </a:t>
            </a:r>
            <a:r>
              <a:rPr lang="en-US" sz="1400" dirty="0" err="1"/>
              <a:t>Bkgnd</a:t>
            </a:r>
            <a:r>
              <a:rPr lang="en-US" sz="1400" dirty="0"/>
              <a:t>. Check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442137-2F90-7548-BD14-8EB05A381B19}"/>
              </a:ext>
            </a:extLst>
          </p:cNvPr>
          <p:cNvSpPr txBox="1"/>
          <p:nvPr/>
        </p:nvSpPr>
        <p:spPr>
          <a:xfrm>
            <a:off x="4610918" y="352297"/>
            <a:ext cx="3798641" cy="5487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Aeolus DA, with </a:t>
            </a:r>
            <a:r>
              <a:rPr lang="en-US" sz="1400" dirty="0" err="1"/>
              <a:t>VarQC</a:t>
            </a:r>
            <a:r>
              <a:rPr lang="en-US" sz="1400" dirty="0"/>
              <a:t>, strict</a:t>
            </a:r>
          </a:p>
          <a:p>
            <a:pPr algn="ctr"/>
            <a:r>
              <a:rPr lang="en-US" sz="1400" dirty="0"/>
              <a:t>ESA static QC and </a:t>
            </a:r>
            <a:r>
              <a:rPr lang="en-US" sz="1400" dirty="0">
                <a:solidFill>
                  <a:srgbClr val="FF2F92"/>
                </a:solidFill>
              </a:rPr>
              <a:t>relaxed</a:t>
            </a:r>
            <a:r>
              <a:rPr lang="en-US" sz="1400" dirty="0"/>
              <a:t> gross </a:t>
            </a:r>
            <a:r>
              <a:rPr lang="en-US" sz="1400" dirty="0" err="1"/>
              <a:t>Bkgnd</a:t>
            </a:r>
            <a:r>
              <a:rPr lang="en-US" sz="1400" dirty="0"/>
              <a:t>. Check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9058D9-A745-7241-A20A-53FC237DFDDE}"/>
              </a:ext>
            </a:extLst>
          </p:cNvPr>
          <p:cNvSpPr txBox="1"/>
          <p:nvPr/>
        </p:nvSpPr>
        <p:spPr>
          <a:xfrm>
            <a:off x="8720021" y="857689"/>
            <a:ext cx="2979847" cy="4209482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noAutofit/>
          </a:bodyPr>
          <a:lstStyle/>
          <a:p>
            <a:r>
              <a:rPr lang="en-US" dirty="0"/>
              <a:t>Relaxing strict background </a:t>
            </a:r>
          </a:p>
          <a:p>
            <a:r>
              <a:rPr lang="en-US" dirty="0"/>
              <a:t>gross error checks</a:t>
            </a:r>
          </a:p>
          <a:p>
            <a:r>
              <a:rPr lang="en-US" dirty="0"/>
              <a:t>allows more observations </a:t>
            </a:r>
          </a:p>
          <a:p>
            <a:r>
              <a:rPr lang="en-US" dirty="0"/>
              <a:t>with large innovations to </a:t>
            </a:r>
          </a:p>
          <a:p>
            <a:r>
              <a:rPr lang="en-US" dirty="0"/>
              <a:t>be assimilated and the </a:t>
            </a:r>
          </a:p>
          <a:p>
            <a:r>
              <a:rPr lang="en-US" dirty="0" err="1"/>
              <a:t>VarQC</a:t>
            </a:r>
            <a:r>
              <a:rPr lang="en-US" dirty="0"/>
              <a:t> adaptively assigns </a:t>
            </a:r>
          </a:p>
          <a:p>
            <a:r>
              <a:rPr lang="en-US" dirty="0"/>
              <a:t>observation weights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Increments coincide with </a:t>
            </a:r>
          </a:p>
          <a:p>
            <a:r>
              <a:rPr lang="en-US" dirty="0"/>
              <a:t>the location of assimilated </a:t>
            </a:r>
          </a:p>
          <a:p>
            <a:r>
              <a:rPr lang="en-US" dirty="0"/>
              <a:t>Aeolus observations and </a:t>
            </a:r>
          </a:p>
          <a:p>
            <a:r>
              <a:rPr lang="en-US" dirty="0"/>
              <a:t>in regions where weather</a:t>
            </a:r>
          </a:p>
          <a:p>
            <a:r>
              <a:rPr lang="en-US" dirty="0"/>
              <a:t>is occurring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117600-47CF-5C4D-9EB9-5934D8FCF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5</a:t>
            </a:fld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67E3451-7C37-FD4B-ADB3-744607612CD8}"/>
              </a:ext>
            </a:extLst>
          </p:cNvPr>
          <p:cNvSpPr txBox="1">
            <a:spLocks/>
          </p:cNvSpPr>
          <p:nvPr/>
        </p:nvSpPr>
        <p:spPr bwMode="auto">
          <a:xfrm>
            <a:off x="3223327" y="-94475"/>
            <a:ext cx="5809456" cy="37197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0" indent="0" algn="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200" baseline="0">
                <a:solidFill>
                  <a:schemeClr val="bg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808038" indent="-350838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marL="1406525" indent="-492125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marL="2005013" indent="-633413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603500" indent="-7747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18th JCSDA Technical Review Meeting and Science Workshop, June 7-11 June 2021</a:t>
            </a:r>
            <a:endParaRPr lang="en-US" sz="1050" kern="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DFCA12-AF1F-CE4A-91B9-5EA33A22910F}"/>
              </a:ext>
            </a:extLst>
          </p:cNvPr>
          <p:cNvSpPr txBox="1"/>
          <p:nvPr/>
        </p:nvSpPr>
        <p:spPr>
          <a:xfrm>
            <a:off x="8668031" y="5432307"/>
            <a:ext cx="3083825" cy="646331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What about impacts to the forecast? </a:t>
            </a:r>
            <a:r>
              <a:rPr lang="en-US" dirty="0">
                <a:solidFill>
                  <a:srgbClr val="FF2F92"/>
                </a:solidFill>
              </a:rPr>
              <a:t>See next steps.</a:t>
            </a:r>
          </a:p>
        </p:txBody>
      </p:sp>
    </p:spTree>
    <p:extLst>
      <p:ext uri="{BB962C8B-B14F-4D97-AF65-F5344CB8AC3E}">
        <p14:creationId xmlns:p14="http://schemas.microsoft.com/office/powerpoint/2010/main" val="1936665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1A1CBC-B8D9-5B43-AAA3-B455920C0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6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974922F-E47A-0C40-A916-196D4DC459FC}"/>
              </a:ext>
            </a:extLst>
          </p:cNvPr>
          <p:cNvSpPr txBox="1">
            <a:spLocks/>
          </p:cNvSpPr>
          <p:nvPr/>
        </p:nvSpPr>
        <p:spPr>
          <a:xfrm>
            <a:off x="2172946" y="288841"/>
            <a:ext cx="7558882" cy="5935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FF2F9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Summary and next steps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8E26CCF-5241-764F-A2C1-582C20FB4965}"/>
              </a:ext>
            </a:extLst>
          </p:cNvPr>
          <p:cNvSpPr txBox="1">
            <a:spLocks/>
          </p:cNvSpPr>
          <p:nvPr/>
        </p:nvSpPr>
        <p:spPr>
          <a:xfrm>
            <a:off x="728877" y="1081364"/>
            <a:ext cx="11256294" cy="507450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EA34ED"/>
              </a:buClr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Initial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VarQC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tuning tests have shown that more Aeolus observations with larger departures are included in the analysis, but with reduced weights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A34ED"/>
              </a:buClr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Minimization is improved when using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VarQC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A34ED"/>
              </a:buClr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 are going to conduct a long-term forecast and TC impact assessment with FV3GFS _v16.0 of Aeolus DA with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VarQC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A34ED"/>
              </a:buClr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Provide initial and lateral boundary conditions from FV3GFS_v16.0 with Aeolus DA +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VarQC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to initialize regional hurricane forecasts (NCEP/HWRF)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A34ED"/>
              </a:buClr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Assessment period includes important named TC’s</a:t>
            </a:r>
            <a:endParaRPr lang="en-US" sz="2400" dirty="0">
              <a:solidFill>
                <a:srgbClr val="0054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8498D5-26C5-164F-B26E-534D6557A3F8}"/>
              </a:ext>
            </a:extLst>
          </p:cNvPr>
          <p:cNvSpPr txBox="1"/>
          <p:nvPr/>
        </p:nvSpPr>
        <p:spPr>
          <a:xfrm>
            <a:off x="869541" y="6354862"/>
            <a:ext cx="3168881" cy="338554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Contact: </a:t>
            </a:r>
            <a:r>
              <a:rPr lang="en-US" sz="1600" dirty="0" err="1">
                <a:solidFill>
                  <a:schemeClr val="accent5">
                    <a:lumMod val="75000"/>
                  </a:schemeClr>
                </a:solidFill>
              </a:rPr>
              <a:t>Karina.Apodaca@noaa.gov</a:t>
            </a: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B80E925-27C4-3643-8E1B-8B5375D444CA}"/>
              </a:ext>
            </a:extLst>
          </p:cNvPr>
          <p:cNvSpPr txBox="1">
            <a:spLocks/>
          </p:cNvSpPr>
          <p:nvPr/>
        </p:nvSpPr>
        <p:spPr bwMode="auto">
          <a:xfrm>
            <a:off x="2801144" y="-38554"/>
            <a:ext cx="5809456" cy="37197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0" indent="0" algn="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200" baseline="0">
                <a:solidFill>
                  <a:schemeClr val="bg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808038" indent="-350838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marL="1406525" indent="-492125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marL="2005013" indent="-633413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603500" indent="-7747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sz="1100" dirty="0">
                <a:solidFill>
                  <a:schemeClr val="accent5">
                    <a:lumMod val="75000"/>
                  </a:schemeClr>
                </a:solidFill>
              </a:rPr>
              <a:t>18th JCSDA Technical Review Meeting and Science Workshop, June 7-11 June 2021</a:t>
            </a:r>
            <a:endParaRPr lang="en-US" sz="1000" kern="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228782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VTI">
  <a:themeElements>
    <a:clrScheme name="Office">
      <a:dk1>
        <a:srgbClr val="000000"/>
      </a:dk1>
      <a:lt1>
        <a:srgbClr val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5028</TotalTime>
  <Words>774</Words>
  <Application>Microsoft Macintosh PowerPoint</Application>
  <PresentationFormat>Widescreen</PresentationFormat>
  <Paragraphs>80</Paragraphs>
  <Slides>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Gill Sans Nova</vt:lpstr>
      <vt:lpstr>GradientVTI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Apodaca Martinez, Karina</dc:creator>
  <cp:lastModifiedBy>Apodaca Martinez, Karina</cp:lastModifiedBy>
  <cp:revision>53</cp:revision>
  <dcterms:created xsi:type="dcterms:W3CDTF">2021-06-04T18:26:34Z</dcterms:created>
  <dcterms:modified xsi:type="dcterms:W3CDTF">2021-06-11T04:56:07Z</dcterms:modified>
</cp:coreProperties>
</file>