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43" r:id="rId2"/>
    <p:sldId id="844" r:id="rId3"/>
    <p:sldId id="857" r:id="rId4"/>
    <p:sldId id="861" r:id="rId5"/>
    <p:sldId id="855" r:id="rId6"/>
    <p:sldId id="856" r:id="rId7"/>
    <p:sldId id="858" r:id="rId8"/>
    <p:sldId id="859" r:id="rId9"/>
    <p:sldId id="848" r:id="rId10"/>
    <p:sldId id="846" r:id="rId11"/>
    <p:sldId id="865" r:id="rId12"/>
    <p:sldId id="849" r:id="rId13"/>
    <p:sldId id="847" r:id="rId14"/>
    <p:sldId id="850" r:id="rId15"/>
    <p:sldId id="851" r:id="rId16"/>
    <p:sldId id="852" r:id="rId17"/>
    <p:sldId id="853" r:id="rId18"/>
    <p:sldId id="854" r:id="rId19"/>
    <p:sldId id="868"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AF0B"/>
    <a:srgbClr val="982A22"/>
    <a:srgbClr val="841B1A"/>
    <a:srgbClr val="851B19"/>
    <a:srgbClr val="2FA2FF"/>
    <a:srgbClr val="FFA419"/>
    <a:srgbClr val="FF28BA"/>
    <a:srgbClr val="4CFF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6"/>
    <p:restoredTop sz="81472" autoAdjust="0"/>
  </p:normalViewPr>
  <p:slideViewPr>
    <p:cSldViewPr>
      <p:cViewPr varScale="1">
        <p:scale>
          <a:sx n="47" d="100"/>
          <a:sy n="47" d="100"/>
        </p:scale>
        <p:origin x="984" y="192"/>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7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352553BE-D8E1-A448-B76E-45EA891618AE}" type="datetimeFigureOut">
              <a:rPr lang="en-US"/>
              <a:pPr>
                <a:defRPr/>
              </a:pPr>
              <a:t>6/11/21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6D81C1F-76E1-9A43-B99A-D4E8E7EEA695}" type="slidenum">
              <a:rPr lang="en-US"/>
              <a:pPr>
                <a:defRPr/>
              </a:pPr>
              <a:t>‹#›</a:t>
            </a:fld>
            <a:endParaRPr lang="en-US"/>
          </a:p>
        </p:txBody>
      </p:sp>
    </p:spTree>
    <p:extLst>
      <p:ext uri="{BB962C8B-B14F-4D97-AF65-F5344CB8AC3E}">
        <p14:creationId xmlns:p14="http://schemas.microsoft.com/office/powerpoint/2010/main" val="68381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pPr>
              <a:defRPr/>
            </a:pPr>
            <a:endParaRPr lang="en-US" altLang="zh-CN"/>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pPr>
              <a:defRPr/>
            </a:pPr>
            <a:fld id="{2F966917-FFE7-9742-A16B-BB5D31DE9885}" type="datetimeFigureOut">
              <a:rPr lang="en-US" altLang="zh-CN"/>
              <a:pPr>
                <a:defRPr/>
              </a:pPr>
              <a:t>6/11/21</a:t>
            </a:fld>
            <a:endParaRPr lang="en-US" altLang="zh-C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pPr>
              <a:defRPr/>
            </a:pPr>
            <a:endParaRPr lang="en-US" altLang="zh-C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pPr>
              <a:defRPr/>
            </a:pPr>
            <a:fld id="{1F9A57F5-7E07-DC43-80C0-9C69ECFEF78E}" type="slidenum">
              <a:rPr lang="en-US" altLang="zh-CN"/>
              <a:pPr>
                <a:defRPr/>
              </a:pPr>
              <a:t>‹#›</a:t>
            </a:fld>
            <a:endParaRPr lang="en-US" altLang="zh-CN"/>
          </a:p>
        </p:txBody>
      </p:sp>
    </p:spTree>
    <p:extLst>
      <p:ext uri="{BB962C8B-B14F-4D97-AF65-F5344CB8AC3E}">
        <p14:creationId xmlns:p14="http://schemas.microsoft.com/office/powerpoint/2010/main" val="99392583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D2411E8-48AD-124C-989B-67E7347858E6}" type="slidenum">
              <a:rPr lang="en-US" altLang="zh-CN" sz="1200">
                <a:latin typeface="Calibri" charset="0"/>
              </a:rPr>
              <a:pPr/>
              <a:t>1</a:t>
            </a:fld>
            <a:endParaRPr lang="en-US" altLang="zh-CN"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FE5F4D-33F1-A447-A047-783E03E74CF9}" type="slidenum">
              <a:rPr lang="en-US" altLang="zh-CN" sz="1200">
                <a:latin typeface="Calibri" charset="0"/>
              </a:rPr>
              <a:pPr/>
              <a:t>10</a:t>
            </a:fld>
            <a:endParaRPr lang="en-US" altLang="zh-CN" sz="1200">
              <a:latin typeface="Calibri" charset="0"/>
            </a:endParaRPr>
          </a:p>
        </p:txBody>
      </p:sp>
    </p:spTree>
    <p:extLst>
      <p:ext uri="{BB962C8B-B14F-4D97-AF65-F5344CB8AC3E}">
        <p14:creationId xmlns:p14="http://schemas.microsoft.com/office/powerpoint/2010/main" val="1883437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FE5F4D-33F1-A447-A047-783E03E74CF9}" type="slidenum">
              <a:rPr lang="en-US" altLang="zh-CN" sz="1200">
                <a:latin typeface="Calibri" charset="0"/>
              </a:rPr>
              <a:pPr/>
              <a:t>11</a:t>
            </a:fld>
            <a:endParaRPr lang="en-US" altLang="zh-CN" sz="1200">
              <a:latin typeface="Calibri" charset="0"/>
            </a:endParaRPr>
          </a:p>
        </p:txBody>
      </p:sp>
    </p:spTree>
    <p:extLst>
      <p:ext uri="{BB962C8B-B14F-4D97-AF65-F5344CB8AC3E}">
        <p14:creationId xmlns:p14="http://schemas.microsoft.com/office/powerpoint/2010/main" val="2772408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FE5F4D-33F1-A447-A047-783E03E74CF9}" type="slidenum">
              <a:rPr lang="en-US" altLang="zh-CN" sz="1200">
                <a:latin typeface="Calibri" charset="0"/>
              </a:rPr>
              <a:pPr/>
              <a:t>12</a:t>
            </a:fld>
            <a:endParaRPr lang="en-US" altLang="zh-CN" sz="1200">
              <a:latin typeface="Calibri" charset="0"/>
            </a:endParaRPr>
          </a:p>
        </p:txBody>
      </p:sp>
    </p:spTree>
    <p:extLst>
      <p:ext uri="{BB962C8B-B14F-4D97-AF65-F5344CB8AC3E}">
        <p14:creationId xmlns:p14="http://schemas.microsoft.com/office/powerpoint/2010/main" val="747044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FE5F4D-33F1-A447-A047-783E03E74CF9}" type="slidenum">
              <a:rPr lang="en-US" altLang="zh-CN" sz="1200">
                <a:latin typeface="Calibri" charset="0"/>
              </a:rPr>
              <a:pPr/>
              <a:t>13</a:t>
            </a:fld>
            <a:endParaRPr lang="en-US" altLang="zh-CN" sz="1200">
              <a:latin typeface="Calibri" charset="0"/>
            </a:endParaRPr>
          </a:p>
        </p:txBody>
      </p:sp>
    </p:spTree>
    <p:extLst>
      <p:ext uri="{BB962C8B-B14F-4D97-AF65-F5344CB8AC3E}">
        <p14:creationId xmlns:p14="http://schemas.microsoft.com/office/powerpoint/2010/main" val="2016591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FE5F4D-33F1-A447-A047-783E03E74CF9}" type="slidenum">
              <a:rPr lang="en-US" altLang="zh-CN" sz="1200">
                <a:latin typeface="Calibri" charset="0"/>
              </a:rPr>
              <a:pPr/>
              <a:t>14</a:t>
            </a:fld>
            <a:endParaRPr lang="en-US" altLang="zh-CN" sz="1200">
              <a:latin typeface="Calibri" charset="0"/>
            </a:endParaRPr>
          </a:p>
        </p:txBody>
      </p:sp>
    </p:spTree>
    <p:extLst>
      <p:ext uri="{BB962C8B-B14F-4D97-AF65-F5344CB8AC3E}">
        <p14:creationId xmlns:p14="http://schemas.microsoft.com/office/powerpoint/2010/main" val="3218430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FE5F4D-33F1-A447-A047-783E03E74CF9}" type="slidenum">
              <a:rPr lang="en-US" altLang="zh-CN" sz="1200">
                <a:latin typeface="Calibri" charset="0"/>
              </a:rPr>
              <a:pPr/>
              <a:t>15</a:t>
            </a:fld>
            <a:endParaRPr lang="en-US" altLang="zh-CN" sz="1200">
              <a:latin typeface="Calibri" charset="0"/>
            </a:endParaRPr>
          </a:p>
        </p:txBody>
      </p:sp>
    </p:spTree>
    <p:extLst>
      <p:ext uri="{BB962C8B-B14F-4D97-AF65-F5344CB8AC3E}">
        <p14:creationId xmlns:p14="http://schemas.microsoft.com/office/powerpoint/2010/main" val="4236816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FE5F4D-33F1-A447-A047-783E03E74CF9}" type="slidenum">
              <a:rPr lang="en-US" altLang="zh-CN" sz="1200">
                <a:latin typeface="Calibri" charset="0"/>
              </a:rPr>
              <a:pPr/>
              <a:t>16</a:t>
            </a:fld>
            <a:endParaRPr lang="en-US" altLang="zh-CN" sz="1200">
              <a:latin typeface="Calibri" charset="0"/>
            </a:endParaRPr>
          </a:p>
        </p:txBody>
      </p:sp>
    </p:spTree>
    <p:extLst>
      <p:ext uri="{BB962C8B-B14F-4D97-AF65-F5344CB8AC3E}">
        <p14:creationId xmlns:p14="http://schemas.microsoft.com/office/powerpoint/2010/main" val="2641123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FE5F4D-33F1-A447-A047-783E03E74CF9}" type="slidenum">
              <a:rPr lang="en-US" altLang="zh-CN" sz="1200">
                <a:latin typeface="Calibri" charset="0"/>
              </a:rPr>
              <a:pPr/>
              <a:t>17</a:t>
            </a:fld>
            <a:endParaRPr lang="en-US" altLang="zh-CN" sz="1200">
              <a:latin typeface="Calibri" charset="0"/>
            </a:endParaRPr>
          </a:p>
        </p:txBody>
      </p:sp>
    </p:spTree>
    <p:extLst>
      <p:ext uri="{BB962C8B-B14F-4D97-AF65-F5344CB8AC3E}">
        <p14:creationId xmlns:p14="http://schemas.microsoft.com/office/powerpoint/2010/main" val="1684433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FE5F4D-33F1-A447-A047-783E03E74CF9}" type="slidenum">
              <a:rPr lang="en-US" altLang="zh-CN" sz="1200">
                <a:latin typeface="Calibri" charset="0"/>
              </a:rPr>
              <a:pPr/>
              <a:t>18</a:t>
            </a:fld>
            <a:endParaRPr lang="en-US" altLang="zh-CN" sz="1200">
              <a:latin typeface="Calibri" charset="0"/>
            </a:endParaRPr>
          </a:p>
        </p:txBody>
      </p:sp>
    </p:spTree>
    <p:extLst>
      <p:ext uri="{BB962C8B-B14F-4D97-AF65-F5344CB8AC3E}">
        <p14:creationId xmlns:p14="http://schemas.microsoft.com/office/powerpoint/2010/main" val="318962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FE5F4D-33F1-A447-A047-783E03E74CF9}" type="slidenum">
              <a:rPr lang="en-US" altLang="zh-CN" sz="1200">
                <a:latin typeface="Calibri" charset="0"/>
              </a:rPr>
              <a:pPr/>
              <a:t>19</a:t>
            </a:fld>
            <a:endParaRPr lang="en-US" altLang="zh-CN" sz="1200">
              <a:latin typeface="Calibri" charset="0"/>
            </a:endParaRPr>
          </a:p>
        </p:txBody>
      </p:sp>
    </p:spTree>
    <p:extLst>
      <p:ext uri="{BB962C8B-B14F-4D97-AF65-F5344CB8AC3E}">
        <p14:creationId xmlns:p14="http://schemas.microsoft.com/office/powerpoint/2010/main" val="1431505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600" indent="-228600">
              <a:buAutoNum type="arabicParenBoth"/>
            </a:pPr>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FE5F4D-33F1-A447-A047-783E03E74CF9}" type="slidenum">
              <a:rPr lang="en-US" altLang="zh-CN" sz="1200">
                <a:latin typeface="Calibri" charset="0"/>
              </a:rPr>
              <a:pPr/>
              <a:t>2</a:t>
            </a:fld>
            <a:endParaRPr lang="en-US" altLang="zh-CN"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FE5F4D-33F1-A447-A047-783E03E74CF9}" type="slidenum">
              <a:rPr lang="en-US" altLang="zh-CN" sz="1200">
                <a:latin typeface="Calibri" charset="0"/>
              </a:rPr>
              <a:pPr/>
              <a:t>3</a:t>
            </a:fld>
            <a:endParaRPr lang="en-US" altLang="zh-CN" sz="1200">
              <a:latin typeface="Calibri" charset="0"/>
            </a:endParaRPr>
          </a:p>
        </p:txBody>
      </p:sp>
    </p:spTree>
    <p:extLst>
      <p:ext uri="{BB962C8B-B14F-4D97-AF65-F5344CB8AC3E}">
        <p14:creationId xmlns:p14="http://schemas.microsoft.com/office/powerpoint/2010/main" val="130855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228600" indent="-228600">
              <a:buAutoNum type="arabicParenBoth"/>
            </a:pPr>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FE5F4D-33F1-A447-A047-783E03E74CF9}" type="slidenum">
              <a:rPr lang="en-US" altLang="zh-CN" sz="1200">
                <a:latin typeface="Calibri" charset="0"/>
              </a:rPr>
              <a:pPr/>
              <a:t>4</a:t>
            </a:fld>
            <a:endParaRPr lang="en-US" altLang="zh-CN" sz="1200">
              <a:latin typeface="Calibri" charset="0"/>
            </a:endParaRPr>
          </a:p>
        </p:txBody>
      </p:sp>
    </p:spTree>
    <p:extLst>
      <p:ext uri="{BB962C8B-B14F-4D97-AF65-F5344CB8AC3E}">
        <p14:creationId xmlns:p14="http://schemas.microsoft.com/office/powerpoint/2010/main" val="1180092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FE5F4D-33F1-A447-A047-783E03E74CF9}" type="slidenum">
              <a:rPr lang="en-US" altLang="zh-CN" sz="1200">
                <a:latin typeface="Calibri" charset="0"/>
              </a:rPr>
              <a:pPr/>
              <a:t>5</a:t>
            </a:fld>
            <a:endParaRPr lang="en-US" altLang="zh-CN" sz="1200">
              <a:latin typeface="Calibri" charset="0"/>
            </a:endParaRPr>
          </a:p>
        </p:txBody>
      </p:sp>
    </p:spTree>
    <p:extLst>
      <p:ext uri="{BB962C8B-B14F-4D97-AF65-F5344CB8AC3E}">
        <p14:creationId xmlns:p14="http://schemas.microsoft.com/office/powerpoint/2010/main" val="838074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FE5F4D-33F1-A447-A047-783E03E74CF9}" type="slidenum">
              <a:rPr lang="en-US" altLang="zh-CN" sz="1200">
                <a:latin typeface="Calibri" charset="0"/>
              </a:rPr>
              <a:pPr/>
              <a:t>6</a:t>
            </a:fld>
            <a:endParaRPr lang="en-US" altLang="zh-CN" sz="1200">
              <a:latin typeface="Calibri" charset="0"/>
            </a:endParaRPr>
          </a:p>
        </p:txBody>
      </p:sp>
    </p:spTree>
    <p:extLst>
      <p:ext uri="{BB962C8B-B14F-4D97-AF65-F5344CB8AC3E}">
        <p14:creationId xmlns:p14="http://schemas.microsoft.com/office/powerpoint/2010/main" val="368591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IN" sz="1200" dirty="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FE5F4D-33F1-A447-A047-783E03E74CF9}" type="slidenum">
              <a:rPr lang="en-US" altLang="zh-CN" sz="1200">
                <a:latin typeface="Calibri" charset="0"/>
              </a:rPr>
              <a:pPr/>
              <a:t>7</a:t>
            </a:fld>
            <a:endParaRPr lang="en-US" altLang="zh-CN" sz="1200">
              <a:latin typeface="Calibri" charset="0"/>
            </a:endParaRPr>
          </a:p>
        </p:txBody>
      </p:sp>
    </p:spTree>
    <p:extLst>
      <p:ext uri="{BB962C8B-B14F-4D97-AF65-F5344CB8AC3E}">
        <p14:creationId xmlns:p14="http://schemas.microsoft.com/office/powerpoint/2010/main" val="1516526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IN" sz="1200" dirty="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FE5F4D-33F1-A447-A047-783E03E74CF9}" type="slidenum">
              <a:rPr lang="en-US" altLang="zh-CN" sz="1200">
                <a:latin typeface="Calibri" charset="0"/>
              </a:rPr>
              <a:pPr/>
              <a:t>8</a:t>
            </a:fld>
            <a:endParaRPr lang="en-US" altLang="zh-CN" sz="1200">
              <a:latin typeface="Calibri" charset="0"/>
            </a:endParaRPr>
          </a:p>
        </p:txBody>
      </p:sp>
    </p:spTree>
    <p:extLst>
      <p:ext uri="{BB962C8B-B14F-4D97-AF65-F5344CB8AC3E}">
        <p14:creationId xmlns:p14="http://schemas.microsoft.com/office/powerpoint/2010/main" val="224051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FE5F4D-33F1-A447-A047-783E03E74CF9}" type="slidenum">
              <a:rPr lang="en-US" altLang="zh-CN" sz="1200">
                <a:latin typeface="Calibri" charset="0"/>
              </a:rPr>
              <a:pPr/>
              <a:t>9</a:t>
            </a:fld>
            <a:endParaRPr lang="en-US" altLang="zh-CN" sz="1200">
              <a:latin typeface="Calibri" charset="0"/>
            </a:endParaRPr>
          </a:p>
        </p:txBody>
      </p:sp>
    </p:spTree>
    <p:extLst>
      <p:ext uri="{BB962C8B-B14F-4D97-AF65-F5344CB8AC3E}">
        <p14:creationId xmlns:p14="http://schemas.microsoft.com/office/powerpoint/2010/main" val="4203982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838B75E-F105-E245-9109-CEB786B98D0C}" type="datetime1">
              <a:rPr lang="en-US" altLang="zh-CN"/>
              <a:pPr>
                <a:defRPr/>
              </a:pPr>
              <a:t>6/11/21</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601C1F77-C483-1144-86E2-32973BD2517B}" type="slidenum">
              <a:rPr lang="en-US" altLang="zh-CN"/>
              <a:pPr>
                <a:defRPr/>
              </a:pPr>
              <a:t>‹#›</a:t>
            </a:fld>
            <a:endParaRPr lang="en-US" altLang="zh-CN"/>
          </a:p>
        </p:txBody>
      </p:sp>
    </p:spTree>
    <p:extLst>
      <p:ext uri="{BB962C8B-B14F-4D97-AF65-F5344CB8AC3E}">
        <p14:creationId xmlns:p14="http://schemas.microsoft.com/office/powerpoint/2010/main" val="169370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62CBED-EB4A-784D-B0F1-BA980DD59FA5}" type="datetime1">
              <a:rPr lang="en-US" altLang="zh-CN"/>
              <a:pPr>
                <a:defRPr/>
              </a:pPr>
              <a:t>6/11/21</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9C3AEA9C-9174-F940-8601-F7BFB9B08A1A}" type="slidenum">
              <a:rPr lang="en-US" altLang="zh-CN"/>
              <a:pPr>
                <a:defRPr/>
              </a:pPr>
              <a:t>‹#›</a:t>
            </a:fld>
            <a:endParaRPr lang="en-US" altLang="zh-CN"/>
          </a:p>
        </p:txBody>
      </p:sp>
    </p:spTree>
    <p:extLst>
      <p:ext uri="{BB962C8B-B14F-4D97-AF65-F5344CB8AC3E}">
        <p14:creationId xmlns:p14="http://schemas.microsoft.com/office/powerpoint/2010/main" val="241485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D07A591-C769-C746-BFD3-4DB171E8C35A}" type="datetime1">
              <a:rPr lang="en-US" altLang="zh-CN"/>
              <a:pPr>
                <a:defRPr/>
              </a:pPr>
              <a:t>6/11/21</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4007DE77-871D-BF4F-AD2F-85A01B3500C9}" type="slidenum">
              <a:rPr lang="en-US" altLang="zh-CN"/>
              <a:pPr>
                <a:defRPr/>
              </a:pPr>
              <a:t>‹#›</a:t>
            </a:fld>
            <a:endParaRPr lang="en-US" altLang="zh-CN"/>
          </a:p>
        </p:txBody>
      </p:sp>
    </p:spTree>
    <p:extLst>
      <p:ext uri="{BB962C8B-B14F-4D97-AF65-F5344CB8AC3E}">
        <p14:creationId xmlns:p14="http://schemas.microsoft.com/office/powerpoint/2010/main" val="3704319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730DCB6-767E-1543-BA53-4AF348D0CA81}" type="datetime1">
              <a:rPr lang="en-US" altLang="zh-CN"/>
              <a:pPr>
                <a:defRPr/>
              </a:pPr>
              <a:t>6/11/21</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D103C217-1318-4D4C-ABB3-DB249869F79F}" type="slidenum">
              <a:rPr lang="en-US" altLang="zh-CN"/>
              <a:pPr>
                <a:defRPr/>
              </a:pPr>
              <a:t>‹#›</a:t>
            </a:fld>
            <a:endParaRPr lang="en-US" altLang="zh-CN"/>
          </a:p>
        </p:txBody>
      </p:sp>
    </p:spTree>
    <p:extLst>
      <p:ext uri="{BB962C8B-B14F-4D97-AF65-F5344CB8AC3E}">
        <p14:creationId xmlns:p14="http://schemas.microsoft.com/office/powerpoint/2010/main" val="3193326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AB84FD2-1FCF-F84D-8484-B02B5DC4B6D1}" type="datetime1">
              <a:rPr lang="en-US" altLang="zh-CN"/>
              <a:pPr>
                <a:defRPr/>
              </a:pPr>
              <a:t>6/11/21</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DFBD1CEF-8776-634D-A5C8-A082007CADED}" type="slidenum">
              <a:rPr lang="en-US" altLang="zh-CN"/>
              <a:pPr>
                <a:defRPr/>
              </a:pPr>
              <a:t>‹#›</a:t>
            </a:fld>
            <a:endParaRPr lang="en-US" altLang="zh-CN"/>
          </a:p>
        </p:txBody>
      </p:sp>
    </p:spTree>
    <p:extLst>
      <p:ext uri="{BB962C8B-B14F-4D97-AF65-F5344CB8AC3E}">
        <p14:creationId xmlns:p14="http://schemas.microsoft.com/office/powerpoint/2010/main" val="2405107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53CC994-EA41-694E-9B32-A97B5DDA8B8E}" type="datetime1">
              <a:rPr lang="en-US" altLang="zh-CN"/>
              <a:pPr>
                <a:defRPr/>
              </a:pPr>
              <a:t>6/11/21</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C358689C-ACE7-C243-AE59-8B0B5E3798F8}" type="slidenum">
              <a:rPr lang="en-US" altLang="zh-CN"/>
              <a:pPr>
                <a:defRPr/>
              </a:pPr>
              <a:t>‹#›</a:t>
            </a:fld>
            <a:endParaRPr lang="en-US" altLang="zh-CN"/>
          </a:p>
        </p:txBody>
      </p:sp>
    </p:spTree>
    <p:extLst>
      <p:ext uri="{BB962C8B-B14F-4D97-AF65-F5344CB8AC3E}">
        <p14:creationId xmlns:p14="http://schemas.microsoft.com/office/powerpoint/2010/main" val="200876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44DD566-51A4-B140-BE34-FDCDB84E1F5D}" type="datetime1">
              <a:rPr lang="en-US" altLang="zh-CN"/>
              <a:pPr>
                <a:defRPr/>
              </a:pPr>
              <a:t>6/11/21</a:t>
            </a:fld>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68B9B5BD-75E9-FF48-BC85-33E140EA6F62}" type="slidenum">
              <a:rPr lang="en-US" altLang="zh-CN"/>
              <a:pPr>
                <a:defRPr/>
              </a:pPr>
              <a:t>‹#›</a:t>
            </a:fld>
            <a:endParaRPr lang="en-US" altLang="zh-CN"/>
          </a:p>
        </p:txBody>
      </p:sp>
    </p:spTree>
    <p:extLst>
      <p:ext uri="{BB962C8B-B14F-4D97-AF65-F5344CB8AC3E}">
        <p14:creationId xmlns:p14="http://schemas.microsoft.com/office/powerpoint/2010/main" val="3057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1808AF4-85BF-B74F-BDB3-02B314B1C8EC}" type="datetime1">
              <a:rPr lang="en-US" altLang="zh-CN"/>
              <a:pPr>
                <a:defRPr/>
              </a:pPr>
              <a:t>6/11/21</a:t>
            </a:fld>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93CFFD3B-8D0D-B645-8CDF-B4C6609EAAF5}" type="slidenum">
              <a:rPr lang="en-US" altLang="zh-CN"/>
              <a:pPr>
                <a:defRPr/>
              </a:pPr>
              <a:t>‹#›</a:t>
            </a:fld>
            <a:endParaRPr lang="en-US" altLang="zh-CN"/>
          </a:p>
        </p:txBody>
      </p:sp>
    </p:spTree>
    <p:extLst>
      <p:ext uri="{BB962C8B-B14F-4D97-AF65-F5344CB8AC3E}">
        <p14:creationId xmlns:p14="http://schemas.microsoft.com/office/powerpoint/2010/main" val="3320563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CB8BFCB-0B1B-C149-B6DA-F39CB1584318}" type="datetime1">
              <a:rPr lang="en-US" altLang="zh-CN"/>
              <a:pPr>
                <a:defRPr/>
              </a:pPr>
              <a:t>6/11/21</a:t>
            </a:fld>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zh-CN"/>
          </a:p>
        </p:txBody>
      </p:sp>
      <p:sp>
        <p:nvSpPr>
          <p:cNvPr id="4" name="Slide Number Placeholder 5"/>
          <p:cNvSpPr>
            <a:spLocks noGrp="1"/>
          </p:cNvSpPr>
          <p:nvPr>
            <p:ph type="sldNum" sz="quarter" idx="12"/>
          </p:nvPr>
        </p:nvSpPr>
        <p:spPr/>
        <p:txBody>
          <a:bodyPr/>
          <a:lstStyle>
            <a:lvl1pPr>
              <a:defRPr/>
            </a:lvl1pPr>
          </a:lstStyle>
          <a:p>
            <a:pPr>
              <a:defRPr/>
            </a:pPr>
            <a:fld id="{97325587-566F-E84D-91F4-BE7E6EDDCD31}" type="slidenum">
              <a:rPr lang="en-US" altLang="zh-CN"/>
              <a:pPr>
                <a:defRPr/>
              </a:pPr>
              <a:t>‹#›</a:t>
            </a:fld>
            <a:endParaRPr lang="en-US" altLang="zh-CN"/>
          </a:p>
        </p:txBody>
      </p:sp>
    </p:spTree>
    <p:extLst>
      <p:ext uri="{BB962C8B-B14F-4D97-AF65-F5344CB8AC3E}">
        <p14:creationId xmlns:p14="http://schemas.microsoft.com/office/powerpoint/2010/main" val="418243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D3CF94-AD61-C541-A30B-F8C14C2D9354}" type="datetime1">
              <a:rPr lang="en-US" altLang="zh-CN"/>
              <a:pPr>
                <a:defRPr/>
              </a:pPr>
              <a:t>6/11/21</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EBFC69F9-403E-8D4E-ABDE-C552E141BA79}" type="slidenum">
              <a:rPr lang="en-US" altLang="zh-CN"/>
              <a:pPr>
                <a:defRPr/>
              </a:pPr>
              <a:t>‹#›</a:t>
            </a:fld>
            <a:endParaRPr lang="en-US" altLang="zh-CN"/>
          </a:p>
        </p:txBody>
      </p:sp>
    </p:spTree>
    <p:extLst>
      <p:ext uri="{BB962C8B-B14F-4D97-AF65-F5344CB8AC3E}">
        <p14:creationId xmlns:p14="http://schemas.microsoft.com/office/powerpoint/2010/main" val="1083001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5391C53-2B2F-1647-A80E-25FF4C25816B}" type="datetime1">
              <a:rPr lang="en-US" altLang="zh-CN"/>
              <a:pPr>
                <a:defRPr/>
              </a:pPr>
              <a:t>6/11/21</a:t>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384DC0F3-67EF-2C42-AFBB-02F6C27EA0C2}" type="slidenum">
              <a:rPr lang="en-US" altLang="zh-CN"/>
              <a:pPr>
                <a:defRPr/>
              </a:pPr>
              <a:t>‹#›</a:t>
            </a:fld>
            <a:endParaRPr lang="en-US" altLang="zh-CN"/>
          </a:p>
        </p:txBody>
      </p:sp>
    </p:spTree>
    <p:extLst>
      <p:ext uri="{BB962C8B-B14F-4D97-AF65-F5344CB8AC3E}">
        <p14:creationId xmlns:p14="http://schemas.microsoft.com/office/powerpoint/2010/main" val="546716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pPr>
              <a:defRPr/>
            </a:pPr>
            <a:fld id="{F60E206B-14B4-B145-B9EC-581D10DA4CB4}" type="datetime1">
              <a:rPr lang="en-US" altLang="zh-CN"/>
              <a:pPr>
                <a:defRPr/>
              </a:pPr>
              <a:t>6/11/21</a:t>
            </a:fld>
            <a:endParaRPr lang="en-US" altLang="zh-CN"/>
          </a:p>
        </p:txBody>
      </p:sp>
      <p:sp>
        <p:nvSpPr>
          <p:cNvPr id="5" name="Footer Placeholder 4"/>
          <p:cNvSpPr>
            <a:spLocks noGrp="1"/>
          </p:cNvSpPr>
          <p:nvPr>
            <p:ph type="ftr" sz="quarter" idx="3"/>
          </p:nvPr>
        </p:nvSpPr>
        <p:spPr>
          <a:xfrm>
            <a:off x="4165600" y="6356355"/>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defRPr>
            </a:lvl1pPr>
          </a:lstStyle>
          <a:p>
            <a:pPr>
              <a:defRPr/>
            </a:pPr>
            <a:endParaRPr lang="en-US" altLang="zh-CN"/>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pPr>
              <a:defRPr/>
            </a:pPr>
            <a:fld id="{EC96BFF2-EBBB-2046-B780-F74F24F0CEBA}"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D4CF04D-80C7-D747-A828-EF2DF14CAC13}" type="slidenum">
              <a:rPr lang="en-US" altLang="zh-CN" sz="1200">
                <a:solidFill>
                  <a:srgbClr val="898989"/>
                </a:solidFill>
                <a:latin typeface="Calibri" charset="0"/>
              </a:rPr>
              <a:pPr/>
              <a:t>1</a:t>
            </a:fld>
            <a:endParaRPr lang="en-US" altLang="zh-CN" sz="1200" dirty="0">
              <a:solidFill>
                <a:srgbClr val="898989"/>
              </a:solidFill>
              <a:latin typeface="Calibri" charset="0"/>
            </a:endParaRPr>
          </a:p>
        </p:txBody>
      </p:sp>
      <p:pic>
        <p:nvPicPr>
          <p:cNvPr id="15362" name="Picture 9" descr="ou_logo_400x56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3352" y="2641480"/>
            <a:ext cx="812800" cy="113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new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77698" y="2543175"/>
            <a:ext cx="1250950" cy="124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pic>
      <p:sp>
        <p:nvSpPr>
          <p:cNvPr id="15365" name="Shape 46"/>
          <p:cNvSpPr>
            <a:spLocks noChangeArrowheads="1"/>
          </p:cNvSpPr>
          <p:nvPr/>
        </p:nvSpPr>
        <p:spPr bwMode="auto">
          <a:xfrm>
            <a:off x="1774830" y="707282"/>
            <a:ext cx="8712969"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 uri="{C572A759-6A51-4108-AA02-DFA0A04FC94B}">
              <ma14:wrappingTextBoxFlag xmlns:ma14="http://schemas.microsoft.com/office/mac/drawingml/2011/main" xmlns="" val="1"/>
            </a:ext>
          </a:extLst>
        </p:spPr>
        <p:txBody>
          <a:bodyPr wrap="square" lIns="0" tIns="0" rIns="0" bIns="0" anchor="ctr">
            <a:spAutoFit/>
          </a:bodyPr>
          <a:lstStyle/>
          <a:p>
            <a:pPr algn="ctr" eaLnBrk="1" hangingPunct="1"/>
            <a:r>
              <a:rPr lang="en-US" sz="2400" b="1" dirty="0">
                <a:solidFill>
                  <a:srgbClr val="982A22"/>
                </a:solidFill>
              </a:rPr>
              <a:t>Online nonlinear bias correction in ensemble Kalman filter to assimilate GOES-R all-sky radiances for the analysis and prediction of rapidly developing supercells</a:t>
            </a:r>
            <a:r>
              <a:rPr lang="en-IN" sz="2400" dirty="0"/>
              <a:t> </a:t>
            </a:r>
            <a:r>
              <a:rPr lang="en-US" altLang="zh-CN" sz="2400" b="1" dirty="0">
                <a:solidFill>
                  <a:srgbClr val="982A22"/>
                </a:solidFill>
              </a:rPr>
              <a:t> </a:t>
            </a:r>
            <a:endParaRPr lang="en-US" sz="2400" b="1" dirty="0">
              <a:solidFill>
                <a:srgbClr val="982A22"/>
              </a:solidFill>
            </a:endParaRPr>
          </a:p>
        </p:txBody>
      </p:sp>
      <p:grpSp>
        <p:nvGrpSpPr>
          <p:cNvPr id="15366" name="Group 45"/>
          <p:cNvGrpSpPr>
            <a:grpSpLocks/>
          </p:cNvGrpSpPr>
          <p:nvPr/>
        </p:nvGrpSpPr>
        <p:grpSpPr bwMode="auto">
          <a:xfrm>
            <a:off x="50800" y="2132856"/>
            <a:ext cx="12141200" cy="67742"/>
            <a:chOff x="0" y="0"/>
            <a:chExt cx="8305800" cy="76200"/>
          </a:xfrm>
        </p:grpSpPr>
        <p:sp>
          <p:nvSpPr>
            <p:cNvPr id="14" name="Shape 43"/>
            <p:cNvSpPr/>
            <p:nvPr/>
          </p:nvSpPr>
          <p:spPr>
            <a:xfrm>
              <a:off x="0" y="0"/>
              <a:ext cx="8305800" cy="0"/>
            </a:xfrm>
            <a:prstGeom prst="line">
              <a:avLst/>
            </a:prstGeom>
            <a:noFill/>
            <a:ln w="76200" cap="flat">
              <a:solidFill>
                <a:srgbClr val="982A22"/>
              </a:solidFill>
              <a:prstDash val="solid"/>
              <a:round/>
            </a:ln>
            <a:effectLst/>
          </p:spPr>
          <p:txBody>
            <a:bodyPr lIns="0" tIns="0" rIns="0" bIns="0"/>
            <a:lstStyle/>
            <a:p>
              <a:pPr defTabSz="457200">
                <a:defRPr sz="1200">
                  <a:latin typeface="+mj-lt"/>
                  <a:ea typeface="+mj-ea"/>
                  <a:cs typeface="+mj-cs"/>
                  <a:sym typeface="Helvetica"/>
                </a:defRPr>
              </a:pPr>
              <a:endParaRPr sz="1200">
                <a:latin typeface="+mj-lt"/>
                <a:ea typeface="+mj-ea"/>
                <a:cs typeface="+mj-cs"/>
                <a:sym typeface="Helvetica"/>
              </a:endParaRPr>
            </a:p>
          </p:txBody>
        </p:sp>
        <p:sp>
          <p:nvSpPr>
            <p:cNvPr id="15" name="Shape 44"/>
            <p:cNvSpPr/>
            <p:nvPr/>
          </p:nvSpPr>
          <p:spPr>
            <a:xfrm>
              <a:off x="0" y="76200"/>
              <a:ext cx="8305800" cy="0"/>
            </a:xfrm>
            <a:prstGeom prst="line">
              <a:avLst/>
            </a:prstGeom>
            <a:noFill/>
            <a:ln w="28575" cap="flat">
              <a:solidFill>
                <a:srgbClr val="982A22"/>
              </a:solidFill>
              <a:prstDash val="solid"/>
              <a:round/>
            </a:ln>
            <a:effectLst/>
          </p:spPr>
          <p:txBody>
            <a:bodyPr lIns="0" tIns="0" rIns="0" bIns="0"/>
            <a:lstStyle/>
            <a:p>
              <a:pPr defTabSz="457200">
                <a:defRPr sz="1200">
                  <a:latin typeface="+mj-lt"/>
                  <a:ea typeface="+mj-ea"/>
                  <a:cs typeface="+mj-cs"/>
                  <a:sym typeface="Helvetica"/>
                </a:defRPr>
              </a:pPr>
              <a:endParaRPr sz="1200">
                <a:latin typeface="+mj-lt"/>
                <a:ea typeface="+mj-ea"/>
                <a:cs typeface="+mj-cs"/>
                <a:sym typeface="Helvetica"/>
              </a:endParaRPr>
            </a:p>
          </p:txBody>
        </p:sp>
      </p:grpSp>
      <p:sp>
        <p:nvSpPr>
          <p:cNvPr id="2" name="Rectangle 1">
            <a:extLst>
              <a:ext uri="{FF2B5EF4-FFF2-40B4-BE49-F238E27FC236}">
                <a16:creationId xmlns:a16="http://schemas.microsoft.com/office/drawing/2014/main" id="{9F0A09D7-A18A-0049-9CD3-5083F9C6E18F}"/>
              </a:ext>
            </a:extLst>
          </p:cNvPr>
          <p:cNvSpPr/>
          <p:nvPr/>
        </p:nvSpPr>
        <p:spPr>
          <a:xfrm>
            <a:off x="2418376" y="2641480"/>
            <a:ext cx="7406048" cy="4876720"/>
          </a:xfrm>
          <a:prstGeom prst="rect">
            <a:avLst/>
          </a:prstGeom>
        </p:spPr>
        <p:txBody>
          <a:bodyPr wrap="square">
            <a:spAutoFit/>
          </a:bodyPr>
          <a:lstStyle/>
          <a:p>
            <a:pPr algn="ctr" eaLnBrk="1" hangingPunct="1">
              <a:lnSpc>
                <a:spcPct val="80000"/>
              </a:lnSpc>
              <a:defRPr/>
            </a:pPr>
            <a:r>
              <a:rPr lang="en-US" altLang="zh-CN" sz="2000" b="1" dirty="0" err="1">
                <a:latin typeface="Arial" panose="020B0604020202020204" pitchFamily="34" charset="0"/>
                <a:ea typeface="宋体" charset="0"/>
                <a:cs typeface="Arial" panose="020B0604020202020204" pitchFamily="34" charset="0"/>
              </a:rPr>
              <a:t>Xuguang</a:t>
            </a:r>
            <a:r>
              <a:rPr lang="en-US" altLang="zh-CN" sz="2000" b="1" dirty="0">
                <a:latin typeface="Arial" panose="020B0604020202020204" pitchFamily="34" charset="0"/>
                <a:ea typeface="宋体" charset="0"/>
                <a:cs typeface="Arial" panose="020B0604020202020204" pitchFamily="34" charset="0"/>
              </a:rPr>
              <a:t> Wang, Krishna </a:t>
            </a:r>
            <a:r>
              <a:rPr lang="en-US" altLang="zh-CN" sz="2000" b="1" dirty="0" err="1">
                <a:latin typeface="Arial" panose="020B0604020202020204" pitchFamily="34" charset="0"/>
                <a:ea typeface="宋体" charset="0"/>
                <a:cs typeface="Arial" panose="020B0604020202020204" pitchFamily="34" charset="0"/>
              </a:rPr>
              <a:t>Chandramouli</a:t>
            </a:r>
            <a:r>
              <a:rPr lang="en-US" altLang="zh-CN" sz="2000" b="1" dirty="0">
                <a:latin typeface="Arial" panose="020B0604020202020204" pitchFamily="34" charset="0"/>
                <a:ea typeface="宋体" charset="0"/>
                <a:cs typeface="Arial" panose="020B0604020202020204" pitchFamily="34" charset="0"/>
              </a:rPr>
              <a:t>, Aaron Johnson</a:t>
            </a:r>
          </a:p>
          <a:p>
            <a:pPr algn="ctr" eaLnBrk="1" hangingPunct="1">
              <a:lnSpc>
                <a:spcPct val="80000"/>
              </a:lnSpc>
              <a:defRPr/>
            </a:pPr>
            <a:endParaRPr lang="en-US" altLang="zh-CN" sz="2000" b="1" dirty="0">
              <a:latin typeface="Arial" panose="020B0604020202020204" pitchFamily="34" charset="0"/>
              <a:ea typeface="宋体" charset="0"/>
              <a:cs typeface="Arial" panose="020B0604020202020204" pitchFamily="34" charset="0"/>
            </a:endParaRPr>
          </a:p>
          <a:p>
            <a:pPr algn="ctr" eaLnBrk="1" hangingPunct="1">
              <a:lnSpc>
                <a:spcPct val="80000"/>
              </a:lnSpc>
              <a:defRPr/>
            </a:pPr>
            <a:r>
              <a:rPr lang="en-US" altLang="zh-CN" sz="2000" b="1" dirty="0">
                <a:solidFill>
                  <a:srgbClr val="FF0000"/>
                </a:solidFill>
                <a:latin typeface="Arial" panose="020B0604020202020204" pitchFamily="34" charset="0"/>
                <a:ea typeface="宋体" charset="0"/>
                <a:cs typeface="Arial" panose="020B0604020202020204" pitchFamily="34" charset="0"/>
              </a:rPr>
              <a:t>M</a:t>
            </a:r>
            <a:r>
              <a:rPr lang="en-US" altLang="zh-CN" sz="2000" b="1" dirty="0">
                <a:latin typeface="Arial" panose="020B0604020202020204" pitchFamily="34" charset="0"/>
                <a:ea typeface="宋体" charset="0"/>
                <a:cs typeface="Arial" panose="020B0604020202020204" pitchFamily="34" charset="0"/>
              </a:rPr>
              <a:t>ultiscale data </a:t>
            </a:r>
            <a:r>
              <a:rPr lang="en-US" altLang="zh-CN" sz="2000" b="1" dirty="0">
                <a:solidFill>
                  <a:srgbClr val="FF0000"/>
                </a:solidFill>
                <a:latin typeface="Arial" panose="020B0604020202020204" pitchFamily="34" charset="0"/>
                <a:ea typeface="宋体" charset="0"/>
                <a:cs typeface="Arial" panose="020B0604020202020204" pitchFamily="34" charset="0"/>
              </a:rPr>
              <a:t>A</a:t>
            </a:r>
            <a:r>
              <a:rPr lang="en-US" altLang="zh-CN" sz="2000" b="1" dirty="0">
                <a:latin typeface="Arial" panose="020B0604020202020204" pitchFamily="34" charset="0"/>
                <a:ea typeface="宋体" charset="0"/>
                <a:cs typeface="Arial" panose="020B0604020202020204" pitchFamily="34" charset="0"/>
              </a:rPr>
              <a:t>ssimilation and </a:t>
            </a:r>
            <a:r>
              <a:rPr lang="en-US" altLang="zh-CN" sz="2000" b="1" dirty="0">
                <a:solidFill>
                  <a:srgbClr val="FF0000"/>
                </a:solidFill>
                <a:latin typeface="Arial" panose="020B0604020202020204" pitchFamily="34" charset="0"/>
                <a:ea typeface="宋体" charset="0"/>
                <a:cs typeface="Arial" panose="020B0604020202020204" pitchFamily="34" charset="0"/>
              </a:rPr>
              <a:t>P</a:t>
            </a:r>
            <a:r>
              <a:rPr lang="en-US" altLang="zh-CN" sz="2000" b="1" dirty="0">
                <a:latin typeface="Arial" panose="020B0604020202020204" pitchFamily="34" charset="0"/>
                <a:ea typeface="宋体" charset="0"/>
                <a:cs typeface="Arial" panose="020B0604020202020204" pitchFamily="34" charset="0"/>
              </a:rPr>
              <a:t>redictability (</a:t>
            </a:r>
            <a:r>
              <a:rPr lang="en-US" altLang="zh-CN" sz="2000" b="1" dirty="0">
                <a:solidFill>
                  <a:srgbClr val="FF0000"/>
                </a:solidFill>
                <a:latin typeface="Arial" panose="020B0604020202020204" pitchFamily="34" charset="0"/>
                <a:ea typeface="宋体" charset="0"/>
                <a:cs typeface="Arial" panose="020B0604020202020204" pitchFamily="34" charset="0"/>
              </a:rPr>
              <a:t>MAP</a:t>
            </a:r>
            <a:r>
              <a:rPr lang="en-US" altLang="zh-CN" sz="2000" b="1" dirty="0">
                <a:latin typeface="Arial" panose="020B0604020202020204" pitchFamily="34" charset="0"/>
                <a:ea typeface="宋体" charset="0"/>
                <a:cs typeface="Arial" panose="020B0604020202020204" pitchFamily="34" charset="0"/>
              </a:rPr>
              <a:t>) Lab</a:t>
            </a:r>
          </a:p>
          <a:p>
            <a:pPr algn="ctr" eaLnBrk="1" hangingPunct="1">
              <a:lnSpc>
                <a:spcPct val="110000"/>
              </a:lnSpc>
              <a:defRPr/>
            </a:pPr>
            <a:r>
              <a:rPr lang="en-US" altLang="zh-CN" sz="2000" b="1" dirty="0">
                <a:latin typeface="Arial" panose="020B0604020202020204" pitchFamily="34" charset="0"/>
                <a:ea typeface="宋体" charset="0"/>
                <a:cs typeface="Arial" panose="020B0604020202020204" pitchFamily="34" charset="0"/>
              </a:rPr>
              <a:t>University of Oklahoma, Norman, OK</a:t>
            </a:r>
          </a:p>
          <a:p>
            <a:pPr algn="ctr" eaLnBrk="1" hangingPunct="1">
              <a:lnSpc>
                <a:spcPct val="110000"/>
              </a:lnSpc>
              <a:defRPr/>
            </a:pPr>
            <a:endParaRPr lang="en-US" altLang="zh-CN" sz="2000" b="1" dirty="0">
              <a:latin typeface="Arial" panose="020B0604020202020204" pitchFamily="34" charset="0"/>
              <a:ea typeface="宋体" charset="0"/>
              <a:cs typeface="Arial" panose="020B0604020202020204" pitchFamily="34" charset="0"/>
            </a:endParaRPr>
          </a:p>
          <a:p>
            <a:pPr algn="ctr" eaLnBrk="1" hangingPunct="1">
              <a:lnSpc>
                <a:spcPct val="110000"/>
              </a:lnSpc>
              <a:defRPr/>
            </a:pPr>
            <a:r>
              <a:rPr lang="en-US" altLang="zh-CN" sz="2000" b="1" dirty="0">
                <a:latin typeface="Arial" panose="020B0604020202020204" pitchFamily="34" charset="0"/>
                <a:ea typeface="宋体" charset="0"/>
                <a:cs typeface="Arial" panose="020B0604020202020204" pitchFamily="34" charset="0"/>
              </a:rPr>
              <a:t>Jeff Whitaker</a:t>
            </a:r>
          </a:p>
          <a:p>
            <a:pPr algn="ctr" eaLnBrk="1" hangingPunct="1">
              <a:lnSpc>
                <a:spcPct val="110000"/>
              </a:lnSpc>
              <a:defRPr/>
            </a:pPr>
            <a:r>
              <a:rPr lang="en-US" altLang="zh-CN" sz="2000" b="1" dirty="0">
                <a:latin typeface="Arial" panose="020B0604020202020204" pitchFamily="34" charset="0"/>
                <a:ea typeface="宋体" charset="0"/>
                <a:cs typeface="Arial" panose="020B0604020202020204" pitchFamily="34" charset="0"/>
              </a:rPr>
              <a:t>NOAA ESRL PSL, Boulder, CO</a:t>
            </a:r>
          </a:p>
          <a:p>
            <a:pPr algn="ctr" eaLnBrk="1" hangingPunct="1">
              <a:lnSpc>
                <a:spcPct val="110000"/>
              </a:lnSpc>
              <a:defRPr/>
            </a:pPr>
            <a:endParaRPr lang="en-US" altLang="zh-CN" sz="2000" b="1" dirty="0">
              <a:latin typeface="Arial" panose="020B0604020202020204" pitchFamily="34" charset="0"/>
              <a:ea typeface="宋体" charset="0"/>
              <a:cs typeface="Arial" panose="020B0604020202020204" pitchFamily="34" charset="0"/>
            </a:endParaRPr>
          </a:p>
          <a:p>
            <a:pPr algn="ctr" eaLnBrk="1" hangingPunct="1">
              <a:lnSpc>
                <a:spcPct val="110000"/>
              </a:lnSpc>
              <a:defRPr/>
            </a:pPr>
            <a:r>
              <a:rPr lang="en-US" altLang="zh-CN" sz="2000" b="1" dirty="0">
                <a:latin typeface="Arial" panose="020B0604020202020204" pitchFamily="34" charset="0"/>
                <a:ea typeface="宋体" charset="0"/>
                <a:cs typeface="Arial" panose="020B0604020202020204" pitchFamily="34" charset="0"/>
              </a:rPr>
              <a:t>Jason </a:t>
            </a:r>
            <a:r>
              <a:rPr lang="en-US" altLang="zh-CN" sz="2000" b="1" dirty="0" err="1">
                <a:latin typeface="Arial" panose="020B0604020202020204" pitchFamily="34" charset="0"/>
                <a:ea typeface="宋体" charset="0"/>
                <a:cs typeface="Arial" panose="020B0604020202020204" pitchFamily="34" charset="0"/>
              </a:rPr>
              <a:t>Otkin</a:t>
            </a:r>
            <a:endParaRPr lang="en-US" altLang="zh-CN" sz="2000" b="1" dirty="0">
              <a:latin typeface="Arial" panose="020B0604020202020204" pitchFamily="34" charset="0"/>
              <a:ea typeface="宋体" charset="0"/>
              <a:cs typeface="Arial" panose="020B0604020202020204" pitchFamily="34" charset="0"/>
            </a:endParaRPr>
          </a:p>
          <a:p>
            <a:pPr algn="ctr" eaLnBrk="1" hangingPunct="1">
              <a:lnSpc>
                <a:spcPct val="110000"/>
              </a:lnSpc>
              <a:defRPr/>
            </a:pPr>
            <a:r>
              <a:rPr lang="en-US" altLang="zh-CN" sz="2000" b="1" dirty="0">
                <a:latin typeface="Arial" panose="020B0604020202020204" pitchFamily="34" charset="0"/>
                <a:ea typeface="宋体" charset="0"/>
                <a:cs typeface="Arial" panose="020B0604020202020204" pitchFamily="34" charset="0"/>
              </a:rPr>
              <a:t>University of Wisconsin, Maddison, WI</a:t>
            </a:r>
          </a:p>
          <a:p>
            <a:pPr algn="ctr" eaLnBrk="1" hangingPunct="1">
              <a:lnSpc>
                <a:spcPct val="110000"/>
              </a:lnSpc>
              <a:defRPr/>
            </a:pPr>
            <a:endParaRPr lang="en-US" altLang="zh-CN" sz="2000" b="1" dirty="0">
              <a:latin typeface="Calibri" charset="0"/>
              <a:ea typeface="宋体" charset="0"/>
              <a:cs typeface="宋体" charset="0"/>
            </a:endParaRPr>
          </a:p>
          <a:p>
            <a:pPr algn="ctr" eaLnBrk="1" hangingPunct="1">
              <a:lnSpc>
                <a:spcPct val="110000"/>
              </a:lnSpc>
              <a:defRPr/>
            </a:pPr>
            <a:endParaRPr lang="en-US" altLang="zh-CN" sz="2000" b="1" dirty="0">
              <a:latin typeface="Calibri" charset="0"/>
              <a:ea typeface="宋体" charset="0"/>
              <a:cs typeface="宋体" charset="0"/>
            </a:endParaRPr>
          </a:p>
          <a:p>
            <a:pPr algn="ctr" eaLnBrk="1" hangingPunct="1">
              <a:lnSpc>
                <a:spcPct val="110000"/>
              </a:lnSpc>
              <a:defRPr/>
            </a:pPr>
            <a:endParaRPr lang="en-US" altLang="zh-CN" sz="2000" b="1" dirty="0">
              <a:latin typeface="Calibri" charset="0"/>
              <a:ea typeface="宋体" charset="0"/>
              <a:cs typeface="宋体" charset="0"/>
            </a:endParaRPr>
          </a:p>
          <a:p>
            <a:pPr algn="ctr" eaLnBrk="1" hangingPunct="1">
              <a:lnSpc>
                <a:spcPct val="110000"/>
              </a:lnSpc>
              <a:defRPr/>
            </a:pPr>
            <a:endParaRPr lang="en-US" altLang="zh-CN" sz="2000" b="1" dirty="0">
              <a:latin typeface="Calibri" charset="0"/>
              <a:ea typeface="宋体" charset="0"/>
              <a:cs typeface="宋体" charset="0"/>
            </a:endParaRPr>
          </a:p>
          <a:p>
            <a:pPr algn="ctr" eaLnBrk="1" hangingPunct="1">
              <a:lnSpc>
                <a:spcPct val="110000"/>
              </a:lnSpc>
              <a:defRPr/>
            </a:pPr>
            <a:endParaRPr lang="en-US" altLang="zh-CN" sz="2000" b="1" dirty="0">
              <a:latin typeface="Calibri" charset="0"/>
              <a:ea typeface="宋体" charset="0"/>
              <a:cs typeface="宋体" charset="0"/>
            </a:endParaRPr>
          </a:p>
        </p:txBody>
      </p:sp>
    </p:spTree>
  </p:cSld>
  <p:clrMapOvr>
    <a:masterClrMapping/>
  </p:clrMapOvr>
  <p:transition spd="slow" advTm="19437"/>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524000" y="1268413"/>
            <a:ext cx="9144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sp>
        <p:nvSpPr>
          <p:cNvPr id="23555" name="TextBox 5"/>
          <p:cNvSpPr txBox="1">
            <a:spLocks noChangeArrowheads="1"/>
          </p:cNvSpPr>
          <p:nvPr/>
        </p:nvSpPr>
        <p:spPr bwMode="auto">
          <a:xfrm>
            <a:off x="2564606" y="388290"/>
            <a:ext cx="669766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rgbClr val="982A22"/>
                </a:solidFill>
              </a:rPr>
              <a:t>Offline vs Online bias correction</a:t>
            </a:r>
          </a:p>
          <a:p>
            <a:pPr algn="ctr" eaLnBrk="1" hangingPunct="1"/>
            <a:r>
              <a:rPr lang="en-US" sz="1600" b="1" dirty="0">
                <a:solidFill>
                  <a:srgbClr val="982A22"/>
                </a:solidFill>
              </a:rPr>
              <a:t>Analysis &amp; first guess fit to </a:t>
            </a:r>
            <a:r>
              <a:rPr lang="en-US" sz="1600" b="1" dirty="0" err="1">
                <a:solidFill>
                  <a:srgbClr val="982A22"/>
                </a:solidFill>
              </a:rPr>
              <a:t>obs</a:t>
            </a:r>
            <a:endParaRPr lang="en-US" sz="1600" b="1" dirty="0">
              <a:solidFill>
                <a:srgbClr val="982A22"/>
              </a:solidFill>
            </a:endParaRPr>
          </a:p>
        </p:txBody>
      </p:sp>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D37AF3-B944-D84C-8714-F40CCC1CD6AD}" type="slidenum">
              <a:rPr lang="en-US" altLang="zh-CN" sz="1200">
                <a:solidFill>
                  <a:srgbClr val="898989"/>
                </a:solidFill>
                <a:latin typeface="Calibri" charset="0"/>
              </a:rPr>
              <a:pPr/>
              <a:t>10</a:t>
            </a:fld>
            <a:endParaRPr lang="en-US" altLang="zh-CN" sz="1200" dirty="0">
              <a:solidFill>
                <a:srgbClr val="898989"/>
              </a:solidFill>
              <a:latin typeface="Calibri" charset="0"/>
            </a:endParaRPr>
          </a:p>
        </p:txBody>
      </p:sp>
      <p:sp>
        <p:nvSpPr>
          <p:cNvPr id="3" name="TextBox 2">
            <a:extLst>
              <a:ext uri="{FF2B5EF4-FFF2-40B4-BE49-F238E27FC236}">
                <a16:creationId xmlns:a16="http://schemas.microsoft.com/office/drawing/2014/main" id="{7915B263-5A66-6447-8D5D-1930AF74094B}"/>
              </a:ext>
            </a:extLst>
          </p:cNvPr>
          <p:cNvSpPr txBox="1"/>
          <p:nvPr/>
        </p:nvSpPr>
        <p:spPr>
          <a:xfrm>
            <a:off x="6489960" y="2466804"/>
            <a:ext cx="5544616" cy="1938992"/>
          </a:xfrm>
          <a:prstGeom prst="rect">
            <a:avLst/>
          </a:prstGeom>
          <a:noFill/>
        </p:spPr>
        <p:txBody>
          <a:bodyPr wrap="square" rtlCol="0">
            <a:spAutoFit/>
          </a:bodyPr>
          <a:lstStyle/>
          <a:p>
            <a:pPr marL="285750" indent="-285750" algn="just">
              <a:buClr>
                <a:srgbClr val="FF0000"/>
              </a:buClr>
              <a:buFont typeface="Wingdings" pitchFamily="2" charset="2"/>
              <a:buChar char="q"/>
            </a:pPr>
            <a:endParaRPr lang="en-IN" sz="1500" dirty="0"/>
          </a:p>
          <a:p>
            <a:pPr marL="285750" indent="-285750" algn="just">
              <a:buClr>
                <a:srgbClr val="FF0000"/>
              </a:buClr>
              <a:buFont typeface="Wingdings" pitchFamily="2" charset="2"/>
              <a:buChar char="q"/>
            </a:pPr>
            <a:r>
              <a:rPr lang="en-IN" sz="1500" dirty="0"/>
              <a:t>Starting 1810UTC, the experiment using the online bias correction approach results in smaller bias and RMSI in the first guess verified against the anchored RADAR observations than that using the offline approach </a:t>
            </a:r>
          </a:p>
          <a:p>
            <a:pPr algn="just">
              <a:buClr>
                <a:srgbClr val="FF0000"/>
              </a:buClr>
            </a:pPr>
            <a:endParaRPr lang="en-IN" sz="1500" dirty="0"/>
          </a:p>
          <a:p>
            <a:pPr marL="285750" indent="-285750" algn="just">
              <a:buClr>
                <a:srgbClr val="FF0000"/>
              </a:buClr>
              <a:buFont typeface="Wingdings" pitchFamily="2" charset="2"/>
              <a:buChar char="q"/>
            </a:pPr>
            <a:r>
              <a:rPr lang="en-IN" sz="1500" dirty="0"/>
              <a:t>Major improvement from online approach in the suppression of spurious clouds occur at 2</a:t>
            </a:r>
            <a:r>
              <a:rPr lang="en-IN" sz="1500" baseline="30000" dirty="0"/>
              <a:t>nd</a:t>
            </a:r>
            <a:r>
              <a:rPr lang="en-IN" sz="1500" dirty="0"/>
              <a:t>-4</a:t>
            </a:r>
            <a:r>
              <a:rPr lang="en-IN" sz="1500" baseline="30000" dirty="0"/>
              <a:t>th</a:t>
            </a:r>
            <a:r>
              <a:rPr lang="en-IN" sz="1500" dirty="0"/>
              <a:t> DA cycle</a:t>
            </a:r>
          </a:p>
        </p:txBody>
      </p:sp>
      <p:cxnSp>
        <p:nvCxnSpPr>
          <p:cNvPr id="10" name="Straight Connector 9">
            <a:extLst>
              <a:ext uri="{FF2B5EF4-FFF2-40B4-BE49-F238E27FC236}">
                <a16:creationId xmlns:a16="http://schemas.microsoft.com/office/drawing/2014/main" id="{CB69AFF4-C077-FA48-B1D2-C10461719BE2}"/>
              </a:ext>
            </a:extLst>
          </p:cNvPr>
          <p:cNvCxnSpPr>
            <a:cxnSpLocks/>
          </p:cNvCxnSpPr>
          <p:nvPr/>
        </p:nvCxnSpPr>
        <p:spPr>
          <a:xfrm>
            <a:off x="0" y="1268413"/>
            <a:ext cx="12192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11" name="Picture 7" descr="ou_logo_400x560.jpg">
            <a:extLst>
              <a:ext uri="{FF2B5EF4-FFF2-40B4-BE49-F238E27FC236}">
                <a16:creationId xmlns:a16="http://schemas.microsoft.com/office/drawing/2014/main" id="{BFF14234-D977-614A-828D-2477496948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336" y="64177"/>
            <a:ext cx="657225"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descr="hres2.PNG">
            <a:extLst>
              <a:ext uri="{FF2B5EF4-FFF2-40B4-BE49-F238E27FC236}">
                <a16:creationId xmlns:a16="http://schemas.microsoft.com/office/drawing/2014/main" id="{AC4E7FC1-EA9B-1644-8420-38C8A8DBC9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600" y="64177"/>
            <a:ext cx="10414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Chart, line chart&#10;&#10;Description automatically generated">
            <a:extLst>
              <a:ext uri="{FF2B5EF4-FFF2-40B4-BE49-F238E27FC236}">
                <a16:creationId xmlns:a16="http://schemas.microsoft.com/office/drawing/2014/main" id="{3CB3BD63-E8B7-9B4B-A8CB-84D331DD8247}"/>
              </a:ext>
            </a:extLst>
          </p:cNvPr>
          <p:cNvPicPr>
            <a:picLocks noChangeAspect="1"/>
          </p:cNvPicPr>
          <p:nvPr/>
        </p:nvPicPr>
        <p:blipFill rotWithShape="1">
          <a:blip r:embed="rId5">
            <a:extLst>
              <a:ext uri="{28A0092B-C50C-407E-A947-70E740481C1C}">
                <a14:useLocalDpi xmlns:a14="http://schemas.microsoft.com/office/drawing/2010/main" val="0"/>
              </a:ext>
            </a:extLst>
          </a:blip>
          <a:srcRect b="54200"/>
          <a:stretch/>
        </p:blipFill>
        <p:spPr>
          <a:xfrm>
            <a:off x="119336" y="1988840"/>
            <a:ext cx="6141473" cy="4060521"/>
          </a:xfrm>
          <a:prstGeom prst="rect">
            <a:avLst/>
          </a:prstGeom>
        </p:spPr>
      </p:pic>
      <p:grpSp>
        <p:nvGrpSpPr>
          <p:cNvPr id="13" name="Group 12">
            <a:extLst>
              <a:ext uri="{FF2B5EF4-FFF2-40B4-BE49-F238E27FC236}">
                <a16:creationId xmlns:a16="http://schemas.microsoft.com/office/drawing/2014/main" id="{2F161619-0278-B443-8827-E8E32D050A27}"/>
              </a:ext>
            </a:extLst>
          </p:cNvPr>
          <p:cNvGrpSpPr/>
          <p:nvPr/>
        </p:nvGrpSpPr>
        <p:grpSpPr>
          <a:xfrm>
            <a:off x="335360" y="6049361"/>
            <a:ext cx="2592288" cy="686559"/>
            <a:chOff x="335360" y="6049361"/>
            <a:chExt cx="2592288" cy="686559"/>
          </a:xfrm>
        </p:grpSpPr>
        <p:cxnSp>
          <p:nvCxnSpPr>
            <p:cNvPr id="6" name="Straight Arrow Connector 5">
              <a:extLst>
                <a:ext uri="{FF2B5EF4-FFF2-40B4-BE49-F238E27FC236}">
                  <a16:creationId xmlns:a16="http://schemas.microsoft.com/office/drawing/2014/main" id="{B37FBD6F-4845-284A-98F0-3AA1B5C90B56}"/>
                </a:ext>
              </a:extLst>
            </p:cNvPr>
            <p:cNvCxnSpPr/>
            <p:nvPr/>
          </p:nvCxnSpPr>
          <p:spPr>
            <a:xfrm flipH="1">
              <a:off x="479376" y="6049361"/>
              <a:ext cx="98145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A1672AC-0717-F24B-AE8E-12D200C921D4}"/>
                </a:ext>
              </a:extLst>
            </p:cNvPr>
            <p:cNvCxnSpPr/>
            <p:nvPr/>
          </p:nvCxnSpPr>
          <p:spPr>
            <a:xfrm>
              <a:off x="1524000" y="6049361"/>
              <a:ext cx="140364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FCD7F67-7DC2-5344-B9B6-9231065F2FBF}"/>
                </a:ext>
              </a:extLst>
            </p:cNvPr>
            <p:cNvSpPr txBox="1"/>
            <p:nvPr/>
          </p:nvSpPr>
          <p:spPr>
            <a:xfrm>
              <a:off x="335360" y="6252456"/>
              <a:ext cx="1269487" cy="461665"/>
            </a:xfrm>
            <a:prstGeom prst="rect">
              <a:avLst/>
            </a:prstGeom>
            <a:noFill/>
          </p:spPr>
          <p:txBody>
            <a:bodyPr wrap="square" rtlCol="0">
              <a:spAutoFit/>
            </a:bodyPr>
            <a:lstStyle/>
            <a:p>
              <a:r>
                <a:rPr lang="en-US" sz="1200" dirty="0"/>
                <a:t>Suppression of spurious cloud</a:t>
              </a:r>
            </a:p>
          </p:txBody>
        </p:sp>
        <p:sp>
          <p:nvSpPr>
            <p:cNvPr id="17" name="TextBox 16">
              <a:extLst>
                <a:ext uri="{FF2B5EF4-FFF2-40B4-BE49-F238E27FC236}">
                  <a16:creationId xmlns:a16="http://schemas.microsoft.com/office/drawing/2014/main" id="{386BF62B-978C-804C-862F-E8484B159050}"/>
                </a:ext>
              </a:extLst>
            </p:cNvPr>
            <p:cNvSpPr txBox="1"/>
            <p:nvPr/>
          </p:nvSpPr>
          <p:spPr>
            <a:xfrm>
              <a:off x="1524000" y="6274255"/>
              <a:ext cx="1269487" cy="461665"/>
            </a:xfrm>
            <a:prstGeom prst="rect">
              <a:avLst/>
            </a:prstGeom>
            <a:noFill/>
          </p:spPr>
          <p:txBody>
            <a:bodyPr wrap="square" rtlCol="0">
              <a:spAutoFit/>
            </a:bodyPr>
            <a:lstStyle/>
            <a:p>
              <a:r>
                <a:rPr lang="en-US" sz="1200" dirty="0"/>
                <a:t>Establishment of storms</a:t>
              </a:r>
            </a:p>
          </p:txBody>
        </p:sp>
      </p:grpSp>
      <p:grpSp>
        <p:nvGrpSpPr>
          <p:cNvPr id="18" name="Group 17">
            <a:extLst>
              <a:ext uri="{FF2B5EF4-FFF2-40B4-BE49-F238E27FC236}">
                <a16:creationId xmlns:a16="http://schemas.microsoft.com/office/drawing/2014/main" id="{1EDAEE80-D22A-BC49-8DE6-8D1E2E7489B2}"/>
              </a:ext>
            </a:extLst>
          </p:cNvPr>
          <p:cNvGrpSpPr/>
          <p:nvPr/>
        </p:nvGrpSpPr>
        <p:grpSpPr>
          <a:xfrm>
            <a:off x="3503712" y="6068788"/>
            <a:ext cx="2592288" cy="686559"/>
            <a:chOff x="335360" y="6049361"/>
            <a:chExt cx="2592288" cy="686559"/>
          </a:xfrm>
        </p:grpSpPr>
        <p:cxnSp>
          <p:nvCxnSpPr>
            <p:cNvPr id="19" name="Straight Arrow Connector 18">
              <a:extLst>
                <a:ext uri="{FF2B5EF4-FFF2-40B4-BE49-F238E27FC236}">
                  <a16:creationId xmlns:a16="http://schemas.microsoft.com/office/drawing/2014/main" id="{7FEA4F74-28FD-974C-B79E-2125B2CD3041}"/>
                </a:ext>
              </a:extLst>
            </p:cNvPr>
            <p:cNvCxnSpPr/>
            <p:nvPr/>
          </p:nvCxnSpPr>
          <p:spPr>
            <a:xfrm flipH="1">
              <a:off x="479376" y="6049361"/>
              <a:ext cx="98145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07397F3-75C5-1A4F-9F49-6DFCA5838A0A}"/>
                </a:ext>
              </a:extLst>
            </p:cNvPr>
            <p:cNvCxnSpPr/>
            <p:nvPr/>
          </p:nvCxnSpPr>
          <p:spPr>
            <a:xfrm>
              <a:off x="1524000" y="6049361"/>
              <a:ext cx="140364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17C19979-681C-4643-BA66-6F387182B608}"/>
                </a:ext>
              </a:extLst>
            </p:cNvPr>
            <p:cNvSpPr txBox="1"/>
            <p:nvPr/>
          </p:nvSpPr>
          <p:spPr>
            <a:xfrm>
              <a:off x="335360" y="6252456"/>
              <a:ext cx="1269487" cy="461665"/>
            </a:xfrm>
            <a:prstGeom prst="rect">
              <a:avLst/>
            </a:prstGeom>
            <a:noFill/>
          </p:spPr>
          <p:txBody>
            <a:bodyPr wrap="square" rtlCol="0">
              <a:spAutoFit/>
            </a:bodyPr>
            <a:lstStyle/>
            <a:p>
              <a:r>
                <a:rPr lang="en-US" sz="1200" dirty="0"/>
                <a:t>Suppression of spurious cloud</a:t>
              </a:r>
            </a:p>
          </p:txBody>
        </p:sp>
        <p:sp>
          <p:nvSpPr>
            <p:cNvPr id="22" name="TextBox 21">
              <a:extLst>
                <a:ext uri="{FF2B5EF4-FFF2-40B4-BE49-F238E27FC236}">
                  <a16:creationId xmlns:a16="http://schemas.microsoft.com/office/drawing/2014/main" id="{9BE1ED0E-B6AE-2E4B-BF70-1B38792E3126}"/>
                </a:ext>
              </a:extLst>
            </p:cNvPr>
            <p:cNvSpPr txBox="1"/>
            <p:nvPr/>
          </p:nvSpPr>
          <p:spPr>
            <a:xfrm>
              <a:off x="1524000" y="6274255"/>
              <a:ext cx="1269487" cy="461665"/>
            </a:xfrm>
            <a:prstGeom prst="rect">
              <a:avLst/>
            </a:prstGeom>
            <a:noFill/>
          </p:spPr>
          <p:txBody>
            <a:bodyPr wrap="square" rtlCol="0">
              <a:spAutoFit/>
            </a:bodyPr>
            <a:lstStyle/>
            <a:p>
              <a:r>
                <a:rPr lang="en-US" sz="1200" dirty="0"/>
                <a:t>Establishment of storms</a:t>
              </a:r>
            </a:p>
          </p:txBody>
        </p:sp>
      </p:grpSp>
      <p:sp>
        <p:nvSpPr>
          <p:cNvPr id="2" name="TextBox 1">
            <a:extLst>
              <a:ext uri="{FF2B5EF4-FFF2-40B4-BE49-F238E27FC236}">
                <a16:creationId xmlns:a16="http://schemas.microsoft.com/office/drawing/2014/main" id="{D51F625F-74F6-0244-86FF-656CD7C61F13}"/>
              </a:ext>
            </a:extLst>
          </p:cNvPr>
          <p:cNvSpPr txBox="1"/>
          <p:nvPr/>
        </p:nvSpPr>
        <p:spPr>
          <a:xfrm>
            <a:off x="1415480" y="1517961"/>
            <a:ext cx="4635169" cy="338554"/>
          </a:xfrm>
          <a:prstGeom prst="rect">
            <a:avLst/>
          </a:prstGeom>
          <a:noFill/>
        </p:spPr>
        <p:txBody>
          <a:bodyPr wrap="square" rtlCol="0">
            <a:spAutoFit/>
          </a:bodyPr>
          <a:lstStyle/>
          <a:p>
            <a:r>
              <a:rPr lang="en-US" sz="1600" b="1" dirty="0"/>
              <a:t>Radar reflectivity over anchored region</a:t>
            </a:r>
          </a:p>
        </p:txBody>
      </p:sp>
      <p:sp>
        <p:nvSpPr>
          <p:cNvPr id="23" name="TextBox 22">
            <a:extLst>
              <a:ext uri="{FF2B5EF4-FFF2-40B4-BE49-F238E27FC236}">
                <a16:creationId xmlns:a16="http://schemas.microsoft.com/office/drawing/2014/main" id="{F691430D-D15A-1A40-BE87-9C73C1A57557}"/>
              </a:ext>
            </a:extLst>
          </p:cNvPr>
          <p:cNvSpPr txBox="1"/>
          <p:nvPr/>
        </p:nvSpPr>
        <p:spPr>
          <a:xfrm>
            <a:off x="1740215" y="3849824"/>
            <a:ext cx="4635169" cy="338554"/>
          </a:xfrm>
          <a:prstGeom prst="rect">
            <a:avLst/>
          </a:prstGeom>
          <a:noFill/>
        </p:spPr>
        <p:txBody>
          <a:bodyPr wrap="square" rtlCol="0">
            <a:spAutoFit/>
          </a:bodyPr>
          <a:lstStyle/>
          <a:p>
            <a:r>
              <a:rPr lang="en-US" sz="1600" b="1" dirty="0"/>
              <a:t>ABI over spurious cloud region</a:t>
            </a:r>
          </a:p>
        </p:txBody>
      </p:sp>
      <p:sp>
        <p:nvSpPr>
          <p:cNvPr id="7" name="TextBox 6">
            <a:extLst>
              <a:ext uri="{FF2B5EF4-FFF2-40B4-BE49-F238E27FC236}">
                <a16:creationId xmlns:a16="http://schemas.microsoft.com/office/drawing/2014/main" id="{933AB66A-B694-414F-BEB0-F005EC1EE940}"/>
              </a:ext>
            </a:extLst>
          </p:cNvPr>
          <p:cNvSpPr txBox="1"/>
          <p:nvPr/>
        </p:nvSpPr>
        <p:spPr>
          <a:xfrm>
            <a:off x="596735" y="2936140"/>
            <a:ext cx="1008112" cy="646331"/>
          </a:xfrm>
          <a:prstGeom prst="rect">
            <a:avLst/>
          </a:prstGeom>
          <a:noFill/>
        </p:spPr>
        <p:txBody>
          <a:bodyPr wrap="square" rtlCol="0">
            <a:spAutoFit/>
          </a:bodyPr>
          <a:lstStyle/>
          <a:p>
            <a:r>
              <a:rPr lang="en-US" dirty="0" err="1"/>
              <a:t>Innov</a:t>
            </a:r>
            <a:r>
              <a:rPr lang="en-US" dirty="0"/>
              <a:t>. Bias</a:t>
            </a:r>
          </a:p>
        </p:txBody>
      </p:sp>
      <p:sp>
        <p:nvSpPr>
          <p:cNvPr id="24" name="TextBox 23">
            <a:extLst>
              <a:ext uri="{FF2B5EF4-FFF2-40B4-BE49-F238E27FC236}">
                <a16:creationId xmlns:a16="http://schemas.microsoft.com/office/drawing/2014/main" id="{2BBD2CDD-DC70-2945-A072-76CDAD530D7A}"/>
              </a:ext>
            </a:extLst>
          </p:cNvPr>
          <p:cNvSpPr txBox="1"/>
          <p:nvPr/>
        </p:nvSpPr>
        <p:spPr>
          <a:xfrm>
            <a:off x="5546593" y="2169692"/>
            <a:ext cx="1008112" cy="369332"/>
          </a:xfrm>
          <a:prstGeom prst="rect">
            <a:avLst/>
          </a:prstGeom>
          <a:noFill/>
        </p:spPr>
        <p:txBody>
          <a:bodyPr wrap="square" rtlCol="0">
            <a:spAutoFit/>
          </a:bodyPr>
          <a:lstStyle/>
          <a:p>
            <a:r>
              <a:rPr lang="en-US" dirty="0"/>
              <a:t>RMSI</a:t>
            </a:r>
          </a:p>
        </p:txBody>
      </p:sp>
      <p:sp>
        <p:nvSpPr>
          <p:cNvPr id="25" name="TextBox 24">
            <a:extLst>
              <a:ext uri="{FF2B5EF4-FFF2-40B4-BE49-F238E27FC236}">
                <a16:creationId xmlns:a16="http://schemas.microsoft.com/office/drawing/2014/main" id="{215CC9D6-3788-CB42-8043-8A1C142CD60E}"/>
              </a:ext>
            </a:extLst>
          </p:cNvPr>
          <p:cNvSpPr txBox="1"/>
          <p:nvPr/>
        </p:nvSpPr>
        <p:spPr>
          <a:xfrm>
            <a:off x="606121" y="4397530"/>
            <a:ext cx="1008112" cy="646331"/>
          </a:xfrm>
          <a:prstGeom prst="rect">
            <a:avLst/>
          </a:prstGeom>
          <a:noFill/>
        </p:spPr>
        <p:txBody>
          <a:bodyPr wrap="square" rtlCol="0">
            <a:spAutoFit/>
          </a:bodyPr>
          <a:lstStyle/>
          <a:p>
            <a:r>
              <a:rPr lang="en-US" dirty="0" err="1"/>
              <a:t>Innov</a:t>
            </a:r>
            <a:r>
              <a:rPr lang="en-US" dirty="0"/>
              <a:t>. Bias</a:t>
            </a:r>
          </a:p>
        </p:txBody>
      </p:sp>
      <p:sp>
        <p:nvSpPr>
          <p:cNvPr id="26" name="TextBox 25">
            <a:extLst>
              <a:ext uri="{FF2B5EF4-FFF2-40B4-BE49-F238E27FC236}">
                <a16:creationId xmlns:a16="http://schemas.microsoft.com/office/drawing/2014/main" id="{5863CC57-0BA2-D545-9580-3EB4CACDAEEC}"/>
              </a:ext>
            </a:extLst>
          </p:cNvPr>
          <p:cNvSpPr txBox="1"/>
          <p:nvPr/>
        </p:nvSpPr>
        <p:spPr>
          <a:xfrm>
            <a:off x="5538075" y="4400008"/>
            <a:ext cx="1008112" cy="369332"/>
          </a:xfrm>
          <a:prstGeom prst="rect">
            <a:avLst/>
          </a:prstGeom>
          <a:noFill/>
        </p:spPr>
        <p:txBody>
          <a:bodyPr wrap="square" rtlCol="0">
            <a:spAutoFit/>
          </a:bodyPr>
          <a:lstStyle/>
          <a:p>
            <a:r>
              <a:rPr lang="en-US" dirty="0"/>
              <a:t>RMSI</a:t>
            </a:r>
          </a:p>
        </p:txBody>
      </p:sp>
    </p:spTree>
    <p:extLst>
      <p:ext uri="{BB962C8B-B14F-4D97-AF65-F5344CB8AC3E}">
        <p14:creationId xmlns:p14="http://schemas.microsoft.com/office/powerpoint/2010/main" val="3208195067"/>
      </p:ext>
    </p:extLst>
  </p:cSld>
  <p:clrMapOvr>
    <a:masterClrMapping/>
  </p:clrMapOvr>
  <p:transition spd="slow" advTm="37092"/>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524000" y="1268413"/>
            <a:ext cx="9144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sp>
        <p:nvSpPr>
          <p:cNvPr id="23555" name="TextBox 5"/>
          <p:cNvSpPr txBox="1">
            <a:spLocks noChangeArrowheads="1"/>
          </p:cNvSpPr>
          <p:nvPr/>
        </p:nvSpPr>
        <p:spPr bwMode="auto">
          <a:xfrm>
            <a:off x="2564606" y="388290"/>
            <a:ext cx="669766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rgbClr val="982A22"/>
                </a:solidFill>
              </a:rPr>
              <a:t>Offline vs Online bias correction</a:t>
            </a:r>
          </a:p>
          <a:p>
            <a:pPr algn="ctr" eaLnBrk="1" hangingPunct="1"/>
            <a:r>
              <a:rPr lang="en-US" sz="1600" b="1" dirty="0">
                <a:solidFill>
                  <a:srgbClr val="982A22"/>
                </a:solidFill>
              </a:rPr>
              <a:t>Analysis &amp; first guess fit to </a:t>
            </a:r>
            <a:r>
              <a:rPr lang="en-US" sz="1600" b="1" dirty="0" err="1">
                <a:solidFill>
                  <a:srgbClr val="982A22"/>
                </a:solidFill>
              </a:rPr>
              <a:t>obs</a:t>
            </a:r>
            <a:endParaRPr lang="en-US" sz="1600" b="1" dirty="0">
              <a:solidFill>
                <a:srgbClr val="982A22"/>
              </a:solidFill>
            </a:endParaRPr>
          </a:p>
        </p:txBody>
      </p:sp>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D37AF3-B944-D84C-8714-F40CCC1CD6AD}" type="slidenum">
              <a:rPr lang="en-US" altLang="zh-CN" sz="1200">
                <a:solidFill>
                  <a:srgbClr val="898989"/>
                </a:solidFill>
                <a:latin typeface="Calibri" charset="0"/>
              </a:rPr>
              <a:pPr/>
              <a:t>11</a:t>
            </a:fld>
            <a:endParaRPr lang="en-US" altLang="zh-CN" sz="1200" dirty="0">
              <a:solidFill>
                <a:srgbClr val="898989"/>
              </a:solidFill>
              <a:latin typeface="Calibri" charset="0"/>
            </a:endParaRPr>
          </a:p>
        </p:txBody>
      </p:sp>
      <p:sp>
        <p:nvSpPr>
          <p:cNvPr id="3" name="TextBox 2">
            <a:extLst>
              <a:ext uri="{FF2B5EF4-FFF2-40B4-BE49-F238E27FC236}">
                <a16:creationId xmlns:a16="http://schemas.microsoft.com/office/drawing/2014/main" id="{7915B263-5A66-6447-8D5D-1930AF74094B}"/>
              </a:ext>
            </a:extLst>
          </p:cNvPr>
          <p:cNvSpPr txBox="1"/>
          <p:nvPr/>
        </p:nvSpPr>
        <p:spPr>
          <a:xfrm>
            <a:off x="6528048" y="4577332"/>
            <a:ext cx="5544616" cy="553998"/>
          </a:xfrm>
          <a:prstGeom prst="rect">
            <a:avLst/>
          </a:prstGeom>
          <a:noFill/>
        </p:spPr>
        <p:txBody>
          <a:bodyPr wrap="square" rtlCol="0">
            <a:spAutoFit/>
          </a:bodyPr>
          <a:lstStyle/>
          <a:p>
            <a:pPr algn="just">
              <a:buClr>
                <a:srgbClr val="FF0000"/>
              </a:buClr>
            </a:pPr>
            <a:endParaRPr lang="en-IN" sz="1500" dirty="0"/>
          </a:p>
          <a:p>
            <a:pPr marL="285750" indent="-285750" algn="just">
              <a:buClr>
                <a:srgbClr val="FF0000"/>
              </a:buClr>
              <a:buFont typeface="Wingdings" pitchFamily="2" charset="2"/>
              <a:buChar char="q"/>
            </a:pPr>
            <a:endParaRPr lang="en-IN" sz="1500" dirty="0"/>
          </a:p>
        </p:txBody>
      </p:sp>
      <p:cxnSp>
        <p:nvCxnSpPr>
          <p:cNvPr id="10" name="Straight Connector 9">
            <a:extLst>
              <a:ext uri="{FF2B5EF4-FFF2-40B4-BE49-F238E27FC236}">
                <a16:creationId xmlns:a16="http://schemas.microsoft.com/office/drawing/2014/main" id="{CB69AFF4-C077-FA48-B1D2-C10461719BE2}"/>
              </a:ext>
            </a:extLst>
          </p:cNvPr>
          <p:cNvCxnSpPr>
            <a:cxnSpLocks/>
          </p:cNvCxnSpPr>
          <p:nvPr/>
        </p:nvCxnSpPr>
        <p:spPr>
          <a:xfrm>
            <a:off x="0" y="1268413"/>
            <a:ext cx="12192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11" name="Picture 7" descr="ou_logo_400x560.jpg">
            <a:extLst>
              <a:ext uri="{FF2B5EF4-FFF2-40B4-BE49-F238E27FC236}">
                <a16:creationId xmlns:a16="http://schemas.microsoft.com/office/drawing/2014/main" id="{BFF14234-D977-614A-828D-2477496948A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336" y="64177"/>
            <a:ext cx="657225"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6" descr="hres2.PNG">
            <a:extLst>
              <a:ext uri="{FF2B5EF4-FFF2-40B4-BE49-F238E27FC236}">
                <a16:creationId xmlns:a16="http://schemas.microsoft.com/office/drawing/2014/main" id="{AC4E7FC1-EA9B-1644-8420-38C8A8DBC9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600" y="64177"/>
            <a:ext cx="10414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a:extLst>
              <a:ext uri="{FF2B5EF4-FFF2-40B4-BE49-F238E27FC236}">
                <a16:creationId xmlns:a16="http://schemas.microsoft.com/office/drawing/2014/main" id="{92A0543B-0C96-BB42-B129-102330640E12}"/>
              </a:ext>
            </a:extLst>
          </p:cNvPr>
          <p:cNvSpPr txBox="1"/>
          <p:nvPr/>
        </p:nvSpPr>
        <p:spPr>
          <a:xfrm>
            <a:off x="6489960" y="1297487"/>
            <a:ext cx="5544616" cy="4016484"/>
          </a:xfrm>
          <a:prstGeom prst="rect">
            <a:avLst/>
          </a:prstGeom>
          <a:noFill/>
        </p:spPr>
        <p:txBody>
          <a:bodyPr wrap="square" rtlCol="0">
            <a:spAutoFit/>
          </a:bodyPr>
          <a:lstStyle/>
          <a:p>
            <a:pPr marL="285750" indent="-285750" algn="just">
              <a:buClr>
                <a:srgbClr val="FF0000"/>
              </a:buClr>
              <a:buFont typeface="Wingdings" pitchFamily="2" charset="2"/>
              <a:buChar char="q"/>
            </a:pPr>
            <a:endParaRPr lang="en-IN" sz="1500" dirty="0"/>
          </a:p>
          <a:p>
            <a:pPr marL="285750" indent="-285750">
              <a:buClr>
                <a:srgbClr val="FF0000"/>
              </a:buClr>
              <a:buFont typeface="Wingdings" pitchFamily="2" charset="2"/>
              <a:buChar char="q"/>
            </a:pPr>
            <a:endParaRPr lang="en-US" sz="1500" b="1" dirty="0"/>
          </a:p>
          <a:p>
            <a:pPr marL="285750" indent="-285750" algn="just">
              <a:buClr>
                <a:srgbClr val="FF0000"/>
              </a:buClr>
              <a:buFont typeface="Wingdings" pitchFamily="2" charset="2"/>
              <a:buChar char="q"/>
            </a:pPr>
            <a:r>
              <a:rPr lang="en-IN" sz="1500" dirty="0"/>
              <a:t>As the storm intensifies, the first guess of the online approach fits the observed cloud more closely than offline approach. </a:t>
            </a:r>
          </a:p>
          <a:p>
            <a:pPr marL="285750" indent="-285750" algn="just">
              <a:buClr>
                <a:srgbClr val="FF0000"/>
              </a:buClr>
              <a:buFont typeface="Wingdings" pitchFamily="2" charset="2"/>
              <a:buChar char="q"/>
            </a:pPr>
            <a:endParaRPr lang="en-IN" sz="1500" dirty="0"/>
          </a:p>
          <a:p>
            <a:pPr marL="285750" indent="-285750" algn="just">
              <a:buClr>
                <a:srgbClr val="FF0000"/>
              </a:buClr>
              <a:buFont typeface="Wingdings" pitchFamily="2" charset="2"/>
              <a:buChar char="q"/>
            </a:pPr>
            <a:r>
              <a:rPr lang="en-IN" sz="1500" dirty="0"/>
              <a:t>Although radar anchors </a:t>
            </a:r>
            <a:r>
              <a:rPr lang="en-IN" sz="1500" dirty="0" err="1"/>
              <a:t>precip</a:t>
            </a:r>
            <a:r>
              <a:rPr lang="en-IN" sz="1500" dirty="0"/>
              <a:t>. region, the first guess of the online bias correction fits the non-precipitating cloud more closely than the offline approach:</a:t>
            </a:r>
          </a:p>
          <a:p>
            <a:pPr algn="just">
              <a:buClr>
                <a:srgbClr val="FF0000"/>
              </a:buClr>
            </a:pPr>
            <a:endParaRPr lang="en-IN" sz="1500" dirty="0"/>
          </a:p>
          <a:p>
            <a:pPr marL="285750" indent="-285750" algn="just">
              <a:buClr>
                <a:srgbClr val="FF0000"/>
              </a:buClr>
              <a:buFont typeface="Wingdings" pitchFamily="2" charset="2"/>
              <a:buChar char="ü"/>
            </a:pPr>
            <a:r>
              <a:rPr lang="en-IN" sz="1500" dirty="0"/>
              <a:t>Improvements in bias/RMSI are seen in suppression of spurious non-precipitation clouds.</a:t>
            </a:r>
          </a:p>
          <a:p>
            <a:pPr marL="285750" indent="-285750" algn="just">
              <a:buClr>
                <a:srgbClr val="FF0000"/>
              </a:buClr>
              <a:buFont typeface="Wingdings" pitchFamily="2" charset="2"/>
              <a:buChar char="ü"/>
            </a:pPr>
            <a:endParaRPr lang="en-IN" sz="1500" dirty="0"/>
          </a:p>
          <a:p>
            <a:pPr marL="285750" indent="-285750" algn="just">
              <a:buClr>
                <a:srgbClr val="FF0000"/>
              </a:buClr>
              <a:buFont typeface="Wingdings" pitchFamily="2" charset="2"/>
              <a:buChar char="ü"/>
            </a:pPr>
            <a:r>
              <a:rPr lang="en-IN" sz="1500" dirty="0"/>
              <a:t>Online approach is able to spin up new non-precipitating clouds faster in the analysis from 1840UTC, which is reflected in both bias and RMSI. </a:t>
            </a:r>
          </a:p>
          <a:p>
            <a:pPr algn="just">
              <a:buClr>
                <a:srgbClr val="FF0000"/>
              </a:buClr>
            </a:pPr>
            <a:endParaRPr lang="en-IN" sz="1500" dirty="0"/>
          </a:p>
        </p:txBody>
      </p:sp>
      <p:pic>
        <p:nvPicPr>
          <p:cNvPr id="5" name="Picture 4" descr="Chart, line chart&#10;&#10;Description automatically generated">
            <a:extLst>
              <a:ext uri="{FF2B5EF4-FFF2-40B4-BE49-F238E27FC236}">
                <a16:creationId xmlns:a16="http://schemas.microsoft.com/office/drawing/2014/main" id="{2AB6CFCC-95A5-7844-987E-5ADC2695726C}"/>
              </a:ext>
            </a:extLst>
          </p:cNvPr>
          <p:cNvPicPr>
            <a:picLocks noChangeAspect="1"/>
          </p:cNvPicPr>
          <p:nvPr/>
        </p:nvPicPr>
        <p:blipFill rotWithShape="1">
          <a:blip r:embed="rId5">
            <a:extLst>
              <a:ext uri="{28A0092B-C50C-407E-A947-70E740481C1C}">
                <a14:useLocalDpi xmlns:a14="http://schemas.microsoft.com/office/drawing/2010/main" val="0"/>
              </a:ext>
            </a:extLst>
          </a:blip>
          <a:srcRect t="46205"/>
          <a:stretch/>
        </p:blipFill>
        <p:spPr>
          <a:xfrm>
            <a:off x="119337" y="1791910"/>
            <a:ext cx="6120680" cy="4445391"/>
          </a:xfrm>
          <a:prstGeom prst="rect">
            <a:avLst/>
          </a:prstGeom>
        </p:spPr>
      </p:pic>
      <p:grpSp>
        <p:nvGrpSpPr>
          <p:cNvPr id="14" name="Group 13">
            <a:extLst>
              <a:ext uri="{FF2B5EF4-FFF2-40B4-BE49-F238E27FC236}">
                <a16:creationId xmlns:a16="http://schemas.microsoft.com/office/drawing/2014/main" id="{4624F715-7F4F-1F4A-AEAD-E8C118845ED8}"/>
              </a:ext>
            </a:extLst>
          </p:cNvPr>
          <p:cNvGrpSpPr/>
          <p:nvPr/>
        </p:nvGrpSpPr>
        <p:grpSpPr>
          <a:xfrm>
            <a:off x="335360" y="6049361"/>
            <a:ext cx="2592288" cy="686559"/>
            <a:chOff x="335360" y="6049361"/>
            <a:chExt cx="2592288" cy="686559"/>
          </a:xfrm>
        </p:grpSpPr>
        <p:cxnSp>
          <p:nvCxnSpPr>
            <p:cNvPr id="15" name="Straight Arrow Connector 14">
              <a:extLst>
                <a:ext uri="{FF2B5EF4-FFF2-40B4-BE49-F238E27FC236}">
                  <a16:creationId xmlns:a16="http://schemas.microsoft.com/office/drawing/2014/main" id="{68D2BD6D-09EB-D14D-9344-918054F9DDDB}"/>
                </a:ext>
              </a:extLst>
            </p:cNvPr>
            <p:cNvCxnSpPr/>
            <p:nvPr/>
          </p:nvCxnSpPr>
          <p:spPr>
            <a:xfrm flipH="1">
              <a:off x="479376" y="6049361"/>
              <a:ext cx="981455"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6E646D6-89A8-4B4C-B698-06C5E8AF2361}"/>
                </a:ext>
              </a:extLst>
            </p:cNvPr>
            <p:cNvCxnSpPr/>
            <p:nvPr/>
          </p:nvCxnSpPr>
          <p:spPr>
            <a:xfrm>
              <a:off x="1524000" y="6049361"/>
              <a:ext cx="140364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2C56ECE-8ACF-054A-808D-47B7953B8FDF}"/>
                </a:ext>
              </a:extLst>
            </p:cNvPr>
            <p:cNvSpPr txBox="1"/>
            <p:nvPr/>
          </p:nvSpPr>
          <p:spPr>
            <a:xfrm>
              <a:off x="335360" y="6252456"/>
              <a:ext cx="1269487" cy="461665"/>
            </a:xfrm>
            <a:prstGeom prst="rect">
              <a:avLst/>
            </a:prstGeom>
            <a:noFill/>
          </p:spPr>
          <p:txBody>
            <a:bodyPr wrap="square" rtlCol="0">
              <a:spAutoFit/>
            </a:bodyPr>
            <a:lstStyle/>
            <a:p>
              <a:r>
                <a:rPr lang="en-US" sz="1200" dirty="0"/>
                <a:t>Suppression of spurious cloud</a:t>
              </a:r>
            </a:p>
          </p:txBody>
        </p:sp>
        <p:sp>
          <p:nvSpPr>
            <p:cNvPr id="19" name="TextBox 18">
              <a:extLst>
                <a:ext uri="{FF2B5EF4-FFF2-40B4-BE49-F238E27FC236}">
                  <a16:creationId xmlns:a16="http://schemas.microsoft.com/office/drawing/2014/main" id="{8D40CF23-FE74-A647-A032-A5AB61CB7CF8}"/>
                </a:ext>
              </a:extLst>
            </p:cNvPr>
            <p:cNvSpPr txBox="1"/>
            <p:nvPr/>
          </p:nvSpPr>
          <p:spPr>
            <a:xfrm>
              <a:off x="1524000" y="6274255"/>
              <a:ext cx="1269487" cy="461665"/>
            </a:xfrm>
            <a:prstGeom prst="rect">
              <a:avLst/>
            </a:prstGeom>
            <a:noFill/>
          </p:spPr>
          <p:txBody>
            <a:bodyPr wrap="square" rtlCol="0">
              <a:spAutoFit/>
            </a:bodyPr>
            <a:lstStyle/>
            <a:p>
              <a:r>
                <a:rPr lang="en-US" sz="1200" dirty="0"/>
                <a:t>Establishment of storms</a:t>
              </a:r>
            </a:p>
          </p:txBody>
        </p:sp>
      </p:grpSp>
      <p:grpSp>
        <p:nvGrpSpPr>
          <p:cNvPr id="20" name="Group 19">
            <a:extLst>
              <a:ext uri="{FF2B5EF4-FFF2-40B4-BE49-F238E27FC236}">
                <a16:creationId xmlns:a16="http://schemas.microsoft.com/office/drawing/2014/main" id="{28792C38-6318-9344-A99F-53C38D6D3753}"/>
              </a:ext>
            </a:extLst>
          </p:cNvPr>
          <p:cNvGrpSpPr/>
          <p:nvPr/>
        </p:nvGrpSpPr>
        <p:grpSpPr>
          <a:xfrm>
            <a:off x="3452227" y="6021288"/>
            <a:ext cx="2592288" cy="686559"/>
            <a:chOff x="335360" y="6049361"/>
            <a:chExt cx="2592288" cy="686559"/>
          </a:xfrm>
        </p:grpSpPr>
        <p:cxnSp>
          <p:nvCxnSpPr>
            <p:cNvPr id="21" name="Straight Arrow Connector 20">
              <a:extLst>
                <a:ext uri="{FF2B5EF4-FFF2-40B4-BE49-F238E27FC236}">
                  <a16:creationId xmlns:a16="http://schemas.microsoft.com/office/drawing/2014/main" id="{BC0E38C1-93BA-F642-9309-78F6D5C1E66A}"/>
                </a:ext>
              </a:extLst>
            </p:cNvPr>
            <p:cNvCxnSpPr/>
            <p:nvPr/>
          </p:nvCxnSpPr>
          <p:spPr>
            <a:xfrm flipH="1">
              <a:off x="479376" y="6049361"/>
              <a:ext cx="98145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A689B8F-0D3A-F74B-83FF-22861650F6B1}"/>
                </a:ext>
              </a:extLst>
            </p:cNvPr>
            <p:cNvCxnSpPr/>
            <p:nvPr/>
          </p:nvCxnSpPr>
          <p:spPr>
            <a:xfrm>
              <a:off x="1524000" y="6049361"/>
              <a:ext cx="140364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F45EB76-3B43-2640-8F0C-5A2004821B04}"/>
                </a:ext>
              </a:extLst>
            </p:cNvPr>
            <p:cNvSpPr txBox="1"/>
            <p:nvPr/>
          </p:nvSpPr>
          <p:spPr>
            <a:xfrm>
              <a:off x="335360" y="6252456"/>
              <a:ext cx="1269487" cy="461665"/>
            </a:xfrm>
            <a:prstGeom prst="rect">
              <a:avLst/>
            </a:prstGeom>
            <a:noFill/>
          </p:spPr>
          <p:txBody>
            <a:bodyPr wrap="square" rtlCol="0">
              <a:spAutoFit/>
            </a:bodyPr>
            <a:lstStyle/>
            <a:p>
              <a:r>
                <a:rPr lang="en-US" sz="1200" dirty="0"/>
                <a:t>Suppression of spurious cloud</a:t>
              </a:r>
            </a:p>
          </p:txBody>
        </p:sp>
        <p:sp>
          <p:nvSpPr>
            <p:cNvPr id="24" name="TextBox 23">
              <a:extLst>
                <a:ext uri="{FF2B5EF4-FFF2-40B4-BE49-F238E27FC236}">
                  <a16:creationId xmlns:a16="http://schemas.microsoft.com/office/drawing/2014/main" id="{0E668C93-1B13-0843-A38E-C01F200F5CEC}"/>
                </a:ext>
              </a:extLst>
            </p:cNvPr>
            <p:cNvSpPr txBox="1"/>
            <p:nvPr/>
          </p:nvSpPr>
          <p:spPr>
            <a:xfrm>
              <a:off x="1524000" y="6274255"/>
              <a:ext cx="1269487" cy="461665"/>
            </a:xfrm>
            <a:prstGeom prst="rect">
              <a:avLst/>
            </a:prstGeom>
            <a:noFill/>
          </p:spPr>
          <p:txBody>
            <a:bodyPr wrap="square" rtlCol="0">
              <a:spAutoFit/>
            </a:bodyPr>
            <a:lstStyle/>
            <a:p>
              <a:r>
                <a:rPr lang="en-US" sz="1200" dirty="0"/>
                <a:t>Establishment of storms</a:t>
              </a:r>
            </a:p>
          </p:txBody>
        </p:sp>
      </p:grpSp>
      <p:sp>
        <p:nvSpPr>
          <p:cNvPr id="25" name="TextBox 24">
            <a:extLst>
              <a:ext uri="{FF2B5EF4-FFF2-40B4-BE49-F238E27FC236}">
                <a16:creationId xmlns:a16="http://schemas.microsoft.com/office/drawing/2014/main" id="{FBF4092C-2A1A-6246-B83A-8A11B42C4E13}"/>
              </a:ext>
            </a:extLst>
          </p:cNvPr>
          <p:cNvSpPr txBox="1"/>
          <p:nvPr/>
        </p:nvSpPr>
        <p:spPr>
          <a:xfrm>
            <a:off x="1748863" y="1517961"/>
            <a:ext cx="4635169" cy="338554"/>
          </a:xfrm>
          <a:prstGeom prst="rect">
            <a:avLst/>
          </a:prstGeom>
          <a:noFill/>
        </p:spPr>
        <p:txBody>
          <a:bodyPr wrap="square" rtlCol="0">
            <a:spAutoFit/>
          </a:bodyPr>
          <a:lstStyle/>
          <a:p>
            <a:r>
              <a:rPr lang="en-US" sz="1600" b="1" dirty="0"/>
              <a:t>ABI over observed cloud region</a:t>
            </a:r>
          </a:p>
        </p:txBody>
      </p:sp>
      <p:sp>
        <p:nvSpPr>
          <p:cNvPr id="26" name="TextBox 25">
            <a:extLst>
              <a:ext uri="{FF2B5EF4-FFF2-40B4-BE49-F238E27FC236}">
                <a16:creationId xmlns:a16="http://schemas.microsoft.com/office/drawing/2014/main" id="{267365DB-5D3D-BD4B-BE00-9B6594AEE4C7}"/>
              </a:ext>
            </a:extLst>
          </p:cNvPr>
          <p:cNvSpPr txBox="1"/>
          <p:nvPr/>
        </p:nvSpPr>
        <p:spPr>
          <a:xfrm>
            <a:off x="1343472" y="3676576"/>
            <a:ext cx="4635169" cy="338554"/>
          </a:xfrm>
          <a:prstGeom prst="rect">
            <a:avLst/>
          </a:prstGeom>
          <a:noFill/>
        </p:spPr>
        <p:txBody>
          <a:bodyPr wrap="square" rtlCol="0">
            <a:spAutoFit/>
          </a:bodyPr>
          <a:lstStyle/>
          <a:p>
            <a:r>
              <a:rPr lang="en-US" sz="1600" b="1" dirty="0"/>
              <a:t>ABI over non-precipitating cloud region</a:t>
            </a:r>
          </a:p>
        </p:txBody>
      </p:sp>
      <p:sp>
        <p:nvSpPr>
          <p:cNvPr id="28" name="TextBox 27">
            <a:extLst>
              <a:ext uri="{FF2B5EF4-FFF2-40B4-BE49-F238E27FC236}">
                <a16:creationId xmlns:a16="http://schemas.microsoft.com/office/drawing/2014/main" id="{82450326-E856-3842-8E25-675726C1838F}"/>
              </a:ext>
            </a:extLst>
          </p:cNvPr>
          <p:cNvSpPr txBox="1"/>
          <p:nvPr/>
        </p:nvSpPr>
        <p:spPr>
          <a:xfrm>
            <a:off x="5546593" y="2051556"/>
            <a:ext cx="1008112" cy="369332"/>
          </a:xfrm>
          <a:prstGeom prst="rect">
            <a:avLst/>
          </a:prstGeom>
          <a:noFill/>
        </p:spPr>
        <p:txBody>
          <a:bodyPr wrap="square" rtlCol="0">
            <a:spAutoFit/>
          </a:bodyPr>
          <a:lstStyle/>
          <a:p>
            <a:r>
              <a:rPr lang="en-US" dirty="0"/>
              <a:t>RMSI</a:t>
            </a:r>
          </a:p>
        </p:txBody>
      </p:sp>
      <p:sp>
        <p:nvSpPr>
          <p:cNvPr id="29" name="TextBox 28">
            <a:extLst>
              <a:ext uri="{FF2B5EF4-FFF2-40B4-BE49-F238E27FC236}">
                <a16:creationId xmlns:a16="http://schemas.microsoft.com/office/drawing/2014/main" id="{AE33B8F6-F434-1B49-9835-C7D665609588}"/>
              </a:ext>
            </a:extLst>
          </p:cNvPr>
          <p:cNvSpPr txBox="1"/>
          <p:nvPr/>
        </p:nvSpPr>
        <p:spPr>
          <a:xfrm>
            <a:off x="623392" y="4391256"/>
            <a:ext cx="1008112" cy="646331"/>
          </a:xfrm>
          <a:prstGeom prst="rect">
            <a:avLst/>
          </a:prstGeom>
          <a:noFill/>
        </p:spPr>
        <p:txBody>
          <a:bodyPr wrap="square" rtlCol="0">
            <a:spAutoFit/>
          </a:bodyPr>
          <a:lstStyle/>
          <a:p>
            <a:r>
              <a:rPr lang="en-US" dirty="0" err="1"/>
              <a:t>Innov</a:t>
            </a:r>
            <a:r>
              <a:rPr lang="en-US" dirty="0"/>
              <a:t>. Bias</a:t>
            </a:r>
          </a:p>
        </p:txBody>
      </p:sp>
      <p:sp>
        <p:nvSpPr>
          <p:cNvPr id="30" name="TextBox 29">
            <a:extLst>
              <a:ext uri="{FF2B5EF4-FFF2-40B4-BE49-F238E27FC236}">
                <a16:creationId xmlns:a16="http://schemas.microsoft.com/office/drawing/2014/main" id="{720A8C9E-AAC1-0D40-ABED-DF1740073EA6}"/>
              </a:ext>
            </a:extLst>
          </p:cNvPr>
          <p:cNvSpPr txBox="1"/>
          <p:nvPr/>
        </p:nvSpPr>
        <p:spPr>
          <a:xfrm>
            <a:off x="5538075" y="4293096"/>
            <a:ext cx="1008112" cy="369332"/>
          </a:xfrm>
          <a:prstGeom prst="rect">
            <a:avLst/>
          </a:prstGeom>
          <a:noFill/>
        </p:spPr>
        <p:txBody>
          <a:bodyPr wrap="square" rtlCol="0">
            <a:spAutoFit/>
          </a:bodyPr>
          <a:lstStyle/>
          <a:p>
            <a:r>
              <a:rPr lang="en-US" dirty="0"/>
              <a:t>RMSI</a:t>
            </a:r>
          </a:p>
        </p:txBody>
      </p:sp>
      <p:sp>
        <p:nvSpPr>
          <p:cNvPr id="32" name="TextBox 31">
            <a:extLst>
              <a:ext uri="{FF2B5EF4-FFF2-40B4-BE49-F238E27FC236}">
                <a16:creationId xmlns:a16="http://schemas.microsoft.com/office/drawing/2014/main" id="{6C4BAD68-DA78-1841-AB2E-90223D36A14F}"/>
              </a:ext>
            </a:extLst>
          </p:cNvPr>
          <p:cNvSpPr txBox="1"/>
          <p:nvPr/>
        </p:nvSpPr>
        <p:spPr>
          <a:xfrm>
            <a:off x="596735" y="2571195"/>
            <a:ext cx="1008112" cy="646331"/>
          </a:xfrm>
          <a:prstGeom prst="rect">
            <a:avLst/>
          </a:prstGeom>
          <a:noFill/>
        </p:spPr>
        <p:txBody>
          <a:bodyPr wrap="square" rtlCol="0">
            <a:spAutoFit/>
          </a:bodyPr>
          <a:lstStyle/>
          <a:p>
            <a:r>
              <a:rPr lang="en-US" dirty="0" err="1"/>
              <a:t>Innov</a:t>
            </a:r>
            <a:r>
              <a:rPr lang="en-US" dirty="0"/>
              <a:t>. Bias</a:t>
            </a:r>
          </a:p>
        </p:txBody>
      </p:sp>
    </p:spTree>
    <p:extLst>
      <p:ext uri="{BB962C8B-B14F-4D97-AF65-F5344CB8AC3E}">
        <p14:creationId xmlns:p14="http://schemas.microsoft.com/office/powerpoint/2010/main" val="3798185511"/>
      </p:ext>
    </p:extLst>
  </p:cSld>
  <p:clrMapOvr>
    <a:masterClrMapping/>
  </p:clrMapOvr>
  <p:transition spd="slow" advTm="37092"/>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524000" y="1268413"/>
            <a:ext cx="9144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sp>
        <p:nvSpPr>
          <p:cNvPr id="23555" name="TextBox 5"/>
          <p:cNvSpPr txBox="1">
            <a:spLocks noChangeArrowheads="1"/>
          </p:cNvSpPr>
          <p:nvPr/>
        </p:nvSpPr>
        <p:spPr bwMode="auto">
          <a:xfrm>
            <a:off x="2564606" y="388290"/>
            <a:ext cx="6697662"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rgbClr val="982A22"/>
                </a:solidFill>
              </a:rPr>
              <a:t>Offline vs Online bias correction</a:t>
            </a:r>
          </a:p>
          <a:p>
            <a:pPr algn="ctr" eaLnBrk="1" hangingPunct="1"/>
            <a:r>
              <a:rPr lang="en-US" sz="1600" b="1" dirty="0">
                <a:solidFill>
                  <a:srgbClr val="982A22"/>
                </a:solidFill>
              </a:rPr>
              <a:t>first guess</a:t>
            </a:r>
          </a:p>
          <a:p>
            <a:pPr algn="ctr" eaLnBrk="1" hangingPunct="1"/>
            <a:endParaRPr lang="en-US" sz="3200" b="1" dirty="0">
              <a:solidFill>
                <a:srgbClr val="982A22"/>
              </a:solidFill>
            </a:endParaRPr>
          </a:p>
        </p:txBody>
      </p:sp>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D37AF3-B944-D84C-8714-F40CCC1CD6AD}" type="slidenum">
              <a:rPr lang="en-US" altLang="zh-CN" sz="1200">
                <a:solidFill>
                  <a:srgbClr val="898989"/>
                </a:solidFill>
                <a:latin typeface="Calibri" charset="0"/>
              </a:rPr>
              <a:pPr/>
              <a:t>12</a:t>
            </a:fld>
            <a:endParaRPr lang="en-US" altLang="zh-CN" sz="1200">
              <a:solidFill>
                <a:srgbClr val="898989"/>
              </a:solidFill>
              <a:latin typeface="Calibri" charset="0"/>
            </a:endParaRPr>
          </a:p>
        </p:txBody>
      </p:sp>
      <p:sp>
        <p:nvSpPr>
          <p:cNvPr id="3" name="TextBox 2">
            <a:extLst>
              <a:ext uri="{FF2B5EF4-FFF2-40B4-BE49-F238E27FC236}">
                <a16:creationId xmlns:a16="http://schemas.microsoft.com/office/drawing/2014/main" id="{7915B263-5A66-6447-8D5D-1930AF74094B}"/>
              </a:ext>
            </a:extLst>
          </p:cNvPr>
          <p:cNvSpPr txBox="1"/>
          <p:nvPr/>
        </p:nvSpPr>
        <p:spPr>
          <a:xfrm>
            <a:off x="119336" y="5589587"/>
            <a:ext cx="11881320" cy="1215717"/>
          </a:xfrm>
          <a:prstGeom prst="rect">
            <a:avLst/>
          </a:prstGeom>
          <a:noFill/>
        </p:spPr>
        <p:txBody>
          <a:bodyPr wrap="square" rtlCol="0">
            <a:spAutoFit/>
          </a:bodyPr>
          <a:lstStyle/>
          <a:p>
            <a:pPr marL="285750" indent="-285750" algn="just">
              <a:buClr>
                <a:srgbClr val="FF0000"/>
              </a:buClr>
              <a:buFont typeface="Wingdings" pitchFamily="2" charset="2"/>
              <a:buChar char="q"/>
            </a:pPr>
            <a:r>
              <a:rPr lang="en-IN" sz="1500" dirty="0"/>
              <a:t>The online approach exhibits less systematic deviation over the cloudy region (observed BT &lt;=239K) than offline approach.</a:t>
            </a:r>
          </a:p>
          <a:p>
            <a:pPr marL="285750" indent="-285750" algn="just">
              <a:buClr>
                <a:srgbClr val="FF0000"/>
              </a:buClr>
              <a:buFont typeface="Wingdings" pitchFamily="2" charset="2"/>
              <a:buChar char="q"/>
            </a:pPr>
            <a:endParaRPr lang="en-IN" sz="1500" dirty="0"/>
          </a:p>
          <a:p>
            <a:pPr marL="285750" indent="-285750" algn="just">
              <a:buClr>
                <a:srgbClr val="FF0000"/>
              </a:buClr>
              <a:buFont typeface="Wingdings" pitchFamily="2" charset="2"/>
              <a:buChar char="q"/>
            </a:pPr>
            <a:r>
              <a:rPr lang="en-IN" sz="1500" dirty="0"/>
              <a:t>This result suggests the effectiveness of using the radar reflectivity as anchoring observation to </a:t>
            </a:r>
            <a:r>
              <a:rPr lang="en-IN" sz="1500" dirty="0" err="1"/>
              <a:t>analyze</a:t>
            </a:r>
            <a:r>
              <a:rPr lang="en-IN" sz="1500" dirty="0"/>
              <a:t> the observed cloudy regions . </a:t>
            </a:r>
          </a:p>
          <a:p>
            <a:pPr marL="285750" indent="-285750" algn="just">
              <a:buFont typeface="Arial" panose="020B0604020202020204" pitchFamily="34" charset="0"/>
              <a:buChar char="•"/>
            </a:pPr>
            <a:endParaRPr lang="en-IN" sz="1400" dirty="0"/>
          </a:p>
          <a:p>
            <a:pPr marL="285750" indent="-285750" algn="just">
              <a:buFont typeface="Arial" panose="020B0604020202020204" pitchFamily="34" charset="0"/>
              <a:buChar char="•"/>
            </a:pPr>
            <a:endParaRPr lang="en-IN" sz="1400" dirty="0"/>
          </a:p>
        </p:txBody>
      </p:sp>
      <p:pic>
        <p:nvPicPr>
          <p:cNvPr id="10" name="Picture 9" descr="Chart&#10;&#10;Description automatically generated">
            <a:extLst>
              <a:ext uri="{FF2B5EF4-FFF2-40B4-BE49-F238E27FC236}">
                <a16:creationId xmlns:a16="http://schemas.microsoft.com/office/drawing/2014/main" id="{177C07B5-770E-A040-B9AA-66A8FF28A25B}"/>
              </a:ext>
            </a:extLst>
          </p:cNvPr>
          <p:cNvPicPr/>
          <p:nvPr/>
        </p:nvPicPr>
        <p:blipFill rotWithShape="1">
          <a:blip r:embed="rId3">
            <a:extLst>
              <a:ext uri="{28A0092B-C50C-407E-A947-70E740481C1C}">
                <a14:useLocalDpi xmlns:a14="http://schemas.microsoft.com/office/drawing/2010/main" val="0"/>
              </a:ext>
            </a:extLst>
          </a:blip>
          <a:srcRect t="21717" b="16093"/>
          <a:stretch/>
        </p:blipFill>
        <p:spPr bwMode="auto">
          <a:xfrm>
            <a:off x="2627784" y="1792047"/>
            <a:ext cx="6571306" cy="3797545"/>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BECF03A9-D6B5-8341-A1DD-262C49EBD8B2}"/>
              </a:ext>
            </a:extLst>
          </p:cNvPr>
          <p:cNvSpPr txBox="1"/>
          <p:nvPr/>
        </p:nvSpPr>
        <p:spPr>
          <a:xfrm>
            <a:off x="1524000" y="1326957"/>
            <a:ext cx="9144000" cy="307777"/>
          </a:xfrm>
          <a:prstGeom prst="rect">
            <a:avLst/>
          </a:prstGeom>
          <a:noFill/>
        </p:spPr>
        <p:txBody>
          <a:bodyPr wrap="square" rtlCol="0">
            <a:spAutoFit/>
          </a:bodyPr>
          <a:lstStyle/>
          <a:p>
            <a:pPr algn="ctr"/>
            <a:r>
              <a:rPr lang="en-IN" sz="1400" b="1" dirty="0"/>
              <a:t>Probability distribution of channel 9 ABI first-guess departures (B-O)</a:t>
            </a:r>
            <a:endParaRPr lang="en-US" sz="1400" b="1" dirty="0"/>
          </a:p>
        </p:txBody>
      </p:sp>
      <p:cxnSp>
        <p:nvCxnSpPr>
          <p:cNvPr id="12" name="Straight Connector 11">
            <a:extLst>
              <a:ext uri="{FF2B5EF4-FFF2-40B4-BE49-F238E27FC236}">
                <a16:creationId xmlns:a16="http://schemas.microsoft.com/office/drawing/2014/main" id="{8CC25BC8-8581-624B-B1F3-13A9B81521EC}"/>
              </a:ext>
            </a:extLst>
          </p:cNvPr>
          <p:cNvCxnSpPr>
            <a:cxnSpLocks/>
          </p:cNvCxnSpPr>
          <p:nvPr/>
        </p:nvCxnSpPr>
        <p:spPr>
          <a:xfrm>
            <a:off x="0" y="1268413"/>
            <a:ext cx="12192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13" name="Picture 7" descr="ou_logo_400x560.jpg">
            <a:extLst>
              <a:ext uri="{FF2B5EF4-FFF2-40B4-BE49-F238E27FC236}">
                <a16:creationId xmlns:a16="http://schemas.microsoft.com/office/drawing/2014/main" id="{CFC86CA9-717F-C344-A323-C7E86CCB2D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336" y="64177"/>
            <a:ext cx="657225"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6" descr="hres2.PNG">
            <a:extLst>
              <a:ext uri="{FF2B5EF4-FFF2-40B4-BE49-F238E27FC236}">
                <a16:creationId xmlns:a16="http://schemas.microsoft.com/office/drawing/2014/main" id="{6BE26CFB-D093-3E4F-9068-07AA51FDF8F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50600" y="64177"/>
            <a:ext cx="10414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Oval 1">
            <a:extLst>
              <a:ext uri="{FF2B5EF4-FFF2-40B4-BE49-F238E27FC236}">
                <a16:creationId xmlns:a16="http://schemas.microsoft.com/office/drawing/2014/main" id="{A3E9001E-A097-ED4F-8EA3-26B281961CE5}"/>
              </a:ext>
            </a:extLst>
          </p:cNvPr>
          <p:cNvSpPr/>
          <p:nvPr/>
        </p:nvSpPr>
        <p:spPr>
          <a:xfrm>
            <a:off x="3143672" y="2148537"/>
            <a:ext cx="1800200" cy="1280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75A4783-4B4A-E84D-94E7-673534D8464B}"/>
              </a:ext>
            </a:extLst>
          </p:cNvPr>
          <p:cNvSpPr/>
          <p:nvPr/>
        </p:nvSpPr>
        <p:spPr>
          <a:xfrm>
            <a:off x="6384032" y="2431248"/>
            <a:ext cx="1800200" cy="12804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D37C1DB-AE39-A44D-BBBA-13BBC2F9E66F}"/>
              </a:ext>
            </a:extLst>
          </p:cNvPr>
          <p:cNvSpPr txBox="1"/>
          <p:nvPr/>
        </p:nvSpPr>
        <p:spPr>
          <a:xfrm>
            <a:off x="4943872" y="2123564"/>
            <a:ext cx="936104" cy="369332"/>
          </a:xfrm>
          <a:prstGeom prst="rect">
            <a:avLst/>
          </a:prstGeom>
          <a:noFill/>
        </p:spPr>
        <p:txBody>
          <a:bodyPr wrap="square" rtlCol="0">
            <a:spAutoFit/>
          </a:bodyPr>
          <a:lstStyle/>
          <a:p>
            <a:r>
              <a:rPr lang="en-US" dirty="0"/>
              <a:t>Offline</a:t>
            </a:r>
          </a:p>
        </p:txBody>
      </p:sp>
      <p:sp>
        <p:nvSpPr>
          <p:cNvPr id="16" name="TextBox 15">
            <a:extLst>
              <a:ext uri="{FF2B5EF4-FFF2-40B4-BE49-F238E27FC236}">
                <a16:creationId xmlns:a16="http://schemas.microsoft.com/office/drawing/2014/main" id="{80307A7F-3337-3A45-A1E2-178468D69AAC}"/>
              </a:ext>
            </a:extLst>
          </p:cNvPr>
          <p:cNvSpPr txBox="1"/>
          <p:nvPr/>
        </p:nvSpPr>
        <p:spPr>
          <a:xfrm>
            <a:off x="8312877" y="2100843"/>
            <a:ext cx="936104" cy="369332"/>
          </a:xfrm>
          <a:prstGeom prst="rect">
            <a:avLst/>
          </a:prstGeom>
          <a:noFill/>
        </p:spPr>
        <p:txBody>
          <a:bodyPr wrap="square" rtlCol="0">
            <a:spAutoFit/>
          </a:bodyPr>
          <a:lstStyle/>
          <a:p>
            <a:r>
              <a:rPr lang="en-US" dirty="0"/>
              <a:t>Online</a:t>
            </a:r>
          </a:p>
        </p:txBody>
      </p:sp>
    </p:spTree>
    <p:extLst>
      <p:ext uri="{BB962C8B-B14F-4D97-AF65-F5344CB8AC3E}">
        <p14:creationId xmlns:p14="http://schemas.microsoft.com/office/powerpoint/2010/main" val="630298918"/>
      </p:ext>
    </p:extLst>
  </p:cSld>
  <p:clrMapOvr>
    <a:masterClrMapping/>
  </p:clrMapOvr>
  <p:transition spd="slow" advTm="37092"/>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D37AF3-B944-D84C-8714-F40CCC1CD6AD}" type="slidenum">
              <a:rPr lang="en-US" altLang="zh-CN" sz="1200">
                <a:solidFill>
                  <a:srgbClr val="898989"/>
                </a:solidFill>
                <a:latin typeface="Calibri" charset="0"/>
              </a:rPr>
              <a:pPr/>
              <a:t>13</a:t>
            </a:fld>
            <a:endParaRPr lang="en-US" altLang="zh-CN" sz="1200">
              <a:solidFill>
                <a:srgbClr val="898989"/>
              </a:solidFill>
              <a:latin typeface="Calibri" charset="0"/>
            </a:endParaRPr>
          </a:p>
        </p:txBody>
      </p:sp>
      <p:pic>
        <p:nvPicPr>
          <p:cNvPr id="9" name="Picture 8" descr="Calendar&#10;&#10;Description automatically generated with medium confidence">
            <a:extLst>
              <a:ext uri="{FF2B5EF4-FFF2-40B4-BE49-F238E27FC236}">
                <a16:creationId xmlns:a16="http://schemas.microsoft.com/office/drawing/2014/main" id="{D17DE42C-B633-2F48-A4F0-05595A4CFF92}"/>
              </a:ext>
            </a:extLst>
          </p:cNvPr>
          <p:cNvPicPr/>
          <p:nvPr/>
        </p:nvPicPr>
        <p:blipFill rotWithShape="1">
          <a:blip r:embed="rId3"/>
          <a:srcRect l="4239" t="9983" b="11452"/>
          <a:stretch/>
        </p:blipFill>
        <p:spPr bwMode="auto">
          <a:xfrm>
            <a:off x="144967" y="1601011"/>
            <a:ext cx="4942922" cy="5177609"/>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04440876-4268-6745-8270-F20FB497077A}"/>
              </a:ext>
            </a:extLst>
          </p:cNvPr>
          <p:cNvSpPr txBox="1"/>
          <p:nvPr/>
        </p:nvSpPr>
        <p:spPr>
          <a:xfrm>
            <a:off x="28016" y="1268413"/>
            <a:ext cx="5885421" cy="307777"/>
          </a:xfrm>
          <a:prstGeom prst="rect">
            <a:avLst/>
          </a:prstGeom>
          <a:noFill/>
        </p:spPr>
        <p:txBody>
          <a:bodyPr wrap="square" rtlCol="0">
            <a:spAutoFit/>
          </a:bodyPr>
          <a:lstStyle/>
          <a:p>
            <a:pPr algn="ctr"/>
            <a:r>
              <a:rPr lang="en-US" sz="1400" b="1" dirty="0"/>
              <a:t>Comparison of RADAR reflectivity swath forecasts</a:t>
            </a:r>
          </a:p>
        </p:txBody>
      </p:sp>
      <p:sp>
        <p:nvSpPr>
          <p:cNvPr id="10" name="TextBox 5">
            <a:extLst>
              <a:ext uri="{FF2B5EF4-FFF2-40B4-BE49-F238E27FC236}">
                <a16:creationId xmlns:a16="http://schemas.microsoft.com/office/drawing/2014/main" id="{2370BA77-3CEB-F443-AC6F-6EAFDED2057A}"/>
              </a:ext>
            </a:extLst>
          </p:cNvPr>
          <p:cNvSpPr txBox="1">
            <a:spLocks noChangeArrowheads="1"/>
          </p:cNvSpPr>
          <p:nvPr/>
        </p:nvSpPr>
        <p:spPr bwMode="auto">
          <a:xfrm>
            <a:off x="2564606" y="388290"/>
            <a:ext cx="6697662"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rgbClr val="982A22"/>
                </a:solidFill>
              </a:rPr>
              <a:t>Offline vs Online bias correction</a:t>
            </a:r>
          </a:p>
          <a:p>
            <a:pPr algn="ctr" eaLnBrk="1" hangingPunct="1"/>
            <a:r>
              <a:rPr lang="en-US" sz="1600" b="1" dirty="0">
                <a:solidFill>
                  <a:srgbClr val="982A22"/>
                </a:solidFill>
              </a:rPr>
              <a:t>Forecast</a:t>
            </a:r>
          </a:p>
          <a:p>
            <a:pPr algn="ctr" eaLnBrk="1" hangingPunct="1"/>
            <a:endParaRPr lang="en-US" sz="3200" b="1" dirty="0">
              <a:solidFill>
                <a:srgbClr val="982A22"/>
              </a:solidFill>
            </a:endParaRPr>
          </a:p>
        </p:txBody>
      </p:sp>
      <p:cxnSp>
        <p:nvCxnSpPr>
          <p:cNvPr id="16" name="Straight Connector 15">
            <a:extLst>
              <a:ext uri="{FF2B5EF4-FFF2-40B4-BE49-F238E27FC236}">
                <a16:creationId xmlns:a16="http://schemas.microsoft.com/office/drawing/2014/main" id="{57320960-AC19-4648-8656-D215BEEAB73A}"/>
              </a:ext>
            </a:extLst>
          </p:cNvPr>
          <p:cNvCxnSpPr>
            <a:cxnSpLocks/>
          </p:cNvCxnSpPr>
          <p:nvPr/>
        </p:nvCxnSpPr>
        <p:spPr>
          <a:xfrm>
            <a:off x="0" y="1268413"/>
            <a:ext cx="12192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17" name="Picture 7" descr="ou_logo_400x560.jpg">
            <a:extLst>
              <a:ext uri="{FF2B5EF4-FFF2-40B4-BE49-F238E27FC236}">
                <a16:creationId xmlns:a16="http://schemas.microsoft.com/office/drawing/2014/main" id="{1B954118-935F-B942-AC3D-91CE6F2F83D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336" y="64177"/>
            <a:ext cx="657225"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6" descr="hres2.PNG">
            <a:extLst>
              <a:ext uri="{FF2B5EF4-FFF2-40B4-BE49-F238E27FC236}">
                <a16:creationId xmlns:a16="http://schemas.microsoft.com/office/drawing/2014/main" id="{3F340BA7-7CCB-E144-8D64-5FB4B82AFDF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50600" y="64177"/>
            <a:ext cx="10414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Chart&#10;&#10;Description automatically generated">
            <a:extLst>
              <a:ext uri="{FF2B5EF4-FFF2-40B4-BE49-F238E27FC236}">
                <a16:creationId xmlns:a16="http://schemas.microsoft.com/office/drawing/2014/main" id="{C4F2F65B-8823-B144-9FCC-B990B1E2FC89}"/>
              </a:ext>
            </a:extLst>
          </p:cNvPr>
          <p:cNvPicPr/>
          <p:nvPr/>
        </p:nvPicPr>
        <p:blipFill>
          <a:blip r:embed="rId6"/>
          <a:stretch>
            <a:fillRect/>
          </a:stretch>
        </p:blipFill>
        <p:spPr>
          <a:xfrm>
            <a:off x="5634625" y="1601011"/>
            <a:ext cx="5941453" cy="5304513"/>
          </a:xfrm>
          <a:prstGeom prst="rect">
            <a:avLst/>
          </a:prstGeom>
        </p:spPr>
      </p:pic>
      <p:sp>
        <p:nvSpPr>
          <p:cNvPr id="2" name="TextBox 1">
            <a:extLst>
              <a:ext uri="{FF2B5EF4-FFF2-40B4-BE49-F238E27FC236}">
                <a16:creationId xmlns:a16="http://schemas.microsoft.com/office/drawing/2014/main" id="{EE4FE90A-AF4D-C24D-A6BB-2C11E6A2BB54}"/>
              </a:ext>
            </a:extLst>
          </p:cNvPr>
          <p:cNvSpPr txBox="1"/>
          <p:nvPr/>
        </p:nvSpPr>
        <p:spPr>
          <a:xfrm>
            <a:off x="422761" y="3365666"/>
            <a:ext cx="936104" cy="369332"/>
          </a:xfrm>
          <a:prstGeom prst="rect">
            <a:avLst/>
          </a:prstGeom>
          <a:noFill/>
        </p:spPr>
        <p:txBody>
          <a:bodyPr wrap="square" rtlCol="0">
            <a:spAutoFit/>
          </a:bodyPr>
          <a:lstStyle/>
          <a:p>
            <a:r>
              <a:rPr lang="en-US" dirty="0"/>
              <a:t>offline</a:t>
            </a:r>
          </a:p>
        </p:txBody>
      </p:sp>
      <p:sp>
        <p:nvSpPr>
          <p:cNvPr id="13" name="TextBox 12">
            <a:extLst>
              <a:ext uri="{FF2B5EF4-FFF2-40B4-BE49-F238E27FC236}">
                <a16:creationId xmlns:a16="http://schemas.microsoft.com/office/drawing/2014/main" id="{2BFD4423-1307-5B48-8700-2F6B4C663E52}"/>
              </a:ext>
            </a:extLst>
          </p:cNvPr>
          <p:cNvSpPr txBox="1"/>
          <p:nvPr/>
        </p:nvSpPr>
        <p:spPr>
          <a:xfrm>
            <a:off x="422761" y="4887477"/>
            <a:ext cx="936104" cy="369332"/>
          </a:xfrm>
          <a:prstGeom prst="rect">
            <a:avLst/>
          </a:prstGeom>
          <a:noFill/>
        </p:spPr>
        <p:txBody>
          <a:bodyPr wrap="square" rtlCol="0">
            <a:spAutoFit/>
          </a:bodyPr>
          <a:lstStyle/>
          <a:p>
            <a:r>
              <a:rPr lang="en-US" dirty="0"/>
              <a:t>online</a:t>
            </a:r>
          </a:p>
        </p:txBody>
      </p:sp>
      <p:sp>
        <p:nvSpPr>
          <p:cNvPr id="3" name="Oval 2">
            <a:extLst>
              <a:ext uri="{FF2B5EF4-FFF2-40B4-BE49-F238E27FC236}">
                <a16:creationId xmlns:a16="http://schemas.microsoft.com/office/drawing/2014/main" id="{A272BB8B-2397-7E4F-8704-F839C06D1EF3}"/>
              </a:ext>
            </a:extLst>
          </p:cNvPr>
          <p:cNvSpPr/>
          <p:nvPr/>
        </p:nvSpPr>
        <p:spPr>
          <a:xfrm>
            <a:off x="407368" y="3933056"/>
            <a:ext cx="57606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6A1597BB-447E-F740-90CE-5087B8EE1CA4}"/>
              </a:ext>
            </a:extLst>
          </p:cNvPr>
          <p:cNvSpPr/>
          <p:nvPr/>
        </p:nvSpPr>
        <p:spPr>
          <a:xfrm>
            <a:off x="420727" y="5355838"/>
            <a:ext cx="57606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7FFB36E-C44B-7142-9475-72B97A3C8398}"/>
              </a:ext>
            </a:extLst>
          </p:cNvPr>
          <p:cNvSpPr/>
          <p:nvPr/>
        </p:nvSpPr>
        <p:spPr>
          <a:xfrm>
            <a:off x="4210432" y="3573016"/>
            <a:ext cx="589423" cy="936104"/>
          </a:xfrm>
          <a:prstGeom prst="ellipse">
            <a:avLst/>
          </a:prstGeom>
          <a:noFill/>
          <a:ln>
            <a:solidFill>
              <a:srgbClr val="25A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9815F1D-FDE6-F444-A6A2-4D54855D0E1B}"/>
              </a:ext>
            </a:extLst>
          </p:cNvPr>
          <p:cNvSpPr/>
          <p:nvPr/>
        </p:nvSpPr>
        <p:spPr>
          <a:xfrm>
            <a:off x="4223791" y="4995798"/>
            <a:ext cx="589423" cy="936104"/>
          </a:xfrm>
          <a:prstGeom prst="ellipse">
            <a:avLst/>
          </a:prstGeom>
          <a:noFill/>
          <a:ln>
            <a:solidFill>
              <a:srgbClr val="25A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0553082"/>
      </p:ext>
    </p:extLst>
  </p:cSld>
  <p:clrMapOvr>
    <a:masterClrMapping/>
  </p:clrMapOvr>
  <p:transition spd="slow" advTm="37092"/>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524000" y="1268413"/>
            <a:ext cx="9144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sp>
        <p:nvSpPr>
          <p:cNvPr id="23555" name="TextBox 5"/>
          <p:cNvSpPr txBox="1">
            <a:spLocks noChangeArrowheads="1"/>
          </p:cNvSpPr>
          <p:nvPr/>
        </p:nvSpPr>
        <p:spPr bwMode="auto">
          <a:xfrm>
            <a:off x="2564606" y="388290"/>
            <a:ext cx="66976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rgbClr val="982A22"/>
                </a:solidFill>
              </a:rPr>
              <a:t>Physical diagnostics</a:t>
            </a:r>
          </a:p>
        </p:txBody>
      </p:sp>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D37AF3-B944-D84C-8714-F40CCC1CD6AD}" type="slidenum">
              <a:rPr lang="en-US" altLang="zh-CN" sz="1200">
                <a:solidFill>
                  <a:srgbClr val="898989"/>
                </a:solidFill>
                <a:latin typeface="Calibri" charset="0"/>
              </a:rPr>
              <a:pPr/>
              <a:t>14</a:t>
            </a:fld>
            <a:endParaRPr lang="en-US" altLang="zh-CN" sz="1200">
              <a:solidFill>
                <a:srgbClr val="898989"/>
              </a:solidFill>
              <a:latin typeface="Calibri" charset="0"/>
            </a:endParaRPr>
          </a:p>
        </p:txBody>
      </p:sp>
      <p:pic>
        <p:nvPicPr>
          <p:cNvPr id="10" name="Picture 9" descr="Chart, scatter chart&#10;&#10;Description automatically generated">
            <a:extLst>
              <a:ext uri="{FF2B5EF4-FFF2-40B4-BE49-F238E27FC236}">
                <a16:creationId xmlns:a16="http://schemas.microsoft.com/office/drawing/2014/main" id="{49265D00-5ECA-4046-8A20-C0D22363B580}"/>
              </a:ext>
            </a:extLst>
          </p:cNvPr>
          <p:cNvPicPr/>
          <p:nvPr/>
        </p:nvPicPr>
        <p:blipFill>
          <a:blip r:embed="rId3">
            <a:extLst>
              <a:ext uri="{28A0092B-C50C-407E-A947-70E740481C1C}">
                <a14:useLocalDpi xmlns:a14="http://schemas.microsoft.com/office/drawing/2010/main" val="0"/>
              </a:ext>
            </a:extLst>
          </a:blip>
          <a:stretch>
            <a:fillRect/>
          </a:stretch>
        </p:blipFill>
        <p:spPr>
          <a:xfrm>
            <a:off x="103530" y="1840030"/>
            <a:ext cx="5056366" cy="4953793"/>
          </a:xfrm>
          <a:prstGeom prst="rect">
            <a:avLst/>
          </a:prstGeom>
        </p:spPr>
      </p:pic>
      <p:sp>
        <p:nvSpPr>
          <p:cNvPr id="12" name="TextBox 11">
            <a:extLst>
              <a:ext uri="{FF2B5EF4-FFF2-40B4-BE49-F238E27FC236}">
                <a16:creationId xmlns:a16="http://schemas.microsoft.com/office/drawing/2014/main" id="{8AF1CA34-1D4D-DD45-B6AB-88FA4B2C94F8}"/>
              </a:ext>
            </a:extLst>
          </p:cNvPr>
          <p:cNvSpPr txBox="1"/>
          <p:nvPr/>
        </p:nvSpPr>
        <p:spPr>
          <a:xfrm>
            <a:off x="524551" y="1437600"/>
            <a:ext cx="4214324" cy="307777"/>
          </a:xfrm>
          <a:prstGeom prst="rect">
            <a:avLst/>
          </a:prstGeom>
          <a:noFill/>
        </p:spPr>
        <p:txBody>
          <a:bodyPr wrap="square" rtlCol="0">
            <a:spAutoFit/>
          </a:bodyPr>
          <a:lstStyle/>
          <a:p>
            <a:pPr algn="ctr"/>
            <a:r>
              <a:rPr lang="en-US" sz="1400" b="1" dirty="0"/>
              <a:t>Bias corrected Channel 9 radiance innovation</a:t>
            </a:r>
          </a:p>
        </p:txBody>
      </p:sp>
      <p:sp>
        <p:nvSpPr>
          <p:cNvPr id="13" name="TextBox 12">
            <a:extLst>
              <a:ext uri="{FF2B5EF4-FFF2-40B4-BE49-F238E27FC236}">
                <a16:creationId xmlns:a16="http://schemas.microsoft.com/office/drawing/2014/main" id="{22B52441-764D-1A4A-9FA5-1E22A4C47869}"/>
              </a:ext>
            </a:extLst>
          </p:cNvPr>
          <p:cNvSpPr txBox="1"/>
          <p:nvPr/>
        </p:nvSpPr>
        <p:spPr>
          <a:xfrm>
            <a:off x="5447929" y="1793478"/>
            <a:ext cx="6336704" cy="3662541"/>
          </a:xfrm>
          <a:prstGeom prst="rect">
            <a:avLst/>
          </a:prstGeom>
          <a:noFill/>
        </p:spPr>
        <p:txBody>
          <a:bodyPr wrap="square" rtlCol="0">
            <a:spAutoFit/>
          </a:bodyPr>
          <a:lstStyle/>
          <a:p>
            <a:pPr algn="just">
              <a:buClr>
                <a:srgbClr val="FF0000"/>
              </a:buClr>
            </a:pPr>
            <a:endParaRPr lang="en-IN" sz="14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r>
              <a:rPr lang="en-IN" sz="1400" dirty="0">
                <a:latin typeface="Arial" panose="020B0604020202020204" pitchFamily="34" charset="0"/>
                <a:cs typeface="Arial" panose="020B0604020202020204" pitchFamily="34" charset="0"/>
              </a:rPr>
              <a:t>The estimated bias in the offline approach includes a larger contribution from the model bias, which in this case is the underestimation of storm by the model </a:t>
            </a:r>
          </a:p>
          <a:p>
            <a:pPr marL="285750" indent="-285750" algn="just">
              <a:buClr>
                <a:srgbClr val="FF0000"/>
              </a:buClr>
              <a:buFont typeface="Wingdings" pitchFamily="2" charset="2"/>
              <a:buChar char="q"/>
            </a:pPr>
            <a:endParaRPr lang="en-IN" sz="14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r>
              <a:rPr lang="en-IN" sz="1400" dirty="0">
                <a:latin typeface="Arial" panose="020B0604020202020204" pitchFamily="34" charset="0"/>
                <a:ea typeface="Times New Roman" panose="02020603050405020304" pitchFamily="18" charset="0"/>
                <a:cs typeface="Arial" panose="020B0604020202020204" pitchFamily="34" charset="0"/>
              </a:rPr>
              <a:t>The offline bias correction approach removes a large part of the innovation as bias as shown by a smaller bias corrected innovation</a:t>
            </a:r>
            <a:r>
              <a:rPr lang="en-IN" sz="1400" dirty="0">
                <a:latin typeface="Arial" panose="020B0604020202020204" pitchFamily="34" charset="0"/>
                <a:cs typeface="Arial" panose="020B0604020202020204" pitchFamily="34" charset="0"/>
              </a:rPr>
              <a:t>. </a:t>
            </a:r>
          </a:p>
          <a:p>
            <a:pPr marL="285750" indent="-285750" algn="just">
              <a:buClr>
                <a:srgbClr val="FF0000"/>
              </a:buClr>
              <a:buFont typeface="Wingdings" pitchFamily="2" charset="2"/>
              <a:buChar char="q"/>
            </a:pPr>
            <a:endParaRPr lang="en-IN" sz="14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r>
              <a:rPr lang="en-IN" sz="1400" dirty="0">
                <a:latin typeface="Arial" panose="020B0604020202020204" pitchFamily="34" charset="0"/>
                <a:cs typeface="Arial" panose="020B0604020202020204" pitchFamily="34" charset="0"/>
              </a:rPr>
              <a:t>The online approach retains most of the negative innovation over the observed storm region </a:t>
            </a:r>
          </a:p>
          <a:p>
            <a:pPr algn="just">
              <a:buClr>
                <a:srgbClr val="FF0000"/>
              </a:buClr>
            </a:pPr>
            <a:endParaRPr lang="en-IN" sz="14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r>
              <a:rPr lang="en-IN" sz="1400" dirty="0">
                <a:latin typeface="Arial" panose="020B0604020202020204" pitchFamily="34" charset="0"/>
                <a:cs typeface="Arial" panose="020B0604020202020204" pitchFamily="34" charset="0"/>
              </a:rPr>
              <a:t>The different impacts of online and offline bias correction are further understood by the resulting analysis increments of humidity, hydrometeor mixing ratios and updraft velocity. </a:t>
            </a:r>
            <a:endParaRPr lang="en-US" sz="1400"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cxnSp>
        <p:nvCxnSpPr>
          <p:cNvPr id="11" name="Straight Connector 10">
            <a:extLst>
              <a:ext uri="{FF2B5EF4-FFF2-40B4-BE49-F238E27FC236}">
                <a16:creationId xmlns:a16="http://schemas.microsoft.com/office/drawing/2014/main" id="{1A080332-2B67-6E49-B53C-CDC59064F862}"/>
              </a:ext>
            </a:extLst>
          </p:cNvPr>
          <p:cNvCxnSpPr>
            <a:cxnSpLocks/>
          </p:cNvCxnSpPr>
          <p:nvPr/>
        </p:nvCxnSpPr>
        <p:spPr>
          <a:xfrm>
            <a:off x="0" y="1268413"/>
            <a:ext cx="12192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14" name="Picture 7" descr="ou_logo_400x560.jpg">
            <a:extLst>
              <a:ext uri="{FF2B5EF4-FFF2-40B4-BE49-F238E27FC236}">
                <a16:creationId xmlns:a16="http://schemas.microsoft.com/office/drawing/2014/main" id="{033D6C02-A902-2E44-8C5D-F5E4F8A74BC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336" y="64177"/>
            <a:ext cx="657225"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6" descr="hres2.PNG">
            <a:extLst>
              <a:ext uri="{FF2B5EF4-FFF2-40B4-BE49-F238E27FC236}">
                <a16:creationId xmlns:a16="http://schemas.microsoft.com/office/drawing/2014/main" id="{A93B961C-935B-FA49-87F6-92239A7D453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50600" y="64177"/>
            <a:ext cx="10414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1E3E1481-6AC6-3941-B35C-B0CB1CE5D3BB}"/>
              </a:ext>
            </a:extLst>
          </p:cNvPr>
          <p:cNvSpPr txBox="1"/>
          <p:nvPr/>
        </p:nvSpPr>
        <p:spPr>
          <a:xfrm>
            <a:off x="623393" y="2420888"/>
            <a:ext cx="900608" cy="369332"/>
          </a:xfrm>
          <a:prstGeom prst="rect">
            <a:avLst/>
          </a:prstGeom>
          <a:noFill/>
        </p:spPr>
        <p:txBody>
          <a:bodyPr wrap="square" rtlCol="0">
            <a:spAutoFit/>
          </a:bodyPr>
          <a:lstStyle/>
          <a:p>
            <a:r>
              <a:rPr lang="en-US" dirty="0"/>
              <a:t>Offline</a:t>
            </a:r>
          </a:p>
        </p:txBody>
      </p:sp>
      <p:sp>
        <p:nvSpPr>
          <p:cNvPr id="16" name="TextBox 15">
            <a:extLst>
              <a:ext uri="{FF2B5EF4-FFF2-40B4-BE49-F238E27FC236}">
                <a16:creationId xmlns:a16="http://schemas.microsoft.com/office/drawing/2014/main" id="{D17452EF-AA28-5545-9F83-C862805680B3}"/>
              </a:ext>
            </a:extLst>
          </p:cNvPr>
          <p:cNvSpPr txBox="1"/>
          <p:nvPr/>
        </p:nvSpPr>
        <p:spPr>
          <a:xfrm>
            <a:off x="623393" y="4612636"/>
            <a:ext cx="900608" cy="369332"/>
          </a:xfrm>
          <a:prstGeom prst="rect">
            <a:avLst/>
          </a:prstGeom>
          <a:noFill/>
        </p:spPr>
        <p:txBody>
          <a:bodyPr wrap="square" rtlCol="0">
            <a:spAutoFit/>
          </a:bodyPr>
          <a:lstStyle/>
          <a:p>
            <a:r>
              <a:rPr lang="en-US" dirty="0"/>
              <a:t>Online</a:t>
            </a:r>
          </a:p>
        </p:txBody>
      </p:sp>
    </p:spTree>
    <p:extLst>
      <p:ext uri="{BB962C8B-B14F-4D97-AF65-F5344CB8AC3E}">
        <p14:creationId xmlns:p14="http://schemas.microsoft.com/office/powerpoint/2010/main" val="2338599921"/>
      </p:ext>
    </p:extLst>
  </p:cSld>
  <p:clrMapOvr>
    <a:masterClrMapping/>
  </p:clrMapOvr>
  <p:transition spd="slow" advTm="37092"/>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524000" y="1268413"/>
            <a:ext cx="9144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sp>
        <p:nvSpPr>
          <p:cNvPr id="23555" name="TextBox 5"/>
          <p:cNvSpPr txBox="1">
            <a:spLocks noChangeArrowheads="1"/>
          </p:cNvSpPr>
          <p:nvPr/>
        </p:nvSpPr>
        <p:spPr bwMode="auto">
          <a:xfrm>
            <a:off x="2564606" y="388290"/>
            <a:ext cx="66976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rgbClr val="982A22"/>
                </a:solidFill>
              </a:rPr>
              <a:t>Physical diagnostics</a:t>
            </a:r>
          </a:p>
        </p:txBody>
      </p:sp>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D37AF3-B944-D84C-8714-F40CCC1CD6AD}" type="slidenum">
              <a:rPr lang="en-US" altLang="zh-CN" sz="1200">
                <a:solidFill>
                  <a:srgbClr val="898989"/>
                </a:solidFill>
                <a:latin typeface="Calibri" charset="0"/>
              </a:rPr>
              <a:pPr/>
              <a:t>15</a:t>
            </a:fld>
            <a:endParaRPr lang="en-US" altLang="zh-CN" sz="1200">
              <a:solidFill>
                <a:srgbClr val="898989"/>
              </a:solidFill>
              <a:latin typeface="Calibri" charset="0"/>
            </a:endParaRPr>
          </a:p>
        </p:txBody>
      </p:sp>
      <p:sp>
        <p:nvSpPr>
          <p:cNvPr id="13" name="TextBox 12">
            <a:extLst>
              <a:ext uri="{FF2B5EF4-FFF2-40B4-BE49-F238E27FC236}">
                <a16:creationId xmlns:a16="http://schemas.microsoft.com/office/drawing/2014/main" id="{22B52441-764D-1A4A-9FA5-1E22A4C47869}"/>
              </a:ext>
            </a:extLst>
          </p:cNvPr>
          <p:cNvSpPr txBox="1"/>
          <p:nvPr/>
        </p:nvSpPr>
        <p:spPr>
          <a:xfrm>
            <a:off x="5765116" y="1602725"/>
            <a:ext cx="5817284" cy="4524315"/>
          </a:xfrm>
          <a:prstGeom prst="rect">
            <a:avLst/>
          </a:prstGeom>
          <a:noFill/>
        </p:spPr>
        <p:txBody>
          <a:bodyPr wrap="square" rtlCol="0">
            <a:spAutoFit/>
          </a:bodyPr>
          <a:lstStyle/>
          <a:p>
            <a:pPr marL="285750" indent="-285750" algn="just">
              <a:buClr>
                <a:srgbClr val="FF0000"/>
              </a:buClr>
              <a:buFont typeface="Wingdings" pitchFamily="2" charset="2"/>
              <a:buChar char="q"/>
            </a:pPr>
            <a:endParaRPr lang="en-IN"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FF0000"/>
              </a:buClr>
              <a:buFont typeface="Wingdings" pitchFamily="2" charset="2"/>
              <a:buChar char="q"/>
            </a:pPr>
            <a:r>
              <a:rPr lang="en-IN" sz="1400" dirty="0">
                <a:latin typeface="Arial" panose="020B0604020202020204" pitchFamily="34" charset="0"/>
                <a:cs typeface="Arial" panose="020B0604020202020204" pitchFamily="34" charset="0"/>
              </a:rPr>
              <a:t>At 1800UTC, the model background has no hydrometeors at the region of observed storms. </a:t>
            </a:r>
          </a:p>
          <a:p>
            <a:pPr marL="285750" indent="-285750" algn="just">
              <a:buClr>
                <a:srgbClr val="FF0000"/>
              </a:buClr>
              <a:buFont typeface="Wingdings" pitchFamily="2" charset="2"/>
              <a:buChar char="q"/>
            </a:pPr>
            <a:endParaRPr lang="en-IN" sz="14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endParaRPr lang="en-IN" sz="14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r>
              <a:rPr lang="en-IN" sz="1400" dirty="0">
                <a:latin typeface="Arial" panose="020B0604020202020204" pitchFamily="34" charset="0"/>
                <a:cs typeface="Arial" panose="020B0604020202020204" pitchFamily="34" charset="0"/>
              </a:rPr>
              <a:t>A cross-section of background ensemble spread of RH shows similar background ensemble spreads in offline and online bias correction experiments </a:t>
            </a:r>
          </a:p>
          <a:p>
            <a:pPr marL="285750" indent="-285750" algn="just">
              <a:buClr>
                <a:srgbClr val="FF0000"/>
              </a:buClr>
              <a:buFont typeface="Wingdings" pitchFamily="2" charset="2"/>
              <a:buChar char="q"/>
            </a:pPr>
            <a:endParaRPr lang="en-IN" b="1" dirty="0"/>
          </a:p>
          <a:p>
            <a:pPr marL="285750" indent="-285750" algn="just">
              <a:buClr>
                <a:srgbClr val="FF0000"/>
              </a:buClr>
              <a:buFont typeface="Wingdings" pitchFamily="2" charset="2"/>
              <a:buChar char="q"/>
            </a:pPr>
            <a:endParaRPr lang="en-IN" sz="14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r>
              <a:rPr lang="en-IN" sz="1400" dirty="0">
                <a:latin typeface="Arial" panose="020B0604020202020204" pitchFamily="34" charset="0"/>
                <a:cs typeface="Arial" panose="020B0604020202020204" pitchFamily="34" charset="0"/>
              </a:rPr>
              <a:t>Given the larger negative bias corrected innovation in the online approach, the online bias correction experiment produces larger analysis increments to RH at the observed northern and southern storm locations (which is denoted by red and blue circles)</a:t>
            </a:r>
          </a:p>
          <a:p>
            <a:pPr marL="285750" indent="-285750" algn="just">
              <a:buClr>
                <a:srgbClr val="FF0000"/>
              </a:buClr>
              <a:buFont typeface="Wingdings" pitchFamily="2" charset="2"/>
              <a:buChar char="q"/>
            </a:pPr>
            <a:endParaRPr lang="en-IN" sz="14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endParaRPr lang="en-IN" sz="14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r>
              <a:rPr lang="en-IN" sz="1400" dirty="0">
                <a:latin typeface="Arial" panose="020B0604020202020204" pitchFamily="34" charset="0"/>
                <a:cs typeface="Arial" panose="020B0604020202020204" pitchFamily="34" charset="0"/>
              </a:rPr>
              <a:t>The resultant differences of the RH analyses influence the hydrometeor field in the subsequent background forecast at 1810UTC  </a:t>
            </a: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p>
        </p:txBody>
      </p:sp>
      <p:pic>
        <p:nvPicPr>
          <p:cNvPr id="11" name="Picture 10" descr="Graphical user interface, chart&#10;&#10;Description automatically generated">
            <a:extLst>
              <a:ext uri="{FF2B5EF4-FFF2-40B4-BE49-F238E27FC236}">
                <a16:creationId xmlns:a16="http://schemas.microsoft.com/office/drawing/2014/main" id="{F42F8148-FBB8-A240-A3DC-533855DAB117}"/>
              </a:ext>
            </a:extLst>
          </p:cNvPr>
          <p:cNvPicPr/>
          <p:nvPr/>
        </p:nvPicPr>
        <p:blipFill rotWithShape="1">
          <a:blip r:embed="rId3"/>
          <a:srcRect l="22135" r="22135"/>
          <a:stretch/>
        </p:blipFill>
        <p:spPr>
          <a:xfrm>
            <a:off x="97596" y="1615917"/>
            <a:ext cx="5350332" cy="5221404"/>
          </a:xfrm>
          <a:prstGeom prst="rect">
            <a:avLst/>
          </a:prstGeom>
        </p:spPr>
      </p:pic>
      <p:sp>
        <p:nvSpPr>
          <p:cNvPr id="2" name="Rectangle 1">
            <a:extLst>
              <a:ext uri="{FF2B5EF4-FFF2-40B4-BE49-F238E27FC236}">
                <a16:creationId xmlns:a16="http://schemas.microsoft.com/office/drawing/2014/main" id="{1C0F1C43-1BCD-5C42-9B21-F076FC6FF915}"/>
              </a:ext>
            </a:extLst>
          </p:cNvPr>
          <p:cNvSpPr/>
          <p:nvPr/>
        </p:nvSpPr>
        <p:spPr>
          <a:xfrm>
            <a:off x="166919" y="1330843"/>
            <a:ext cx="5641223" cy="307777"/>
          </a:xfrm>
          <a:prstGeom prst="rect">
            <a:avLst/>
          </a:prstGeom>
        </p:spPr>
        <p:txBody>
          <a:bodyPr wrap="square">
            <a:spAutoFit/>
          </a:bodyPr>
          <a:lstStyle/>
          <a:p>
            <a:pPr algn="ctr"/>
            <a:r>
              <a:rPr lang="en-IN" sz="1400" b="1" dirty="0"/>
              <a:t>Background spread in RH (%) with ens. mean increments</a:t>
            </a:r>
            <a:endParaRPr lang="en-US" sz="1400" b="1" dirty="0"/>
          </a:p>
        </p:txBody>
      </p:sp>
      <p:cxnSp>
        <p:nvCxnSpPr>
          <p:cNvPr id="10" name="Straight Connector 9">
            <a:extLst>
              <a:ext uri="{FF2B5EF4-FFF2-40B4-BE49-F238E27FC236}">
                <a16:creationId xmlns:a16="http://schemas.microsoft.com/office/drawing/2014/main" id="{BF21D769-DA54-CA44-9C97-231A1CC1FE6B}"/>
              </a:ext>
            </a:extLst>
          </p:cNvPr>
          <p:cNvCxnSpPr>
            <a:cxnSpLocks/>
          </p:cNvCxnSpPr>
          <p:nvPr/>
        </p:nvCxnSpPr>
        <p:spPr>
          <a:xfrm>
            <a:off x="0" y="1268413"/>
            <a:ext cx="12192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12" name="Picture 7" descr="ou_logo_400x560.jpg">
            <a:extLst>
              <a:ext uri="{FF2B5EF4-FFF2-40B4-BE49-F238E27FC236}">
                <a16:creationId xmlns:a16="http://schemas.microsoft.com/office/drawing/2014/main" id="{65CF6698-D1C9-F348-99D8-E6957F7713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336" y="64177"/>
            <a:ext cx="657225"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6" descr="hres2.PNG">
            <a:extLst>
              <a:ext uri="{FF2B5EF4-FFF2-40B4-BE49-F238E27FC236}">
                <a16:creationId xmlns:a16="http://schemas.microsoft.com/office/drawing/2014/main" id="{8E31B036-E6FC-674D-9328-3B3305FF16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50600" y="64177"/>
            <a:ext cx="10414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id="{A036CB4E-B547-1945-8118-A06A55252240}"/>
              </a:ext>
            </a:extLst>
          </p:cNvPr>
          <p:cNvSpPr txBox="1"/>
          <p:nvPr/>
        </p:nvSpPr>
        <p:spPr>
          <a:xfrm>
            <a:off x="4367808" y="1844824"/>
            <a:ext cx="936104" cy="369332"/>
          </a:xfrm>
          <a:prstGeom prst="rect">
            <a:avLst/>
          </a:prstGeom>
          <a:noFill/>
        </p:spPr>
        <p:txBody>
          <a:bodyPr wrap="square" rtlCol="0">
            <a:spAutoFit/>
          </a:bodyPr>
          <a:lstStyle/>
          <a:p>
            <a:r>
              <a:rPr lang="en-US" b="1" dirty="0"/>
              <a:t>Offline</a:t>
            </a:r>
          </a:p>
        </p:txBody>
      </p:sp>
      <p:sp>
        <p:nvSpPr>
          <p:cNvPr id="15" name="TextBox 14">
            <a:extLst>
              <a:ext uri="{FF2B5EF4-FFF2-40B4-BE49-F238E27FC236}">
                <a16:creationId xmlns:a16="http://schemas.microsoft.com/office/drawing/2014/main" id="{65D508E7-80D3-184D-B9CD-F5AED07121CE}"/>
              </a:ext>
            </a:extLst>
          </p:cNvPr>
          <p:cNvSpPr txBox="1"/>
          <p:nvPr/>
        </p:nvSpPr>
        <p:spPr>
          <a:xfrm>
            <a:off x="4367808" y="4156406"/>
            <a:ext cx="936104" cy="369332"/>
          </a:xfrm>
          <a:prstGeom prst="rect">
            <a:avLst/>
          </a:prstGeom>
          <a:noFill/>
        </p:spPr>
        <p:txBody>
          <a:bodyPr wrap="square" rtlCol="0">
            <a:spAutoFit/>
          </a:bodyPr>
          <a:lstStyle/>
          <a:p>
            <a:r>
              <a:rPr lang="en-US" b="1" dirty="0"/>
              <a:t>Online</a:t>
            </a:r>
          </a:p>
        </p:txBody>
      </p:sp>
    </p:spTree>
    <p:extLst>
      <p:ext uri="{BB962C8B-B14F-4D97-AF65-F5344CB8AC3E}">
        <p14:creationId xmlns:p14="http://schemas.microsoft.com/office/powerpoint/2010/main" val="3230458693"/>
      </p:ext>
    </p:extLst>
  </p:cSld>
  <p:clrMapOvr>
    <a:masterClrMapping/>
  </p:clrMapOvr>
  <p:transition spd="slow" advTm="37092"/>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524000" y="1268413"/>
            <a:ext cx="9144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sp>
        <p:nvSpPr>
          <p:cNvPr id="23555" name="TextBox 5"/>
          <p:cNvSpPr txBox="1">
            <a:spLocks noChangeArrowheads="1"/>
          </p:cNvSpPr>
          <p:nvPr/>
        </p:nvSpPr>
        <p:spPr bwMode="auto">
          <a:xfrm>
            <a:off x="2564606" y="388290"/>
            <a:ext cx="66976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rgbClr val="982A22"/>
                </a:solidFill>
              </a:rPr>
              <a:t>Physical diagnostics</a:t>
            </a:r>
          </a:p>
        </p:txBody>
      </p:sp>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D37AF3-B944-D84C-8714-F40CCC1CD6AD}" type="slidenum">
              <a:rPr lang="en-US" altLang="zh-CN" sz="1200">
                <a:solidFill>
                  <a:srgbClr val="898989"/>
                </a:solidFill>
                <a:latin typeface="Calibri" charset="0"/>
              </a:rPr>
              <a:pPr/>
              <a:t>16</a:t>
            </a:fld>
            <a:endParaRPr lang="en-US" altLang="zh-CN" sz="1200">
              <a:solidFill>
                <a:srgbClr val="898989"/>
              </a:solidFill>
              <a:latin typeface="Calibri" charset="0"/>
            </a:endParaRPr>
          </a:p>
        </p:txBody>
      </p:sp>
      <p:sp>
        <p:nvSpPr>
          <p:cNvPr id="13" name="TextBox 12">
            <a:extLst>
              <a:ext uri="{FF2B5EF4-FFF2-40B4-BE49-F238E27FC236}">
                <a16:creationId xmlns:a16="http://schemas.microsoft.com/office/drawing/2014/main" id="{22B52441-764D-1A4A-9FA5-1E22A4C47869}"/>
              </a:ext>
            </a:extLst>
          </p:cNvPr>
          <p:cNvSpPr txBox="1"/>
          <p:nvPr/>
        </p:nvSpPr>
        <p:spPr>
          <a:xfrm>
            <a:off x="6096005" y="1978588"/>
            <a:ext cx="5775937" cy="3662541"/>
          </a:xfrm>
          <a:prstGeom prst="rect">
            <a:avLst/>
          </a:prstGeom>
          <a:noFill/>
        </p:spPr>
        <p:txBody>
          <a:bodyPr wrap="square" rtlCol="0">
            <a:spAutoFit/>
          </a:bodyPr>
          <a:lstStyle/>
          <a:p>
            <a:pPr marL="285750" indent="-285750" algn="just">
              <a:buClr>
                <a:srgbClr val="FF0000"/>
              </a:buClr>
              <a:buFont typeface="Wingdings" pitchFamily="2" charset="2"/>
              <a:buChar char="Ø"/>
            </a:pPr>
            <a:endParaRPr lang="en-IN"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FF0000"/>
              </a:buClr>
              <a:buFont typeface="Wingdings" pitchFamily="2" charset="2"/>
              <a:buChar char="q"/>
            </a:pPr>
            <a:r>
              <a:rPr lang="en-IN" sz="1400" dirty="0">
                <a:latin typeface="Arial" panose="020B0604020202020204" pitchFamily="34" charset="0"/>
                <a:cs typeface="Arial" panose="020B0604020202020204" pitchFamily="34" charset="0"/>
              </a:rPr>
              <a:t>The background hydrometeor ensemble spread at 1810UTC for the online approach shows larger spread at observed storm locations</a:t>
            </a:r>
            <a:r>
              <a:rPr lang="en-IN" b="1" dirty="0"/>
              <a:t>.</a:t>
            </a:r>
          </a:p>
          <a:p>
            <a:pPr marL="285750" indent="-285750" algn="just">
              <a:buClr>
                <a:srgbClr val="FF0000"/>
              </a:buClr>
              <a:buFont typeface="Wingdings" pitchFamily="2" charset="2"/>
              <a:buChar char="q"/>
            </a:pPr>
            <a:endParaRPr lang="en-IN" b="1" dirty="0"/>
          </a:p>
          <a:p>
            <a:pPr marL="285750" indent="-285750" algn="just">
              <a:buClr>
                <a:srgbClr val="FF0000"/>
              </a:buClr>
              <a:buFont typeface="Wingdings" pitchFamily="2" charset="2"/>
              <a:buChar char="q"/>
            </a:pPr>
            <a:r>
              <a:rPr lang="en-IN" sz="1400" dirty="0">
                <a:latin typeface="Arial" panose="020B0604020202020204" pitchFamily="34" charset="0"/>
                <a:cs typeface="Arial" panose="020B0604020202020204" pitchFamily="34" charset="0"/>
              </a:rPr>
              <a:t>Such a larger background hydrometeor spread together with the greater bias corrected innovation results in a larger hydrometeor increment at both lower and higher model levels by the online approach</a:t>
            </a:r>
          </a:p>
          <a:p>
            <a:pPr marL="285750" indent="-285750" algn="just">
              <a:buClr>
                <a:srgbClr val="FF0000"/>
              </a:buClr>
              <a:buFont typeface="Wingdings" pitchFamily="2" charset="2"/>
              <a:buChar char="q"/>
            </a:pPr>
            <a:endParaRPr lang="en-IN" sz="14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r>
              <a:rPr lang="en-IN" sz="1400" dirty="0">
                <a:latin typeface="Arial" panose="020B0604020202020204" pitchFamily="34" charset="0"/>
                <a:cs typeface="Arial" panose="020B0604020202020204" pitchFamily="34" charset="0"/>
              </a:rPr>
              <a:t>The online approach is able to more appropriately increment the moisture and hydrometeor fields during the data assimilation cycling. </a:t>
            </a:r>
          </a:p>
          <a:p>
            <a:pPr marL="285750" indent="-285750" algn="just">
              <a:buClr>
                <a:srgbClr val="FF0000"/>
              </a:buClr>
              <a:buFont typeface="Wingdings" pitchFamily="2" charset="2"/>
              <a:buChar char="q"/>
            </a:pPr>
            <a:endParaRPr lang="en-IN" sz="14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r>
              <a:rPr lang="en-IN" sz="1400" dirty="0">
                <a:latin typeface="Arial" panose="020B0604020202020204" pitchFamily="34" charset="0"/>
                <a:cs typeface="Arial" panose="020B0604020202020204" pitchFamily="34" charset="0"/>
              </a:rPr>
              <a:t>As a result, the analysis of the online approach is able to capture the developing storms more rapidly, leading to the reduction of conditional bias over observed cold BT regions</a:t>
            </a:r>
            <a:endParaRPr lang="en-US" sz="1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C0F1C43-1BCD-5C42-9B21-F076FC6FF915}"/>
              </a:ext>
            </a:extLst>
          </p:cNvPr>
          <p:cNvSpPr/>
          <p:nvPr/>
        </p:nvSpPr>
        <p:spPr>
          <a:xfrm>
            <a:off x="238753" y="1412776"/>
            <a:ext cx="5641223" cy="523220"/>
          </a:xfrm>
          <a:prstGeom prst="rect">
            <a:avLst/>
          </a:prstGeom>
        </p:spPr>
        <p:txBody>
          <a:bodyPr wrap="square">
            <a:spAutoFit/>
          </a:bodyPr>
          <a:lstStyle/>
          <a:p>
            <a:pPr algn="ctr"/>
            <a:r>
              <a:rPr lang="en-IN" sz="1400" b="1" dirty="0"/>
              <a:t>Background spread in hydrometeors (%) with ens. mean increments</a:t>
            </a:r>
            <a:endParaRPr lang="en-US" sz="1400" b="1" dirty="0"/>
          </a:p>
        </p:txBody>
      </p:sp>
      <p:pic>
        <p:nvPicPr>
          <p:cNvPr id="10" name="Picture 9" descr="Diagram, engineering drawing&#10;&#10;Description automatically generated">
            <a:extLst>
              <a:ext uri="{FF2B5EF4-FFF2-40B4-BE49-F238E27FC236}">
                <a16:creationId xmlns:a16="http://schemas.microsoft.com/office/drawing/2014/main" id="{F319D0FE-7565-8341-B157-FCCF3E7D6ACA}"/>
              </a:ext>
            </a:extLst>
          </p:cNvPr>
          <p:cNvPicPr/>
          <p:nvPr/>
        </p:nvPicPr>
        <p:blipFill rotWithShape="1">
          <a:blip r:embed="rId3">
            <a:extLst>
              <a:ext uri="{28A0092B-C50C-407E-A947-70E740481C1C}">
                <a14:useLocalDpi xmlns:a14="http://schemas.microsoft.com/office/drawing/2010/main" val="0"/>
              </a:ext>
            </a:extLst>
          </a:blip>
          <a:srcRect l="14791" r="14580"/>
          <a:stretch/>
        </p:blipFill>
        <p:spPr bwMode="auto">
          <a:xfrm>
            <a:off x="320058" y="1930768"/>
            <a:ext cx="5199878" cy="4879411"/>
          </a:xfrm>
          <a:prstGeom prst="rect">
            <a:avLst/>
          </a:prstGeom>
          <a:ln>
            <a:noFill/>
          </a:ln>
          <a:extLst>
            <a:ext uri="{53640926-AAD7-44D8-BBD7-CCE9431645EC}">
              <a14:shadowObscured xmlns:a14="http://schemas.microsoft.com/office/drawing/2010/main"/>
            </a:ext>
          </a:extLst>
        </p:spPr>
      </p:pic>
      <p:cxnSp>
        <p:nvCxnSpPr>
          <p:cNvPr id="11" name="Straight Connector 10">
            <a:extLst>
              <a:ext uri="{FF2B5EF4-FFF2-40B4-BE49-F238E27FC236}">
                <a16:creationId xmlns:a16="http://schemas.microsoft.com/office/drawing/2014/main" id="{1F2001AD-8236-9A4F-ADC2-6F6A4F33562A}"/>
              </a:ext>
            </a:extLst>
          </p:cNvPr>
          <p:cNvCxnSpPr>
            <a:cxnSpLocks/>
          </p:cNvCxnSpPr>
          <p:nvPr/>
        </p:nvCxnSpPr>
        <p:spPr>
          <a:xfrm>
            <a:off x="0" y="1268413"/>
            <a:ext cx="12192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12" name="Picture 7" descr="ou_logo_400x560.jpg">
            <a:extLst>
              <a:ext uri="{FF2B5EF4-FFF2-40B4-BE49-F238E27FC236}">
                <a16:creationId xmlns:a16="http://schemas.microsoft.com/office/drawing/2014/main" id="{32B2C0A6-4D0C-7E40-A0DE-F9EF66B7E6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336" y="64177"/>
            <a:ext cx="657225"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6" descr="hres2.PNG">
            <a:extLst>
              <a:ext uri="{FF2B5EF4-FFF2-40B4-BE49-F238E27FC236}">
                <a16:creationId xmlns:a16="http://schemas.microsoft.com/office/drawing/2014/main" id="{41BCF627-327C-3F48-A617-A278FF159D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50600" y="64177"/>
            <a:ext cx="10414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a:extLst>
              <a:ext uri="{FF2B5EF4-FFF2-40B4-BE49-F238E27FC236}">
                <a16:creationId xmlns:a16="http://schemas.microsoft.com/office/drawing/2014/main" id="{55FE4C20-11E0-1943-9C2F-DBAD53438754}"/>
              </a:ext>
            </a:extLst>
          </p:cNvPr>
          <p:cNvSpPr txBox="1"/>
          <p:nvPr/>
        </p:nvSpPr>
        <p:spPr>
          <a:xfrm>
            <a:off x="776561" y="1772816"/>
            <a:ext cx="998959" cy="369332"/>
          </a:xfrm>
          <a:prstGeom prst="rect">
            <a:avLst/>
          </a:prstGeom>
          <a:noFill/>
        </p:spPr>
        <p:txBody>
          <a:bodyPr wrap="square" rtlCol="0">
            <a:spAutoFit/>
          </a:bodyPr>
          <a:lstStyle/>
          <a:p>
            <a:r>
              <a:rPr lang="en-US" b="1" dirty="0"/>
              <a:t>offline</a:t>
            </a:r>
          </a:p>
        </p:txBody>
      </p:sp>
      <p:sp>
        <p:nvSpPr>
          <p:cNvPr id="15" name="TextBox 14">
            <a:extLst>
              <a:ext uri="{FF2B5EF4-FFF2-40B4-BE49-F238E27FC236}">
                <a16:creationId xmlns:a16="http://schemas.microsoft.com/office/drawing/2014/main" id="{500A23F2-EDF8-CB43-B615-E72EB4F09601}"/>
              </a:ext>
            </a:extLst>
          </p:cNvPr>
          <p:cNvSpPr txBox="1"/>
          <p:nvPr/>
        </p:nvSpPr>
        <p:spPr>
          <a:xfrm>
            <a:off x="4641288" y="1765102"/>
            <a:ext cx="998959" cy="369332"/>
          </a:xfrm>
          <a:prstGeom prst="rect">
            <a:avLst/>
          </a:prstGeom>
          <a:noFill/>
        </p:spPr>
        <p:txBody>
          <a:bodyPr wrap="square" rtlCol="0">
            <a:spAutoFit/>
          </a:bodyPr>
          <a:lstStyle/>
          <a:p>
            <a:r>
              <a:rPr lang="en-US" b="1" dirty="0"/>
              <a:t>online</a:t>
            </a:r>
          </a:p>
        </p:txBody>
      </p:sp>
    </p:spTree>
    <p:extLst>
      <p:ext uri="{BB962C8B-B14F-4D97-AF65-F5344CB8AC3E}">
        <p14:creationId xmlns:p14="http://schemas.microsoft.com/office/powerpoint/2010/main" val="3939912476"/>
      </p:ext>
    </p:extLst>
  </p:cSld>
  <p:clrMapOvr>
    <a:masterClrMapping/>
  </p:clrMapOvr>
  <p:transition spd="slow" advTm="37092"/>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524000" y="1268413"/>
            <a:ext cx="9144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sp>
        <p:nvSpPr>
          <p:cNvPr id="23555" name="TextBox 5"/>
          <p:cNvSpPr txBox="1">
            <a:spLocks noChangeArrowheads="1"/>
          </p:cNvSpPr>
          <p:nvPr/>
        </p:nvSpPr>
        <p:spPr bwMode="auto">
          <a:xfrm>
            <a:off x="2564606" y="388290"/>
            <a:ext cx="66976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rgbClr val="982A22"/>
                </a:solidFill>
              </a:rPr>
              <a:t>Physical diagnostics</a:t>
            </a:r>
          </a:p>
        </p:txBody>
      </p:sp>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D37AF3-B944-D84C-8714-F40CCC1CD6AD}" type="slidenum">
              <a:rPr lang="en-US" altLang="zh-CN" sz="1200">
                <a:solidFill>
                  <a:srgbClr val="898989"/>
                </a:solidFill>
                <a:latin typeface="Calibri" charset="0"/>
              </a:rPr>
              <a:pPr/>
              <a:t>17</a:t>
            </a:fld>
            <a:endParaRPr lang="en-US" altLang="zh-CN" sz="1200" dirty="0">
              <a:solidFill>
                <a:srgbClr val="898989"/>
              </a:solidFill>
              <a:latin typeface="Calibri" charset="0"/>
            </a:endParaRPr>
          </a:p>
        </p:txBody>
      </p:sp>
      <p:sp>
        <p:nvSpPr>
          <p:cNvPr id="13" name="TextBox 12">
            <a:extLst>
              <a:ext uri="{FF2B5EF4-FFF2-40B4-BE49-F238E27FC236}">
                <a16:creationId xmlns:a16="http://schemas.microsoft.com/office/drawing/2014/main" id="{22B52441-764D-1A4A-9FA5-1E22A4C47869}"/>
              </a:ext>
            </a:extLst>
          </p:cNvPr>
          <p:cNvSpPr txBox="1"/>
          <p:nvPr/>
        </p:nvSpPr>
        <p:spPr>
          <a:xfrm>
            <a:off x="6298568" y="1934945"/>
            <a:ext cx="5893432" cy="3539430"/>
          </a:xfrm>
          <a:prstGeom prst="rect">
            <a:avLst/>
          </a:prstGeom>
          <a:noFill/>
        </p:spPr>
        <p:txBody>
          <a:bodyPr wrap="square" rtlCol="0">
            <a:spAutoFit/>
          </a:bodyPr>
          <a:lstStyle/>
          <a:p>
            <a:pPr marL="285750" indent="-285750" algn="just">
              <a:buFont typeface="Wingdings" pitchFamily="2" charset="2"/>
              <a:buChar char="Ø"/>
            </a:pPr>
            <a:endParaRPr lang="en-IN"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FF0000"/>
              </a:buClr>
              <a:buFont typeface="Wingdings" pitchFamily="2" charset="2"/>
              <a:buChar char="q"/>
            </a:pPr>
            <a:r>
              <a:rPr lang="en-IN" sz="1400" dirty="0">
                <a:latin typeface="Arial" panose="020B0604020202020204" pitchFamily="34" charset="0"/>
                <a:cs typeface="Arial" panose="020B0604020202020204" pitchFamily="34" charset="0"/>
              </a:rPr>
              <a:t>In addition to the thermodynamic field, the online and offline bias correction experiments </a:t>
            </a:r>
            <a:r>
              <a:rPr lang="en-IN" sz="1400" dirty="0" err="1">
                <a:latin typeface="Arial" panose="020B0604020202020204" pitchFamily="34" charset="0"/>
                <a:cs typeface="Arial" panose="020B0604020202020204" pitchFamily="34" charset="0"/>
              </a:rPr>
              <a:t>analyze</a:t>
            </a:r>
            <a:r>
              <a:rPr lang="en-IN" sz="1400" dirty="0">
                <a:latin typeface="Arial" panose="020B0604020202020204" pitchFamily="34" charset="0"/>
                <a:cs typeface="Arial" panose="020B0604020202020204" pitchFamily="34" charset="0"/>
              </a:rPr>
              <a:t> dynamical field differently.</a:t>
            </a:r>
          </a:p>
          <a:p>
            <a:pPr marL="285750" indent="-285750" algn="just">
              <a:buClr>
                <a:srgbClr val="FF0000"/>
              </a:buClr>
              <a:buFont typeface="Wingdings" pitchFamily="2" charset="2"/>
              <a:buChar char="q"/>
            </a:pPr>
            <a:endParaRPr lang="en-IN" sz="14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endParaRPr lang="en-IN" sz="14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endParaRPr lang="en-IN" sz="1400" b="1"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r>
              <a:rPr lang="en-IN" sz="1400" dirty="0">
                <a:latin typeface="Arial" panose="020B0604020202020204" pitchFamily="34" charset="0"/>
                <a:cs typeface="Arial" panose="020B0604020202020204" pitchFamily="34" charset="0"/>
              </a:rPr>
              <a:t>As the storm intensifies, the online bias correction experiment shows stronger ensemble mean background updraft (represented by red </a:t>
            </a:r>
            <a:r>
              <a:rPr lang="en-IN" sz="1400" dirty="0" err="1">
                <a:latin typeface="Arial" panose="020B0604020202020204" pitchFamily="34" charset="0"/>
                <a:cs typeface="Arial" panose="020B0604020202020204" pitchFamily="34" charset="0"/>
              </a:rPr>
              <a:t>color</a:t>
            </a:r>
            <a:r>
              <a:rPr lang="en-IN" sz="1400" dirty="0">
                <a:latin typeface="Arial" panose="020B0604020202020204" pitchFamily="34" charset="0"/>
                <a:cs typeface="Arial" panose="020B0604020202020204" pitchFamily="34" charset="0"/>
              </a:rPr>
              <a:t> in the plot) at northern and southern storm location compared to the offline bias correction experiment  .  </a:t>
            </a:r>
          </a:p>
          <a:p>
            <a:pPr marL="285750" indent="-285750" algn="just">
              <a:buClr>
                <a:srgbClr val="FF0000"/>
              </a:buClr>
              <a:buFont typeface="Wingdings" pitchFamily="2" charset="2"/>
              <a:buChar char="q"/>
            </a:pPr>
            <a:endParaRPr lang="en-IN" sz="14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endParaRPr lang="en-IN" sz="14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endParaRPr lang="en-IN" sz="14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r>
              <a:rPr lang="en-IN" sz="1400" dirty="0">
                <a:latin typeface="Arial" panose="020B0604020202020204" pitchFamily="34" charset="0"/>
                <a:cs typeface="Arial" panose="020B0604020202020204" pitchFamily="34" charset="0"/>
              </a:rPr>
              <a:t>This stronger updraft along with the more proper hydrometeor and moisture field analysis by the online approach contribute to the superior forecast of the two supercells</a:t>
            </a:r>
            <a:endParaRPr lang="en-US" sz="1400" dirty="0">
              <a:latin typeface="Arial" panose="020B0604020202020204" pitchFamily="34" charset="0"/>
              <a:cs typeface="Arial" panose="020B0604020202020204" pitchFamily="34" charset="0"/>
            </a:endParaRPr>
          </a:p>
        </p:txBody>
      </p:sp>
      <p:pic>
        <p:nvPicPr>
          <p:cNvPr id="11" name="Picture 10" descr="A picture containing chart&#10;&#10;Description automatically generated">
            <a:extLst>
              <a:ext uri="{FF2B5EF4-FFF2-40B4-BE49-F238E27FC236}">
                <a16:creationId xmlns:a16="http://schemas.microsoft.com/office/drawing/2014/main" id="{8205F0E5-1268-BA4D-A271-134987CD0FF3}"/>
              </a:ext>
            </a:extLst>
          </p:cNvPr>
          <p:cNvPicPr/>
          <p:nvPr/>
        </p:nvPicPr>
        <p:blipFill>
          <a:blip r:embed="rId3"/>
          <a:stretch>
            <a:fillRect/>
          </a:stretch>
        </p:blipFill>
        <p:spPr>
          <a:xfrm>
            <a:off x="120263" y="1811571"/>
            <a:ext cx="5773170" cy="4982251"/>
          </a:xfrm>
          <a:prstGeom prst="rect">
            <a:avLst/>
          </a:prstGeom>
        </p:spPr>
      </p:pic>
      <p:sp>
        <p:nvSpPr>
          <p:cNvPr id="3" name="Rectangle 2">
            <a:extLst>
              <a:ext uri="{FF2B5EF4-FFF2-40B4-BE49-F238E27FC236}">
                <a16:creationId xmlns:a16="http://schemas.microsoft.com/office/drawing/2014/main" id="{39AF7551-B94B-4E47-9402-A4D4D7ED858A}"/>
              </a:ext>
            </a:extLst>
          </p:cNvPr>
          <p:cNvSpPr/>
          <p:nvPr/>
        </p:nvSpPr>
        <p:spPr>
          <a:xfrm>
            <a:off x="545418" y="1657682"/>
            <a:ext cx="4922859" cy="307777"/>
          </a:xfrm>
          <a:prstGeom prst="rect">
            <a:avLst/>
          </a:prstGeom>
        </p:spPr>
        <p:txBody>
          <a:bodyPr wrap="square">
            <a:spAutoFit/>
          </a:bodyPr>
          <a:lstStyle/>
          <a:p>
            <a:pPr algn="ctr"/>
            <a:r>
              <a:rPr lang="en-IN" sz="1400" b="1" dirty="0"/>
              <a:t>Ensemble mean background updraft velocity at 500 </a:t>
            </a:r>
            <a:r>
              <a:rPr lang="en-IN" sz="1400" b="1" dirty="0" err="1"/>
              <a:t>hPa</a:t>
            </a:r>
            <a:r>
              <a:rPr lang="en-IN" sz="1400" b="1" dirty="0"/>
              <a:t> </a:t>
            </a:r>
            <a:endParaRPr lang="en-US" sz="1400" b="1" dirty="0"/>
          </a:p>
        </p:txBody>
      </p:sp>
      <p:cxnSp>
        <p:nvCxnSpPr>
          <p:cNvPr id="10" name="Straight Connector 9">
            <a:extLst>
              <a:ext uri="{FF2B5EF4-FFF2-40B4-BE49-F238E27FC236}">
                <a16:creationId xmlns:a16="http://schemas.microsoft.com/office/drawing/2014/main" id="{2CB62A8A-50D3-7C49-9DF5-0337668932B7}"/>
              </a:ext>
            </a:extLst>
          </p:cNvPr>
          <p:cNvCxnSpPr>
            <a:cxnSpLocks/>
          </p:cNvCxnSpPr>
          <p:nvPr/>
        </p:nvCxnSpPr>
        <p:spPr>
          <a:xfrm>
            <a:off x="0" y="1268413"/>
            <a:ext cx="12192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12" name="Picture 7" descr="ou_logo_400x560.jpg">
            <a:extLst>
              <a:ext uri="{FF2B5EF4-FFF2-40B4-BE49-F238E27FC236}">
                <a16:creationId xmlns:a16="http://schemas.microsoft.com/office/drawing/2014/main" id="{2042A6F2-0EC1-BD41-BD84-2ADD7602C6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336" y="64177"/>
            <a:ext cx="657225"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6" descr="hres2.PNG">
            <a:extLst>
              <a:ext uri="{FF2B5EF4-FFF2-40B4-BE49-F238E27FC236}">
                <a16:creationId xmlns:a16="http://schemas.microsoft.com/office/drawing/2014/main" id="{655CEFE5-6DC9-B042-815F-340CE45FB5E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50600" y="64177"/>
            <a:ext cx="10414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42673322"/>
      </p:ext>
    </p:extLst>
  </p:cSld>
  <p:clrMapOvr>
    <a:masterClrMapping/>
  </p:clrMapOvr>
  <p:transition spd="slow" advTm="37092"/>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524000" y="1268413"/>
            <a:ext cx="9144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sp>
        <p:nvSpPr>
          <p:cNvPr id="23555" name="TextBox 5"/>
          <p:cNvSpPr txBox="1">
            <a:spLocks noChangeArrowheads="1"/>
          </p:cNvSpPr>
          <p:nvPr/>
        </p:nvSpPr>
        <p:spPr bwMode="auto">
          <a:xfrm>
            <a:off x="2564606" y="388290"/>
            <a:ext cx="66976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rgbClr val="982A22"/>
                </a:solidFill>
              </a:rPr>
              <a:t>Summary and plans</a:t>
            </a:r>
          </a:p>
        </p:txBody>
      </p:sp>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D37AF3-B944-D84C-8714-F40CCC1CD6AD}" type="slidenum">
              <a:rPr lang="en-US" altLang="zh-CN" sz="1200">
                <a:solidFill>
                  <a:srgbClr val="898989"/>
                </a:solidFill>
                <a:latin typeface="Calibri" charset="0"/>
              </a:rPr>
              <a:pPr/>
              <a:t>18</a:t>
            </a:fld>
            <a:endParaRPr lang="en-US" altLang="zh-CN" sz="1200" dirty="0">
              <a:solidFill>
                <a:srgbClr val="898989"/>
              </a:solidFill>
              <a:latin typeface="Calibri" charset="0"/>
            </a:endParaRPr>
          </a:p>
        </p:txBody>
      </p:sp>
      <p:sp>
        <p:nvSpPr>
          <p:cNvPr id="13" name="TextBox 12">
            <a:extLst>
              <a:ext uri="{FF2B5EF4-FFF2-40B4-BE49-F238E27FC236}">
                <a16:creationId xmlns:a16="http://schemas.microsoft.com/office/drawing/2014/main" id="{22B52441-764D-1A4A-9FA5-1E22A4C47869}"/>
              </a:ext>
            </a:extLst>
          </p:cNvPr>
          <p:cNvSpPr txBox="1"/>
          <p:nvPr/>
        </p:nvSpPr>
        <p:spPr>
          <a:xfrm>
            <a:off x="88294" y="1533919"/>
            <a:ext cx="11912361" cy="5016758"/>
          </a:xfrm>
          <a:prstGeom prst="rect">
            <a:avLst/>
          </a:prstGeom>
          <a:noFill/>
        </p:spPr>
        <p:txBody>
          <a:bodyPr wrap="square" rtlCol="0">
            <a:spAutoFit/>
          </a:bodyPr>
          <a:lstStyle/>
          <a:p>
            <a:pPr marL="285750" indent="-285750" algn="just">
              <a:buClr>
                <a:srgbClr val="FF0000"/>
              </a:buClr>
              <a:buFont typeface="Wingdings" pitchFamily="2" charset="2"/>
              <a:buChar char="q"/>
            </a:pPr>
            <a:r>
              <a:rPr lang="en-IN" sz="1600" dirty="0">
                <a:latin typeface="Arial" panose="020B0604020202020204" pitchFamily="34" charset="0"/>
                <a:ea typeface="Times New Roman" panose="02020603050405020304" pitchFamily="18" charset="0"/>
                <a:cs typeface="Arial" panose="020B0604020202020204" pitchFamily="34" charset="0"/>
              </a:rPr>
              <a:t>Online non-linear bias correction for all-sky ABI radiance DA is developed in rapidly cycled </a:t>
            </a:r>
            <a:r>
              <a:rPr lang="en-IN" sz="1600" dirty="0" err="1">
                <a:latin typeface="Arial" panose="020B0604020202020204" pitchFamily="34" charset="0"/>
                <a:ea typeface="Times New Roman" panose="02020603050405020304" pitchFamily="18" charset="0"/>
                <a:cs typeface="Arial" panose="020B0604020202020204" pitchFamily="34" charset="0"/>
              </a:rPr>
              <a:t>EnKF</a:t>
            </a:r>
            <a:r>
              <a:rPr lang="en-IN" sz="1600" dirty="0">
                <a:latin typeface="Arial" panose="020B0604020202020204" pitchFamily="34" charset="0"/>
                <a:ea typeface="Times New Roman" panose="02020603050405020304" pitchFamily="18" charset="0"/>
                <a:cs typeface="Arial" panose="020B0604020202020204" pitchFamily="34" charset="0"/>
              </a:rPr>
              <a:t> system, and compared with an equivalent offline approach</a:t>
            </a:r>
          </a:p>
          <a:p>
            <a:pPr marL="285750" indent="-285750" algn="just">
              <a:buClr>
                <a:srgbClr val="FF0000"/>
              </a:buClr>
              <a:buFont typeface="Wingdings" pitchFamily="2" charset="2"/>
              <a:buChar char="q"/>
            </a:pPr>
            <a:endParaRPr lang="en-IN"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FF0000"/>
              </a:buClr>
              <a:buFont typeface="Wingdings" pitchFamily="2" charset="2"/>
              <a:buChar char="q"/>
            </a:pPr>
            <a:r>
              <a:rPr lang="en-IN" sz="1600" dirty="0">
                <a:latin typeface="Arial" panose="020B0604020202020204" pitchFamily="34" charset="0"/>
                <a:ea typeface="Times New Roman" panose="02020603050405020304" pitchFamily="18" charset="0"/>
                <a:cs typeface="Arial" panose="020B0604020202020204" pitchFamily="34" charset="0"/>
              </a:rPr>
              <a:t>With RADAR reflectivity serving as anchor observation, the online bias correction results in improved first guess and analysis for various cloud regions</a:t>
            </a:r>
          </a:p>
          <a:p>
            <a:pPr algn="just">
              <a:buClr>
                <a:srgbClr val="FF0000"/>
              </a:buClr>
            </a:pPr>
            <a:endParaRPr lang="en-IN"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FF0000"/>
              </a:buClr>
              <a:buFont typeface="Wingdings" pitchFamily="2" charset="2"/>
              <a:buChar char="q"/>
            </a:pPr>
            <a:r>
              <a:rPr lang="en-IN" sz="1600" dirty="0">
                <a:latin typeface="Arial" panose="020B0604020202020204" pitchFamily="34" charset="0"/>
                <a:cs typeface="Arial" panose="020B0604020202020204" pitchFamily="34" charset="0"/>
              </a:rPr>
              <a:t>The online bias correction retains useful information in the innovation, which in turn produces different subsequent analysis, subsequent background and background ensemble spread for both the thermodynamic and dynamic fields</a:t>
            </a:r>
          </a:p>
          <a:p>
            <a:pPr marL="285750" indent="-285750" algn="just">
              <a:buClr>
                <a:srgbClr val="FF0000"/>
              </a:buClr>
              <a:buFont typeface="Wingdings" pitchFamily="2" charset="2"/>
              <a:buChar char="q"/>
            </a:pPr>
            <a:endParaRPr lang="en-IN" sz="16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r>
              <a:rPr lang="en-IN" sz="1600" dirty="0">
                <a:latin typeface="Arial" panose="020B0604020202020204" pitchFamily="34" charset="0"/>
                <a:cs typeface="Arial" panose="020B0604020202020204" pitchFamily="34" charset="0"/>
              </a:rPr>
              <a:t>The effect is accumulated during the DA cycling that is responsible for the superior forecast of the supercells</a:t>
            </a:r>
          </a:p>
          <a:p>
            <a:pPr marL="285750" indent="-285750" algn="just">
              <a:buClr>
                <a:srgbClr val="FF0000"/>
              </a:buClr>
              <a:buFont typeface="Arial" panose="020B0604020202020204" pitchFamily="34" charset="0"/>
              <a:buChar char="•"/>
            </a:pPr>
            <a:endParaRPr lang="en-IN" sz="1600" dirty="0">
              <a:latin typeface="Arial" panose="020B0604020202020204" pitchFamily="34" charset="0"/>
              <a:cs typeface="Arial" panose="020B0604020202020204" pitchFamily="34" charset="0"/>
            </a:endParaRPr>
          </a:p>
          <a:p>
            <a:pPr algn="just">
              <a:buClr>
                <a:srgbClr val="FF0000"/>
              </a:buClr>
            </a:pPr>
            <a:r>
              <a:rPr lang="en-IN" sz="1600" u="sng" dirty="0">
                <a:latin typeface="Arial" panose="020B0604020202020204" pitchFamily="34" charset="0"/>
                <a:cs typeface="Arial" panose="020B0604020202020204" pitchFamily="34" charset="0"/>
              </a:rPr>
              <a:t>Future plans:</a:t>
            </a:r>
          </a:p>
          <a:p>
            <a:pPr marL="285750" indent="-285750" algn="just">
              <a:buClr>
                <a:srgbClr val="FF0000"/>
              </a:buClr>
              <a:buFont typeface="Wingdings" pitchFamily="2" charset="2"/>
              <a:buChar char="Ø"/>
            </a:pPr>
            <a:endParaRPr lang="en-IN" sz="16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r>
              <a:rPr lang="en-IN" sz="1600" dirty="0">
                <a:latin typeface="Arial" panose="020B0604020202020204" pitchFamily="34" charset="0"/>
                <a:cs typeface="Arial" panose="020B0604020202020204" pitchFamily="34" charset="0"/>
              </a:rPr>
              <a:t>The online non-linear bias correction for all-sky radiances is also being implemented in </a:t>
            </a:r>
            <a:r>
              <a:rPr lang="en-IN" sz="1600" dirty="0" err="1">
                <a:latin typeface="Arial" panose="020B0604020202020204" pitchFamily="34" charset="0"/>
                <a:cs typeface="Arial" panose="020B0604020202020204" pitchFamily="34" charset="0"/>
              </a:rPr>
              <a:t>EnVar</a:t>
            </a:r>
            <a:endParaRPr lang="en-IN" sz="16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endParaRPr lang="en-IN" sz="16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r>
              <a:rPr lang="en-IN" sz="1600" dirty="0">
                <a:latin typeface="Arial" panose="020B0604020202020204" pitchFamily="34" charset="0"/>
                <a:cs typeface="Arial" panose="020B0604020202020204" pitchFamily="34" charset="0"/>
              </a:rPr>
              <a:t>Application of bias correction to multiple water vapor sensitive ABI channels </a:t>
            </a:r>
          </a:p>
          <a:p>
            <a:pPr marL="285750" indent="-285750" algn="just">
              <a:buClr>
                <a:srgbClr val="FF0000"/>
              </a:buClr>
              <a:buFont typeface="Wingdings" pitchFamily="2" charset="2"/>
              <a:buChar char="q"/>
            </a:pPr>
            <a:endParaRPr lang="en-IN" sz="1600" dirty="0">
              <a:latin typeface="Arial" panose="020B0604020202020204" pitchFamily="34" charset="0"/>
              <a:cs typeface="Arial" panose="020B0604020202020204" pitchFamily="34" charset="0"/>
            </a:endParaRPr>
          </a:p>
          <a:p>
            <a:pPr marL="285750" indent="-285750" algn="just">
              <a:buClr>
                <a:srgbClr val="FF0000"/>
              </a:buClr>
              <a:buFont typeface="Wingdings" pitchFamily="2" charset="2"/>
              <a:buChar char="q"/>
            </a:pPr>
            <a:r>
              <a:rPr lang="en-IN" sz="1600" dirty="0">
                <a:latin typeface="Arial" panose="020B0604020202020204" pitchFamily="34" charset="0"/>
                <a:cs typeface="Arial" panose="020B0604020202020204" pitchFamily="34" charset="0"/>
              </a:rPr>
              <a:t>Studies are underway to compare the vertical localization in </a:t>
            </a:r>
            <a:r>
              <a:rPr lang="en-IN" sz="1600" dirty="0" err="1">
                <a:latin typeface="Arial" panose="020B0604020202020204" pitchFamily="34" charset="0"/>
                <a:cs typeface="Arial" panose="020B0604020202020204" pitchFamily="34" charset="0"/>
              </a:rPr>
              <a:t>EnKF</a:t>
            </a:r>
            <a:r>
              <a:rPr lang="en-IN" sz="1600" dirty="0">
                <a:latin typeface="Arial" panose="020B0604020202020204" pitchFamily="34" charset="0"/>
                <a:cs typeface="Arial" panose="020B0604020202020204" pitchFamily="34" charset="0"/>
              </a:rPr>
              <a:t> and </a:t>
            </a:r>
            <a:r>
              <a:rPr lang="en-IN" sz="1600" dirty="0" err="1">
                <a:latin typeface="Arial" panose="020B0604020202020204" pitchFamily="34" charset="0"/>
                <a:cs typeface="Arial" panose="020B0604020202020204" pitchFamily="34" charset="0"/>
              </a:rPr>
              <a:t>EnVar</a:t>
            </a:r>
            <a:r>
              <a:rPr lang="en-IN" sz="1600" dirty="0">
                <a:latin typeface="Arial" panose="020B0604020202020204" pitchFamily="34" charset="0"/>
                <a:cs typeface="Arial" panose="020B0604020202020204" pitchFamily="34" charset="0"/>
              </a:rPr>
              <a:t> for convective scale ABI all-sky radiance DA</a:t>
            </a:r>
          </a:p>
          <a:p>
            <a:pPr marL="285750" indent="-285750" algn="just">
              <a:buClr>
                <a:srgbClr val="FF0000"/>
              </a:buClr>
              <a:buFont typeface="Arial" panose="020B0604020202020204" pitchFamily="34" charset="0"/>
              <a:buChar char="•"/>
            </a:pPr>
            <a:endParaRPr lang="en-IN" sz="1600" dirty="0">
              <a:latin typeface="Arial" panose="020B0604020202020204" pitchFamily="34" charset="0"/>
              <a:cs typeface="Arial" panose="020B0604020202020204" pitchFamily="34" charset="0"/>
            </a:endParaRPr>
          </a:p>
          <a:p>
            <a:pPr marL="285750" indent="-285750" algn="just">
              <a:buClr>
                <a:srgbClr val="FF0000"/>
              </a:buClr>
              <a:buFont typeface="Arial" panose="020B0604020202020204" pitchFamily="34" charset="0"/>
              <a:buChar char="•"/>
            </a:pPr>
            <a:endParaRPr lang="en-IN" sz="1600" dirty="0">
              <a:latin typeface="Arial" panose="020B0604020202020204" pitchFamily="34" charset="0"/>
              <a:ea typeface="Times New Roman" panose="02020603050405020304" pitchFamily="18" charset="0"/>
              <a:cs typeface="Arial" panose="020B0604020202020204" pitchFamily="34" charset="0"/>
            </a:endParaRPr>
          </a:p>
        </p:txBody>
      </p:sp>
      <p:cxnSp>
        <p:nvCxnSpPr>
          <p:cNvPr id="8" name="Straight Connector 7">
            <a:extLst>
              <a:ext uri="{FF2B5EF4-FFF2-40B4-BE49-F238E27FC236}">
                <a16:creationId xmlns:a16="http://schemas.microsoft.com/office/drawing/2014/main" id="{426EF161-438B-2443-B7FA-F8467698A624}"/>
              </a:ext>
            </a:extLst>
          </p:cNvPr>
          <p:cNvCxnSpPr>
            <a:cxnSpLocks/>
          </p:cNvCxnSpPr>
          <p:nvPr/>
        </p:nvCxnSpPr>
        <p:spPr>
          <a:xfrm>
            <a:off x="0" y="1268413"/>
            <a:ext cx="12192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9" name="Picture 7" descr="ou_logo_400x560.jpg">
            <a:extLst>
              <a:ext uri="{FF2B5EF4-FFF2-40B4-BE49-F238E27FC236}">
                <a16:creationId xmlns:a16="http://schemas.microsoft.com/office/drawing/2014/main" id="{5BB29472-5275-7647-A112-B115856E9B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336" y="64177"/>
            <a:ext cx="657225"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6" descr="hres2.PNG">
            <a:extLst>
              <a:ext uri="{FF2B5EF4-FFF2-40B4-BE49-F238E27FC236}">
                <a16:creationId xmlns:a16="http://schemas.microsoft.com/office/drawing/2014/main" id="{E95945D8-B103-4646-B08A-426B43F20E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600" y="64177"/>
            <a:ext cx="10414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2572096"/>
      </p:ext>
    </p:extLst>
  </p:cSld>
  <p:clrMapOvr>
    <a:masterClrMapping/>
  </p:clrMapOvr>
  <p:transition spd="slow" advTm="37092"/>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524000" y="1268413"/>
            <a:ext cx="9144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sp>
        <p:nvSpPr>
          <p:cNvPr id="23555" name="TextBox 5"/>
          <p:cNvSpPr txBox="1">
            <a:spLocks noChangeArrowheads="1"/>
          </p:cNvSpPr>
          <p:nvPr/>
        </p:nvSpPr>
        <p:spPr bwMode="auto">
          <a:xfrm>
            <a:off x="2564606" y="388290"/>
            <a:ext cx="66976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rgbClr val="982A22"/>
                </a:solidFill>
              </a:rPr>
              <a:t>References</a:t>
            </a:r>
          </a:p>
        </p:txBody>
      </p:sp>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D37AF3-B944-D84C-8714-F40CCC1CD6AD}" type="slidenum">
              <a:rPr lang="en-US" altLang="zh-CN" sz="1200">
                <a:solidFill>
                  <a:srgbClr val="898989"/>
                </a:solidFill>
                <a:latin typeface="Calibri" charset="0"/>
              </a:rPr>
              <a:pPr/>
              <a:t>19</a:t>
            </a:fld>
            <a:endParaRPr lang="en-US" altLang="zh-CN" sz="1200" dirty="0">
              <a:solidFill>
                <a:srgbClr val="898989"/>
              </a:solidFill>
              <a:latin typeface="Calibri" charset="0"/>
            </a:endParaRPr>
          </a:p>
        </p:txBody>
      </p:sp>
      <p:sp>
        <p:nvSpPr>
          <p:cNvPr id="13" name="TextBox 12">
            <a:extLst>
              <a:ext uri="{FF2B5EF4-FFF2-40B4-BE49-F238E27FC236}">
                <a16:creationId xmlns:a16="http://schemas.microsoft.com/office/drawing/2014/main" id="{22B52441-764D-1A4A-9FA5-1E22A4C47869}"/>
              </a:ext>
            </a:extLst>
          </p:cNvPr>
          <p:cNvSpPr txBox="1"/>
          <p:nvPr/>
        </p:nvSpPr>
        <p:spPr>
          <a:xfrm>
            <a:off x="88294" y="1533919"/>
            <a:ext cx="11912361" cy="584775"/>
          </a:xfrm>
          <a:prstGeom prst="rect">
            <a:avLst/>
          </a:prstGeom>
          <a:noFill/>
        </p:spPr>
        <p:txBody>
          <a:bodyPr wrap="square" rtlCol="0">
            <a:spAutoFit/>
          </a:bodyPr>
          <a:lstStyle/>
          <a:p>
            <a:pPr marL="285750" indent="-285750" algn="just">
              <a:buClr>
                <a:srgbClr val="FF0000"/>
              </a:buClr>
              <a:buFont typeface="Arial" panose="020B0604020202020204" pitchFamily="34" charset="0"/>
              <a:buChar char="•"/>
            </a:pPr>
            <a:endParaRPr lang="en-IN" sz="1600" dirty="0">
              <a:latin typeface="Arial" panose="020B0604020202020204" pitchFamily="34" charset="0"/>
              <a:cs typeface="Arial" panose="020B0604020202020204" pitchFamily="34" charset="0"/>
            </a:endParaRPr>
          </a:p>
          <a:p>
            <a:pPr marL="285750" indent="-285750" algn="just">
              <a:buClr>
                <a:srgbClr val="FF0000"/>
              </a:buClr>
              <a:buFont typeface="Arial" panose="020B0604020202020204" pitchFamily="34" charset="0"/>
              <a:buChar char="•"/>
            </a:pPr>
            <a:endParaRPr lang="en-IN" sz="1600" dirty="0">
              <a:latin typeface="Arial" panose="020B0604020202020204" pitchFamily="34" charset="0"/>
              <a:ea typeface="Times New Roman" panose="02020603050405020304" pitchFamily="18" charset="0"/>
              <a:cs typeface="Arial" panose="020B0604020202020204" pitchFamily="34" charset="0"/>
            </a:endParaRPr>
          </a:p>
        </p:txBody>
      </p:sp>
      <p:cxnSp>
        <p:nvCxnSpPr>
          <p:cNvPr id="8" name="Straight Connector 7">
            <a:extLst>
              <a:ext uri="{FF2B5EF4-FFF2-40B4-BE49-F238E27FC236}">
                <a16:creationId xmlns:a16="http://schemas.microsoft.com/office/drawing/2014/main" id="{426EF161-438B-2443-B7FA-F8467698A624}"/>
              </a:ext>
            </a:extLst>
          </p:cNvPr>
          <p:cNvCxnSpPr>
            <a:cxnSpLocks/>
          </p:cNvCxnSpPr>
          <p:nvPr/>
        </p:nvCxnSpPr>
        <p:spPr>
          <a:xfrm>
            <a:off x="0" y="1268413"/>
            <a:ext cx="12192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9" name="Picture 7" descr="ou_logo_400x560.jpg">
            <a:extLst>
              <a:ext uri="{FF2B5EF4-FFF2-40B4-BE49-F238E27FC236}">
                <a16:creationId xmlns:a16="http://schemas.microsoft.com/office/drawing/2014/main" id="{5BB29472-5275-7647-A112-B115856E9B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336" y="64177"/>
            <a:ext cx="657225"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6" descr="hres2.PNG">
            <a:extLst>
              <a:ext uri="{FF2B5EF4-FFF2-40B4-BE49-F238E27FC236}">
                <a16:creationId xmlns:a16="http://schemas.microsoft.com/office/drawing/2014/main" id="{E95945D8-B103-4646-B08A-426B43F20E0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600" y="64177"/>
            <a:ext cx="10414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Box 10">
            <a:extLst>
              <a:ext uri="{FF2B5EF4-FFF2-40B4-BE49-F238E27FC236}">
                <a16:creationId xmlns:a16="http://schemas.microsoft.com/office/drawing/2014/main" id="{265F21CD-C45F-B742-BAC2-E757CE385D7C}"/>
              </a:ext>
            </a:extLst>
          </p:cNvPr>
          <p:cNvSpPr txBox="1"/>
          <p:nvPr/>
        </p:nvSpPr>
        <p:spPr>
          <a:xfrm>
            <a:off x="88294" y="1533919"/>
            <a:ext cx="11912361" cy="2769989"/>
          </a:xfrm>
          <a:prstGeom prst="rect">
            <a:avLst/>
          </a:prstGeom>
          <a:noFill/>
        </p:spPr>
        <p:txBody>
          <a:bodyPr wrap="square" rtlCol="0">
            <a:spAutoFit/>
          </a:bodyPr>
          <a:lstStyle/>
          <a:p>
            <a:pPr marL="285750" indent="-285750" algn="just">
              <a:buClr>
                <a:srgbClr val="FF0000"/>
              </a:buClr>
              <a:buFont typeface="Wingdings" pitchFamily="2" charset="2"/>
              <a:buChar char="q"/>
            </a:pPr>
            <a:r>
              <a:rPr lang="en-IN" dirty="0" err="1">
                <a:latin typeface="Arial" panose="020B0604020202020204" pitchFamily="34" charset="0"/>
                <a:cs typeface="Arial" panose="020B0604020202020204" pitchFamily="34" charset="0"/>
              </a:rPr>
              <a:t>Chandramouli</a:t>
            </a:r>
            <a:r>
              <a:rPr lang="en-IN" dirty="0">
                <a:latin typeface="Arial" panose="020B0604020202020204" pitchFamily="34" charset="0"/>
                <a:cs typeface="Arial" panose="020B0604020202020204" pitchFamily="34" charset="0"/>
              </a:rPr>
              <a:t>, K.*, X. Wang, A. Johnson*, J. Whitaker and J. </a:t>
            </a:r>
            <a:r>
              <a:rPr lang="en-IN" dirty="0" err="1">
                <a:latin typeface="Arial" panose="020B0604020202020204" pitchFamily="34" charset="0"/>
                <a:cs typeface="Arial" panose="020B0604020202020204" pitchFamily="34" charset="0"/>
              </a:rPr>
              <a:t>Otkin</a:t>
            </a:r>
            <a:r>
              <a:rPr lang="en-IN" dirty="0">
                <a:latin typeface="Arial" panose="020B0604020202020204" pitchFamily="34" charset="0"/>
                <a:cs typeface="Arial" panose="020B0604020202020204" pitchFamily="34" charset="0"/>
              </a:rPr>
              <a:t>., 2021: </a:t>
            </a:r>
            <a:r>
              <a:rPr lang="en-US" dirty="0"/>
              <a:t>Online nonlinear bias correction in ensemble Kalman filter to assimilate GOES-R all-sky radiances for the analysis and prediction of rapidly developing supercells</a:t>
            </a:r>
            <a:r>
              <a:rPr lang="en-IN" dirty="0"/>
              <a:t>, </a:t>
            </a:r>
            <a:r>
              <a:rPr lang="en-IN" i="1" dirty="0"/>
              <a:t>JAMES</a:t>
            </a:r>
            <a:r>
              <a:rPr lang="en-IN" dirty="0"/>
              <a:t>, to be submitted.</a:t>
            </a:r>
          </a:p>
          <a:p>
            <a:pPr marL="285750" indent="-285750" algn="just">
              <a:buClr>
                <a:srgbClr val="FF0000"/>
              </a:buClr>
              <a:buFont typeface="Wingdings" pitchFamily="2" charset="2"/>
              <a:buChar char="q"/>
            </a:pPr>
            <a:endParaRPr lang="en-IN" dirty="0"/>
          </a:p>
          <a:p>
            <a:pPr marL="285750" indent="-285750" algn="just">
              <a:buClr>
                <a:srgbClr val="FF0000"/>
              </a:buClr>
              <a:buFont typeface="Wingdings" pitchFamily="2" charset="2"/>
              <a:buChar char="q"/>
            </a:pPr>
            <a:r>
              <a:rPr lang="en-IN" dirty="0"/>
              <a:t>Johnson, A.*, X. Wang, and T. Jones, 2021: </a:t>
            </a:r>
            <a:r>
              <a:rPr lang="en-US" dirty="0"/>
              <a:t>Impacts of assimilating GOES-16 ABI channels 9 and 10 clear air and cloudy radiance observations with additive inflation and adaptive observation error in GSI-</a:t>
            </a:r>
            <a:r>
              <a:rPr lang="en-US" dirty="0" err="1"/>
              <a:t>EnKF</a:t>
            </a:r>
            <a:r>
              <a:rPr lang="en-US" dirty="0"/>
              <a:t> for a case of rapidly evolving severe supercells, </a:t>
            </a:r>
            <a:r>
              <a:rPr lang="en-US" i="1" dirty="0"/>
              <a:t>Mon. </a:t>
            </a:r>
            <a:r>
              <a:rPr lang="en-US" i="1" dirty="0" err="1"/>
              <a:t>Wea</a:t>
            </a:r>
            <a:r>
              <a:rPr lang="en-US" i="1" dirty="0"/>
              <a:t>. Rev</a:t>
            </a:r>
            <a:r>
              <a:rPr lang="en-US" dirty="0"/>
              <a:t>., accepted with revision.</a:t>
            </a:r>
          </a:p>
          <a:p>
            <a:pPr marL="285750" indent="-285750" algn="just">
              <a:buClr>
                <a:srgbClr val="FF0000"/>
              </a:buClr>
              <a:buFont typeface="Wingdings" pitchFamily="2" charset="2"/>
              <a:buChar char="q"/>
            </a:pPr>
            <a:endParaRPr lang="en-US" sz="1600" dirty="0"/>
          </a:p>
          <a:p>
            <a:pPr marL="285750" indent="-285750" algn="just">
              <a:buClr>
                <a:srgbClr val="FF0000"/>
              </a:buClr>
              <a:buFont typeface="Wingdings" pitchFamily="2" charset="2"/>
              <a:buChar char="q"/>
            </a:pPr>
            <a:endParaRPr lang="en-IN"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FF0000"/>
              </a:buClr>
              <a:buFont typeface="Arial" panose="020B0604020202020204" pitchFamily="34" charset="0"/>
              <a:buChar char="•"/>
            </a:pPr>
            <a:endParaRPr lang="en-IN"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081FEB89-97B1-7B46-9514-C5AEEE406F81}"/>
              </a:ext>
            </a:extLst>
          </p:cNvPr>
          <p:cNvSpPr txBox="1"/>
          <p:nvPr/>
        </p:nvSpPr>
        <p:spPr>
          <a:xfrm>
            <a:off x="447948" y="6356355"/>
            <a:ext cx="4104456" cy="369332"/>
          </a:xfrm>
          <a:prstGeom prst="rect">
            <a:avLst/>
          </a:prstGeom>
          <a:noFill/>
        </p:spPr>
        <p:txBody>
          <a:bodyPr wrap="square" rtlCol="0">
            <a:spAutoFit/>
          </a:bodyPr>
          <a:lstStyle/>
          <a:p>
            <a:r>
              <a:rPr lang="en-US" dirty="0"/>
              <a:t>* MAP students or junior scientist </a:t>
            </a:r>
          </a:p>
        </p:txBody>
      </p:sp>
    </p:spTree>
    <p:extLst>
      <p:ext uri="{BB962C8B-B14F-4D97-AF65-F5344CB8AC3E}">
        <p14:creationId xmlns:p14="http://schemas.microsoft.com/office/powerpoint/2010/main" val="345472586"/>
      </p:ext>
    </p:extLst>
  </p:cSld>
  <p:clrMapOvr>
    <a:masterClrMapping/>
  </p:clrMapOvr>
  <p:transition spd="slow" advTm="37092"/>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cxnSpLocks/>
          </p:cNvCxnSpPr>
          <p:nvPr/>
        </p:nvCxnSpPr>
        <p:spPr>
          <a:xfrm>
            <a:off x="0" y="1268413"/>
            <a:ext cx="12192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23554" name="Picture 7" descr="ou_logo_400x56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336" y="64177"/>
            <a:ext cx="657225"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5" name="TextBox 5"/>
          <p:cNvSpPr txBox="1">
            <a:spLocks noChangeArrowheads="1"/>
          </p:cNvSpPr>
          <p:nvPr/>
        </p:nvSpPr>
        <p:spPr bwMode="auto">
          <a:xfrm>
            <a:off x="2564606" y="388290"/>
            <a:ext cx="66976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rgbClr val="982A22"/>
                </a:solidFill>
              </a:rPr>
              <a:t>Background and Objective</a:t>
            </a:r>
          </a:p>
        </p:txBody>
      </p:sp>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D37AF3-B944-D84C-8714-F40CCC1CD6AD}" type="slidenum">
              <a:rPr lang="en-US" altLang="zh-CN" sz="1200">
                <a:solidFill>
                  <a:srgbClr val="898989"/>
                </a:solidFill>
                <a:latin typeface="Calibri" charset="0"/>
              </a:rPr>
              <a:pPr/>
              <a:t>2</a:t>
            </a:fld>
            <a:endParaRPr lang="en-US" altLang="zh-CN" sz="1200" dirty="0">
              <a:solidFill>
                <a:srgbClr val="898989"/>
              </a:solidFill>
              <a:latin typeface="Calibri" charset="0"/>
            </a:endParaRPr>
          </a:p>
        </p:txBody>
      </p:sp>
      <p:pic>
        <p:nvPicPr>
          <p:cNvPr id="23558" name="Picture 6" descr="hres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600" y="64177"/>
            <a:ext cx="10414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46177F01-2D39-A747-B9D0-D896BB1CCD75}"/>
              </a:ext>
            </a:extLst>
          </p:cNvPr>
          <p:cNvSpPr txBox="1"/>
          <p:nvPr/>
        </p:nvSpPr>
        <p:spPr>
          <a:xfrm>
            <a:off x="119336" y="1124744"/>
            <a:ext cx="11953328" cy="4801314"/>
          </a:xfrm>
          <a:prstGeom prst="rect">
            <a:avLst/>
          </a:prstGeom>
          <a:noFill/>
        </p:spPr>
        <p:txBody>
          <a:bodyPr wrap="square" rtlCol="0">
            <a:spAutoFit/>
          </a:bodyPr>
          <a:lstStyle/>
          <a:p>
            <a:pPr algn="just">
              <a:buClr>
                <a:srgbClr val="FF0000"/>
              </a:buClr>
            </a:pPr>
            <a:endParaRPr lang="en-IN" sz="1600" dirty="0"/>
          </a:p>
          <a:p>
            <a:pPr marL="285750" indent="-285750" algn="just">
              <a:buClr>
                <a:srgbClr val="FF0000"/>
              </a:buClr>
              <a:buFont typeface="Wingdings" pitchFamily="2" charset="2"/>
              <a:buChar char="q"/>
            </a:pPr>
            <a:r>
              <a:rPr lang="en-IN" sz="1600" b="1" dirty="0"/>
              <a:t>Background</a:t>
            </a:r>
            <a:r>
              <a:rPr lang="en-IN" sz="1600" dirty="0"/>
              <a:t> </a:t>
            </a:r>
          </a:p>
          <a:p>
            <a:pPr marL="285750" indent="-285750" algn="just">
              <a:buClr>
                <a:srgbClr val="FF0000"/>
              </a:buClr>
              <a:buFont typeface="Wingdings" pitchFamily="2" charset="2"/>
              <a:buChar char="q"/>
            </a:pPr>
            <a:endParaRPr lang="en-IN" sz="1600" dirty="0"/>
          </a:p>
          <a:p>
            <a:pPr marL="285750" indent="-285750" algn="just">
              <a:buClr>
                <a:srgbClr val="FF0000"/>
              </a:buClr>
              <a:buFont typeface="Arial" panose="020B0604020202020204" pitchFamily="34" charset="0"/>
              <a:buChar char="•"/>
            </a:pPr>
            <a:r>
              <a:rPr lang="en-IN" sz="1600" dirty="0"/>
              <a:t>Complementary to RADAR reflectivity, ABI infrared radiance observations from GOES-R can provide high resolution non-precipitating cloud hydrometeor information.</a:t>
            </a:r>
          </a:p>
          <a:p>
            <a:pPr marL="285750" indent="-285750" algn="just">
              <a:buClr>
                <a:srgbClr val="FF0000"/>
              </a:buClr>
              <a:buFont typeface="Arial" panose="020B0604020202020204" pitchFamily="34" charset="0"/>
              <a:buChar char="•"/>
            </a:pPr>
            <a:endParaRPr lang="en-IN" dirty="0"/>
          </a:p>
          <a:p>
            <a:pPr marL="285750" indent="-285750" algn="just">
              <a:buClr>
                <a:srgbClr val="FF0000"/>
              </a:buClr>
              <a:buFont typeface="Arial" panose="020B0604020202020204" pitchFamily="34" charset="0"/>
              <a:buChar char="•"/>
            </a:pPr>
            <a:r>
              <a:rPr lang="en-IN" sz="1600" dirty="0"/>
              <a:t>Studies have shown that for convective scale DA systems, the frequent assimilation of water vapor sensitive all-sky BT along with RADAR observations results in better representation of storms in the analysis and increases forecast lead time than RADAR only experiments. (e.g., Zhang et al. 2019,  Johnson* et al. 2021)</a:t>
            </a:r>
          </a:p>
          <a:p>
            <a:pPr algn="just">
              <a:buClr>
                <a:srgbClr val="FF0000"/>
              </a:buClr>
            </a:pPr>
            <a:endParaRPr lang="en-IN" sz="1600" dirty="0"/>
          </a:p>
          <a:p>
            <a:pPr marL="285750" indent="-285750" algn="just">
              <a:buClr>
                <a:srgbClr val="FF0000"/>
              </a:buClr>
              <a:buFont typeface="Arial" panose="020B0604020202020204" pitchFamily="34" charset="0"/>
              <a:buChar char="•"/>
            </a:pPr>
            <a:r>
              <a:rPr lang="en-US" sz="1600" dirty="0"/>
              <a:t>Past studies have shown the superiority of online bias correction with anchoring observation in the context of clear-sky radiance assimilation for global NWP. (e.g., </a:t>
            </a:r>
            <a:r>
              <a:rPr lang="en-IN" sz="1600" dirty="0" err="1"/>
              <a:t>Auligne</a:t>
            </a:r>
            <a:r>
              <a:rPr lang="en-IN" sz="1600" dirty="0"/>
              <a:t> et al. 2007)</a:t>
            </a:r>
            <a:r>
              <a:rPr lang="en-US" sz="1600" dirty="0"/>
              <a:t>.  However, so far only the offline method is implemented to remove complex bias present in all-sky radiance observations for convective scale data assimilation. (</a:t>
            </a:r>
            <a:r>
              <a:rPr lang="en-US" sz="1600" dirty="0" err="1"/>
              <a:t>Otkin</a:t>
            </a:r>
            <a:r>
              <a:rPr lang="en-US" sz="1600" dirty="0"/>
              <a:t> et al. 2018, Johnson* et al. 2021) </a:t>
            </a:r>
          </a:p>
          <a:p>
            <a:pPr marL="285750" indent="-285750" algn="just">
              <a:buClr>
                <a:srgbClr val="FF0000"/>
              </a:buClr>
              <a:buFont typeface="Wingdings" pitchFamily="2" charset="2"/>
              <a:buChar char="q"/>
            </a:pPr>
            <a:endParaRPr lang="en-US" sz="1600" dirty="0"/>
          </a:p>
          <a:p>
            <a:pPr marL="285750" indent="-285750" algn="just">
              <a:buClr>
                <a:srgbClr val="FF0000"/>
              </a:buClr>
              <a:buFont typeface="Wingdings" pitchFamily="2" charset="2"/>
              <a:buChar char="q"/>
            </a:pPr>
            <a:r>
              <a:rPr lang="en-US" sz="1600" b="1" dirty="0"/>
              <a:t>Objective</a:t>
            </a:r>
          </a:p>
          <a:p>
            <a:pPr marL="285750" indent="-285750" algn="just">
              <a:buClr>
                <a:srgbClr val="FF0000"/>
              </a:buClr>
              <a:buFont typeface="Wingdings" pitchFamily="2" charset="2"/>
              <a:buChar char="q"/>
            </a:pPr>
            <a:endParaRPr lang="en-US" sz="1600" b="1" dirty="0"/>
          </a:p>
          <a:p>
            <a:pPr marL="285750" indent="-285750" algn="just">
              <a:buClr>
                <a:srgbClr val="FF0000"/>
              </a:buClr>
              <a:buFont typeface="Arial" panose="020B0604020202020204" pitchFamily="34" charset="0"/>
              <a:buChar char="•"/>
            </a:pPr>
            <a:r>
              <a:rPr lang="en-US" sz="1600" dirty="0"/>
              <a:t>With RADAR reflectivity serving as anchoring observation, </a:t>
            </a:r>
            <a:r>
              <a:rPr lang="en-IN" sz="1600" dirty="0"/>
              <a:t>how does online non-linear bias correction for all-sky ABI radiances compare with the offline approach for the analysis and forecast of the rapidly developing supercell?</a:t>
            </a:r>
            <a:endParaRPr lang="en-US" sz="1600" dirty="0"/>
          </a:p>
        </p:txBody>
      </p:sp>
      <p:sp>
        <p:nvSpPr>
          <p:cNvPr id="3" name="TextBox 2">
            <a:extLst>
              <a:ext uri="{FF2B5EF4-FFF2-40B4-BE49-F238E27FC236}">
                <a16:creationId xmlns:a16="http://schemas.microsoft.com/office/drawing/2014/main" id="{5304BAC5-E36F-0A4D-82E0-CE2EBD2F3A63}"/>
              </a:ext>
            </a:extLst>
          </p:cNvPr>
          <p:cNvSpPr txBox="1"/>
          <p:nvPr/>
        </p:nvSpPr>
        <p:spPr>
          <a:xfrm>
            <a:off x="138064" y="6457353"/>
            <a:ext cx="4104456" cy="369332"/>
          </a:xfrm>
          <a:prstGeom prst="rect">
            <a:avLst/>
          </a:prstGeom>
          <a:noFill/>
        </p:spPr>
        <p:txBody>
          <a:bodyPr wrap="square" rtlCol="0">
            <a:spAutoFit/>
          </a:bodyPr>
          <a:lstStyle/>
          <a:p>
            <a:r>
              <a:rPr lang="en-US" dirty="0"/>
              <a:t>* MAP students or junior scientist </a:t>
            </a:r>
          </a:p>
        </p:txBody>
      </p:sp>
    </p:spTree>
    <p:extLst>
      <p:ext uri="{BB962C8B-B14F-4D97-AF65-F5344CB8AC3E}">
        <p14:creationId xmlns:p14="http://schemas.microsoft.com/office/powerpoint/2010/main" val="1969433537"/>
      </p:ext>
    </p:extLst>
  </p:cSld>
  <p:clrMapOvr>
    <a:masterClrMapping/>
  </p:clrMapOvr>
  <p:transition spd="slow" advTm="37092"/>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524000" y="1268413"/>
            <a:ext cx="9144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sp>
        <p:nvSpPr>
          <p:cNvPr id="23555" name="TextBox 5"/>
          <p:cNvSpPr txBox="1">
            <a:spLocks noChangeArrowheads="1"/>
          </p:cNvSpPr>
          <p:nvPr/>
        </p:nvSpPr>
        <p:spPr bwMode="auto">
          <a:xfrm>
            <a:off x="2564606" y="388290"/>
            <a:ext cx="66976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rgbClr val="982A22"/>
                </a:solidFill>
              </a:rPr>
              <a:t>Outline</a:t>
            </a:r>
          </a:p>
        </p:txBody>
      </p:sp>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D37AF3-B944-D84C-8714-F40CCC1CD6AD}" type="slidenum">
              <a:rPr lang="en-US" altLang="zh-CN" sz="1200">
                <a:solidFill>
                  <a:srgbClr val="898989"/>
                </a:solidFill>
                <a:latin typeface="Calibri" charset="0"/>
              </a:rPr>
              <a:pPr/>
              <a:t>3</a:t>
            </a:fld>
            <a:endParaRPr lang="en-US" altLang="zh-CN" sz="1200">
              <a:solidFill>
                <a:srgbClr val="898989"/>
              </a:solidFill>
              <a:latin typeface="Calibri" charset="0"/>
            </a:endParaRPr>
          </a:p>
        </p:txBody>
      </p:sp>
      <p:sp>
        <p:nvSpPr>
          <p:cNvPr id="2" name="TextBox 1">
            <a:extLst>
              <a:ext uri="{FF2B5EF4-FFF2-40B4-BE49-F238E27FC236}">
                <a16:creationId xmlns:a16="http://schemas.microsoft.com/office/drawing/2014/main" id="{46177F01-2D39-A747-B9D0-D896BB1CCD75}"/>
              </a:ext>
            </a:extLst>
          </p:cNvPr>
          <p:cNvSpPr txBox="1"/>
          <p:nvPr/>
        </p:nvSpPr>
        <p:spPr>
          <a:xfrm>
            <a:off x="776561" y="1608521"/>
            <a:ext cx="8832850" cy="4893647"/>
          </a:xfrm>
          <a:prstGeom prst="rect">
            <a:avLst/>
          </a:prstGeom>
          <a:noFill/>
        </p:spPr>
        <p:txBody>
          <a:bodyPr wrap="square" rtlCol="0">
            <a:spAutoFit/>
          </a:bodyPr>
          <a:lstStyle/>
          <a:p>
            <a:pPr marL="285750" indent="-285750" algn="just">
              <a:buClr>
                <a:srgbClr val="FF0000"/>
              </a:buClr>
              <a:buFont typeface="Wingdings" pitchFamily="2" charset="2"/>
              <a:buChar char="q"/>
            </a:pPr>
            <a:r>
              <a:rPr lang="en-US" sz="2000" dirty="0"/>
              <a:t>Case study overview </a:t>
            </a:r>
          </a:p>
          <a:p>
            <a:pPr marL="285750" indent="-285750" algn="just">
              <a:buClr>
                <a:srgbClr val="FF0000"/>
              </a:buClr>
              <a:buFont typeface="Wingdings" pitchFamily="2" charset="2"/>
              <a:buChar char="q"/>
            </a:pPr>
            <a:endParaRPr lang="en-US" sz="2000" dirty="0"/>
          </a:p>
          <a:p>
            <a:pPr marL="285750" indent="-285750" algn="just">
              <a:buClr>
                <a:srgbClr val="FF0000"/>
              </a:buClr>
              <a:buFont typeface="Wingdings" pitchFamily="2" charset="2"/>
              <a:buChar char="q"/>
            </a:pPr>
            <a:r>
              <a:rPr lang="en-US" sz="2000" dirty="0"/>
              <a:t>Experiment design</a:t>
            </a:r>
          </a:p>
          <a:p>
            <a:pPr marL="285750" indent="-285750" algn="just">
              <a:buClr>
                <a:srgbClr val="FF0000"/>
              </a:buClr>
              <a:buFont typeface="Wingdings" pitchFamily="2" charset="2"/>
              <a:buChar char="q"/>
            </a:pPr>
            <a:endParaRPr lang="en-US" sz="2000" dirty="0"/>
          </a:p>
          <a:p>
            <a:pPr marL="285750" indent="-285750" algn="just">
              <a:buClr>
                <a:srgbClr val="FF0000"/>
              </a:buClr>
              <a:buFont typeface="Wingdings" pitchFamily="2" charset="2"/>
              <a:buChar char="q"/>
            </a:pPr>
            <a:r>
              <a:rPr lang="en-US" sz="2000" dirty="0"/>
              <a:t>Bias correction approaches</a:t>
            </a:r>
          </a:p>
          <a:p>
            <a:pPr marL="285750" indent="-285750" algn="just">
              <a:buClr>
                <a:srgbClr val="FF0000"/>
              </a:buClr>
              <a:buFont typeface="Wingdings" pitchFamily="2" charset="2"/>
              <a:buChar char="q"/>
            </a:pPr>
            <a:endParaRPr lang="en-US" sz="2000" dirty="0"/>
          </a:p>
          <a:p>
            <a:pPr marL="742950" lvl="1" indent="-285750" algn="just">
              <a:buClr>
                <a:srgbClr val="FF0000"/>
              </a:buClr>
              <a:buFont typeface="Arial" panose="020B0604020202020204" pitchFamily="34" charset="0"/>
              <a:buChar char="•"/>
            </a:pPr>
            <a:r>
              <a:rPr lang="en-US" sz="2000" dirty="0"/>
              <a:t>Non-linear offline bias correction</a:t>
            </a:r>
          </a:p>
          <a:p>
            <a:pPr marL="742950" lvl="1" indent="-285750" algn="just">
              <a:buClr>
                <a:srgbClr val="FF0000"/>
              </a:buClr>
              <a:buFont typeface="Arial" panose="020B0604020202020204" pitchFamily="34" charset="0"/>
              <a:buChar char="•"/>
            </a:pPr>
            <a:r>
              <a:rPr lang="en-US" sz="2000" dirty="0"/>
              <a:t>Non-linear online bias correction</a:t>
            </a:r>
          </a:p>
          <a:p>
            <a:pPr marL="285750" indent="-285750" algn="just">
              <a:buClr>
                <a:srgbClr val="FF0000"/>
              </a:buClr>
              <a:buFont typeface="Wingdings" pitchFamily="2" charset="2"/>
              <a:buChar char="q"/>
            </a:pPr>
            <a:endParaRPr lang="en-US" sz="2000" dirty="0"/>
          </a:p>
          <a:p>
            <a:pPr marL="285750" indent="-285750" algn="just">
              <a:buClr>
                <a:srgbClr val="FF0000"/>
              </a:buClr>
              <a:buFont typeface="Wingdings" pitchFamily="2" charset="2"/>
              <a:buChar char="q"/>
            </a:pPr>
            <a:r>
              <a:rPr lang="en-US" sz="2000" dirty="0"/>
              <a:t>Offline vs. Online bias correction impact on analysis and forecast</a:t>
            </a:r>
          </a:p>
          <a:p>
            <a:pPr algn="just">
              <a:buClr>
                <a:srgbClr val="FF0000"/>
              </a:buClr>
            </a:pPr>
            <a:endParaRPr lang="en-US" sz="2000" dirty="0"/>
          </a:p>
          <a:p>
            <a:pPr marL="285750" indent="-285750" algn="just">
              <a:buClr>
                <a:srgbClr val="FF0000"/>
              </a:buClr>
              <a:buFont typeface="Wingdings" pitchFamily="2" charset="2"/>
              <a:buChar char="q"/>
            </a:pPr>
            <a:r>
              <a:rPr lang="en-US" sz="2000" dirty="0"/>
              <a:t>Physical diagnostics</a:t>
            </a:r>
          </a:p>
          <a:p>
            <a:pPr marL="285750" indent="-285750" algn="just">
              <a:buClr>
                <a:srgbClr val="FF0000"/>
              </a:buClr>
              <a:buFont typeface="Wingdings" pitchFamily="2" charset="2"/>
              <a:buChar char="q"/>
            </a:pPr>
            <a:endParaRPr lang="en-US" sz="2000" dirty="0"/>
          </a:p>
          <a:p>
            <a:pPr marL="285750" indent="-285750" algn="just">
              <a:buClr>
                <a:srgbClr val="FF0000"/>
              </a:buClr>
              <a:buFont typeface="Wingdings" pitchFamily="2" charset="2"/>
              <a:buChar char="q"/>
            </a:pPr>
            <a:r>
              <a:rPr lang="en-US" sz="2000" dirty="0"/>
              <a:t>Summary and plans</a:t>
            </a:r>
          </a:p>
          <a:p>
            <a:pPr marL="285750" indent="-285750" algn="just">
              <a:buClr>
                <a:srgbClr val="FF0000"/>
              </a:buClr>
              <a:buFont typeface="Wingdings" pitchFamily="2" charset="2"/>
              <a:buChar char="Ø"/>
            </a:pPr>
            <a:endParaRPr lang="en-US" sz="1600" dirty="0"/>
          </a:p>
          <a:p>
            <a:pPr marL="285750" indent="-285750" algn="just">
              <a:buClr>
                <a:srgbClr val="FF0000"/>
              </a:buClr>
              <a:buFont typeface="Wingdings" pitchFamily="2" charset="2"/>
              <a:buChar char="Ø"/>
            </a:pPr>
            <a:endParaRPr lang="en-US" sz="1600" dirty="0"/>
          </a:p>
        </p:txBody>
      </p:sp>
      <p:cxnSp>
        <p:nvCxnSpPr>
          <p:cNvPr id="8" name="Straight Connector 7">
            <a:extLst>
              <a:ext uri="{FF2B5EF4-FFF2-40B4-BE49-F238E27FC236}">
                <a16:creationId xmlns:a16="http://schemas.microsoft.com/office/drawing/2014/main" id="{E1B7BF6E-97E2-1243-B958-6979773005EE}"/>
              </a:ext>
            </a:extLst>
          </p:cNvPr>
          <p:cNvCxnSpPr>
            <a:cxnSpLocks/>
          </p:cNvCxnSpPr>
          <p:nvPr/>
        </p:nvCxnSpPr>
        <p:spPr>
          <a:xfrm>
            <a:off x="0" y="1268413"/>
            <a:ext cx="12192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9" name="Picture 7" descr="ou_logo_400x560.jpg">
            <a:extLst>
              <a:ext uri="{FF2B5EF4-FFF2-40B4-BE49-F238E27FC236}">
                <a16:creationId xmlns:a16="http://schemas.microsoft.com/office/drawing/2014/main" id="{6379B58F-D6CC-FD49-A5C8-2F473CAC39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336" y="64177"/>
            <a:ext cx="657225"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6" descr="hres2.PNG">
            <a:extLst>
              <a:ext uri="{FF2B5EF4-FFF2-40B4-BE49-F238E27FC236}">
                <a16:creationId xmlns:a16="http://schemas.microsoft.com/office/drawing/2014/main" id="{DC5A3F4E-85AC-F54A-9638-0B000F0E76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600" y="64177"/>
            <a:ext cx="10414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08857222"/>
      </p:ext>
    </p:extLst>
  </p:cSld>
  <p:clrMapOvr>
    <a:masterClrMapping/>
  </p:clrMapOvr>
  <p:transition spd="slow" advTm="37092"/>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cxnSpLocks/>
          </p:cNvCxnSpPr>
          <p:nvPr/>
        </p:nvCxnSpPr>
        <p:spPr>
          <a:xfrm>
            <a:off x="0" y="1268413"/>
            <a:ext cx="12192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23554" name="Picture 7" descr="ou_logo_400x56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336" y="64177"/>
            <a:ext cx="657225"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5" name="TextBox 5"/>
          <p:cNvSpPr txBox="1">
            <a:spLocks noChangeArrowheads="1"/>
          </p:cNvSpPr>
          <p:nvPr/>
        </p:nvSpPr>
        <p:spPr bwMode="auto">
          <a:xfrm>
            <a:off x="2564606" y="388290"/>
            <a:ext cx="66976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rgbClr val="982A22"/>
                </a:solidFill>
              </a:rPr>
              <a:t>Case study overview</a:t>
            </a:r>
          </a:p>
        </p:txBody>
      </p:sp>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D37AF3-B944-D84C-8714-F40CCC1CD6AD}" type="slidenum">
              <a:rPr lang="en-US" altLang="zh-CN" sz="1200">
                <a:solidFill>
                  <a:srgbClr val="898989"/>
                </a:solidFill>
                <a:latin typeface="Calibri" charset="0"/>
              </a:rPr>
              <a:pPr/>
              <a:t>4</a:t>
            </a:fld>
            <a:endParaRPr lang="en-US" altLang="zh-CN" sz="1200">
              <a:solidFill>
                <a:srgbClr val="898989"/>
              </a:solidFill>
              <a:latin typeface="Calibri" charset="0"/>
            </a:endParaRPr>
          </a:p>
        </p:txBody>
      </p:sp>
      <p:pic>
        <p:nvPicPr>
          <p:cNvPr id="23558" name="Picture 6" descr="hres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600" y="64177"/>
            <a:ext cx="10414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Calendar&#10;&#10;Description automatically generated">
            <a:extLst>
              <a:ext uri="{FF2B5EF4-FFF2-40B4-BE49-F238E27FC236}">
                <a16:creationId xmlns:a16="http://schemas.microsoft.com/office/drawing/2014/main" id="{CB41F397-CB6C-AB48-8B30-69C963B2D00D}"/>
              </a:ext>
            </a:extLst>
          </p:cNvPr>
          <p:cNvPicPr>
            <a:picLocks noChangeAspect="1"/>
          </p:cNvPicPr>
          <p:nvPr/>
        </p:nvPicPr>
        <p:blipFill rotWithShape="1">
          <a:blip r:embed="rId5">
            <a:extLst>
              <a:ext uri="{28A0092B-C50C-407E-A947-70E740481C1C}">
                <a14:useLocalDpi xmlns:a14="http://schemas.microsoft.com/office/drawing/2010/main" val="0"/>
              </a:ext>
            </a:extLst>
          </a:blip>
          <a:srcRect l="11240" r="11240" b="6812"/>
          <a:stretch/>
        </p:blipFill>
        <p:spPr>
          <a:xfrm>
            <a:off x="119336" y="1430103"/>
            <a:ext cx="5328592" cy="5351604"/>
          </a:xfrm>
          <a:prstGeom prst="rect">
            <a:avLst/>
          </a:prstGeom>
        </p:spPr>
      </p:pic>
      <p:sp>
        <p:nvSpPr>
          <p:cNvPr id="9" name="TextBox 8">
            <a:extLst>
              <a:ext uri="{FF2B5EF4-FFF2-40B4-BE49-F238E27FC236}">
                <a16:creationId xmlns:a16="http://schemas.microsoft.com/office/drawing/2014/main" id="{9F2BF2C3-7AF4-CF49-B925-BFFD9656769B}"/>
              </a:ext>
            </a:extLst>
          </p:cNvPr>
          <p:cNvSpPr txBox="1"/>
          <p:nvPr/>
        </p:nvSpPr>
        <p:spPr>
          <a:xfrm>
            <a:off x="5735960" y="2288890"/>
            <a:ext cx="6301707" cy="3293209"/>
          </a:xfrm>
          <a:prstGeom prst="rect">
            <a:avLst/>
          </a:prstGeom>
          <a:noFill/>
        </p:spPr>
        <p:txBody>
          <a:bodyPr wrap="square" rtlCol="0">
            <a:spAutoFit/>
          </a:bodyPr>
          <a:lstStyle/>
          <a:p>
            <a:pPr marL="285750" indent="-285750" algn="just">
              <a:buClr>
                <a:srgbClr val="FF0000"/>
              </a:buClr>
              <a:buFont typeface="Wingdings" pitchFamily="2" charset="2"/>
              <a:buChar char="q"/>
            </a:pPr>
            <a:r>
              <a:rPr lang="en-IN" sz="1600" dirty="0"/>
              <a:t>A rapidly developing supercell event of May 18, 2017, was selected.</a:t>
            </a:r>
          </a:p>
          <a:p>
            <a:pPr marL="285750" indent="-285750" algn="just">
              <a:buClr>
                <a:srgbClr val="FF0000"/>
              </a:buClr>
              <a:buFont typeface="Wingdings" pitchFamily="2" charset="2"/>
              <a:buChar char="q"/>
            </a:pPr>
            <a:endParaRPr lang="en-IN" sz="1600" dirty="0"/>
          </a:p>
          <a:p>
            <a:pPr marL="285750" indent="-285750" algn="just">
              <a:buClr>
                <a:srgbClr val="FF0000"/>
              </a:buClr>
              <a:buFont typeface="Wingdings" pitchFamily="2" charset="2"/>
              <a:buChar char="q"/>
            </a:pPr>
            <a:r>
              <a:rPr lang="en-IN" sz="1600" dirty="0"/>
              <a:t>Conducive dry line along with the high-level trough led to the formation of multiple supercells</a:t>
            </a:r>
          </a:p>
          <a:p>
            <a:pPr marL="285750" indent="-285750" algn="just">
              <a:buClr>
                <a:srgbClr val="FF0000"/>
              </a:buClr>
              <a:buFont typeface="Wingdings" pitchFamily="2" charset="2"/>
              <a:buChar char="q"/>
            </a:pPr>
            <a:endParaRPr lang="en-IN" sz="1600" dirty="0"/>
          </a:p>
          <a:p>
            <a:pPr marL="285750" indent="-285750" algn="just">
              <a:buClr>
                <a:srgbClr val="FF0000"/>
              </a:buClr>
              <a:buFont typeface="Wingdings" pitchFamily="2" charset="2"/>
              <a:buChar char="q"/>
            </a:pPr>
            <a:r>
              <a:rPr lang="en-IN" sz="1600" dirty="0"/>
              <a:t>ABI channel 9 observations sense the formation of towering cumulus clouds before the strong reflectivity signatures (≧35 </a:t>
            </a:r>
            <a:r>
              <a:rPr lang="en-IN" sz="1600" dirty="0" err="1"/>
              <a:t>dBz</a:t>
            </a:r>
            <a:r>
              <a:rPr lang="en-IN" sz="1600" dirty="0"/>
              <a:t>) are seen in RADAR observations</a:t>
            </a:r>
          </a:p>
          <a:p>
            <a:pPr marL="285750" indent="-285750" algn="just">
              <a:buClr>
                <a:srgbClr val="FF0000"/>
              </a:buClr>
              <a:buFont typeface="Wingdings" pitchFamily="2" charset="2"/>
              <a:buChar char="q"/>
            </a:pPr>
            <a:endParaRPr lang="en-IN" sz="1600" dirty="0"/>
          </a:p>
          <a:p>
            <a:pPr marL="285750" indent="-285750" algn="just">
              <a:buClr>
                <a:srgbClr val="FF0000"/>
              </a:buClr>
              <a:buFont typeface="Wingdings" pitchFamily="2" charset="2"/>
              <a:buChar char="q"/>
            </a:pPr>
            <a:r>
              <a:rPr lang="en-IN" sz="1600" dirty="0"/>
              <a:t>The two storms that initiated around 1800 UTC (labelled as A and B in Figure) developed into long-lived supercells.</a:t>
            </a:r>
          </a:p>
          <a:p>
            <a:pPr marL="285750" indent="-285750" algn="just">
              <a:buFont typeface="Arial" panose="020B0604020202020204" pitchFamily="34" charset="0"/>
              <a:buChar char="•"/>
            </a:pPr>
            <a:endParaRPr lang="en-US" sz="1600" dirty="0"/>
          </a:p>
        </p:txBody>
      </p:sp>
    </p:spTree>
    <p:extLst>
      <p:ext uri="{BB962C8B-B14F-4D97-AF65-F5344CB8AC3E}">
        <p14:creationId xmlns:p14="http://schemas.microsoft.com/office/powerpoint/2010/main" val="1836241769"/>
      </p:ext>
    </p:extLst>
  </p:cSld>
  <p:clrMapOvr>
    <a:masterClrMapping/>
  </p:clrMapOvr>
  <p:transition spd="slow" advTm="37092"/>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524000" y="1268413"/>
            <a:ext cx="9144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sp>
        <p:nvSpPr>
          <p:cNvPr id="23555" name="TextBox 5"/>
          <p:cNvSpPr txBox="1">
            <a:spLocks noChangeArrowheads="1"/>
          </p:cNvSpPr>
          <p:nvPr/>
        </p:nvSpPr>
        <p:spPr bwMode="auto">
          <a:xfrm>
            <a:off x="2564606" y="388290"/>
            <a:ext cx="66976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rgbClr val="982A22"/>
                </a:solidFill>
              </a:rPr>
              <a:t>Experiment design</a:t>
            </a:r>
          </a:p>
        </p:txBody>
      </p:sp>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D37AF3-B944-D84C-8714-F40CCC1CD6AD}" type="slidenum">
              <a:rPr lang="en-US" altLang="zh-CN" sz="1200">
                <a:solidFill>
                  <a:srgbClr val="898989"/>
                </a:solidFill>
                <a:latin typeface="Calibri" charset="0"/>
              </a:rPr>
              <a:pPr/>
              <a:t>5</a:t>
            </a:fld>
            <a:endParaRPr lang="en-US" altLang="zh-CN" sz="1200">
              <a:solidFill>
                <a:srgbClr val="898989"/>
              </a:solidFill>
              <a:latin typeface="Calibri" charset="0"/>
            </a:endParaRPr>
          </a:p>
        </p:txBody>
      </p:sp>
      <p:sp>
        <p:nvSpPr>
          <p:cNvPr id="2" name="TextBox 1">
            <a:extLst>
              <a:ext uri="{FF2B5EF4-FFF2-40B4-BE49-F238E27FC236}">
                <a16:creationId xmlns:a16="http://schemas.microsoft.com/office/drawing/2014/main" id="{46177F01-2D39-A747-B9D0-D896BB1CCD75}"/>
              </a:ext>
            </a:extLst>
          </p:cNvPr>
          <p:cNvSpPr txBox="1"/>
          <p:nvPr/>
        </p:nvSpPr>
        <p:spPr>
          <a:xfrm>
            <a:off x="0" y="1457099"/>
            <a:ext cx="6888088" cy="4278094"/>
          </a:xfrm>
          <a:prstGeom prst="rect">
            <a:avLst/>
          </a:prstGeom>
          <a:noFill/>
        </p:spPr>
        <p:txBody>
          <a:bodyPr wrap="square" rtlCol="0">
            <a:spAutoFit/>
          </a:bodyPr>
          <a:lstStyle/>
          <a:p>
            <a:pPr marL="285750" indent="-285750" algn="just">
              <a:buClr>
                <a:srgbClr val="FF0000"/>
              </a:buClr>
              <a:buFont typeface="Wingdings" pitchFamily="2" charset="2"/>
              <a:buChar char="q"/>
            </a:pPr>
            <a:r>
              <a:rPr lang="en-IN" sz="1600" dirty="0"/>
              <a:t>GSI based </a:t>
            </a:r>
            <a:r>
              <a:rPr lang="en-IN" sz="1600" dirty="0" err="1"/>
              <a:t>EnKF</a:t>
            </a:r>
            <a:r>
              <a:rPr lang="en-IN" sz="1600" dirty="0"/>
              <a:t> convective scale data assimilation system </a:t>
            </a:r>
            <a:r>
              <a:rPr lang="en-US" sz="1600" dirty="0"/>
              <a:t>(</a:t>
            </a:r>
            <a:r>
              <a:rPr lang="en-IN" sz="1600" dirty="0"/>
              <a:t>Johnson* et al. 2015, Wang* and Wang 2017)</a:t>
            </a:r>
          </a:p>
          <a:p>
            <a:pPr algn="just">
              <a:buClr>
                <a:srgbClr val="FF0000"/>
              </a:buClr>
            </a:pPr>
            <a:endParaRPr lang="en-IN" sz="1600" dirty="0"/>
          </a:p>
          <a:p>
            <a:pPr marL="285750" indent="-285750" algn="just">
              <a:buClr>
                <a:srgbClr val="FF0000"/>
              </a:buClr>
              <a:buFont typeface="Wingdings" pitchFamily="2" charset="2"/>
              <a:buChar char="q"/>
            </a:pPr>
            <a:r>
              <a:rPr lang="en-IN" sz="1600" dirty="0"/>
              <a:t>40 member ensemble assimilating RADAR reflectivity and Channel 9 (Water vapor sensitive) ABI radiance every 10 minutes from 1750 to 1900UTC.</a:t>
            </a:r>
          </a:p>
          <a:p>
            <a:pPr algn="just">
              <a:buClr>
                <a:srgbClr val="FF0000"/>
              </a:buClr>
            </a:pPr>
            <a:endParaRPr lang="en-IN" sz="1600" dirty="0"/>
          </a:p>
          <a:p>
            <a:pPr marL="285750" indent="-285750" algn="just">
              <a:buClr>
                <a:srgbClr val="FF0000"/>
              </a:buClr>
              <a:buFont typeface="Wingdings" pitchFamily="2" charset="2"/>
              <a:buChar char="q"/>
            </a:pPr>
            <a:r>
              <a:rPr lang="en-IN" sz="1600" dirty="0"/>
              <a:t>Adaptive observation error and additive inflation for ABI radiances (Johnson* et al. 2021)</a:t>
            </a:r>
          </a:p>
          <a:p>
            <a:pPr marL="285750" indent="-285750" algn="just">
              <a:buClr>
                <a:srgbClr val="FF0000"/>
              </a:buClr>
              <a:buFont typeface="Wingdings" pitchFamily="2" charset="2"/>
              <a:buChar char="q"/>
            </a:pPr>
            <a:endParaRPr lang="en-IN" sz="1600" dirty="0"/>
          </a:p>
          <a:p>
            <a:pPr marL="285750" indent="-285750" algn="just">
              <a:buClr>
                <a:srgbClr val="FF0000"/>
              </a:buClr>
              <a:buFont typeface="Wingdings" pitchFamily="2" charset="2"/>
              <a:buChar char="q"/>
            </a:pPr>
            <a:r>
              <a:rPr lang="en-US" sz="1600" dirty="0"/>
              <a:t>Posterior covariance inflation : Relaxation To Prior Spread (RTPS; Whitaker and Hamill 2012)</a:t>
            </a:r>
            <a:endParaRPr lang="en-IN" sz="1600" dirty="0"/>
          </a:p>
          <a:p>
            <a:pPr marL="285750" indent="-285750" algn="just">
              <a:buClr>
                <a:srgbClr val="FF0000"/>
              </a:buClr>
              <a:buFont typeface="Wingdings" pitchFamily="2" charset="2"/>
              <a:buChar char="q"/>
            </a:pPr>
            <a:endParaRPr lang="en-IN" sz="1600" dirty="0"/>
          </a:p>
          <a:p>
            <a:pPr marL="285750" indent="-285750" algn="just">
              <a:buClr>
                <a:srgbClr val="FF0000"/>
              </a:buClr>
              <a:buFont typeface="Wingdings" pitchFamily="2" charset="2"/>
              <a:buChar char="q"/>
            </a:pPr>
            <a:r>
              <a:rPr lang="en-IN" sz="1600" dirty="0"/>
              <a:t>Deterministic forecasts for 1 hr initialized from the ensemble mean analyses every 10 minutes from 1820UTC to 1900UTC</a:t>
            </a:r>
          </a:p>
          <a:p>
            <a:pPr marL="285750" indent="-285750" algn="just">
              <a:buClr>
                <a:srgbClr val="FF0000"/>
              </a:buClr>
              <a:buFont typeface="Arial" panose="020B0604020202020204" pitchFamily="34" charset="0"/>
              <a:buChar char="•"/>
            </a:pPr>
            <a:endParaRPr lang="en-IN" sz="1600" dirty="0"/>
          </a:p>
          <a:p>
            <a:pPr marL="285750" indent="-285750" algn="just">
              <a:buClr>
                <a:srgbClr val="FF0000"/>
              </a:buClr>
              <a:buFont typeface="Arial" panose="020B0604020202020204" pitchFamily="34" charset="0"/>
              <a:buChar char="•"/>
            </a:pPr>
            <a:endParaRPr lang="en-US" sz="1600" dirty="0"/>
          </a:p>
        </p:txBody>
      </p:sp>
      <p:cxnSp>
        <p:nvCxnSpPr>
          <p:cNvPr id="8" name="Straight Connector 7">
            <a:extLst>
              <a:ext uri="{FF2B5EF4-FFF2-40B4-BE49-F238E27FC236}">
                <a16:creationId xmlns:a16="http://schemas.microsoft.com/office/drawing/2014/main" id="{3550794C-778D-6246-A1DD-B3C29EE175CB}"/>
              </a:ext>
            </a:extLst>
          </p:cNvPr>
          <p:cNvCxnSpPr>
            <a:cxnSpLocks/>
          </p:cNvCxnSpPr>
          <p:nvPr/>
        </p:nvCxnSpPr>
        <p:spPr>
          <a:xfrm>
            <a:off x="0" y="1268413"/>
            <a:ext cx="12192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9" name="Picture 7" descr="ou_logo_400x560.jpg">
            <a:extLst>
              <a:ext uri="{FF2B5EF4-FFF2-40B4-BE49-F238E27FC236}">
                <a16:creationId xmlns:a16="http://schemas.microsoft.com/office/drawing/2014/main" id="{66FA934C-A6D5-9741-9298-D2325453AE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336" y="64177"/>
            <a:ext cx="657225"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6" descr="hres2.PNG">
            <a:extLst>
              <a:ext uri="{FF2B5EF4-FFF2-40B4-BE49-F238E27FC236}">
                <a16:creationId xmlns:a16="http://schemas.microsoft.com/office/drawing/2014/main" id="{889A6AD2-124B-2448-A199-9D282045A4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600" y="64177"/>
            <a:ext cx="10414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a:extLst>
              <a:ext uri="{FF2B5EF4-FFF2-40B4-BE49-F238E27FC236}">
                <a16:creationId xmlns:a16="http://schemas.microsoft.com/office/drawing/2014/main" id="{87D5F21E-70E4-A847-84C9-3D63953A9846}"/>
              </a:ext>
            </a:extLst>
          </p:cNvPr>
          <p:cNvSpPr txBox="1"/>
          <p:nvPr/>
        </p:nvSpPr>
        <p:spPr>
          <a:xfrm>
            <a:off x="7961188" y="6015697"/>
            <a:ext cx="3110384" cy="738664"/>
          </a:xfrm>
          <a:prstGeom prst="rect">
            <a:avLst/>
          </a:prstGeom>
          <a:noFill/>
        </p:spPr>
        <p:txBody>
          <a:bodyPr wrap="square" rtlCol="0">
            <a:spAutoFit/>
          </a:bodyPr>
          <a:lstStyle/>
          <a:p>
            <a:pPr algn="ctr"/>
            <a:r>
              <a:rPr lang="en-US" sz="1400" b="1" dirty="0"/>
              <a:t>Composite reflectivity swath observation (</a:t>
            </a:r>
            <a:r>
              <a:rPr lang="en-US" sz="1400" b="1" dirty="0" err="1"/>
              <a:t>dBz</a:t>
            </a:r>
            <a:r>
              <a:rPr lang="en-US" sz="1400" b="1" dirty="0"/>
              <a:t>) 1750 to 1850UTC</a:t>
            </a:r>
          </a:p>
        </p:txBody>
      </p:sp>
      <p:sp>
        <p:nvSpPr>
          <p:cNvPr id="14" name="TextBox 13">
            <a:extLst>
              <a:ext uri="{FF2B5EF4-FFF2-40B4-BE49-F238E27FC236}">
                <a16:creationId xmlns:a16="http://schemas.microsoft.com/office/drawing/2014/main" id="{D23BC336-83E2-DD40-A636-0FDD4814CFF2}"/>
              </a:ext>
            </a:extLst>
          </p:cNvPr>
          <p:cNvSpPr txBox="1"/>
          <p:nvPr/>
        </p:nvSpPr>
        <p:spPr>
          <a:xfrm>
            <a:off x="8043655" y="1757235"/>
            <a:ext cx="2952328" cy="307777"/>
          </a:xfrm>
          <a:prstGeom prst="rect">
            <a:avLst/>
          </a:prstGeom>
          <a:noFill/>
        </p:spPr>
        <p:txBody>
          <a:bodyPr wrap="square" rtlCol="0">
            <a:spAutoFit/>
          </a:bodyPr>
          <a:lstStyle/>
          <a:p>
            <a:pPr algn="ctr"/>
            <a:r>
              <a:rPr lang="en-US" sz="1400" b="1" dirty="0"/>
              <a:t>Domain</a:t>
            </a:r>
          </a:p>
        </p:txBody>
      </p:sp>
      <p:pic>
        <p:nvPicPr>
          <p:cNvPr id="11" name="Picture 10" descr="Chart&#10;&#10;Description automatically generated">
            <a:extLst>
              <a:ext uri="{FF2B5EF4-FFF2-40B4-BE49-F238E27FC236}">
                <a16:creationId xmlns:a16="http://schemas.microsoft.com/office/drawing/2014/main" id="{B826C795-D629-884A-AD01-E291DF71196A}"/>
              </a:ext>
            </a:extLst>
          </p:cNvPr>
          <p:cNvPicPr>
            <a:picLocks noChangeAspect="1"/>
          </p:cNvPicPr>
          <p:nvPr/>
        </p:nvPicPr>
        <p:blipFill rotWithShape="1">
          <a:blip r:embed="rId5">
            <a:extLst>
              <a:ext uri="{28A0092B-C50C-407E-A947-70E740481C1C}">
                <a14:useLocalDpi xmlns:a14="http://schemas.microsoft.com/office/drawing/2010/main" val="0"/>
              </a:ext>
            </a:extLst>
          </a:blip>
          <a:srcRect t="7701" b="10219"/>
          <a:stretch/>
        </p:blipFill>
        <p:spPr>
          <a:xfrm>
            <a:off x="7095204" y="2041117"/>
            <a:ext cx="4842351" cy="3974580"/>
          </a:xfrm>
          <a:prstGeom prst="rect">
            <a:avLst/>
          </a:prstGeom>
        </p:spPr>
      </p:pic>
    </p:spTree>
    <p:extLst>
      <p:ext uri="{BB962C8B-B14F-4D97-AF65-F5344CB8AC3E}">
        <p14:creationId xmlns:p14="http://schemas.microsoft.com/office/powerpoint/2010/main" val="3530348969"/>
      </p:ext>
    </p:extLst>
  </p:cSld>
  <p:clrMapOvr>
    <a:masterClrMapping/>
  </p:clrMapOvr>
  <p:transition spd="slow" advTm="37092"/>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524000" y="1268413"/>
            <a:ext cx="9144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sp>
        <p:nvSpPr>
          <p:cNvPr id="23555" name="TextBox 5"/>
          <p:cNvSpPr txBox="1">
            <a:spLocks noChangeArrowheads="1"/>
          </p:cNvSpPr>
          <p:nvPr/>
        </p:nvSpPr>
        <p:spPr bwMode="auto">
          <a:xfrm>
            <a:off x="2564606" y="388290"/>
            <a:ext cx="66976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rgbClr val="982A22"/>
                </a:solidFill>
              </a:rPr>
              <a:t>Bias correction approaches</a:t>
            </a:r>
          </a:p>
        </p:txBody>
      </p:sp>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D37AF3-B944-D84C-8714-F40CCC1CD6AD}" type="slidenum">
              <a:rPr lang="en-US" altLang="zh-CN" sz="1200">
                <a:solidFill>
                  <a:srgbClr val="898989"/>
                </a:solidFill>
                <a:latin typeface="Calibri" charset="0"/>
              </a:rPr>
              <a:pPr/>
              <a:t>6</a:t>
            </a:fld>
            <a:endParaRPr lang="en-US" altLang="zh-CN" sz="1200" dirty="0">
              <a:solidFill>
                <a:srgbClr val="898989"/>
              </a:solidFill>
              <a:latin typeface="Calibri"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6177F01-2D39-A747-B9D0-D896BB1CCD75}"/>
                  </a:ext>
                </a:extLst>
              </p:cNvPr>
              <p:cNvSpPr txBox="1"/>
              <p:nvPr/>
            </p:nvSpPr>
            <p:spPr>
              <a:xfrm>
                <a:off x="119336" y="1437600"/>
                <a:ext cx="11953328" cy="7102778"/>
              </a:xfrm>
              <a:prstGeom prst="rect">
                <a:avLst/>
              </a:prstGeom>
              <a:noFill/>
            </p:spPr>
            <p:txBody>
              <a:bodyPr wrap="square" rtlCol="0">
                <a:spAutoFit/>
              </a:bodyPr>
              <a:lstStyle/>
              <a:p>
                <a:pPr marL="285750" indent="-285750" algn="just">
                  <a:buClr>
                    <a:srgbClr val="FF0000"/>
                  </a:buClr>
                  <a:buFont typeface="Wingdings" pitchFamily="2" charset="2"/>
                  <a:buChar char="q"/>
                </a:pPr>
                <a:r>
                  <a:rPr lang="en-IN" sz="1600" b="1" u="sng" dirty="0"/>
                  <a:t>Non-linear offline bias correction:</a:t>
                </a:r>
              </a:p>
              <a:p>
                <a:pPr algn="just">
                  <a:buClr>
                    <a:srgbClr val="FF0000"/>
                  </a:buClr>
                </a:pPr>
                <a:endParaRPr lang="en-IN" sz="1600" dirty="0"/>
              </a:p>
              <a:p>
                <a:pPr marL="285750" indent="-285750" algn="just">
                  <a:buClr>
                    <a:srgbClr val="FF0000"/>
                  </a:buClr>
                  <a:buFont typeface="Wingdings" pitchFamily="2" charset="2"/>
                  <a:buChar char="Ø"/>
                </a:pPr>
                <a:r>
                  <a:rPr lang="en-IN" sz="1600" dirty="0"/>
                  <a:t>Statistics of first-guess departures (O-B) are used to estimate the bias. </a:t>
                </a:r>
              </a:p>
              <a:p>
                <a:pPr marL="285750" indent="-285750" algn="just">
                  <a:buClr>
                    <a:srgbClr val="FF0000"/>
                  </a:buClr>
                  <a:buFont typeface="Wingdings" pitchFamily="2" charset="2"/>
                  <a:buChar char="Ø"/>
                </a:pPr>
                <a:r>
                  <a:rPr lang="en-IN" sz="1600" dirty="0"/>
                  <a:t>Can not distinguish bias in the </a:t>
                </a:r>
                <a:r>
                  <a:rPr lang="en-IN" sz="1600" dirty="0" err="1"/>
                  <a:t>obs</a:t>
                </a:r>
                <a:r>
                  <a:rPr lang="en-IN" sz="1600" dirty="0"/>
                  <a:t> and bias in the model</a:t>
                </a:r>
              </a:p>
              <a:p>
                <a:pPr marL="285750" indent="-285750" algn="just">
                  <a:buClr>
                    <a:srgbClr val="FF0000"/>
                  </a:buClr>
                  <a:buFont typeface="Wingdings" pitchFamily="2" charset="2"/>
                  <a:buChar char="Ø"/>
                </a:pPr>
                <a:r>
                  <a:rPr lang="en-IN" sz="1600" dirty="0"/>
                  <a:t>The non-linear offline approach by </a:t>
                </a:r>
                <a:r>
                  <a:rPr lang="en-IN" sz="1600" dirty="0" err="1"/>
                  <a:t>Otkin</a:t>
                </a:r>
                <a:r>
                  <a:rPr lang="en-IN" sz="1600" dirty="0"/>
                  <a:t> et al. (2018) represents fitting a polynomial function of bias predictors to the model first-guess departure.  </a:t>
                </a:r>
              </a:p>
              <a:p>
                <a:pPr marL="285750" indent="-285750" algn="just">
                  <a:buClr>
                    <a:srgbClr val="FF0000"/>
                  </a:buClr>
                  <a:buFont typeface="Wingdings" pitchFamily="2" charset="2"/>
                  <a:buChar char="Ø"/>
                </a:pPr>
                <a:endParaRPr lang="en-IN" sz="1600" dirty="0"/>
              </a:p>
              <a:p>
                <a:pPr algn="just">
                  <a:buClr>
                    <a:srgbClr val="FF0000"/>
                  </a:buClr>
                </a:pPr>
                <a:r>
                  <a:rPr lang="en-IN" sz="1600" dirty="0"/>
                  <a:t>     Observation departure: </a:t>
                </a:r>
                <a:r>
                  <a:rPr lang="en-IN" sz="1600" dirty="0" err="1"/>
                  <a:t>d</a:t>
                </a:r>
                <a:r>
                  <a:rPr lang="en-IN" sz="1600" b="1" dirty="0" err="1"/>
                  <a:t>Y</a:t>
                </a:r>
                <a:r>
                  <a:rPr lang="en-IN" sz="1600" dirty="0"/>
                  <a:t> = y –h(x)</a:t>
                </a:r>
              </a:p>
              <a:p>
                <a:pPr algn="just">
                  <a:buClr>
                    <a:srgbClr val="FF0000"/>
                  </a:buClr>
                </a:pPr>
                <a:endParaRPr lang="en-IN" sz="1600" dirty="0"/>
              </a:p>
              <a:p>
                <a:pPr algn="just">
                  <a:buClr>
                    <a:srgbClr val="FF0000"/>
                  </a:buClr>
                </a:pPr>
                <a14:m>
                  <m:oMath xmlns:m="http://schemas.openxmlformats.org/officeDocument/2006/math">
                    <m:r>
                      <a:rPr lang="en-US" b="0" i="1" smtClean="0">
                        <a:latin typeface="Cambria Math" panose="02040503050406030204" pitchFamily="18" charset="0"/>
                      </a:rPr>
                      <m:t>     </m:t>
                    </m:r>
                    <m:r>
                      <a:rPr lang="en-IN" i="1">
                        <a:latin typeface="Cambria Math" panose="02040503050406030204" pitchFamily="18" charset="0"/>
                      </a:rPr>
                      <m:t>𝑑</m:t>
                    </m:r>
                    <m:r>
                      <a:rPr lang="en-IN" b="1" i="1">
                        <a:latin typeface="Cambria Math" panose="02040503050406030204" pitchFamily="18" charset="0"/>
                      </a:rPr>
                      <m:t>𝒀</m:t>
                    </m:r>
                    <m:r>
                      <a:rPr lang="en-IN">
                        <a:latin typeface="Cambria Math" panose="02040503050406030204" pitchFamily="18" charset="0"/>
                      </a:rPr>
                      <m:t>=[</m:t>
                    </m:r>
                    <m:sSub>
                      <m:sSubPr>
                        <m:ctrlPr>
                          <a:rPr lang="en-IN" sz="1600" i="1">
                            <a:latin typeface="Cambria Math" panose="02040503050406030204" pitchFamily="18" charset="0"/>
                          </a:rPr>
                        </m:ctrlPr>
                      </m:sSubPr>
                      <m:e>
                        <m:r>
                          <a:rPr lang="en-IN" i="1">
                            <a:latin typeface="Cambria Math" panose="02040503050406030204" pitchFamily="18" charset="0"/>
                          </a:rPr>
                          <m:t>𝑏</m:t>
                        </m:r>
                      </m:e>
                      <m:sub>
                        <m:r>
                          <a:rPr lang="en-IN">
                            <a:latin typeface="Cambria Math" panose="02040503050406030204" pitchFamily="18" charset="0"/>
                          </a:rPr>
                          <m:t>0</m:t>
                        </m:r>
                      </m:sub>
                    </m:sSub>
                    <m:r>
                      <a:rPr lang="en-IN">
                        <a:latin typeface="Cambria Math" panose="02040503050406030204" pitchFamily="18" charset="0"/>
                      </a:rPr>
                      <m:t>+ </m:t>
                    </m:r>
                    <m:sSub>
                      <m:sSubPr>
                        <m:ctrlPr>
                          <a:rPr lang="en-IN" sz="1600" i="1">
                            <a:latin typeface="Cambria Math" panose="02040503050406030204" pitchFamily="18" charset="0"/>
                          </a:rPr>
                        </m:ctrlPr>
                      </m:sSubPr>
                      <m:e>
                        <m:r>
                          <a:rPr lang="en-IN" i="1">
                            <a:latin typeface="Cambria Math" panose="02040503050406030204" pitchFamily="18" charset="0"/>
                          </a:rPr>
                          <m:t>𝑏</m:t>
                        </m:r>
                      </m:e>
                      <m:sub>
                        <m:r>
                          <a:rPr lang="en-IN">
                            <a:latin typeface="Cambria Math" panose="02040503050406030204" pitchFamily="18" charset="0"/>
                          </a:rPr>
                          <m:t>1</m:t>
                        </m:r>
                      </m:sub>
                    </m:sSub>
                    <m:d>
                      <m:dPr>
                        <m:ctrlPr>
                          <a:rPr lang="en-IN" sz="1600" i="1">
                            <a:latin typeface="Cambria Math" panose="02040503050406030204" pitchFamily="18" charset="0"/>
                          </a:rPr>
                        </m:ctrlPr>
                      </m:dPr>
                      <m:e>
                        <m:sSub>
                          <m:sSubPr>
                            <m:ctrlPr>
                              <a:rPr lang="en-IN" sz="1600" i="1">
                                <a:latin typeface="Cambria Math" panose="02040503050406030204" pitchFamily="18" charset="0"/>
                              </a:rPr>
                            </m:ctrlPr>
                          </m:sSubPr>
                          <m:e>
                            <m:r>
                              <a:rPr lang="en-IN" i="1">
                                <a:latin typeface="Cambria Math" panose="02040503050406030204" pitchFamily="18" charset="0"/>
                              </a:rPr>
                              <m:t>𝑧</m:t>
                            </m:r>
                          </m:e>
                          <m:sub>
                            <m:r>
                              <a:rPr lang="en-IN" i="1">
                                <a:latin typeface="Cambria Math" panose="02040503050406030204" pitchFamily="18" charset="0"/>
                              </a:rPr>
                              <m:t>𝑖</m:t>
                            </m:r>
                          </m:sub>
                        </m:sSub>
                        <m:r>
                          <a:rPr lang="en-IN" i="1">
                            <a:latin typeface="Cambria Math" panose="02040503050406030204" pitchFamily="18" charset="0"/>
                          </a:rPr>
                          <m:t>−</m:t>
                        </m:r>
                        <m:r>
                          <a:rPr lang="en-IN" i="1">
                            <a:latin typeface="Cambria Math" panose="02040503050406030204" pitchFamily="18" charset="0"/>
                          </a:rPr>
                          <m:t>𝑐</m:t>
                        </m:r>
                      </m:e>
                    </m:d>
                    <m:r>
                      <a:rPr lang="en-IN">
                        <a:latin typeface="Cambria Math" panose="02040503050406030204" pitchFamily="18" charset="0"/>
                      </a:rPr>
                      <m:t>+</m:t>
                    </m:r>
                    <m:sSub>
                      <m:sSubPr>
                        <m:ctrlPr>
                          <a:rPr lang="en-IN" sz="1600" i="1">
                            <a:latin typeface="Cambria Math" panose="02040503050406030204" pitchFamily="18" charset="0"/>
                          </a:rPr>
                        </m:ctrlPr>
                      </m:sSubPr>
                      <m:e>
                        <m:r>
                          <a:rPr lang="en-IN" i="1">
                            <a:latin typeface="Cambria Math" panose="02040503050406030204" pitchFamily="18" charset="0"/>
                          </a:rPr>
                          <m:t>𝑏</m:t>
                        </m:r>
                      </m:e>
                      <m:sub>
                        <m:r>
                          <a:rPr lang="en-IN">
                            <a:latin typeface="Cambria Math" panose="02040503050406030204" pitchFamily="18" charset="0"/>
                          </a:rPr>
                          <m:t>2</m:t>
                        </m:r>
                      </m:sub>
                    </m:sSub>
                    <m:sSup>
                      <m:sSupPr>
                        <m:ctrlPr>
                          <a:rPr lang="en-IN" sz="1600" i="1">
                            <a:latin typeface="Cambria Math" panose="02040503050406030204" pitchFamily="18" charset="0"/>
                          </a:rPr>
                        </m:ctrlPr>
                      </m:sSupPr>
                      <m:e>
                        <m:d>
                          <m:dPr>
                            <m:ctrlPr>
                              <a:rPr lang="en-IN" sz="1600" i="1">
                                <a:latin typeface="Cambria Math" panose="02040503050406030204" pitchFamily="18" charset="0"/>
                              </a:rPr>
                            </m:ctrlPr>
                          </m:dPr>
                          <m:e>
                            <m:sSub>
                              <m:sSubPr>
                                <m:ctrlPr>
                                  <a:rPr lang="en-IN" sz="1600" i="1">
                                    <a:latin typeface="Cambria Math" panose="02040503050406030204" pitchFamily="18" charset="0"/>
                                  </a:rPr>
                                </m:ctrlPr>
                              </m:sSubPr>
                              <m:e>
                                <m:r>
                                  <a:rPr lang="en-IN" i="1">
                                    <a:latin typeface="Cambria Math" panose="02040503050406030204" pitchFamily="18" charset="0"/>
                                  </a:rPr>
                                  <m:t>𝑧</m:t>
                                </m:r>
                              </m:e>
                              <m:sub>
                                <m:r>
                                  <a:rPr lang="en-IN" i="1">
                                    <a:latin typeface="Cambria Math" panose="02040503050406030204" pitchFamily="18" charset="0"/>
                                  </a:rPr>
                                  <m:t>𝑖</m:t>
                                </m:r>
                              </m:sub>
                            </m:sSub>
                            <m:r>
                              <a:rPr lang="en-IN" i="1">
                                <a:latin typeface="Cambria Math" panose="02040503050406030204" pitchFamily="18" charset="0"/>
                              </a:rPr>
                              <m:t>−</m:t>
                            </m:r>
                            <m:r>
                              <a:rPr lang="en-IN" i="1">
                                <a:latin typeface="Cambria Math" panose="02040503050406030204" pitchFamily="18" charset="0"/>
                              </a:rPr>
                              <m:t>𝑐</m:t>
                            </m:r>
                          </m:e>
                        </m:d>
                      </m:e>
                      <m:sup>
                        <m:r>
                          <a:rPr lang="en-IN">
                            <a:latin typeface="Cambria Math" panose="02040503050406030204" pitchFamily="18" charset="0"/>
                          </a:rPr>
                          <m:t>2</m:t>
                        </m:r>
                      </m:sup>
                    </m:sSup>
                    <m:r>
                      <a:rPr lang="en-IN">
                        <a:latin typeface="Cambria Math" panose="02040503050406030204" pitchFamily="18" charset="0"/>
                      </a:rPr>
                      <m:t>+ </m:t>
                    </m:r>
                    <m:sSub>
                      <m:sSubPr>
                        <m:ctrlPr>
                          <a:rPr lang="en-IN" sz="1600" i="1">
                            <a:latin typeface="Cambria Math" panose="02040503050406030204" pitchFamily="18" charset="0"/>
                          </a:rPr>
                        </m:ctrlPr>
                      </m:sSubPr>
                      <m:e>
                        <m:r>
                          <a:rPr lang="en-IN" i="1">
                            <a:latin typeface="Cambria Math" panose="02040503050406030204" pitchFamily="18" charset="0"/>
                          </a:rPr>
                          <m:t>𝑏</m:t>
                        </m:r>
                      </m:e>
                      <m:sub>
                        <m:r>
                          <a:rPr lang="en-IN">
                            <a:latin typeface="Cambria Math" panose="02040503050406030204" pitchFamily="18" charset="0"/>
                          </a:rPr>
                          <m:t>3</m:t>
                        </m:r>
                      </m:sub>
                    </m:sSub>
                    <m:sSup>
                      <m:sSupPr>
                        <m:ctrlPr>
                          <a:rPr lang="en-IN" sz="1600" i="1">
                            <a:latin typeface="Cambria Math" panose="02040503050406030204" pitchFamily="18" charset="0"/>
                          </a:rPr>
                        </m:ctrlPr>
                      </m:sSupPr>
                      <m:e>
                        <m:d>
                          <m:dPr>
                            <m:ctrlPr>
                              <a:rPr lang="en-IN" sz="1600" i="1">
                                <a:latin typeface="Cambria Math" panose="02040503050406030204" pitchFamily="18" charset="0"/>
                              </a:rPr>
                            </m:ctrlPr>
                          </m:dPr>
                          <m:e>
                            <m:sSub>
                              <m:sSubPr>
                                <m:ctrlPr>
                                  <a:rPr lang="en-IN" sz="1600" i="1">
                                    <a:latin typeface="Cambria Math" panose="02040503050406030204" pitchFamily="18" charset="0"/>
                                  </a:rPr>
                                </m:ctrlPr>
                              </m:sSubPr>
                              <m:e>
                                <m:r>
                                  <a:rPr lang="en-IN" i="1">
                                    <a:latin typeface="Cambria Math" panose="02040503050406030204" pitchFamily="18" charset="0"/>
                                  </a:rPr>
                                  <m:t>𝑧</m:t>
                                </m:r>
                              </m:e>
                              <m:sub>
                                <m:r>
                                  <a:rPr lang="en-IN" i="1">
                                    <a:latin typeface="Cambria Math" panose="02040503050406030204" pitchFamily="18" charset="0"/>
                                  </a:rPr>
                                  <m:t>𝑖</m:t>
                                </m:r>
                              </m:sub>
                            </m:sSub>
                            <m:r>
                              <a:rPr lang="en-IN" i="1">
                                <a:latin typeface="Cambria Math" panose="02040503050406030204" pitchFamily="18" charset="0"/>
                              </a:rPr>
                              <m:t>−</m:t>
                            </m:r>
                            <m:r>
                              <a:rPr lang="en-IN" i="1">
                                <a:latin typeface="Cambria Math" panose="02040503050406030204" pitchFamily="18" charset="0"/>
                              </a:rPr>
                              <m:t>𝑐</m:t>
                            </m:r>
                          </m:e>
                        </m:d>
                      </m:e>
                      <m:sup>
                        <m:r>
                          <a:rPr lang="en-IN">
                            <a:latin typeface="Cambria Math" panose="02040503050406030204" pitchFamily="18" charset="0"/>
                          </a:rPr>
                          <m:t>3</m:t>
                        </m:r>
                      </m:sup>
                    </m:sSup>
                    <m:r>
                      <a:rPr lang="en-IN">
                        <a:latin typeface="Cambria Math" panose="02040503050406030204" pitchFamily="18" charset="0"/>
                      </a:rPr>
                      <m:t>]  , </m:t>
                    </m:r>
                    <m:r>
                      <a:rPr lang="en-IN" i="1">
                        <a:latin typeface="Cambria Math" panose="02040503050406030204" pitchFamily="18" charset="0"/>
                      </a:rPr>
                      <m:t>𝑖</m:t>
                    </m:r>
                    <m:r>
                      <a:rPr lang="en-IN">
                        <a:latin typeface="Cambria Math" panose="02040503050406030204" pitchFamily="18" charset="0"/>
                      </a:rPr>
                      <m:t>=1 </m:t>
                    </m:r>
                    <m:r>
                      <a:rPr lang="en-IN" i="1">
                        <a:latin typeface="Cambria Math" panose="02040503050406030204" pitchFamily="18" charset="0"/>
                      </a:rPr>
                      <m:t>𝑡𝑜</m:t>
                    </m:r>
                    <m:r>
                      <a:rPr lang="en-IN">
                        <a:latin typeface="Cambria Math" panose="02040503050406030204" pitchFamily="18" charset="0"/>
                      </a:rPr>
                      <m:t> </m:t>
                    </m:r>
                    <m:r>
                      <a:rPr lang="en-IN" i="1">
                        <a:latin typeface="Cambria Math" panose="02040503050406030204" pitchFamily="18" charset="0"/>
                      </a:rPr>
                      <m:t>𝑚</m:t>
                    </m:r>
                  </m:oMath>
                </a14:m>
                <a:r>
                  <a:rPr lang="en-IN" sz="1600" dirty="0">
                    <a:effectLst/>
                  </a:rPr>
                  <a:t> </a:t>
                </a:r>
                <a:endParaRPr lang="en-IN" sz="1600" dirty="0"/>
              </a:p>
              <a:p>
                <a:pPr algn="just">
                  <a:buClr>
                    <a:srgbClr val="FF0000"/>
                  </a:buClr>
                </a:pPr>
                <a:endParaRPr lang="en-IN" sz="1600" dirty="0">
                  <a:effectLst/>
                </a:endParaRPr>
              </a:p>
              <a:p>
                <a:pPr algn="just">
                  <a:buClr>
                    <a:srgbClr val="FF0000"/>
                  </a:buClr>
                </a:pPr>
                <a:r>
                  <a:rPr lang="en-IN" sz="1600" dirty="0"/>
                  <a:t>     z -&gt; bias predictor, b</a:t>
                </a:r>
                <a:r>
                  <a:rPr lang="en-IN" sz="1600" baseline="-25000" dirty="0"/>
                  <a:t>0</a:t>
                </a:r>
                <a:r>
                  <a:rPr lang="en-IN" sz="1600" dirty="0"/>
                  <a:t>,b</a:t>
                </a:r>
                <a:r>
                  <a:rPr lang="en-IN" sz="1600" baseline="-25000" dirty="0"/>
                  <a:t>1</a:t>
                </a:r>
                <a:r>
                  <a:rPr lang="en-IN" sz="1600" dirty="0"/>
                  <a:t>,b</a:t>
                </a:r>
                <a:r>
                  <a:rPr lang="en-IN" sz="1600" baseline="-25000" dirty="0"/>
                  <a:t>2</a:t>
                </a:r>
                <a:r>
                  <a:rPr lang="en-IN" sz="1600" dirty="0"/>
                  <a:t> and b</a:t>
                </a:r>
                <a:r>
                  <a:rPr lang="en-IN" sz="1600" baseline="-25000" dirty="0"/>
                  <a:t>3</a:t>
                </a:r>
                <a:r>
                  <a:rPr lang="en-IN" sz="1600" dirty="0"/>
                  <a:t> -&gt; bias coefficients</a:t>
                </a:r>
                <a:r>
                  <a:rPr lang="en-IN" sz="1600" dirty="0">
                    <a:effectLst/>
                  </a:rPr>
                  <a:t>    </a:t>
                </a:r>
              </a:p>
              <a:p>
                <a:pPr algn="just">
                  <a:buClr>
                    <a:srgbClr val="FF0000"/>
                  </a:buClr>
                </a:pPr>
                <a:endParaRPr lang="en-IN" sz="1600" dirty="0">
                  <a:effectLst/>
                </a:endParaRPr>
              </a:p>
              <a:p>
                <a:pPr algn="just">
                  <a:buClr>
                    <a:srgbClr val="FF0000"/>
                  </a:buClr>
                </a:pPr>
                <a:r>
                  <a:rPr lang="en-IN" sz="1600" dirty="0"/>
                  <a:t>    </a:t>
                </a:r>
                <a:r>
                  <a:rPr lang="en-IN" sz="1600" dirty="0">
                    <a:effectLst/>
                  </a:rPr>
                  <a:t> In matrix form,</a:t>
                </a:r>
              </a:p>
              <a:p>
                <a:pPr algn="just">
                  <a:buClr>
                    <a:srgbClr val="FF0000"/>
                  </a:buClr>
                </a:pPr>
                <a:r>
                  <a:rPr lang="en-IN" sz="1600" dirty="0"/>
                  <a:t>  </a:t>
                </a:r>
              </a:p>
              <a:p>
                <a:pPr algn="just">
                  <a:buClr>
                    <a:srgbClr val="FF0000"/>
                  </a:buClr>
                </a:pPr>
                <a:r>
                  <a:rPr lang="en-IN" sz="1600" dirty="0">
                    <a:effectLst/>
                  </a:rPr>
                  <a:t>     </a:t>
                </a:r>
                <a14:m>
                  <m:oMath xmlns:m="http://schemas.openxmlformats.org/officeDocument/2006/math">
                    <m:r>
                      <a:rPr lang="en-IN" i="1">
                        <a:latin typeface="Cambria Math" panose="02040503050406030204" pitchFamily="18" charset="0"/>
                      </a:rPr>
                      <m:t>𝑑</m:t>
                    </m:r>
                    <m:r>
                      <a:rPr lang="en-IN" b="1" i="1">
                        <a:latin typeface="Cambria Math" panose="02040503050406030204" pitchFamily="18" charset="0"/>
                      </a:rPr>
                      <m:t>𝒀</m:t>
                    </m:r>
                    <m:r>
                      <a:rPr lang="en-IN">
                        <a:latin typeface="Cambria Math" panose="02040503050406030204" pitchFamily="18" charset="0"/>
                      </a:rPr>
                      <m:t>=</m:t>
                    </m:r>
                    <m:r>
                      <a:rPr lang="en-IN" b="1" i="1">
                        <a:latin typeface="Cambria Math" panose="02040503050406030204" pitchFamily="18" charset="0"/>
                      </a:rPr>
                      <m:t>𝑨𝒃</m:t>
                    </m:r>
                  </m:oMath>
                </a14:m>
                <a:r>
                  <a:rPr lang="en-IN" sz="1600" dirty="0">
                    <a:effectLst/>
                  </a:rPr>
                  <a:t> </a:t>
                </a:r>
              </a:p>
              <a:p>
                <a:pPr algn="just">
                  <a:buClr>
                    <a:srgbClr val="FF0000"/>
                  </a:buClr>
                </a:pPr>
                <a:endParaRPr lang="en-IN" sz="1600" dirty="0"/>
              </a:p>
              <a:p>
                <a:r>
                  <a:rPr lang="en-IN" sz="1600" dirty="0">
                    <a:effectLst/>
                  </a:rPr>
                  <a:t>     </a:t>
                </a:r>
                <a:r>
                  <a:rPr lang="en-IN" sz="1600" dirty="0"/>
                  <a:t>The solution to the above system is given by,</a:t>
                </a:r>
              </a:p>
              <a:p>
                <a:r>
                  <a:rPr lang="en-IN" dirty="0"/>
                  <a:t> </a:t>
                </a:r>
              </a:p>
              <a:p>
                <a14:m>
                  <m:oMath xmlns:m="http://schemas.openxmlformats.org/officeDocument/2006/math">
                    <m:r>
                      <a:rPr lang="en-US" b="1" i="1" smtClean="0">
                        <a:latin typeface="Cambria Math" panose="02040503050406030204" pitchFamily="18" charset="0"/>
                      </a:rPr>
                      <m:t>       </m:t>
                    </m:r>
                    <m:r>
                      <a:rPr lang="en-IN" b="1" i="1">
                        <a:latin typeface="Cambria Math" panose="02040503050406030204" pitchFamily="18" charset="0"/>
                      </a:rPr>
                      <m:t>𝒃</m:t>
                    </m:r>
                    <m:r>
                      <a:rPr lang="en-IN">
                        <a:latin typeface="Cambria Math" panose="02040503050406030204" pitchFamily="18" charset="0"/>
                      </a:rPr>
                      <m:t>=</m:t>
                    </m:r>
                    <m:sSup>
                      <m:sSupPr>
                        <m:ctrlPr>
                          <a:rPr lang="en-IN" sz="1600" i="1">
                            <a:latin typeface="Cambria Math" panose="02040503050406030204" pitchFamily="18" charset="0"/>
                          </a:rPr>
                        </m:ctrlPr>
                      </m:sSupPr>
                      <m:e>
                        <m:r>
                          <a:rPr lang="en-IN">
                            <a:latin typeface="Cambria Math" panose="02040503050406030204" pitchFamily="18" charset="0"/>
                          </a:rPr>
                          <m:t>[∝</m:t>
                        </m:r>
                        <m:r>
                          <a:rPr lang="en-IN" b="1" i="1">
                            <a:latin typeface="Cambria Math" panose="02040503050406030204" pitchFamily="18" charset="0"/>
                          </a:rPr>
                          <m:t>𝑰</m:t>
                        </m:r>
                        <m:r>
                          <a:rPr lang="en-IN">
                            <a:latin typeface="Cambria Math" panose="02040503050406030204" pitchFamily="18" charset="0"/>
                          </a:rPr>
                          <m:t>+</m:t>
                        </m:r>
                        <m:sSup>
                          <m:sSupPr>
                            <m:ctrlPr>
                              <a:rPr lang="en-IN" sz="1600" i="1">
                                <a:latin typeface="Cambria Math" panose="02040503050406030204" pitchFamily="18" charset="0"/>
                              </a:rPr>
                            </m:ctrlPr>
                          </m:sSupPr>
                          <m:e>
                            <m:r>
                              <a:rPr lang="en-IN" b="1" i="1">
                                <a:latin typeface="Cambria Math" panose="02040503050406030204" pitchFamily="18" charset="0"/>
                              </a:rPr>
                              <m:t>𝑨</m:t>
                            </m:r>
                          </m:e>
                          <m:sup>
                            <m:r>
                              <a:rPr lang="en-IN" i="1">
                                <a:latin typeface="Cambria Math" panose="02040503050406030204" pitchFamily="18" charset="0"/>
                              </a:rPr>
                              <m:t>𝑇</m:t>
                            </m:r>
                          </m:sup>
                        </m:sSup>
                        <m:r>
                          <a:rPr lang="en-IN" b="1" i="1">
                            <a:latin typeface="Cambria Math" panose="02040503050406030204" pitchFamily="18" charset="0"/>
                          </a:rPr>
                          <m:t>𝑨</m:t>
                        </m:r>
                        <m:r>
                          <a:rPr lang="en-IN">
                            <a:latin typeface="Cambria Math" panose="02040503050406030204" pitchFamily="18" charset="0"/>
                          </a:rPr>
                          <m:t>]</m:t>
                        </m:r>
                      </m:e>
                      <m:sup>
                        <m:r>
                          <a:rPr lang="en-IN" i="1">
                            <a:latin typeface="Cambria Math" panose="02040503050406030204" pitchFamily="18" charset="0"/>
                          </a:rPr>
                          <m:t>−</m:t>
                        </m:r>
                        <m:r>
                          <a:rPr lang="en-IN">
                            <a:latin typeface="Cambria Math" panose="02040503050406030204" pitchFamily="18" charset="0"/>
                          </a:rPr>
                          <m:t>1</m:t>
                        </m:r>
                      </m:sup>
                    </m:sSup>
                    <m:sSup>
                      <m:sSupPr>
                        <m:ctrlPr>
                          <a:rPr lang="en-IN" sz="1600" i="1">
                            <a:latin typeface="Cambria Math" panose="02040503050406030204" pitchFamily="18" charset="0"/>
                          </a:rPr>
                        </m:ctrlPr>
                      </m:sSupPr>
                      <m:e>
                        <m:r>
                          <a:rPr lang="en-IN" b="1" i="1">
                            <a:latin typeface="Cambria Math" panose="02040503050406030204" pitchFamily="18" charset="0"/>
                          </a:rPr>
                          <m:t>𝑨</m:t>
                        </m:r>
                      </m:e>
                      <m:sup>
                        <m:r>
                          <a:rPr lang="en-IN" i="1">
                            <a:latin typeface="Cambria Math" panose="02040503050406030204" pitchFamily="18" charset="0"/>
                          </a:rPr>
                          <m:t>𝑇</m:t>
                        </m:r>
                      </m:sup>
                    </m:sSup>
                    <m:r>
                      <a:rPr lang="en-IN" i="1">
                        <a:latin typeface="Cambria Math" panose="02040503050406030204" pitchFamily="18" charset="0"/>
                      </a:rPr>
                      <m:t>𝑑</m:t>
                    </m:r>
                    <m:r>
                      <a:rPr lang="en-IN" b="1" i="1">
                        <a:latin typeface="Cambria Math" panose="02040503050406030204" pitchFamily="18" charset="0"/>
                      </a:rPr>
                      <m:t>𝒀</m:t>
                    </m:r>
                  </m:oMath>
                </a14:m>
                <a:r>
                  <a:rPr lang="en-IN" dirty="0"/>
                  <a:t>			</a:t>
                </a:r>
                <a:r>
                  <a:rPr lang="en-IN" sz="1600" dirty="0">
                    <a:effectLst/>
                  </a:rPr>
                  <a:t>  </a:t>
                </a:r>
              </a:p>
              <a:p>
                <a:pPr algn="just">
                  <a:buClr>
                    <a:srgbClr val="FF0000"/>
                  </a:buClr>
                </a:pPr>
                <a:endParaRPr lang="en-IN" sz="1600" dirty="0"/>
              </a:p>
              <a:p>
                <a:pPr algn="just">
                  <a:buClr>
                    <a:srgbClr val="FF0000"/>
                  </a:buClr>
                </a:pPr>
                <a:r>
                  <a:rPr lang="en-IN" sz="1600" dirty="0">
                    <a:effectLst/>
                  </a:rPr>
                  <a:t>      </a:t>
                </a:r>
              </a:p>
              <a:p>
                <a:pPr algn="just">
                  <a:buClr>
                    <a:srgbClr val="FF0000"/>
                  </a:buClr>
                </a:pPr>
                <a:endParaRPr lang="en-IN" sz="1600" b="1" dirty="0"/>
              </a:p>
              <a:p>
                <a:pPr algn="just">
                  <a:buClr>
                    <a:srgbClr val="FF0000"/>
                  </a:buClr>
                </a:pPr>
                <a:endParaRPr lang="en-IN" sz="1600" b="1" dirty="0"/>
              </a:p>
              <a:p>
                <a:pPr algn="just">
                  <a:buClr>
                    <a:srgbClr val="FF0000"/>
                  </a:buClr>
                </a:pPr>
                <a:endParaRPr lang="en-IN" sz="1600" dirty="0"/>
              </a:p>
              <a:p>
                <a:pPr marL="285750" indent="-285750" algn="just">
                  <a:buClr>
                    <a:srgbClr val="FF0000"/>
                  </a:buClr>
                  <a:buFont typeface="Arial" panose="020B0604020202020204" pitchFamily="34" charset="0"/>
                  <a:buChar char="•"/>
                </a:pPr>
                <a:endParaRPr lang="en-IN" sz="1600" dirty="0"/>
              </a:p>
              <a:p>
                <a:pPr marL="285750" indent="-285750" algn="just">
                  <a:buClr>
                    <a:srgbClr val="FF0000"/>
                  </a:buClr>
                  <a:buFont typeface="Arial" panose="020B0604020202020204" pitchFamily="34" charset="0"/>
                  <a:buChar char="•"/>
                </a:pPr>
                <a:endParaRPr lang="en-IN" sz="1600" dirty="0"/>
              </a:p>
              <a:p>
                <a:pPr marL="285750" indent="-285750" algn="just">
                  <a:buClr>
                    <a:srgbClr val="FF0000"/>
                  </a:buClr>
                  <a:buFont typeface="Arial" panose="020B0604020202020204" pitchFamily="34" charset="0"/>
                  <a:buChar char="•"/>
                </a:pPr>
                <a:endParaRPr lang="en-US" sz="1600" dirty="0"/>
              </a:p>
            </p:txBody>
          </p:sp>
        </mc:Choice>
        <mc:Fallback xmlns="">
          <p:sp>
            <p:nvSpPr>
              <p:cNvPr id="2" name="TextBox 1">
                <a:extLst>
                  <a:ext uri="{FF2B5EF4-FFF2-40B4-BE49-F238E27FC236}">
                    <a16:creationId xmlns:a16="http://schemas.microsoft.com/office/drawing/2014/main" id="{46177F01-2D39-A747-B9D0-D896BB1CCD75}"/>
                  </a:ext>
                </a:extLst>
              </p:cNvPr>
              <p:cNvSpPr txBox="1">
                <a:spLocks noRot="1" noChangeAspect="1" noMove="1" noResize="1" noEditPoints="1" noAdjustHandles="1" noChangeArrowheads="1" noChangeShapeType="1" noTextEdit="1"/>
              </p:cNvSpPr>
              <p:nvPr/>
            </p:nvSpPr>
            <p:spPr>
              <a:xfrm>
                <a:off x="119336" y="1437600"/>
                <a:ext cx="11953328" cy="7102778"/>
              </a:xfrm>
              <a:prstGeom prst="rect">
                <a:avLst/>
              </a:prstGeom>
              <a:blipFill>
                <a:blip r:embed="rId3"/>
                <a:stretch>
                  <a:fillRect l="-106" t="-179" r="-212"/>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B2096543-B39D-7242-9326-AD896C51CBBD}"/>
              </a:ext>
            </a:extLst>
          </p:cNvPr>
          <p:cNvCxnSpPr>
            <a:cxnSpLocks/>
          </p:cNvCxnSpPr>
          <p:nvPr/>
        </p:nvCxnSpPr>
        <p:spPr>
          <a:xfrm>
            <a:off x="0" y="1268413"/>
            <a:ext cx="12192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9" name="Picture 7" descr="ou_logo_400x560.jpg">
            <a:extLst>
              <a:ext uri="{FF2B5EF4-FFF2-40B4-BE49-F238E27FC236}">
                <a16:creationId xmlns:a16="http://schemas.microsoft.com/office/drawing/2014/main" id="{9DB6EFD3-CA1B-904D-975E-6555D85704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336" y="64177"/>
            <a:ext cx="657225"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6" descr="hres2.PNG">
            <a:extLst>
              <a:ext uri="{FF2B5EF4-FFF2-40B4-BE49-F238E27FC236}">
                <a16:creationId xmlns:a16="http://schemas.microsoft.com/office/drawing/2014/main" id="{4B38F364-B9D6-B240-9534-D492E08A9E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50600" y="64177"/>
            <a:ext cx="10414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89706688"/>
      </p:ext>
    </p:extLst>
  </p:cSld>
  <p:clrMapOvr>
    <a:masterClrMapping/>
  </p:clrMapOvr>
  <p:transition spd="slow" advTm="37092"/>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524000" y="1268413"/>
            <a:ext cx="9144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sp>
        <p:nvSpPr>
          <p:cNvPr id="23555" name="TextBox 5"/>
          <p:cNvSpPr txBox="1">
            <a:spLocks noChangeArrowheads="1"/>
          </p:cNvSpPr>
          <p:nvPr/>
        </p:nvSpPr>
        <p:spPr bwMode="auto">
          <a:xfrm>
            <a:off x="2564606" y="388290"/>
            <a:ext cx="669766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rgbClr val="982A22"/>
                </a:solidFill>
              </a:rPr>
              <a:t>Bias correction approaches</a:t>
            </a:r>
          </a:p>
        </p:txBody>
      </p:sp>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D37AF3-B944-D84C-8714-F40CCC1CD6AD}" type="slidenum">
              <a:rPr lang="en-US" altLang="zh-CN" sz="1200">
                <a:solidFill>
                  <a:srgbClr val="898989"/>
                </a:solidFill>
                <a:latin typeface="Calibri" charset="0"/>
              </a:rPr>
              <a:pPr/>
              <a:t>7</a:t>
            </a:fld>
            <a:endParaRPr lang="en-US" altLang="zh-CN" sz="1200" dirty="0">
              <a:solidFill>
                <a:srgbClr val="898989"/>
              </a:solidFill>
              <a:latin typeface="Calibri"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46177F01-2D39-A747-B9D0-D896BB1CCD75}"/>
                  </a:ext>
                </a:extLst>
              </p:cNvPr>
              <p:cNvSpPr txBox="1"/>
              <p:nvPr/>
            </p:nvSpPr>
            <p:spPr>
              <a:xfrm>
                <a:off x="119336" y="1085475"/>
                <a:ext cx="11881320" cy="6295570"/>
              </a:xfrm>
              <a:prstGeom prst="rect">
                <a:avLst/>
              </a:prstGeom>
              <a:noFill/>
            </p:spPr>
            <p:txBody>
              <a:bodyPr wrap="square" rtlCol="0">
                <a:spAutoFit/>
              </a:bodyPr>
              <a:lstStyle/>
              <a:p>
                <a:pPr algn="just">
                  <a:buClr>
                    <a:srgbClr val="FF0000"/>
                  </a:buClr>
                </a:pPr>
                <a:endParaRPr lang="en-IN" sz="1600" dirty="0"/>
              </a:p>
              <a:p>
                <a:pPr marL="285750" indent="-285750" algn="just">
                  <a:buClr>
                    <a:srgbClr val="FF0000"/>
                  </a:buClr>
                  <a:buFont typeface="Wingdings" pitchFamily="2" charset="2"/>
                  <a:buChar char="q"/>
                </a:pPr>
                <a:r>
                  <a:rPr lang="en-IN" sz="1600" b="1" u="sng" dirty="0"/>
                  <a:t>Non-linear online bias correction:</a:t>
                </a:r>
              </a:p>
              <a:p>
                <a:pPr marL="285750" indent="-285750" algn="just">
                  <a:buClr>
                    <a:srgbClr val="FF0000"/>
                  </a:buClr>
                  <a:buFont typeface="Arial" panose="020B0604020202020204" pitchFamily="34" charset="0"/>
                  <a:buChar char="•"/>
                </a:pPr>
                <a:endParaRPr lang="en-IN" sz="1600" b="1" u="sng" dirty="0"/>
              </a:p>
              <a:p>
                <a:pPr marL="285750" indent="-285750" algn="just">
                  <a:buClr>
                    <a:srgbClr val="FF0000"/>
                  </a:buClr>
                  <a:buFont typeface="Wingdings" pitchFamily="2" charset="2"/>
                  <a:buChar char="Ø"/>
                </a:pPr>
                <a:r>
                  <a:rPr lang="en-IN" sz="1600" dirty="0"/>
                  <a:t>The bias is estimated at each analysis step along with the estimated state.</a:t>
                </a:r>
              </a:p>
              <a:p>
                <a:pPr algn="just">
                  <a:buClr>
                    <a:srgbClr val="FF0000"/>
                  </a:buClr>
                </a:pPr>
                <a:endParaRPr lang="en-IN" sz="1600" dirty="0"/>
              </a:p>
              <a:p>
                <a:pPr algn="just">
                  <a:buClr>
                    <a:srgbClr val="FF0000"/>
                  </a:buClr>
                </a:pPr>
                <a:r>
                  <a:rPr lang="en-IN" sz="1600" dirty="0"/>
                  <a:t>The coupled state and bias update step (</a:t>
                </a:r>
                <a:r>
                  <a:rPr lang="en-IN" sz="1600" dirty="0" err="1"/>
                  <a:t>Fertig</a:t>
                </a:r>
                <a:r>
                  <a:rPr lang="en-IN" sz="1600" dirty="0"/>
                  <a:t> et al. 2009) in </a:t>
                </a:r>
                <a:r>
                  <a:rPr lang="en-IN" sz="1600" dirty="0" err="1"/>
                  <a:t>EnKF</a:t>
                </a:r>
                <a:r>
                  <a:rPr lang="en-IN" sz="1600" dirty="0"/>
                  <a:t> :  </a:t>
                </a:r>
              </a:p>
              <a:p>
                <a:pPr algn="just">
                  <a:buClr>
                    <a:srgbClr val="FF0000"/>
                  </a:buClr>
                </a:pPr>
                <a:endParaRPr lang="en-IN" sz="1600" dirty="0"/>
              </a:p>
              <a:p>
                <a:pPr algn="just">
                  <a:buClr>
                    <a:srgbClr val="FF0000"/>
                  </a:buClr>
                </a:pPr>
                <a:r>
                  <a:rPr lang="en-IN" sz="1600" dirty="0"/>
                  <a:t>Bias </a:t>
                </a:r>
                <a14:m>
                  <m:oMath xmlns:m="http://schemas.openxmlformats.org/officeDocument/2006/math">
                    <m:r>
                      <a:rPr lang="en-IN" i="1">
                        <a:latin typeface="Cambria Math" panose="02040503050406030204" pitchFamily="18" charset="0"/>
                      </a:rPr>
                      <m:t>𝑏</m:t>
                    </m:r>
                    <m:r>
                      <a:rPr lang="en-IN" i="1">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sSub>
                      <m:sSubPr>
                        <m:ctrlPr>
                          <a:rPr lang="en-IN" sz="1600" b="1" i="1">
                            <a:latin typeface="Cambria Math" panose="02040503050406030204" pitchFamily="18" charset="0"/>
                          </a:rPr>
                        </m:ctrlPr>
                      </m:sSubPr>
                      <m:e>
                        <m:r>
                          <a:rPr lang="en-IN" b="1" i="1">
                            <a:latin typeface="Cambria Math" panose="02040503050406030204" pitchFamily="18" charset="0"/>
                          </a:rPr>
                          <m:t>𝒙</m:t>
                        </m:r>
                      </m:e>
                      <m:sub>
                        <m:r>
                          <a:rPr lang="en-IN" b="1" i="1">
                            <a:latin typeface="Cambria Math" panose="02040503050406030204" pitchFamily="18" charset="0"/>
                          </a:rPr>
                          <m:t>𝒃</m:t>
                        </m:r>
                      </m:sub>
                    </m:sSub>
                    <m:r>
                      <a:rPr lang="en-US" b="1" i="1" smtClean="0">
                        <a:latin typeface="Cambria Math" panose="02040503050406030204" pitchFamily="18" charset="0"/>
                      </a:rPr>
                      <m:t>)</m:t>
                    </m:r>
                    <m:r>
                      <a:rPr lang="en-IN" i="1">
                        <a:latin typeface="Cambria Math" panose="02040503050406030204" pitchFamily="18" charset="0"/>
                      </a:rPr>
                      <m:t>,</m:t>
                    </m:r>
                    <m:r>
                      <m:rPr>
                        <m:sty m:val="p"/>
                      </m:rPr>
                      <a:rPr lang="en-IN">
                        <a:latin typeface="Cambria Math" panose="02040503050406030204" pitchFamily="18" charset="0"/>
                      </a:rPr>
                      <m:t>β</m:t>
                    </m:r>
                    <m:r>
                      <a:rPr lang="en-IN" i="1">
                        <a:latin typeface="Cambria Math" panose="02040503050406030204" pitchFamily="18" charset="0"/>
                      </a:rPr>
                      <m:t>)</m:t>
                    </m:r>
                    <m:r>
                      <a:rPr lang="en-IN">
                        <a:latin typeface="Cambria Math" panose="02040503050406030204" pitchFamily="18" charset="0"/>
                      </a:rPr>
                      <m:t>=</m:t>
                    </m:r>
                    <m:sSub>
                      <m:sSubPr>
                        <m:ctrlPr>
                          <a:rPr lang="en-IN" sz="1600" i="1">
                            <a:latin typeface="Cambria Math" panose="02040503050406030204" pitchFamily="18" charset="0"/>
                          </a:rPr>
                        </m:ctrlPr>
                      </m:sSubPr>
                      <m:e>
                        <m:r>
                          <a:rPr lang="en-IN" i="1">
                            <a:latin typeface="Cambria Math" panose="02040503050406030204" pitchFamily="18" charset="0"/>
                          </a:rPr>
                          <m:t>𝑝</m:t>
                        </m:r>
                      </m:e>
                      <m:sub>
                        <m:r>
                          <a:rPr lang="en-IN">
                            <a:latin typeface="Cambria Math" panose="02040503050406030204" pitchFamily="18" charset="0"/>
                          </a:rPr>
                          <m:t>1</m:t>
                        </m:r>
                      </m:sub>
                    </m:sSub>
                    <m:r>
                      <a:rPr lang="en-IN" i="1">
                        <a:latin typeface="Cambria Math" panose="02040503050406030204" pitchFamily="18" charset="0"/>
                      </a:rPr>
                      <m:t>(</m:t>
                    </m:r>
                    <m:sSub>
                      <m:sSubPr>
                        <m:ctrlPr>
                          <a:rPr lang="en-IN" sz="1600" b="1" i="1">
                            <a:latin typeface="Cambria Math" panose="02040503050406030204" pitchFamily="18" charset="0"/>
                          </a:rPr>
                        </m:ctrlPr>
                      </m:sSubPr>
                      <m:e>
                        <m:r>
                          <a:rPr lang="en-IN" b="1" i="1">
                            <a:latin typeface="Cambria Math" panose="02040503050406030204" pitchFamily="18" charset="0"/>
                          </a:rPr>
                          <m:t>𝒙</m:t>
                        </m:r>
                      </m:e>
                      <m:sub>
                        <m:r>
                          <a:rPr lang="en-IN" b="1" i="1">
                            <a:latin typeface="Cambria Math" panose="02040503050406030204" pitchFamily="18" charset="0"/>
                          </a:rPr>
                          <m:t>𝒃</m:t>
                        </m:r>
                      </m:sub>
                    </m:sSub>
                    <m:r>
                      <a:rPr lang="en-IN" i="1">
                        <a:latin typeface="Cambria Math" panose="02040503050406030204" pitchFamily="18" charset="0"/>
                      </a:rPr>
                      <m:t>)</m:t>
                    </m:r>
                    <m:sSub>
                      <m:sSubPr>
                        <m:ctrlPr>
                          <a:rPr lang="en-IN" sz="1600" i="1">
                            <a:latin typeface="Cambria Math" panose="02040503050406030204" pitchFamily="18" charset="0"/>
                          </a:rPr>
                        </m:ctrlPr>
                      </m:sSubPr>
                      <m:e>
                        <m:r>
                          <a:rPr lang="en-IN" i="1">
                            <a:latin typeface="Cambria Math" panose="02040503050406030204" pitchFamily="18" charset="0"/>
                          </a:rPr>
                          <m:t>𝛽</m:t>
                        </m:r>
                      </m:e>
                      <m:sub>
                        <m:r>
                          <a:rPr lang="en-IN">
                            <a:latin typeface="Cambria Math" panose="02040503050406030204" pitchFamily="18" charset="0"/>
                          </a:rPr>
                          <m:t>1</m:t>
                        </m:r>
                      </m:sub>
                    </m:sSub>
                    <m:r>
                      <a:rPr lang="en-IN">
                        <a:latin typeface="Cambria Math" panose="02040503050406030204" pitchFamily="18" charset="0"/>
                      </a:rPr>
                      <m:t>+ </m:t>
                    </m:r>
                    <m:sSub>
                      <m:sSubPr>
                        <m:ctrlPr>
                          <a:rPr lang="en-IN" sz="1600" i="1">
                            <a:latin typeface="Cambria Math" panose="02040503050406030204" pitchFamily="18" charset="0"/>
                          </a:rPr>
                        </m:ctrlPr>
                      </m:sSubPr>
                      <m:e>
                        <m:r>
                          <a:rPr lang="en-IN" i="1">
                            <a:latin typeface="Cambria Math" panose="02040503050406030204" pitchFamily="18" charset="0"/>
                          </a:rPr>
                          <m:t>𝑝</m:t>
                        </m:r>
                      </m:e>
                      <m:sub>
                        <m:r>
                          <a:rPr lang="en-IN">
                            <a:latin typeface="Cambria Math" panose="02040503050406030204" pitchFamily="18" charset="0"/>
                          </a:rPr>
                          <m:t>2</m:t>
                        </m:r>
                      </m:sub>
                    </m:sSub>
                    <m:r>
                      <a:rPr lang="en-IN" i="1">
                        <a:latin typeface="Cambria Math" panose="02040503050406030204" pitchFamily="18" charset="0"/>
                      </a:rPr>
                      <m:t>(</m:t>
                    </m:r>
                    <m:sSub>
                      <m:sSubPr>
                        <m:ctrlPr>
                          <a:rPr lang="en-IN" sz="1600" b="1" i="1">
                            <a:latin typeface="Cambria Math" panose="02040503050406030204" pitchFamily="18" charset="0"/>
                          </a:rPr>
                        </m:ctrlPr>
                      </m:sSubPr>
                      <m:e>
                        <m:r>
                          <a:rPr lang="en-IN" b="1" i="1">
                            <a:latin typeface="Cambria Math" panose="02040503050406030204" pitchFamily="18" charset="0"/>
                          </a:rPr>
                          <m:t>𝒙</m:t>
                        </m:r>
                      </m:e>
                      <m:sub>
                        <m:r>
                          <a:rPr lang="en-IN" b="1" i="1">
                            <a:latin typeface="Cambria Math" panose="02040503050406030204" pitchFamily="18" charset="0"/>
                          </a:rPr>
                          <m:t>𝒃</m:t>
                        </m:r>
                      </m:sub>
                    </m:sSub>
                    <m:r>
                      <a:rPr lang="en-IN" i="1">
                        <a:latin typeface="Cambria Math" panose="02040503050406030204" pitchFamily="18" charset="0"/>
                      </a:rPr>
                      <m:t>)</m:t>
                    </m:r>
                    <m:sSub>
                      <m:sSubPr>
                        <m:ctrlPr>
                          <a:rPr lang="en-IN" sz="1600" i="1">
                            <a:latin typeface="Cambria Math" panose="02040503050406030204" pitchFamily="18" charset="0"/>
                          </a:rPr>
                        </m:ctrlPr>
                      </m:sSubPr>
                      <m:e>
                        <m:r>
                          <a:rPr lang="en-IN" i="1">
                            <a:latin typeface="Cambria Math" panose="02040503050406030204" pitchFamily="18" charset="0"/>
                          </a:rPr>
                          <m:t>𝛽</m:t>
                        </m:r>
                      </m:e>
                      <m:sub>
                        <m:r>
                          <a:rPr lang="en-IN">
                            <a:latin typeface="Cambria Math" panose="02040503050406030204" pitchFamily="18" charset="0"/>
                          </a:rPr>
                          <m:t>2</m:t>
                        </m:r>
                      </m:sub>
                    </m:sSub>
                    <m:r>
                      <a:rPr lang="en-IN">
                        <a:latin typeface="Cambria Math" panose="02040503050406030204" pitchFamily="18" charset="0"/>
                      </a:rPr>
                      <m:t>+ </m:t>
                    </m:r>
                    <m:sSub>
                      <m:sSubPr>
                        <m:ctrlPr>
                          <a:rPr lang="en-IN" sz="1600" i="1">
                            <a:latin typeface="Cambria Math" panose="02040503050406030204" pitchFamily="18" charset="0"/>
                          </a:rPr>
                        </m:ctrlPr>
                      </m:sSubPr>
                      <m:e>
                        <m:r>
                          <a:rPr lang="en-IN" i="1">
                            <a:latin typeface="Cambria Math" panose="02040503050406030204" pitchFamily="18" charset="0"/>
                          </a:rPr>
                          <m:t>𝑝</m:t>
                        </m:r>
                      </m:e>
                      <m:sub>
                        <m:r>
                          <a:rPr lang="en-IN">
                            <a:latin typeface="Cambria Math" panose="02040503050406030204" pitchFamily="18" charset="0"/>
                          </a:rPr>
                          <m:t>3</m:t>
                        </m:r>
                      </m:sub>
                    </m:sSub>
                    <m:r>
                      <a:rPr lang="en-IN" i="1">
                        <a:latin typeface="Cambria Math" panose="02040503050406030204" pitchFamily="18" charset="0"/>
                      </a:rPr>
                      <m:t>(</m:t>
                    </m:r>
                    <m:sSub>
                      <m:sSubPr>
                        <m:ctrlPr>
                          <a:rPr lang="en-IN" sz="1600" b="1" i="1">
                            <a:latin typeface="Cambria Math" panose="02040503050406030204" pitchFamily="18" charset="0"/>
                          </a:rPr>
                        </m:ctrlPr>
                      </m:sSubPr>
                      <m:e>
                        <m:r>
                          <a:rPr lang="en-IN" b="1" i="1">
                            <a:latin typeface="Cambria Math" panose="02040503050406030204" pitchFamily="18" charset="0"/>
                          </a:rPr>
                          <m:t>𝒙</m:t>
                        </m:r>
                      </m:e>
                      <m:sub>
                        <m:r>
                          <a:rPr lang="en-IN" b="1" i="1">
                            <a:latin typeface="Cambria Math" panose="02040503050406030204" pitchFamily="18" charset="0"/>
                          </a:rPr>
                          <m:t>𝒃</m:t>
                        </m:r>
                      </m:sub>
                    </m:sSub>
                    <m:r>
                      <a:rPr lang="en-IN" i="1">
                        <a:latin typeface="Cambria Math" panose="02040503050406030204" pitchFamily="18" charset="0"/>
                      </a:rPr>
                      <m:t>)</m:t>
                    </m:r>
                    <m:sSub>
                      <m:sSubPr>
                        <m:ctrlPr>
                          <a:rPr lang="en-IN" sz="1600" i="1">
                            <a:latin typeface="Cambria Math" panose="02040503050406030204" pitchFamily="18" charset="0"/>
                          </a:rPr>
                        </m:ctrlPr>
                      </m:sSubPr>
                      <m:e>
                        <m:r>
                          <a:rPr lang="en-IN" i="1">
                            <a:latin typeface="Cambria Math" panose="02040503050406030204" pitchFamily="18" charset="0"/>
                          </a:rPr>
                          <m:t>𝛽</m:t>
                        </m:r>
                      </m:e>
                      <m:sub>
                        <m:r>
                          <a:rPr lang="en-IN">
                            <a:latin typeface="Cambria Math" panose="02040503050406030204" pitchFamily="18" charset="0"/>
                          </a:rPr>
                          <m:t>3</m:t>
                        </m:r>
                      </m:sub>
                    </m:sSub>
                    <m:r>
                      <a:rPr lang="en-IN">
                        <a:latin typeface="Cambria Math" panose="02040503050406030204" pitchFamily="18" charset="0"/>
                      </a:rPr>
                      <m:t>+ …</m:t>
                    </m:r>
                  </m:oMath>
                </a14:m>
                <a:r>
                  <a:rPr lang="en-IN" sz="1600" dirty="0">
                    <a:effectLst/>
                  </a:rPr>
                  <a:t> </a:t>
                </a:r>
                <a:endParaRPr lang="en-IN" sz="1600" dirty="0"/>
              </a:p>
              <a:p>
                <a:pPr algn="just">
                  <a:buClr>
                    <a:srgbClr val="FF0000"/>
                  </a:buClr>
                </a:pPr>
                <a:endParaRPr lang="en-IN" sz="1600" dirty="0"/>
              </a:p>
              <a:p>
                <a14:m>
                  <m:oMath xmlns:m="http://schemas.openxmlformats.org/officeDocument/2006/math">
                    <m:r>
                      <a:rPr lang="en-IN" i="1">
                        <a:latin typeface="Cambria Math" panose="02040503050406030204" pitchFamily="18" charset="0"/>
                      </a:rPr>
                      <m:t>𝛿</m:t>
                    </m:r>
                    <m:r>
                      <a:rPr lang="en-IN" b="1" i="1">
                        <a:latin typeface="Cambria Math" panose="02040503050406030204" pitchFamily="18" charset="0"/>
                      </a:rPr>
                      <m:t>𝒙</m:t>
                    </m:r>
                    <m:r>
                      <a:rPr lang="en-IN">
                        <a:latin typeface="Cambria Math" panose="02040503050406030204" pitchFamily="18" charset="0"/>
                      </a:rPr>
                      <m:t>=</m:t>
                    </m:r>
                    <m:r>
                      <a:rPr lang="en-IN" b="1" i="1">
                        <a:latin typeface="Cambria Math" panose="02040503050406030204" pitchFamily="18" charset="0"/>
                      </a:rPr>
                      <m:t>𝑲</m:t>
                    </m:r>
                    <m:r>
                      <a:rPr lang="en-IN">
                        <a:latin typeface="Cambria Math" panose="02040503050406030204" pitchFamily="18" charset="0"/>
                      </a:rPr>
                      <m:t>( </m:t>
                    </m:r>
                    <m:r>
                      <a:rPr lang="en-IN" b="1" i="1">
                        <a:latin typeface="Cambria Math" panose="02040503050406030204" pitchFamily="18" charset="0"/>
                      </a:rPr>
                      <m:t>𝒚</m:t>
                    </m:r>
                    <m:r>
                      <a:rPr lang="en-IN" i="1">
                        <a:latin typeface="Cambria Math" panose="02040503050406030204" pitchFamily="18" charset="0"/>
                      </a:rPr>
                      <m:t>−</m:t>
                    </m:r>
                    <m:acc>
                      <m:accPr>
                        <m:chr m:val="̅"/>
                        <m:ctrlPr>
                          <a:rPr lang="en-IN" i="1" smtClean="0">
                            <a:latin typeface="Cambria Math" panose="02040503050406030204" pitchFamily="18" charset="0"/>
                          </a:rPr>
                        </m:ctrlPr>
                      </m:accPr>
                      <m:e>
                        <m:r>
                          <a:rPr lang="en-IN" b="1" i="1">
                            <a:latin typeface="Cambria Math" panose="02040503050406030204" pitchFamily="18" charset="0"/>
                          </a:rPr>
                          <m:t>𝑯</m:t>
                        </m:r>
                        <m:sSub>
                          <m:sSubPr>
                            <m:ctrlPr>
                              <a:rPr lang="en-IN" b="1" i="1">
                                <a:latin typeface="Cambria Math" panose="02040503050406030204" pitchFamily="18" charset="0"/>
                              </a:rPr>
                            </m:ctrlPr>
                          </m:sSubPr>
                          <m:e>
                            <m:r>
                              <a:rPr lang="en-IN" b="1" i="1">
                                <a:latin typeface="Cambria Math" panose="02040503050406030204" pitchFamily="18" charset="0"/>
                              </a:rPr>
                              <m:t>𝒙</m:t>
                            </m:r>
                          </m:e>
                          <m:sub>
                            <m:r>
                              <a:rPr lang="en-IN" b="1" i="1">
                                <a:latin typeface="Cambria Math" panose="02040503050406030204" pitchFamily="18" charset="0"/>
                              </a:rPr>
                              <m:t>𝒃</m:t>
                            </m:r>
                          </m:sub>
                        </m:sSub>
                      </m:e>
                    </m:acc>
                    <m:r>
                      <a:rPr lang="en-IN">
                        <a:latin typeface="Cambria Math" panose="02040503050406030204" pitchFamily="18" charset="0"/>
                      </a:rPr>
                      <m:t>+</m:t>
                    </m:r>
                    <m:r>
                      <a:rPr lang="en-IN" i="1">
                        <a:latin typeface="Cambria Math" panose="02040503050406030204" pitchFamily="18" charset="0"/>
                      </a:rPr>
                      <m:t>𝑏</m:t>
                    </m:r>
                    <m:d>
                      <m:dPr>
                        <m:ctrlPr>
                          <a:rPr lang="en-IN" i="1">
                            <a:latin typeface="Cambria Math" panose="02040503050406030204" pitchFamily="18" charset="0"/>
                          </a:rPr>
                        </m:ctrlPr>
                      </m:dPr>
                      <m:e>
                        <m:r>
                          <a:rPr lang="en-IN" i="1">
                            <a:latin typeface="Cambria Math" panose="02040503050406030204" pitchFamily="18" charset="0"/>
                          </a:rPr>
                          <m:t>𝑝</m:t>
                        </m:r>
                        <m:r>
                          <a:rPr lang="en-US" b="0" i="1" smtClean="0">
                            <a:latin typeface="Cambria Math" panose="02040503050406030204" pitchFamily="18" charset="0"/>
                          </a:rPr>
                          <m:t>(</m:t>
                        </m:r>
                        <m:sSub>
                          <m:sSubPr>
                            <m:ctrlPr>
                              <a:rPr lang="en-IN" sz="1600" b="1" i="1">
                                <a:latin typeface="Cambria Math" panose="02040503050406030204" pitchFamily="18" charset="0"/>
                              </a:rPr>
                            </m:ctrlPr>
                          </m:sSubPr>
                          <m:e>
                            <m:r>
                              <a:rPr lang="en-IN" b="1" i="1">
                                <a:latin typeface="Cambria Math" panose="02040503050406030204" pitchFamily="18" charset="0"/>
                              </a:rPr>
                              <m:t>𝒙</m:t>
                            </m:r>
                          </m:e>
                          <m:sub>
                            <m:r>
                              <a:rPr lang="en-IN" b="1" i="1">
                                <a:latin typeface="Cambria Math" panose="02040503050406030204" pitchFamily="18" charset="0"/>
                              </a:rPr>
                              <m:t>𝒃</m:t>
                            </m:r>
                          </m:sub>
                        </m:sSub>
                        <m:r>
                          <a:rPr lang="en-US" b="0" i="1" smtClean="0">
                            <a:latin typeface="Cambria Math" panose="02040503050406030204" pitchFamily="18" charset="0"/>
                          </a:rPr>
                          <m:t>)</m:t>
                        </m:r>
                        <m:r>
                          <a:rPr lang="en-IN">
                            <a:latin typeface="Cambria Math" panose="02040503050406030204" pitchFamily="18" charset="0"/>
                          </a:rPr>
                          <m:t>,</m:t>
                        </m:r>
                        <m:r>
                          <a:rPr lang="en-IN" i="1">
                            <a:latin typeface="Cambria Math" panose="02040503050406030204" pitchFamily="18" charset="0"/>
                          </a:rPr>
                          <m:t>𝛿𝛽</m:t>
                        </m:r>
                      </m:e>
                    </m:d>
                    <m:r>
                      <a:rPr lang="en-IN">
                        <a:latin typeface="Cambria Math" panose="02040503050406030204" pitchFamily="18" charset="0"/>
                      </a:rPr>
                      <m:t> ) </m:t>
                    </m:r>
                  </m:oMath>
                </a14:m>
                <a:r>
                  <a:rPr lang="en-IN" dirty="0"/>
                  <a:t>   where  </a:t>
                </a:r>
                <a14:m>
                  <m:oMath xmlns:m="http://schemas.openxmlformats.org/officeDocument/2006/math">
                    <m:acc>
                      <m:accPr>
                        <m:chr m:val="̅"/>
                        <m:ctrlPr>
                          <a:rPr lang="en-IN" b="1" i="1" smtClean="0">
                            <a:latin typeface="Cambria Math" panose="02040503050406030204" pitchFamily="18" charset="0"/>
                          </a:rPr>
                        </m:ctrlPr>
                      </m:accPr>
                      <m:e>
                        <m:r>
                          <a:rPr lang="en-IN" b="1" i="1">
                            <a:latin typeface="Cambria Math" panose="02040503050406030204" pitchFamily="18" charset="0"/>
                          </a:rPr>
                          <m:t>𝑯</m:t>
                        </m:r>
                        <m:sSub>
                          <m:sSubPr>
                            <m:ctrlPr>
                              <a:rPr lang="en-IN" b="1" i="1">
                                <a:latin typeface="Cambria Math" panose="02040503050406030204" pitchFamily="18" charset="0"/>
                              </a:rPr>
                            </m:ctrlPr>
                          </m:sSubPr>
                          <m:e>
                            <m:r>
                              <a:rPr lang="en-IN" b="1" i="1">
                                <a:latin typeface="Cambria Math" panose="02040503050406030204" pitchFamily="18" charset="0"/>
                              </a:rPr>
                              <m:t>𝒙</m:t>
                            </m:r>
                          </m:e>
                          <m:sub>
                            <m:r>
                              <a:rPr lang="en-IN" b="1" i="1">
                                <a:latin typeface="Cambria Math" panose="02040503050406030204" pitchFamily="18" charset="0"/>
                              </a:rPr>
                              <m:t>𝒃</m:t>
                            </m:r>
                          </m:sub>
                        </m:sSub>
                      </m:e>
                    </m:acc>
                    <m:r>
                      <a:rPr lang="en-US" b="1" i="1" smtClean="0">
                        <a:latin typeface="Cambria Math" panose="02040503050406030204" pitchFamily="18" charset="0"/>
                      </a:rPr>
                      <m:t>=</m:t>
                    </m:r>
                    <m:r>
                      <a:rPr lang="en-IN" b="1" i="1">
                        <a:latin typeface="Cambria Math" panose="02040503050406030204" pitchFamily="18" charset="0"/>
                      </a:rPr>
                      <m:t>𝑯</m:t>
                    </m:r>
                    <m:sSub>
                      <m:sSubPr>
                        <m:ctrlPr>
                          <a:rPr lang="en-IN" b="1" i="1">
                            <a:latin typeface="Cambria Math" panose="02040503050406030204" pitchFamily="18" charset="0"/>
                          </a:rPr>
                        </m:ctrlPr>
                      </m:sSubPr>
                      <m:e>
                        <m:r>
                          <a:rPr lang="en-IN" b="1" i="1">
                            <a:latin typeface="Cambria Math" panose="02040503050406030204" pitchFamily="18" charset="0"/>
                          </a:rPr>
                          <m:t>𝒙</m:t>
                        </m:r>
                      </m:e>
                      <m:sub>
                        <m:r>
                          <a:rPr lang="en-IN" b="1" i="1">
                            <a:latin typeface="Cambria Math" panose="02040503050406030204" pitchFamily="18" charset="0"/>
                          </a:rPr>
                          <m:t>𝒃</m:t>
                        </m:r>
                      </m:sub>
                    </m:sSub>
                  </m:oMath>
                </a14:m>
                <a:r>
                  <a:rPr lang="en-IN" dirty="0"/>
                  <a:t> - </a:t>
                </a:r>
                <a14:m>
                  <m:oMath xmlns:m="http://schemas.openxmlformats.org/officeDocument/2006/math">
                    <m:r>
                      <a:rPr lang="en-IN" i="1">
                        <a:latin typeface="Cambria Math" panose="02040503050406030204" pitchFamily="18" charset="0"/>
                      </a:rPr>
                      <m:t>𝑏</m:t>
                    </m:r>
                    <m:d>
                      <m:dPr>
                        <m:ctrlPr>
                          <a:rPr lang="en-IN" i="1">
                            <a:latin typeface="Cambria Math" panose="02040503050406030204" pitchFamily="18" charset="0"/>
                          </a:rPr>
                        </m:ctrlPr>
                      </m:dPr>
                      <m:e>
                        <m:r>
                          <a:rPr lang="en-IN" i="1">
                            <a:latin typeface="Cambria Math" panose="02040503050406030204" pitchFamily="18" charset="0"/>
                          </a:rPr>
                          <m:t>𝑝</m:t>
                        </m:r>
                        <m:r>
                          <a:rPr lang="en-US" b="0" i="1" smtClean="0">
                            <a:latin typeface="Cambria Math" panose="02040503050406030204" pitchFamily="18" charset="0"/>
                          </a:rPr>
                          <m:t>(</m:t>
                        </m:r>
                        <m:sSub>
                          <m:sSubPr>
                            <m:ctrlPr>
                              <a:rPr lang="en-IN" sz="1600" b="1" i="1">
                                <a:latin typeface="Cambria Math" panose="02040503050406030204" pitchFamily="18" charset="0"/>
                              </a:rPr>
                            </m:ctrlPr>
                          </m:sSubPr>
                          <m:e>
                            <m:r>
                              <a:rPr lang="en-IN" b="1" i="1">
                                <a:latin typeface="Cambria Math" panose="02040503050406030204" pitchFamily="18" charset="0"/>
                              </a:rPr>
                              <m:t>𝒙</m:t>
                            </m:r>
                          </m:e>
                          <m:sub>
                            <m:r>
                              <a:rPr lang="en-IN" b="1" i="1">
                                <a:latin typeface="Cambria Math" panose="02040503050406030204" pitchFamily="18" charset="0"/>
                              </a:rPr>
                              <m:t>𝒃</m:t>
                            </m:r>
                          </m:sub>
                        </m:sSub>
                        <m:r>
                          <a:rPr lang="en-US" b="0" i="1" smtClean="0">
                            <a:latin typeface="Cambria Math" panose="02040503050406030204" pitchFamily="18" charset="0"/>
                          </a:rPr>
                          <m:t>)</m:t>
                        </m:r>
                        <m:r>
                          <a:rPr lang="en-IN">
                            <a:latin typeface="Cambria Math" panose="02040503050406030204" pitchFamily="18" charset="0"/>
                          </a:rPr>
                          <m:t>,</m:t>
                        </m:r>
                        <m:r>
                          <a:rPr lang="en-IN" i="1">
                            <a:latin typeface="Cambria Math" panose="02040503050406030204" pitchFamily="18" charset="0"/>
                          </a:rPr>
                          <m:t>𝛽</m:t>
                        </m:r>
                      </m:e>
                    </m:d>
                    <m:r>
                      <a:rPr lang="en-IN" i="1">
                        <a:latin typeface="Cambria Math" panose="02040503050406030204" pitchFamily="18" charset="0"/>
                      </a:rPr>
                      <m:t> </m:t>
                    </m:r>
                  </m:oMath>
                </a14:m>
                <a:r>
                  <a:rPr lang="en-IN" dirty="0"/>
                  <a:t>								</a:t>
                </a:r>
              </a:p>
              <a:p>
                <a14:m>
                  <m:oMath xmlns:m="http://schemas.openxmlformats.org/officeDocument/2006/math">
                    <m:r>
                      <a:rPr lang="en-IN" i="1">
                        <a:latin typeface="Cambria Math" panose="02040503050406030204" pitchFamily="18" charset="0"/>
                      </a:rPr>
                      <m:t>𝛿𝛽</m:t>
                    </m:r>
                    <m:r>
                      <a:rPr lang="en-IN">
                        <a:latin typeface="Cambria Math" panose="02040503050406030204" pitchFamily="18" charset="0"/>
                      </a:rPr>
                      <m:t>=</m:t>
                    </m:r>
                    <m:sSup>
                      <m:sSupPr>
                        <m:ctrlPr>
                          <a:rPr lang="en-IN" sz="1600" i="1">
                            <a:latin typeface="Cambria Math" panose="02040503050406030204" pitchFamily="18" charset="0"/>
                          </a:rPr>
                        </m:ctrlPr>
                      </m:sSupPr>
                      <m:e>
                        <m:d>
                          <m:dPr>
                            <m:ctrlPr>
                              <a:rPr lang="en-IN" sz="1600" i="1">
                                <a:latin typeface="Cambria Math" panose="02040503050406030204" pitchFamily="18" charset="0"/>
                              </a:rPr>
                            </m:ctrlPr>
                          </m:dPr>
                          <m:e>
                            <m:sSup>
                              <m:sSupPr>
                                <m:ctrlPr>
                                  <a:rPr lang="en-IN" sz="1600" i="1">
                                    <a:latin typeface="Cambria Math" panose="02040503050406030204" pitchFamily="18" charset="0"/>
                                  </a:rPr>
                                </m:ctrlPr>
                              </m:sSupPr>
                              <m:e>
                                <m:sSubSup>
                                  <m:sSubSupPr>
                                    <m:ctrlPr>
                                      <a:rPr lang="en-IN" sz="1600" i="1">
                                        <a:latin typeface="Cambria Math" panose="02040503050406030204" pitchFamily="18" charset="0"/>
                                      </a:rPr>
                                    </m:ctrlPr>
                                  </m:sSubSupPr>
                                  <m:e>
                                    <m:r>
                                      <a:rPr lang="en-IN" b="1" i="1">
                                        <a:latin typeface="Cambria Math" panose="02040503050406030204" pitchFamily="18" charset="0"/>
                                      </a:rPr>
                                      <m:t>𝑷</m:t>
                                    </m:r>
                                  </m:e>
                                  <m:sub>
                                    <m:r>
                                      <a:rPr lang="en-IN" i="1">
                                        <a:latin typeface="Cambria Math" panose="02040503050406030204" pitchFamily="18" charset="0"/>
                                      </a:rPr>
                                      <m:t>𝛽</m:t>
                                    </m:r>
                                  </m:sub>
                                  <m:sup>
                                    <m:r>
                                      <a:rPr lang="en-IN" i="1">
                                        <a:latin typeface="Cambria Math" panose="02040503050406030204" pitchFamily="18" charset="0"/>
                                      </a:rPr>
                                      <m:t>𝑏</m:t>
                                    </m:r>
                                  </m:sup>
                                </m:sSubSup>
                              </m:e>
                              <m:sup>
                                <m:r>
                                  <a:rPr lang="en-IN" i="1">
                                    <a:latin typeface="Cambria Math" panose="02040503050406030204" pitchFamily="18" charset="0"/>
                                  </a:rPr>
                                  <m:t>−</m:t>
                                </m:r>
                                <m:r>
                                  <a:rPr lang="en-IN">
                                    <a:latin typeface="Cambria Math" panose="02040503050406030204" pitchFamily="18" charset="0"/>
                                  </a:rPr>
                                  <m:t>1</m:t>
                                </m:r>
                              </m:sup>
                            </m:sSup>
                            <m:r>
                              <a:rPr lang="en-IN">
                                <a:latin typeface="Cambria Math" panose="02040503050406030204" pitchFamily="18" charset="0"/>
                              </a:rPr>
                              <m:t>+</m:t>
                            </m:r>
                            <m:r>
                              <a:rPr lang="en-IN" b="1" i="1">
                                <a:latin typeface="Cambria Math" panose="02040503050406030204" pitchFamily="18" charset="0"/>
                              </a:rPr>
                              <m:t>𝒑</m:t>
                            </m:r>
                            <m:sSup>
                              <m:sSupPr>
                                <m:ctrlPr>
                                  <a:rPr lang="en-IN" sz="1600" i="1">
                                    <a:latin typeface="Cambria Math" panose="02040503050406030204" pitchFamily="18" charset="0"/>
                                  </a:rPr>
                                </m:ctrlPr>
                              </m:sSupPr>
                              <m:e>
                                <m:r>
                                  <a:rPr lang="en-IN" b="1" i="1">
                                    <a:latin typeface="Cambria Math" panose="02040503050406030204" pitchFamily="18" charset="0"/>
                                  </a:rPr>
                                  <m:t>𝑹</m:t>
                                </m:r>
                              </m:e>
                              <m:sup>
                                <m:r>
                                  <a:rPr lang="en-IN" i="1">
                                    <a:latin typeface="Cambria Math" panose="02040503050406030204" pitchFamily="18" charset="0"/>
                                  </a:rPr>
                                  <m:t>−</m:t>
                                </m:r>
                                <m:r>
                                  <a:rPr lang="en-IN" b="1" i="1">
                                    <a:latin typeface="Cambria Math" panose="02040503050406030204" pitchFamily="18" charset="0"/>
                                  </a:rPr>
                                  <m:t>𝟏</m:t>
                                </m:r>
                              </m:sup>
                            </m:sSup>
                            <m:sSup>
                              <m:sSupPr>
                                <m:ctrlPr>
                                  <a:rPr lang="en-IN" sz="1600" i="1">
                                    <a:latin typeface="Cambria Math" panose="02040503050406030204" pitchFamily="18" charset="0"/>
                                  </a:rPr>
                                </m:ctrlPr>
                              </m:sSupPr>
                              <m:e>
                                <m:r>
                                  <a:rPr lang="en-IN" b="1" i="1">
                                    <a:latin typeface="Cambria Math" panose="02040503050406030204" pitchFamily="18" charset="0"/>
                                  </a:rPr>
                                  <m:t>𝒑</m:t>
                                </m:r>
                              </m:e>
                              <m:sup>
                                <m:r>
                                  <a:rPr lang="en-IN" b="1" i="1">
                                    <a:latin typeface="Cambria Math" panose="02040503050406030204" pitchFamily="18" charset="0"/>
                                  </a:rPr>
                                  <m:t>𝑻</m:t>
                                </m:r>
                              </m:sup>
                            </m:sSup>
                          </m:e>
                        </m:d>
                      </m:e>
                      <m:sup>
                        <m:r>
                          <a:rPr lang="en-IN" i="1">
                            <a:latin typeface="Cambria Math" panose="02040503050406030204" pitchFamily="18" charset="0"/>
                          </a:rPr>
                          <m:t>−</m:t>
                        </m:r>
                        <m:r>
                          <a:rPr lang="en-IN">
                            <a:latin typeface="Cambria Math" panose="02040503050406030204" pitchFamily="18" charset="0"/>
                          </a:rPr>
                          <m:t>1</m:t>
                        </m:r>
                      </m:sup>
                    </m:sSup>
                    <m:r>
                      <a:rPr lang="en-IN" b="1" i="1">
                        <a:latin typeface="Cambria Math" panose="02040503050406030204" pitchFamily="18" charset="0"/>
                      </a:rPr>
                      <m:t>𝒑</m:t>
                    </m:r>
                    <m:sSup>
                      <m:sSupPr>
                        <m:ctrlPr>
                          <a:rPr lang="en-IN" sz="1600" i="1">
                            <a:latin typeface="Cambria Math" panose="02040503050406030204" pitchFamily="18" charset="0"/>
                          </a:rPr>
                        </m:ctrlPr>
                      </m:sSupPr>
                      <m:e>
                        <m:r>
                          <a:rPr lang="en-IN" b="1" i="1">
                            <a:latin typeface="Cambria Math" panose="02040503050406030204" pitchFamily="18" charset="0"/>
                          </a:rPr>
                          <m:t>𝑹</m:t>
                        </m:r>
                      </m:e>
                      <m:sup>
                        <m:r>
                          <a:rPr lang="en-IN" i="1">
                            <a:latin typeface="Cambria Math" panose="02040503050406030204" pitchFamily="18" charset="0"/>
                          </a:rPr>
                          <m:t>−</m:t>
                        </m:r>
                        <m:r>
                          <a:rPr lang="en-IN" b="1" i="1">
                            <a:latin typeface="Cambria Math" panose="02040503050406030204" pitchFamily="18" charset="0"/>
                          </a:rPr>
                          <m:t>𝟏</m:t>
                        </m:r>
                      </m:sup>
                    </m:sSup>
                    <m:r>
                      <a:rPr lang="en-IN">
                        <a:latin typeface="Cambria Math" panose="02040503050406030204" pitchFamily="18" charset="0"/>
                      </a:rPr>
                      <m:t>((</m:t>
                    </m:r>
                    <m:r>
                      <a:rPr lang="en-IN" b="1" i="1">
                        <a:latin typeface="Cambria Math" panose="02040503050406030204" pitchFamily="18" charset="0"/>
                      </a:rPr>
                      <m:t>𝒚</m:t>
                    </m:r>
                    <m:r>
                      <a:rPr lang="en-IN" i="1">
                        <a:latin typeface="Cambria Math" panose="02040503050406030204" pitchFamily="18" charset="0"/>
                      </a:rPr>
                      <m:t>−</m:t>
                    </m:r>
                    <m:acc>
                      <m:accPr>
                        <m:chr m:val="̅"/>
                        <m:ctrlPr>
                          <a:rPr lang="en-IN" i="1" smtClean="0">
                            <a:latin typeface="Cambria Math" panose="02040503050406030204" pitchFamily="18" charset="0"/>
                          </a:rPr>
                        </m:ctrlPr>
                      </m:accPr>
                      <m:e>
                        <m:r>
                          <a:rPr lang="en-IN" b="1" i="1">
                            <a:latin typeface="Cambria Math" panose="02040503050406030204" pitchFamily="18" charset="0"/>
                          </a:rPr>
                          <m:t>𝑯</m:t>
                        </m:r>
                        <m:sSub>
                          <m:sSubPr>
                            <m:ctrlPr>
                              <a:rPr lang="en-IN" b="1" i="1">
                                <a:latin typeface="Cambria Math" panose="02040503050406030204" pitchFamily="18" charset="0"/>
                              </a:rPr>
                            </m:ctrlPr>
                          </m:sSubPr>
                          <m:e>
                            <m:r>
                              <a:rPr lang="en-IN" b="1" i="1">
                                <a:latin typeface="Cambria Math" panose="02040503050406030204" pitchFamily="18" charset="0"/>
                              </a:rPr>
                              <m:t>𝒙</m:t>
                            </m:r>
                          </m:e>
                          <m:sub>
                            <m:r>
                              <a:rPr lang="en-IN" b="1" i="1">
                                <a:latin typeface="Cambria Math" panose="02040503050406030204" pitchFamily="18" charset="0"/>
                              </a:rPr>
                              <m:t>𝒃</m:t>
                            </m:r>
                          </m:sub>
                        </m:sSub>
                      </m:e>
                    </m:acc>
                    <m:r>
                      <a:rPr lang="en-IN">
                        <a:latin typeface="Cambria Math" panose="02040503050406030204" pitchFamily="18" charset="0"/>
                      </a:rPr>
                      <m:t>)</m:t>
                    </m:r>
                    <m:r>
                      <a:rPr lang="en-IN" i="1">
                        <a:latin typeface="Cambria Math" panose="02040503050406030204" pitchFamily="18" charset="0"/>
                      </a:rPr>
                      <m:t>−</m:t>
                    </m:r>
                    <m:r>
                      <a:rPr lang="en-IN" b="1" i="1">
                        <a:latin typeface="Cambria Math" panose="02040503050406030204" pitchFamily="18" charset="0"/>
                      </a:rPr>
                      <m:t>𝑯</m:t>
                    </m:r>
                    <m:r>
                      <a:rPr lang="en-IN" b="1" i="1">
                        <a:latin typeface="Cambria Math" panose="02040503050406030204" pitchFamily="18" charset="0"/>
                      </a:rPr>
                      <m:t>𝜹</m:t>
                    </m:r>
                    <m:r>
                      <a:rPr lang="en-IN" b="1" i="1">
                        <a:latin typeface="Cambria Math" panose="02040503050406030204" pitchFamily="18" charset="0"/>
                      </a:rPr>
                      <m:t>𝒙</m:t>
                    </m:r>
                    <m:r>
                      <a:rPr lang="en-IN">
                        <a:latin typeface="Cambria Math" panose="02040503050406030204" pitchFamily="18" charset="0"/>
                      </a:rPr>
                      <m:t>)</m:t>
                    </m:r>
                  </m:oMath>
                </a14:m>
                <a:r>
                  <a:rPr lang="en-IN" dirty="0"/>
                  <a:t> 	</a:t>
                </a:r>
                <a:r>
                  <a:rPr lang="en-IN" sz="1600" dirty="0">
                    <a:effectLst/>
                  </a:rPr>
                  <a:t> </a:t>
                </a:r>
                <a:endParaRPr lang="en-IN" sz="1600" dirty="0"/>
              </a:p>
              <a:p>
                <a:pPr algn="just">
                  <a:buClr>
                    <a:srgbClr val="FF0000"/>
                  </a:buClr>
                </a:pPr>
                <a:endParaRPr lang="en-IN" sz="1600" dirty="0"/>
              </a:p>
              <a:p>
                <a:pPr algn="just">
                  <a:buClr>
                    <a:srgbClr val="FF0000"/>
                  </a:buClr>
                </a:pPr>
                <a:r>
                  <a:rPr lang="en-IN" sz="1600" dirty="0"/>
                  <a:t>Starting with </a:t>
                </a:r>
                <a14:m>
                  <m:oMath xmlns:m="http://schemas.openxmlformats.org/officeDocument/2006/math">
                    <m:r>
                      <a:rPr lang="en-IN" sz="1600" i="1">
                        <a:latin typeface="Cambria Math" panose="02040503050406030204" pitchFamily="18" charset="0"/>
                      </a:rPr>
                      <m:t>𝛿</m:t>
                    </m:r>
                    <m:r>
                      <a:rPr lang="en-IN" sz="1600" b="1" i="1">
                        <a:latin typeface="Cambria Math" panose="02040503050406030204" pitchFamily="18" charset="0"/>
                      </a:rPr>
                      <m:t>𝒙</m:t>
                    </m:r>
                  </m:oMath>
                </a14:m>
                <a:r>
                  <a:rPr lang="en-IN" sz="1600" dirty="0"/>
                  <a:t>=0 , </a:t>
                </a:r>
                <a14:m>
                  <m:oMath xmlns:m="http://schemas.openxmlformats.org/officeDocument/2006/math">
                    <m:r>
                      <a:rPr lang="en-IN" sz="1600" i="1">
                        <a:latin typeface="Cambria Math" panose="02040503050406030204" pitchFamily="18" charset="0"/>
                      </a:rPr>
                      <m:t>𝛿𝛽</m:t>
                    </m:r>
                  </m:oMath>
                </a14:m>
                <a:r>
                  <a:rPr lang="en-IN" sz="1600" dirty="0"/>
                  <a:t>=0 :  The equations are solved iteratively.</a:t>
                </a:r>
              </a:p>
              <a:p>
                <a:pPr algn="just">
                  <a:buClr>
                    <a:srgbClr val="FF0000"/>
                  </a:buClr>
                </a:pPr>
                <a:endParaRPr lang="en-IN" sz="1600" dirty="0"/>
              </a:p>
              <a:p>
                <a:pPr marL="285750" indent="-285750" algn="just">
                  <a:buClr>
                    <a:srgbClr val="FF0000"/>
                  </a:buClr>
                  <a:buFont typeface="Wingdings" pitchFamily="2" charset="2"/>
                  <a:buChar char="Ø"/>
                </a:pPr>
                <a:r>
                  <a:rPr lang="en-IN" sz="1600" dirty="0"/>
                  <a:t>Past studies have revealed the co-existence of  an unbiased anchor observation along with bias corrected observation can help distinguish the model and observation component of the biases, which in turn gives better analysis and forecast (Eyre 2016).</a:t>
                </a:r>
              </a:p>
              <a:p>
                <a:pPr marL="285750" indent="-285750" algn="just">
                  <a:buClr>
                    <a:srgbClr val="FF0000"/>
                  </a:buClr>
                  <a:buFont typeface="Wingdings" pitchFamily="2" charset="2"/>
                  <a:buChar char="Ø"/>
                </a:pPr>
                <a:endParaRPr lang="en-IN" sz="1600" dirty="0"/>
              </a:p>
              <a:p>
                <a:pPr marL="285750" indent="-285750" algn="just">
                  <a:buClr>
                    <a:srgbClr val="FF0000"/>
                  </a:buClr>
                  <a:buFont typeface="Wingdings" pitchFamily="2" charset="2"/>
                  <a:buChar char="Ø"/>
                </a:pPr>
                <a:r>
                  <a:rPr lang="en-IN" sz="1600" dirty="0"/>
                  <a:t>The default bias correction in </a:t>
                </a:r>
                <a:r>
                  <a:rPr lang="en-IN" sz="1600" dirty="0" err="1"/>
                  <a:t>EnKF</a:t>
                </a:r>
                <a:r>
                  <a:rPr lang="en-IN" sz="1600" dirty="0"/>
                  <a:t> was modified to accommodate the non-linear cubic polynomial function for ABI radiances similar to the offline approach</a:t>
                </a:r>
              </a:p>
              <a:p>
                <a:pPr marL="285750" indent="-285750" algn="just">
                  <a:buClr>
                    <a:srgbClr val="FF0000"/>
                  </a:buClr>
                  <a:buFont typeface="Wingdings" pitchFamily="2" charset="2"/>
                  <a:buChar char="Ø"/>
                </a:pPr>
                <a:endParaRPr lang="en-IN" sz="1600" dirty="0"/>
              </a:p>
              <a:p>
                <a:pPr algn="just">
                  <a:buClr>
                    <a:srgbClr val="FF0000"/>
                  </a:buClr>
                </a:pPr>
                <a:endParaRPr lang="en-IN" sz="1600" dirty="0"/>
              </a:p>
              <a:p>
                <a:pPr marL="285750" indent="-285750" algn="just">
                  <a:buClr>
                    <a:srgbClr val="FF0000"/>
                  </a:buClr>
                  <a:buFont typeface="Arial" panose="020B0604020202020204" pitchFamily="34" charset="0"/>
                  <a:buChar char="•"/>
                </a:pPr>
                <a:endParaRPr lang="en-US" sz="1600" dirty="0"/>
              </a:p>
            </p:txBody>
          </p:sp>
        </mc:Choice>
        <mc:Fallback xmlns="">
          <p:sp>
            <p:nvSpPr>
              <p:cNvPr id="2" name="TextBox 1">
                <a:extLst>
                  <a:ext uri="{FF2B5EF4-FFF2-40B4-BE49-F238E27FC236}">
                    <a16:creationId xmlns:a16="http://schemas.microsoft.com/office/drawing/2014/main" id="{46177F01-2D39-A747-B9D0-D896BB1CCD75}"/>
                  </a:ext>
                </a:extLst>
              </p:cNvPr>
              <p:cNvSpPr txBox="1">
                <a:spLocks noRot="1" noChangeAspect="1" noMove="1" noResize="1" noEditPoints="1" noAdjustHandles="1" noChangeArrowheads="1" noChangeShapeType="1" noTextEdit="1"/>
              </p:cNvSpPr>
              <p:nvPr/>
            </p:nvSpPr>
            <p:spPr>
              <a:xfrm>
                <a:off x="119336" y="1085475"/>
                <a:ext cx="11881320" cy="6295570"/>
              </a:xfrm>
              <a:prstGeom prst="rect">
                <a:avLst/>
              </a:prstGeom>
              <a:blipFill>
                <a:blip r:embed="rId3"/>
                <a:stretch>
                  <a:fillRect l="-213" r="-213"/>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9BD8F808-1261-5046-9977-9D4DBC1D9926}"/>
              </a:ext>
            </a:extLst>
          </p:cNvPr>
          <p:cNvCxnSpPr>
            <a:cxnSpLocks/>
          </p:cNvCxnSpPr>
          <p:nvPr/>
        </p:nvCxnSpPr>
        <p:spPr>
          <a:xfrm>
            <a:off x="0" y="1268413"/>
            <a:ext cx="12192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9" name="Picture 7" descr="ou_logo_400x560.jpg">
            <a:extLst>
              <a:ext uri="{FF2B5EF4-FFF2-40B4-BE49-F238E27FC236}">
                <a16:creationId xmlns:a16="http://schemas.microsoft.com/office/drawing/2014/main" id="{2DA3BC98-15BA-FC4F-B506-A7BC4F722E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336" y="64177"/>
            <a:ext cx="657225"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6" descr="hres2.PNG">
            <a:extLst>
              <a:ext uri="{FF2B5EF4-FFF2-40B4-BE49-F238E27FC236}">
                <a16:creationId xmlns:a16="http://schemas.microsoft.com/office/drawing/2014/main" id="{53135BCA-E240-F844-8560-51D6616D3F3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50600" y="64177"/>
            <a:ext cx="10414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8455343"/>
      </p:ext>
    </p:extLst>
  </p:cSld>
  <p:clrMapOvr>
    <a:masterClrMapping/>
  </p:clrMapOvr>
  <p:transition spd="slow" advTm="37092"/>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524000" y="1268413"/>
            <a:ext cx="9144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sp>
        <p:nvSpPr>
          <p:cNvPr id="23555" name="TextBox 5"/>
          <p:cNvSpPr txBox="1">
            <a:spLocks noChangeArrowheads="1"/>
          </p:cNvSpPr>
          <p:nvPr/>
        </p:nvSpPr>
        <p:spPr bwMode="auto">
          <a:xfrm>
            <a:off x="2382635" y="191195"/>
            <a:ext cx="669766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rgbClr val="982A22"/>
                </a:solidFill>
              </a:rPr>
              <a:t>Bias correction approaches</a:t>
            </a:r>
          </a:p>
          <a:p>
            <a:pPr algn="ctr" eaLnBrk="1" hangingPunct="1"/>
            <a:r>
              <a:rPr lang="en-US" b="1" dirty="0">
                <a:solidFill>
                  <a:srgbClr val="982A22"/>
                </a:solidFill>
              </a:rPr>
              <a:t>Practical consideration</a:t>
            </a:r>
          </a:p>
        </p:txBody>
      </p:sp>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D37AF3-B944-D84C-8714-F40CCC1CD6AD}" type="slidenum">
              <a:rPr lang="en-US" altLang="zh-CN" sz="1200">
                <a:solidFill>
                  <a:srgbClr val="898989"/>
                </a:solidFill>
                <a:latin typeface="Calibri" charset="0"/>
              </a:rPr>
              <a:pPr/>
              <a:t>8</a:t>
            </a:fld>
            <a:endParaRPr lang="en-US" altLang="zh-CN" sz="1200" dirty="0">
              <a:solidFill>
                <a:srgbClr val="898989"/>
              </a:solidFill>
              <a:latin typeface="Calibri" charset="0"/>
            </a:endParaRPr>
          </a:p>
        </p:txBody>
      </p:sp>
      <p:sp>
        <p:nvSpPr>
          <p:cNvPr id="2" name="TextBox 1">
            <a:extLst>
              <a:ext uri="{FF2B5EF4-FFF2-40B4-BE49-F238E27FC236}">
                <a16:creationId xmlns:a16="http://schemas.microsoft.com/office/drawing/2014/main" id="{46177F01-2D39-A747-B9D0-D896BB1CCD75}"/>
              </a:ext>
            </a:extLst>
          </p:cNvPr>
          <p:cNvSpPr txBox="1"/>
          <p:nvPr/>
        </p:nvSpPr>
        <p:spPr>
          <a:xfrm>
            <a:off x="119336" y="1099227"/>
            <a:ext cx="11705430" cy="7048083"/>
          </a:xfrm>
          <a:prstGeom prst="rect">
            <a:avLst/>
          </a:prstGeom>
          <a:noFill/>
        </p:spPr>
        <p:txBody>
          <a:bodyPr wrap="square" rtlCol="0">
            <a:spAutoFit/>
          </a:bodyPr>
          <a:lstStyle/>
          <a:p>
            <a:pPr algn="just">
              <a:buClr>
                <a:srgbClr val="FF0000"/>
              </a:buClr>
            </a:pPr>
            <a:endParaRPr lang="en-IN" sz="1600" dirty="0"/>
          </a:p>
          <a:p>
            <a:pPr marL="342900" indent="-342900" algn="just">
              <a:buClr>
                <a:srgbClr val="FF0000"/>
              </a:buClr>
              <a:buFont typeface="Wingdings" pitchFamily="2" charset="2"/>
              <a:buChar char="q"/>
            </a:pPr>
            <a:r>
              <a:rPr lang="en-IN" sz="1600" dirty="0"/>
              <a:t>For the rapidly cycled ABI radiance DA experiments, RADAR reflectivity is served as anchor observation.</a:t>
            </a:r>
          </a:p>
          <a:p>
            <a:pPr marL="342900" indent="-342900" algn="just">
              <a:buClr>
                <a:srgbClr val="FF0000"/>
              </a:buClr>
              <a:buFont typeface="Wingdings" pitchFamily="2" charset="2"/>
              <a:buChar char="q"/>
            </a:pPr>
            <a:endParaRPr lang="en-IN" sz="1600" dirty="0"/>
          </a:p>
          <a:p>
            <a:pPr marL="342900" indent="-342900" algn="just">
              <a:buClr>
                <a:srgbClr val="FF0000"/>
              </a:buClr>
              <a:buFont typeface="Wingdings" pitchFamily="2" charset="2"/>
              <a:buChar char="q"/>
            </a:pPr>
            <a:r>
              <a:rPr lang="en-IN" sz="1600" dirty="0"/>
              <a:t>RADAR  reflectivity and ABI radiances are sensitive to different variables and  contribute to the analysis increment in different regions of the cloud.  However, RADAR reflectivity and ABI cloud sensitive radiances are physically connected. </a:t>
            </a:r>
          </a:p>
          <a:p>
            <a:pPr marL="342900" indent="-342900" algn="just">
              <a:buClr>
                <a:srgbClr val="FF0000"/>
              </a:buClr>
              <a:buFont typeface="Wingdings" pitchFamily="2" charset="2"/>
              <a:buChar char="q"/>
            </a:pPr>
            <a:endParaRPr lang="en-IN" sz="1600" dirty="0"/>
          </a:p>
          <a:p>
            <a:pPr marL="342900" indent="-342900" algn="just">
              <a:buClr>
                <a:srgbClr val="FF0000"/>
              </a:buClr>
              <a:buFont typeface="Wingdings" pitchFamily="2" charset="2"/>
              <a:buChar char="q"/>
            </a:pPr>
            <a:r>
              <a:rPr lang="en-IN" sz="1600" u="sng" dirty="0"/>
              <a:t>RADAR can act as anchor:</a:t>
            </a:r>
          </a:p>
          <a:p>
            <a:pPr marL="800100" lvl="1" indent="-342900" algn="just">
              <a:buClr>
                <a:srgbClr val="FF0000"/>
              </a:buClr>
              <a:buFont typeface="Wingdings" pitchFamily="2" charset="2"/>
              <a:buChar char="ü"/>
            </a:pPr>
            <a:r>
              <a:rPr lang="en-IN" sz="1500" dirty="0"/>
              <a:t>The increments created by RADAR on precipitating hydrometeors and updrafts at low- and mid-levels are physically linked to the formation of high-level clouds which are seen by ABI radiances . </a:t>
            </a:r>
          </a:p>
          <a:p>
            <a:pPr marL="342900" indent="-342900" algn="just">
              <a:buClr>
                <a:srgbClr val="FF0000"/>
              </a:buClr>
              <a:buFont typeface="Wingdings" pitchFamily="2" charset="2"/>
              <a:buChar char="ü"/>
            </a:pPr>
            <a:endParaRPr lang="en-IN" sz="1500" dirty="0"/>
          </a:p>
          <a:p>
            <a:pPr marL="800100" lvl="1" indent="-342900" algn="just">
              <a:buClr>
                <a:srgbClr val="FF0000"/>
              </a:buClr>
              <a:buFont typeface="Wingdings" pitchFamily="2" charset="2"/>
              <a:buChar char="ü"/>
            </a:pPr>
            <a:r>
              <a:rPr lang="en-IN" sz="1500" dirty="0"/>
              <a:t>Similarly, the increments created by RADAR on spurious precipitation also affects the suppression of high-level spurious clouds  which are seen by ABI radiances.</a:t>
            </a:r>
          </a:p>
          <a:p>
            <a:pPr lvl="1" algn="just">
              <a:buClr>
                <a:srgbClr val="FF0000"/>
              </a:buClr>
            </a:pPr>
            <a:endParaRPr lang="en-IN" sz="1500" dirty="0"/>
          </a:p>
          <a:p>
            <a:pPr marL="342900" indent="-342900" algn="just">
              <a:buClr>
                <a:srgbClr val="FF0000"/>
              </a:buClr>
              <a:buFont typeface="Wingdings" pitchFamily="2" charset="2"/>
              <a:buChar char="q"/>
            </a:pPr>
            <a:r>
              <a:rPr lang="en-IN" sz="1600" u="sng" dirty="0"/>
              <a:t>RADAR cannot act as anchor :</a:t>
            </a:r>
          </a:p>
          <a:p>
            <a:pPr marL="800100" lvl="1" indent="-342900" algn="just">
              <a:buClr>
                <a:srgbClr val="FF0000"/>
              </a:buClr>
              <a:buFont typeface="Wingdings" pitchFamily="2" charset="2"/>
              <a:buChar char="ü"/>
            </a:pPr>
            <a:r>
              <a:rPr lang="en-IN" sz="1500" dirty="0"/>
              <a:t>In the regions where both the model and observations have non-precipitating clouds,  RADAR reflectivity can not serve as an anchor because the innovation for RADAR reflectivity observation is zero. Over such regions, no bias correction is currently applied.</a:t>
            </a:r>
          </a:p>
          <a:p>
            <a:pPr marL="342900" indent="-342900" algn="just">
              <a:buClr>
                <a:srgbClr val="FF0000"/>
              </a:buClr>
              <a:buFont typeface="Wingdings" pitchFamily="2" charset="2"/>
              <a:buChar char="ü"/>
            </a:pPr>
            <a:endParaRPr lang="en-IN" sz="1500" dirty="0"/>
          </a:p>
          <a:p>
            <a:pPr marL="800100" lvl="1" indent="-342900" algn="just">
              <a:buClr>
                <a:srgbClr val="FF0000"/>
              </a:buClr>
              <a:buFont typeface="Wingdings" pitchFamily="2" charset="2"/>
              <a:buChar char="ü"/>
            </a:pPr>
            <a:r>
              <a:rPr lang="en-IN" sz="1500" dirty="0"/>
              <a:t>In the cloud free regions, the humidity increments created by ABI radiances are not constrained by the RADAR reflectivity observations as RADAR is sensitive only to precipitating hydrometeors. </a:t>
            </a:r>
          </a:p>
          <a:p>
            <a:pPr algn="just">
              <a:buClr>
                <a:srgbClr val="FF0000"/>
              </a:buClr>
            </a:pPr>
            <a:endParaRPr lang="en-IN" sz="1600" dirty="0"/>
          </a:p>
          <a:p>
            <a:pPr marL="342900" indent="-342900" algn="just">
              <a:buClr>
                <a:srgbClr val="FF0000"/>
              </a:buClr>
              <a:buFont typeface="Wingdings" pitchFamily="2" charset="2"/>
              <a:buChar char="q"/>
            </a:pPr>
            <a:r>
              <a:rPr lang="en-IN" sz="1600" dirty="0"/>
              <a:t>The bias coefficients for both non-linear offline and online bias correction are calculated and applied over ABI radiances in the vicinity of RADAR anchored region. </a:t>
            </a:r>
          </a:p>
          <a:p>
            <a:pPr marL="342900" indent="-342900" algn="just">
              <a:buClr>
                <a:srgbClr val="FF0000"/>
              </a:buClr>
              <a:buFont typeface="Wingdings" pitchFamily="2" charset="2"/>
              <a:buChar char="q"/>
            </a:pPr>
            <a:endParaRPr lang="en-IN" sz="1600" dirty="0"/>
          </a:p>
          <a:p>
            <a:pPr algn="just">
              <a:buClr>
                <a:srgbClr val="FF0000"/>
              </a:buClr>
            </a:pPr>
            <a:endParaRPr lang="en-IN" sz="1600" dirty="0"/>
          </a:p>
          <a:p>
            <a:pPr algn="just">
              <a:buClr>
                <a:srgbClr val="FF0000"/>
              </a:buClr>
            </a:pPr>
            <a:endParaRPr lang="en-IN" sz="1600" dirty="0"/>
          </a:p>
          <a:p>
            <a:pPr marL="285750" indent="-285750" algn="just">
              <a:buClr>
                <a:srgbClr val="FF0000"/>
              </a:buClr>
              <a:buFont typeface="Arial" panose="020B0604020202020204" pitchFamily="34" charset="0"/>
              <a:buChar char="•"/>
            </a:pPr>
            <a:endParaRPr lang="en-IN" sz="1600" dirty="0"/>
          </a:p>
          <a:p>
            <a:pPr marL="285750" indent="-285750" algn="just">
              <a:buClr>
                <a:srgbClr val="FF0000"/>
              </a:buClr>
              <a:buFont typeface="Arial" panose="020B0604020202020204" pitchFamily="34" charset="0"/>
              <a:buChar char="•"/>
            </a:pPr>
            <a:endParaRPr lang="en-IN" sz="1600" dirty="0"/>
          </a:p>
          <a:p>
            <a:pPr marL="285750" indent="-285750" algn="just">
              <a:buClr>
                <a:srgbClr val="FF0000"/>
              </a:buClr>
              <a:buFont typeface="Arial" panose="020B0604020202020204" pitchFamily="34" charset="0"/>
              <a:buChar char="•"/>
            </a:pPr>
            <a:endParaRPr lang="en-US" sz="1600" dirty="0"/>
          </a:p>
        </p:txBody>
      </p:sp>
      <p:cxnSp>
        <p:nvCxnSpPr>
          <p:cNvPr id="8" name="Straight Connector 7">
            <a:extLst>
              <a:ext uri="{FF2B5EF4-FFF2-40B4-BE49-F238E27FC236}">
                <a16:creationId xmlns:a16="http://schemas.microsoft.com/office/drawing/2014/main" id="{BEE8C0F1-1E0F-414B-9970-5EB6C6E43045}"/>
              </a:ext>
            </a:extLst>
          </p:cNvPr>
          <p:cNvCxnSpPr>
            <a:cxnSpLocks/>
          </p:cNvCxnSpPr>
          <p:nvPr/>
        </p:nvCxnSpPr>
        <p:spPr>
          <a:xfrm>
            <a:off x="0" y="1268413"/>
            <a:ext cx="12192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9" name="Picture 7" descr="ou_logo_400x560.jpg">
            <a:extLst>
              <a:ext uri="{FF2B5EF4-FFF2-40B4-BE49-F238E27FC236}">
                <a16:creationId xmlns:a16="http://schemas.microsoft.com/office/drawing/2014/main" id="{549A38ED-6013-234F-9FD7-490C4BE0D4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336" y="64177"/>
            <a:ext cx="657225"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6" descr="hres2.PNG">
            <a:extLst>
              <a:ext uri="{FF2B5EF4-FFF2-40B4-BE49-F238E27FC236}">
                <a16:creationId xmlns:a16="http://schemas.microsoft.com/office/drawing/2014/main" id="{6396CB37-ACDF-CA43-8309-F1142D7BA5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50600" y="64177"/>
            <a:ext cx="10414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96722607"/>
      </p:ext>
    </p:extLst>
  </p:cSld>
  <p:clrMapOvr>
    <a:masterClrMapping/>
  </p:clrMapOvr>
  <p:transition spd="slow" advTm="37092"/>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524000" y="1268413"/>
            <a:ext cx="9144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sp>
        <p:nvSpPr>
          <p:cNvPr id="23555" name="TextBox 5"/>
          <p:cNvSpPr txBox="1">
            <a:spLocks noChangeArrowheads="1"/>
          </p:cNvSpPr>
          <p:nvPr/>
        </p:nvSpPr>
        <p:spPr bwMode="auto">
          <a:xfrm>
            <a:off x="2564606" y="388290"/>
            <a:ext cx="6697662"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b="1" dirty="0">
                <a:solidFill>
                  <a:srgbClr val="982A22"/>
                </a:solidFill>
              </a:rPr>
              <a:t>Offline vs Online bias correction</a:t>
            </a:r>
          </a:p>
          <a:p>
            <a:pPr algn="ctr" eaLnBrk="1" hangingPunct="1"/>
            <a:r>
              <a:rPr lang="en-US" sz="1600" b="1" dirty="0">
                <a:solidFill>
                  <a:srgbClr val="982A22"/>
                </a:solidFill>
              </a:rPr>
              <a:t>Analysis</a:t>
            </a:r>
          </a:p>
          <a:p>
            <a:pPr algn="ctr" eaLnBrk="1" hangingPunct="1"/>
            <a:endParaRPr lang="en-US" sz="3200" b="1" dirty="0">
              <a:solidFill>
                <a:srgbClr val="982A22"/>
              </a:solidFill>
            </a:endParaRPr>
          </a:p>
        </p:txBody>
      </p:sp>
      <p:sp>
        <p:nvSpPr>
          <p:cNvPr id="23556"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D37AF3-B944-D84C-8714-F40CCC1CD6AD}" type="slidenum">
              <a:rPr lang="en-US" altLang="zh-CN" sz="1200">
                <a:solidFill>
                  <a:srgbClr val="898989"/>
                </a:solidFill>
                <a:latin typeface="Calibri" charset="0"/>
              </a:rPr>
              <a:pPr/>
              <a:t>9</a:t>
            </a:fld>
            <a:endParaRPr lang="en-US" altLang="zh-CN" sz="1200">
              <a:solidFill>
                <a:srgbClr val="898989"/>
              </a:solidFill>
              <a:latin typeface="Calibri" charset="0"/>
            </a:endParaRPr>
          </a:p>
        </p:txBody>
      </p:sp>
      <p:pic>
        <p:nvPicPr>
          <p:cNvPr id="12" name="Picture 11" descr="Chart&#10;&#10;Description automatically generated">
            <a:extLst>
              <a:ext uri="{FF2B5EF4-FFF2-40B4-BE49-F238E27FC236}">
                <a16:creationId xmlns:a16="http://schemas.microsoft.com/office/drawing/2014/main" id="{EA8487E7-6C03-2843-BAED-B781AB0E258D}"/>
              </a:ext>
            </a:extLst>
          </p:cNvPr>
          <p:cNvPicPr/>
          <p:nvPr/>
        </p:nvPicPr>
        <p:blipFill rotWithShape="1">
          <a:blip r:embed="rId3"/>
          <a:srcRect l="9550" r="9564" b="4354"/>
          <a:stretch/>
        </p:blipFill>
        <p:spPr>
          <a:xfrm>
            <a:off x="60174" y="1529174"/>
            <a:ext cx="4930082" cy="5255229"/>
          </a:xfrm>
          <a:prstGeom prst="rect">
            <a:avLst/>
          </a:prstGeom>
        </p:spPr>
      </p:pic>
      <p:sp>
        <p:nvSpPr>
          <p:cNvPr id="3" name="TextBox 2">
            <a:extLst>
              <a:ext uri="{FF2B5EF4-FFF2-40B4-BE49-F238E27FC236}">
                <a16:creationId xmlns:a16="http://schemas.microsoft.com/office/drawing/2014/main" id="{7915B263-5A66-6447-8D5D-1930AF74094B}"/>
              </a:ext>
            </a:extLst>
          </p:cNvPr>
          <p:cNvSpPr txBox="1"/>
          <p:nvPr/>
        </p:nvSpPr>
        <p:spPr>
          <a:xfrm>
            <a:off x="5039763" y="4941168"/>
            <a:ext cx="6827914" cy="2154436"/>
          </a:xfrm>
          <a:prstGeom prst="rect">
            <a:avLst/>
          </a:prstGeom>
          <a:noFill/>
        </p:spPr>
        <p:txBody>
          <a:bodyPr wrap="square" rtlCol="0">
            <a:spAutoFit/>
          </a:bodyPr>
          <a:lstStyle/>
          <a:p>
            <a:pPr marL="285750" indent="-285750" algn="just">
              <a:buClr>
                <a:srgbClr val="FF0000"/>
              </a:buClr>
              <a:buFont typeface="Wingdings" pitchFamily="2" charset="2"/>
              <a:buChar char="q"/>
            </a:pPr>
            <a:r>
              <a:rPr lang="en-IN" sz="1400" dirty="0"/>
              <a:t>In comparison to offline approach, the spurious clouds are suppressed relatively more effectively in an online bias correction.</a:t>
            </a:r>
          </a:p>
          <a:p>
            <a:pPr algn="just">
              <a:buClr>
                <a:srgbClr val="FF0000"/>
              </a:buClr>
            </a:pPr>
            <a:endParaRPr lang="en-IN" sz="1400" dirty="0"/>
          </a:p>
          <a:p>
            <a:pPr marL="285750" indent="-285750" algn="just">
              <a:buClr>
                <a:srgbClr val="FF0000"/>
              </a:buClr>
              <a:buFont typeface="Wingdings" pitchFamily="2" charset="2"/>
              <a:buChar char="q"/>
            </a:pPr>
            <a:r>
              <a:rPr lang="en-IN" sz="1400" dirty="0"/>
              <a:t>The analysis of the online bias correction approach more closely matches the observed rapid development of the supercell storms.</a:t>
            </a:r>
          </a:p>
          <a:p>
            <a:pPr marL="285750" indent="-285750" algn="just">
              <a:buClr>
                <a:srgbClr val="FF0000"/>
              </a:buClr>
              <a:buFont typeface="Wingdings" pitchFamily="2" charset="2"/>
              <a:buChar char="q"/>
            </a:pPr>
            <a:endParaRPr lang="en-IN" sz="1400" dirty="0"/>
          </a:p>
          <a:p>
            <a:pPr marL="285750" indent="-285750" algn="just">
              <a:buClr>
                <a:srgbClr val="FF0000"/>
              </a:buClr>
              <a:buFont typeface="Wingdings" pitchFamily="2" charset="2"/>
              <a:buChar char="q"/>
            </a:pPr>
            <a:endParaRPr lang="en-IN" sz="14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BA18D15D-BCCC-6546-87B3-98A3E77F0E44}"/>
              </a:ext>
            </a:extLst>
          </p:cNvPr>
          <p:cNvSpPr txBox="1"/>
          <p:nvPr/>
        </p:nvSpPr>
        <p:spPr>
          <a:xfrm>
            <a:off x="1049051" y="1331352"/>
            <a:ext cx="2952328" cy="307777"/>
          </a:xfrm>
          <a:prstGeom prst="rect">
            <a:avLst/>
          </a:prstGeom>
          <a:noFill/>
        </p:spPr>
        <p:txBody>
          <a:bodyPr wrap="square" rtlCol="0">
            <a:spAutoFit/>
          </a:bodyPr>
          <a:lstStyle/>
          <a:p>
            <a:pPr algn="ctr"/>
            <a:r>
              <a:rPr lang="en-US" sz="1400" b="1" dirty="0"/>
              <a:t>Channel 9 BT analysis</a:t>
            </a:r>
          </a:p>
        </p:txBody>
      </p:sp>
      <p:cxnSp>
        <p:nvCxnSpPr>
          <p:cNvPr id="10" name="Straight Connector 9">
            <a:extLst>
              <a:ext uri="{FF2B5EF4-FFF2-40B4-BE49-F238E27FC236}">
                <a16:creationId xmlns:a16="http://schemas.microsoft.com/office/drawing/2014/main" id="{D5C0DE7F-1949-8A4D-B977-69E1E0C9AD42}"/>
              </a:ext>
            </a:extLst>
          </p:cNvPr>
          <p:cNvCxnSpPr>
            <a:cxnSpLocks/>
          </p:cNvCxnSpPr>
          <p:nvPr/>
        </p:nvCxnSpPr>
        <p:spPr>
          <a:xfrm>
            <a:off x="0" y="1268413"/>
            <a:ext cx="12192000" cy="0"/>
          </a:xfrm>
          <a:prstGeom prst="line">
            <a:avLst/>
          </a:prstGeom>
          <a:ln w="57150">
            <a:solidFill>
              <a:srgbClr val="982A22"/>
            </a:solidFill>
          </a:ln>
        </p:spPr>
        <p:style>
          <a:lnRef idx="1">
            <a:schemeClr val="accent1"/>
          </a:lnRef>
          <a:fillRef idx="0">
            <a:schemeClr val="accent1"/>
          </a:fillRef>
          <a:effectRef idx="0">
            <a:schemeClr val="accent1"/>
          </a:effectRef>
          <a:fontRef idx="minor">
            <a:schemeClr val="tx1"/>
          </a:fontRef>
        </p:style>
      </p:cxnSp>
      <p:pic>
        <p:nvPicPr>
          <p:cNvPr id="11" name="Picture 7" descr="ou_logo_400x560.jpg">
            <a:extLst>
              <a:ext uri="{FF2B5EF4-FFF2-40B4-BE49-F238E27FC236}">
                <a16:creationId xmlns:a16="http://schemas.microsoft.com/office/drawing/2014/main" id="{A08BF58C-0A76-2348-8525-FED0C9C724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336" y="64177"/>
            <a:ext cx="657225" cy="919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6" descr="hres2.PNG">
            <a:extLst>
              <a:ext uri="{FF2B5EF4-FFF2-40B4-BE49-F238E27FC236}">
                <a16:creationId xmlns:a16="http://schemas.microsoft.com/office/drawing/2014/main" id="{16E3F88E-1288-0747-ADE2-3EE2F245DAA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50600" y="64177"/>
            <a:ext cx="1041400"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3" descr="Calendar&#10;&#10;Description automatically generated">
            <a:extLst>
              <a:ext uri="{FF2B5EF4-FFF2-40B4-BE49-F238E27FC236}">
                <a16:creationId xmlns:a16="http://schemas.microsoft.com/office/drawing/2014/main" id="{778022D2-776E-F549-BC89-922F39603940}"/>
              </a:ext>
            </a:extLst>
          </p:cNvPr>
          <p:cNvPicPr>
            <a:picLocks noChangeAspect="1"/>
          </p:cNvPicPr>
          <p:nvPr/>
        </p:nvPicPr>
        <p:blipFill rotWithShape="1">
          <a:blip r:embed="rId6">
            <a:extLst>
              <a:ext uri="{28A0092B-C50C-407E-A947-70E740481C1C}">
                <a14:useLocalDpi xmlns:a14="http://schemas.microsoft.com/office/drawing/2010/main" val="0"/>
              </a:ext>
            </a:extLst>
          </a:blip>
          <a:srcRect l="11240" r="11240" b="54104"/>
          <a:stretch/>
        </p:blipFill>
        <p:spPr>
          <a:xfrm>
            <a:off x="5789424" y="1730103"/>
            <a:ext cx="5328592" cy="2635699"/>
          </a:xfrm>
          <a:prstGeom prst="rect">
            <a:avLst/>
          </a:prstGeom>
        </p:spPr>
      </p:pic>
      <p:sp>
        <p:nvSpPr>
          <p:cNvPr id="2" name="TextBox 1">
            <a:extLst>
              <a:ext uri="{FF2B5EF4-FFF2-40B4-BE49-F238E27FC236}">
                <a16:creationId xmlns:a16="http://schemas.microsoft.com/office/drawing/2014/main" id="{9DA09294-3742-9448-9E25-48C2D09DB0E6}"/>
              </a:ext>
            </a:extLst>
          </p:cNvPr>
          <p:cNvSpPr txBox="1"/>
          <p:nvPr/>
        </p:nvSpPr>
        <p:spPr>
          <a:xfrm>
            <a:off x="5807968" y="1556792"/>
            <a:ext cx="758627" cy="369332"/>
          </a:xfrm>
          <a:prstGeom prst="rect">
            <a:avLst/>
          </a:prstGeom>
          <a:noFill/>
        </p:spPr>
        <p:txBody>
          <a:bodyPr wrap="square" rtlCol="0">
            <a:spAutoFit/>
          </a:bodyPr>
          <a:lstStyle/>
          <a:p>
            <a:r>
              <a:rPr lang="en-US" b="1" dirty="0" err="1"/>
              <a:t>obs</a:t>
            </a:r>
            <a:endParaRPr lang="en-US" b="1" dirty="0"/>
          </a:p>
        </p:txBody>
      </p:sp>
      <p:sp>
        <p:nvSpPr>
          <p:cNvPr id="15" name="TextBox 14">
            <a:extLst>
              <a:ext uri="{FF2B5EF4-FFF2-40B4-BE49-F238E27FC236}">
                <a16:creationId xmlns:a16="http://schemas.microsoft.com/office/drawing/2014/main" id="{2479F19F-9C9B-2044-96B0-8478A89DE14D}"/>
              </a:ext>
            </a:extLst>
          </p:cNvPr>
          <p:cNvSpPr txBox="1"/>
          <p:nvPr/>
        </p:nvSpPr>
        <p:spPr>
          <a:xfrm>
            <a:off x="132759" y="1619508"/>
            <a:ext cx="916292" cy="369332"/>
          </a:xfrm>
          <a:prstGeom prst="rect">
            <a:avLst/>
          </a:prstGeom>
          <a:noFill/>
        </p:spPr>
        <p:txBody>
          <a:bodyPr wrap="square" rtlCol="0">
            <a:spAutoFit/>
          </a:bodyPr>
          <a:lstStyle/>
          <a:p>
            <a:r>
              <a:rPr lang="en-US" b="1" dirty="0"/>
              <a:t>offline</a:t>
            </a:r>
          </a:p>
        </p:txBody>
      </p:sp>
      <p:sp>
        <p:nvSpPr>
          <p:cNvPr id="16" name="TextBox 15">
            <a:extLst>
              <a:ext uri="{FF2B5EF4-FFF2-40B4-BE49-F238E27FC236}">
                <a16:creationId xmlns:a16="http://schemas.microsoft.com/office/drawing/2014/main" id="{8B2B9573-33FC-AD44-B8E5-506BDDD02D79}"/>
              </a:ext>
            </a:extLst>
          </p:cNvPr>
          <p:cNvSpPr txBox="1"/>
          <p:nvPr/>
        </p:nvSpPr>
        <p:spPr>
          <a:xfrm>
            <a:off x="119336" y="4067780"/>
            <a:ext cx="916292" cy="369332"/>
          </a:xfrm>
          <a:prstGeom prst="rect">
            <a:avLst/>
          </a:prstGeom>
          <a:noFill/>
        </p:spPr>
        <p:txBody>
          <a:bodyPr wrap="square" rtlCol="0">
            <a:spAutoFit/>
          </a:bodyPr>
          <a:lstStyle/>
          <a:p>
            <a:r>
              <a:rPr lang="en-US" b="1" dirty="0"/>
              <a:t>online</a:t>
            </a:r>
          </a:p>
        </p:txBody>
      </p:sp>
      <p:sp>
        <p:nvSpPr>
          <p:cNvPr id="6" name="Oval 5">
            <a:extLst>
              <a:ext uri="{FF2B5EF4-FFF2-40B4-BE49-F238E27FC236}">
                <a16:creationId xmlns:a16="http://schemas.microsoft.com/office/drawing/2014/main" id="{04E4CCD5-5485-544F-A5E1-2CB0B4A7E49F}"/>
              </a:ext>
            </a:extLst>
          </p:cNvPr>
          <p:cNvSpPr/>
          <p:nvPr/>
        </p:nvSpPr>
        <p:spPr>
          <a:xfrm>
            <a:off x="1847528" y="2254589"/>
            <a:ext cx="50105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0F99553-1529-DE40-ADEF-24AADBC4EA7D}"/>
              </a:ext>
            </a:extLst>
          </p:cNvPr>
          <p:cNvSpPr/>
          <p:nvPr/>
        </p:nvSpPr>
        <p:spPr>
          <a:xfrm>
            <a:off x="1847528" y="4653136"/>
            <a:ext cx="50105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D434444-DEB2-CE4C-9C3D-7B2131B5AF81}"/>
              </a:ext>
            </a:extLst>
          </p:cNvPr>
          <p:cNvSpPr/>
          <p:nvPr/>
        </p:nvSpPr>
        <p:spPr>
          <a:xfrm>
            <a:off x="4001379" y="2358933"/>
            <a:ext cx="50105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2008888-2AB9-3B49-85A7-70FD9A51BB68}"/>
              </a:ext>
            </a:extLst>
          </p:cNvPr>
          <p:cNvSpPr/>
          <p:nvPr/>
        </p:nvSpPr>
        <p:spPr>
          <a:xfrm>
            <a:off x="3983534" y="4797152"/>
            <a:ext cx="50105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B8FBA49-6D8D-B14D-A296-B079E1F17A12}"/>
              </a:ext>
            </a:extLst>
          </p:cNvPr>
          <p:cNvSpPr/>
          <p:nvPr/>
        </p:nvSpPr>
        <p:spPr>
          <a:xfrm>
            <a:off x="4025827" y="5786619"/>
            <a:ext cx="501054" cy="576064"/>
          </a:xfrm>
          <a:prstGeom prst="ellipse">
            <a:avLst/>
          </a:prstGeom>
          <a:noFill/>
          <a:ln>
            <a:solidFill>
              <a:srgbClr val="25A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FA28AC8-22AF-1D4D-9851-FEBD1F284E4B}"/>
              </a:ext>
            </a:extLst>
          </p:cNvPr>
          <p:cNvSpPr/>
          <p:nvPr/>
        </p:nvSpPr>
        <p:spPr>
          <a:xfrm>
            <a:off x="4025827" y="3348400"/>
            <a:ext cx="501054" cy="576064"/>
          </a:xfrm>
          <a:prstGeom prst="ellipse">
            <a:avLst/>
          </a:prstGeom>
          <a:noFill/>
          <a:ln>
            <a:solidFill>
              <a:srgbClr val="25A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3B5811A-54AD-2546-B148-FAB95FEE14DE}"/>
              </a:ext>
            </a:extLst>
          </p:cNvPr>
          <p:cNvSpPr/>
          <p:nvPr/>
        </p:nvSpPr>
        <p:spPr>
          <a:xfrm>
            <a:off x="7536160" y="2303820"/>
            <a:ext cx="50105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24508EB-24DA-314D-BAF8-C1856717538F}"/>
              </a:ext>
            </a:extLst>
          </p:cNvPr>
          <p:cNvSpPr/>
          <p:nvPr/>
        </p:nvSpPr>
        <p:spPr>
          <a:xfrm>
            <a:off x="10128035" y="2295508"/>
            <a:ext cx="50105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CCDA25B-1371-F947-8A67-E7ED872CBE95}"/>
              </a:ext>
            </a:extLst>
          </p:cNvPr>
          <p:cNvSpPr/>
          <p:nvPr/>
        </p:nvSpPr>
        <p:spPr>
          <a:xfrm>
            <a:off x="10160000" y="3310660"/>
            <a:ext cx="501054" cy="576064"/>
          </a:xfrm>
          <a:prstGeom prst="ellipse">
            <a:avLst/>
          </a:prstGeom>
          <a:noFill/>
          <a:ln>
            <a:solidFill>
              <a:srgbClr val="25AF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9374899"/>
      </p:ext>
    </p:extLst>
  </p:cSld>
  <p:clrMapOvr>
    <a:masterClrMapping/>
  </p:clrMapOvr>
  <p:transition spd="slow" advTm="37092"/>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42583</TotalTime>
  <Words>2120</Words>
  <Application>Microsoft Macintosh PowerPoint</Application>
  <PresentationFormat>Widescreen</PresentationFormat>
  <Paragraphs>302</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ＭＳ Ｐゴシック</vt:lpstr>
      <vt:lpstr>宋体</vt:lpstr>
      <vt:lpstr>Arial</vt:lpstr>
      <vt:lpstr>Calibri</vt:lpstr>
      <vt:lpstr>Cambria Math</vt:lpstr>
      <vt:lpstr>Helvetica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Assimilation of TDR radial velocity using the unified GSI-based hybrid ensemble-variational data assimilation system for HWRF</dc:title>
  <dc:creator>xwang</dc:creator>
  <cp:lastModifiedBy>Microsoft Office User</cp:lastModifiedBy>
  <cp:revision>3343</cp:revision>
  <dcterms:created xsi:type="dcterms:W3CDTF">2006-08-16T00:00:00Z</dcterms:created>
  <dcterms:modified xsi:type="dcterms:W3CDTF">2021-06-11T11:48:59Z</dcterms:modified>
</cp:coreProperties>
</file>