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9" r:id="rId5"/>
  </p:sldMasterIdLst>
  <p:notesMasterIdLst>
    <p:notesMasterId r:id="rId20"/>
  </p:notesMasterIdLst>
  <p:sldIdLst>
    <p:sldId id="258" r:id="rId6"/>
    <p:sldId id="260" r:id="rId7"/>
    <p:sldId id="263" r:id="rId8"/>
    <p:sldId id="261" r:id="rId9"/>
    <p:sldId id="265" r:id="rId10"/>
    <p:sldId id="266" r:id="rId11"/>
    <p:sldId id="267" r:id="rId12"/>
    <p:sldId id="257" r:id="rId13"/>
    <p:sldId id="262" r:id="rId14"/>
    <p:sldId id="270" r:id="rId15"/>
    <p:sldId id="268" r:id="rId16"/>
    <p:sldId id="269" r:id="rId17"/>
    <p:sldId id="271" r:id="rId18"/>
    <p:sldId id="272" r:id="rId19"/>
  </p:sldIdLst>
  <p:sldSz cx="9144000" cy="5143500" type="screen16x9"/>
  <p:notesSz cx="6858000" cy="9144000"/>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9803"/>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autoAdjust="0"/>
  </p:normalViewPr>
  <p:slideViewPr>
    <p:cSldViewPr snapToGrid="0">
      <p:cViewPr varScale="1">
        <p:scale>
          <a:sx n="152" d="100"/>
          <a:sy n="152" d="100"/>
        </p:scale>
        <p:origin x="426" y="15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A7BECB-F38B-4E3A-A3C2-D558743AC1DF}" type="datetimeFigureOut">
              <a:rPr lang="en-GB" smtClean="0"/>
              <a:t>04/06/2021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17D9E7-CF27-49E3-ADDA-7B43E3C888E4}" type="slidenum">
              <a:rPr lang="en-GB" smtClean="0"/>
              <a:t>‹#›</a:t>
            </a:fld>
            <a:endParaRPr lang="en-GB"/>
          </a:p>
        </p:txBody>
      </p:sp>
    </p:spTree>
    <p:extLst>
      <p:ext uri="{BB962C8B-B14F-4D97-AF65-F5344CB8AC3E}">
        <p14:creationId xmlns:p14="http://schemas.microsoft.com/office/powerpoint/2010/main" val="3767624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62B7FA-AB46-4993-BA79-F306F77A204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73842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full image">
    <p:bg>
      <p:bgRef idx="1001">
        <a:schemeClr val="bg2"/>
      </p:bgRef>
    </p:bg>
    <p:spTree>
      <p:nvGrpSpPr>
        <p:cNvPr id="1" name=""/>
        <p:cNvGrpSpPr/>
        <p:nvPr/>
      </p:nvGrpSpPr>
      <p:grpSpPr>
        <a:xfrm>
          <a:off x="0" y="0"/>
          <a:ext cx="0" cy="0"/>
          <a:chOff x="0" y="0"/>
          <a:chExt cx="0" cy="0"/>
        </a:xfrm>
      </p:grpSpPr>
      <p:pic>
        <p:nvPicPr>
          <p:cNvPr id="15" name="cover-backg-2.jpg"/>
          <p:cNvPicPr>
            <a:picLocks noChangeAspect="1"/>
          </p:cNvPicPr>
          <p:nvPr userDrawn="1"/>
        </p:nvPicPr>
        <p:blipFill>
          <a:blip r:embed="rId2" cstate="print">
            <a:extLst/>
          </a:blip>
          <a:stretch>
            <a:fillRect/>
          </a:stretch>
        </p:blipFill>
        <p:spPr>
          <a:xfrm>
            <a:off x="0" y="0"/>
            <a:ext cx="9144000" cy="5143500"/>
          </a:xfrm>
          <a:prstGeom prst="rect">
            <a:avLst/>
          </a:prstGeom>
          <a:ln w="12700">
            <a:miter lim="400000"/>
          </a:ln>
        </p:spPr>
      </p:pic>
      <p:sp>
        <p:nvSpPr>
          <p:cNvPr id="20" name="Title 19"/>
          <p:cNvSpPr>
            <a:spLocks noGrp="1"/>
          </p:cNvSpPr>
          <p:nvPr>
            <p:ph type="title" hasCustomPrompt="1"/>
          </p:nvPr>
        </p:nvSpPr>
        <p:spPr/>
        <p:txBody>
          <a:bodyPr/>
          <a:lstStyle>
            <a:lvl1pPr>
              <a:defRPr>
                <a:solidFill>
                  <a:schemeClr val="bg2"/>
                </a:solidFill>
              </a:defRPr>
            </a:lvl1pPr>
          </a:lstStyle>
          <a:p>
            <a:r>
              <a:rPr lang="en-GB" dirty="0"/>
              <a:t>Presentation title</a:t>
            </a:r>
          </a:p>
        </p:txBody>
      </p:sp>
      <p:sp>
        <p:nvSpPr>
          <p:cNvPr id="23" name="Text Placeholder 22"/>
          <p:cNvSpPr>
            <a:spLocks noGrp="1"/>
          </p:cNvSpPr>
          <p:nvPr>
            <p:ph type="body" sz="quarter" idx="10" hasCustomPrompt="1"/>
          </p:nvPr>
        </p:nvSpPr>
        <p:spPr>
          <a:xfrm>
            <a:off x="197644" y="1761530"/>
            <a:ext cx="8438555" cy="611706"/>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pic>
        <p:nvPicPr>
          <p:cNvPr id="6" name="MO_MASTER_for_dark_backg_RBG.png"/>
          <p:cNvPicPr>
            <a:picLocks noChangeAspect="1"/>
          </p:cNvPicPr>
          <p:nvPr userDrawn="1"/>
        </p:nvPicPr>
        <p:blipFill>
          <a:blip r:embed="rId3" cstate="print">
            <a:extLst/>
          </a:blip>
          <a:stretch>
            <a:fillRect/>
          </a:stretch>
        </p:blipFill>
        <p:spPr>
          <a:xfrm>
            <a:off x="67307" y="40500"/>
            <a:ext cx="1803780" cy="565650"/>
          </a:xfrm>
          <a:prstGeom prst="rect">
            <a:avLst/>
          </a:prstGeom>
          <a:ln w="12700">
            <a:miter lim="400000"/>
          </a:ln>
        </p:spPr>
      </p:pic>
      <p:sp>
        <p:nvSpPr>
          <p:cNvPr id="2" name="Footer Placeholder 1"/>
          <p:cNvSpPr>
            <a:spLocks noGrp="1"/>
          </p:cNvSpPr>
          <p:nvPr>
            <p:ph type="ftr" sz="quarter" idx="11"/>
          </p:nvPr>
        </p:nvSpPr>
        <p:spPr>
          <a:noFill/>
        </p:spPr>
        <p:txBody>
          <a:bodyPr/>
          <a:lstStyle>
            <a:lvl1pPr defTabSz="219075" hangingPunct="0">
              <a:defRPr>
                <a:solidFill>
                  <a:schemeClr val="accent6"/>
                </a:solidFill>
              </a:defRPr>
            </a:lvl1pPr>
          </a:lstStyle>
          <a:p>
            <a:r>
              <a:rPr lang="en-GB" kern="0" dirty="0" smtClean="0">
                <a:solidFill>
                  <a:srgbClr val="FFFFFF"/>
                </a:solidFill>
                <a:sym typeface="Helvetica Light"/>
              </a:rPr>
              <a:t>www.metoffice.gov.uk																									                      © Crown Copyright 2017, Met Office</a:t>
            </a:r>
            <a:endParaRPr lang="en-GB" kern="0" dirty="0">
              <a:solidFill>
                <a:srgbClr val="FFFFFF"/>
              </a:solidFill>
              <a:sym typeface="Helvetica Light"/>
            </a:endParaRPr>
          </a:p>
        </p:txBody>
      </p:sp>
    </p:spTree>
    <p:extLst>
      <p:ext uri="{BB962C8B-B14F-4D97-AF65-F5344CB8AC3E}">
        <p14:creationId xmlns:p14="http://schemas.microsoft.com/office/powerpoint/2010/main" val="35402575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 2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a:t>Slide title</a:t>
            </a:r>
            <a:endParaRPr lang="en-GB" dirty="0"/>
          </a:p>
        </p:txBody>
      </p:sp>
      <p:sp>
        <p:nvSpPr>
          <p:cNvPr id="4" name="Footer Placeholder 3"/>
          <p:cNvSpPr>
            <a:spLocks noGrp="1"/>
          </p:cNvSpPr>
          <p:nvPr>
            <p:ph type="ftr" sz="quarter" idx="12"/>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5" name="Text Placeholder 4"/>
          <p:cNvSpPr>
            <a:spLocks noGrp="1"/>
          </p:cNvSpPr>
          <p:nvPr>
            <p:ph type="body" sz="quarter" idx="11" hasCustomPrompt="1"/>
          </p:nvPr>
        </p:nvSpPr>
        <p:spPr>
          <a:xfrm>
            <a:off x="197645" y="1770460"/>
            <a:ext cx="4050506"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a:t>
            </a:r>
            <a:r>
              <a:rPr lang="en-GB" dirty="0" smtClean="0"/>
              <a:t>centre </a:t>
            </a:r>
            <a:r>
              <a:rPr lang="en-GB" dirty="0"/>
              <a:t>(</a:t>
            </a:r>
            <a:r>
              <a:rPr lang="en-GB" dirty="0" err="1"/>
              <a:t>cac</a:t>
            </a:r>
            <a:r>
              <a:rPr lang="en-GB" dirty="0"/>
              <a:t>) cloud cloudburst </a:t>
            </a:r>
            <a:r>
              <a:rPr lang="en-GB" dirty="0" smtClean="0"/>
              <a:t>downdraught </a:t>
            </a:r>
            <a:r>
              <a:rPr lang="en-GB" dirty="0"/>
              <a:t>geostrophic wind hydrometeor icing mean sea level oceanography overcast rotor cloud salt water snowflakes</a:t>
            </a:r>
            <a:endParaRPr lang="en-US" dirty="0"/>
          </a:p>
        </p:txBody>
      </p:sp>
      <p:sp>
        <p:nvSpPr>
          <p:cNvPr id="6" name="Text Placeholder 4"/>
          <p:cNvSpPr>
            <a:spLocks noGrp="1"/>
          </p:cNvSpPr>
          <p:nvPr>
            <p:ph type="body" sz="quarter" idx="13" hasCustomPrompt="1"/>
          </p:nvPr>
        </p:nvSpPr>
        <p:spPr>
          <a:xfrm>
            <a:off x="4585693" y="1770460"/>
            <a:ext cx="4050506"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a:t>
            </a:r>
            <a:r>
              <a:rPr lang="en-GB" dirty="0" smtClean="0"/>
              <a:t>centre </a:t>
            </a:r>
            <a:r>
              <a:rPr lang="en-GB" dirty="0"/>
              <a:t>(</a:t>
            </a:r>
            <a:r>
              <a:rPr lang="en-GB" dirty="0" err="1"/>
              <a:t>cac</a:t>
            </a:r>
            <a:r>
              <a:rPr lang="en-GB" dirty="0"/>
              <a:t>) cloud cloudburst </a:t>
            </a:r>
            <a:r>
              <a:rPr lang="en-GB" dirty="0" smtClean="0"/>
              <a:t>downdraught </a:t>
            </a:r>
            <a:r>
              <a:rPr lang="en-GB" dirty="0"/>
              <a:t>geostrophic wind hydrometeor icing mean sea level oceanography overcast rotor cloud salt water snowflakes</a:t>
            </a:r>
            <a:endParaRPr lang="en-US" dirty="0"/>
          </a:p>
        </p:txBody>
      </p:sp>
    </p:spTree>
    <p:extLst>
      <p:ext uri="{BB962C8B-B14F-4D97-AF65-F5344CB8AC3E}">
        <p14:creationId xmlns:p14="http://schemas.microsoft.com/office/powerpoint/2010/main" val="135340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 3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a:t>Slide title</a:t>
            </a:r>
            <a:endParaRPr lang="en-GB" dirty="0"/>
          </a:p>
        </p:txBody>
      </p:sp>
      <p:sp>
        <p:nvSpPr>
          <p:cNvPr id="4" name="Footer Placeholder 3"/>
          <p:cNvSpPr>
            <a:spLocks noGrp="1"/>
          </p:cNvSpPr>
          <p:nvPr>
            <p:ph type="ftr" sz="quarter" idx="12"/>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5" name="Text Placeholder 4"/>
          <p:cNvSpPr>
            <a:spLocks noGrp="1"/>
          </p:cNvSpPr>
          <p:nvPr>
            <p:ph type="body" sz="quarter" idx="11" hasCustomPrompt="1"/>
          </p:nvPr>
        </p:nvSpPr>
        <p:spPr>
          <a:xfrm>
            <a:off x="197645" y="1770460"/>
            <a:ext cx="2578894"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sp>
        <p:nvSpPr>
          <p:cNvPr id="6" name="Text Placeholder 4"/>
          <p:cNvSpPr>
            <a:spLocks noGrp="1"/>
          </p:cNvSpPr>
          <p:nvPr>
            <p:ph type="body" sz="quarter" idx="13" hasCustomPrompt="1"/>
          </p:nvPr>
        </p:nvSpPr>
        <p:spPr>
          <a:xfrm>
            <a:off x="3127178" y="1770460"/>
            <a:ext cx="2578894"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sp>
        <p:nvSpPr>
          <p:cNvPr id="8" name="Text Placeholder 4"/>
          <p:cNvSpPr>
            <a:spLocks noGrp="1"/>
          </p:cNvSpPr>
          <p:nvPr>
            <p:ph type="body" sz="quarter" idx="14" hasCustomPrompt="1"/>
          </p:nvPr>
        </p:nvSpPr>
        <p:spPr>
          <a:xfrm>
            <a:off x="6057306" y="1761530"/>
            <a:ext cx="2578894"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spTree>
    <p:extLst>
      <p:ext uri="{BB962C8B-B14F-4D97-AF65-F5344CB8AC3E}">
        <p14:creationId xmlns:p14="http://schemas.microsoft.com/office/powerpoint/2010/main" val="2422236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 1 column text &amp; image">
    <p:spTree>
      <p:nvGrpSpPr>
        <p:cNvPr id="1" name=""/>
        <p:cNvGrpSpPr/>
        <p:nvPr/>
      </p:nvGrpSpPr>
      <p:grpSpPr>
        <a:xfrm>
          <a:off x="0" y="0"/>
          <a:ext cx="0" cy="0"/>
          <a:chOff x="0" y="0"/>
          <a:chExt cx="0" cy="0"/>
        </a:xfrm>
      </p:grpSpPr>
      <p:sp>
        <p:nvSpPr>
          <p:cNvPr id="5" name="Picture Placeholder 4"/>
          <p:cNvSpPr>
            <a:spLocks noGrp="1"/>
          </p:cNvSpPr>
          <p:nvPr>
            <p:ph type="pic" sz="quarter" idx="16" hasCustomPrompt="1"/>
          </p:nvPr>
        </p:nvSpPr>
        <p:spPr>
          <a:xfrm>
            <a:off x="4572000" y="1"/>
            <a:ext cx="4572000" cy="4732139"/>
          </a:xfrm>
          <a:prstGeom prst="rect">
            <a:avLst/>
          </a:prstGeom>
          <a:solidFill>
            <a:schemeClr val="tx1">
              <a:lumMod val="10000"/>
              <a:lumOff val="90000"/>
            </a:schemeClr>
          </a:solidFill>
        </p:spPr>
        <p:txBody>
          <a:bodyPr anchor="ctr" anchorCtr="0"/>
          <a:lstStyle>
            <a:lvl1pPr algn="ctr">
              <a:defRPr baseline="0"/>
            </a:lvl1pPr>
          </a:lstStyle>
          <a:p>
            <a:r>
              <a:rPr lang="en-GB" dirty="0"/>
              <a:t>Insert image here</a:t>
            </a:r>
          </a:p>
        </p:txBody>
      </p:sp>
      <p:sp>
        <p:nvSpPr>
          <p:cNvPr id="2" name="Footer Placeholder 1"/>
          <p:cNvSpPr>
            <a:spLocks noGrp="1"/>
          </p:cNvSpPr>
          <p:nvPr>
            <p:ph type="ftr" sz="quarter" idx="15"/>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15" name="Text Placeholder 4"/>
          <p:cNvSpPr>
            <a:spLocks noGrp="1"/>
          </p:cNvSpPr>
          <p:nvPr>
            <p:ph type="body" sz="quarter" idx="11" hasCustomPrompt="1"/>
          </p:nvPr>
        </p:nvSpPr>
        <p:spPr>
          <a:xfrm>
            <a:off x="197645" y="1773777"/>
            <a:ext cx="4050506" cy="2714030"/>
          </a:xfrm>
          <a:prstGeom prst="rect">
            <a:avLst/>
          </a:prstGeom>
        </p:spPr>
        <p:txBody>
          <a:bodyPr>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a:t>
            </a:r>
            <a:r>
              <a:rPr lang="en-GB" dirty="0" smtClean="0"/>
              <a:t>centre </a:t>
            </a:r>
            <a:r>
              <a:rPr lang="en-GB" dirty="0"/>
              <a:t>(</a:t>
            </a:r>
            <a:r>
              <a:rPr lang="en-GB" dirty="0" err="1"/>
              <a:t>cac</a:t>
            </a:r>
            <a:r>
              <a:rPr lang="en-GB" dirty="0"/>
              <a:t>) cloud cloudburst </a:t>
            </a:r>
            <a:r>
              <a:rPr lang="en-GB" dirty="0" smtClean="0"/>
              <a:t>downdraught </a:t>
            </a:r>
            <a:r>
              <a:rPr lang="en-GB" dirty="0"/>
              <a:t>geostrophic wind hydrometeor icing mean sea level oceanography overcast rotor cloud salt water.</a:t>
            </a:r>
            <a:endParaRPr lang="en-US" dirty="0"/>
          </a:p>
        </p:txBody>
      </p:sp>
      <p:sp>
        <p:nvSpPr>
          <p:cNvPr id="6" name="Title 2"/>
          <p:cNvSpPr>
            <a:spLocks noGrp="1"/>
          </p:cNvSpPr>
          <p:nvPr>
            <p:ph type="title" hasCustomPrompt="1"/>
          </p:nvPr>
        </p:nvSpPr>
        <p:spPr>
          <a:xfrm>
            <a:off x="197644" y="1039783"/>
            <a:ext cx="8437500" cy="623248"/>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3011169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ntent slide - 1 column text &amp; tabl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15" name="Text Placeholder 4"/>
          <p:cNvSpPr>
            <a:spLocks noGrp="1"/>
          </p:cNvSpPr>
          <p:nvPr>
            <p:ph type="body" sz="quarter" idx="11" hasCustomPrompt="1"/>
          </p:nvPr>
        </p:nvSpPr>
        <p:spPr>
          <a:xfrm>
            <a:off x="197645" y="1773777"/>
            <a:ext cx="4050506" cy="2714030"/>
          </a:xfrm>
          <a:prstGeom prst="rect">
            <a:avLst/>
          </a:prstGeom>
        </p:spPr>
        <p:txBody>
          <a:bodyPr>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a:t>
            </a:r>
            <a:r>
              <a:rPr lang="en-GB" dirty="0" smtClean="0"/>
              <a:t>centre </a:t>
            </a:r>
            <a:r>
              <a:rPr lang="en-GB" dirty="0"/>
              <a:t>(</a:t>
            </a:r>
            <a:r>
              <a:rPr lang="en-GB" dirty="0" err="1"/>
              <a:t>cac</a:t>
            </a:r>
            <a:r>
              <a:rPr lang="en-GB" dirty="0"/>
              <a:t>) cloud cloudburst </a:t>
            </a:r>
            <a:r>
              <a:rPr lang="en-GB" dirty="0" smtClean="0"/>
              <a:t>downdraught </a:t>
            </a:r>
            <a:r>
              <a:rPr lang="en-GB" dirty="0"/>
              <a:t>geostrophic wind hydrometeor icing mean sea level oceanography overcast rotor cloud salt water.</a:t>
            </a:r>
            <a:endParaRPr lang="en-US" dirty="0"/>
          </a:p>
        </p:txBody>
      </p:sp>
      <p:sp>
        <p:nvSpPr>
          <p:cNvPr id="6" name="Table Placeholder 5"/>
          <p:cNvSpPr>
            <a:spLocks noGrp="1"/>
          </p:cNvSpPr>
          <p:nvPr>
            <p:ph type="tbl" sz="quarter" idx="17" hasCustomPrompt="1"/>
          </p:nvPr>
        </p:nvSpPr>
        <p:spPr>
          <a:xfrm>
            <a:off x="4572000" y="1761530"/>
            <a:ext cx="4064199" cy="2714030"/>
          </a:xfrm>
        </p:spPr>
        <p:style>
          <a:lnRef idx="3">
            <a:schemeClr val="lt1"/>
          </a:lnRef>
          <a:fillRef idx="1">
            <a:schemeClr val="accent6"/>
          </a:fillRef>
          <a:effectRef idx="1">
            <a:schemeClr val="accent6"/>
          </a:effectRef>
          <a:fontRef idx="none"/>
        </p:style>
        <p:txBody>
          <a:bodyPr anchor="ctr" anchorCtr="1"/>
          <a:lstStyle>
            <a:lvl1pPr>
              <a:defRPr/>
            </a:lvl1pPr>
          </a:lstStyle>
          <a:p>
            <a:r>
              <a:rPr lang="en-GB" dirty="0"/>
              <a:t>Click here to add table</a:t>
            </a:r>
          </a:p>
        </p:txBody>
      </p:sp>
      <p:sp>
        <p:nvSpPr>
          <p:cNvPr id="7" name="Title 2"/>
          <p:cNvSpPr>
            <a:spLocks noGrp="1"/>
          </p:cNvSpPr>
          <p:nvPr>
            <p:ph type="title" hasCustomPrompt="1"/>
          </p:nvPr>
        </p:nvSpPr>
        <p:spPr>
          <a:xfrm>
            <a:off x="197644" y="1039783"/>
            <a:ext cx="8437500" cy="623248"/>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3894835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 full imag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6" name="Picture Placeholder 4"/>
          <p:cNvSpPr>
            <a:spLocks noGrp="1"/>
          </p:cNvSpPr>
          <p:nvPr>
            <p:ph type="pic" sz="quarter" idx="16" hasCustomPrompt="1"/>
          </p:nvPr>
        </p:nvSpPr>
        <p:spPr>
          <a:xfrm>
            <a:off x="0" y="748904"/>
            <a:ext cx="9144000" cy="3983236"/>
          </a:xfrm>
          <a:prstGeom prst="rect">
            <a:avLst/>
          </a:prstGeom>
          <a:solidFill>
            <a:schemeClr val="tx1">
              <a:lumMod val="10000"/>
              <a:lumOff val="90000"/>
            </a:schemeClr>
          </a:solidFill>
        </p:spPr>
        <p:txBody>
          <a:bodyPr anchor="ctr" anchorCtr="0"/>
          <a:lstStyle>
            <a:lvl1pPr algn="ctr">
              <a:defRPr baseline="0"/>
            </a:lvl1pPr>
          </a:lstStyle>
          <a:p>
            <a:r>
              <a:rPr lang="en-GB" dirty="0"/>
              <a:t>Insert image here</a:t>
            </a:r>
          </a:p>
        </p:txBody>
      </p:sp>
    </p:spTree>
    <p:extLst>
      <p:ext uri="{BB962C8B-B14F-4D97-AF65-F5344CB8AC3E}">
        <p14:creationId xmlns:p14="http://schemas.microsoft.com/office/powerpoint/2010/main" val="1051630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 1 column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10"/>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5" name="Text Placeholder 4"/>
          <p:cNvSpPr>
            <a:spLocks noGrp="1"/>
          </p:cNvSpPr>
          <p:nvPr>
            <p:ph type="body" sz="quarter" idx="11" hasCustomPrompt="1"/>
          </p:nvPr>
        </p:nvSpPr>
        <p:spPr>
          <a:xfrm>
            <a:off x="197644" y="1761530"/>
            <a:ext cx="8437364"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42219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 2 column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10"/>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cxnSp>
        <p:nvCxnSpPr>
          <p:cNvPr id="7" name="Straight Connector 6"/>
          <p:cNvCxnSpPr/>
          <p:nvPr userDrawn="1"/>
        </p:nvCxnSpPr>
        <p:spPr>
          <a:xfrm>
            <a:off x="4403700" y="1770459"/>
            <a:ext cx="0" cy="2719072"/>
          </a:xfrm>
          <a:prstGeom prst="line">
            <a:avLst/>
          </a:prstGeom>
        </p:spPr>
        <p:style>
          <a:lnRef idx="1">
            <a:schemeClr val="dk1"/>
          </a:lnRef>
          <a:fillRef idx="0">
            <a:schemeClr val="dk1"/>
          </a:fillRef>
          <a:effectRef idx="0">
            <a:schemeClr val="dk1"/>
          </a:effectRef>
          <a:fontRef idx="minor">
            <a:schemeClr val="tx1"/>
          </a:fontRef>
        </p:style>
      </p:cxnSp>
      <p:sp>
        <p:nvSpPr>
          <p:cNvPr id="5" name="Text Placeholder 4"/>
          <p:cNvSpPr>
            <a:spLocks noGrp="1"/>
          </p:cNvSpPr>
          <p:nvPr>
            <p:ph type="body" sz="quarter" idx="11" hasCustomPrompt="1"/>
          </p:nvPr>
        </p:nvSpPr>
        <p:spPr>
          <a:xfrm>
            <a:off x="197644" y="1761530"/>
            <a:ext cx="4050506"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6" name="Text Placeholder 4"/>
          <p:cNvSpPr>
            <a:spLocks noGrp="1"/>
          </p:cNvSpPr>
          <p:nvPr>
            <p:ph type="body" sz="quarter" idx="12" hasCustomPrompt="1"/>
          </p:nvPr>
        </p:nvSpPr>
        <p:spPr>
          <a:xfrm>
            <a:off x="4585693" y="1761530"/>
            <a:ext cx="4050506"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1593858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imag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7" name="Picture Placeholder 4"/>
          <p:cNvSpPr>
            <a:spLocks noGrp="1"/>
          </p:cNvSpPr>
          <p:nvPr>
            <p:ph type="pic" sz="quarter" idx="16" hasCustomPrompt="1"/>
          </p:nvPr>
        </p:nvSpPr>
        <p:spPr>
          <a:xfrm>
            <a:off x="4572000" y="1"/>
            <a:ext cx="4572000" cy="4732139"/>
          </a:xfrm>
          <a:prstGeom prst="rect">
            <a:avLst/>
          </a:prstGeom>
          <a:solidFill>
            <a:schemeClr val="tx1">
              <a:lumMod val="10000"/>
              <a:lumOff val="90000"/>
            </a:schemeClr>
          </a:solidFill>
        </p:spPr>
        <p:txBody>
          <a:bodyPr anchor="ctr" anchorCtr="0"/>
          <a:lstStyle>
            <a:lvl1pPr algn="ctr">
              <a:defRPr baseline="0"/>
            </a:lvl1pPr>
          </a:lstStyle>
          <a:p>
            <a:r>
              <a:rPr lang="en-GB" dirty="0"/>
              <a:t>Insert image here</a:t>
            </a:r>
          </a:p>
        </p:txBody>
      </p:sp>
      <p:sp>
        <p:nvSpPr>
          <p:cNvPr id="5" name="Text Placeholder 4"/>
          <p:cNvSpPr>
            <a:spLocks noGrp="1"/>
          </p:cNvSpPr>
          <p:nvPr>
            <p:ph type="body" sz="quarter" idx="11" hasCustomPrompt="1"/>
          </p:nvPr>
        </p:nvSpPr>
        <p:spPr>
          <a:xfrm>
            <a:off x="197644" y="1761530"/>
            <a:ext cx="4050506"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6" name="Title 2"/>
          <p:cNvSpPr>
            <a:spLocks noGrp="1"/>
          </p:cNvSpPr>
          <p:nvPr>
            <p:ph type="title" hasCustomPrompt="1"/>
          </p:nvPr>
        </p:nvSpPr>
        <p:spPr>
          <a:xfrm>
            <a:off x="197644" y="1039783"/>
            <a:ext cx="8437500" cy="623248"/>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1712436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tabl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6" name="Table Placeholder 5"/>
          <p:cNvSpPr>
            <a:spLocks noGrp="1"/>
          </p:cNvSpPr>
          <p:nvPr>
            <p:ph type="tbl" sz="quarter" idx="17" hasCustomPrompt="1"/>
          </p:nvPr>
        </p:nvSpPr>
        <p:spPr>
          <a:xfrm>
            <a:off x="4572000" y="1761530"/>
            <a:ext cx="4064199" cy="2714030"/>
          </a:xfrm>
        </p:spPr>
        <p:style>
          <a:lnRef idx="3">
            <a:schemeClr val="lt1"/>
          </a:lnRef>
          <a:fillRef idx="1">
            <a:schemeClr val="accent6"/>
          </a:fillRef>
          <a:effectRef idx="1">
            <a:schemeClr val="accent6"/>
          </a:effectRef>
          <a:fontRef idx="none"/>
        </p:style>
        <p:txBody>
          <a:bodyPr anchor="ctr" anchorCtr="1"/>
          <a:lstStyle>
            <a:lvl1pPr>
              <a:defRPr/>
            </a:lvl1pPr>
          </a:lstStyle>
          <a:p>
            <a:r>
              <a:rPr lang="en-GB" dirty="0"/>
              <a:t>Click here to add table</a:t>
            </a:r>
          </a:p>
        </p:txBody>
      </p:sp>
      <p:sp>
        <p:nvSpPr>
          <p:cNvPr id="5" name="Text Placeholder 4"/>
          <p:cNvSpPr>
            <a:spLocks noGrp="1"/>
          </p:cNvSpPr>
          <p:nvPr>
            <p:ph type="body" sz="quarter" idx="11" hasCustomPrompt="1"/>
          </p:nvPr>
        </p:nvSpPr>
        <p:spPr>
          <a:xfrm>
            <a:off x="197644" y="1761530"/>
            <a:ext cx="4050506"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7" name="Title 2"/>
          <p:cNvSpPr>
            <a:spLocks noGrp="1"/>
          </p:cNvSpPr>
          <p:nvPr>
            <p:ph type="title" hasCustomPrompt="1"/>
          </p:nvPr>
        </p:nvSpPr>
        <p:spPr>
          <a:xfrm>
            <a:off x="197644" y="1039783"/>
            <a:ext cx="8437500" cy="623248"/>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137838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slide - 3 colum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10"/>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cxnSp>
        <p:nvCxnSpPr>
          <p:cNvPr id="7" name="Straight Connector 6"/>
          <p:cNvCxnSpPr/>
          <p:nvPr userDrawn="1"/>
        </p:nvCxnSpPr>
        <p:spPr>
          <a:xfrm>
            <a:off x="2937600" y="1756488"/>
            <a:ext cx="0" cy="2719072"/>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userDrawn="1"/>
        </p:nvCxnSpPr>
        <p:spPr>
          <a:xfrm>
            <a:off x="5873850" y="1756488"/>
            <a:ext cx="0" cy="2719072"/>
          </a:xfrm>
          <a:prstGeom prst="line">
            <a:avLst/>
          </a:prstGeom>
        </p:spPr>
        <p:style>
          <a:lnRef idx="1">
            <a:schemeClr val="dk1"/>
          </a:lnRef>
          <a:fillRef idx="0">
            <a:schemeClr val="dk1"/>
          </a:fillRef>
          <a:effectRef idx="0">
            <a:schemeClr val="dk1"/>
          </a:effectRef>
          <a:fontRef idx="minor">
            <a:schemeClr val="tx1"/>
          </a:fontRef>
        </p:style>
      </p:cxnSp>
      <p:sp>
        <p:nvSpPr>
          <p:cNvPr id="6" name="Text Placeholder 4"/>
          <p:cNvSpPr>
            <a:spLocks noGrp="1"/>
          </p:cNvSpPr>
          <p:nvPr>
            <p:ph type="body" sz="quarter" idx="11" hasCustomPrompt="1"/>
          </p:nvPr>
        </p:nvSpPr>
        <p:spPr>
          <a:xfrm>
            <a:off x="197644" y="1761530"/>
            <a:ext cx="2578894"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8" name="Text Placeholder 4"/>
          <p:cNvSpPr>
            <a:spLocks noGrp="1"/>
          </p:cNvSpPr>
          <p:nvPr>
            <p:ph type="body" sz="quarter" idx="12" hasCustomPrompt="1"/>
          </p:nvPr>
        </p:nvSpPr>
        <p:spPr>
          <a:xfrm>
            <a:off x="3118107" y="1761530"/>
            <a:ext cx="2594681"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9" name="Text Placeholder 4"/>
          <p:cNvSpPr>
            <a:spLocks noGrp="1"/>
          </p:cNvSpPr>
          <p:nvPr>
            <p:ph type="body" sz="quarter" idx="13" hasCustomPrompt="1"/>
          </p:nvPr>
        </p:nvSpPr>
        <p:spPr>
          <a:xfrm>
            <a:off x="6054357" y="1761531"/>
            <a:ext cx="2578894" cy="2708987"/>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281403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full image al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stretch>
            <a:fillRect/>
          </a:stretch>
        </p:blipFill>
        <p:spPr>
          <a:xfrm>
            <a:off x="0" y="0"/>
            <a:ext cx="9144000" cy="5143500"/>
          </a:xfrm>
          <a:prstGeom prst="rect">
            <a:avLst/>
          </a:prstGeom>
        </p:spPr>
      </p:pic>
      <p:sp>
        <p:nvSpPr>
          <p:cNvPr id="20" name="Title 19"/>
          <p:cNvSpPr>
            <a:spLocks noGrp="1"/>
          </p:cNvSpPr>
          <p:nvPr>
            <p:ph type="title" hasCustomPrompt="1"/>
          </p:nvPr>
        </p:nvSpPr>
        <p:spPr/>
        <p:txBody>
          <a:bodyPr/>
          <a:lstStyle>
            <a:lvl1pPr>
              <a:defRPr>
                <a:solidFill>
                  <a:schemeClr val="bg2"/>
                </a:solidFill>
              </a:defRPr>
            </a:lvl1pPr>
          </a:lstStyle>
          <a:p>
            <a:r>
              <a:rPr lang="en-GB" dirty="0"/>
              <a:t>Presentation title</a:t>
            </a:r>
          </a:p>
        </p:txBody>
      </p:sp>
      <p:sp>
        <p:nvSpPr>
          <p:cNvPr id="23" name="Text Placeholder 22"/>
          <p:cNvSpPr>
            <a:spLocks noGrp="1"/>
          </p:cNvSpPr>
          <p:nvPr>
            <p:ph type="body" sz="quarter" idx="10" hasCustomPrompt="1"/>
          </p:nvPr>
        </p:nvSpPr>
        <p:spPr>
          <a:xfrm>
            <a:off x="197644" y="1761530"/>
            <a:ext cx="8437500" cy="611706"/>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pic>
        <p:nvPicPr>
          <p:cNvPr id="6" name="MO_MASTER_for_dark_backg_RBG.png"/>
          <p:cNvPicPr>
            <a:picLocks noChangeAspect="1"/>
          </p:cNvPicPr>
          <p:nvPr userDrawn="1"/>
        </p:nvPicPr>
        <p:blipFill>
          <a:blip r:embed="rId3" cstate="print">
            <a:extLst/>
          </a:blip>
          <a:stretch>
            <a:fillRect/>
          </a:stretch>
        </p:blipFill>
        <p:spPr>
          <a:xfrm>
            <a:off x="67307" y="40500"/>
            <a:ext cx="1803780" cy="565650"/>
          </a:xfrm>
          <a:prstGeom prst="rect">
            <a:avLst/>
          </a:prstGeom>
          <a:ln w="12700">
            <a:miter lim="400000"/>
          </a:ln>
        </p:spPr>
      </p:pic>
      <p:sp>
        <p:nvSpPr>
          <p:cNvPr id="2" name="Footer Placeholder 1"/>
          <p:cNvSpPr>
            <a:spLocks noGrp="1"/>
          </p:cNvSpPr>
          <p:nvPr>
            <p:ph type="ftr" sz="quarter" idx="11"/>
          </p:nvPr>
        </p:nvSpPr>
        <p:spPr>
          <a:noFill/>
        </p:spPr>
        <p:txBody>
          <a:bodyPr/>
          <a:lstStyle>
            <a:lvl1pPr defTabSz="219075" hangingPunct="0">
              <a:defRPr>
                <a:solidFill>
                  <a:schemeClr val="accent6"/>
                </a:solidFill>
              </a:defRPr>
            </a:lvl1pPr>
          </a:lstStyle>
          <a:p>
            <a:r>
              <a:rPr lang="en-GB" kern="0" dirty="0" smtClean="0">
                <a:solidFill>
                  <a:srgbClr val="FFFFFF"/>
                </a:solidFill>
                <a:sym typeface="Helvetica Light"/>
              </a:rPr>
              <a:t>www.metoffice.gov.uk																									                      © Crown Copyright 2017, Met Office</a:t>
            </a:r>
            <a:endParaRPr lang="en-GB" kern="0" dirty="0">
              <a:solidFill>
                <a:srgbClr val="FFFFFF"/>
              </a:solidFill>
              <a:sym typeface="Helvetica Light"/>
            </a:endParaRPr>
          </a:p>
        </p:txBody>
      </p:sp>
    </p:spTree>
    <p:extLst>
      <p:ext uri="{BB962C8B-B14F-4D97-AF65-F5344CB8AC3E}">
        <p14:creationId xmlns:p14="http://schemas.microsoft.com/office/powerpoint/2010/main" val="8253423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slide - 2 column bullets &amp; text">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3" name="Title 2"/>
          <p:cNvSpPr>
            <a:spLocks noGrp="1"/>
          </p:cNvSpPr>
          <p:nvPr>
            <p:ph type="title" hasCustomPrompt="1"/>
          </p:nvPr>
        </p:nvSpPr>
        <p:spPr/>
        <p:txBody>
          <a:bodyPr/>
          <a:lstStyle>
            <a:lvl1pPr>
              <a:defRPr baseline="0"/>
            </a:lvl1pPr>
          </a:lstStyle>
          <a:p>
            <a:r>
              <a:rPr lang="en-US" dirty="0"/>
              <a:t>Slide title</a:t>
            </a:r>
            <a:endParaRPr lang="en-GB" dirty="0"/>
          </a:p>
        </p:txBody>
      </p:sp>
      <p:sp>
        <p:nvSpPr>
          <p:cNvPr id="14" name="Text Placeholder 4"/>
          <p:cNvSpPr>
            <a:spLocks noGrp="1"/>
          </p:cNvSpPr>
          <p:nvPr>
            <p:ph type="body" sz="quarter" idx="11" hasCustomPrompt="1"/>
          </p:nvPr>
        </p:nvSpPr>
        <p:spPr>
          <a:xfrm>
            <a:off x="197645" y="1770460"/>
            <a:ext cx="2578894"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cxnSp>
        <p:nvCxnSpPr>
          <p:cNvPr id="15" name="Straight Connector 14"/>
          <p:cNvCxnSpPr/>
          <p:nvPr userDrawn="1"/>
        </p:nvCxnSpPr>
        <p:spPr>
          <a:xfrm>
            <a:off x="5873850" y="1756488"/>
            <a:ext cx="0" cy="2719072"/>
          </a:xfrm>
          <a:prstGeom prst="line">
            <a:avLst/>
          </a:prstGeom>
        </p:spPr>
        <p:style>
          <a:lnRef idx="1">
            <a:schemeClr val="dk1"/>
          </a:lnRef>
          <a:fillRef idx="0">
            <a:schemeClr val="dk1"/>
          </a:fillRef>
          <a:effectRef idx="0">
            <a:schemeClr val="dk1"/>
          </a:effectRef>
          <a:fontRef idx="minor">
            <a:schemeClr val="tx1"/>
          </a:fontRef>
        </p:style>
      </p:cxnSp>
      <p:sp>
        <p:nvSpPr>
          <p:cNvPr id="6" name="Text Placeholder 4"/>
          <p:cNvSpPr>
            <a:spLocks noGrp="1"/>
          </p:cNvSpPr>
          <p:nvPr>
            <p:ph type="body" sz="quarter" idx="12" hasCustomPrompt="1"/>
          </p:nvPr>
        </p:nvSpPr>
        <p:spPr>
          <a:xfrm>
            <a:off x="3118107" y="1761530"/>
            <a:ext cx="2594681"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7" name="Text Placeholder 4"/>
          <p:cNvSpPr>
            <a:spLocks noGrp="1"/>
          </p:cNvSpPr>
          <p:nvPr>
            <p:ph type="body" sz="quarter" idx="13" hasCustomPrompt="1"/>
          </p:nvPr>
        </p:nvSpPr>
        <p:spPr>
          <a:xfrm>
            <a:off x="6054357" y="1761531"/>
            <a:ext cx="2578894" cy="2708987"/>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568483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21"/>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6" name="Text Placeholder 4"/>
          <p:cNvSpPr>
            <a:spLocks noGrp="1"/>
          </p:cNvSpPr>
          <p:nvPr>
            <p:ph type="body" sz="quarter" idx="11" hasCustomPrompt="1"/>
          </p:nvPr>
        </p:nvSpPr>
        <p:spPr>
          <a:xfrm>
            <a:off x="197645" y="1770460"/>
            <a:ext cx="5508427"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a:t>
            </a:r>
            <a:r>
              <a:rPr lang="en-GB" dirty="0" smtClean="0"/>
              <a:t>centre </a:t>
            </a:r>
            <a:r>
              <a:rPr lang="en-GB" dirty="0"/>
              <a:t>(</a:t>
            </a:r>
            <a:r>
              <a:rPr lang="en-GB" dirty="0" err="1"/>
              <a:t>cac</a:t>
            </a:r>
            <a:r>
              <a:rPr lang="en-GB" dirty="0"/>
              <a:t>) cloud cloudburst </a:t>
            </a:r>
            <a:r>
              <a:rPr lang="en-GB" dirty="0" smtClean="0"/>
              <a:t>downdraught </a:t>
            </a:r>
            <a:r>
              <a:rPr lang="en-GB" dirty="0"/>
              <a:t>geostrophic wind hydrometeor icing mean sea level oceanography overcast rotor cloud salt water snowflakes</a:t>
            </a:r>
            <a:endParaRPr lang="en-US" dirty="0"/>
          </a:p>
        </p:txBody>
      </p:sp>
      <p:sp>
        <p:nvSpPr>
          <p:cNvPr id="7" name="Text Placeholder 4"/>
          <p:cNvSpPr>
            <a:spLocks noGrp="1"/>
          </p:cNvSpPr>
          <p:nvPr>
            <p:ph type="body" sz="quarter" idx="13" hasCustomPrompt="1"/>
          </p:nvPr>
        </p:nvSpPr>
        <p:spPr>
          <a:xfrm>
            <a:off x="6054357" y="1761531"/>
            <a:ext cx="2578894" cy="2708987"/>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2856736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 Green">
    <p:spTree>
      <p:nvGrpSpPr>
        <p:cNvPr id="1" name=""/>
        <p:cNvGrpSpPr/>
        <p:nvPr/>
      </p:nvGrpSpPr>
      <p:grpSpPr>
        <a:xfrm>
          <a:off x="0" y="0"/>
          <a:ext cx="0" cy="0"/>
          <a:chOff x="0" y="0"/>
          <a:chExt cx="0" cy="0"/>
        </a:xfrm>
      </p:grpSpPr>
      <p:sp>
        <p:nvSpPr>
          <p:cNvPr id="157" name="Shape 157"/>
          <p:cNvSpPr/>
          <p:nvPr/>
        </p:nvSpPr>
        <p:spPr>
          <a:xfrm>
            <a:off x="-1" y="1761531"/>
            <a:ext cx="9144002" cy="3393665"/>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0"/>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3" name="Title 2"/>
          <p:cNvSpPr>
            <a:spLocks noGrp="1"/>
          </p:cNvSpPr>
          <p:nvPr>
            <p:ph type="title" hasCustomPrompt="1"/>
          </p:nvPr>
        </p:nvSpPr>
        <p:spPr/>
        <p:txBody>
          <a:bodyPr/>
          <a:lstStyle>
            <a:lvl1pPr>
              <a:defRPr baseline="0"/>
            </a:lvl1pPr>
          </a:lstStyle>
          <a:p>
            <a:r>
              <a:rPr lang="en-US" dirty="0"/>
              <a:t>Divider title (if required)</a:t>
            </a:r>
            <a:endParaRPr lang="en-GB" dirty="0"/>
          </a:p>
        </p:txBody>
      </p:sp>
    </p:spTree>
    <p:extLst>
      <p:ext uri="{BB962C8B-B14F-4D97-AF65-F5344CB8AC3E}">
        <p14:creationId xmlns:p14="http://schemas.microsoft.com/office/powerpoint/2010/main" val="1661225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 Teal">
    <p:spTree>
      <p:nvGrpSpPr>
        <p:cNvPr id="1" name=""/>
        <p:cNvGrpSpPr/>
        <p:nvPr/>
      </p:nvGrpSpPr>
      <p:grpSpPr>
        <a:xfrm>
          <a:off x="0" y="0"/>
          <a:ext cx="0" cy="0"/>
          <a:chOff x="0" y="0"/>
          <a:chExt cx="0" cy="0"/>
        </a:xfrm>
      </p:grpSpPr>
      <p:sp>
        <p:nvSpPr>
          <p:cNvPr id="170" name="Shape 170"/>
          <p:cNvSpPr/>
          <p:nvPr/>
        </p:nvSpPr>
        <p:spPr>
          <a:xfrm>
            <a:off x="-1" y="1761531"/>
            <a:ext cx="9144002" cy="3393665"/>
          </a:xfrm>
          <a:prstGeom prst="rect">
            <a:avLst/>
          </a:prstGeom>
          <a:solidFill>
            <a:schemeClr val="accent1"/>
          </a:solid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1"/>
          </a:solidFill>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1195866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 Blue">
    <p:spTree>
      <p:nvGrpSpPr>
        <p:cNvPr id="1" name=""/>
        <p:cNvGrpSpPr/>
        <p:nvPr/>
      </p:nvGrpSpPr>
      <p:grpSpPr>
        <a:xfrm>
          <a:off x="0" y="0"/>
          <a:ext cx="0" cy="0"/>
          <a:chOff x="0" y="0"/>
          <a:chExt cx="0" cy="0"/>
        </a:xfrm>
      </p:grpSpPr>
      <p:sp>
        <p:nvSpPr>
          <p:cNvPr id="170" name="Shape 170"/>
          <p:cNvSpPr/>
          <p:nvPr/>
        </p:nvSpPr>
        <p:spPr>
          <a:xfrm>
            <a:off x="-1" y="1761531"/>
            <a:ext cx="9144002" cy="3393665"/>
          </a:xfrm>
          <a:prstGeom prst="rect">
            <a:avLst/>
          </a:prstGeom>
          <a:solidFill>
            <a:schemeClr val="accent2"/>
          </a:solid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2"/>
          </a:solidFill>
        </p:spPr>
        <p:txBody>
          <a:bodyPr/>
          <a:lstStyle>
            <a:lvl1pPr defTabSz="219075" hangingPunct="0">
              <a:defRPr>
                <a:solidFill>
                  <a:schemeClr val="bg2"/>
                </a:solidFill>
              </a:defRPr>
            </a:lvl1pPr>
          </a:lstStyle>
          <a:p>
            <a:r>
              <a:rPr lang="en-GB" kern="0" dirty="0" smtClean="0">
                <a:solidFill>
                  <a:srgbClr val="FFFFFF"/>
                </a:solidFill>
                <a:sym typeface="Helvetica Light"/>
              </a:rPr>
              <a:t>www.metoffice.gov.uk																									                 © Crown Copyright 2017, Met Office</a:t>
            </a:r>
            <a:endParaRPr lang="en-GB" kern="0" dirty="0">
              <a:solidFill>
                <a:srgbClr val="FFFFFF"/>
              </a:solidFill>
              <a:sym typeface="Helvetica Light"/>
            </a:endParaRP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2719500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 Red">
    <p:spTree>
      <p:nvGrpSpPr>
        <p:cNvPr id="1" name=""/>
        <p:cNvGrpSpPr/>
        <p:nvPr/>
      </p:nvGrpSpPr>
      <p:grpSpPr>
        <a:xfrm>
          <a:off x="0" y="0"/>
          <a:ext cx="0" cy="0"/>
          <a:chOff x="0" y="0"/>
          <a:chExt cx="0" cy="0"/>
        </a:xfrm>
      </p:grpSpPr>
      <p:sp>
        <p:nvSpPr>
          <p:cNvPr id="170" name="Shape 170"/>
          <p:cNvSpPr/>
          <p:nvPr/>
        </p:nvSpPr>
        <p:spPr>
          <a:xfrm>
            <a:off x="-1" y="1761531"/>
            <a:ext cx="9144002" cy="3393665"/>
          </a:xfrm>
          <a:prstGeom prst="rect">
            <a:avLst/>
          </a:prstGeom>
          <a:solidFill>
            <a:schemeClr val="accent3"/>
          </a:solid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3"/>
          </a:solidFill>
        </p:spPr>
        <p:txBody>
          <a:bodyPr/>
          <a:lstStyle>
            <a:lvl1pPr defTabSz="219075" hangingPunct="0">
              <a:defRPr>
                <a:solidFill>
                  <a:schemeClr val="tx1"/>
                </a:solidFill>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1686022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 Grey">
    <p:spTree>
      <p:nvGrpSpPr>
        <p:cNvPr id="1" name=""/>
        <p:cNvGrpSpPr/>
        <p:nvPr/>
      </p:nvGrpSpPr>
      <p:grpSpPr>
        <a:xfrm>
          <a:off x="0" y="0"/>
          <a:ext cx="0" cy="0"/>
          <a:chOff x="0" y="0"/>
          <a:chExt cx="0" cy="0"/>
        </a:xfrm>
      </p:grpSpPr>
      <p:sp>
        <p:nvSpPr>
          <p:cNvPr id="170" name="Shape 170"/>
          <p:cNvSpPr/>
          <p:nvPr/>
        </p:nvSpPr>
        <p:spPr>
          <a:xfrm>
            <a:off x="-1" y="1761531"/>
            <a:ext cx="9144002" cy="3393665"/>
          </a:xfrm>
          <a:prstGeom prst="rect">
            <a:avLst/>
          </a:prstGeom>
          <a:solidFill>
            <a:schemeClr val="accent4"/>
          </a:solid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4"/>
          </a:solidFill>
        </p:spPr>
        <p:txBody>
          <a:bodyPr/>
          <a:lstStyle>
            <a:lvl1pPr defTabSz="219075" hangingPunct="0">
              <a:defRPr>
                <a:solidFill>
                  <a:schemeClr val="tx1"/>
                </a:solidFill>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330632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estions &amp; Contact">
    <p:spTree>
      <p:nvGrpSpPr>
        <p:cNvPr id="1" name=""/>
        <p:cNvGrpSpPr/>
        <p:nvPr/>
      </p:nvGrpSpPr>
      <p:grpSpPr>
        <a:xfrm>
          <a:off x="0" y="0"/>
          <a:ext cx="0" cy="0"/>
          <a:chOff x="0" y="0"/>
          <a:chExt cx="0" cy="0"/>
        </a:xfrm>
      </p:grpSpPr>
      <p:sp>
        <p:nvSpPr>
          <p:cNvPr id="198" name="Shape 198"/>
          <p:cNvSpPr/>
          <p:nvPr/>
        </p:nvSpPr>
        <p:spPr>
          <a:xfrm>
            <a:off x="0" y="1761530"/>
            <a:ext cx="9144002" cy="3115575"/>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26789" tIns="26789" rIns="26789" bIns="26789" anchor="t" anchorCtr="0"/>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14" name="Text Placeholder 4"/>
          <p:cNvSpPr>
            <a:spLocks noGrp="1"/>
          </p:cNvSpPr>
          <p:nvPr>
            <p:ph type="body" sz="quarter" idx="12" hasCustomPrompt="1"/>
          </p:nvPr>
        </p:nvSpPr>
        <p:spPr>
          <a:xfrm>
            <a:off x="107157" y="2021681"/>
            <a:ext cx="7975402" cy="270063"/>
          </a:xfrm>
          <a:prstGeom prst="rect">
            <a:avLst/>
          </a:prstGeom>
        </p:spPr>
        <p:txBody>
          <a:bodyPr lIns="270000" rIns="270000">
            <a:noAutofit/>
          </a:bodyPr>
          <a:lstStyle>
            <a:lvl1pPr>
              <a:defRPr>
                <a:latin typeface="+mn-lt"/>
              </a:defRPr>
            </a:lvl1pPr>
            <a:lvl5pPr>
              <a:defRPr baseline="0"/>
            </a:lvl5pPr>
          </a:lstStyle>
          <a:p>
            <a:pPr lvl="0"/>
            <a:r>
              <a:rPr lang="en-GB" dirty="0"/>
              <a:t>For more information please contact:</a:t>
            </a:r>
          </a:p>
        </p:txBody>
      </p:sp>
      <p:pic>
        <p:nvPicPr>
          <p:cNvPr id="202" name="email-icon.png"/>
          <p:cNvPicPr>
            <a:picLocks noChangeAspect="1"/>
          </p:cNvPicPr>
          <p:nvPr/>
        </p:nvPicPr>
        <p:blipFill>
          <a:blip r:embed="rId3" cstate="print">
            <a:extLst/>
          </a:blip>
          <a:stretch>
            <a:fillRect/>
          </a:stretch>
        </p:blipFill>
        <p:spPr>
          <a:xfrm>
            <a:off x="224460" y="3131815"/>
            <a:ext cx="350571" cy="386900"/>
          </a:xfrm>
          <a:prstGeom prst="rect">
            <a:avLst/>
          </a:prstGeom>
          <a:ln w="12700">
            <a:miter lim="400000"/>
          </a:ln>
        </p:spPr>
      </p:pic>
      <p:pic>
        <p:nvPicPr>
          <p:cNvPr id="203" name="phone-icon.png"/>
          <p:cNvPicPr>
            <a:picLocks noChangeAspect="1"/>
          </p:cNvPicPr>
          <p:nvPr/>
        </p:nvPicPr>
        <p:blipFill>
          <a:blip r:embed="rId4" cstate="print">
            <a:extLst/>
          </a:blip>
          <a:stretch>
            <a:fillRect/>
          </a:stretch>
        </p:blipFill>
        <p:spPr>
          <a:xfrm>
            <a:off x="197503" y="3675571"/>
            <a:ext cx="404486" cy="386900"/>
          </a:xfrm>
          <a:prstGeom prst="rect">
            <a:avLst/>
          </a:prstGeom>
          <a:ln w="12700">
            <a:miter lim="400000"/>
          </a:ln>
        </p:spPr>
      </p:pic>
      <p:pic>
        <p:nvPicPr>
          <p:cNvPr id="205" name="web-icon.png"/>
          <p:cNvPicPr>
            <a:picLocks noChangeAspect="1"/>
          </p:cNvPicPr>
          <p:nvPr/>
        </p:nvPicPr>
        <p:blipFill>
          <a:blip r:embed="rId5" cstate="print">
            <a:extLst/>
          </a:blip>
          <a:stretch>
            <a:fillRect/>
          </a:stretch>
        </p:blipFill>
        <p:spPr>
          <a:xfrm>
            <a:off x="197503" y="2617307"/>
            <a:ext cx="404486" cy="343364"/>
          </a:xfrm>
          <a:prstGeom prst="rect">
            <a:avLst/>
          </a:prstGeom>
          <a:ln w="12700">
            <a:miter lim="400000"/>
          </a:ln>
        </p:spPr>
      </p:pic>
      <p:sp>
        <p:nvSpPr>
          <p:cNvPr id="2" name="Footer Placeholder 1"/>
          <p:cNvSpPr>
            <a:spLocks noGrp="1"/>
          </p:cNvSpPr>
          <p:nvPr>
            <p:ph type="ftr" sz="quarter" idx="17"/>
          </p:nvPr>
        </p:nvSpPr>
        <p:spPr/>
        <p:txBody>
          <a:bodyPr/>
          <a:lstStyle>
            <a:lvl1pPr algn="l"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3" name="Title 2"/>
          <p:cNvSpPr>
            <a:spLocks noGrp="1"/>
          </p:cNvSpPr>
          <p:nvPr>
            <p:ph type="title" hasCustomPrompt="1"/>
          </p:nvPr>
        </p:nvSpPr>
        <p:spPr/>
        <p:txBody>
          <a:bodyPr/>
          <a:lstStyle>
            <a:lvl1pPr>
              <a:defRPr/>
            </a:lvl1pPr>
          </a:lstStyle>
          <a:p>
            <a:r>
              <a:rPr lang="en-US" dirty="0"/>
              <a:t>Questions?</a:t>
            </a:r>
            <a:endParaRPr lang="en-GB" dirty="0"/>
          </a:p>
        </p:txBody>
      </p:sp>
      <p:sp>
        <p:nvSpPr>
          <p:cNvPr id="22" name="Shape 201"/>
          <p:cNvSpPr>
            <a:spLocks noGrp="1"/>
          </p:cNvSpPr>
          <p:nvPr>
            <p:ph type="body" sz="quarter" idx="18" hasCustomPrompt="1"/>
          </p:nvPr>
        </p:nvSpPr>
        <p:spPr>
          <a:xfrm>
            <a:off x="527593" y="2571741"/>
            <a:ext cx="7837739" cy="415499"/>
          </a:xfrm>
          <a:prstGeom prst="rect">
            <a:avLst/>
          </a:prstGeom>
        </p:spPr>
        <p:txBody>
          <a:bodyPr lIns="270000" anchor="t">
            <a:spAutoFit/>
          </a:bodyPr>
          <a:lstStyle>
            <a:lvl1pPr marL="0" indent="0" defTabSz="342900">
              <a:lnSpc>
                <a:spcPct val="150000"/>
              </a:lnSpc>
              <a:spcBef>
                <a:spcPts val="300"/>
              </a:spcBef>
              <a:buSzTx/>
              <a:buNone/>
              <a:defRPr sz="1500" b="1">
                <a:latin typeface="+mj-lt"/>
                <a:ea typeface="Arial"/>
                <a:cs typeface="Arial"/>
                <a:sym typeface="Arial"/>
              </a:defRPr>
            </a:lvl1pPr>
          </a:lstStyle>
          <a:p>
            <a:r>
              <a:rPr lang="en-GB" dirty="0"/>
              <a:t>www.metoffice.gov.uk</a:t>
            </a:r>
            <a:endParaRPr dirty="0"/>
          </a:p>
        </p:txBody>
      </p:sp>
      <p:sp>
        <p:nvSpPr>
          <p:cNvPr id="24" name="Shape 201"/>
          <p:cNvSpPr>
            <a:spLocks noGrp="1"/>
          </p:cNvSpPr>
          <p:nvPr>
            <p:ph type="body" sz="quarter" idx="20" hasCustomPrompt="1"/>
          </p:nvPr>
        </p:nvSpPr>
        <p:spPr>
          <a:xfrm>
            <a:off x="534591" y="3107335"/>
            <a:ext cx="7830741" cy="415499"/>
          </a:xfrm>
          <a:prstGeom prst="rect">
            <a:avLst/>
          </a:prstGeom>
        </p:spPr>
        <p:txBody>
          <a:bodyPr lIns="270000" anchor="t">
            <a:spAutoFit/>
          </a:bodyPr>
          <a:lstStyle>
            <a:lvl1pPr marL="0" indent="0" defTabSz="342900">
              <a:lnSpc>
                <a:spcPct val="150000"/>
              </a:lnSpc>
              <a:spcBef>
                <a:spcPts val="300"/>
              </a:spcBef>
              <a:buSzTx/>
              <a:buNone/>
              <a:defRPr sz="1500" b="1" baseline="0">
                <a:latin typeface="+mj-lt"/>
                <a:ea typeface="Arial"/>
                <a:cs typeface="Arial"/>
                <a:sym typeface="Arial"/>
              </a:defRPr>
            </a:lvl1pPr>
          </a:lstStyle>
          <a:p>
            <a:r>
              <a:rPr lang="en-GB" dirty="0"/>
              <a:t>Insert email here</a:t>
            </a:r>
            <a:endParaRPr dirty="0"/>
          </a:p>
        </p:txBody>
      </p:sp>
      <p:sp>
        <p:nvSpPr>
          <p:cNvPr id="28" name="Shape 201"/>
          <p:cNvSpPr>
            <a:spLocks noGrp="1"/>
          </p:cNvSpPr>
          <p:nvPr>
            <p:ph type="body" sz="quarter" idx="22" hasCustomPrompt="1"/>
          </p:nvPr>
        </p:nvSpPr>
        <p:spPr>
          <a:xfrm>
            <a:off x="527593" y="3663112"/>
            <a:ext cx="1330302" cy="761747"/>
          </a:xfrm>
          <a:prstGeom prst="rect">
            <a:avLst/>
          </a:prstGeom>
        </p:spPr>
        <p:txBody>
          <a:bodyPr wrap="square" lIns="270000" anchor="t">
            <a:spAutoFit/>
          </a:bodyPr>
          <a:lstStyle>
            <a:lvl1pPr marL="0" indent="0" defTabSz="342900">
              <a:lnSpc>
                <a:spcPct val="150000"/>
              </a:lnSpc>
              <a:spcBef>
                <a:spcPts val="300"/>
              </a:spcBef>
              <a:buSzTx/>
              <a:buNone/>
              <a:defRPr sz="1500" b="0" baseline="0">
                <a:latin typeface="+mj-lt"/>
                <a:ea typeface="Arial"/>
                <a:cs typeface="Arial"/>
                <a:sym typeface="Arial"/>
              </a:defRPr>
            </a:lvl1pPr>
          </a:lstStyle>
          <a:p>
            <a:r>
              <a:rPr lang="en-GB" dirty="0"/>
              <a:t>From the UK:</a:t>
            </a:r>
            <a:endParaRPr dirty="0"/>
          </a:p>
        </p:txBody>
      </p:sp>
      <p:sp>
        <p:nvSpPr>
          <p:cNvPr id="12" name="Shape 201"/>
          <p:cNvSpPr>
            <a:spLocks noGrp="1"/>
          </p:cNvSpPr>
          <p:nvPr>
            <p:ph type="body" sz="quarter" idx="23" hasCustomPrompt="1"/>
          </p:nvPr>
        </p:nvSpPr>
        <p:spPr>
          <a:xfrm>
            <a:off x="1733114" y="3663112"/>
            <a:ext cx="1691733" cy="415499"/>
          </a:xfrm>
          <a:prstGeom prst="rect">
            <a:avLst/>
          </a:prstGeom>
        </p:spPr>
        <p:txBody>
          <a:bodyPr wrap="square" lIns="270000" anchor="t">
            <a:spAutoFit/>
          </a:bodyPr>
          <a:lstStyle>
            <a:lvl1pPr marL="0" indent="0" defTabSz="342900">
              <a:lnSpc>
                <a:spcPct val="150000"/>
              </a:lnSpc>
              <a:spcBef>
                <a:spcPts val="300"/>
              </a:spcBef>
              <a:buSzTx/>
              <a:buNone/>
              <a:defRPr sz="1500" b="1" baseline="0">
                <a:latin typeface="+mj-lt"/>
                <a:ea typeface="Arial"/>
                <a:cs typeface="Arial"/>
                <a:sym typeface="Arial"/>
              </a:defRPr>
            </a:lvl1pPr>
          </a:lstStyle>
          <a:p>
            <a:r>
              <a:rPr lang="en-GB" dirty="0"/>
              <a:t>0370 900 0100</a:t>
            </a:r>
            <a:endParaRPr dirty="0"/>
          </a:p>
        </p:txBody>
      </p:sp>
      <p:sp>
        <p:nvSpPr>
          <p:cNvPr id="13" name="Shape 201"/>
          <p:cNvSpPr>
            <a:spLocks noGrp="1"/>
          </p:cNvSpPr>
          <p:nvPr>
            <p:ph type="body" sz="quarter" idx="24" hasCustomPrompt="1"/>
          </p:nvPr>
        </p:nvSpPr>
        <p:spPr>
          <a:xfrm>
            <a:off x="3588088" y="3663112"/>
            <a:ext cx="1984929" cy="761747"/>
          </a:xfrm>
          <a:prstGeom prst="rect">
            <a:avLst/>
          </a:prstGeom>
        </p:spPr>
        <p:txBody>
          <a:bodyPr wrap="square" lIns="270000" anchor="t">
            <a:spAutoFit/>
          </a:bodyPr>
          <a:lstStyle>
            <a:lvl1pPr marL="0" indent="0" defTabSz="342900">
              <a:lnSpc>
                <a:spcPct val="150000"/>
              </a:lnSpc>
              <a:spcBef>
                <a:spcPts val="300"/>
              </a:spcBef>
              <a:buSzTx/>
              <a:buNone/>
              <a:defRPr sz="1500" b="0" baseline="0">
                <a:latin typeface="+mj-lt"/>
                <a:ea typeface="Arial"/>
                <a:cs typeface="Arial"/>
                <a:sym typeface="Arial"/>
              </a:defRPr>
            </a:lvl1pPr>
          </a:lstStyle>
          <a:p>
            <a:r>
              <a:rPr lang="en-GB" dirty="0"/>
              <a:t>From outside the UK:</a:t>
            </a:r>
            <a:endParaRPr dirty="0"/>
          </a:p>
        </p:txBody>
      </p:sp>
      <p:sp>
        <p:nvSpPr>
          <p:cNvPr id="15" name="Shape 201"/>
          <p:cNvSpPr>
            <a:spLocks noGrp="1"/>
          </p:cNvSpPr>
          <p:nvPr>
            <p:ph type="body" sz="quarter" idx="25" hasCustomPrompt="1"/>
          </p:nvPr>
        </p:nvSpPr>
        <p:spPr>
          <a:xfrm>
            <a:off x="5429622" y="3663112"/>
            <a:ext cx="1691733" cy="761747"/>
          </a:xfrm>
          <a:prstGeom prst="rect">
            <a:avLst/>
          </a:prstGeom>
        </p:spPr>
        <p:txBody>
          <a:bodyPr wrap="square" lIns="270000" anchor="t">
            <a:spAutoFit/>
          </a:bodyPr>
          <a:lstStyle>
            <a:lvl1pPr marL="0" indent="0" defTabSz="342900">
              <a:lnSpc>
                <a:spcPct val="150000"/>
              </a:lnSpc>
              <a:spcBef>
                <a:spcPts val="300"/>
              </a:spcBef>
              <a:buSzTx/>
              <a:buNone/>
              <a:defRPr sz="1500" b="1" baseline="0">
                <a:latin typeface="+mj-lt"/>
                <a:ea typeface="Arial"/>
                <a:cs typeface="Arial"/>
                <a:sym typeface="Arial"/>
              </a:defRPr>
            </a:lvl1pPr>
          </a:lstStyle>
          <a:p>
            <a:r>
              <a:rPr lang="en-GB" dirty="0"/>
              <a:t>+44 1392 885680</a:t>
            </a:r>
            <a:endParaRPr dirty="0"/>
          </a:p>
        </p:txBody>
      </p:sp>
    </p:spTree>
    <p:extLst>
      <p:ext uri="{BB962C8B-B14F-4D97-AF65-F5344CB8AC3E}">
        <p14:creationId xmlns:p14="http://schemas.microsoft.com/office/powerpoint/2010/main" val="830862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solidFill>
            <a:schemeClr val="accent6"/>
          </a:solidFill>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Tree>
    <p:extLst>
      <p:ext uri="{BB962C8B-B14F-4D97-AF65-F5344CB8AC3E}">
        <p14:creationId xmlns:p14="http://schemas.microsoft.com/office/powerpoint/2010/main" val="1737882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 option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65377" cy="5150942"/>
          </a:xfrm>
          <a:prstGeom prst="rect">
            <a:avLst/>
          </a:prstGeom>
        </p:spPr>
      </p:pic>
      <p:sp>
        <p:nvSpPr>
          <p:cNvPr id="2" name="Title 1"/>
          <p:cNvSpPr>
            <a:spLocks noGrp="1"/>
          </p:cNvSpPr>
          <p:nvPr>
            <p:ph type="ctrTitle"/>
          </p:nvPr>
        </p:nvSpPr>
        <p:spPr>
          <a:xfrm>
            <a:off x="252000" y="698400"/>
            <a:ext cx="5016036" cy="1157696"/>
          </a:xfrm>
        </p:spPr>
        <p:txBody>
          <a:bodyPr anchor="b">
            <a:normAutofit/>
          </a:bodyPr>
          <a:lstStyle>
            <a:lvl1pPr algn="l">
              <a:defRPr sz="3200">
                <a:solidFill>
                  <a:schemeClr val="bg2"/>
                </a:solidFill>
              </a:defRPr>
            </a:lvl1pPr>
          </a:lstStyle>
          <a:p>
            <a:r>
              <a:rPr lang="en-US"/>
              <a:t>Click to edit Master title style</a:t>
            </a:r>
          </a:p>
        </p:txBody>
      </p:sp>
      <p:sp>
        <p:nvSpPr>
          <p:cNvPr id="3" name="Subtitle 2"/>
          <p:cNvSpPr>
            <a:spLocks noGrp="1"/>
          </p:cNvSpPr>
          <p:nvPr>
            <p:ph type="subTitle" idx="1"/>
          </p:nvPr>
        </p:nvSpPr>
        <p:spPr>
          <a:xfrm>
            <a:off x="252000" y="2129051"/>
            <a:ext cx="4333648" cy="1814299"/>
          </a:xfrm>
        </p:spPr>
        <p:txBody>
          <a:bodyPr/>
          <a:lstStyle>
            <a:lvl1pPr marL="0" indent="0" algn="l">
              <a:buNone/>
              <a:defRPr sz="180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8" name="Rectangle 7"/>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a:solidFill>
                  <a:schemeClr val="bg2"/>
                </a:solidFill>
              </a:rPr>
              <a:t>www.metoffice.gov.uk	</a:t>
            </a:r>
            <a:endParaRPr lang="en-GB" sz="800">
              <a:solidFill>
                <a:schemeClr val="bg2"/>
              </a:solidFill>
            </a:endParaRPr>
          </a:p>
        </p:txBody>
      </p:sp>
      <p:sp>
        <p:nvSpPr>
          <p:cNvPr id="9" name="Rectangle 8"/>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a:solidFill>
                  <a:schemeClr val="bg2"/>
                </a:solidFill>
              </a:rPr>
              <a:t>© Crown Copyright</a:t>
            </a:r>
            <a:r>
              <a:rPr lang="fr-BE" sz="800" baseline="0">
                <a:solidFill>
                  <a:schemeClr val="bg2"/>
                </a:solidFill>
              </a:rPr>
              <a:t> 2019, Met Office</a:t>
            </a:r>
            <a:endParaRPr lang="en-GB" sz="800">
              <a:solidFill>
                <a:schemeClr val="bg2"/>
              </a:solidFill>
            </a:endParaRPr>
          </a:p>
        </p:txBody>
      </p:sp>
      <p:pic>
        <p:nvPicPr>
          <p:cNvPr id="10" name="MO_MASTER_for_dark_backg_RBG.png"/>
          <p:cNvPicPr>
            <a:picLocks noChangeAspect="1"/>
          </p:cNvPicPr>
          <p:nvPr userDrawn="1"/>
        </p:nvPicPr>
        <p:blipFill>
          <a:blip r:embed="rId3" cstate="print"/>
          <a:stretch>
            <a:fillRect/>
          </a:stretch>
        </p:blipFill>
        <p:spPr>
          <a:xfrm>
            <a:off x="183600" y="54000"/>
            <a:ext cx="1803780" cy="565650"/>
          </a:xfrm>
          <a:prstGeom prst="rect">
            <a:avLst/>
          </a:prstGeom>
          <a:ln w="12700">
            <a:miter lim="400000"/>
          </a:ln>
        </p:spPr>
      </p:pic>
    </p:spTree>
    <p:extLst>
      <p:ext uri="{BB962C8B-B14F-4D97-AF65-F5344CB8AC3E}">
        <p14:creationId xmlns:p14="http://schemas.microsoft.com/office/powerpoint/2010/main" val="2401776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 full image a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Title 19"/>
          <p:cNvSpPr>
            <a:spLocks noGrp="1"/>
          </p:cNvSpPr>
          <p:nvPr>
            <p:ph type="title" hasCustomPrompt="1"/>
          </p:nvPr>
        </p:nvSpPr>
        <p:spPr/>
        <p:txBody>
          <a:bodyPr/>
          <a:lstStyle>
            <a:lvl1pPr>
              <a:defRPr>
                <a:solidFill>
                  <a:schemeClr val="bg2"/>
                </a:solidFill>
              </a:defRPr>
            </a:lvl1pPr>
          </a:lstStyle>
          <a:p>
            <a:r>
              <a:rPr lang="en-GB" dirty="0"/>
              <a:t>Presentation title</a:t>
            </a:r>
          </a:p>
        </p:txBody>
      </p:sp>
      <p:sp>
        <p:nvSpPr>
          <p:cNvPr id="23" name="Text Placeholder 22"/>
          <p:cNvSpPr>
            <a:spLocks noGrp="1"/>
          </p:cNvSpPr>
          <p:nvPr>
            <p:ph type="body" sz="quarter" idx="10" hasCustomPrompt="1"/>
          </p:nvPr>
        </p:nvSpPr>
        <p:spPr>
          <a:xfrm>
            <a:off x="197644" y="1761530"/>
            <a:ext cx="8437500" cy="611706"/>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pic>
        <p:nvPicPr>
          <p:cNvPr id="6" name="MO_MASTER_for_dark_backg_RBG.png"/>
          <p:cNvPicPr>
            <a:picLocks noChangeAspect="1"/>
          </p:cNvPicPr>
          <p:nvPr userDrawn="1"/>
        </p:nvPicPr>
        <p:blipFill>
          <a:blip r:embed="rId3" cstate="print">
            <a:extLst/>
          </a:blip>
          <a:stretch>
            <a:fillRect/>
          </a:stretch>
        </p:blipFill>
        <p:spPr>
          <a:xfrm>
            <a:off x="67307" y="40500"/>
            <a:ext cx="1803780" cy="565650"/>
          </a:xfrm>
          <a:prstGeom prst="rect">
            <a:avLst/>
          </a:prstGeom>
          <a:ln w="12700">
            <a:miter lim="400000"/>
          </a:ln>
        </p:spPr>
      </p:pic>
      <p:sp>
        <p:nvSpPr>
          <p:cNvPr id="2" name="Footer Placeholder 1"/>
          <p:cNvSpPr>
            <a:spLocks noGrp="1"/>
          </p:cNvSpPr>
          <p:nvPr>
            <p:ph type="ftr" sz="quarter" idx="11"/>
          </p:nvPr>
        </p:nvSpPr>
        <p:spPr>
          <a:noFill/>
        </p:spPr>
        <p:txBody>
          <a:bodyPr/>
          <a:lstStyle>
            <a:lvl1pPr defTabSz="219075" hangingPunct="0">
              <a:defRPr>
                <a:solidFill>
                  <a:schemeClr val="accent6"/>
                </a:solidFill>
              </a:defRPr>
            </a:lvl1pPr>
          </a:lstStyle>
          <a:p>
            <a:r>
              <a:rPr lang="en-GB" kern="0" dirty="0" smtClean="0">
                <a:solidFill>
                  <a:srgbClr val="FFFFFF"/>
                </a:solidFill>
                <a:sym typeface="Helvetica Light"/>
              </a:rPr>
              <a:t>www.metoffice.gov.uk																									                      © Crown Copyright 2017, Met Office</a:t>
            </a:r>
            <a:endParaRPr lang="en-GB" kern="0" dirty="0">
              <a:solidFill>
                <a:srgbClr val="FFFFFF"/>
              </a:solidFill>
              <a:sym typeface="Helvetica Light"/>
            </a:endParaRPr>
          </a:p>
        </p:txBody>
      </p:sp>
    </p:spTree>
    <p:extLst>
      <p:ext uri="{BB962C8B-B14F-4D97-AF65-F5344CB8AC3E}">
        <p14:creationId xmlns:p14="http://schemas.microsoft.com/office/powerpoint/2010/main" val="17247208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 option 2">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stretch>
            <a:fillRect/>
          </a:stretch>
        </p:blipFill>
        <p:spPr>
          <a:xfrm>
            <a:off x="0" y="0"/>
            <a:ext cx="9161294" cy="5153228"/>
          </a:xfrm>
          <a:prstGeom prst="rect">
            <a:avLst/>
          </a:prstGeom>
        </p:spPr>
      </p:pic>
      <p:sp>
        <p:nvSpPr>
          <p:cNvPr id="2" name="Title 1"/>
          <p:cNvSpPr>
            <a:spLocks noGrp="1"/>
          </p:cNvSpPr>
          <p:nvPr>
            <p:ph type="ctrTitle"/>
          </p:nvPr>
        </p:nvSpPr>
        <p:spPr>
          <a:xfrm>
            <a:off x="252000" y="698400"/>
            <a:ext cx="5016036" cy="1157696"/>
          </a:xfrm>
        </p:spPr>
        <p:txBody>
          <a:bodyPr anchor="b">
            <a:normAutofit/>
          </a:bodyPr>
          <a:lstStyle>
            <a:lvl1pPr algn="l">
              <a:defRPr sz="3200">
                <a:solidFill>
                  <a:schemeClr val="bg2"/>
                </a:solidFill>
              </a:defRPr>
            </a:lvl1pPr>
          </a:lstStyle>
          <a:p>
            <a:r>
              <a:rPr lang="en-US"/>
              <a:t>Click to edit Master title style</a:t>
            </a:r>
          </a:p>
        </p:txBody>
      </p:sp>
      <p:sp>
        <p:nvSpPr>
          <p:cNvPr id="3" name="Subtitle 2"/>
          <p:cNvSpPr>
            <a:spLocks noGrp="1"/>
          </p:cNvSpPr>
          <p:nvPr>
            <p:ph type="subTitle" idx="1"/>
          </p:nvPr>
        </p:nvSpPr>
        <p:spPr>
          <a:xfrm>
            <a:off x="252000" y="2129051"/>
            <a:ext cx="4333648" cy="1814299"/>
          </a:xfrm>
        </p:spPr>
        <p:txBody>
          <a:bodyPr/>
          <a:lstStyle>
            <a:lvl1pPr marL="0" indent="0" algn="l">
              <a:buNone/>
              <a:defRPr sz="180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8" name="Rectangle 7"/>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a:solidFill>
                  <a:schemeClr val="bg2"/>
                </a:solidFill>
              </a:rPr>
              <a:t>www.metoffice.gov.uk	</a:t>
            </a:r>
            <a:endParaRPr lang="en-GB" sz="800">
              <a:solidFill>
                <a:schemeClr val="bg2"/>
              </a:solidFill>
            </a:endParaRPr>
          </a:p>
        </p:txBody>
      </p:sp>
      <p:sp>
        <p:nvSpPr>
          <p:cNvPr id="9" name="Rectangle 8"/>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a:solidFill>
                  <a:schemeClr val="bg2"/>
                </a:solidFill>
              </a:rPr>
              <a:t>© Crown Copyright</a:t>
            </a:r>
            <a:r>
              <a:rPr lang="fr-BE" sz="800" baseline="0">
                <a:solidFill>
                  <a:schemeClr val="bg2"/>
                </a:solidFill>
              </a:rPr>
              <a:t> 2019 Met Office</a:t>
            </a:r>
            <a:endParaRPr lang="en-GB" sz="800">
              <a:solidFill>
                <a:schemeClr val="bg2"/>
              </a:solidFill>
            </a:endParaRPr>
          </a:p>
        </p:txBody>
      </p:sp>
      <p:pic>
        <p:nvPicPr>
          <p:cNvPr id="10" name="MO_MASTER_for_dark_backg_RBG.png"/>
          <p:cNvPicPr>
            <a:picLocks noChangeAspect="1"/>
          </p:cNvPicPr>
          <p:nvPr userDrawn="1"/>
        </p:nvPicPr>
        <p:blipFill>
          <a:blip r:embed="rId3" cstate="print"/>
          <a:stretch>
            <a:fillRect/>
          </a:stretch>
        </p:blipFill>
        <p:spPr>
          <a:xfrm>
            <a:off x="183600" y="54000"/>
            <a:ext cx="1803780" cy="565650"/>
          </a:xfrm>
          <a:prstGeom prst="rect">
            <a:avLst/>
          </a:prstGeom>
          <a:ln w="12700">
            <a:miter lim="400000"/>
          </a:ln>
        </p:spPr>
      </p:pic>
    </p:spTree>
    <p:extLst>
      <p:ext uri="{BB962C8B-B14F-4D97-AF65-F5344CB8AC3E}">
        <p14:creationId xmlns:p14="http://schemas.microsoft.com/office/powerpoint/2010/main" val="41389142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 option 3">
    <p:spTree>
      <p:nvGrpSpPr>
        <p:cNvPr id="1" name=""/>
        <p:cNvGrpSpPr/>
        <p:nvPr/>
      </p:nvGrpSpPr>
      <p:grpSpPr>
        <a:xfrm>
          <a:off x="0" y="0"/>
          <a:ext cx="0" cy="0"/>
          <a:chOff x="0" y="0"/>
          <a:chExt cx="0" cy="0"/>
        </a:xfrm>
      </p:grpSpPr>
      <p:pic>
        <p:nvPicPr>
          <p:cNvPr id="7" name="cover-backg-2.jpg"/>
          <p:cNvPicPr>
            <a:picLocks noChangeAspect="1"/>
          </p:cNvPicPr>
          <p:nvPr userDrawn="1"/>
        </p:nvPicPr>
        <p:blipFill>
          <a:blip r:embed="rId2" cstate="print"/>
          <a:stretch>
            <a:fillRect/>
          </a:stretch>
        </p:blipFill>
        <p:spPr>
          <a:xfrm>
            <a:off x="0" y="0"/>
            <a:ext cx="9161294" cy="5153228"/>
          </a:xfrm>
          <a:prstGeom prst="rect">
            <a:avLst/>
          </a:prstGeom>
          <a:ln w="12700">
            <a:miter lim="400000"/>
          </a:ln>
        </p:spPr>
      </p:pic>
      <p:sp>
        <p:nvSpPr>
          <p:cNvPr id="2" name="Title 1"/>
          <p:cNvSpPr>
            <a:spLocks noGrp="1"/>
          </p:cNvSpPr>
          <p:nvPr>
            <p:ph type="ctrTitle"/>
          </p:nvPr>
        </p:nvSpPr>
        <p:spPr>
          <a:xfrm>
            <a:off x="252000" y="698400"/>
            <a:ext cx="8640000" cy="1157696"/>
          </a:xfrm>
        </p:spPr>
        <p:txBody>
          <a:bodyPr anchor="b">
            <a:normAutofit/>
          </a:bodyPr>
          <a:lstStyle>
            <a:lvl1pPr algn="l">
              <a:defRPr sz="3200">
                <a:solidFill>
                  <a:schemeClr val="bg2"/>
                </a:solidFill>
              </a:defRPr>
            </a:lvl1pPr>
          </a:lstStyle>
          <a:p>
            <a:r>
              <a:rPr lang="en-US"/>
              <a:t>Click to edit Master title style</a:t>
            </a:r>
          </a:p>
        </p:txBody>
      </p:sp>
      <p:sp>
        <p:nvSpPr>
          <p:cNvPr id="3" name="Subtitle 2"/>
          <p:cNvSpPr>
            <a:spLocks noGrp="1"/>
          </p:cNvSpPr>
          <p:nvPr>
            <p:ph type="subTitle" idx="1"/>
          </p:nvPr>
        </p:nvSpPr>
        <p:spPr>
          <a:xfrm>
            <a:off x="252000" y="2129051"/>
            <a:ext cx="8640000" cy="1814299"/>
          </a:xfrm>
        </p:spPr>
        <p:txBody>
          <a:bodyPr/>
          <a:lstStyle>
            <a:lvl1pPr marL="0" indent="0" algn="l">
              <a:buNone/>
              <a:defRPr sz="180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8" name="Rectangle 7"/>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a:solidFill>
                  <a:schemeClr val="bg2"/>
                </a:solidFill>
              </a:rPr>
              <a:t>www.metoffice.gov.uk	</a:t>
            </a:r>
            <a:endParaRPr lang="en-GB" sz="800">
              <a:solidFill>
                <a:schemeClr val="bg2"/>
              </a:solidFill>
            </a:endParaRPr>
          </a:p>
        </p:txBody>
      </p:sp>
      <p:sp>
        <p:nvSpPr>
          <p:cNvPr id="9" name="Rectangle 8"/>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a:solidFill>
                  <a:schemeClr val="bg2"/>
                </a:solidFill>
              </a:rPr>
              <a:t>© Crown Copyright</a:t>
            </a:r>
            <a:r>
              <a:rPr lang="fr-BE" sz="800" baseline="0">
                <a:solidFill>
                  <a:schemeClr val="bg2"/>
                </a:solidFill>
              </a:rPr>
              <a:t> 2019, Met Office</a:t>
            </a:r>
            <a:endParaRPr lang="en-GB" sz="800">
              <a:solidFill>
                <a:schemeClr val="bg2"/>
              </a:solidFill>
            </a:endParaRPr>
          </a:p>
        </p:txBody>
      </p:sp>
      <p:pic>
        <p:nvPicPr>
          <p:cNvPr id="10" name="MO_MASTER_for_dark_backg_RBG.png"/>
          <p:cNvPicPr>
            <a:picLocks noChangeAspect="1"/>
          </p:cNvPicPr>
          <p:nvPr userDrawn="1"/>
        </p:nvPicPr>
        <p:blipFill>
          <a:blip r:embed="rId3" cstate="print"/>
          <a:stretch>
            <a:fillRect/>
          </a:stretch>
        </p:blipFill>
        <p:spPr>
          <a:xfrm>
            <a:off x="183600" y="54000"/>
            <a:ext cx="1803780" cy="565650"/>
          </a:xfrm>
          <a:prstGeom prst="rect">
            <a:avLst/>
          </a:prstGeom>
          <a:ln w="12700">
            <a:miter lim="400000"/>
          </a:ln>
        </p:spPr>
      </p:pic>
    </p:spTree>
    <p:extLst>
      <p:ext uri="{BB962C8B-B14F-4D97-AF65-F5344CB8AC3E}">
        <p14:creationId xmlns:p14="http://schemas.microsoft.com/office/powerpoint/2010/main" val="8338082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1_Title slide - option 3">
    <p:spTree>
      <p:nvGrpSpPr>
        <p:cNvPr id="1" name=""/>
        <p:cNvGrpSpPr/>
        <p:nvPr/>
      </p:nvGrpSpPr>
      <p:grpSpPr>
        <a:xfrm>
          <a:off x="0" y="0"/>
          <a:ext cx="0" cy="0"/>
          <a:chOff x="0" y="0"/>
          <a:chExt cx="0" cy="0"/>
        </a:xfrm>
      </p:grpSpPr>
      <p:pic>
        <p:nvPicPr>
          <p:cNvPr id="7" name="cover-backg-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3" y="0"/>
            <a:ext cx="9155568" cy="5153228"/>
          </a:xfrm>
          <a:prstGeom prst="rect">
            <a:avLst/>
          </a:prstGeom>
          <a:ln w="12700">
            <a:miter lim="400000"/>
          </a:ln>
        </p:spPr>
      </p:pic>
      <p:sp>
        <p:nvSpPr>
          <p:cNvPr id="2" name="Title 1"/>
          <p:cNvSpPr>
            <a:spLocks noGrp="1"/>
          </p:cNvSpPr>
          <p:nvPr>
            <p:ph type="ctrTitle"/>
          </p:nvPr>
        </p:nvSpPr>
        <p:spPr>
          <a:xfrm>
            <a:off x="252000" y="698400"/>
            <a:ext cx="8640000" cy="1157696"/>
          </a:xfrm>
        </p:spPr>
        <p:txBody>
          <a:bodyPr anchor="b">
            <a:normAutofit/>
          </a:bodyPr>
          <a:lstStyle>
            <a:lvl1pPr algn="l">
              <a:defRPr sz="3200">
                <a:solidFill>
                  <a:schemeClr val="tx1"/>
                </a:solidFill>
              </a:defRPr>
            </a:lvl1pPr>
          </a:lstStyle>
          <a:p>
            <a:r>
              <a:rPr lang="en-US"/>
              <a:t>Click to edit Master title style</a:t>
            </a:r>
          </a:p>
        </p:txBody>
      </p:sp>
      <p:sp>
        <p:nvSpPr>
          <p:cNvPr id="3" name="Subtitle 2"/>
          <p:cNvSpPr>
            <a:spLocks noGrp="1"/>
          </p:cNvSpPr>
          <p:nvPr>
            <p:ph type="subTitle" idx="1"/>
          </p:nvPr>
        </p:nvSpPr>
        <p:spPr>
          <a:xfrm>
            <a:off x="252000" y="2129051"/>
            <a:ext cx="8640000" cy="1814299"/>
          </a:xfrm>
        </p:spPr>
        <p:txBody>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8" name="Rectangle 7"/>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a:solidFill>
                  <a:schemeClr val="tx1"/>
                </a:solidFill>
              </a:rPr>
              <a:t>www.metoffice.gov.uk</a:t>
            </a:r>
            <a:r>
              <a:rPr lang="fr-BE" sz="800">
                <a:solidFill>
                  <a:schemeClr val="bg2"/>
                </a:solidFill>
              </a:rPr>
              <a:t>	</a:t>
            </a:r>
            <a:endParaRPr lang="en-GB" sz="800">
              <a:solidFill>
                <a:schemeClr val="bg2"/>
              </a:solidFill>
            </a:endParaRPr>
          </a:p>
        </p:txBody>
      </p:sp>
      <p:sp>
        <p:nvSpPr>
          <p:cNvPr id="9" name="Rectangle 8"/>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a:solidFill>
                  <a:schemeClr val="tx1"/>
                </a:solidFill>
              </a:rPr>
              <a:t>© Crown Copyright</a:t>
            </a:r>
            <a:r>
              <a:rPr lang="fr-BE" sz="800" baseline="0">
                <a:solidFill>
                  <a:schemeClr val="tx1"/>
                </a:solidFill>
              </a:rPr>
              <a:t> 2019, Met Office</a:t>
            </a:r>
            <a:endParaRPr lang="en-GB" sz="800">
              <a:solidFill>
                <a:schemeClr val="tx1"/>
              </a:solidFill>
            </a:endParaRPr>
          </a:p>
        </p:txBody>
      </p:sp>
      <p:pic>
        <p:nvPicPr>
          <p:cNvPr id="11" name="MO_MASTER_black_mono_for_light_backg_RBG.png"/>
          <p:cNvPicPr>
            <a:picLocks noChangeAspect="1"/>
          </p:cNvPicPr>
          <p:nvPr userDrawn="1"/>
        </p:nvPicPr>
        <p:blipFill>
          <a:blip r:embed="rId3" cstate="print"/>
          <a:stretch>
            <a:fillRect/>
          </a:stretch>
        </p:blipFill>
        <p:spPr>
          <a:xfrm>
            <a:off x="183946" y="54592"/>
            <a:ext cx="1802343" cy="565200"/>
          </a:xfrm>
          <a:prstGeom prst="rect">
            <a:avLst/>
          </a:prstGeom>
          <a:ln w="12700">
            <a:miter lim="400000"/>
          </a:ln>
        </p:spPr>
      </p:pic>
    </p:spTree>
    <p:extLst>
      <p:ext uri="{BB962C8B-B14F-4D97-AF65-F5344CB8AC3E}">
        <p14:creationId xmlns:p14="http://schemas.microsoft.com/office/powerpoint/2010/main" val="28472391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 option 4">
    <p:spTree>
      <p:nvGrpSpPr>
        <p:cNvPr id="1" name=""/>
        <p:cNvGrpSpPr/>
        <p:nvPr/>
      </p:nvGrpSpPr>
      <p:grpSpPr>
        <a:xfrm>
          <a:off x="0" y="0"/>
          <a:ext cx="0" cy="0"/>
          <a:chOff x="0" y="0"/>
          <a:chExt cx="0" cy="0"/>
        </a:xfrm>
      </p:grpSpPr>
      <p:sp>
        <p:nvSpPr>
          <p:cNvPr id="2" name="Title 1"/>
          <p:cNvSpPr>
            <a:spLocks noGrp="1"/>
          </p:cNvSpPr>
          <p:nvPr>
            <p:ph type="ctrTitle"/>
          </p:nvPr>
        </p:nvSpPr>
        <p:spPr>
          <a:xfrm>
            <a:off x="252000" y="698400"/>
            <a:ext cx="8640000" cy="1157696"/>
          </a:xfrm>
        </p:spPr>
        <p:txBody>
          <a:bodyPr anchor="b">
            <a:normAutofit/>
          </a:bodyPr>
          <a:lstStyle>
            <a:lvl1pPr algn="l">
              <a:defRPr sz="3600">
                <a:solidFill>
                  <a:schemeClr val="tx1"/>
                </a:solidFill>
              </a:defRPr>
            </a:lvl1pPr>
          </a:lstStyle>
          <a:p>
            <a:r>
              <a:rPr lang="en-US"/>
              <a:t>Click to edit Master title style</a:t>
            </a:r>
          </a:p>
        </p:txBody>
      </p:sp>
      <p:sp>
        <p:nvSpPr>
          <p:cNvPr id="3" name="Subtitle 2"/>
          <p:cNvSpPr>
            <a:spLocks noGrp="1"/>
          </p:cNvSpPr>
          <p:nvPr>
            <p:ph type="subTitle" idx="1"/>
          </p:nvPr>
        </p:nvSpPr>
        <p:spPr>
          <a:xfrm>
            <a:off x="252000" y="2129051"/>
            <a:ext cx="8640000" cy="1814299"/>
          </a:xfrm>
        </p:spPr>
        <p:txBody>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Rectangle 4"/>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a:solidFill>
                  <a:schemeClr val="tx1"/>
                </a:solidFill>
              </a:rPr>
              <a:t>© Crown Copyright</a:t>
            </a:r>
            <a:r>
              <a:rPr lang="fr-BE" sz="800" baseline="0">
                <a:solidFill>
                  <a:schemeClr val="tx1"/>
                </a:solidFill>
              </a:rPr>
              <a:t> 2019, Met Office</a:t>
            </a:r>
            <a:endParaRPr lang="en-GB" sz="800">
              <a:solidFill>
                <a:schemeClr val="tx1"/>
              </a:solidFill>
            </a:endParaRPr>
          </a:p>
        </p:txBody>
      </p:sp>
      <p:sp>
        <p:nvSpPr>
          <p:cNvPr id="6" name="Rectangle 5"/>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a:solidFill>
                  <a:schemeClr val="tx1"/>
                </a:solidFill>
              </a:rPr>
              <a:t>www.metoffice.gov.uk</a:t>
            </a:r>
            <a:r>
              <a:rPr lang="fr-BE" sz="800">
                <a:solidFill>
                  <a:schemeClr val="bg2"/>
                </a:solidFill>
              </a:rPr>
              <a:t>	</a:t>
            </a:r>
            <a:endParaRPr lang="en-GB" sz="800">
              <a:solidFill>
                <a:schemeClr val="bg2"/>
              </a:solidFill>
            </a:endParaRPr>
          </a:p>
        </p:txBody>
      </p:sp>
    </p:spTree>
    <p:extLst>
      <p:ext uri="{BB962C8B-B14F-4D97-AF65-F5344CB8AC3E}">
        <p14:creationId xmlns:p14="http://schemas.microsoft.com/office/powerpoint/2010/main" val="21780624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 option 4">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02A18CFC-968A-4E3F-BB68-F2578C0C9EF1}"/>
              </a:ext>
            </a:extLst>
          </p:cNvPr>
          <p:cNvCxnSpPr/>
          <p:nvPr userDrawn="1"/>
        </p:nvCxnSpPr>
        <p:spPr>
          <a:xfrm>
            <a:off x="8224463" y="332574"/>
            <a:ext cx="460901" cy="0"/>
          </a:xfrm>
          <a:prstGeom prst="line">
            <a:avLst/>
          </a:prstGeom>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8537800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chemeClr val="bg2"/>
        </a:solidFill>
        <a:effectLst/>
      </p:bgPr>
    </p:bg>
    <p:spTree>
      <p:nvGrpSpPr>
        <p:cNvPr id="1" name=""/>
        <p:cNvGrpSpPr/>
        <p:nvPr/>
      </p:nvGrpSpPr>
      <p:grpSpPr>
        <a:xfrm>
          <a:off x="0" y="0"/>
          <a:ext cx="0" cy="0"/>
          <a:chOff x="0" y="0"/>
          <a:chExt cx="0" cy="0"/>
        </a:xfrm>
      </p:grpSpPr>
      <p:sp>
        <p:nvSpPr>
          <p:cNvPr id="4" name="Shape 48">
            <a:extLst>
              <a:ext uri="{FF2B5EF4-FFF2-40B4-BE49-F238E27FC236}">
                <a16:creationId xmlns:a16="http://schemas.microsoft.com/office/drawing/2014/main" id="{43E45074-4676-43B3-AEAA-0D8138802D65}"/>
              </a:ext>
            </a:extLst>
          </p:cNvPr>
          <p:cNvSpPr/>
          <p:nvPr userDrawn="1"/>
        </p:nvSpPr>
        <p:spPr>
          <a:xfrm>
            <a:off x="-1" y="-6009"/>
            <a:ext cx="9144002" cy="687642"/>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a:ln>
                  <a:noFill/>
                </a:ln>
                <a:solidFill>
                  <a:srgbClr val="FFFFFF"/>
                </a:solidFill>
                <a:effectLst/>
                <a:uLnTx/>
                <a:uFillTx/>
                <a:latin typeface="Arial"/>
                <a:sym typeface="Helvetica Light"/>
              </a:rPr>
              <a:t>  </a:t>
            </a:r>
          </a:p>
        </p:txBody>
      </p:sp>
      <p:pic>
        <p:nvPicPr>
          <p:cNvPr id="5" name="MO_MASTER_for_dark_backg_RBG.png">
            <a:extLst>
              <a:ext uri="{FF2B5EF4-FFF2-40B4-BE49-F238E27FC236}">
                <a16:creationId xmlns:a16="http://schemas.microsoft.com/office/drawing/2014/main" id="{F956FC41-F24C-4B11-9CBF-AC5C6F8DB1CF}"/>
              </a:ext>
            </a:extLst>
          </p:cNvPr>
          <p:cNvPicPr>
            <a:picLocks noChangeAspect="1"/>
          </p:cNvPicPr>
          <p:nvPr userDrawn="1"/>
        </p:nvPicPr>
        <p:blipFill rotWithShape="1">
          <a:blip r:embed="rId3" cstate="print"/>
          <a:srcRect l="5737"/>
          <a:stretch/>
        </p:blipFill>
        <p:spPr>
          <a:xfrm>
            <a:off x="-1" y="43459"/>
            <a:ext cx="1700301" cy="565650"/>
          </a:xfrm>
          <a:prstGeom prst="rect">
            <a:avLst/>
          </a:prstGeom>
          <a:ln w="12700">
            <a:miter lim="400000"/>
          </a:ln>
        </p:spPr>
      </p:pic>
      <p:pic>
        <p:nvPicPr>
          <p:cNvPr id="6" name="Picture 5">
            <a:extLst>
              <a:ext uri="{FF2B5EF4-FFF2-40B4-BE49-F238E27FC236}">
                <a16:creationId xmlns:a16="http://schemas.microsoft.com/office/drawing/2014/main" id="{A2CBE7B6-69A2-45A9-8301-DA0371E7D4D5}"/>
              </a:ext>
            </a:extLst>
          </p:cNvPr>
          <p:cNvPicPr>
            <a:picLocks noChangeAspect="1"/>
          </p:cNvPicPr>
          <p:nvPr userDrawn="1"/>
        </p:nvPicPr>
        <p:blipFill>
          <a:blip r:embed="rId4"/>
          <a:stretch>
            <a:fillRect/>
          </a:stretch>
        </p:blipFill>
        <p:spPr>
          <a:xfrm>
            <a:off x="8145426" y="64776"/>
            <a:ext cx="874169" cy="241221"/>
          </a:xfrm>
          <a:prstGeom prst="rect">
            <a:avLst/>
          </a:prstGeom>
        </p:spPr>
      </p:pic>
      <p:pic>
        <p:nvPicPr>
          <p:cNvPr id="7" name="Picture 6">
            <a:extLst>
              <a:ext uri="{FF2B5EF4-FFF2-40B4-BE49-F238E27FC236}">
                <a16:creationId xmlns:a16="http://schemas.microsoft.com/office/drawing/2014/main" id="{988527BA-167A-432B-B674-A35D57A0A019}"/>
              </a:ext>
            </a:extLst>
          </p:cNvPr>
          <p:cNvPicPr>
            <a:picLocks noChangeAspect="1"/>
          </p:cNvPicPr>
          <p:nvPr userDrawn="1"/>
        </p:nvPicPr>
        <p:blipFill>
          <a:blip r:embed="rId5"/>
          <a:stretch>
            <a:fillRect/>
          </a:stretch>
        </p:blipFill>
        <p:spPr>
          <a:xfrm>
            <a:off x="8158877" y="378521"/>
            <a:ext cx="847265" cy="241221"/>
          </a:xfrm>
          <a:prstGeom prst="rect">
            <a:avLst/>
          </a:prstGeom>
        </p:spPr>
      </p:pic>
      <p:cxnSp>
        <p:nvCxnSpPr>
          <p:cNvPr id="8" name="Straight Connector 7">
            <a:extLst>
              <a:ext uri="{FF2B5EF4-FFF2-40B4-BE49-F238E27FC236}">
                <a16:creationId xmlns:a16="http://schemas.microsoft.com/office/drawing/2014/main" id="{5DAC7757-8735-484A-B4B9-B6C1164C7E37}"/>
              </a:ext>
            </a:extLst>
          </p:cNvPr>
          <p:cNvCxnSpPr/>
          <p:nvPr userDrawn="1"/>
        </p:nvCxnSpPr>
        <p:spPr>
          <a:xfrm>
            <a:off x="8352058" y="343207"/>
            <a:ext cx="460901" cy="0"/>
          </a:xfrm>
          <a:prstGeom prst="line">
            <a:avLst/>
          </a:prstGeom>
        </p:spPr>
        <p:style>
          <a:lnRef idx="1">
            <a:schemeClr val="accent6"/>
          </a:lnRef>
          <a:fillRef idx="0">
            <a:schemeClr val="accent6"/>
          </a:fillRef>
          <a:effectRef idx="0">
            <a:schemeClr val="accent6"/>
          </a:effectRef>
          <a:fontRef idx="minor">
            <a:schemeClr val="tx1"/>
          </a:fontRef>
        </p:style>
      </p:cxnSp>
      <p:sp>
        <p:nvSpPr>
          <p:cNvPr id="12" name="Shape 48">
            <a:extLst>
              <a:ext uri="{FF2B5EF4-FFF2-40B4-BE49-F238E27FC236}">
                <a16:creationId xmlns:a16="http://schemas.microsoft.com/office/drawing/2014/main" id="{D9FE51FF-84BA-4BBF-AE66-65B75FB73169}"/>
              </a:ext>
            </a:extLst>
          </p:cNvPr>
          <p:cNvSpPr/>
          <p:nvPr userDrawn="1"/>
        </p:nvSpPr>
        <p:spPr>
          <a:xfrm>
            <a:off x="-2" y="4890977"/>
            <a:ext cx="9144002" cy="252523"/>
          </a:xfrm>
          <a:prstGeom prst="rect">
            <a:avLst/>
          </a:prstGeom>
          <a:ln>
            <a:noFill/>
          </a:ln>
          <a:extLst>
            <a:ext uri="{C572A759-6A51-4108-AA02-DFA0A04FC94B}">
              <ma14:wrappingTextBoxFlag xmlns="" xmlns:ma14="http://schemas.microsoft.com/office/mac/drawingml/2011/main" val="1"/>
            </a:ext>
          </a:extLst>
        </p:spPr>
        <p:style>
          <a:lnRef idx="2">
            <a:schemeClr val="accent6"/>
          </a:lnRef>
          <a:fillRef idx="1">
            <a:schemeClr val="lt1"/>
          </a:fillRef>
          <a:effectRef idx="0">
            <a:schemeClr val="accent6"/>
          </a:effectRef>
          <a:fontRef idx="minor">
            <a:schemeClr val="dk1"/>
          </a:fontRef>
        </p:style>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a:ln>
                  <a:noFill/>
                </a:ln>
                <a:solidFill>
                  <a:srgbClr val="FFFFFF"/>
                </a:solidFill>
                <a:effectLst/>
                <a:uLnTx/>
                <a:uFillTx/>
                <a:latin typeface="Arial"/>
                <a:sym typeface="Helvetica Light"/>
              </a:rPr>
              <a:t>  </a:t>
            </a:r>
          </a:p>
        </p:txBody>
      </p:sp>
      <p:grpSp>
        <p:nvGrpSpPr>
          <p:cNvPr id="9" name="Group 8">
            <a:extLst>
              <a:ext uri="{FF2B5EF4-FFF2-40B4-BE49-F238E27FC236}">
                <a16:creationId xmlns:a16="http://schemas.microsoft.com/office/drawing/2014/main" id="{D7EF6DDE-76E2-417E-829D-5342A5672243}"/>
              </a:ext>
            </a:extLst>
          </p:cNvPr>
          <p:cNvGrpSpPr/>
          <p:nvPr userDrawn="1"/>
        </p:nvGrpSpPr>
        <p:grpSpPr>
          <a:xfrm>
            <a:off x="-137858" y="4890976"/>
            <a:ext cx="9144000" cy="252523"/>
            <a:chOff x="0" y="4890977"/>
            <a:chExt cx="9144000" cy="252523"/>
          </a:xfrm>
        </p:grpSpPr>
        <p:sp>
          <p:nvSpPr>
            <p:cNvPr id="10" name="Rectangle 9">
              <a:extLst>
                <a:ext uri="{FF2B5EF4-FFF2-40B4-BE49-F238E27FC236}">
                  <a16:creationId xmlns:a16="http://schemas.microsoft.com/office/drawing/2014/main" id="{455F1FE3-6D8E-41C3-BAB9-48C83A424D6A}"/>
                </a:ext>
              </a:extLst>
            </p:cNvPr>
            <p:cNvSpPr/>
            <p:nvPr userDrawn="1"/>
          </p:nvSpPr>
          <p:spPr>
            <a:xfrm>
              <a:off x="4217158" y="4890977"/>
              <a:ext cx="4926842" cy="2525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dirty="0">
                  <a:solidFill>
                    <a:schemeClr val="tx1"/>
                  </a:solidFill>
                </a:rPr>
                <a:t>© Crown Copyright</a:t>
              </a:r>
              <a:r>
                <a:rPr lang="fr-BE" sz="800" baseline="0" dirty="0">
                  <a:solidFill>
                    <a:schemeClr val="tx1"/>
                  </a:solidFill>
                </a:rPr>
                <a:t> 2021, Met Office</a:t>
              </a:r>
              <a:endParaRPr lang="en-GB" sz="800" dirty="0">
                <a:solidFill>
                  <a:schemeClr val="tx1"/>
                </a:solidFill>
              </a:endParaRPr>
            </a:p>
          </p:txBody>
        </p:sp>
        <p:sp>
          <p:nvSpPr>
            <p:cNvPr id="11" name="Rectangle 10">
              <a:extLst>
                <a:ext uri="{FF2B5EF4-FFF2-40B4-BE49-F238E27FC236}">
                  <a16:creationId xmlns:a16="http://schemas.microsoft.com/office/drawing/2014/main" id="{BDDF2966-411D-43F7-A278-85B7902AAAA2}"/>
                </a:ext>
              </a:extLst>
            </p:cNvPr>
            <p:cNvSpPr/>
            <p:nvPr userDrawn="1"/>
          </p:nvSpPr>
          <p:spPr>
            <a:xfrm>
              <a:off x="0" y="4890977"/>
              <a:ext cx="9144000" cy="2525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a:solidFill>
                    <a:schemeClr val="tx1"/>
                  </a:solidFill>
                </a:rPr>
                <a:t>www.metoffice.gov.uk</a:t>
              </a:r>
              <a:r>
                <a:rPr lang="fr-BE" sz="800">
                  <a:solidFill>
                    <a:schemeClr val="bg2"/>
                  </a:solidFill>
                </a:rPr>
                <a:t>	</a:t>
              </a:r>
              <a:endParaRPr lang="en-GB" sz="800">
                <a:solidFill>
                  <a:schemeClr val="bg2"/>
                </a:solidFill>
              </a:endParaRPr>
            </a:p>
          </p:txBody>
        </p:sp>
      </p:grpSp>
    </p:spTree>
    <p:extLst>
      <p:ext uri="{BB962C8B-B14F-4D97-AF65-F5344CB8AC3E}">
        <p14:creationId xmlns:p14="http://schemas.microsoft.com/office/powerpoint/2010/main" val="17790072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3_Title slide - option 4">
    <p:spTree>
      <p:nvGrpSpPr>
        <p:cNvPr id="1" name=""/>
        <p:cNvGrpSpPr/>
        <p:nvPr/>
      </p:nvGrpSpPr>
      <p:grpSpPr>
        <a:xfrm>
          <a:off x="0" y="0"/>
          <a:ext cx="0" cy="0"/>
          <a:chOff x="0" y="0"/>
          <a:chExt cx="0" cy="0"/>
        </a:xfrm>
      </p:grpSpPr>
      <p:sp>
        <p:nvSpPr>
          <p:cNvPr id="2" name="Title 1"/>
          <p:cNvSpPr>
            <a:spLocks noGrp="1"/>
          </p:cNvSpPr>
          <p:nvPr>
            <p:ph type="ctrTitle"/>
          </p:nvPr>
        </p:nvSpPr>
        <p:spPr>
          <a:xfrm>
            <a:off x="252000" y="698400"/>
            <a:ext cx="8640000" cy="1157696"/>
          </a:xfrm>
        </p:spPr>
        <p:txBody>
          <a:bodyPr anchor="b">
            <a:normAutofit/>
          </a:bodyPr>
          <a:lstStyle>
            <a:lvl1pPr algn="l">
              <a:defRPr sz="3600">
                <a:solidFill>
                  <a:schemeClr val="tx1"/>
                </a:solidFill>
              </a:defRPr>
            </a:lvl1pPr>
          </a:lstStyle>
          <a:p>
            <a:r>
              <a:rPr lang="en-US"/>
              <a:t>Click to edit Master title style</a:t>
            </a:r>
          </a:p>
        </p:txBody>
      </p:sp>
      <p:sp>
        <p:nvSpPr>
          <p:cNvPr id="3" name="Subtitle 2"/>
          <p:cNvSpPr>
            <a:spLocks noGrp="1"/>
          </p:cNvSpPr>
          <p:nvPr>
            <p:ph type="subTitle" idx="1"/>
          </p:nvPr>
        </p:nvSpPr>
        <p:spPr>
          <a:xfrm>
            <a:off x="252000" y="2129051"/>
            <a:ext cx="8640000" cy="1814299"/>
          </a:xfrm>
        </p:spPr>
        <p:txBody>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Rectangle 4"/>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a:solidFill>
                  <a:schemeClr val="tx1"/>
                </a:solidFill>
              </a:rPr>
              <a:t>© Crown Copyright</a:t>
            </a:r>
            <a:r>
              <a:rPr lang="fr-BE" sz="800" baseline="0">
                <a:solidFill>
                  <a:schemeClr val="tx1"/>
                </a:solidFill>
              </a:rPr>
              <a:t> 2019, Met Office</a:t>
            </a:r>
            <a:endParaRPr lang="en-GB" sz="800">
              <a:solidFill>
                <a:schemeClr val="tx1"/>
              </a:solidFill>
            </a:endParaRPr>
          </a:p>
        </p:txBody>
      </p:sp>
      <p:sp>
        <p:nvSpPr>
          <p:cNvPr id="6" name="Rectangle 5"/>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a:solidFill>
                  <a:schemeClr val="tx1"/>
                </a:solidFill>
              </a:rPr>
              <a:t>www.metoffice.gov.uk</a:t>
            </a:r>
            <a:r>
              <a:rPr lang="fr-BE" sz="800">
                <a:solidFill>
                  <a:schemeClr val="bg2"/>
                </a:solidFill>
              </a:rPr>
              <a:t>	</a:t>
            </a:r>
            <a:endParaRPr lang="en-GB" sz="800">
              <a:solidFill>
                <a:schemeClr val="bg2"/>
              </a:solidFill>
            </a:endParaRPr>
          </a:p>
        </p:txBody>
      </p:sp>
      <p:sp>
        <p:nvSpPr>
          <p:cNvPr id="7" name="Shape 48"/>
          <p:cNvSpPr/>
          <p:nvPr userDrawn="1"/>
        </p:nvSpPr>
        <p:spPr>
          <a:xfrm>
            <a:off x="-1" y="-6009"/>
            <a:ext cx="9144002" cy="687642"/>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a:ln>
                  <a:noFill/>
                </a:ln>
                <a:solidFill>
                  <a:srgbClr val="FFFFFF"/>
                </a:solidFill>
                <a:effectLst/>
                <a:uLnTx/>
                <a:uFillTx/>
                <a:latin typeface="Arial"/>
                <a:sym typeface="Helvetica Light"/>
              </a:rPr>
              <a:t>  </a:t>
            </a:r>
          </a:p>
        </p:txBody>
      </p:sp>
      <p:pic>
        <p:nvPicPr>
          <p:cNvPr id="9" name="MO_MASTER_for_dark_backg_RBG.png"/>
          <p:cNvPicPr>
            <a:picLocks noChangeAspect="1"/>
          </p:cNvPicPr>
          <p:nvPr userDrawn="1"/>
        </p:nvPicPr>
        <p:blipFill>
          <a:blip r:embed="rId3" cstate="print"/>
          <a:stretch>
            <a:fillRect/>
          </a:stretch>
        </p:blipFill>
        <p:spPr>
          <a:xfrm>
            <a:off x="183600" y="54000"/>
            <a:ext cx="1803780" cy="565650"/>
          </a:xfrm>
          <a:prstGeom prst="rect">
            <a:avLst/>
          </a:prstGeom>
          <a:ln w="12700">
            <a:miter lim="400000"/>
          </a:ln>
        </p:spPr>
      </p:pic>
      <p:pic>
        <p:nvPicPr>
          <p:cNvPr id="8" name="Picture 7">
            <a:extLst>
              <a:ext uri="{FF2B5EF4-FFF2-40B4-BE49-F238E27FC236}">
                <a16:creationId xmlns:a16="http://schemas.microsoft.com/office/drawing/2014/main" id="{80C082C5-84B4-44B3-A291-9041EBACE50F}"/>
              </a:ext>
            </a:extLst>
          </p:cNvPr>
          <p:cNvPicPr>
            <a:picLocks noChangeAspect="1"/>
          </p:cNvPicPr>
          <p:nvPr userDrawn="1"/>
        </p:nvPicPr>
        <p:blipFill>
          <a:blip r:embed="rId4"/>
          <a:stretch>
            <a:fillRect/>
          </a:stretch>
        </p:blipFill>
        <p:spPr>
          <a:xfrm>
            <a:off x="7695673" y="154045"/>
            <a:ext cx="1292464" cy="356647"/>
          </a:xfrm>
          <a:prstGeom prst="rect">
            <a:avLst/>
          </a:prstGeom>
        </p:spPr>
      </p:pic>
    </p:spTree>
    <p:extLst>
      <p:ext uri="{BB962C8B-B14F-4D97-AF65-F5344CB8AC3E}">
        <p14:creationId xmlns:p14="http://schemas.microsoft.com/office/powerpoint/2010/main" val="2567769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2_Title slide - option 4">
    <p:spTree>
      <p:nvGrpSpPr>
        <p:cNvPr id="1" name=""/>
        <p:cNvGrpSpPr/>
        <p:nvPr/>
      </p:nvGrpSpPr>
      <p:grpSpPr>
        <a:xfrm>
          <a:off x="0" y="0"/>
          <a:ext cx="0" cy="0"/>
          <a:chOff x="0" y="0"/>
          <a:chExt cx="0" cy="0"/>
        </a:xfrm>
      </p:grpSpPr>
      <p:sp>
        <p:nvSpPr>
          <p:cNvPr id="2" name="Title 1"/>
          <p:cNvSpPr>
            <a:spLocks noGrp="1"/>
          </p:cNvSpPr>
          <p:nvPr>
            <p:ph type="ctrTitle"/>
          </p:nvPr>
        </p:nvSpPr>
        <p:spPr>
          <a:xfrm>
            <a:off x="252000" y="698400"/>
            <a:ext cx="8640000" cy="1157696"/>
          </a:xfrm>
        </p:spPr>
        <p:txBody>
          <a:bodyPr anchor="b">
            <a:normAutofit/>
          </a:bodyPr>
          <a:lstStyle>
            <a:lvl1pPr algn="l">
              <a:defRPr sz="3600">
                <a:solidFill>
                  <a:schemeClr val="tx1"/>
                </a:solidFill>
              </a:defRPr>
            </a:lvl1pPr>
          </a:lstStyle>
          <a:p>
            <a:r>
              <a:rPr lang="en-US"/>
              <a:t>Click to edit Master title style</a:t>
            </a:r>
          </a:p>
        </p:txBody>
      </p:sp>
      <p:sp>
        <p:nvSpPr>
          <p:cNvPr id="3" name="Subtitle 2"/>
          <p:cNvSpPr>
            <a:spLocks noGrp="1"/>
          </p:cNvSpPr>
          <p:nvPr>
            <p:ph type="subTitle" idx="1"/>
          </p:nvPr>
        </p:nvSpPr>
        <p:spPr>
          <a:xfrm>
            <a:off x="252000" y="2129051"/>
            <a:ext cx="8640000" cy="1814299"/>
          </a:xfrm>
        </p:spPr>
        <p:txBody>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Rectangle 4"/>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a:solidFill>
                  <a:schemeClr val="tx1"/>
                </a:solidFill>
              </a:rPr>
              <a:t>© Crown Copyright</a:t>
            </a:r>
            <a:r>
              <a:rPr lang="fr-BE" sz="800" baseline="0">
                <a:solidFill>
                  <a:schemeClr val="tx1"/>
                </a:solidFill>
              </a:rPr>
              <a:t> 2019, Met Office</a:t>
            </a:r>
            <a:endParaRPr lang="en-GB" sz="800">
              <a:solidFill>
                <a:schemeClr val="tx1"/>
              </a:solidFill>
            </a:endParaRPr>
          </a:p>
        </p:txBody>
      </p:sp>
      <p:sp>
        <p:nvSpPr>
          <p:cNvPr id="6" name="Rectangle 5"/>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a:solidFill>
                  <a:schemeClr val="tx1"/>
                </a:solidFill>
              </a:rPr>
              <a:t>www.metoffice.gov.uk</a:t>
            </a:r>
            <a:r>
              <a:rPr lang="fr-BE" sz="800">
                <a:solidFill>
                  <a:schemeClr val="bg2"/>
                </a:solidFill>
              </a:rPr>
              <a:t>	</a:t>
            </a:r>
            <a:endParaRPr lang="en-GB" sz="800">
              <a:solidFill>
                <a:schemeClr val="bg2"/>
              </a:solidFill>
            </a:endParaRPr>
          </a:p>
        </p:txBody>
      </p:sp>
      <p:sp>
        <p:nvSpPr>
          <p:cNvPr id="7" name="Shape 48"/>
          <p:cNvSpPr/>
          <p:nvPr userDrawn="1"/>
        </p:nvSpPr>
        <p:spPr>
          <a:xfrm>
            <a:off x="-1" y="-6009"/>
            <a:ext cx="9144002" cy="687642"/>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a:ln>
                  <a:noFill/>
                </a:ln>
                <a:solidFill>
                  <a:srgbClr val="FFFFFF"/>
                </a:solidFill>
                <a:effectLst/>
                <a:uLnTx/>
                <a:uFillTx/>
                <a:latin typeface="Arial"/>
                <a:sym typeface="Helvetica Light"/>
              </a:rPr>
              <a:t>  </a:t>
            </a:r>
          </a:p>
        </p:txBody>
      </p:sp>
      <p:pic>
        <p:nvPicPr>
          <p:cNvPr id="9" name="MO_MASTER_for_dark_backg_RBG.png"/>
          <p:cNvPicPr>
            <a:picLocks noChangeAspect="1"/>
          </p:cNvPicPr>
          <p:nvPr userDrawn="1"/>
        </p:nvPicPr>
        <p:blipFill>
          <a:blip r:embed="rId3" cstate="print"/>
          <a:stretch>
            <a:fillRect/>
          </a:stretch>
        </p:blipFill>
        <p:spPr>
          <a:xfrm>
            <a:off x="183600" y="54000"/>
            <a:ext cx="1803780" cy="565650"/>
          </a:xfrm>
          <a:prstGeom prst="rect">
            <a:avLst/>
          </a:prstGeom>
          <a:ln w="12700">
            <a:miter lim="400000"/>
          </a:ln>
        </p:spPr>
      </p:pic>
      <p:pic>
        <p:nvPicPr>
          <p:cNvPr id="12" name="Picture 11">
            <a:extLst>
              <a:ext uri="{FF2B5EF4-FFF2-40B4-BE49-F238E27FC236}">
                <a16:creationId xmlns:a16="http://schemas.microsoft.com/office/drawing/2014/main" id="{7BB40ACF-FF12-463A-843C-56B87F4F5C81}"/>
              </a:ext>
            </a:extLst>
          </p:cNvPr>
          <p:cNvPicPr>
            <a:picLocks noChangeAspect="1"/>
          </p:cNvPicPr>
          <p:nvPr userDrawn="1"/>
        </p:nvPicPr>
        <p:blipFill>
          <a:blip r:embed="rId4"/>
          <a:stretch>
            <a:fillRect/>
          </a:stretch>
        </p:blipFill>
        <p:spPr>
          <a:xfrm>
            <a:off x="7707714" y="154242"/>
            <a:ext cx="1252686" cy="356647"/>
          </a:xfrm>
          <a:prstGeom prst="rect">
            <a:avLst/>
          </a:prstGeom>
        </p:spPr>
      </p:pic>
    </p:spTree>
    <p:extLst>
      <p:ext uri="{BB962C8B-B14F-4D97-AF65-F5344CB8AC3E}">
        <p14:creationId xmlns:p14="http://schemas.microsoft.com/office/powerpoint/2010/main" val="39976381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 option 5">
    <p:spTree>
      <p:nvGrpSpPr>
        <p:cNvPr id="1" name=""/>
        <p:cNvGrpSpPr/>
        <p:nvPr/>
      </p:nvGrpSpPr>
      <p:grpSpPr>
        <a:xfrm>
          <a:off x="0" y="0"/>
          <a:ext cx="0" cy="0"/>
          <a:chOff x="0" y="0"/>
          <a:chExt cx="0" cy="0"/>
        </a:xfrm>
      </p:grpSpPr>
      <p:sp>
        <p:nvSpPr>
          <p:cNvPr id="2" name="Title 1"/>
          <p:cNvSpPr>
            <a:spLocks noGrp="1"/>
          </p:cNvSpPr>
          <p:nvPr>
            <p:ph type="ctrTitle"/>
          </p:nvPr>
        </p:nvSpPr>
        <p:spPr>
          <a:xfrm>
            <a:off x="252000" y="698400"/>
            <a:ext cx="8640000" cy="1157696"/>
          </a:xfrm>
        </p:spPr>
        <p:txBody>
          <a:bodyPr anchor="b">
            <a:normAutofit/>
          </a:bodyPr>
          <a:lstStyle>
            <a:lvl1pPr algn="l">
              <a:defRPr sz="3600">
                <a:solidFill>
                  <a:schemeClr val="tx1"/>
                </a:solidFill>
              </a:defRPr>
            </a:lvl1pPr>
          </a:lstStyle>
          <a:p>
            <a:r>
              <a:rPr lang="en-US"/>
              <a:t>Click to edit Master title style</a:t>
            </a:r>
          </a:p>
        </p:txBody>
      </p:sp>
      <p:sp>
        <p:nvSpPr>
          <p:cNvPr id="3" name="Subtitle 2"/>
          <p:cNvSpPr>
            <a:spLocks noGrp="1"/>
          </p:cNvSpPr>
          <p:nvPr>
            <p:ph type="subTitle" idx="1"/>
          </p:nvPr>
        </p:nvSpPr>
        <p:spPr>
          <a:xfrm>
            <a:off x="252000" y="2129051"/>
            <a:ext cx="8640000" cy="1814299"/>
          </a:xfrm>
        </p:spPr>
        <p:txBody>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Shape 64"/>
          <p:cNvSpPr/>
          <p:nvPr userDrawn="1"/>
        </p:nvSpPr>
        <p:spPr>
          <a:xfrm flipV="1">
            <a:off x="2141935"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2A2A2A"/>
              </a:solidFill>
              <a:effectLst/>
              <a:uLnTx/>
              <a:uFillTx/>
              <a:latin typeface="Arial"/>
              <a:sym typeface="Helvetica Light"/>
            </a:endParaRPr>
          </a:p>
        </p:txBody>
      </p:sp>
      <p:sp>
        <p:nvSpPr>
          <p:cNvPr id="5" name="Shape 68"/>
          <p:cNvSpPr/>
          <p:nvPr userDrawn="1"/>
        </p:nvSpPr>
        <p:spPr>
          <a:xfrm>
            <a:off x="7531089" y="204551"/>
            <a:ext cx="1360911" cy="270000"/>
          </a:xfrm>
          <a:prstGeom prst="rect">
            <a:avLst/>
          </a:prstGeom>
          <a:ln w="12700">
            <a:miter lim="400000"/>
          </a:ln>
          <a:extLst>
            <a:ext uri="{C572A759-6A51-4108-AA02-DFA0A04FC94B}">
              <ma14:wrappingTextBoxFlag xmlns="" xmlns:ma14="http://schemas.microsoft.com/office/mac/drawingml/2011/main" val="1"/>
            </a:ext>
          </a:extLst>
        </p:spPr>
        <p:txBody>
          <a:bodyPr lIns="26789" tIns="26789" rIns="26789" bIns="26789"/>
          <a:lstStyle/>
          <a:p>
            <a:pPr marL="0" marR="0" lvl="0" indent="0" algn="l" defTabSz="342900" rtl="0" eaLnBrk="1" fontAlgn="auto" latinLnBrk="0" hangingPunct="0">
              <a:lnSpc>
                <a:spcPct val="90000"/>
              </a:lnSpc>
              <a:spcBef>
                <a:spcPts val="300"/>
              </a:spcBef>
              <a:spcAft>
                <a:spcPts val="0"/>
              </a:spcAft>
              <a:buClrTx/>
              <a:buSzTx/>
              <a:buFontTx/>
              <a:buNone/>
              <a:tabLst/>
              <a:defRPr sz="2100">
                <a:solidFill>
                  <a:srgbClr val="2A2A2A"/>
                </a:solidFill>
                <a:latin typeface="Arial"/>
                <a:ea typeface="Arial"/>
                <a:cs typeface="Arial"/>
                <a:sym typeface="Arial"/>
              </a:defRPr>
            </a:pPr>
            <a:r>
              <a:rPr kumimoji="0" sz="800" b="0" i="0" u="none" strike="noStrike" kern="0" cap="none" spc="0" normalizeH="0" baseline="0" noProof="0">
                <a:ln>
                  <a:noFill/>
                </a:ln>
                <a:solidFill>
                  <a:srgbClr val="2A2A2A"/>
                </a:solidFill>
                <a:effectLst/>
                <a:uLnTx/>
                <a:uFillTx/>
                <a:latin typeface="Arial"/>
                <a:cs typeface="Arial"/>
                <a:sym typeface="Arial"/>
              </a:rPr>
              <a:t>Working together </a:t>
            </a:r>
            <a:br>
              <a:rPr kumimoji="0" sz="800" b="0" i="0" u="none" strike="noStrike" kern="0" cap="none" spc="0" normalizeH="0" baseline="0" noProof="0">
                <a:ln>
                  <a:noFill/>
                </a:ln>
                <a:solidFill>
                  <a:srgbClr val="2A2A2A"/>
                </a:solidFill>
                <a:effectLst/>
                <a:uLnTx/>
                <a:uFillTx/>
                <a:latin typeface="Arial"/>
                <a:cs typeface="Arial"/>
                <a:sym typeface="Arial"/>
              </a:rPr>
            </a:br>
            <a:r>
              <a:rPr kumimoji="0" sz="800" b="0" i="0" u="none" strike="noStrike" kern="0" cap="none" spc="0" normalizeH="0" baseline="0" noProof="0">
                <a:ln>
                  <a:noFill/>
                </a:ln>
                <a:solidFill>
                  <a:srgbClr val="2A2A2A"/>
                </a:solidFill>
                <a:effectLst/>
                <a:uLnTx/>
                <a:uFillTx/>
                <a:latin typeface="Arial"/>
                <a:cs typeface="Arial"/>
                <a:sym typeface="Arial"/>
              </a:rPr>
              <a:t>(enter working relationship)</a:t>
            </a:r>
          </a:p>
        </p:txBody>
      </p:sp>
      <p:sp>
        <p:nvSpPr>
          <p:cNvPr id="6" name="Shape 69"/>
          <p:cNvSpPr>
            <a:spLocks noGrp="1"/>
          </p:cNvSpPr>
          <p:nvPr>
            <p:ph type="pic" sz="quarter" idx="13"/>
          </p:nvPr>
        </p:nvSpPr>
        <p:spPr>
          <a:xfrm>
            <a:off x="2227171" y="204551"/>
            <a:ext cx="1176126" cy="270000"/>
          </a:xfrm>
          <a:prstGeom prst="rect">
            <a:avLst/>
          </a:prstGeom>
          <a:noFill/>
          <a:ln>
            <a:noFill/>
          </a:ln>
        </p:spPr>
        <p:txBody>
          <a:bodyPr wrap="square" lIns="68579" tIns="34289" rIns="68579" bIns="34289" anchor="t">
            <a:noAutofit/>
          </a:bodyPr>
          <a:lstStyle>
            <a:lvl1pPr marL="0" indent="0">
              <a:buNone/>
              <a:defRPr sz="800">
                <a:latin typeface="+mn-lt"/>
              </a:defRPr>
            </a:lvl1pPr>
          </a:lstStyle>
          <a:p>
            <a:r>
              <a:rPr lang="en-US"/>
              <a:t>Click icon to add picture</a:t>
            </a:r>
            <a:endParaRPr lang="en-GB"/>
          </a:p>
        </p:txBody>
      </p:sp>
      <p:sp>
        <p:nvSpPr>
          <p:cNvPr id="7" name="Shape 70"/>
          <p:cNvSpPr>
            <a:spLocks noGrp="1"/>
          </p:cNvSpPr>
          <p:nvPr>
            <p:ph type="pic" sz="quarter" idx="14"/>
          </p:nvPr>
        </p:nvSpPr>
        <p:spPr>
          <a:xfrm>
            <a:off x="3577935"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a:p>
        </p:txBody>
      </p:sp>
      <p:sp>
        <p:nvSpPr>
          <p:cNvPr id="8" name="Shape 71"/>
          <p:cNvSpPr>
            <a:spLocks noGrp="1"/>
          </p:cNvSpPr>
          <p:nvPr>
            <p:ph type="pic" sz="quarter" idx="15"/>
          </p:nvPr>
        </p:nvSpPr>
        <p:spPr>
          <a:xfrm>
            <a:off x="4928103"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a:p>
        </p:txBody>
      </p:sp>
      <p:sp>
        <p:nvSpPr>
          <p:cNvPr id="9" name="Shape 64"/>
          <p:cNvSpPr/>
          <p:nvPr userDrawn="1"/>
        </p:nvSpPr>
        <p:spPr>
          <a:xfrm flipV="1">
            <a:off x="3490913"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2A2A2A"/>
              </a:solidFill>
              <a:effectLst/>
              <a:uLnTx/>
              <a:uFillTx/>
              <a:latin typeface="Arial"/>
              <a:sym typeface="Helvetica Light"/>
            </a:endParaRPr>
          </a:p>
        </p:txBody>
      </p:sp>
      <p:sp>
        <p:nvSpPr>
          <p:cNvPr id="10" name="Shape 64"/>
          <p:cNvSpPr/>
          <p:nvPr userDrawn="1"/>
        </p:nvSpPr>
        <p:spPr>
          <a:xfrm flipV="1">
            <a:off x="4842272"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2A2A2A"/>
              </a:solidFill>
              <a:effectLst/>
              <a:uLnTx/>
              <a:uFillTx/>
              <a:latin typeface="Arial"/>
              <a:sym typeface="Helvetica Light"/>
            </a:endParaRPr>
          </a:p>
        </p:txBody>
      </p:sp>
      <p:sp>
        <p:nvSpPr>
          <p:cNvPr id="11" name="Shape 64"/>
          <p:cNvSpPr/>
          <p:nvPr userDrawn="1"/>
        </p:nvSpPr>
        <p:spPr>
          <a:xfrm flipV="1">
            <a:off x="6192441"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2A2A2A"/>
              </a:solidFill>
              <a:effectLst/>
              <a:uLnTx/>
              <a:uFillTx/>
              <a:latin typeface="Arial"/>
              <a:sym typeface="Helvetica Light"/>
            </a:endParaRPr>
          </a:p>
        </p:txBody>
      </p:sp>
      <p:sp>
        <p:nvSpPr>
          <p:cNvPr id="12" name="Shape 71"/>
          <p:cNvSpPr>
            <a:spLocks noGrp="1"/>
          </p:cNvSpPr>
          <p:nvPr>
            <p:ph type="pic" sz="quarter" idx="17"/>
          </p:nvPr>
        </p:nvSpPr>
        <p:spPr>
          <a:xfrm>
            <a:off x="6273702"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a:p>
        </p:txBody>
      </p:sp>
      <p:sp>
        <p:nvSpPr>
          <p:cNvPr id="13" name="Rectangle 12"/>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a:solidFill>
                  <a:schemeClr val="tx1"/>
                </a:solidFill>
              </a:rPr>
              <a:t>www.metoffice.gov.uk</a:t>
            </a:r>
            <a:r>
              <a:rPr lang="fr-BE" sz="800">
                <a:solidFill>
                  <a:schemeClr val="bg2"/>
                </a:solidFill>
              </a:rPr>
              <a:t>	</a:t>
            </a:r>
            <a:endParaRPr lang="en-GB" sz="800">
              <a:solidFill>
                <a:schemeClr val="bg2"/>
              </a:solidFill>
            </a:endParaRPr>
          </a:p>
        </p:txBody>
      </p:sp>
      <p:sp>
        <p:nvSpPr>
          <p:cNvPr id="14" name="Rectangle 13"/>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a:solidFill>
                  <a:schemeClr val="tx1"/>
                </a:solidFill>
              </a:rPr>
              <a:t>© Crown Copyright</a:t>
            </a:r>
            <a:r>
              <a:rPr lang="fr-BE" sz="800" baseline="0">
                <a:solidFill>
                  <a:schemeClr val="tx1"/>
                </a:solidFill>
              </a:rPr>
              <a:t> 2019, Met Office</a:t>
            </a:r>
            <a:endParaRPr lang="en-GB" sz="800">
              <a:solidFill>
                <a:schemeClr val="tx1"/>
              </a:solidFill>
            </a:endParaRPr>
          </a:p>
        </p:txBody>
      </p:sp>
    </p:spTree>
    <p:extLst>
      <p:ext uri="{BB962C8B-B14F-4D97-AF65-F5344CB8AC3E}">
        <p14:creationId xmlns:p14="http://schemas.microsoft.com/office/powerpoint/2010/main" val="38839709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 slide - option 5">
    <p:spTree>
      <p:nvGrpSpPr>
        <p:cNvPr id="1" name=""/>
        <p:cNvGrpSpPr/>
        <p:nvPr/>
      </p:nvGrpSpPr>
      <p:grpSpPr>
        <a:xfrm>
          <a:off x="0" y="0"/>
          <a:ext cx="0" cy="0"/>
          <a:chOff x="0" y="0"/>
          <a:chExt cx="0" cy="0"/>
        </a:xfrm>
      </p:grpSpPr>
      <p:sp>
        <p:nvSpPr>
          <p:cNvPr id="15" name="Shape 48"/>
          <p:cNvSpPr/>
          <p:nvPr userDrawn="1"/>
        </p:nvSpPr>
        <p:spPr>
          <a:xfrm>
            <a:off x="-1" y="-6009"/>
            <a:ext cx="9144002" cy="687642"/>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a:ln>
                  <a:noFill/>
                </a:ln>
                <a:solidFill>
                  <a:srgbClr val="FFFFFF"/>
                </a:solidFill>
                <a:effectLst/>
                <a:uLnTx/>
                <a:uFillTx/>
                <a:latin typeface="Arial"/>
                <a:sym typeface="Helvetica Light"/>
              </a:rPr>
              <a:t>  </a:t>
            </a:r>
          </a:p>
        </p:txBody>
      </p:sp>
      <p:sp>
        <p:nvSpPr>
          <p:cNvPr id="2" name="Title 1"/>
          <p:cNvSpPr>
            <a:spLocks noGrp="1"/>
          </p:cNvSpPr>
          <p:nvPr>
            <p:ph type="ctrTitle"/>
          </p:nvPr>
        </p:nvSpPr>
        <p:spPr>
          <a:xfrm>
            <a:off x="252000" y="698400"/>
            <a:ext cx="8640000" cy="1157696"/>
          </a:xfrm>
        </p:spPr>
        <p:txBody>
          <a:bodyPr anchor="b">
            <a:normAutofit/>
          </a:bodyPr>
          <a:lstStyle>
            <a:lvl1pPr algn="l">
              <a:defRPr sz="3600">
                <a:solidFill>
                  <a:schemeClr val="tx1"/>
                </a:solidFill>
              </a:defRPr>
            </a:lvl1pPr>
          </a:lstStyle>
          <a:p>
            <a:r>
              <a:rPr lang="en-US"/>
              <a:t>Click to edit Master title style</a:t>
            </a:r>
          </a:p>
        </p:txBody>
      </p:sp>
      <p:sp>
        <p:nvSpPr>
          <p:cNvPr id="3" name="Subtitle 2"/>
          <p:cNvSpPr>
            <a:spLocks noGrp="1"/>
          </p:cNvSpPr>
          <p:nvPr>
            <p:ph type="subTitle" idx="1"/>
          </p:nvPr>
        </p:nvSpPr>
        <p:spPr>
          <a:xfrm>
            <a:off x="252000" y="2129051"/>
            <a:ext cx="8640000" cy="1814299"/>
          </a:xfrm>
        </p:spPr>
        <p:txBody>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Shape 64"/>
          <p:cNvSpPr/>
          <p:nvPr userDrawn="1"/>
        </p:nvSpPr>
        <p:spPr>
          <a:xfrm flipV="1">
            <a:off x="2141935"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2A2A2A"/>
              </a:solidFill>
              <a:effectLst/>
              <a:uLnTx/>
              <a:uFillTx/>
              <a:latin typeface="Arial"/>
              <a:sym typeface="Helvetica Light"/>
            </a:endParaRPr>
          </a:p>
        </p:txBody>
      </p:sp>
      <p:sp>
        <p:nvSpPr>
          <p:cNvPr id="6" name="Shape 69"/>
          <p:cNvSpPr>
            <a:spLocks noGrp="1"/>
          </p:cNvSpPr>
          <p:nvPr>
            <p:ph type="pic" sz="quarter" idx="13"/>
          </p:nvPr>
        </p:nvSpPr>
        <p:spPr>
          <a:xfrm>
            <a:off x="2227171" y="204551"/>
            <a:ext cx="1176126" cy="270000"/>
          </a:xfrm>
          <a:prstGeom prst="rect">
            <a:avLst/>
          </a:prstGeom>
          <a:noFill/>
          <a:ln>
            <a:noFill/>
          </a:ln>
        </p:spPr>
        <p:txBody>
          <a:bodyPr wrap="square" lIns="68579" tIns="34289" rIns="68579" bIns="34289" anchor="t">
            <a:noAutofit/>
          </a:bodyPr>
          <a:lstStyle>
            <a:lvl1pPr marL="0" indent="0">
              <a:buNone/>
              <a:defRPr sz="800">
                <a:latin typeface="+mn-lt"/>
              </a:defRPr>
            </a:lvl1pPr>
          </a:lstStyle>
          <a:p>
            <a:r>
              <a:rPr lang="en-US"/>
              <a:t>Click icon to add picture</a:t>
            </a:r>
            <a:endParaRPr lang="en-GB"/>
          </a:p>
        </p:txBody>
      </p:sp>
      <p:sp>
        <p:nvSpPr>
          <p:cNvPr id="7" name="Shape 70"/>
          <p:cNvSpPr>
            <a:spLocks noGrp="1"/>
          </p:cNvSpPr>
          <p:nvPr>
            <p:ph type="pic" sz="quarter" idx="14"/>
          </p:nvPr>
        </p:nvSpPr>
        <p:spPr>
          <a:xfrm>
            <a:off x="3577935"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a:p>
        </p:txBody>
      </p:sp>
      <p:sp>
        <p:nvSpPr>
          <p:cNvPr id="8" name="Shape 71"/>
          <p:cNvSpPr>
            <a:spLocks noGrp="1"/>
          </p:cNvSpPr>
          <p:nvPr>
            <p:ph type="pic" sz="quarter" idx="15"/>
          </p:nvPr>
        </p:nvSpPr>
        <p:spPr>
          <a:xfrm>
            <a:off x="4928103"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a:p>
        </p:txBody>
      </p:sp>
      <p:sp>
        <p:nvSpPr>
          <p:cNvPr id="9" name="Shape 64"/>
          <p:cNvSpPr/>
          <p:nvPr userDrawn="1"/>
        </p:nvSpPr>
        <p:spPr>
          <a:xfrm flipV="1">
            <a:off x="3490913"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2A2A2A"/>
              </a:solidFill>
              <a:effectLst/>
              <a:uLnTx/>
              <a:uFillTx/>
              <a:latin typeface="Arial"/>
              <a:sym typeface="Helvetica Light"/>
            </a:endParaRPr>
          </a:p>
        </p:txBody>
      </p:sp>
      <p:sp>
        <p:nvSpPr>
          <p:cNvPr id="10" name="Shape 64"/>
          <p:cNvSpPr/>
          <p:nvPr userDrawn="1"/>
        </p:nvSpPr>
        <p:spPr>
          <a:xfrm flipV="1">
            <a:off x="4842272"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2A2A2A"/>
              </a:solidFill>
              <a:effectLst/>
              <a:uLnTx/>
              <a:uFillTx/>
              <a:latin typeface="Arial"/>
              <a:sym typeface="Helvetica Light"/>
            </a:endParaRPr>
          </a:p>
        </p:txBody>
      </p:sp>
      <p:sp>
        <p:nvSpPr>
          <p:cNvPr id="11" name="Shape 64"/>
          <p:cNvSpPr/>
          <p:nvPr userDrawn="1"/>
        </p:nvSpPr>
        <p:spPr>
          <a:xfrm flipV="1">
            <a:off x="6192441"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a:ln>
                <a:noFill/>
              </a:ln>
              <a:solidFill>
                <a:srgbClr val="2A2A2A"/>
              </a:solidFill>
              <a:effectLst/>
              <a:uLnTx/>
              <a:uFillTx/>
              <a:latin typeface="Arial"/>
              <a:sym typeface="Helvetica Light"/>
            </a:endParaRPr>
          </a:p>
        </p:txBody>
      </p:sp>
      <p:sp>
        <p:nvSpPr>
          <p:cNvPr id="12" name="Shape 71"/>
          <p:cNvSpPr>
            <a:spLocks noGrp="1"/>
          </p:cNvSpPr>
          <p:nvPr>
            <p:ph type="pic" sz="quarter" idx="17"/>
          </p:nvPr>
        </p:nvSpPr>
        <p:spPr>
          <a:xfrm>
            <a:off x="6273702"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a:p>
        </p:txBody>
      </p:sp>
      <p:sp>
        <p:nvSpPr>
          <p:cNvPr id="13" name="Rectangle 12"/>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a:solidFill>
                  <a:schemeClr val="tx1"/>
                </a:solidFill>
              </a:rPr>
              <a:t>www.metoffice.gov.uk</a:t>
            </a:r>
            <a:r>
              <a:rPr lang="fr-BE" sz="800">
                <a:solidFill>
                  <a:schemeClr val="bg2"/>
                </a:solidFill>
              </a:rPr>
              <a:t>	</a:t>
            </a:r>
            <a:endParaRPr lang="en-GB" sz="800">
              <a:solidFill>
                <a:schemeClr val="bg2"/>
              </a:solidFill>
            </a:endParaRPr>
          </a:p>
        </p:txBody>
      </p:sp>
      <p:sp>
        <p:nvSpPr>
          <p:cNvPr id="14" name="Rectangle 13"/>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a:solidFill>
                  <a:schemeClr val="tx1"/>
                </a:solidFill>
              </a:rPr>
              <a:t>© Crown Copyright</a:t>
            </a:r>
            <a:r>
              <a:rPr lang="fr-BE" sz="800" baseline="0">
                <a:solidFill>
                  <a:schemeClr val="tx1"/>
                </a:solidFill>
              </a:rPr>
              <a:t> 2019, Met Office</a:t>
            </a:r>
            <a:endParaRPr lang="en-GB" sz="800">
              <a:solidFill>
                <a:schemeClr val="tx1"/>
              </a:solidFill>
            </a:endParaRPr>
          </a:p>
        </p:txBody>
      </p:sp>
      <p:sp>
        <p:nvSpPr>
          <p:cNvPr id="5" name="Shape 68"/>
          <p:cNvSpPr/>
          <p:nvPr userDrawn="1"/>
        </p:nvSpPr>
        <p:spPr>
          <a:xfrm>
            <a:off x="7531089" y="204551"/>
            <a:ext cx="1360911" cy="270000"/>
          </a:xfrm>
          <a:prstGeom prst="rect">
            <a:avLst/>
          </a:prstGeom>
          <a:ln w="12700">
            <a:miter lim="400000"/>
          </a:ln>
          <a:extLst>
            <a:ext uri="{C572A759-6A51-4108-AA02-DFA0A04FC94B}">
              <ma14:wrappingTextBoxFlag xmlns="" xmlns:ma14="http://schemas.microsoft.com/office/mac/drawingml/2011/main" val="1"/>
            </a:ext>
          </a:extLst>
        </p:spPr>
        <p:txBody>
          <a:bodyPr lIns="26789" tIns="26789" rIns="26789" bIns="26789"/>
          <a:lstStyle/>
          <a:p>
            <a:pPr marL="0" marR="0" lvl="0" indent="0" algn="l" defTabSz="342900" rtl="0" eaLnBrk="1" fontAlgn="auto" latinLnBrk="0" hangingPunct="0">
              <a:lnSpc>
                <a:spcPct val="90000"/>
              </a:lnSpc>
              <a:spcBef>
                <a:spcPts val="300"/>
              </a:spcBef>
              <a:spcAft>
                <a:spcPts val="0"/>
              </a:spcAft>
              <a:buClrTx/>
              <a:buSzTx/>
              <a:buFontTx/>
              <a:buNone/>
              <a:tabLst/>
              <a:defRPr sz="2100">
                <a:solidFill>
                  <a:srgbClr val="2A2A2A"/>
                </a:solidFill>
                <a:latin typeface="Arial"/>
                <a:ea typeface="Arial"/>
                <a:cs typeface="Arial"/>
                <a:sym typeface="Arial"/>
              </a:defRPr>
            </a:pPr>
            <a:r>
              <a:rPr kumimoji="0" sz="800" b="0" i="0" u="none" strike="noStrike" kern="0" cap="none" spc="0" normalizeH="0" baseline="0" noProof="0">
                <a:ln>
                  <a:noFill/>
                </a:ln>
                <a:solidFill>
                  <a:schemeClr val="accent6"/>
                </a:solidFill>
                <a:effectLst/>
                <a:uLnTx/>
                <a:uFillTx/>
                <a:latin typeface="Arial"/>
                <a:cs typeface="Arial"/>
                <a:sym typeface="Arial"/>
              </a:rPr>
              <a:t>Working together </a:t>
            </a:r>
            <a:br>
              <a:rPr kumimoji="0" sz="800" b="0" i="0" u="none" strike="noStrike" kern="0" cap="none" spc="0" normalizeH="0" baseline="0" noProof="0">
                <a:ln>
                  <a:noFill/>
                </a:ln>
                <a:solidFill>
                  <a:schemeClr val="accent6"/>
                </a:solidFill>
                <a:effectLst/>
                <a:uLnTx/>
                <a:uFillTx/>
                <a:latin typeface="Arial"/>
                <a:cs typeface="Arial"/>
                <a:sym typeface="Arial"/>
              </a:rPr>
            </a:br>
            <a:r>
              <a:rPr kumimoji="0" sz="800" b="0" i="0" u="none" strike="noStrike" kern="0" cap="none" spc="0" normalizeH="0" baseline="0" noProof="0">
                <a:ln>
                  <a:noFill/>
                </a:ln>
                <a:solidFill>
                  <a:schemeClr val="accent6"/>
                </a:solidFill>
                <a:effectLst/>
                <a:uLnTx/>
                <a:uFillTx/>
                <a:latin typeface="Arial"/>
                <a:cs typeface="Arial"/>
                <a:sym typeface="Arial"/>
              </a:rPr>
              <a:t>(enter working relationship)</a:t>
            </a:r>
          </a:p>
        </p:txBody>
      </p:sp>
      <p:pic>
        <p:nvPicPr>
          <p:cNvPr id="18" name="MO_MASTER_for_dark_backg_RBG.png"/>
          <p:cNvPicPr>
            <a:picLocks noChangeAspect="1"/>
          </p:cNvPicPr>
          <p:nvPr userDrawn="1"/>
        </p:nvPicPr>
        <p:blipFill>
          <a:blip r:embed="rId3" cstate="print"/>
          <a:stretch>
            <a:fillRect/>
          </a:stretch>
        </p:blipFill>
        <p:spPr>
          <a:xfrm>
            <a:off x="183600" y="54000"/>
            <a:ext cx="1803780" cy="565650"/>
          </a:xfrm>
          <a:prstGeom prst="rect">
            <a:avLst/>
          </a:prstGeom>
          <a:ln w="12700">
            <a:miter lim="400000"/>
          </a:ln>
        </p:spPr>
      </p:pic>
    </p:spTree>
    <p:extLst>
      <p:ext uri="{BB962C8B-B14F-4D97-AF65-F5344CB8AC3E}">
        <p14:creationId xmlns:p14="http://schemas.microsoft.com/office/powerpoint/2010/main" val="799545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noFill/>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3" name="Title 2"/>
          <p:cNvSpPr>
            <a:spLocks noGrp="1"/>
          </p:cNvSpPr>
          <p:nvPr>
            <p:ph type="title" hasCustomPrompt="1"/>
          </p:nvPr>
        </p:nvSpPr>
        <p:spPr/>
        <p:txBody>
          <a:bodyPr/>
          <a:lstStyle>
            <a:lvl1pPr>
              <a:defRPr/>
            </a:lvl1pPr>
          </a:lstStyle>
          <a:p>
            <a:r>
              <a:rPr lang="en-US" dirty="0"/>
              <a:t>Presentation title</a:t>
            </a:r>
            <a:endParaRPr lang="en-GB" dirty="0"/>
          </a:p>
        </p:txBody>
      </p:sp>
      <p:sp>
        <p:nvSpPr>
          <p:cNvPr id="5"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1623237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 1 column">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p:txBody>
          <a:bodyPr/>
          <a:lstStyle/>
          <a:p>
            <a:r>
              <a:rPr lang="en-US"/>
              <a:t>Click to edit Master title style</a:t>
            </a:r>
            <a:endParaRPr lang="en-GB"/>
          </a:p>
        </p:txBody>
      </p:sp>
      <p:sp>
        <p:nvSpPr>
          <p:cNvPr id="11" name="Slide Number Placeholder 10"/>
          <p:cNvSpPr>
            <a:spLocks noGrp="1"/>
          </p:cNvSpPr>
          <p:nvPr>
            <p:ph type="sldNum" sz="quarter" idx="10"/>
          </p:nvPr>
        </p:nvSpPr>
        <p:spPr/>
        <p:txBody>
          <a:bodyPr/>
          <a:lstStyle/>
          <a:p>
            <a:fld id="{E5F9FE41-C8F9-47EF-94C3-C489748B47D0}" type="slidenum">
              <a:rPr lang="en-GB" smtClean="0"/>
              <a:pPr/>
              <a:t>‹#›</a:t>
            </a:fld>
            <a:endParaRPr lang="en-GB"/>
          </a:p>
        </p:txBody>
      </p:sp>
    </p:spTree>
    <p:extLst>
      <p:ext uri="{BB962C8B-B14F-4D97-AF65-F5344CB8AC3E}">
        <p14:creationId xmlns:p14="http://schemas.microsoft.com/office/powerpoint/2010/main" val="14499493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Content -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2000" y="1548000"/>
            <a:ext cx="4087988"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2400" y="1548000"/>
            <a:ext cx="4089600"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a:xfrm>
            <a:off x="4567473" y="1548000"/>
            <a:ext cx="0" cy="30600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5" name="Slide Number Placeholder 4"/>
          <p:cNvSpPr>
            <a:spLocks noGrp="1"/>
          </p:cNvSpPr>
          <p:nvPr>
            <p:ph type="sldNum" sz="quarter" idx="10"/>
          </p:nvPr>
        </p:nvSpPr>
        <p:spPr/>
        <p:txBody>
          <a:bodyPr/>
          <a:lstStyle/>
          <a:p>
            <a:fld id="{E5F9FE41-C8F9-47EF-94C3-C489748B47D0}" type="slidenum">
              <a:rPr lang="en-GB" smtClean="0"/>
              <a:pPr/>
              <a:t>‹#›</a:t>
            </a:fld>
            <a:endParaRPr lang="en-GB"/>
          </a:p>
        </p:txBody>
      </p:sp>
    </p:spTree>
    <p:extLst>
      <p:ext uri="{BB962C8B-B14F-4D97-AF65-F5344CB8AC3E}">
        <p14:creationId xmlns:p14="http://schemas.microsoft.com/office/powerpoint/2010/main" val="19691828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 2 columns third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2000" y="1548000"/>
            <a:ext cx="5670000"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2000" y="1548000"/>
            <a:ext cx="2700000"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a:off x="6057352" y="1548000"/>
            <a:ext cx="0" cy="30600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5" name="Slide Number Placeholder 4"/>
          <p:cNvSpPr>
            <a:spLocks noGrp="1"/>
          </p:cNvSpPr>
          <p:nvPr>
            <p:ph type="sldNum" sz="quarter" idx="10"/>
          </p:nvPr>
        </p:nvSpPr>
        <p:spPr/>
        <p:txBody>
          <a:bodyPr/>
          <a:lstStyle/>
          <a:p>
            <a:fld id="{E5F9FE41-C8F9-47EF-94C3-C489748B47D0}" type="slidenum">
              <a:rPr lang="en-GB" smtClean="0"/>
              <a:pPr/>
              <a:t>‹#›</a:t>
            </a:fld>
            <a:endParaRPr lang="en-GB"/>
          </a:p>
        </p:txBody>
      </p:sp>
    </p:spTree>
    <p:extLst>
      <p:ext uri="{BB962C8B-B14F-4D97-AF65-F5344CB8AC3E}">
        <p14:creationId xmlns:p14="http://schemas.microsoft.com/office/powerpoint/2010/main" val="42567682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 3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2000" y="1548000"/>
            <a:ext cx="2700000"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2000" y="1548000"/>
            <a:ext cx="2700000"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a:xfrm>
            <a:off x="3093513" y="1548000"/>
            <a:ext cx="0" cy="30600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6" name="Content Placeholder 3"/>
          <p:cNvSpPr>
            <a:spLocks noGrp="1"/>
          </p:cNvSpPr>
          <p:nvPr>
            <p:ph sz="half" idx="10"/>
          </p:nvPr>
        </p:nvSpPr>
        <p:spPr>
          <a:xfrm>
            <a:off x="3222000" y="1548000"/>
            <a:ext cx="2700000"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a:off x="6057352" y="1548000"/>
            <a:ext cx="0" cy="30600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5" name="Slide Number Placeholder 4"/>
          <p:cNvSpPr>
            <a:spLocks noGrp="1"/>
          </p:cNvSpPr>
          <p:nvPr>
            <p:ph type="sldNum" sz="quarter" idx="11"/>
          </p:nvPr>
        </p:nvSpPr>
        <p:spPr/>
        <p:txBody>
          <a:bodyPr/>
          <a:lstStyle/>
          <a:p>
            <a:fld id="{E5F9FE41-C8F9-47EF-94C3-C489748B47D0}" type="slidenum">
              <a:rPr lang="en-GB" smtClean="0"/>
              <a:pPr/>
              <a:t>‹#›</a:t>
            </a:fld>
            <a:endParaRPr lang="en-GB"/>
          </a:p>
        </p:txBody>
      </p:sp>
    </p:spTree>
    <p:extLst>
      <p:ext uri="{BB962C8B-B14F-4D97-AF65-F5344CB8AC3E}">
        <p14:creationId xmlns:p14="http://schemas.microsoft.com/office/powerpoint/2010/main" val="38228487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 1 column + image">
    <p:spTree>
      <p:nvGrpSpPr>
        <p:cNvPr id="1" name=""/>
        <p:cNvGrpSpPr/>
        <p:nvPr/>
      </p:nvGrpSpPr>
      <p:grpSpPr>
        <a:xfrm>
          <a:off x="0" y="0"/>
          <a:ext cx="0" cy="0"/>
          <a:chOff x="0" y="0"/>
          <a:chExt cx="0" cy="0"/>
        </a:xfrm>
      </p:grpSpPr>
      <p:sp>
        <p:nvSpPr>
          <p:cNvPr id="2" name="Title 1"/>
          <p:cNvSpPr>
            <a:spLocks noGrp="1"/>
          </p:cNvSpPr>
          <p:nvPr>
            <p:ph type="title"/>
          </p:nvPr>
        </p:nvSpPr>
        <p:spPr>
          <a:xfrm>
            <a:off x="252000" y="699740"/>
            <a:ext cx="4087988" cy="576000"/>
          </a:xfrm>
        </p:spPr>
        <p:txBody>
          <a:bodyPr/>
          <a:lstStyle/>
          <a:p>
            <a:r>
              <a:rPr lang="en-US"/>
              <a:t>Click to edit Master title style</a:t>
            </a:r>
          </a:p>
        </p:txBody>
      </p:sp>
      <p:sp>
        <p:nvSpPr>
          <p:cNvPr id="3" name="Content Placeholder 2"/>
          <p:cNvSpPr>
            <a:spLocks noGrp="1"/>
          </p:cNvSpPr>
          <p:nvPr>
            <p:ph sz="half" idx="1"/>
          </p:nvPr>
        </p:nvSpPr>
        <p:spPr>
          <a:xfrm>
            <a:off x="252000" y="1548000"/>
            <a:ext cx="4087988"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p:nvPr userDrawn="1"/>
        </p:nvSpPr>
        <p:spPr>
          <a:xfrm>
            <a:off x="4562272" y="1"/>
            <a:ext cx="4572000" cy="4716780"/>
          </a:xfrm>
          <a:prstGeom prst="rect">
            <a:avLst/>
          </a:prstGeom>
          <a:solidFill>
            <a:schemeClr val="tx1">
              <a:lumMod val="10000"/>
              <a:lumOff val="90000"/>
            </a:schemeClr>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a:p>
        </p:txBody>
      </p:sp>
    </p:spTree>
    <p:extLst>
      <p:ext uri="{BB962C8B-B14F-4D97-AF65-F5344CB8AC3E}">
        <p14:creationId xmlns:p14="http://schemas.microsoft.com/office/powerpoint/2010/main" val="33911142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Content -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E5F9FE41-C8F9-47EF-94C3-C489748B47D0}" type="slidenum">
              <a:rPr lang="en-GB" smtClean="0"/>
              <a:pPr/>
              <a:t>‹#›</a:t>
            </a:fld>
            <a:endParaRPr lang="en-GB"/>
          </a:p>
        </p:txBody>
      </p:sp>
    </p:spTree>
    <p:extLst>
      <p:ext uri="{BB962C8B-B14F-4D97-AF65-F5344CB8AC3E}">
        <p14:creationId xmlns:p14="http://schemas.microsoft.com/office/powerpoint/2010/main" val="13996557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 full image">
    <p:spTree>
      <p:nvGrpSpPr>
        <p:cNvPr id="1" name=""/>
        <p:cNvGrpSpPr/>
        <p:nvPr/>
      </p:nvGrpSpPr>
      <p:grpSpPr>
        <a:xfrm>
          <a:off x="0" y="0"/>
          <a:ext cx="0" cy="0"/>
          <a:chOff x="0" y="0"/>
          <a:chExt cx="0" cy="0"/>
        </a:xfrm>
      </p:grpSpPr>
      <p:sp>
        <p:nvSpPr>
          <p:cNvPr id="5" name="Rectangle 4"/>
          <p:cNvSpPr/>
          <p:nvPr userDrawn="1"/>
        </p:nvSpPr>
        <p:spPr>
          <a:xfrm>
            <a:off x="0" y="709468"/>
            <a:ext cx="9144000" cy="4022385"/>
          </a:xfrm>
          <a:prstGeom prst="rect">
            <a:avLst/>
          </a:prstGeom>
          <a:solidFill>
            <a:schemeClr val="tx1">
              <a:lumMod val="10000"/>
              <a:lumOff val="90000"/>
            </a:schemeClr>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icture Placeholder 7"/>
          <p:cNvSpPr>
            <a:spLocks noGrp="1"/>
          </p:cNvSpPr>
          <p:nvPr>
            <p:ph type="pic" sz="quarter" idx="10"/>
          </p:nvPr>
        </p:nvSpPr>
        <p:spPr>
          <a:xfrm>
            <a:off x="252413" y="818866"/>
            <a:ext cx="8639175" cy="3789647"/>
          </a:xfrm>
        </p:spPr>
        <p:txBody>
          <a:bodyPr/>
          <a:lstStyle/>
          <a:p>
            <a:r>
              <a:rPr lang="en-US"/>
              <a:t>Click icon to add picture</a:t>
            </a:r>
            <a:endParaRPr lang="en-GB"/>
          </a:p>
        </p:txBody>
      </p:sp>
      <p:sp>
        <p:nvSpPr>
          <p:cNvPr id="2" name="Slide Number Placeholder 1"/>
          <p:cNvSpPr>
            <a:spLocks noGrp="1"/>
          </p:cNvSpPr>
          <p:nvPr>
            <p:ph type="sldNum" sz="quarter" idx="11"/>
          </p:nvPr>
        </p:nvSpPr>
        <p:spPr/>
        <p:txBody>
          <a:bodyPr/>
          <a:lstStyle/>
          <a:p>
            <a:fld id="{E5F9FE41-C8F9-47EF-94C3-C489748B47D0}" type="slidenum">
              <a:rPr lang="en-GB" smtClean="0"/>
              <a:pPr/>
              <a:t>‹#›</a:t>
            </a:fld>
            <a:endParaRPr lang="en-GB"/>
          </a:p>
        </p:txBody>
      </p:sp>
    </p:spTree>
    <p:extLst>
      <p:ext uri="{BB962C8B-B14F-4D97-AF65-F5344CB8AC3E}">
        <p14:creationId xmlns:p14="http://schemas.microsoft.com/office/powerpoint/2010/main" val="12522398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Content - 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E5F9FE41-C8F9-47EF-94C3-C489748B47D0}" type="slidenum">
              <a:rPr lang="en-GB" smtClean="0"/>
              <a:pPr/>
              <a:t>‹#›</a:t>
            </a:fld>
            <a:endParaRPr lang="en-GB"/>
          </a:p>
        </p:txBody>
      </p:sp>
    </p:spTree>
    <p:extLst>
      <p:ext uri="{BB962C8B-B14F-4D97-AF65-F5344CB8AC3E}">
        <p14:creationId xmlns:p14="http://schemas.microsoft.com/office/powerpoint/2010/main" val="11121227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Content - really blank">
    <p:spTree>
      <p:nvGrpSpPr>
        <p:cNvPr id="1" name=""/>
        <p:cNvGrpSpPr/>
        <p:nvPr/>
      </p:nvGrpSpPr>
      <p:grpSpPr>
        <a:xfrm>
          <a:off x="0" y="0"/>
          <a:ext cx="0" cy="0"/>
          <a:chOff x="0" y="0"/>
          <a:chExt cx="0" cy="0"/>
        </a:xfrm>
      </p:grpSpPr>
      <p:sp>
        <p:nvSpPr>
          <p:cNvPr id="2" name="Rectangle 1"/>
          <p:cNvSpPr/>
          <p:nvPr userDrawn="1"/>
        </p:nvSpPr>
        <p:spPr>
          <a:xfrm>
            <a:off x="0" y="4735773"/>
            <a:ext cx="9144000" cy="407727"/>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a:solidFill>
                  <a:schemeClr val="tx1"/>
                </a:solidFill>
              </a:rPr>
              <a:t>	</a:t>
            </a:r>
            <a:endParaRPr lang="en-GB" sz="800">
              <a:solidFill>
                <a:schemeClr val="tx1"/>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a:p>
        </p:txBody>
      </p:sp>
    </p:spTree>
    <p:extLst>
      <p:ext uri="{BB962C8B-B14F-4D97-AF65-F5344CB8AC3E}">
        <p14:creationId xmlns:p14="http://schemas.microsoft.com/office/powerpoint/2010/main" val="16219176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Divider - green">
    <p:spTree>
      <p:nvGrpSpPr>
        <p:cNvPr id="1" name=""/>
        <p:cNvGrpSpPr/>
        <p:nvPr/>
      </p:nvGrpSpPr>
      <p:grpSpPr>
        <a:xfrm>
          <a:off x="0" y="0"/>
          <a:ext cx="0" cy="0"/>
          <a:chOff x="0" y="0"/>
          <a:chExt cx="0" cy="0"/>
        </a:xfrm>
      </p:grpSpPr>
      <p:sp>
        <p:nvSpPr>
          <p:cNvPr id="6" name="Rectangle 5"/>
          <p:cNvSpPr/>
          <p:nvPr userDrawn="1"/>
        </p:nvSpPr>
        <p:spPr>
          <a:xfrm>
            <a:off x="0" y="1728000"/>
            <a:ext cx="9144000" cy="3415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52000" y="699739"/>
            <a:ext cx="8640000" cy="900487"/>
          </a:xfrm>
        </p:spPr>
        <p:txBody>
          <a:bodyPr/>
          <a:lstStyle/>
          <a:p>
            <a:r>
              <a:rPr lang="en-US"/>
              <a:t>Click to edit Master title style</a:t>
            </a:r>
          </a:p>
        </p:txBody>
      </p:sp>
      <p:sp>
        <p:nvSpPr>
          <p:cNvPr id="3" name="Content Placeholder 2"/>
          <p:cNvSpPr>
            <a:spLocks noGrp="1"/>
          </p:cNvSpPr>
          <p:nvPr>
            <p:ph idx="1" hasCustomPrompt="1"/>
          </p:nvPr>
        </p:nvSpPr>
        <p:spPr>
          <a:xfrm>
            <a:off x="252000" y="1975480"/>
            <a:ext cx="8640000" cy="2632520"/>
          </a:xfrm>
        </p:spPr>
        <p:txBody>
          <a:bodyPr/>
          <a:lstStyle>
            <a:lvl1pPr marL="0" indent="0">
              <a:buNone/>
              <a:defRPr baseline="0"/>
            </a:lvl1pPr>
            <a:lvl2pPr marL="342900" indent="0">
              <a:buNone/>
              <a:defRPr/>
            </a:lvl2pPr>
            <a:lvl3pPr marL="685800" indent="0">
              <a:buNone/>
              <a:defRPr/>
            </a:lvl3pPr>
            <a:lvl4pPr marL="1028700" indent="0">
              <a:buNone/>
              <a:defRPr/>
            </a:lvl4pPr>
            <a:lvl5pPr marL="1371600" indent="0">
              <a:buNone/>
              <a:defRPr/>
            </a:lvl5pPr>
          </a:lstStyle>
          <a:p>
            <a:pPr lvl="0"/>
            <a:r>
              <a:rPr lang="en-US"/>
              <a:t>Click to add subtitle</a:t>
            </a:r>
          </a:p>
        </p:txBody>
      </p:sp>
      <p:sp>
        <p:nvSpPr>
          <p:cNvPr id="7" name="Rectangle 6"/>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a:solidFill>
                  <a:schemeClr val="tx1"/>
                </a:solidFill>
              </a:rPr>
              <a:t>	</a:t>
            </a:r>
            <a:endParaRPr lang="en-GB" sz="800">
              <a:solidFill>
                <a:schemeClr val="tx1"/>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a:p>
        </p:txBody>
      </p:sp>
    </p:spTree>
    <p:extLst>
      <p:ext uri="{BB962C8B-B14F-4D97-AF65-F5344CB8AC3E}">
        <p14:creationId xmlns:p14="http://schemas.microsoft.com/office/powerpoint/2010/main" val="1380852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whit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3" name="Title 2"/>
          <p:cNvSpPr>
            <a:spLocks noGrp="1"/>
          </p:cNvSpPr>
          <p:nvPr>
            <p:ph type="title" hasCustomPrompt="1"/>
          </p:nvPr>
        </p:nvSpPr>
        <p:spPr/>
        <p:txBody>
          <a:bodyPr/>
          <a:lstStyle>
            <a:lvl1pPr>
              <a:defRPr/>
            </a:lvl1pPr>
          </a:lstStyle>
          <a:p>
            <a:r>
              <a:rPr lang="en-US" dirty="0"/>
              <a:t>Presentation title</a:t>
            </a:r>
            <a:endParaRPr lang="en-GB" dirty="0"/>
          </a:p>
        </p:txBody>
      </p:sp>
      <p:sp>
        <p:nvSpPr>
          <p:cNvPr id="5"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2053153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Divider - grey">
    <p:spTree>
      <p:nvGrpSpPr>
        <p:cNvPr id="1" name=""/>
        <p:cNvGrpSpPr/>
        <p:nvPr/>
      </p:nvGrpSpPr>
      <p:grpSpPr>
        <a:xfrm>
          <a:off x="0" y="0"/>
          <a:ext cx="0" cy="0"/>
          <a:chOff x="0" y="0"/>
          <a:chExt cx="0" cy="0"/>
        </a:xfrm>
      </p:grpSpPr>
      <p:sp>
        <p:nvSpPr>
          <p:cNvPr id="6" name="Rectangle 5"/>
          <p:cNvSpPr/>
          <p:nvPr userDrawn="1"/>
        </p:nvSpPr>
        <p:spPr>
          <a:xfrm>
            <a:off x="0" y="1728000"/>
            <a:ext cx="9144000" cy="34155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52000" y="699740"/>
            <a:ext cx="8640000" cy="900000"/>
          </a:xfrm>
        </p:spPr>
        <p:txBody>
          <a:bodyPr/>
          <a:lstStyle/>
          <a:p>
            <a:r>
              <a:rPr lang="en-US"/>
              <a:t>Click to edit Master title style</a:t>
            </a:r>
          </a:p>
        </p:txBody>
      </p:sp>
      <p:sp>
        <p:nvSpPr>
          <p:cNvPr id="3" name="Content Placeholder 2"/>
          <p:cNvSpPr>
            <a:spLocks noGrp="1"/>
          </p:cNvSpPr>
          <p:nvPr>
            <p:ph idx="1" hasCustomPrompt="1"/>
          </p:nvPr>
        </p:nvSpPr>
        <p:spPr>
          <a:xfrm>
            <a:off x="252000" y="1976400"/>
            <a:ext cx="8640000" cy="2631600"/>
          </a:xfrm>
        </p:spPr>
        <p:txBody>
          <a:bodyPr/>
          <a:lstStyle>
            <a:lvl1pPr marL="0" indent="0">
              <a:buNone/>
              <a:defRPr baseline="0"/>
            </a:lvl1pPr>
            <a:lvl2pPr marL="342900" indent="0">
              <a:buNone/>
              <a:defRPr/>
            </a:lvl2pPr>
            <a:lvl3pPr marL="685800" indent="0">
              <a:buNone/>
              <a:defRPr/>
            </a:lvl3pPr>
            <a:lvl4pPr marL="1028700" indent="0">
              <a:buNone/>
              <a:defRPr/>
            </a:lvl4pPr>
            <a:lvl5pPr marL="1371600" indent="0">
              <a:buNone/>
              <a:defRPr/>
            </a:lvl5pPr>
          </a:lstStyle>
          <a:p>
            <a:pPr lvl="0"/>
            <a:r>
              <a:rPr lang="en-US"/>
              <a:t>Click to add subtitle</a:t>
            </a:r>
          </a:p>
        </p:txBody>
      </p:sp>
      <p:sp>
        <p:nvSpPr>
          <p:cNvPr id="7" name="Rectangle 6"/>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a:solidFill>
                  <a:schemeClr val="tx1"/>
                </a:solidFill>
              </a:rPr>
              <a:t>	</a:t>
            </a:r>
            <a:endParaRPr lang="en-GB" sz="800">
              <a:solidFill>
                <a:schemeClr val="tx1"/>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a:p>
        </p:txBody>
      </p:sp>
    </p:spTree>
    <p:extLst>
      <p:ext uri="{BB962C8B-B14F-4D97-AF65-F5344CB8AC3E}">
        <p14:creationId xmlns:p14="http://schemas.microsoft.com/office/powerpoint/2010/main" val="34839478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Divider - blue">
    <p:spTree>
      <p:nvGrpSpPr>
        <p:cNvPr id="1" name=""/>
        <p:cNvGrpSpPr/>
        <p:nvPr/>
      </p:nvGrpSpPr>
      <p:grpSpPr>
        <a:xfrm>
          <a:off x="0" y="0"/>
          <a:ext cx="0" cy="0"/>
          <a:chOff x="0" y="0"/>
          <a:chExt cx="0" cy="0"/>
        </a:xfrm>
      </p:grpSpPr>
      <p:sp>
        <p:nvSpPr>
          <p:cNvPr id="6" name="Rectangle 5"/>
          <p:cNvSpPr/>
          <p:nvPr userDrawn="1"/>
        </p:nvSpPr>
        <p:spPr>
          <a:xfrm>
            <a:off x="0" y="1728000"/>
            <a:ext cx="9144000" cy="34155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52000" y="699740"/>
            <a:ext cx="8640000" cy="900000"/>
          </a:xfrm>
        </p:spPr>
        <p:txBody>
          <a:bodyPr/>
          <a:lstStyle/>
          <a:p>
            <a:r>
              <a:rPr lang="en-US"/>
              <a:t>Click to edit Master title style</a:t>
            </a:r>
          </a:p>
        </p:txBody>
      </p:sp>
      <p:sp>
        <p:nvSpPr>
          <p:cNvPr id="3" name="Content Placeholder 2"/>
          <p:cNvSpPr>
            <a:spLocks noGrp="1"/>
          </p:cNvSpPr>
          <p:nvPr>
            <p:ph idx="1" hasCustomPrompt="1"/>
          </p:nvPr>
        </p:nvSpPr>
        <p:spPr>
          <a:xfrm>
            <a:off x="252000" y="1976400"/>
            <a:ext cx="8640000" cy="2631600"/>
          </a:xfrm>
        </p:spPr>
        <p:txBody>
          <a:bodyPr/>
          <a:lstStyle>
            <a:lvl1pPr marL="0" indent="0">
              <a:buNone/>
              <a:defRPr baseline="0">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add subtitle</a:t>
            </a:r>
          </a:p>
        </p:txBody>
      </p:sp>
      <p:sp>
        <p:nvSpPr>
          <p:cNvPr id="7" name="Rectangle 6"/>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a:solidFill>
                  <a:schemeClr val="bg2"/>
                </a:solidFill>
              </a:rPr>
              <a:t>	</a:t>
            </a:r>
            <a:endParaRPr lang="en-GB" sz="800">
              <a:solidFill>
                <a:schemeClr val="bg2"/>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a:p>
        </p:txBody>
      </p:sp>
    </p:spTree>
    <p:extLst>
      <p:ext uri="{BB962C8B-B14F-4D97-AF65-F5344CB8AC3E}">
        <p14:creationId xmlns:p14="http://schemas.microsoft.com/office/powerpoint/2010/main" val="31526342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Divider - red">
    <p:spTree>
      <p:nvGrpSpPr>
        <p:cNvPr id="1" name=""/>
        <p:cNvGrpSpPr/>
        <p:nvPr/>
      </p:nvGrpSpPr>
      <p:grpSpPr>
        <a:xfrm>
          <a:off x="0" y="0"/>
          <a:ext cx="0" cy="0"/>
          <a:chOff x="0" y="0"/>
          <a:chExt cx="0" cy="0"/>
        </a:xfrm>
      </p:grpSpPr>
      <p:sp>
        <p:nvSpPr>
          <p:cNvPr id="6" name="Rectangle 5"/>
          <p:cNvSpPr/>
          <p:nvPr userDrawn="1"/>
        </p:nvSpPr>
        <p:spPr>
          <a:xfrm>
            <a:off x="0" y="1728000"/>
            <a:ext cx="9144000" cy="34155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52000" y="699740"/>
            <a:ext cx="8640000" cy="900000"/>
          </a:xfrm>
        </p:spPr>
        <p:txBody>
          <a:bodyPr/>
          <a:lstStyle/>
          <a:p>
            <a:r>
              <a:rPr lang="en-US"/>
              <a:t>Click to edit Master title style</a:t>
            </a:r>
          </a:p>
        </p:txBody>
      </p:sp>
      <p:sp>
        <p:nvSpPr>
          <p:cNvPr id="3" name="Content Placeholder 2"/>
          <p:cNvSpPr>
            <a:spLocks noGrp="1"/>
          </p:cNvSpPr>
          <p:nvPr>
            <p:ph idx="1" hasCustomPrompt="1"/>
          </p:nvPr>
        </p:nvSpPr>
        <p:spPr>
          <a:xfrm>
            <a:off x="252000" y="1976400"/>
            <a:ext cx="8640000" cy="2631600"/>
          </a:xfrm>
        </p:spPr>
        <p:txBody>
          <a:bodyPr/>
          <a:lstStyle>
            <a:lvl1pPr marL="0" indent="0">
              <a:buNone/>
              <a:defRPr baseline="0"/>
            </a:lvl1pPr>
            <a:lvl2pPr marL="342900" indent="0">
              <a:buNone/>
              <a:defRPr/>
            </a:lvl2pPr>
            <a:lvl3pPr marL="685800" indent="0">
              <a:buNone/>
              <a:defRPr/>
            </a:lvl3pPr>
            <a:lvl4pPr marL="1028700" indent="0">
              <a:buNone/>
              <a:defRPr/>
            </a:lvl4pPr>
            <a:lvl5pPr marL="1371600" indent="0">
              <a:buNone/>
              <a:defRPr/>
            </a:lvl5pPr>
          </a:lstStyle>
          <a:p>
            <a:pPr lvl="0"/>
            <a:r>
              <a:rPr lang="en-US"/>
              <a:t>Click to add subtitle</a:t>
            </a:r>
          </a:p>
        </p:txBody>
      </p:sp>
      <p:sp>
        <p:nvSpPr>
          <p:cNvPr id="7" name="Rectangle 6"/>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a:solidFill>
                  <a:schemeClr val="tx1"/>
                </a:solidFill>
              </a:rPr>
              <a:t>	</a:t>
            </a:r>
            <a:endParaRPr lang="en-GB" sz="800">
              <a:solidFill>
                <a:schemeClr val="tx1"/>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a:p>
        </p:txBody>
      </p:sp>
    </p:spTree>
    <p:extLst>
      <p:ext uri="{BB962C8B-B14F-4D97-AF65-F5344CB8AC3E}">
        <p14:creationId xmlns:p14="http://schemas.microsoft.com/office/powerpoint/2010/main" val="29041265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Divider - teal">
    <p:spTree>
      <p:nvGrpSpPr>
        <p:cNvPr id="1" name=""/>
        <p:cNvGrpSpPr/>
        <p:nvPr/>
      </p:nvGrpSpPr>
      <p:grpSpPr>
        <a:xfrm>
          <a:off x="0" y="0"/>
          <a:ext cx="0" cy="0"/>
          <a:chOff x="0" y="0"/>
          <a:chExt cx="0" cy="0"/>
        </a:xfrm>
      </p:grpSpPr>
      <p:sp>
        <p:nvSpPr>
          <p:cNvPr id="6" name="Rectangle 5"/>
          <p:cNvSpPr/>
          <p:nvPr userDrawn="1"/>
        </p:nvSpPr>
        <p:spPr>
          <a:xfrm>
            <a:off x="0" y="1728000"/>
            <a:ext cx="9144000" cy="34155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52000" y="699740"/>
            <a:ext cx="8640000" cy="900000"/>
          </a:xfrm>
        </p:spPr>
        <p:txBody>
          <a:bodyPr/>
          <a:lstStyle/>
          <a:p>
            <a:r>
              <a:rPr lang="en-US"/>
              <a:t>Click to edit Master title style</a:t>
            </a:r>
          </a:p>
        </p:txBody>
      </p:sp>
      <p:sp>
        <p:nvSpPr>
          <p:cNvPr id="3" name="Content Placeholder 2"/>
          <p:cNvSpPr>
            <a:spLocks noGrp="1"/>
          </p:cNvSpPr>
          <p:nvPr>
            <p:ph idx="1" hasCustomPrompt="1"/>
          </p:nvPr>
        </p:nvSpPr>
        <p:spPr>
          <a:xfrm>
            <a:off x="252000" y="1976400"/>
            <a:ext cx="8640000" cy="2631600"/>
          </a:xfrm>
        </p:spPr>
        <p:txBody>
          <a:bodyPr/>
          <a:lstStyle>
            <a:lvl1pPr marL="0" indent="0">
              <a:buNone/>
              <a:defRPr baseline="0"/>
            </a:lvl1pPr>
            <a:lvl2pPr marL="342900" indent="0">
              <a:buNone/>
              <a:defRPr/>
            </a:lvl2pPr>
            <a:lvl3pPr marL="685800" indent="0">
              <a:buNone/>
              <a:defRPr/>
            </a:lvl3pPr>
            <a:lvl4pPr marL="1028700" indent="0">
              <a:buNone/>
              <a:defRPr/>
            </a:lvl4pPr>
            <a:lvl5pPr marL="1371600" indent="0">
              <a:buNone/>
              <a:defRPr/>
            </a:lvl5pPr>
          </a:lstStyle>
          <a:p>
            <a:pPr lvl="0"/>
            <a:r>
              <a:rPr lang="en-US"/>
              <a:t>Click to add subtitle</a:t>
            </a:r>
          </a:p>
        </p:txBody>
      </p:sp>
      <p:sp>
        <p:nvSpPr>
          <p:cNvPr id="7" name="Rectangle 6"/>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a:solidFill>
                  <a:schemeClr val="tx1"/>
                </a:solidFill>
              </a:rPr>
              <a:t>	</a:t>
            </a:r>
            <a:endParaRPr lang="en-GB" sz="800">
              <a:solidFill>
                <a:schemeClr val="tx1"/>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a:p>
        </p:txBody>
      </p:sp>
    </p:spTree>
    <p:extLst>
      <p:ext uri="{BB962C8B-B14F-4D97-AF65-F5344CB8AC3E}">
        <p14:creationId xmlns:p14="http://schemas.microsoft.com/office/powerpoint/2010/main" val="23978509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Question Contact">
    <p:spTree>
      <p:nvGrpSpPr>
        <p:cNvPr id="1" name=""/>
        <p:cNvGrpSpPr/>
        <p:nvPr/>
      </p:nvGrpSpPr>
      <p:grpSpPr>
        <a:xfrm>
          <a:off x="0" y="0"/>
          <a:ext cx="0" cy="0"/>
          <a:chOff x="0" y="0"/>
          <a:chExt cx="0" cy="0"/>
        </a:xfrm>
      </p:grpSpPr>
      <p:sp>
        <p:nvSpPr>
          <p:cNvPr id="6" name="Rectangle 5"/>
          <p:cNvSpPr/>
          <p:nvPr userDrawn="1"/>
        </p:nvSpPr>
        <p:spPr>
          <a:xfrm>
            <a:off x="0" y="1822593"/>
            <a:ext cx="9144000" cy="3415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en-GB" sz="2000"/>
          </a:p>
        </p:txBody>
      </p:sp>
      <p:sp>
        <p:nvSpPr>
          <p:cNvPr id="2" name="Title 1"/>
          <p:cNvSpPr>
            <a:spLocks noGrp="1"/>
          </p:cNvSpPr>
          <p:nvPr>
            <p:ph type="title" hasCustomPrompt="1"/>
          </p:nvPr>
        </p:nvSpPr>
        <p:spPr>
          <a:xfrm>
            <a:off x="252000" y="699739"/>
            <a:ext cx="8640000" cy="900487"/>
          </a:xfrm>
        </p:spPr>
        <p:txBody>
          <a:bodyPr/>
          <a:lstStyle>
            <a:lvl1pPr>
              <a:defRPr/>
            </a:lvl1pPr>
          </a:lstStyle>
          <a:p>
            <a:r>
              <a:rPr lang="en-US"/>
              <a:t>Questions?</a:t>
            </a:r>
          </a:p>
        </p:txBody>
      </p:sp>
      <p:sp>
        <p:nvSpPr>
          <p:cNvPr id="7" name="Rectangle 6"/>
          <p:cNvSpPr/>
          <p:nvPr userDrawn="1"/>
        </p:nvSpPr>
        <p:spPr>
          <a:xfrm>
            <a:off x="0" y="482721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a:solidFill>
                  <a:schemeClr val="tx1"/>
                </a:solidFill>
              </a:rPr>
              <a:t>www.metoffice.gov.uk	</a:t>
            </a:r>
            <a:endParaRPr lang="en-GB" sz="800">
              <a:solidFill>
                <a:schemeClr val="tx1"/>
              </a:solidFill>
            </a:endParaRPr>
          </a:p>
        </p:txBody>
      </p:sp>
      <p:sp>
        <p:nvSpPr>
          <p:cNvPr id="8" name="Rectangle 7"/>
          <p:cNvSpPr/>
          <p:nvPr userDrawn="1"/>
        </p:nvSpPr>
        <p:spPr>
          <a:xfrm>
            <a:off x="4217158" y="482721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a:solidFill>
                  <a:schemeClr val="tx1"/>
                </a:solidFill>
              </a:rPr>
              <a:t>© Crown Copyright</a:t>
            </a:r>
            <a:r>
              <a:rPr lang="fr-BE" sz="800" baseline="0">
                <a:solidFill>
                  <a:schemeClr val="tx1"/>
                </a:solidFill>
              </a:rPr>
              <a:t> 2019, Met Office</a:t>
            </a:r>
            <a:endParaRPr lang="en-GB" sz="800">
              <a:solidFill>
                <a:schemeClr val="tx1"/>
              </a:solidFill>
            </a:endParaRPr>
          </a:p>
        </p:txBody>
      </p:sp>
      <p:sp>
        <p:nvSpPr>
          <p:cNvPr id="4" name="TextBox 3"/>
          <p:cNvSpPr txBox="1"/>
          <p:nvPr userDrawn="1"/>
        </p:nvSpPr>
        <p:spPr>
          <a:xfrm>
            <a:off x="246704" y="2004607"/>
            <a:ext cx="8640000" cy="338554"/>
          </a:xfrm>
          <a:prstGeom prst="rect">
            <a:avLst/>
          </a:prstGeom>
          <a:noFill/>
        </p:spPr>
        <p:txBody>
          <a:bodyPr wrap="square" rtlCol="0" anchor="ctr">
            <a:spAutoFit/>
          </a:bodyPr>
          <a:lstStyle/>
          <a:p>
            <a:r>
              <a:rPr lang="fr-BE" sz="1600"/>
              <a:t>For more information </a:t>
            </a:r>
            <a:r>
              <a:rPr lang="fr-BE" sz="1600" err="1"/>
              <a:t>please</a:t>
            </a:r>
            <a:r>
              <a:rPr lang="fr-BE" sz="1600"/>
              <a:t> contact</a:t>
            </a:r>
            <a:endParaRPr lang="en-GB" sz="1600"/>
          </a:p>
        </p:txBody>
      </p:sp>
      <p:sp>
        <p:nvSpPr>
          <p:cNvPr id="9" name="TextBox 8"/>
          <p:cNvSpPr txBox="1"/>
          <p:nvPr userDrawn="1"/>
        </p:nvSpPr>
        <p:spPr>
          <a:xfrm>
            <a:off x="786704" y="2616442"/>
            <a:ext cx="8100000" cy="360000"/>
          </a:xfrm>
          <a:prstGeom prst="rect">
            <a:avLst/>
          </a:prstGeom>
          <a:noFill/>
        </p:spPr>
        <p:txBody>
          <a:bodyPr wrap="square" rtlCol="0" anchor="ctr">
            <a:spAutoFit/>
          </a:bodyPr>
          <a:lstStyle/>
          <a:p>
            <a:pPr marL="0" indent="0">
              <a:buFont typeface="Arial" panose="020B0604020202020204" pitchFamily="34" charset="0"/>
              <a:buNone/>
            </a:pPr>
            <a:r>
              <a:rPr lang="fr-BE" sz="1600"/>
              <a:t>www.metoffice.gov.uk</a:t>
            </a:r>
            <a:endParaRPr lang="en-GB" sz="1600"/>
          </a:p>
        </p:txBody>
      </p:sp>
      <p:sp>
        <p:nvSpPr>
          <p:cNvPr id="10" name="Text Placeholder 9"/>
          <p:cNvSpPr>
            <a:spLocks noGrp="1"/>
          </p:cNvSpPr>
          <p:nvPr>
            <p:ph type="body" sz="quarter" idx="10" hasCustomPrompt="1"/>
          </p:nvPr>
        </p:nvSpPr>
        <p:spPr>
          <a:xfrm>
            <a:off x="786704" y="3994278"/>
            <a:ext cx="8100000" cy="360000"/>
          </a:xfrm>
        </p:spPr>
        <p:txBody>
          <a:bodyPr anchor="ctr">
            <a:normAutofit/>
          </a:bodyPr>
          <a:lstStyle>
            <a:lvl1pPr marL="0" indent="0">
              <a:buNone/>
              <a:defRPr sz="1600" baseline="0"/>
            </a:lvl1pPr>
          </a:lstStyle>
          <a:p>
            <a:pPr lvl="0"/>
            <a:r>
              <a:rPr lang="en-US"/>
              <a:t>Insert phone number here</a:t>
            </a:r>
            <a:endParaRPr lang="en-GB"/>
          </a:p>
        </p:txBody>
      </p:sp>
      <p:sp>
        <p:nvSpPr>
          <p:cNvPr id="14" name="Text Placeholder 9"/>
          <p:cNvSpPr>
            <a:spLocks noGrp="1"/>
          </p:cNvSpPr>
          <p:nvPr>
            <p:ph type="body" sz="quarter" idx="11" hasCustomPrompt="1"/>
          </p:nvPr>
        </p:nvSpPr>
        <p:spPr>
          <a:xfrm>
            <a:off x="786704" y="3308732"/>
            <a:ext cx="8100000" cy="360000"/>
          </a:xfrm>
        </p:spPr>
        <p:txBody>
          <a:bodyPr anchor="ctr">
            <a:normAutofit/>
          </a:bodyPr>
          <a:lstStyle>
            <a:lvl1pPr marL="0" indent="0">
              <a:buNone/>
              <a:defRPr sz="1600"/>
            </a:lvl1pPr>
          </a:lstStyle>
          <a:p>
            <a:pPr lvl="0"/>
            <a:r>
              <a:rPr lang="en-US"/>
              <a:t>Insert e-mail here</a:t>
            </a:r>
            <a:endParaRPr lang="en-GB"/>
          </a:p>
        </p:txBody>
      </p:sp>
      <p:pic>
        <p:nvPicPr>
          <p:cNvPr id="16" name="email-icon.png"/>
          <p:cNvPicPr>
            <a:picLocks noChangeAspect="1"/>
          </p:cNvPicPr>
          <p:nvPr userDrawn="1"/>
        </p:nvPicPr>
        <p:blipFill>
          <a:blip r:embed="rId2" cstate="print"/>
          <a:stretch>
            <a:fillRect/>
          </a:stretch>
        </p:blipFill>
        <p:spPr>
          <a:xfrm>
            <a:off x="379161" y="3293168"/>
            <a:ext cx="357677" cy="396000"/>
          </a:xfrm>
          <a:prstGeom prst="rect">
            <a:avLst/>
          </a:prstGeom>
          <a:ln w="12700">
            <a:miter lim="400000"/>
          </a:ln>
        </p:spPr>
      </p:pic>
      <p:pic>
        <p:nvPicPr>
          <p:cNvPr id="17" name="phone-icon.png"/>
          <p:cNvPicPr>
            <a:picLocks noChangeAspect="1"/>
          </p:cNvPicPr>
          <p:nvPr userDrawn="1"/>
        </p:nvPicPr>
        <p:blipFill>
          <a:blip r:embed="rId3" cstate="print"/>
          <a:stretch>
            <a:fillRect/>
          </a:stretch>
        </p:blipFill>
        <p:spPr>
          <a:xfrm>
            <a:off x="350419" y="3969028"/>
            <a:ext cx="415161" cy="396000"/>
          </a:xfrm>
          <a:prstGeom prst="rect">
            <a:avLst/>
          </a:prstGeom>
          <a:ln w="12700">
            <a:miter lim="400000"/>
          </a:ln>
        </p:spPr>
      </p:pic>
      <p:pic>
        <p:nvPicPr>
          <p:cNvPr id="18" name="web-icon.png"/>
          <p:cNvPicPr>
            <a:picLocks noChangeAspect="1"/>
          </p:cNvPicPr>
          <p:nvPr userDrawn="1"/>
        </p:nvPicPr>
        <p:blipFill>
          <a:blip r:embed="rId4" cstate="print"/>
          <a:stretch>
            <a:fillRect/>
          </a:stretch>
        </p:blipFill>
        <p:spPr>
          <a:xfrm>
            <a:off x="324000" y="2617307"/>
            <a:ext cx="467999" cy="396000"/>
          </a:xfrm>
          <a:prstGeom prst="rect">
            <a:avLst/>
          </a:prstGeom>
          <a:ln w="12700">
            <a:miter lim="400000"/>
          </a:ln>
        </p:spPr>
      </p:pic>
    </p:spTree>
    <p:extLst>
      <p:ext uri="{BB962C8B-B14F-4D97-AF65-F5344CB8AC3E}">
        <p14:creationId xmlns:p14="http://schemas.microsoft.com/office/powerpoint/2010/main" val="14116877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33EB14E5-E9C6-7F4B-85EC-1C663FE64369}"/>
              </a:ext>
            </a:extLst>
          </p:cNvPr>
          <p:cNvSpPr/>
          <p:nvPr userDrawn="1"/>
        </p:nvSpPr>
        <p:spPr>
          <a:xfrm>
            <a:off x="8680355" y="4735814"/>
            <a:ext cx="315310" cy="315310"/>
          </a:xfrm>
          <a:prstGeom prst="ellipse">
            <a:avLst/>
          </a:prstGeom>
          <a:solidFill>
            <a:srgbClr val="D148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Slide Number Placeholder 3">
            <a:extLst>
              <a:ext uri="{FF2B5EF4-FFF2-40B4-BE49-F238E27FC236}">
                <a16:creationId xmlns:a16="http://schemas.microsoft.com/office/drawing/2014/main" id="{47FF5DBC-9414-5441-ADFF-86F0AF34FAEC}"/>
              </a:ext>
            </a:extLst>
          </p:cNvPr>
          <p:cNvSpPr>
            <a:spLocks noGrp="1"/>
          </p:cNvSpPr>
          <p:nvPr>
            <p:ph type="sldNum" sz="quarter" idx="12"/>
          </p:nvPr>
        </p:nvSpPr>
        <p:spPr>
          <a:xfrm>
            <a:off x="8544287" y="4746530"/>
            <a:ext cx="587445" cy="315309"/>
          </a:xfrm>
          <a:prstGeom prst="rect">
            <a:avLst/>
          </a:prstGeom>
        </p:spPr>
        <p:txBody>
          <a:bodyPr/>
          <a:lstStyle>
            <a:lvl1pPr algn="ctr">
              <a:defRPr sz="1500" b="1">
                <a:solidFill>
                  <a:schemeClr val="bg1"/>
                </a:solidFill>
                <a:latin typeface="Arial" panose="020B0604020202020204" pitchFamily="34" charset="0"/>
                <a:cs typeface="Arial" panose="020B0604020202020204" pitchFamily="34" charset="0"/>
              </a:defRPr>
            </a:lvl1pPr>
          </a:lstStyle>
          <a:p>
            <a:fld id="{102F06D9-9A38-FF48-91F7-097E2C66BBBE}" type="slidenum">
              <a:rPr lang="en-US" smtClean="0"/>
              <a:pPr/>
              <a:t>‹#›</a:t>
            </a:fld>
            <a:endParaRPr lang="en-US"/>
          </a:p>
        </p:txBody>
      </p:sp>
      <p:cxnSp>
        <p:nvCxnSpPr>
          <p:cNvPr id="7" name="Straight Connector 6">
            <a:extLst>
              <a:ext uri="{FF2B5EF4-FFF2-40B4-BE49-F238E27FC236}">
                <a16:creationId xmlns:a16="http://schemas.microsoft.com/office/drawing/2014/main" id="{C1BD8EFF-66D4-A348-BAC4-A2A36E23333F}"/>
              </a:ext>
            </a:extLst>
          </p:cNvPr>
          <p:cNvCxnSpPr>
            <a:cxnSpLocks/>
          </p:cNvCxnSpPr>
          <p:nvPr userDrawn="1"/>
        </p:nvCxnSpPr>
        <p:spPr>
          <a:xfrm>
            <a:off x="216694" y="195486"/>
            <a:ext cx="8708231" cy="0"/>
          </a:xfrm>
          <a:prstGeom prst="line">
            <a:avLst/>
          </a:prstGeom>
          <a:ln w="50800">
            <a:solidFill>
              <a:srgbClr val="D14826"/>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8BFCA940-99C9-CD4C-B12B-03AE27EB59AB}"/>
              </a:ext>
            </a:extLst>
          </p:cNvPr>
          <p:cNvSpPr>
            <a:spLocks noGrp="1"/>
          </p:cNvSpPr>
          <p:nvPr>
            <p:ph type="title" hasCustomPrompt="1"/>
          </p:nvPr>
        </p:nvSpPr>
        <p:spPr>
          <a:xfrm>
            <a:off x="193675" y="308713"/>
            <a:ext cx="8733632" cy="332399"/>
          </a:xfrm>
          <a:prstGeom prst="rect">
            <a:avLst/>
          </a:prstGeom>
        </p:spPr>
        <p:txBody>
          <a:bodyPr wrap="square" lIns="0" tIns="0" rIns="0" bIns="0" anchor="b">
            <a:spAutoFit/>
          </a:bodyPr>
          <a:lstStyle>
            <a:lvl1pPr>
              <a:defRPr sz="2400" b="1">
                <a:latin typeface="Arial" panose="020B0604020202020204" pitchFamily="34" charset="0"/>
                <a:cs typeface="Arial" panose="020B0604020202020204" pitchFamily="34" charset="0"/>
              </a:defRPr>
            </a:lvl1pPr>
          </a:lstStyle>
          <a:p>
            <a:r>
              <a:rPr lang="en-GB"/>
              <a:t>Click to edit title</a:t>
            </a:r>
            <a:endParaRPr lang="en-US"/>
          </a:p>
        </p:txBody>
      </p:sp>
      <p:sp>
        <p:nvSpPr>
          <p:cNvPr id="13" name="Text Placeholder 3">
            <a:extLst>
              <a:ext uri="{FF2B5EF4-FFF2-40B4-BE49-F238E27FC236}">
                <a16:creationId xmlns:a16="http://schemas.microsoft.com/office/drawing/2014/main" id="{BABF67AD-DC29-AA4A-B3CD-9A8D41404684}"/>
              </a:ext>
            </a:extLst>
          </p:cNvPr>
          <p:cNvSpPr>
            <a:spLocks noGrp="1"/>
          </p:cNvSpPr>
          <p:nvPr>
            <p:ph type="body" sz="half" idx="2" hasCustomPrompt="1"/>
          </p:nvPr>
        </p:nvSpPr>
        <p:spPr>
          <a:xfrm>
            <a:off x="193675" y="660990"/>
            <a:ext cx="8733632" cy="249899"/>
          </a:xfrm>
          <a:prstGeom prst="rect">
            <a:avLst/>
          </a:prstGeom>
        </p:spPr>
        <p:txBody>
          <a:bodyPr lIns="0" tIns="0" bIns="0">
            <a:normAutofit/>
          </a:bodyPr>
          <a:lstStyle>
            <a:lvl1pPr marL="0" indent="0">
              <a:buNone/>
              <a:defRPr sz="1800" b="1">
                <a:solidFill>
                  <a:srgbClr val="D14826"/>
                </a:solidFill>
                <a:latin typeface="Arial" panose="020B0604020202020204" pitchFamily="34" charset="0"/>
                <a:cs typeface="Arial" panose="020B06040202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subtitle</a:t>
            </a:r>
          </a:p>
        </p:txBody>
      </p:sp>
      <p:sp>
        <p:nvSpPr>
          <p:cNvPr id="10" name="Date Placeholder 1">
            <a:extLst>
              <a:ext uri="{FF2B5EF4-FFF2-40B4-BE49-F238E27FC236}">
                <a16:creationId xmlns:a16="http://schemas.microsoft.com/office/drawing/2014/main" id="{292A1FEA-E867-4148-A12B-5436D7B99884}"/>
              </a:ext>
            </a:extLst>
          </p:cNvPr>
          <p:cNvSpPr>
            <a:spLocks noGrp="1"/>
          </p:cNvSpPr>
          <p:nvPr>
            <p:ph type="dt" sz="half" idx="10"/>
          </p:nvPr>
        </p:nvSpPr>
        <p:spPr>
          <a:xfrm>
            <a:off x="132038" y="4840002"/>
            <a:ext cx="1955687" cy="273844"/>
          </a:xfrm>
          <a:prstGeom prst="rect">
            <a:avLst/>
          </a:prstGeom>
        </p:spPr>
        <p:txBody>
          <a:bodyPr/>
          <a:lstStyle>
            <a:lvl1pPr>
              <a:defRPr sz="1050"/>
            </a:lvl1pPr>
          </a:lstStyle>
          <a:p>
            <a:r>
              <a:rPr lang="en-US"/>
              <a:t>© Crown Copyright, Met Office</a:t>
            </a:r>
          </a:p>
        </p:txBody>
      </p:sp>
      <p:pic>
        <p:nvPicPr>
          <p:cNvPr id="3" name="Picture 2" descr="A close up of a sign&#10;&#10;Description automatically generated">
            <a:extLst>
              <a:ext uri="{FF2B5EF4-FFF2-40B4-BE49-F238E27FC236}">
                <a16:creationId xmlns:a16="http://schemas.microsoft.com/office/drawing/2014/main" id="{E384B62B-4158-564F-AF1A-D84974B4107F}"/>
              </a:ext>
            </a:extLst>
          </p:cNvPr>
          <p:cNvPicPr>
            <a:picLocks noChangeAspect="1"/>
          </p:cNvPicPr>
          <p:nvPr userDrawn="1"/>
        </p:nvPicPr>
        <p:blipFill>
          <a:blip r:embed="rId2"/>
          <a:stretch>
            <a:fillRect/>
          </a:stretch>
        </p:blipFill>
        <p:spPr>
          <a:xfrm>
            <a:off x="7638691" y="4595400"/>
            <a:ext cx="1034100" cy="483098"/>
          </a:xfrm>
          <a:prstGeom prst="rect">
            <a:avLst/>
          </a:prstGeom>
        </p:spPr>
      </p:pic>
    </p:spTree>
    <p:extLst>
      <p:ext uri="{BB962C8B-B14F-4D97-AF65-F5344CB8AC3E}">
        <p14:creationId xmlns:p14="http://schemas.microsoft.com/office/powerpoint/2010/main" val="302420428"/>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guide id="3" pos="7423">
          <p15:clr>
            <a:srgbClr val="FBAE40"/>
          </p15:clr>
        </p15:guide>
        <p15:guide id="4" orient="horz" pos="22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 partnerships">
    <p:spTree>
      <p:nvGrpSpPr>
        <p:cNvPr id="1" name=""/>
        <p:cNvGrpSpPr/>
        <p:nvPr/>
      </p:nvGrpSpPr>
      <p:grpSpPr>
        <a:xfrm>
          <a:off x="0" y="0"/>
          <a:ext cx="0" cy="0"/>
          <a:chOff x="0" y="0"/>
          <a:chExt cx="0" cy="0"/>
        </a:xfrm>
      </p:grpSpPr>
      <p:sp>
        <p:nvSpPr>
          <p:cNvPr id="64" name="Shape 64"/>
          <p:cNvSpPr/>
          <p:nvPr/>
        </p:nvSpPr>
        <p:spPr>
          <a:xfrm flipV="1">
            <a:off x="2141935"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68" name="Shape 68"/>
          <p:cNvSpPr/>
          <p:nvPr/>
        </p:nvSpPr>
        <p:spPr>
          <a:xfrm>
            <a:off x="7531089" y="240515"/>
            <a:ext cx="1594673" cy="202500"/>
          </a:xfrm>
          <a:prstGeom prst="rect">
            <a:avLst/>
          </a:prstGeom>
          <a:ln w="12700">
            <a:miter lim="400000"/>
          </a:ln>
          <a:extLst>
            <a:ext uri="{C572A759-6A51-4108-AA02-DFA0A04FC94B}">
              <ma14:wrappingTextBoxFlag xmlns="" xmlns:ma14="http://schemas.microsoft.com/office/mac/drawingml/2011/main" val="1"/>
            </a:ext>
          </a:extLst>
        </p:spPr>
        <p:txBody>
          <a:bodyPr lIns="26789" tIns="26789" rIns="26789" bIns="26789"/>
          <a:lstStyle/>
          <a:p>
            <a:pPr marL="0" marR="0" lvl="0" indent="0" algn="l" defTabSz="342900" rtl="0" eaLnBrk="1" fontAlgn="auto" latinLnBrk="0" hangingPunct="0">
              <a:lnSpc>
                <a:spcPct val="90000"/>
              </a:lnSpc>
              <a:spcBef>
                <a:spcPts val="300"/>
              </a:spcBef>
              <a:spcAft>
                <a:spcPts val="0"/>
              </a:spcAft>
              <a:buClrTx/>
              <a:buSzTx/>
              <a:buFontTx/>
              <a:buNone/>
              <a:tabLst/>
              <a:defRPr sz="2100">
                <a:solidFill>
                  <a:srgbClr val="2A2A2A"/>
                </a:solidFill>
                <a:latin typeface="Arial"/>
                <a:ea typeface="Arial"/>
                <a:cs typeface="Arial"/>
                <a:sym typeface="Arial"/>
              </a:defRPr>
            </a:pPr>
            <a:r>
              <a:rPr kumimoji="0" sz="800" b="0" i="0" u="none" strike="noStrike" kern="0" cap="none" spc="0" normalizeH="0" baseline="0" noProof="0" dirty="0">
                <a:ln>
                  <a:noFill/>
                </a:ln>
                <a:solidFill>
                  <a:srgbClr val="2A2A2A"/>
                </a:solidFill>
                <a:effectLst/>
                <a:uLnTx/>
                <a:uFillTx/>
                <a:latin typeface="Arial"/>
                <a:cs typeface="Arial"/>
                <a:sym typeface="Arial"/>
              </a:rPr>
              <a:t>Working together </a:t>
            </a:r>
            <a:br>
              <a:rPr kumimoji="0" sz="800" b="0" i="0" u="none" strike="noStrike" kern="0" cap="none" spc="0" normalizeH="0" baseline="0" noProof="0" dirty="0">
                <a:ln>
                  <a:noFill/>
                </a:ln>
                <a:solidFill>
                  <a:srgbClr val="2A2A2A"/>
                </a:solidFill>
                <a:effectLst/>
                <a:uLnTx/>
                <a:uFillTx/>
                <a:latin typeface="Arial"/>
                <a:cs typeface="Arial"/>
                <a:sym typeface="Arial"/>
              </a:rPr>
            </a:br>
            <a:r>
              <a:rPr kumimoji="0" sz="800" b="0" i="0" u="none" strike="noStrike" kern="0" cap="none" spc="0" normalizeH="0" baseline="0" noProof="0" dirty="0">
                <a:ln>
                  <a:noFill/>
                </a:ln>
                <a:solidFill>
                  <a:srgbClr val="2A2A2A"/>
                </a:solidFill>
                <a:effectLst/>
                <a:uLnTx/>
                <a:uFillTx/>
                <a:latin typeface="Arial"/>
                <a:cs typeface="Arial"/>
                <a:sym typeface="Arial"/>
              </a:rPr>
              <a:t>(enter working relationship)</a:t>
            </a:r>
          </a:p>
        </p:txBody>
      </p:sp>
      <p:sp>
        <p:nvSpPr>
          <p:cNvPr id="69" name="Shape 69"/>
          <p:cNvSpPr>
            <a:spLocks noGrp="1"/>
          </p:cNvSpPr>
          <p:nvPr>
            <p:ph type="pic" sz="quarter" idx="13"/>
          </p:nvPr>
        </p:nvSpPr>
        <p:spPr>
          <a:xfrm>
            <a:off x="2227171" y="204551"/>
            <a:ext cx="1176126" cy="270000"/>
          </a:xfrm>
          <a:prstGeom prst="rect">
            <a:avLst/>
          </a:prstGeom>
          <a:noFill/>
          <a:ln>
            <a:noFill/>
          </a:ln>
        </p:spPr>
        <p:txBody>
          <a:bodyPr wrap="square" lIns="68579" tIns="34289" rIns="68579" bIns="34289" anchor="t">
            <a:noAutofit/>
          </a:bodyPr>
          <a:lstStyle>
            <a:lvl1pPr marL="0" indent="0">
              <a:buNone/>
              <a:defRPr sz="800">
                <a:latin typeface="+mn-lt"/>
              </a:defRPr>
            </a:lvl1pPr>
          </a:lstStyle>
          <a:p>
            <a:r>
              <a:rPr lang="en-US" smtClean="0"/>
              <a:t>Click icon to add picture</a:t>
            </a:r>
            <a:endParaRPr lang="en-GB" dirty="0"/>
          </a:p>
        </p:txBody>
      </p:sp>
      <p:sp>
        <p:nvSpPr>
          <p:cNvPr id="70" name="Shape 70"/>
          <p:cNvSpPr>
            <a:spLocks noGrp="1"/>
          </p:cNvSpPr>
          <p:nvPr>
            <p:ph type="pic" sz="quarter" idx="14"/>
          </p:nvPr>
        </p:nvSpPr>
        <p:spPr>
          <a:xfrm>
            <a:off x="3577935"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smtClean="0"/>
              <a:t>Click icon to add picture</a:t>
            </a:r>
            <a:endParaRPr dirty="0"/>
          </a:p>
        </p:txBody>
      </p:sp>
      <p:sp>
        <p:nvSpPr>
          <p:cNvPr id="71" name="Shape 71"/>
          <p:cNvSpPr>
            <a:spLocks noGrp="1"/>
          </p:cNvSpPr>
          <p:nvPr>
            <p:ph type="pic" sz="quarter" idx="15"/>
          </p:nvPr>
        </p:nvSpPr>
        <p:spPr>
          <a:xfrm>
            <a:off x="4928103"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smtClean="0"/>
              <a:t>Click icon to add picture</a:t>
            </a:r>
            <a:endParaRPr dirty="0"/>
          </a:p>
        </p:txBody>
      </p:sp>
      <p:sp>
        <p:nvSpPr>
          <p:cNvPr id="2" name="Footer Placeholder 1"/>
          <p:cNvSpPr>
            <a:spLocks noGrp="1"/>
          </p:cNvSpPr>
          <p:nvPr>
            <p:ph type="ftr" sz="quarter" idx="16"/>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14" name="Shape 64"/>
          <p:cNvSpPr/>
          <p:nvPr userDrawn="1"/>
        </p:nvSpPr>
        <p:spPr>
          <a:xfrm flipV="1">
            <a:off x="3490913"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5" name="Shape 64"/>
          <p:cNvSpPr/>
          <p:nvPr userDrawn="1"/>
        </p:nvSpPr>
        <p:spPr>
          <a:xfrm flipV="1">
            <a:off x="4842272"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6" name="Shape 64"/>
          <p:cNvSpPr/>
          <p:nvPr userDrawn="1"/>
        </p:nvSpPr>
        <p:spPr>
          <a:xfrm flipV="1">
            <a:off x="6192441"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8" name="Shape 71"/>
          <p:cNvSpPr>
            <a:spLocks noGrp="1"/>
          </p:cNvSpPr>
          <p:nvPr>
            <p:ph type="pic" sz="quarter" idx="17"/>
          </p:nvPr>
        </p:nvSpPr>
        <p:spPr>
          <a:xfrm>
            <a:off x="6273702"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smtClean="0"/>
              <a:t>Click icon to add picture</a:t>
            </a:r>
            <a:endParaRPr dirty="0"/>
          </a:p>
        </p:txBody>
      </p:sp>
      <p:sp>
        <p:nvSpPr>
          <p:cNvPr id="17" name="Title 2"/>
          <p:cNvSpPr>
            <a:spLocks noGrp="1"/>
          </p:cNvSpPr>
          <p:nvPr>
            <p:ph type="title" hasCustomPrompt="1"/>
          </p:nvPr>
        </p:nvSpPr>
        <p:spPr>
          <a:xfrm>
            <a:off x="197644" y="1039783"/>
            <a:ext cx="8437500" cy="623248"/>
          </a:xfrm>
        </p:spPr>
        <p:txBody>
          <a:bodyPr/>
          <a:lstStyle>
            <a:lvl1pPr>
              <a:defRPr/>
            </a:lvl1pPr>
          </a:lstStyle>
          <a:p>
            <a:r>
              <a:rPr lang="en-US" dirty="0"/>
              <a:t>Presentation title</a:t>
            </a:r>
            <a:endParaRPr lang="en-GB" dirty="0"/>
          </a:p>
        </p:txBody>
      </p:sp>
      <p:sp>
        <p:nvSpPr>
          <p:cNvPr id="19"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2970139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 dark ba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4732140"/>
            <a:ext cx="9144000" cy="411361"/>
          </a:xfrm>
          <a:prstGeom prst="rect">
            <a:avLst/>
          </a:prstGeom>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7" name="Shape 48"/>
          <p:cNvSpPr/>
          <p:nvPr userDrawn="1"/>
        </p:nvSpPr>
        <p:spPr>
          <a:xfrm>
            <a:off x="-1" y="-6009"/>
            <a:ext cx="9144002" cy="687642"/>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pic>
        <p:nvPicPr>
          <p:cNvPr id="14" name="MO_MASTER_for_dark_backg_RBG.png"/>
          <p:cNvPicPr>
            <a:picLocks noChangeAspect="1"/>
          </p:cNvPicPr>
          <p:nvPr userDrawn="1"/>
        </p:nvPicPr>
        <p:blipFill>
          <a:blip r:embed="rId3" cstate="print">
            <a:extLst/>
          </a:blip>
          <a:stretch>
            <a:fillRect/>
          </a:stretch>
        </p:blipFill>
        <p:spPr>
          <a:xfrm>
            <a:off x="67307" y="40500"/>
            <a:ext cx="1803780" cy="565650"/>
          </a:xfrm>
          <a:prstGeom prst="rect">
            <a:avLst/>
          </a:prstGeom>
          <a:ln w="12700">
            <a:miter lim="400000"/>
          </a:ln>
        </p:spPr>
      </p:pic>
      <p:sp>
        <p:nvSpPr>
          <p:cNvPr id="8" name="Title 2"/>
          <p:cNvSpPr>
            <a:spLocks noGrp="1"/>
          </p:cNvSpPr>
          <p:nvPr>
            <p:ph type="title" hasCustomPrompt="1"/>
          </p:nvPr>
        </p:nvSpPr>
        <p:spPr>
          <a:xfrm>
            <a:off x="197644" y="1039783"/>
            <a:ext cx="8437500" cy="623248"/>
          </a:xfrm>
        </p:spPr>
        <p:txBody>
          <a:bodyPr/>
          <a:lstStyle>
            <a:lvl1pPr>
              <a:defRPr/>
            </a:lvl1pPr>
          </a:lstStyle>
          <a:p>
            <a:r>
              <a:rPr lang="en-US" dirty="0"/>
              <a:t>Presentation title</a:t>
            </a:r>
            <a:endParaRPr lang="en-GB" dirty="0"/>
          </a:p>
        </p:txBody>
      </p:sp>
      <p:sp>
        <p:nvSpPr>
          <p:cNvPr id="9"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1515187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 partnerships dark ba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4732140"/>
            <a:ext cx="9144000" cy="411361"/>
          </a:xfrm>
          <a:prstGeom prst="rect">
            <a:avLst/>
          </a:prstGeom>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7" name="Shape 48"/>
          <p:cNvSpPr/>
          <p:nvPr userDrawn="1"/>
        </p:nvSpPr>
        <p:spPr>
          <a:xfrm>
            <a:off x="-1" y="-6009"/>
            <a:ext cx="9144002" cy="687642"/>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9" name="Shape 64"/>
          <p:cNvSpPr/>
          <p:nvPr userDrawn="1"/>
        </p:nvSpPr>
        <p:spPr>
          <a:xfrm flipV="1">
            <a:off x="2141935"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0" name="Shape 68"/>
          <p:cNvSpPr/>
          <p:nvPr userDrawn="1"/>
        </p:nvSpPr>
        <p:spPr>
          <a:xfrm>
            <a:off x="7531089" y="240515"/>
            <a:ext cx="1594673" cy="202500"/>
          </a:xfrm>
          <a:prstGeom prst="rect">
            <a:avLst/>
          </a:prstGeom>
          <a:ln w="12700">
            <a:miter lim="400000"/>
          </a:ln>
          <a:extLst>
            <a:ext uri="{C572A759-6A51-4108-AA02-DFA0A04FC94B}">
              <ma14:wrappingTextBoxFlag xmlns="" xmlns:ma14="http://schemas.microsoft.com/office/mac/drawingml/2011/main" val="1"/>
            </a:ext>
          </a:extLst>
        </p:spPr>
        <p:txBody>
          <a:bodyPr lIns="26789" tIns="26789" rIns="26789" bIns="26789"/>
          <a:lstStyle/>
          <a:p>
            <a:pPr marL="0" marR="0" lvl="0" indent="0" algn="l" defTabSz="342900" rtl="0" eaLnBrk="1" fontAlgn="auto" latinLnBrk="0" hangingPunct="0">
              <a:lnSpc>
                <a:spcPct val="90000"/>
              </a:lnSpc>
              <a:spcBef>
                <a:spcPts val="300"/>
              </a:spcBef>
              <a:spcAft>
                <a:spcPts val="0"/>
              </a:spcAft>
              <a:buClrTx/>
              <a:buSzTx/>
              <a:buFontTx/>
              <a:buNone/>
              <a:tabLst/>
              <a:defRPr sz="2100">
                <a:solidFill>
                  <a:srgbClr val="2A2A2A"/>
                </a:solidFill>
                <a:latin typeface="Arial"/>
                <a:ea typeface="Arial"/>
                <a:cs typeface="Arial"/>
                <a:sym typeface="Arial"/>
              </a:defRPr>
            </a:pPr>
            <a:r>
              <a:rPr kumimoji="0" sz="800" b="0" i="0" u="none" strike="noStrike" kern="0" cap="none" spc="0" normalizeH="0" baseline="0" noProof="0" dirty="0">
                <a:ln>
                  <a:noFill/>
                </a:ln>
                <a:solidFill>
                  <a:srgbClr val="FFFFFF"/>
                </a:solidFill>
                <a:effectLst/>
                <a:uLnTx/>
                <a:uFillTx/>
                <a:latin typeface="Arial"/>
                <a:cs typeface="Arial"/>
                <a:sym typeface="Arial"/>
              </a:rPr>
              <a:t>Working together </a:t>
            </a:r>
            <a:br>
              <a:rPr kumimoji="0" sz="800" b="0" i="0" u="none" strike="noStrike" kern="0" cap="none" spc="0" normalizeH="0" baseline="0" noProof="0" dirty="0">
                <a:ln>
                  <a:noFill/>
                </a:ln>
                <a:solidFill>
                  <a:srgbClr val="FFFFFF"/>
                </a:solidFill>
                <a:effectLst/>
                <a:uLnTx/>
                <a:uFillTx/>
                <a:latin typeface="Arial"/>
                <a:cs typeface="Arial"/>
                <a:sym typeface="Arial"/>
              </a:rPr>
            </a:br>
            <a:r>
              <a:rPr kumimoji="0" sz="800" b="0" i="0" u="none" strike="noStrike" kern="0" cap="none" spc="0" normalizeH="0" baseline="0" noProof="0" dirty="0">
                <a:ln>
                  <a:noFill/>
                </a:ln>
                <a:solidFill>
                  <a:srgbClr val="FFFFFF"/>
                </a:solidFill>
                <a:effectLst/>
                <a:uLnTx/>
                <a:uFillTx/>
                <a:latin typeface="Arial"/>
                <a:cs typeface="Arial"/>
                <a:sym typeface="Arial"/>
              </a:rPr>
              <a:t>(enter working relationship)</a:t>
            </a:r>
          </a:p>
        </p:txBody>
      </p:sp>
      <p:sp>
        <p:nvSpPr>
          <p:cNvPr id="11" name="Shape 69"/>
          <p:cNvSpPr>
            <a:spLocks noGrp="1"/>
          </p:cNvSpPr>
          <p:nvPr>
            <p:ph type="pic" sz="quarter" idx="13"/>
          </p:nvPr>
        </p:nvSpPr>
        <p:spPr>
          <a:xfrm>
            <a:off x="2227171" y="204551"/>
            <a:ext cx="1176126" cy="270000"/>
          </a:xfrm>
          <a:prstGeom prst="rect">
            <a:avLst/>
          </a:prstGeom>
          <a:noFill/>
          <a:ln>
            <a:noFill/>
          </a:ln>
        </p:spPr>
        <p:txBody>
          <a:bodyPr wrap="square" lIns="68579" tIns="34289" rIns="68579" bIns="34289" anchor="t">
            <a:noAutofit/>
          </a:bodyPr>
          <a:lstStyle>
            <a:lvl1pPr marL="0" indent="0">
              <a:buNone/>
              <a:defRPr sz="800">
                <a:latin typeface="+mn-lt"/>
              </a:defRPr>
            </a:lvl1pPr>
          </a:lstStyle>
          <a:p>
            <a:r>
              <a:rPr lang="en-US" smtClean="0"/>
              <a:t>Click icon to add picture</a:t>
            </a:r>
            <a:endParaRPr lang="en-GB" dirty="0"/>
          </a:p>
        </p:txBody>
      </p:sp>
      <p:sp>
        <p:nvSpPr>
          <p:cNvPr id="14" name="Shape 70"/>
          <p:cNvSpPr>
            <a:spLocks noGrp="1"/>
          </p:cNvSpPr>
          <p:nvPr>
            <p:ph type="pic" sz="quarter" idx="14"/>
          </p:nvPr>
        </p:nvSpPr>
        <p:spPr>
          <a:xfrm>
            <a:off x="3577935"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smtClean="0"/>
              <a:t>Click icon to add picture</a:t>
            </a:r>
            <a:endParaRPr dirty="0"/>
          </a:p>
        </p:txBody>
      </p:sp>
      <p:sp>
        <p:nvSpPr>
          <p:cNvPr id="15" name="Shape 71"/>
          <p:cNvSpPr>
            <a:spLocks noGrp="1"/>
          </p:cNvSpPr>
          <p:nvPr>
            <p:ph type="pic" sz="quarter" idx="15"/>
          </p:nvPr>
        </p:nvSpPr>
        <p:spPr>
          <a:xfrm>
            <a:off x="4928103"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smtClean="0"/>
              <a:t>Click icon to add picture</a:t>
            </a:r>
            <a:endParaRPr dirty="0"/>
          </a:p>
        </p:txBody>
      </p:sp>
      <p:sp>
        <p:nvSpPr>
          <p:cNvPr id="16" name="Shape 64"/>
          <p:cNvSpPr/>
          <p:nvPr userDrawn="1"/>
        </p:nvSpPr>
        <p:spPr>
          <a:xfrm flipV="1">
            <a:off x="3490913"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7" name="Shape 64"/>
          <p:cNvSpPr/>
          <p:nvPr userDrawn="1"/>
        </p:nvSpPr>
        <p:spPr>
          <a:xfrm flipV="1">
            <a:off x="4842272"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8" name="Shape 64"/>
          <p:cNvSpPr/>
          <p:nvPr userDrawn="1"/>
        </p:nvSpPr>
        <p:spPr>
          <a:xfrm flipV="1">
            <a:off x="6192441"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9" name="Shape 71"/>
          <p:cNvSpPr>
            <a:spLocks noGrp="1"/>
          </p:cNvSpPr>
          <p:nvPr>
            <p:ph type="pic" sz="quarter" idx="17"/>
          </p:nvPr>
        </p:nvSpPr>
        <p:spPr>
          <a:xfrm>
            <a:off x="6273702"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smtClean="0"/>
              <a:t>Click icon to add picture</a:t>
            </a:r>
            <a:endParaRPr dirty="0"/>
          </a:p>
        </p:txBody>
      </p:sp>
      <p:pic>
        <p:nvPicPr>
          <p:cNvPr id="23" name="MO_MASTER_for_dark_backg_RBG.png"/>
          <p:cNvPicPr>
            <a:picLocks noChangeAspect="1"/>
          </p:cNvPicPr>
          <p:nvPr userDrawn="1"/>
        </p:nvPicPr>
        <p:blipFill>
          <a:blip r:embed="rId3" cstate="print">
            <a:extLst/>
          </a:blip>
          <a:stretch>
            <a:fillRect/>
          </a:stretch>
        </p:blipFill>
        <p:spPr>
          <a:xfrm>
            <a:off x="67307" y="40500"/>
            <a:ext cx="1803780" cy="565650"/>
          </a:xfrm>
          <a:prstGeom prst="rect">
            <a:avLst/>
          </a:prstGeom>
          <a:ln w="12700">
            <a:miter lim="400000"/>
          </a:ln>
        </p:spPr>
      </p:pic>
      <p:sp>
        <p:nvSpPr>
          <p:cNvPr id="20" name="Title 2"/>
          <p:cNvSpPr>
            <a:spLocks noGrp="1"/>
          </p:cNvSpPr>
          <p:nvPr>
            <p:ph type="title" hasCustomPrompt="1"/>
          </p:nvPr>
        </p:nvSpPr>
        <p:spPr>
          <a:xfrm>
            <a:off x="197644" y="1039783"/>
            <a:ext cx="8437500" cy="623248"/>
          </a:xfrm>
        </p:spPr>
        <p:txBody>
          <a:bodyPr/>
          <a:lstStyle>
            <a:lvl1pPr>
              <a:defRPr/>
            </a:lvl1pPr>
          </a:lstStyle>
          <a:p>
            <a:r>
              <a:rPr lang="en-US" dirty="0"/>
              <a:t>Presentation title</a:t>
            </a:r>
            <a:endParaRPr lang="en-GB" dirty="0"/>
          </a:p>
        </p:txBody>
      </p:sp>
      <p:sp>
        <p:nvSpPr>
          <p:cNvPr id="24"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158205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 1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a:t>Slide title</a:t>
            </a:r>
            <a:endParaRPr lang="en-GB" dirty="0"/>
          </a:p>
        </p:txBody>
      </p:sp>
      <p:sp>
        <p:nvSpPr>
          <p:cNvPr id="4" name="Footer Placeholder 3"/>
          <p:cNvSpPr>
            <a:spLocks noGrp="1"/>
          </p:cNvSpPr>
          <p:nvPr>
            <p:ph type="ftr" sz="quarter" idx="12"/>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5" name="Text Placeholder 4"/>
          <p:cNvSpPr>
            <a:spLocks noGrp="1"/>
          </p:cNvSpPr>
          <p:nvPr>
            <p:ph type="body" sz="quarter" idx="11" hasCustomPrompt="1"/>
          </p:nvPr>
        </p:nvSpPr>
        <p:spPr>
          <a:xfrm>
            <a:off x="197644" y="1770460"/>
            <a:ext cx="8424863" cy="2705100"/>
          </a:xfrm>
          <a:prstGeom prst="rect">
            <a:avLst/>
          </a:prstGeom>
        </p:spPr>
        <p:txBody>
          <a:bodyPr>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a:t>
            </a:r>
            <a:r>
              <a:rPr lang="en-GB" dirty="0" smtClean="0"/>
              <a:t>centre </a:t>
            </a:r>
            <a:r>
              <a:rPr lang="en-GB" dirty="0"/>
              <a:t>(</a:t>
            </a:r>
            <a:r>
              <a:rPr lang="en-GB" dirty="0" err="1"/>
              <a:t>cac</a:t>
            </a:r>
            <a:r>
              <a:rPr lang="en-GB" dirty="0"/>
              <a:t>) cloud cloudburst </a:t>
            </a:r>
            <a:r>
              <a:rPr lang="en-GB" dirty="0" smtClean="0"/>
              <a:t>downdraught </a:t>
            </a:r>
            <a:r>
              <a:rPr lang="en-GB" dirty="0"/>
              <a:t>geostrophic wind hydrometeor icing mean sea level oceanography overcast rotor cloud salt water snowflakes snow squall stable/stability </a:t>
            </a:r>
            <a:r>
              <a:rPr lang="en-GB" dirty="0" err="1"/>
              <a:t>stratiform</a:t>
            </a:r>
            <a:r>
              <a:rPr lang="en-GB" dirty="0"/>
              <a:t> summation layer amount sun pillar </a:t>
            </a:r>
            <a:r>
              <a:rPr lang="en-GB" dirty="0" err="1" smtClean="0"/>
              <a:t>updraught</a:t>
            </a:r>
            <a:r>
              <a:rPr lang="en-GB" dirty="0" smtClean="0"/>
              <a:t> </a:t>
            </a:r>
            <a:r>
              <a:rPr lang="en-GB" dirty="0"/>
              <a:t>upslope effect warning waterspout wind vane. </a:t>
            </a:r>
          </a:p>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a:t>
            </a:r>
          </a:p>
          <a:p>
            <a:pPr lvl="0"/>
            <a:endParaRPr lang="en-US" dirty="0"/>
          </a:p>
        </p:txBody>
      </p:sp>
    </p:spTree>
    <p:extLst>
      <p:ext uri="{BB962C8B-B14F-4D97-AF65-F5344CB8AC3E}">
        <p14:creationId xmlns:p14="http://schemas.microsoft.com/office/powerpoint/2010/main" val="3876503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29" Type="http://schemas.openxmlformats.org/officeDocument/2006/relationships/image" Target="../media/image1.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theme" Target="../theme/theme2.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3" name="MO_MASTER_black_mono_for_light_backg_RBG.png"/>
          <p:cNvPicPr>
            <a:picLocks noChangeAspect="1"/>
          </p:cNvPicPr>
          <p:nvPr/>
        </p:nvPicPr>
        <p:blipFill>
          <a:blip r:embed="rId30" cstate="print">
            <a:extLst/>
          </a:blip>
          <a:stretch>
            <a:fillRect/>
          </a:stretch>
        </p:blipFill>
        <p:spPr>
          <a:xfrm>
            <a:off x="65664" y="40425"/>
            <a:ext cx="1805643" cy="566234"/>
          </a:xfrm>
          <a:prstGeom prst="rect">
            <a:avLst/>
          </a:prstGeom>
          <a:ln w="12700">
            <a:miter lim="400000"/>
          </a:ln>
        </p:spPr>
      </p:pic>
      <p:sp>
        <p:nvSpPr>
          <p:cNvPr id="4" name="Footer Placeholder 5"/>
          <p:cNvSpPr>
            <a:spLocks noGrp="1"/>
          </p:cNvSpPr>
          <p:nvPr>
            <p:ph type="ftr" sz="quarter" idx="3"/>
          </p:nvPr>
        </p:nvSpPr>
        <p:spPr>
          <a:xfrm>
            <a:off x="0" y="4732140"/>
            <a:ext cx="9144000" cy="411361"/>
          </a:xfrm>
          <a:prstGeom prst="rect">
            <a:avLst/>
          </a:prstGeom>
          <a:solidFill>
            <a:schemeClr val="bg1"/>
          </a:solidFill>
        </p:spPr>
        <p:txBody>
          <a:bodyPr vert="horz" lIns="252000" tIns="36000" rIns="68580" bIns="27000" rtlCol="0" anchor="ctr"/>
          <a:lstStyle>
            <a:lvl1pPr algn="l" defTabSz="219075" hangingPunct="0">
              <a:defRPr sz="800">
                <a:solidFill>
                  <a:schemeClr val="tx1"/>
                </a:solidFill>
                <a:latin typeface="+mn-lt"/>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5" name="Title Placeholder 4"/>
          <p:cNvSpPr>
            <a:spLocks noGrp="1"/>
          </p:cNvSpPr>
          <p:nvPr>
            <p:ph type="title"/>
          </p:nvPr>
        </p:nvSpPr>
        <p:spPr>
          <a:xfrm>
            <a:off x="197644" y="1039783"/>
            <a:ext cx="8437500" cy="623248"/>
          </a:xfrm>
          <a:prstGeom prst="rect">
            <a:avLst/>
          </a:prstGeom>
        </p:spPr>
        <p:txBody>
          <a:bodyPr vert="horz" wrap="square" lIns="68580" tIns="34290" rIns="68580" bIns="34290" rtlCol="0" anchor="t" anchorCtr="0">
            <a:spAutoFit/>
          </a:bodyPr>
          <a:lstStyle/>
          <a:p>
            <a:r>
              <a:rPr lang="en-US" smtClean="0"/>
              <a:t>Click to edit Master title style</a:t>
            </a:r>
            <a:endParaRPr lang="en-GB" dirty="0"/>
          </a:p>
        </p:txBody>
      </p:sp>
      <p:sp>
        <p:nvSpPr>
          <p:cNvPr id="2" name="Text Placeholder 1"/>
          <p:cNvSpPr>
            <a:spLocks noGrp="1"/>
          </p:cNvSpPr>
          <p:nvPr>
            <p:ph type="body" idx="1"/>
          </p:nvPr>
        </p:nvSpPr>
        <p:spPr>
          <a:xfrm>
            <a:off x="197644" y="1761531"/>
            <a:ext cx="4050507" cy="2704360"/>
          </a:xfrm>
          <a:prstGeom prst="rect">
            <a:avLst/>
          </a:prstGeom>
        </p:spPr>
        <p:txBody>
          <a:bodyPr vert="horz" lIns="68580" tIns="34290" rIns="68580" bIns="34290" rtlCol="0">
            <a:noAutofit/>
          </a:bodyPr>
          <a:lstStyle/>
          <a:p>
            <a:pPr lvl="0"/>
            <a:r>
              <a:rPr lang="en-US" dirty="0"/>
              <a:t>Edit Master text styles</a:t>
            </a:r>
          </a:p>
          <a:p>
            <a:pPr lvl="1"/>
            <a:r>
              <a:rPr lang="en-US" dirty="0"/>
              <a:t>Second level</a:t>
            </a:r>
          </a:p>
          <a:p>
            <a:pPr lvl="5"/>
            <a:r>
              <a:rPr lang="en-US" dirty="0"/>
              <a:t>Third level</a:t>
            </a:r>
          </a:p>
          <a:p>
            <a:pPr lvl="6"/>
            <a:r>
              <a:rPr lang="en-US" dirty="0"/>
              <a:t>Fourth level</a:t>
            </a:r>
          </a:p>
          <a:p>
            <a:pPr lvl="7"/>
            <a:r>
              <a:rPr lang="en-US" dirty="0"/>
              <a:t>Fifth level</a:t>
            </a:r>
            <a:endParaRPr lang="en-GB" dirty="0"/>
          </a:p>
        </p:txBody>
      </p:sp>
    </p:spTree>
    <p:extLst>
      <p:ext uri="{BB962C8B-B14F-4D97-AF65-F5344CB8AC3E}">
        <p14:creationId xmlns:p14="http://schemas.microsoft.com/office/powerpoint/2010/main" val="18061643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88" r:id="rId3"/>
    <p:sldLayoutId id="2147483687"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marL="0" marR="0" indent="0" algn="l" defTabSz="219075" rtl="0" eaLnBrk="1" latinLnBrk="0" hangingPunct="1">
        <a:lnSpc>
          <a:spcPct val="100000"/>
        </a:lnSpc>
        <a:spcBef>
          <a:spcPts val="0"/>
        </a:spcBef>
        <a:spcAft>
          <a:spcPts val="0"/>
        </a:spcAft>
        <a:buClrTx/>
        <a:buSzTx/>
        <a:buFontTx/>
        <a:buNone/>
        <a:tabLst/>
        <a:defRPr sz="3600" b="0" i="0" u="none" strike="noStrike" cap="none" spc="0" baseline="0">
          <a:ln>
            <a:noFill/>
          </a:ln>
          <a:solidFill>
            <a:schemeClr val="tx1"/>
          </a:solidFill>
          <a:uFillTx/>
          <a:latin typeface="+mj-lt"/>
          <a:ea typeface="+mn-ea"/>
          <a:cs typeface="+mn-cs"/>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9pPr>
    </p:titleStyle>
    <p:bodyStyle>
      <a:lvl1pPr marL="0" marR="0" indent="0" algn="l" defTabSz="219075" rtl="0" eaLnBrk="1" latinLnBrk="0" hangingPunct="1">
        <a:lnSpc>
          <a:spcPct val="100000"/>
        </a:lnSpc>
        <a:spcBef>
          <a:spcPts val="788"/>
        </a:spcBef>
        <a:spcAft>
          <a:spcPts val="0"/>
        </a:spcAft>
        <a:buClrTx/>
        <a:buSzPct val="75000"/>
        <a:buFontTx/>
        <a:buNone/>
        <a:tabLst/>
        <a:defRPr sz="1500" b="0" i="0" u="none" strike="noStrike" cap="none" spc="0" baseline="0">
          <a:ln>
            <a:noFill/>
          </a:ln>
          <a:solidFill>
            <a:schemeClr val="tx1"/>
          </a:solidFill>
          <a:uFillTx/>
          <a:latin typeface="+mj-lt"/>
          <a:ea typeface="+mn-ea"/>
          <a:cs typeface="+mn-cs"/>
          <a:sym typeface="Helvetica Light"/>
        </a:defRPr>
      </a:lvl1pPr>
      <a:lvl2pPr marL="180000" marR="0" indent="-180000" algn="l" defTabSz="219075" rtl="0" eaLnBrk="1" latinLnBrk="0" hangingPunct="1">
        <a:lnSpc>
          <a:spcPct val="100000"/>
        </a:lnSpc>
        <a:spcBef>
          <a:spcPts val="600"/>
        </a:spcBef>
        <a:spcAft>
          <a:spcPts val="600"/>
        </a:spcAft>
        <a:buClrTx/>
        <a:buSzPct val="75000"/>
        <a:buFont typeface="Arial" panose="020B0604020202020204" pitchFamily="34" charset="0"/>
        <a:buChar char="•"/>
        <a:tabLst/>
        <a:defRPr sz="1600" b="0" i="0" u="none" strike="noStrike" cap="none" spc="0" baseline="0">
          <a:ln>
            <a:noFill/>
          </a:ln>
          <a:solidFill>
            <a:schemeClr val="tx1"/>
          </a:solidFill>
          <a:uFillTx/>
          <a:latin typeface="+mn-lt"/>
          <a:ea typeface="+mn-ea"/>
          <a:cs typeface="+mn-cs"/>
          <a:sym typeface="Helvetica Light"/>
        </a:defRPr>
      </a:lvl2pPr>
      <a:lvl3pPr marL="285750" marR="0" indent="-285750" algn="l" defTabSz="219075" rtl="0" eaLnBrk="1" latinLnBrk="0" hangingPunct="1">
        <a:lnSpc>
          <a:spcPct val="100000"/>
        </a:lnSpc>
        <a:spcBef>
          <a:spcPts val="788"/>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3pPr>
      <a:lvl4pPr marL="286425" marR="0" indent="-285750" algn="l" defTabSz="67500" rtl="0" eaLnBrk="1" latinLnBrk="0" hangingPunct="1">
        <a:lnSpc>
          <a:spcPct val="100000"/>
        </a:lnSpc>
        <a:spcBef>
          <a:spcPts val="788"/>
        </a:spcBef>
        <a:spcAft>
          <a:spcPts val="0"/>
        </a:spcAft>
        <a:buClr>
          <a:schemeClr val="tx1"/>
        </a:buClr>
        <a:buSzPct val="75000"/>
        <a:buFont typeface="Arial" panose="020B0604020202020204" pitchFamily="34" charset="0"/>
        <a:buChar char="•"/>
        <a:tabLst>
          <a:tab pos="67500" algn="l"/>
        </a:tabLst>
        <a:defRPr sz="1500" b="0" i="0" u="none" strike="noStrike" cap="none" spc="0" baseline="0">
          <a:ln>
            <a:noFill/>
          </a:ln>
          <a:solidFill>
            <a:schemeClr val="tx1"/>
          </a:solidFill>
          <a:uFillTx/>
          <a:latin typeface="+mn-lt"/>
          <a:ea typeface="+mn-ea"/>
          <a:cs typeface="+mn-cs"/>
          <a:sym typeface="Helvetica Light"/>
        </a:defRPr>
      </a:lvl4pPr>
      <a:lvl5pPr marL="285750" marR="0" indent="-285750" algn="l" defTabSz="219075" rtl="0" eaLnBrk="1" latinLnBrk="0" hangingPunct="1">
        <a:lnSpc>
          <a:spcPct val="100000"/>
        </a:lnSpc>
        <a:spcBef>
          <a:spcPts val="1575"/>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5pPr>
      <a:lvl6pPr marL="540000" marR="0" indent="-180000" algn="l" defTabSz="219075" rtl="0" eaLnBrk="1" latinLnBrk="0" hangingPunct="1">
        <a:lnSpc>
          <a:spcPct val="100000"/>
        </a:lnSpc>
        <a:spcBef>
          <a:spcPts val="0"/>
        </a:spcBef>
        <a:spcAft>
          <a:spcPts val="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6pPr>
      <a:lvl7pPr marL="900000" marR="0" indent="-180000" algn="l" defTabSz="219075"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7pPr>
      <a:lvl8pPr marL="1260000" marR="0" indent="-180000" algn="l" defTabSz="219075"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8pPr>
      <a:lvl9pPr marL="1565011" marR="0" indent="-231511" algn="l" defTabSz="219075" rtl="0" eaLnBrk="1" latinLnBrk="0" hangingPunct="1">
        <a:lnSpc>
          <a:spcPct val="100000"/>
        </a:lnSpc>
        <a:spcBef>
          <a:spcPts val="1575"/>
        </a:spcBef>
        <a:spcAft>
          <a:spcPts val="0"/>
        </a:spcAft>
        <a:buClrTx/>
        <a:buSzPct val="75000"/>
        <a:buFontTx/>
        <a:buChar char="•"/>
        <a:tabLst/>
        <a:defRPr sz="19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9pPr>
    </p:otherStyle>
  </p:txStyles>
  <p:extLst mod="1">
    <p:ext uri="{27BBF7A9-308A-43DC-89C8-2F10F3537804}">
      <p15:sldGuideLst xmlns:p15="http://schemas.microsoft.com/office/powerpoint/2012/main">
        <p15:guide id="4" pos="332">
          <p15:clr>
            <a:srgbClr val="F26B43"/>
          </p15:clr>
        </p15:guide>
        <p15:guide id="5" pos="423">
          <p15:clr>
            <a:srgbClr val="F26B43"/>
          </p15:clr>
        </p15:guide>
        <p15:guide id="14" pos="14507">
          <p15:clr>
            <a:srgbClr val="F26B43"/>
          </p15:clr>
        </p15:guide>
        <p15:guide id="15" orient="horz" pos="7949">
          <p15:clr>
            <a:srgbClr val="F26B43"/>
          </p15:clr>
        </p15:guide>
        <p15:guide id="16" orient="horz" pos="7518">
          <p15:clr>
            <a:srgbClr val="F26B43"/>
          </p15:clr>
        </p15:guide>
        <p15:guide id="17" orient="horz" pos="1735">
          <p15:clr>
            <a:srgbClr val="F26B43"/>
          </p15:clr>
        </p15:guide>
        <p15:guide id="18" orient="horz" pos="2959">
          <p15:clr>
            <a:srgbClr val="F26B43"/>
          </p15:clr>
        </p15:guide>
        <p15:guide id="19" orient="horz" pos="2506">
          <p15:clr>
            <a:srgbClr val="F26B43"/>
          </p15:clr>
        </p15:guide>
        <p15:guide id="20" pos="4664">
          <p15:clr>
            <a:srgbClr val="F26B43"/>
          </p15:clr>
        </p15:guide>
        <p15:guide id="21" pos="9585">
          <p15:clr>
            <a:srgbClr val="F26B43"/>
          </p15:clr>
        </p15:guide>
        <p15:guide id="22" pos="5231">
          <p15:clr>
            <a:srgbClr val="F26B43"/>
          </p15:clr>
        </p15:guide>
        <p15:guide id="23" pos="10152">
          <p15:clr>
            <a:srgbClr val="F26B43"/>
          </p15:clr>
        </p15:guide>
        <p15:guide id="24" pos="7136">
          <p15:clr>
            <a:srgbClr val="F26B43"/>
          </p15:clr>
        </p15:guide>
        <p15:guide id="25" pos="76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2000" y="699740"/>
            <a:ext cx="8640000" cy="576000"/>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252000" y="1548000"/>
            <a:ext cx="8640000" cy="3060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MO_MASTER_black_mono_for_light_backg_RBG.png"/>
          <p:cNvPicPr>
            <a:picLocks noChangeAspect="1"/>
          </p:cNvPicPr>
          <p:nvPr userDrawn="1"/>
        </p:nvPicPr>
        <p:blipFill>
          <a:blip r:embed="rId29" cstate="print"/>
          <a:stretch>
            <a:fillRect/>
          </a:stretch>
        </p:blipFill>
        <p:spPr>
          <a:xfrm>
            <a:off x="183946" y="54592"/>
            <a:ext cx="1802343" cy="565200"/>
          </a:xfrm>
          <a:prstGeom prst="rect">
            <a:avLst/>
          </a:prstGeom>
          <a:ln w="12700">
            <a:miter lim="400000"/>
          </a:ln>
        </p:spPr>
      </p:pic>
      <p:sp>
        <p:nvSpPr>
          <p:cNvPr id="9" name="Rectangle 8"/>
          <p:cNvSpPr/>
          <p:nvPr userDrawn="1"/>
        </p:nvSpPr>
        <p:spPr>
          <a:xfrm>
            <a:off x="0" y="4735773"/>
            <a:ext cx="9144000" cy="407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a:solidFill>
                  <a:schemeClr val="tx1"/>
                </a:solidFill>
              </a:rPr>
              <a:t>	</a:t>
            </a:r>
            <a:endParaRPr lang="en-GB" sz="800">
              <a:solidFill>
                <a:schemeClr val="tx1"/>
              </a:solidFill>
            </a:endParaRPr>
          </a:p>
        </p:txBody>
      </p:sp>
      <p:sp>
        <p:nvSpPr>
          <p:cNvPr id="4" name="Slide Number Placeholder 3"/>
          <p:cNvSpPr>
            <a:spLocks noGrp="1"/>
          </p:cNvSpPr>
          <p:nvPr>
            <p:ph type="sldNum" sz="quarter" idx="4"/>
          </p:nvPr>
        </p:nvSpPr>
        <p:spPr>
          <a:xfrm>
            <a:off x="3851910" y="4802317"/>
            <a:ext cx="1436370" cy="274637"/>
          </a:xfrm>
          <a:prstGeom prst="rect">
            <a:avLst/>
          </a:prstGeom>
        </p:spPr>
        <p:txBody>
          <a:bodyPr vert="horz" lIns="91440" tIns="45720" rIns="91440" bIns="45720" rtlCol="0" anchor="ctr"/>
          <a:lstStyle>
            <a:lvl1pPr algn="ctr">
              <a:defRPr sz="1200">
                <a:solidFill>
                  <a:schemeClr val="tx1"/>
                </a:solidFill>
              </a:defRPr>
            </a:lvl1pPr>
          </a:lstStyle>
          <a:p>
            <a:fld id="{E5F9FE41-C8F9-47EF-94C3-C489748B47D0}" type="slidenum">
              <a:rPr lang="en-GB" smtClean="0"/>
              <a:pPr/>
              <a:t>‹#›</a:t>
            </a:fld>
            <a:endParaRPr lang="en-GB"/>
          </a:p>
        </p:txBody>
      </p:sp>
    </p:spTree>
    <p:extLst>
      <p:ext uri="{BB962C8B-B14F-4D97-AF65-F5344CB8AC3E}">
        <p14:creationId xmlns:p14="http://schemas.microsoft.com/office/powerpoint/2010/main" val="325835472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 id="2147483709" r:id="rId20"/>
    <p:sldLayoutId id="2147483710" r:id="rId21"/>
    <p:sldLayoutId id="2147483711" r:id="rId22"/>
    <p:sldLayoutId id="2147483712" r:id="rId23"/>
    <p:sldLayoutId id="2147483713" r:id="rId24"/>
    <p:sldLayoutId id="2147483714" r:id="rId25"/>
    <p:sldLayoutId id="2147483715" r:id="rId26"/>
    <p:sldLayoutId id="2147483716" r:id="rId27"/>
  </p:sldLayoutIdLst>
  <p:hf sldNum="0" hdr="0" ftr="0" dt="0"/>
  <p:txStyles>
    <p:titleStyle>
      <a:lvl1pPr algn="l" defTabSz="6858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644" y="1039783"/>
            <a:ext cx="4784259" cy="1546577"/>
          </a:xfrm>
        </p:spPr>
        <p:txBody>
          <a:bodyPr/>
          <a:lstStyle/>
          <a:p>
            <a:r>
              <a:rPr lang="en-GB" sz="3200" dirty="0"/>
              <a:t>Radiance </a:t>
            </a:r>
            <a:r>
              <a:rPr lang="en-GB" sz="3200" dirty="0" smtClean="0"/>
              <a:t>Assimilation </a:t>
            </a:r>
            <a:r>
              <a:rPr lang="en-GB" sz="3200" dirty="0"/>
              <a:t>at the Met Office using </a:t>
            </a:r>
            <a:r>
              <a:rPr lang="en-GB" sz="3200" dirty="0" smtClean="0"/>
              <a:t>JEDI: An Update.</a:t>
            </a:r>
            <a:endParaRPr lang="en-GB" sz="3200" dirty="0"/>
          </a:p>
        </p:txBody>
      </p:sp>
      <p:sp>
        <p:nvSpPr>
          <p:cNvPr id="3" name="Text Placeholder 2"/>
          <p:cNvSpPr>
            <a:spLocks noGrp="1"/>
          </p:cNvSpPr>
          <p:nvPr>
            <p:ph type="body" sz="quarter" idx="10"/>
          </p:nvPr>
        </p:nvSpPr>
        <p:spPr>
          <a:xfrm>
            <a:off x="197644" y="2967467"/>
            <a:ext cx="3995984" cy="611706"/>
          </a:xfrm>
        </p:spPr>
        <p:txBody>
          <a:bodyPr/>
          <a:lstStyle/>
          <a:p>
            <a:r>
              <a:rPr lang="en-US" dirty="0" smtClean="0"/>
              <a:t>Chawn Harlow, Satellite Radiance Assimilation Manager, Met Office</a:t>
            </a:r>
          </a:p>
          <a:p>
            <a:r>
              <a:rPr lang="en-US" dirty="0"/>
              <a:t>JCSDA Technical Review Meeting and Science </a:t>
            </a:r>
            <a:r>
              <a:rPr lang="en-US" dirty="0" smtClean="0"/>
              <a:t>Workshop, June 7-11</a:t>
            </a:r>
            <a:endParaRPr lang="en-GB" dirty="0"/>
          </a:p>
        </p:txBody>
      </p:sp>
      <p:sp>
        <p:nvSpPr>
          <p:cNvPr id="4" name="Footer Placeholder 3"/>
          <p:cNvSpPr>
            <a:spLocks noGrp="1"/>
          </p:cNvSpPr>
          <p:nvPr>
            <p:ph type="ftr" sz="quarter" idx="11"/>
          </p:nvPr>
        </p:nvSpPr>
        <p:spPr/>
        <p:txBody>
          <a:bodyPr/>
          <a:lstStyle/>
          <a:p>
            <a:r>
              <a:rPr lang="en-GB" kern="0" smtClean="0">
                <a:solidFill>
                  <a:srgbClr val="FFFFFF"/>
                </a:solidFill>
                <a:sym typeface="Helvetica Light"/>
              </a:rPr>
              <a:t>www.metoffice.gov.uk																									                      © Crown Copyright 2017, Met Office</a:t>
            </a:r>
            <a:endParaRPr lang="en-GB" kern="0" dirty="0">
              <a:solidFill>
                <a:srgbClr val="FFFFFF"/>
              </a:solidFill>
              <a:sym typeface="Helvetica Light"/>
            </a:endParaRPr>
          </a:p>
        </p:txBody>
      </p:sp>
    </p:spTree>
    <p:extLst>
      <p:ext uri="{BB962C8B-B14F-4D97-AF65-F5344CB8AC3E}">
        <p14:creationId xmlns:p14="http://schemas.microsoft.com/office/powerpoint/2010/main" val="2985700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GB" kern="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3" name="Title 2"/>
          <p:cNvSpPr>
            <a:spLocks noGrp="1"/>
          </p:cNvSpPr>
          <p:nvPr>
            <p:ph type="title"/>
          </p:nvPr>
        </p:nvSpPr>
        <p:spPr>
          <a:xfrm>
            <a:off x="706500" y="111468"/>
            <a:ext cx="8437500" cy="1084912"/>
          </a:xfrm>
        </p:spPr>
        <p:txBody>
          <a:bodyPr/>
          <a:lstStyle/>
          <a:p>
            <a:pPr marL="742950" lvl="1" indent="-285750"/>
            <a:r>
              <a:rPr lang="en-GB" sz="2400" dirty="0">
                <a:solidFill>
                  <a:schemeClr val="bg2"/>
                </a:solidFill>
                <a:latin typeface="Calibri" panose="020F0502020204030204" pitchFamily="34" charset="0"/>
                <a:ea typeface="Times New Roman" panose="02020603050405020304" pitchFamily="18" charset="0"/>
              </a:rPr>
              <a:t>Development of </a:t>
            </a:r>
            <a:r>
              <a:rPr lang="en-GB" sz="2400" dirty="0" smtClean="0">
                <a:solidFill>
                  <a:schemeClr val="bg2"/>
                </a:solidFill>
                <a:latin typeface="Calibri" panose="020F0502020204030204" pitchFamily="34" charset="0"/>
                <a:ea typeface="Times New Roman" panose="02020603050405020304" pitchFamily="18" charset="0"/>
              </a:rPr>
              <a:t>1D-Var </a:t>
            </a:r>
            <a:r>
              <a:rPr lang="en-GB" sz="2400" dirty="0">
                <a:solidFill>
                  <a:schemeClr val="bg2"/>
                </a:solidFill>
                <a:latin typeface="Calibri" panose="020F0502020204030204" pitchFamily="34" charset="0"/>
                <a:ea typeface="Times New Roman" panose="02020603050405020304" pitchFamily="18" charset="0"/>
              </a:rPr>
              <a:t>for radiances (Mike Cooke)</a:t>
            </a:r>
            <a:r>
              <a:rPr lang="en-GB" sz="2400" dirty="0">
                <a:solidFill>
                  <a:schemeClr val="bg2"/>
                </a:solidFill>
                <a:latin typeface="Calibri" panose="020F0502020204030204" pitchFamily="34" charset="0"/>
                <a:ea typeface="Calibri" panose="020F0502020204030204" pitchFamily="34" charset="0"/>
              </a:rPr>
              <a:t/>
            </a:r>
            <a:br>
              <a:rPr lang="en-GB" sz="2400" dirty="0">
                <a:solidFill>
                  <a:schemeClr val="bg2"/>
                </a:solidFill>
                <a:latin typeface="Calibri" panose="020F0502020204030204" pitchFamily="34" charset="0"/>
                <a:ea typeface="Calibri" panose="020F0502020204030204" pitchFamily="34" charset="0"/>
              </a:rPr>
            </a:br>
            <a:endParaRPr lang="en-GB" dirty="0">
              <a:solidFill>
                <a:schemeClr val="bg2"/>
              </a:solidFill>
            </a:endParaRPr>
          </a:p>
        </p:txBody>
      </p:sp>
      <p:sp>
        <p:nvSpPr>
          <p:cNvPr id="4" name="Text Placeholder 3"/>
          <p:cNvSpPr>
            <a:spLocks noGrp="1"/>
          </p:cNvSpPr>
          <p:nvPr>
            <p:ph type="body" sz="quarter" idx="11"/>
          </p:nvPr>
        </p:nvSpPr>
        <p:spPr>
          <a:xfrm>
            <a:off x="259754" y="890527"/>
            <a:ext cx="8426190" cy="611706"/>
          </a:xfrm>
        </p:spPr>
        <p:txBody>
          <a:bodyPr/>
          <a:lstStyle/>
          <a:p>
            <a:pPr marL="285750" indent="-285750">
              <a:buFont typeface="Arial" panose="020B0604020202020204" pitchFamily="34" charset="0"/>
              <a:buChar char="•"/>
            </a:pPr>
            <a:r>
              <a:rPr lang="en-US" dirty="0" smtClean="0"/>
              <a:t>Met Office performs 1D </a:t>
            </a:r>
            <a:r>
              <a:rPr lang="en-US" dirty="0" err="1" smtClean="0"/>
              <a:t>variational</a:t>
            </a:r>
            <a:r>
              <a:rPr lang="en-US" dirty="0" smtClean="0"/>
              <a:t> retrieval on each radiance measurement prior to 4D-Var</a:t>
            </a:r>
          </a:p>
          <a:p>
            <a:pPr marL="285750" indent="-285750">
              <a:buFont typeface="Arial" panose="020B0604020202020204" pitchFamily="34" charset="0"/>
              <a:buChar char="•"/>
            </a:pPr>
            <a:r>
              <a:rPr lang="en-US" dirty="0" smtClean="0"/>
              <a:t>Part of QC: if 1D-Var fails to converge, the observation is unlikely to be viable in 4D-Var </a:t>
            </a:r>
          </a:p>
          <a:p>
            <a:pPr marL="285750" indent="-285750">
              <a:buFont typeface="Arial" panose="020B0604020202020204" pitchFamily="34" charset="0"/>
              <a:buChar char="•"/>
            </a:pPr>
            <a:r>
              <a:rPr lang="en-US" dirty="0" smtClean="0"/>
              <a:t>Retrieval of poorly-constrained quantities such as skin temperature and emissivity which are passed to 4D-Var for use in the assimilation.</a:t>
            </a:r>
          </a:p>
          <a:p>
            <a:pPr marL="285750" indent="-285750">
              <a:buFont typeface="Arial" panose="020B0604020202020204" pitchFamily="34" charset="0"/>
              <a:buChar char="•"/>
            </a:pPr>
            <a:r>
              <a:rPr lang="en-US" dirty="0" smtClean="0"/>
              <a:t>Currently only compatible with RTTOV. Future work will focus on a more generic approach.</a:t>
            </a:r>
          </a:p>
          <a:p>
            <a:pPr marL="285750" indent="-285750">
              <a:buFont typeface="Arial" panose="020B0604020202020204" pitchFamily="34" charset="0"/>
              <a:buChar char="•"/>
            </a:pPr>
            <a:r>
              <a:rPr lang="en-US" dirty="0" smtClean="0"/>
              <a:t>Replicates results from OPS to 7 or 8 sig figures.</a:t>
            </a:r>
          </a:p>
          <a:p>
            <a:pPr marL="285750" indent="-285750">
              <a:buFont typeface="Arial" panose="020B0604020202020204" pitchFamily="34" charset="0"/>
              <a:buChar char="•"/>
            </a:pPr>
            <a:r>
              <a:rPr lang="en-US" dirty="0" smtClean="0"/>
              <a:t>Future work will focus on:</a:t>
            </a:r>
          </a:p>
          <a:p>
            <a:pPr marL="640080" indent="-285750">
              <a:buFont typeface="Arial" panose="020B0604020202020204" pitchFamily="34" charset="0"/>
              <a:buChar char="•"/>
            </a:pPr>
            <a:r>
              <a:rPr lang="en-US" dirty="0" smtClean="0"/>
              <a:t>use of microwave land emissivity atlases for first guess</a:t>
            </a:r>
          </a:p>
          <a:p>
            <a:pPr marL="640080" indent="-285750">
              <a:buFont typeface="Arial" panose="020B0604020202020204" pitchFamily="34" charset="0"/>
              <a:buChar char="•"/>
            </a:pPr>
            <a:r>
              <a:rPr lang="en-US" dirty="0" smtClean="0"/>
              <a:t>Support for hyperspectral sounders:</a:t>
            </a:r>
          </a:p>
          <a:p>
            <a:pPr marL="914400" indent="-285750">
              <a:buFont typeface="Arial" panose="020B0604020202020204" pitchFamily="34" charset="0"/>
              <a:buChar char="•"/>
            </a:pPr>
            <a:r>
              <a:rPr lang="en-US" dirty="0" smtClean="0"/>
              <a:t>Retrieval </a:t>
            </a:r>
            <a:r>
              <a:rPr lang="en-US" dirty="0"/>
              <a:t>of PCs of emissivity </a:t>
            </a:r>
            <a:endParaRPr lang="en-US" dirty="0" smtClean="0"/>
          </a:p>
          <a:p>
            <a:pPr marL="914400" indent="-285750">
              <a:buFont typeface="Arial" panose="020B0604020202020204" pitchFamily="34" charset="0"/>
              <a:buChar char="•"/>
            </a:pPr>
            <a:r>
              <a:rPr lang="en-US" dirty="0" smtClean="0"/>
              <a:t>Retrieval of cloud top pressure and effective emissivity for assimilating data over cloud.</a:t>
            </a:r>
            <a:endParaRPr lang="en-GB" dirty="0"/>
          </a:p>
        </p:txBody>
      </p:sp>
    </p:spTree>
    <p:extLst>
      <p:ext uri="{BB962C8B-B14F-4D97-AF65-F5344CB8AC3E}">
        <p14:creationId xmlns:p14="http://schemas.microsoft.com/office/powerpoint/2010/main" val="2958814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7556" y="-6643"/>
            <a:ext cx="8437500" cy="1177245"/>
          </a:xfrm>
        </p:spPr>
        <p:txBody>
          <a:bodyPr/>
          <a:lstStyle/>
          <a:p>
            <a:r>
              <a:rPr lang="en-GB" dirty="0">
                <a:solidFill>
                  <a:schemeClr val="bg2"/>
                </a:solidFill>
                <a:latin typeface="Calibri" panose="020F0502020204030204" pitchFamily="34" charset="0"/>
                <a:ea typeface="Times New Roman" panose="02020603050405020304" pitchFamily="18" charset="0"/>
              </a:rPr>
              <a:t>QC </a:t>
            </a:r>
            <a:r>
              <a:rPr lang="en-GB" dirty="0" smtClean="0">
                <a:solidFill>
                  <a:schemeClr val="bg2"/>
                </a:solidFill>
                <a:latin typeface="Calibri" panose="020F0502020204030204" pitchFamily="34" charset="0"/>
                <a:ea typeface="Times New Roman" panose="02020603050405020304" pitchFamily="18" charset="0"/>
              </a:rPr>
              <a:t>filters/</a:t>
            </a:r>
            <a:r>
              <a:rPr lang="en-GB" dirty="0" err="1" smtClean="0">
                <a:solidFill>
                  <a:schemeClr val="bg2"/>
                </a:solidFill>
                <a:latin typeface="Calibri" panose="020F0502020204030204" pitchFamily="34" charset="0"/>
                <a:ea typeface="Times New Roman" panose="02020603050405020304" pitchFamily="18" charset="0"/>
              </a:rPr>
              <a:t>obsfunctions</a:t>
            </a:r>
            <a:r>
              <a:rPr lang="en-GB" dirty="0" smtClean="0">
                <a:solidFill>
                  <a:schemeClr val="bg2"/>
                </a:solidFill>
                <a:latin typeface="Calibri" panose="020F0502020204030204" pitchFamily="34" charset="0"/>
                <a:ea typeface="Times New Roman" panose="02020603050405020304" pitchFamily="18" charset="0"/>
              </a:rPr>
              <a:t> </a:t>
            </a:r>
            <a:r>
              <a:rPr lang="en-GB" dirty="0">
                <a:solidFill>
                  <a:schemeClr val="bg2"/>
                </a:solidFill>
                <a:latin typeface="Calibri" panose="020F0502020204030204" pitchFamily="34" charset="0"/>
                <a:ea typeface="Times New Roman" panose="02020603050405020304" pitchFamily="18" charset="0"/>
              </a:rPr>
              <a:t>developed</a:t>
            </a:r>
            <a:r>
              <a:rPr lang="en-GB" dirty="0">
                <a:solidFill>
                  <a:schemeClr val="bg2"/>
                </a:solidFill>
                <a:latin typeface="Calibri" panose="020F0502020204030204" pitchFamily="34" charset="0"/>
                <a:ea typeface="Calibri" panose="020F0502020204030204" pitchFamily="34" charset="0"/>
              </a:rPr>
              <a:t/>
            </a:r>
            <a:br>
              <a:rPr lang="en-GB" dirty="0">
                <a:solidFill>
                  <a:schemeClr val="bg2"/>
                </a:solidFill>
                <a:latin typeface="Calibri" panose="020F0502020204030204" pitchFamily="34" charset="0"/>
                <a:ea typeface="Calibri" panose="020F0502020204030204" pitchFamily="34" charset="0"/>
              </a:rPr>
            </a:br>
            <a:endParaRPr lang="en-GB" dirty="0">
              <a:solidFill>
                <a:schemeClr val="bg2"/>
              </a:solidFill>
            </a:endParaRPr>
          </a:p>
        </p:txBody>
      </p:sp>
      <p:sp>
        <p:nvSpPr>
          <p:cNvPr id="3" name="Text Placeholder 2"/>
          <p:cNvSpPr>
            <a:spLocks noGrp="1"/>
          </p:cNvSpPr>
          <p:nvPr>
            <p:ph type="body" sz="quarter" idx="4294967295"/>
          </p:nvPr>
        </p:nvSpPr>
        <p:spPr>
          <a:xfrm>
            <a:off x="0" y="742177"/>
            <a:ext cx="8521700" cy="1757363"/>
          </a:xfrm>
        </p:spPr>
        <p:txBody>
          <a:bodyPr/>
          <a:lstStyle/>
          <a:p>
            <a:pPr marL="742950" lvl="1" indent="-285750">
              <a:spcBef>
                <a:spcPts val="0"/>
              </a:spcBef>
              <a:spcAft>
                <a:spcPts val="0"/>
              </a:spcAft>
              <a:buFont typeface="Courier New" panose="02070309020205020404" pitchFamily="49" charset="0"/>
              <a:buChar char="o"/>
            </a:pPr>
            <a:r>
              <a:rPr lang="en-GB" sz="2400" dirty="0" smtClean="0">
                <a:latin typeface="Calibri" panose="020F0502020204030204" pitchFamily="34" charset="0"/>
                <a:ea typeface="Times New Roman" panose="02020603050405020304" pitchFamily="18" charset="0"/>
              </a:rPr>
              <a:t>Cloud Cost (</a:t>
            </a:r>
            <a:r>
              <a:rPr lang="en-GB" sz="2400" dirty="0" err="1" smtClean="0">
                <a:latin typeface="Calibri" panose="020F0502020204030204" pitchFamily="34" charset="0"/>
                <a:ea typeface="Times New Roman" panose="02020603050405020304" pitchFamily="18" charset="0"/>
              </a:rPr>
              <a:t>ufo</a:t>
            </a:r>
            <a:r>
              <a:rPr lang="en-GB" sz="2400" dirty="0" smtClean="0">
                <a:latin typeface="Calibri" panose="020F0502020204030204" pitchFamily="34" charset="0"/>
                <a:ea typeface="Times New Roman" panose="02020603050405020304" pitchFamily="18" charset="0"/>
              </a:rPr>
              <a:t> 932) </a:t>
            </a:r>
          </a:p>
          <a:p>
            <a:pPr marL="457200" lvl="1" indent="0">
              <a:spcBef>
                <a:spcPts val="0"/>
              </a:spcBef>
              <a:spcAft>
                <a:spcPts val="0"/>
              </a:spcAft>
              <a:buNone/>
            </a:pPr>
            <a:r>
              <a:rPr lang="en-GB" sz="2400" dirty="0">
                <a:latin typeface="Calibri" panose="020F0502020204030204" pitchFamily="34" charset="0"/>
                <a:ea typeface="Times New Roman" panose="02020603050405020304" pitchFamily="18" charset="0"/>
              </a:rPr>
              <a:t>	</a:t>
            </a:r>
            <a:r>
              <a:rPr lang="en-GB" sz="2400" dirty="0" smtClean="0">
                <a:latin typeface="Calibri" panose="020F0502020204030204" pitchFamily="34" charset="0"/>
                <a:ea typeface="Times New Roman" panose="02020603050405020304" pitchFamily="18" charset="0"/>
              </a:rPr>
              <a:t>	– </a:t>
            </a:r>
            <a:r>
              <a:rPr lang="en-GB" sz="2000" dirty="0" smtClean="0">
                <a:latin typeface="Calibri" panose="020F0502020204030204" pitchFamily="34" charset="0"/>
                <a:ea typeface="Times New Roman" panose="02020603050405020304" pitchFamily="18" charset="0"/>
              </a:rPr>
              <a:t>1D cost calculated compared to threshold</a:t>
            </a:r>
          </a:p>
          <a:p>
            <a:pPr marL="742950" lvl="1" indent="-285750">
              <a:spcBef>
                <a:spcPts val="0"/>
              </a:spcBef>
              <a:spcAft>
                <a:spcPts val="0"/>
              </a:spcAft>
              <a:buFont typeface="Courier New" panose="02070309020205020404" pitchFamily="49" charset="0"/>
              <a:buChar char="o"/>
            </a:pPr>
            <a:r>
              <a:rPr lang="en-GB" sz="2400" dirty="0" smtClean="0">
                <a:latin typeface="Calibri" panose="020F0502020204030204" pitchFamily="34" charset="0"/>
                <a:ea typeface="Times New Roman" panose="02020603050405020304" pitchFamily="18" charset="0"/>
              </a:rPr>
              <a:t>Transmittance (</a:t>
            </a:r>
            <a:r>
              <a:rPr lang="en-GB" sz="2400" dirty="0" err="1" smtClean="0">
                <a:latin typeface="Calibri" panose="020F0502020204030204" pitchFamily="34" charset="0"/>
                <a:ea typeface="Times New Roman" panose="02020603050405020304" pitchFamily="18" charset="0"/>
              </a:rPr>
              <a:t>ufo</a:t>
            </a:r>
            <a:r>
              <a:rPr lang="en-GB" sz="2400" dirty="0" smtClean="0">
                <a:latin typeface="Calibri" panose="020F0502020204030204" pitchFamily="34" charset="0"/>
                <a:ea typeface="Times New Roman" panose="02020603050405020304" pitchFamily="18" charset="0"/>
              </a:rPr>
              <a:t> 562) </a:t>
            </a:r>
          </a:p>
          <a:p>
            <a:pPr marL="457200" lvl="1" indent="0">
              <a:spcBef>
                <a:spcPts val="0"/>
              </a:spcBef>
              <a:spcAft>
                <a:spcPts val="0"/>
              </a:spcAft>
              <a:buNone/>
            </a:pPr>
            <a:r>
              <a:rPr lang="en-GB" sz="2400" dirty="0">
                <a:latin typeface="Calibri" panose="020F0502020204030204" pitchFamily="34" charset="0"/>
                <a:ea typeface="Times New Roman" panose="02020603050405020304" pitchFamily="18" charset="0"/>
              </a:rPr>
              <a:t>	</a:t>
            </a:r>
            <a:r>
              <a:rPr lang="en-GB" sz="2400" dirty="0" smtClean="0">
                <a:latin typeface="Calibri" panose="020F0502020204030204" pitchFamily="34" charset="0"/>
                <a:ea typeface="Times New Roman" panose="02020603050405020304" pitchFamily="18" charset="0"/>
              </a:rPr>
              <a:t>	– </a:t>
            </a:r>
            <a:r>
              <a:rPr lang="en-GB" sz="1800" dirty="0" smtClean="0">
                <a:latin typeface="Calibri" panose="020F0502020204030204" pitchFamily="34" charset="0"/>
                <a:ea typeface="Times New Roman" panose="02020603050405020304" pitchFamily="18" charset="0"/>
              </a:rPr>
              <a:t>prevents too much sensitivity to land surface</a:t>
            </a:r>
          </a:p>
          <a:p>
            <a:pPr marL="742950" lvl="1" indent="-285750">
              <a:spcBef>
                <a:spcPts val="0"/>
              </a:spcBef>
              <a:spcAft>
                <a:spcPts val="0"/>
              </a:spcAft>
              <a:buFont typeface="Courier New" panose="02070309020205020404" pitchFamily="49" charset="0"/>
              <a:buChar char="o"/>
            </a:pPr>
            <a:r>
              <a:rPr lang="en-GB" sz="2400" dirty="0">
                <a:latin typeface="Calibri" panose="020F0502020204030204" pitchFamily="34" charset="0"/>
                <a:ea typeface="Times New Roman" panose="02020603050405020304" pitchFamily="18" charset="0"/>
              </a:rPr>
              <a:t>S</a:t>
            </a:r>
            <a:r>
              <a:rPr lang="en-GB" sz="2400" dirty="0" smtClean="0">
                <a:latin typeface="Calibri" panose="020F0502020204030204" pitchFamily="34" charset="0"/>
                <a:ea typeface="Times New Roman" panose="02020603050405020304" pitchFamily="18" charset="0"/>
              </a:rPr>
              <a:t>cattering Index (</a:t>
            </a:r>
            <a:r>
              <a:rPr lang="en-GB" sz="2400" dirty="0" err="1" smtClean="0">
                <a:latin typeface="Calibri" panose="020F0502020204030204" pitchFamily="34" charset="0"/>
                <a:ea typeface="Times New Roman" panose="02020603050405020304" pitchFamily="18" charset="0"/>
              </a:rPr>
              <a:t>ufo</a:t>
            </a:r>
            <a:r>
              <a:rPr lang="en-GB" sz="2400" dirty="0" smtClean="0">
                <a:latin typeface="Calibri" panose="020F0502020204030204" pitchFamily="34" charset="0"/>
                <a:ea typeface="Times New Roman" panose="02020603050405020304" pitchFamily="18" charset="0"/>
              </a:rPr>
              <a:t> 343) </a:t>
            </a:r>
          </a:p>
          <a:p>
            <a:pPr marL="457200" lvl="1" indent="0">
              <a:spcBef>
                <a:spcPts val="0"/>
              </a:spcBef>
              <a:spcAft>
                <a:spcPts val="0"/>
              </a:spcAft>
              <a:buNone/>
            </a:pPr>
            <a:r>
              <a:rPr lang="en-GB" sz="2400" dirty="0">
                <a:latin typeface="Calibri" panose="020F0502020204030204" pitchFamily="34" charset="0"/>
                <a:ea typeface="Times New Roman" panose="02020603050405020304" pitchFamily="18" charset="0"/>
              </a:rPr>
              <a:t>	</a:t>
            </a:r>
            <a:r>
              <a:rPr lang="en-GB" sz="2400" dirty="0" smtClean="0">
                <a:latin typeface="Calibri" panose="020F0502020204030204" pitchFamily="34" charset="0"/>
                <a:ea typeface="Times New Roman" panose="02020603050405020304" pitchFamily="18" charset="0"/>
              </a:rPr>
              <a:t>	– </a:t>
            </a:r>
            <a:r>
              <a:rPr lang="en-GB" sz="2000" dirty="0" smtClean="0">
                <a:latin typeface="Calibri" panose="020F0502020204030204" pitchFamily="34" charset="0"/>
                <a:ea typeface="Times New Roman" panose="02020603050405020304" pitchFamily="18" charset="0"/>
              </a:rPr>
              <a:t>based on 150-89 GHz </a:t>
            </a:r>
            <a:r>
              <a:rPr lang="en-GB" sz="2000" dirty="0" smtClean="0">
                <a:latin typeface="Calibri" panose="020F0502020204030204" pitchFamily="34" charset="0"/>
                <a:ea typeface="Times New Roman" panose="02020603050405020304" pitchFamily="18" charset="0"/>
                <a:sym typeface="Symbol" panose="05050102010706020507" pitchFamily="18" charset="2"/>
              </a:rPr>
              <a:t></a:t>
            </a:r>
            <a:r>
              <a:rPr lang="en-GB" sz="2000" dirty="0" smtClean="0">
                <a:latin typeface="Calibri" panose="020F0502020204030204" pitchFamily="34" charset="0"/>
                <a:ea typeface="Times New Roman" panose="02020603050405020304" pitchFamily="18" charset="0"/>
              </a:rPr>
              <a:t>TB </a:t>
            </a:r>
          </a:p>
          <a:p>
            <a:pPr marL="742950" lvl="1" indent="-285750">
              <a:spcBef>
                <a:spcPts val="0"/>
              </a:spcBef>
              <a:spcAft>
                <a:spcPts val="0"/>
              </a:spcAft>
              <a:buFont typeface="Courier New" panose="02070309020205020404" pitchFamily="49" charset="0"/>
              <a:buChar char="o"/>
            </a:pPr>
            <a:r>
              <a:rPr lang="en-GB" sz="2400" dirty="0">
                <a:latin typeface="Calibri" panose="020F0502020204030204" pitchFamily="34" charset="0"/>
                <a:ea typeface="Times New Roman" panose="02020603050405020304" pitchFamily="18" charset="0"/>
              </a:rPr>
              <a:t>B</a:t>
            </a:r>
            <a:r>
              <a:rPr lang="en-GB" sz="2400" dirty="0" smtClean="0">
                <a:latin typeface="Calibri" panose="020F0502020204030204" pitchFamily="34" charset="0"/>
                <a:ea typeface="Times New Roman" panose="02020603050405020304" pitchFamily="18" charset="0"/>
              </a:rPr>
              <a:t>ackground Departure Anomaly </a:t>
            </a:r>
            <a:r>
              <a:rPr lang="en-GB" sz="2400" dirty="0">
                <a:latin typeface="Calibri" panose="020F0502020204030204" pitchFamily="34" charset="0"/>
                <a:ea typeface="Times New Roman" panose="02020603050405020304" pitchFamily="18" charset="0"/>
              </a:rPr>
              <a:t>T</a:t>
            </a:r>
            <a:r>
              <a:rPr lang="en-GB" sz="2400" dirty="0" smtClean="0">
                <a:latin typeface="Calibri" panose="020F0502020204030204" pitchFamily="34" charset="0"/>
                <a:ea typeface="Times New Roman" panose="02020603050405020304" pitchFamily="18" charset="0"/>
              </a:rPr>
              <a:t>est (</a:t>
            </a:r>
            <a:r>
              <a:rPr lang="en-GB" sz="2400" dirty="0" err="1" smtClean="0">
                <a:latin typeface="Calibri" panose="020F0502020204030204" pitchFamily="34" charset="0"/>
                <a:ea typeface="Times New Roman" panose="02020603050405020304" pitchFamily="18" charset="0"/>
              </a:rPr>
              <a:t>ufo</a:t>
            </a:r>
            <a:r>
              <a:rPr lang="en-GB" sz="2400" dirty="0" smtClean="0">
                <a:latin typeface="Calibri" panose="020F0502020204030204" pitchFamily="34" charset="0"/>
                <a:ea typeface="Times New Roman" panose="02020603050405020304" pitchFamily="18" charset="0"/>
              </a:rPr>
              <a:t> 845) </a:t>
            </a:r>
          </a:p>
          <a:p>
            <a:pPr marL="457200" lvl="1" indent="0">
              <a:spcBef>
                <a:spcPts val="0"/>
              </a:spcBef>
              <a:spcAft>
                <a:spcPts val="0"/>
              </a:spcAft>
              <a:buNone/>
            </a:pPr>
            <a:r>
              <a:rPr lang="en-GB" sz="2400" dirty="0">
                <a:latin typeface="Calibri" panose="020F0502020204030204" pitchFamily="34" charset="0"/>
                <a:ea typeface="Times New Roman" panose="02020603050405020304" pitchFamily="18" charset="0"/>
              </a:rPr>
              <a:t>	</a:t>
            </a:r>
            <a:r>
              <a:rPr lang="en-GB" sz="2400" dirty="0" smtClean="0">
                <a:latin typeface="Calibri" panose="020F0502020204030204" pitchFamily="34" charset="0"/>
                <a:ea typeface="Times New Roman" panose="02020603050405020304" pitchFamily="18" charset="0"/>
              </a:rPr>
              <a:t>	– </a:t>
            </a:r>
            <a:r>
              <a:rPr lang="en-GB" sz="2000" dirty="0" smtClean="0">
                <a:latin typeface="Calibri" panose="020F0502020204030204" pitchFamily="34" charset="0"/>
                <a:ea typeface="Times New Roman" panose="02020603050405020304" pitchFamily="18" charset="0"/>
              </a:rPr>
              <a:t>cloud/</a:t>
            </a:r>
            <a:r>
              <a:rPr lang="en-GB" sz="2000" dirty="0" err="1" smtClean="0">
                <a:latin typeface="Calibri" panose="020F0502020204030204" pitchFamily="34" charset="0"/>
                <a:ea typeface="Times New Roman" panose="02020603050405020304" pitchFamily="18" charset="0"/>
              </a:rPr>
              <a:t>precip</a:t>
            </a:r>
            <a:r>
              <a:rPr lang="en-GB" sz="2000" dirty="0" smtClean="0">
                <a:latin typeface="Calibri" panose="020F0502020204030204" pitchFamily="34" charset="0"/>
                <a:ea typeface="Times New Roman" panose="02020603050405020304" pitchFamily="18" charset="0"/>
              </a:rPr>
              <a:t> detection for MW imagers</a:t>
            </a:r>
          </a:p>
          <a:p>
            <a:pPr marL="742950" lvl="1" indent="-285750">
              <a:spcBef>
                <a:spcPts val="0"/>
              </a:spcBef>
              <a:spcAft>
                <a:spcPts val="0"/>
              </a:spcAft>
              <a:buFont typeface="Courier New" panose="02070309020205020404" pitchFamily="49" charset="0"/>
              <a:buChar char="o"/>
            </a:pPr>
            <a:r>
              <a:rPr lang="en-GB" sz="2400" dirty="0" err="1" smtClean="0">
                <a:latin typeface="Calibri" panose="020F0502020204030204" pitchFamily="34" charset="0"/>
                <a:ea typeface="Times New Roman" panose="02020603050405020304" pitchFamily="18" charset="0"/>
              </a:rPr>
              <a:t>SetSurfaceType</a:t>
            </a:r>
            <a:r>
              <a:rPr lang="en-GB" sz="2400" dirty="0" smtClean="0">
                <a:latin typeface="Calibri" panose="020F0502020204030204" pitchFamily="34" charset="0"/>
                <a:ea typeface="Times New Roman" panose="02020603050405020304" pitchFamily="18" charset="0"/>
              </a:rPr>
              <a:t> (</a:t>
            </a:r>
            <a:r>
              <a:rPr lang="en-GB" sz="2400" dirty="0" err="1" smtClean="0">
                <a:latin typeface="Calibri" panose="020F0502020204030204" pitchFamily="34" charset="0"/>
                <a:ea typeface="Times New Roman" panose="02020603050405020304" pitchFamily="18" charset="0"/>
              </a:rPr>
              <a:t>ufo</a:t>
            </a:r>
            <a:r>
              <a:rPr lang="en-GB" sz="2400" dirty="0" smtClean="0">
                <a:latin typeface="Calibri" panose="020F0502020204030204" pitchFamily="34" charset="0"/>
                <a:ea typeface="Times New Roman" panose="02020603050405020304" pitchFamily="18" charset="0"/>
              </a:rPr>
              <a:t> 1129) </a:t>
            </a:r>
          </a:p>
          <a:p>
            <a:pPr marL="457200" lvl="1" indent="0">
              <a:spcBef>
                <a:spcPts val="0"/>
              </a:spcBef>
              <a:spcAft>
                <a:spcPts val="0"/>
              </a:spcAft>
              <a:buNone/>
            </a:pPr>
            <a:r>
              <a:rPr lang="en-GB" sz="2400" dirty="0">
                <a:latin typeface="Calibri" panose="020F0502020204030204" pitchFamily="34" charset="0"/>
                <a:ea typeface="Times New Roman" panose="02020603050405020304" pitchFamily="18" charset="0"/>
              </a:rPr>
              <a:t>	</a:t>
            </a:r>
            <a:r>
              <a:rPr lang="en-GB" sz="2400" dirty="0" smtClean="0">
                <a:latin typeface="Calibri" panose="020F0502020204030204" pitchFamily="34" charset="0"/>
                <a:ea typeface="Times New Roman" panose="02020603050405020304" pitchFamily="18" charset="0"/>
              </a:rPr>
              <a:t>	– </a:t>
            </a:r>
            <a:r>
              <a:rPr lang="en-GB" dirty="0" smtClean="0"/>
              <a:t>use </a:t>
            </a:r>
            <a:r>
              <a:rPr lang="en-GB" dirty="0"/>
              <a:t>combination of reported (BUFR or </a:t>
            </a:r>
            <a:r>
              <a:rPr lang="en-GB" dirty="0" smtClean="0"/>
              <a:t>AAPP) </a:t>
            </a:r>
            <a:r>
              <a:rPr lang="en-GB" dirty="0"/>
              <a:t>surface information and model data </a:t>
            </a:r>
            <a:r>
              <a:rPr lang="en-GB" dirty="0" smtClean="0"/>
              <a:t>to </a:t>
            </a:r>
            <a:r>
              <a:rPr lang="en-GB" dirty="0"/>
              <a:t>classify surface for an observation operator </a:t>
            </a:r>
          </a:p>
        </p:txBody>
      </p:sp>
      <p:sp>
        <p:nvSpPr>
          <p:cNvPr id="4" name="Footer Placeholder 3"/>
          <p:cNvSpPr>
            <a:spLocks noGrp="1"/>
          </p:cNvSpPr>
          <p:nvPr>
            <p:ph type="ftr" sz="quarter" idx="4294967295"/>
          </p:nvPr>
        </p:nvSpPr>
        <p:spPr>
          <a:xfrm>
            <a:off x="0" y="4732338"/>
            <a:ext cx="9144000" cy="411162"/>
          </a:xfrm>
        </p:spPr>
        <p:txBody>
          <a:bodyPr/>
          <a:lstStyle/>
          <a:p>
            <a:r>
              <a:rPr lang="en-GB" kern="0" smtClean="0">
                <a:solidFill>
                  <a:srgbClr val="FFFFFF"/>
                </a:solidFill>
                <a:sym typeface="Helvetica Light"/>
              </a:rPr>
              <a:t>www.metoffice.gov.uk																									                      © Crown Copyright 2017, Met Office</a:t>
            </a:r>
            <a:endParaRPr lang="en-GB" kern="0" dirty="0">
              <a:solidFill>
                <a:srgbClr val="FFFFFF"/>
              </a:solidFill>
              <a:sym typeface="Helvetica Light"/>
            </a:endParaRPr>
          </a:p>
        </p:txBody>
      </p:sp>
    </p:spTree>
    <p:extLst>
      <p:ext uri="{BB962C8B-B14F-4D97-AF65-F5344CB8AC3E}">
        <p14:creationId xmlns:p14="http://schemas.microsoft.com/office/powerpoint/2010/main" val="1281290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GB" kern="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3" name="Title 2"/>
          <p:cNvSpPr>
            <a:spLocks noGrp="1"/>
          </p:cNvSpPr>
          <p:nvPr>
            <p:ph type="title"/>
          </p:nvPr>
        </p:nvSpPr>
        <p:spPr>
          <a:xfrm>
            <a:off x="2673778" y="0"/>
            <a:ext cx="4044522" cy="1177245"/>
          </a:xfrm>
        </p:spPr>
        <p:txBody>
          <a:bodyPr/>
          <a:lstStyle/>
          <a:p>
            <a:pPr marL="742950" lvl="1" indent="-285750" algn="l"/>
            <a:r>
              <a:rPr lang="en-GB" sz="3600" dirty="0">
                <a:solidFill>
                  <a:schemeClr val="bg2"/>
                </a:solidFill>
                <a:latin typeface="Calibri" panose="020F0502020204030204" pitchFamily="34" charset="0"/>
                <a:ea typeface="Times New Roman" panose="02020603050405020304" pitchFamily="18" charset="0"/>
              </a:rPr>
              <a:t>Bias </a:t>
            </a:r>
            <a:r>
              <a:rPr lang="en-GB" sz="3600" dirty="0" smtClean="0">
                <a:solidFill>
                  <a:schemeClr val="bg2"/>
                </a:solidFill>
                <a:latin typeface="Calibri" panose="020F0502020204030204" pitchFamily="34" charset="0"/>
                <a:ea typeface="Times New Roman" panose="02020603050405020304" pitchFamily="18" charset="0"/>
              </a:rPr>
              <a:t>correction</a:t>
            </a:r>
            <a:endParaRPr lang="en-GB" sz="3600" dirty="0">
              <a:solidFill>
                <a:schemeClr val="bg2"/>
              </a:solidFill>
            </a:endParaRPr>
          </a:p>
        </p:txBody>
      </p:sp>
      <p:sp>
        <p:nvSpPr>
          <p:cNvPr id="5" name="Title 2"/>
          <p:cNvSpPr txBox="1">
            <a:spLocks/>
          </p:cNvSpPr>
          <p:nvPr/>
        </p:nvSpPr>
        <p:spPr>
          <a:xfrm>
            <a:off x="-146050" y="1116958"/>
            <a:ext cx="8794750" cy="2654573"/>
          </a:xfrm>
          <a:prstGeom prst="rect">
            <a:avLst/>
          </a:prstGeom>
        </p:spPr>
        <p:txBody>
          <a:bodyPr vert="horz" wrap="square" lIns="68580" tIns="34290" rIns="68580" bIns="34290" rtlCol="0" anchor="t" anchorCtr="0">
            <a:spAutoFit/>
          </a:bodyPr>
          <a:lstStyle>
            <a:lvl1pPr marL="0" marR="0" indent="0" algn="l" defTabSz="219075" rtl="0" eaLnBrk="1" latinLnBrk="0" hangingPunct="1">
              <a:lnSpc>
                <a:spcPct val="100000"/>
              </a:lnSpc>
              <a:spcBef>
                <a:spcPts val="0"/>
              </a:spcBef>
              <a:spcAft>
                <a:spcPts val="0"/>
              </a:spcAft>
              <a:buClrTx/>
              <a:buSzTx/>
              <a:buFontTx/>
              <a:buNone/>
              <a:tabLst/>
              <a:defRPr sz="3600" b="0" i="0" u="none" strike="noStrike" cap="none" spc="0" baseline="0">
                <a:ln>
                  <a:noFill/>
                </a:ln>
                <a:solidFill>
                  <a:schemeClr val="tx1"/>
                </a:solidFill>
                <a:uFillTx/>
                <a:latin typeface="+mj-lt"/>
                <a:ea typeface="+mn-ea"/>
                <a:cs typeface="+mn-cs"/>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9pPr>
          </a:lstStyle>
          <a:p>
            <a:pPr marL="800100" lvl="1" indent="-342900" algn="l">
              <a:buFont typeface="Arial" panose="020B0604020202020204" pitchFamily="34" charset="0"/>
              <a:buChar char="•"/>
            </a:pPr>
            <a:r>
              <a:rPr lang="en-GB" sz="2400" kern="0" dirty="0" smtClean="0">
                <a:solidFill>
                  <a:srgbClr val="2A2A2A"/>
                </a:solidFill>
                <a:latin typeface="Calibri" panose="020F0502020204030204" pitchFamily="34" charset="0"/>
                <a:ea typeface="Times New Roman" panose="02020603050405020304" pitchFamily="18" charset="0"/>
              </a:rPr>
              <a:t>Predictor Test – test the predictor in isolation (Waller)</a:t>
            </a:r>
          </a:p>
          <a:p>
            <a:pPr marL="800100" lvl="1" indent="-342900" algn="l">
              <a:buFont typeface="Arial" panose="020B0604020202020204" pitchFamily="34" charset="0"/>
              <a:buChar char="•"/>
            </a:pPr>
            <a:r>
              <a:rPr lang="en-GB" sz="2400" kern="0" dirty="0" smtClean="0">
                <a:solidFill>
                  <a:srgbClr val="2A2A2A"/>
                </a:solidFill>
                <a:latin typeface="Calibri" panose="020F0502020204030204" pitchFamily="34" charset="0"/>
                <a:ea typeface="Calibri" panose="020F0502020204030204" pitchFamily="34" charset="0"/>
              </a:rPr>
              <a:t>Three new predictors developed:</a:t>
            </a:r>
          </a:p>
          <a:p>
            <a:pPr marL="1188720" lvl="4" indent="-342900" algn="l">
              <a:buFont typeface="Courier New" panose="02070309020205020404" pitchFamily="49" charset="0"/>
              <a:buChar char="o"/>
            </a:pPr>
            <a:r>
              <a:rPr lang="en-GB" sz="2400" kern="0" dirty="0" smtClean="0">
                <a:solidFill>
                  <a:srgbClr val="2A2A2A"/>
                </a:solidFill>
                <a:latin typeface="Calibri" panose="020F0502020204030204" pitchFamily="34" charset="0"/>
                <a:ea typeface="Calibri" panose="020F0502020204030204" pitchFamily="34" charset="0"/>
              </a:rPr>
              <a:t>Legendre predictor treats scan bias residuals</a:t>
            </a:r>
          </a:p>
          <a:p>
            <a:pPr marL="1188720" lvl="4" indent="-342900" algn="l">
              <a:buFont typeface="Courier New" panose="02070309020205020404" pitchFamily="49" charset="0"/>
              <a:buChar char="o"/>
            </a:pPr>
            <a:r>
              <a:rPr lang="en-GB" sz="2400" kern="0" dirty="0" smtClean="0">
                <a:solidFill>
                  <a:srgbClr val="2A2A2A"/>
                </a:solidFill>
                <a:latin typeface="Calibri" panose="020F0502020204030204" pitchFamily="34" charset="0"/>
                <a:ea typeface="Calibri" panose="020F0502020204030204" pitchFamily="34" charset="0"/>
              </a:rPr>
              <a:t>Orbital angle predictor for large MW imagers like SSMIS</a:t>
            </a:r>
          </a:p>
          <a:p>
            <a:pPr marL="1188720" lvl="4" indent="-342900" algn="l">
              <a:buFont typeface="Courier New" panose="02070309020205020404" pitchFamily="49" charset="0"/>
              <a:buChar char="o"/>
            </a:pPr>
            <a:r>
              <a:rPr lang="en-GB" sz="2400" kern="0" dirty="0" smtClean="0">
                <a:solidFill>
                  <a:srgbClr val="2A2A2A"/>
                </a:solidFill>
                <a:latin typeface="Calibri" panose="020F0502020204030204" pitchFamily="34" charset="0"/>
                <a:ea typeface="Calibri" panose="020F0502020204030204" pitchFamily="34" charset="0"/>
              </a:rPr>
              <a:t>Thickness predictor – most important predictor</a:t>
            </a:r>
          </a:p>
          <a:p>
            <a:pPr marL="822960" lvl="3" indent="-342900" algn="l">
              <a:buFont typeface="Arial" panose="020B0604020202020204" pitchFamily="34" charset="0"/>
              <a:buChar char="•"/>
            </a:pPr>
            <a:r>
              <a:rPr lang="en-US" sz="2400" kern="0" dirty="0" smtClean="0">
                <a:solidFill>
                  <a:srgbClr val="2A2A2A"/>
                </a:solidFill>
                <a:latin typeface="Calibri" panose="020F0502020204030204" pitchFamily="34" charset="0"/>
                <a:ea typeface="Calibri" panose="020F0502020204030204" pitchFamily="34" charset="0"/>
              </a:rPr>
              <a:t>Met Office uses static bias correction of the scan dependence in addition to </a:t>
            </a:r>
            <a:r>
              <a:rPr lang="en-US" sz="2400" kern="0" dirty="0" err="1" smtClean="0">
                <a:solidFill>
                  <a:srgbClr val="2A2A2A"/>
                </a:solidFill>
                <a:latin typeface="Calibri" panose="020F0502020204030204" pitchFamily="34" charset="0"/>
                <a:ea typeface="Calibri" panose="020F0502020204030204" pitchFamily="34" charset="0"/>
              </a:rPr>
              <a:t>variational</a:t>
            </a:r>
            <a:r>
              <a:rPr lang="en-US" sz="2400" kern="0" dirty="0" smtClean="0">
                <a:solidFill>
                  <a:srgbClr val="2A2A2A"/>
                </a:solidFill>
                <a:latin typeface="Calibri" panose="020F0502020204030204" pitchFamily="34" charset="0"/>
                <a:ea typeface="Calibri" panose="020F0502020204030204" pitchFamily="34" charset="0"/>
              </a:rPr>
              <a:t> bias correction.</a:t>
            </a:r>
            <a:endParaRPr lang="en-GB" sz="2400" kern="0" dirty="0" smtClean="0">
              <a:solidFill>
                <a:srgbClr val="2A2A2A"/>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6014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GB" kern="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3" name="Title 2"/>
          <p:cNvSpPr>
            <a:spLocks noGrp="1"/>
          </p:cNvSpPr>
          <p:nvPr>
            <p:ph type="title"/>
          </p:nvPr>
        </p:nvSpPr>
        <p:spPr>
          <a:xfrm>
            <a:off x="2321322" y="81941"/>
            <a:ext cx="4602956" cy="500137"/>
          </a:xfrm>
        </p:spPr>
        <p:txBody>
          <a:bodyPr/>
          <a:lstStyle/>
          <a:p>
            <a:r>
              <a:rPr lang="en-US" sz="2800" dirty="0" smtClean="0">
                <a:solidFill>
                  <a:schemeClr val="bg2"/>
                </a:solidFill>
              </a:rPr>
              <a:t>ATMS bias correction done</a:t>
            </a:r>
            <a:endParaRPr lang="en-GB" sz="2800" dirty="0">
              <a:solidFill>
                <a:schemeClr val="bg2"/>
              </a:solidFill>
            </a:endParaRPr>
          </a:p>
        </p:txBody>
      </p:sp>
      <p:sp>
        <p:nvSpPr>
          <p:cNvPr id="4" name="Text Placeholder 3"/>
          <p:cNvSpPr>
            <a:spLocks noGrp="1"/>
          </p:cNvSpPr>
          <p:nvPr>
            <p:ph type="body" sz="quarter" idx="11"/>
          </p:nvPr>
        </p:nvSpPr>
        <p:spPr>
          <a:xfrm>
            <a:off x="4978400" y="859830"/>
            <a:ext cx="4064000" cy="3604220"/>
          </a:xfrm>
          <a:solidFill>
            <a:schemeClr val="tx1">
              <a:lumMod val="10000"/>
              <a:lumOff val="90000"/>
            </a:schemeClr>
          </a:solidFill>
        </p:spPr>
        <p:txBody>
          <a:bodyPr/>
          <a:lstStyle/>
          <a:p>
            <a:pPr>
              <a:spcBef>
                <a:spcPts val="0"/>
              </a:spcBef>
            </a:pPr>
            <a:r>
              <a:rPr lang="en-GB" dirty="0"/>
              <a:t> </a:t>
            </a:r>
            <a:r>
              <a:rPr lang="en-GB" sz="1200" dirty="0" err="1"/>
              <a:t>obs</a:t>
            </a:r>
            <a:r>
              <a:rPr lang="en-GB" sz="1200" dirty="0"/>
              <a:t> bias:</a:t>
            </a:r>
          </a:p>
          <a:p>
            <a:pPr>
              <a:spcBef>
                <a:spcPts val="0"/>
              </a:spcBef>
            </a:pPr>
            <a:r>
              <a:rPr lang="en-GB" sz="1200" dirty="0"/>
              <a:t>    input file: </a:t>
            </a:r>
            <a:r>
              <a:rPr lang="en-GB" sz="1200" dirty="0" smtClean="0"/>
              <a:t>satbias_atms_n20_20200331T1800.nc4</a:t>
            </a:r>
            <a:endParaRPr lang="en-GB" sz="1200" dirty="0"/>
          </a:p>
          <a:p>
            <a:pPr>
              <a:spcBef>
                <a:spcPts val="0"/>
              </a:spcBef>
            </a:pPr>
            <a:r>
              <a:rPr lang="en-GB" sz="1200" dirty="0"/>
              <a:t>    static </a:t>
            </a:r>
            <a:r>
              <a:rPr lang="en-GB" sz="1200" dirty="0" err="1"/>
              <a:t>bc</a:t>
            </a:r>
            <a:r>
              <a:rPr lang="en-GB" sz="1200" dirty="0"/>
              <a:t>:</a:t>
            </a:r>
          </a:p>
          <a:p>
            <a:pPr>
              <a:spcBef>
                <a:spcPts val="0"/>
              </a:spcBef>
            </a:pPr>
            <a:r>
              <a:rPr lang="en-GB" sz="1200" dirty="0"/>
              <a:t>      predictors:</a:t>
            </a:r>
          </a:p>
          <a:p>
            <a:pPr>
              <a:spcBef>
                <a:spcPts val="0"/>
              </a:spcBef>
            </a:pPr>
            <a:r>
              <a:rPr lang="en-GB" sz="1200" dirty="0"/>
              <a:t>      - name: </a:t>
            </a:r>
            <a:r>
              <a:rPr lang="en-GB" sz="1200" dirty="0" err="1"/>
              <a:t>interpolate_data_from_file</a:t>
            </a:r>
            <a:endParaRPr lang="en-GB" sz="1200" dirty="0"/>
          </a:p>
          <a:p>
            <a:pPr>
              <a:spcBef>
                <a:spcPts val="0"/>
              </a:spcBef>
            </a:pPr>
            <a:r>
              <a:rPr lang="en-GB" sz="1200" dirty="0" smtClean="0"/>
              <a:t>          corrected variables:</a:t>
            </a:r>
          </a:p>
          <a:p>
            <a:pPr>
              <a:spcBef>
                <a:spcPts val="0"/>
              </a:spcBef>
            </a:pPr>
            <a:r>
              <a:rPr lang="en-GB" sz="1200" dirty="0" smtClean="0"/>
              <a:t>          </a:t>
            </a:r>
            <a:r>
              <a:rPr lang="en-GB" sz="1200" dirty="0"/>
              <a:t>- name: </a:t>
            </a:r>
            <a:r>
              <a:rPr lang="en-GB" sz="1200" dirty="0" err="1"/>
              <a:t>brightness_temperature</a:t>
            </a:r>
            <a:endParaRPr lang="en-GB" sz="1200" dirty="0"/>
          </a:p>
          <a:p>
            <a:pPr>
              <a:spcBef>
                <a:spcPts val="0"/>
              </a:spcBef>
            </a:pPr>
            <a:r>
              <a:rPr lang="en-GB" sz="1200" dirty="0"/>
              <a:t>            channels: *channels</a:t>
            </a:r>
          </a:p>
          <a:p>
            <a:pPr>
              <a:spcBef>
                <a:spcPts val="0"/>
              </a:spcBef>
            </a:pPr>
            <a:r>
              <a:rPr lang="en-GB" sz="1200" dirty="0"/>
              <a:t>            file: </a:t>
            </a:r>
            <a:r>
              <a:rPr lang="en-GB" sz="1200" dirty="0" smtClean="0"/>
              <a:t>static_bias_atms_n20.nc4</a:t>
            </a:r>
            <a:endParaRPr lang="en-GB" sz="1200" dirty="0"/>
          </a:p>
          <a:p>
            <a:pPr>
              <a:spcBef>
                <a:spcPts val="0"/>
              </a:spcBef>
            </a:pPr>
            <a:r>
              <a:rPr lang="en-GB" sz="1200" dirty="0" smtClean="0"/>
              <a:t>            interpolation</a:t>
            </a:r>
            <a:r>
              <a:rPr lang="en-GB" sz="1200" dirty="0"/>
              <a:t>:</a:t>
            </a:r>
          </a:p>
          <a:p>
            <a:pPr>
              <a:spcBef>
                <a:spcPts val="0"/>
              </a:spcBef>
            </a:pPr>
            <a:r>
              <a:rPr lang="en-GB" sz="1200" dirty="0"/>
              <a:t>            - name: </a:t>
            </a:r>
            <a:r>
              <a:rPr lang="en-GB" sz="1200" dirty="0" err="1"/>
              <a:t>scan_position@MetaData</a:t>
            </a:r>
            <a:endParaRPr lang="en-GB" sz="1200" dirty="0"/>
          </a:p>
          <a:p>
            <a:pPr>
              <a:spcBef>
                <a:spcPts val="0"/>
              </a:spcBef>
            </a:pPr>
            <a:r>
              <a:rPr lang="en-GB" sz="1200" dirty="0"/>
              <a:t>              method: exact </a:t>
            </a:r>
          </a:p>
          <a:p>
            <a:pPr>
              <a:spcBef>
                <a:spcPts val="0"/>
              </a:spcBef>
            </a:pPr>
            <a:r>
              <a:rPr lang="en-GB" sz="1200" dirty="0"/>
              <a:t>    </a:t>
            </a:r>
            <a:r>
              <a:rPr lang="en-GB" sz="1200" dirty="0" err="1"/>
              <a:t>variational</a:t>
            </a:r>
            <a:r>
              <a:rPr lang="en-GB" sz="1200" dirty="0"/>
              <a:t> </a:t>
            </a:r>
            <a:r>
              <a:rPr lang="en-GB" sz="1200" dirty="0" err="1"/>
              <a:t>bc</a:t>
            </a:r>
            <a:r>
              <a:rPr lang="en-GB" sz="1200" dirty="0"/>
              <a:t>:</a:t>
            </a:r>
          </a:p>
          <a:p>
            <a:pPr>
              <a:spcBef>
                <a:spcPts val="0"/>
              </a:spcBef>
            </a:pPr>
            <a:r>
              <a:rPr lang="en-GB" sz="1200" dirty="0"/>
              <a:t>      predictors:</a:t>
            </a:r>
          </a:p>
          <a:p>
            <a:pPr>
              <a:spcBef>
                <a:spcPts val="0"/>
              </a:spcBef>
            </a:pPr>
            <a:r>
              <a:rPr lang="en-GB" sz="1200" dirty="0"/>
              <a:t>      - name: constant</a:t>
            </a:r>
          </a:p>
          <a:p>
            <a:pPr>
              <a:spcBef>
                <a:spcPts val="0"/>
              </a:spcBef>
            </a:pPr>
            <a:r>
              <a:rPr lang="en-GB" sz="1200" dirty="0"/>
              <a:t>      - name: thickness</a:t>
            </a:r>
          </a:p>
          <a:p>
            <a:pPr>
              <a:spcBef>
                <a:spcPts val="0"/>
              </a:spcBef>
            </a:pPr>
            <a:r>
              <a:rPr lang="en-GB" sz="1200" dirty="0"/>
              <a:t>        options:</a:t>
            </a:r>
          </a:p>
          <a:p>
            <a:pPr>
              <a:spcBef>
                <a:spcPts val="0"/>
              </a:spcBef>
            </a:pPr>
            <a:r>
              <a:rPr lang="en-GB" sz="1200" dirty="0"/>
              <a:t>          layer top: 30000</a:t>
            </a:r>
          </a:p>
          <a:p>
            <a:pPr>
              <a:spcBef>
                <a:spcPts val="0"/>
              </a:spcBef>
            </a:pPr>
            <a:r>
              <a:rPr lang="en-GB" sz="1200" dirty="0"/>
              <a:t>          layer base: </a:t>
            </a:r>
            <a:r>
              <a:rPr lang="en-GB" sz="1200" dirty="0" smtClean="0"/>
              <a:t>85000  …</a:t>
            </a:r>
            <a:endParaRPr lang="en-GB" sz="1200" dirty="0"/>
          </a:p>
        </p:txBody>
      </p:sp>
      <p:sp>
        <p:nvSpPr>
          <p:cNvPr id="7" name="TextBox 6"/>
          <p:cNvSpPr txBox="1"/>
          <p:nvPr/>
        </p:nvSpPr>
        <p:spPr>
          <a:xfrm>
            <a:off x="533400" y="748934"/>
            <a:ext cx="4127500" cy="38163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noAutofit/>
          </a:bodyPr>
          <a:lstStyle/>
          <a:p>
            <a:pPr marL="285750" indent="-285750" defTabSz="584200" hangingPunct="0">
              <a:buFont typeface="Arial" panose="020B0604020202020204" pitchFamily="34" charset="0"/>
              <a:buChar char="•"/>
            </a:pPr>
            <a:r>
              <a:rPr lang="en-GB" sz="1800" kern="0" dirty="0">
                <a:solidFill>
                  <a:srgbClr val="2A2A2A"/>
                </a:solidFill>
                <a:latin typeface="Calibri" panose="020F0502020204030204" pitchFamily="34" charset="0"/>
                <a:ea typeface="Calibri" panose="020F0502020204030204" pitchFamily="34" charset="0"/>
              </a:rPr>
              <a:t>Bias correction </a:t>
            </a:r>
            <a:r>
              <a:rPr lang="en-GB" sz="1800" kern="0" dirty="0" err="1">
                <a:solidFill>
                  <a:srgbClr val="2A2A2A"/>
                </a:solidFill>
                <a:latin typeface="Calibri" panose="020F0502020204030204" pitchFamily="34" charset="0"/>
                <a:ea typeface="Calibri" panose="020F0502020204030204" pitchFamily="34" charset="0"/>
              </a:rPr>
              <a:t>yaml</a:t>
            </a:r>
            <a:r>
              <a:rPr lang="en-GB" sz="1800" kern="0" dirty="0">
                <a:solidFill>
                  <a:srgbClr val="2A2A2A"/>
                </a:solidFill>
                <a:latin typeface="Calibri" panose="020F0502020204030204" pitchFamily="34" charset="0"/>
                <a:ea typeface="Calibri" panose="020F0502020204030204" pitchFamily="34" charset="0"/>
              </a:rPr>
              <a:t> section now constructed to reproduce </a:t>
            </a:r>
            <a:r>
              <a:rPr lang="en-GB" sz="1800" kern="0" dirty="0" smtClean="0">
                <a:solidFill>
                  <a:srgbClr val="2A2A2A"/>
                </a:solidFill>
                <a:latin typeface="Calibri" panose="020F0502020204030204" pitchFamily="34" charset="0"/>
                <a:ea typeface="Calibri" panose="020F0502020204030204" pitchFamily="34" charset="0"/>
              </a:rPr>
              <a:t>OPS </a:t>
            </a:r>
            <a:r>
              <a:rPr lang="en-GB" sz="1800" kern="0" dirty="0">
                <a:solidFill>
                  <a:srgbClr val="2A2A2A"/>
                </a:solidFill>
                <a:latin typeface="Calibri" panose="020F0502020204030204" pitchFamily="34" charset="0"/>
                <a:ea typeface="Calibri" panose="020F0502020204030204" pitchFamily="34" charset="0"/>
              </a:rPr>
              <a:t>bias correction. </a:t>
            </a:r>
            <a:endParaRPr lang="en-GB" sz="1800" kern="0" dirty="0" smtClean="0">
              <a:solidFill>
                <a:srgbClr val="2A2A2A"/>
              </a:solidFill>
              <a:latin typeface="Calibri" panose="020F0502020204030204" pitchFamily="34" charset="0"/>
              <a:ea typeface="Calibri" panose="020F0502020204030204" pitchFamily="34" charset="0"/>
            </a:endParaRPr>
          </a:p>
          <a:p>
            <a:pPr marL="285750" indent="-285750" defTabSz="584200" hangingPunct="0">
              <a:buFont typeface="Arial" panose="020B0604020202020204" pitchFamily="34" charset="0"/>
              <a:buChar char="•"/>
            </a:pPr>
            <a:endParaRPr lang="en-GB" sz="1800" kern="0" dirty="0">
              <a:solidFill>
                <a:srgbClr val="2A2A2A"/>
              </a:solidFill>
              <a:latin typeface="Calibri" panose="020F0502020204030204" pitchFamily="34" charset="0"/>
              <a:ea typeface="Calibri" panose="020F0502020204030204" pitchFamily="34" charset="0"/>
            </a:endParaRPr>
          </a:p>
          <a:p>
            <a:pPr marL="285750" indent="-285750" defTabSz="584200" hangingPunct="0">
              <a:buFont typeface="Arial" panose="020B0604020202020204" pitchFamily="34" charset="0"/>
              <a:buChar char="•"/>
            </a:pPr>
            <a:r>
              <a:rPr lang="en-US" sz="1800" kern="0" dirty="0" smtClean="0">
                <a:solidFill>
                  <a:srgbClr val="2A2A2A"/>
                </a:solidFill>
                <a:latin typeface="Calibri" panose="020F0502020204030204" pitchFamily="34" charset="0"/>
                <a:ea typeface="Calibri" panose="020F0502020204030204" pitchFamily="34" charset="0"/>
              </a:rPr>
              <a:t>Static scan bias</a:t>
            </a:r>
          </a:p>
          <a:p>
            <a:pPr marL="285750" indent="-285750" defTabSz="584200" hangingPunct="0">
              <a:buFont typeface="Arial" panose="020B0604020202020204" pitchFamily="34" charset="0"/>
              <a:buChar char="•"/>
            </a:pPr>
            <a:r>
              <a:rPr lang="en-US" sz="1800" kern="0" dirty="0" smtClean="0">
                <a:solidFill>
                  <a:srgbClr val="2A2A2A"/>
                </a:solidFill>
                <a:latin typeface="Calibri" panose="020F0502020204030204" pitchFamily="34" charset="0"/>
                <a:ea typeface="Calibri" panose="020F0502020204030204" pitchFamily="34" charset="0"/>
              </a:rPr>
              <a:t>Constant</a:t>
            </a:r>
            <a:endParaRPr lang="en-US" sz="1800" kern="0" dirty="0">
              <a:solidFill>
                <a:srgbClr val="2A2A2A"/>
              </a:solidFill>
              <a:latin typeface="Calibri" panose="020F0502020204030204" pitchFamily="34" charset="0"/>
              <a:ea typeface="Calibri" panose="020F0502020204030204" pitchFamily="34" charset="0"/>
            </a:endParaRPr>
          </a:p>
          <a:p>
            <a:pPr marL="285750" indent="-285750" defTabSz="584200" hangingPunct="0">
              <a:buFont typeface="Arial" panose="020B0604020202020204" pitchFamily="34" charset="0"/>
              <a:buChar char="•"/>
            </a:pPr>
            <a:r>
              <a:rPr lang="en-US" sz="1800" kern="0" dirty="0" smtClean="0">
                <a:solidFill>
                  <a:srgbClr val="2A2A2A"/>
                </a:solidFill>
                <a:latin typeface="Calibri" panose="020F0502020204030204" pitchFamily="34" charset="0"/>
                <a:ea typeface="Calibri" panose="020F0502020204030204" pitchFamily="34" charset="0"/>
              </a:rPr>
              <a:t>Thickness (x2) </a:t>
            </a:r>
          </a:p>
          <a:p>
            <a:pPr marL="285750" indent="-285750" defTabSz="584200" hangingPunct="0">
              <a:buFont typeface="Arial" panose="020B0604020202020204" pitchFamily="34" charset="0"/>
              <a:buChar char="•"/>
            </a:pPr>
            <a:r>
              <a:rPr lang="en-US" sz="1800" kern="0" dirty="0" smtClean="0">
                <a:solidFill>
                  <a:srgbClr val="2A2A2A"/>
                </a:solidFill>
                <a:latin typeface="Calibri" panose="020F0502020204030204" pitchFamily="34" charset="0"/>
                <a:ea typeface="Calibri" panose="020F0502020204030204" pitchFamily="34" charset="0"/>
              </a:rPr>
              <a:t>Legendre (x4)</a:t>
            </a:r>
            <a:endParaRPr lang="en-GB" sz="1800" kern="0" dirty="0" smtClean="0">
              <a:solidFill>
                <a:srgbClr val="2A2A2A"/>
              </a:solidFill>
              <a:latin typeface="Calibri" panose="020F0502020204030204" pitchFamily="34" charset="0"/>
              <a:ea typeface="Calibri" panose="020F0502020204030204" pitchFamily="34" charset="0"/>
            </a:endParaRPr>
          </a:p>
          <a:p>
            <a:pPr marL="285750" indent="-285750" defTabSz="584200" hangingPunct="0">
              <a:buFont typeface="Arial" panose="020B0604020202020204" pitchFamily="34" charset="0"/>
              <a:buChar char="•"/>
            </a:pPr>
            <a:endParaRPr lang="en-GB" sz="1800" kern="0" dirty="0">
              <a:solidFill>
                <a:srgbClr val="2A2A2A"/>
              </a:solidFill>
              <a:latin typeface="Calibri" panose="020F0502020204030204" pitchFamily="34" charset="0"/>
              <a:ea typeface="Calibri" panose="020F0502020204030204" pitchFamily="34" charset="0"/>
            </a:endParaRPr>
          </a:p>
          <a:p>
            <a:pPr marL="285750" indent="-285750" defTabSz="584200" hangingPunct="0">
              <a:buFont typeface="Arial" panose="020B0604020202020204" pitchFamily="34" charset="0"/>
              <a:buChar char="•"/>
            </a:pPr>
            <a:r>
              <a:rPr lang="en-GB" sz="1800" kern="0" dirty="0" smtClean="0">
                <a:solidFill>
                  <a:srgbClr val="2A2A2A"/>
                </a:solidFill>
                <a:latin typeface="Calibri" panose="020F0502020204030204" pitchFamily="34" charset="0"/>
                <a:ea typeface="Calibri" panose="020F0502020204030204" pitchFamily="34" charset="0"/>
              </a:rPr>
              <a:t>JEDI biases matches OPS values </a:t>
            </a:r>
            <a:r>
              <a:rPr lang="en-GB" sz="1800" kern="0" dirty="0">
                <a:solidFill>
                  <a:srgbClr val="2A2A2A"/>
                </a:solidFill>
                <a:latin typeface="Calibri" panose="020F0502020204030204" pitchFamily="34" charset="0"/>
                <a:ea typeface="Calibri" panose="020F0502020204030204" pitchFamily="34" charset="0"/>
              </a:rPr>
              <a:t>to 7-8 </a:t>
            </a:r>
            <a:r>
              <a:rPr lang="en-GB" sz="1800" kern="0" dirty="0" smtClean="0">
                <a:solidFill>
                  <a:srgbClr val="2A2A2A"/>
                </a:solidFill>
                <a:latin typeface="Calibri" panose="020F0502020204030204" pitchFamily="34" charset="0"/>
                <a:ea typeface="Calibri" panose="020F0502020204030204" pitchFamily="34" charset="0"/>
              </a:rPr>
              <a:t>significant figures</a:t>
            </a:r>
          </a:p>
          <a:p>
            <a:pPr marR="0" algn="l" defTabSz="584200" rtl="0" fontAlgn="auto" latinLnBrk="0" hangingPunct="0">
              <a:lnSpc>
                <a:spcPct val="100000"/>
              </a:lnSpc>
              <a:spcBef>
                <a:spcPts val="0"/>
              </a:spcBef>
              <a:spcAft>
                <a:spcPts val="0"/>
              </a:spcAft>
              <a:buClrTx/>
              <a:buSzTx/>
              <a:tabLst/>
            </a:pPr>
            <a:endParaRPr kumimoji="0" lang="en-GB" sz="1800" b="0" i="0" u="none" strike="noStrike" cap="none" spc="0" normalizeH="0" baseline="0" dirty="0" smtClean="0">
              <a:ln>
                <a:noFill/>
              </a:ln>
              <a:solidFill>
                <a:schemeClr val="tx1"/>
              </a:solidFill>
              <a:effectLst/>
              <a:uFillTx/>
              <a:latin typeface="+mn-lt"/>
              <a:ea typeface="+mn-ea"/>
              <a:cs typeface="+mn-cs"/>
              <a:sym typeface="Helvetica Light"/>
            </a:endParaRPr>
          </a:p>
        </p:txBody>
      </p:sp>
    </p:spTree>
    <p:extLst>
      <p:ext uri="{BB962C8B-B14F-4D97-AF65-F5344CB8AC3E}">
        <p14:creationId xmlns:p14="http://schemas.microsoft.com/office/powerpoint/2010/main" val="339092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GB" kern="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3" name="Title 2"/>
          <p:cNvSpPr>
            <a:spLocks noGrp="1"/>
          </p:cNvSpPr>
          <p:nvPr>
            <p:ph type="title"/>
          </p:nvPr>
        </p:nvSpPr>
        <p:spPr>
          <a:xfrm>
            <a:off x="2934537" y="6306"/>
            <a:ext cx="3163521" cy="623248"/>
          </a:xfrm>
        </p:spPr>
        <p:txBody>
          <a:bodyPr/>
          <a:lstStyle/>
          <a:p>
            <a:r>
              <a:rPr lang="en-US" dirty="0" smtClean="0">
                <a:solidFill>
                  <a:schemeClr val="bg2"/>
                </a:solidFill>
              </a:rPr>
              <a:t>Conclusions</a:t>
            </a:r>
            <a:endParaRPr lang="en-GB" dirty="0">
              <a:solidFill>
                <a:schemeClr val="bg2"/>
              </a:solidFill>
            </a:endParaRPr>
          </a:p>
        </p:txBody>
      </p:sp>
      <p:sp>
        <p:nvSpPr>
          <p:cNvPr id="4" name="Text Placeholder 3"/>
          <p:cNvSpPr>
            <a:spLocks noGrp="1"/>
          </p:cNvSpPr>
          <p:nvPr>
            <p:ph type="body" sz="quarter" idx="11"/>
          </p:nvPr>
        </p:nvSpPr>
        <p:spPr>
          <a:xfrm>
            <a:off x="227872" y="866049"/>
            <a:ext cx="8426190" cy="611706"/>
          </a:xfrm>
        </p:spPr>
        <p:txBody>
          <a:bodyPr/>
          <a:lstStyle/>
          <a:p>
            <a:pPr marL="285750" indent="-285750">
              <a:buFont typeface="Arial" panose="020B0604020202020204" pitchFamily="34" charset="0"/>
              <a:buChar char="•"/>
            </a:pPr>
            <a:r>
              <a:rPr lang="en-US" sz="1400" kern="1200" dirty="0" smtClean="0">
                <a:solidFill>
                  <a:srgbClr val="0070C0"/>
                </a:solidFill>
                <a:latin typeface="Calibri" panose="020F0502020204030204" pitchFamily="34" charset="0"/>
                <a:cs typeface="Calibri" panose="020F0502020204030204" pitchFamily="34" charset="0"/>
              </a:rPr>
              <a:t>Goal: Replicate </a:t>
            </a:r>
            <a:r>
              <a:rPr lang="en-US" sz="1400" kern="1200" dirty="0">
                <a:solidFill>
                  <a:srgbClr val="0070C0"/>
                </a:solidFill>
                <a:latin typeface="Calibri" panose="020F0502020204030204" pitchFamily="34" charset="0"/>
                <a:cs typeface="Calibri" panose="020F0502020204030204" pitchFamily="34" charset="0"/>
              </a:rPr>
              <a:t>our current Observation </a:t>
            </a:r>
            <a:r>
              <a:rPr lang="en-US" sz="1400" kern="1200" dirty="0" smtClean="0">
                <a:solidFill>
                  <a:srgbClr val="0070C0"/>
                </a:solidFill>
                <a:latin typeface="Calibri" panose="020F0502020204030204" pitchFamily="34" charset="0"/>
                <a:cs typeface="Calibri" panose="020F0502020204030204" pitchFamily="34" charset="0"/>
              </a:rPr>
              <a:t>Processing System </a:t>
            </a:r>
            <a:r>
              <a:rPr lang="en-US" sz="1400" kern="1200" dirty="0">
                <a:solidFill>
                  <a:srgbClr val="0070C0"/>
                </a:solidFill>
                <a:latin typeface="Calibri" panose="020F0502020204030204" pitchFamily="34" charset="0"/>
                <a:cs typeface="Calibri" panose="020F0502020204030204" pitchFamily="34" charset="0"/>
              </a:rPr>
              <a:t>science for atmospheric data </a:t>
            </a:r>
            <a:r>
              <a:rPr lang="en-US" sz="1400" kern="1200" dirty="0" smtClean="0">
                <a:solidFill>
                  <a:srgbClr val="0070C0"/>
                </a:solidFill>
                <a:latin typeface="Calibri" panose="020F0502020204030204" pitchFamily="34" charset="0"/>
                <a:cs typeface="Calibri" panose="020F0502020204030204" pitchFamily="34" charset="0"/>
              </a:rPr>
              <a:t>assimilation</a:t>
            </a:r>
          </a:p>
          <a:p>
            <a:pPr marL="285750" indent="-285750">
              <a:buFont typeface="Arial" panose="020B0604020202020204" pitchFamily="34" charset="0"/>
              <a:buChar char="•"/>
            </a:pPr>
            <a:r>
              <a:rPr lang="en-US" sz="1400" kern="1200" dirty="0" smtClean="0">
                <a:solidFill>
                  <a:srgbClr val="0070C0"/>
                </a:solidFill>
                <a:latin typeface="Calibri" panose="020F0502020204030204" pitchFamily="34" charset="0"/>
                <a:cs typeface="Calibri" panose="020F0502020204030204" pitchFamily="34" charset="0"/>
              </a:rPr>
              <a:t>First system will do observation processing in JOPA, but 4D-Var will continue to use old VAR system.</a:t>
            </a:r>
          </a:p>
          <a:p>
            <a:pPr marL="285750" indent="-285750">
              <a:buFont typeface="Arial" panose="020B0604020202020204" pitchFamily="34" charset="0"/>
              <a:buChar char="•"/>
            </a:pPr>
            <a:r>
              <a:rPr lang="en-US" sz="1400" kern="1200" dirty="0" smtClean="0">
                <a:solidFill>
                  <a:srgbClr val="0070C0"/>
                </a:solidFill>
                <a:latin typeface="Calibri" panose="020F0502020204030204" pitchFamily="34" charset="0"/>
                <a:cs typeface="Calibri" panose="020F0502020204030204" pitchFamily="34" charset="0"/>
              </a:rPr>
              <a:t>Project started Q3 2020 and finishes Q4 2023 when the new system goes operational</a:t>
            </a:r>
          </a:p>
          <a:p>
            <a:pPr marL="285750" indent="-285750">
              <a:buFont typeface="Arial" panose="020B0604020202020204" pitchFamily="34" charset="0"/>
              <a:buChar char="•"/>
            </a:pPr>
            <a:r>
              <a:rPr lang="en-US" sz="1400" kern="1200" dirty="0" smtClean="0">
                <a:solidFill>
                  <a:srgbClr val="0070C0"/>
                </a:solidFill>
                <a:latin typeface="Calibri" panose="020F0502020204030204" pitchFamily="34" charset="0"/>
                <a:cs typeface="Calibri" panose="020F0502020204030204" pitchFamily="34" charset="0"/>
              </a:rPr>
              <a:t>Progress towards ATMS processing in JOPA:</a:t>
            </a:r>
          </a:p>
          <a:p>
            <a:r>
              <a:rPr lang="en-US" sz="1400" kern="1200" dirty="0" smtClean="0">
                <a:solidFill>
                  <a:srgbClr val="0070C0"/>
                </a:solidFill>
                <a:latin typeface="Calibri" panose="020F0502020204030204" pitchFamily="34" charset="0"/>
                <a:cs typeface="Calibri" panose="020F0502020204030204" pitchFamily="34" charset="0"/>
              </a:rPr>
              <a:t>		-- All necessary filters and </a:t>
            </a:r>
            <a:r>
              <a:rPr lang="en-US" sz="1400" kern="1200" dirty="0" err="1" smtClean="0">
                <a:solidFill>
                  <a:srgbClr val="0070C0"/>
                </a:solidFill>
                <a:latin typeface="Calibri" panose="020F0502020204030204" pitchFamily="34" charset="0"/>
                <a:cs typeface="Calibri" panose="020F0502020204030204" pitchFamily="34" charset="0"/>
              </a:rPr>
              <a:t>obsfunctions</a:t>
            </a:r>
            <a:r>
              <a:rPr lang="en-US" sz="1400" kern="1200" dirty="0" smtClean="0">
                <a:solidFill>
                  <a:srgbClr val="0070C0"/>
                </a:solidFill>
                <a:latin typeface="Calibri" panose="020F0502020204030204" pitchFamily="34" charset="0"/>
                <a:cs typeface="Calibri" panose="020F0502020204030204" pitchFamily="34" charset="0"/>
              </a:rPr>
              <a:t> have been developed and tested to replicate operations</a:t>
            </a:r>
          </a:p>
          <a:p>
            <a:r>
              <a:rPr lang="en-US" sz="1400" kern="1200" dirty="0">
                <a:solidFill>
                  <a:srgbClr val="0070C0"/>
                </a:solidFill>
                <a:latin typeface="Calibri" panose="020F0502020204030204" pitchFamily="34" charset="0"/>
                <a:cs typeface="Calibri" panose="020F0502020204030204" pitchFamily="34" charset="0"/>
              </a:rPr>
              <a:t>	</a:t>
            </a:r>
            <a:r>
              <a:rPr lang="en-US" sz="1400" kern="1200" dirty="0" smtClean="0">
                <a:solidFill>
                  <a:srgbClr val="0070C0"/>
                </a:solidFill>
                <a:latin typeface="Calibri" panose="020F0502020204030204" pitchFamily="34" charset="0"/>
                <a:cs typeface="Calibri" panose="020F0502020204030204" pitchFamily="34" charset="0"/>
              </a:rPr>
              <a:t>	-- 1DVar filter has been implemented and reproduces OPS results</a:t>
            </a:r>
          </a:p>
          <a:p>
            <a:r>
              <a:rPr lang="en-US" sz="1400" kern="1200" dirty="0">
                <a:solidFill>
                  <a:srgbClr val="0070C0"/>
                </a:solidFill>
                <a:latin typeface="Calibri" panose="020F0502020204030204" pitchFamily="34" charset="0"/>
                <a:cs typeface="Calibri" panose="020F0502020204030204" pitchFamily="34" charset="0"/>
              </a:rPr>
              <a:t>	</a:t>
            </a:r>
            <a:r>
              <a:rPr lang="en-US" sz="1400" kern="1200" dirty="0" smtClean="0">
                <a:solidFill>
                  <a:srgbClr val="0070C0"/>
                </a:solidFill>
                <a:latin typeface="Calibri" panose="020F0502020204030204" pitchFamily="34" charset="0"/>
                <a:cs typeface="Calibri" panose="020F0502020204030204" pitchFamily="34" charset="0"/>
              </a:rPr>
              <a:t>	-- static and </a:t>
            </a:r>
            <a:r>
              <a:rPr lang="en-US" sz="1400" kern="1200" dirty="0" err="1" smtClean="0">
                <a:solidFill>
                  <a:srgbClr val="0070C0"/>
                </a:solidFill>
                <a:latin typeface="Calibri" panose="020F0502020204030204" pitchFamily="34" charset="0"/>
                <a:cs typeface="Calibri" panose="020F0502020204030204" pitchFamily="34" charset="0"/>
              </a:rPr>
              <a:t>variational</a:t>
            </a:r>
            <a:r>
              <a:rPr lang="en-US" sz="1400" kern="1200" dirty="0" smtClean="0">
                <a:solidFill>
                  <a:srgbClr val="0070C0"/>
                </a:solidFill>
                <a:latin typeface="Calibri" panose="020F0502020204030204" pitchFamily="34" charset="0"/>
                <a:cs typeface="Calibri" panose="020F0502020204030204" pitchFamily="34" charset="0"/>
              </a:rPr>
              <a:t> bias correction implemented and replicates OPS results</a:t>
            </a:r>
          </a:p>
          <a:p>
            <a:r>
              <a:rPr lang="en-US" sz="1400" kern="1200" dirty="0">
                <a:solidFill>
                  <a:srgbClr val="0070C0"/>
                </a:solidFill>
                <a:latin typeface="Calibri" panose="020F0502020204030204" pitchFamily="34" charset="0"/>
                <a:cs typeface="Calibri" panose="020F0502020204030204" pitchFamily="34" charset="0"/>
              </a:rPr>
              <a:t>	</a:t>
            </a:r>
            <a:r>
              <a:rPr lang="en-US" sz="1400" kern="1200" dirty="0" smtClean="0">
                <a:solidFill>
                  <a:srgbClr val="0070C0"/>
                </a:solidFill>
                <a:latin typeface="Calibri" panose="020F0502020204030204" pitchFamily="34" charset="0"/>
                <a:cs typeface="Calibri" panose="020F0502020204030204" pitchFamily="34" charset="0"/>
              </a:rPr>
              <a:t>	-- some capabilities are still in development (</a:t>
            </a:r>
            <a:r>
              <a:rPr lang="en-US" sz="1400" kern="1200" dirty="0" err="1" smtClean="0">
                <a:solidFill>
                  <a:srgbClr val="0070C0"/>
                </a:solidFill>
                <a:latin typeface="Calibri" panose="020F0502020204030204" pitchFamily="34" charset="0"/>
                <a:cs typeface="Calibri" panose="020F0502020204030204" pitchFamily="34" charset="0"/>
              </a:rPr>
              <a:t>eg</a:t>
            </a:r>
            <a:r>
              <a:rPr lang="en-US" sz="1400" kern="1200" dirty="0" smtClean="0">
                <a:solidFill>
                  <a:srgbClr val="0070C0"/>
                </a:solidFill>
                <a:latin typeface="Calibri" panose="020F0502020204030204" pitchFamily="34" charset="0"/>
                <a:cs typeface="Calibri" panose="020F0502020204030204" pitchFamily="34" charset="0"/>
              </a:rPr>
              <a:t>. QC flags), so intermediate fixes needed to meet deadline.</a:t>
            </a:r>
          </a:p>
          <a:p>
            <a:pPr marL="285750" indent="-285750">
              <a:buFont typeface="Arial" panose="020B0604020202020204" pitchFamily="34" charset="0"/>
              <a:buChar char="•"/>
            </a:pPr>
            <a:r>
              <a:rPr lang="en-US" sz="1400" kern="1200" dirty="0" smtClean="0">
                <a:solidFill>
                  <a:srgbClr val="0070C0"/>
                </a:solidFill>
                <a:latin typeface="Calibri" panose="020F0502020204030204" pitchFamily="34" charset="0"/>
                <a:cs typeface="Calibri" panose="020F0502020204030204" pitchFamily="34" charset="0"/>
              </a:rPr>
              <a:t>Overall very positive progress. Once ATMS is finished many other instruments will fall easily into place.</a:t>
            </a:r>
          </a:p>
          <a:p>
            <a:pPr marL="285750" indent="-285750">
              <a:buFont typeface="Arial" panose="020B0604020202020204" pitchFamily="34" charset="0"/>
              <a:buChar char="•"/>
            </a:pPr>
            <a:r>
              <a:rPr lang="en-US" sz="1400" kern="1200" dirty="0" smtClean="0">
                <a:solidFill>
                  <a:srgbClr val="0070C0"/>
                </a:solidFill>
                <a:latin typeface="Calibri" panose="020F0502020204030204" pitchFamily="34" charset="0"/>
                <a:cs typeface="Calibri" panose="020F0502020204030204" pitchFamily="34" charset="0"/>
              </a:rPr>
              <a:t>Future challenges </a:t>
            </a:r>
          </a:p>
          <a:p>
            <a:r>
              <a:rPr lang="en-US" sz="1400" kern="1200" dirty="0">
                <a:solidFill>
                  <a:srgbClr val="0070C0"/>
                </a:solidFill>
                <a:latin typeface="Calibri" panose="020F0502020204030204" pitchFamily="34" charset="0"/>
                <a:cs typeface="Calibri" panose="020F0502020204030204" pitchFamily="34" charset="0"/>
              </a:rPr>
              <a:t>	</a:t>
            </a:r>
            <a:r>
              <a:rPr lang="en-US" sz="1400" kern="1200" dirty="0" smtClean="0">
                <a:solidFill>
                  <a:srgbClr val="0070C0"/>
                </a:solidFill>
                <a:latin typeface="Calibri" panose="020F0502020204030204" pitchFamily="34" charset="0"/>
                <a:cs typeface="Calibri" panose="020F0502020204030204" pitchFamily="34" charset="0"/>
              </a:rPr>
              <a:t>	-- IASI/</a:t>
            </a:r>
            <a:r>
              <a:rPr lang="en-US" sz="1400" kern="1200" dirty="0" err="1" smtClean="0">
                <a:solidFill>
                  <a:srgbClr val="0070C0"/>
                </a:solidFill>
                <a:latin typeface="Calibri" panose="020F0502020204030204" pitchFamily="34" charset="0"/>
                <a:cs typeface="Calibri" panose="020F0502020204030204" pitchFamily="34" charset="0"/>
              </a:rPr>
              <a:t>CrIS</a:t>
            </a:r>
            <a:r>
              <a:rPr lang="en-US" sz="1400" kern="1200" dirty="0" smtClean="0">
                <a:solidFill>
                  <a:srgbClr val="0070C0"/>
                </a:solidFill>
                <a:latin typeface="Calibri" panose="020F0502020204030204" pitchFamily="34" charset="0"/>
                <a:cs typeface="Calibri" panose="020F0502020204030204" pitchFamily="34" charset="0"/>
              </a:rPr>
              <a:t>/AIRS processing with treatment of inter-channel error correlation and using radiances over cloud </a:t>
            </a:r>
          </a:p>
          <a:p>
            <a:r>
              <a:rPr lang="en-US" sz="1400" kern="1200" dirty="0">
                <a:solidFill>
                  <a:srgbClr val="0070C0"/>
                </a:solidFill>
                <a:latin typeface="Calibri" panose="020F0502020204030204" pitchFamily="34" charset="0"/>
                <a:cs typeface="Calibri" panose="020F0502020204030204" pitchFamily="34" charset="0"/>
              </a:rPr>
              <a:t>	</a:t>
            </a:r>
            <a:r>
              <a:rPr lang="en-US" sz="1400" kern="1200" dirty="0" smtClean="0">
                <a:solidFill>
                  <a:srgbClr val="0070C0"/>
                </a:solidFill>
                <a:latin typeface="Calibri" panose="020F0502020204030204" pitchFamily="34" charset="0"/>
                <a:cs typeface="Calibri" panose="020F0502020204030204" pitchFamily="34" charset="0"/>
              </a:rPr>
              <a:t>	-- ATOVS processing including all-sky treatment and land-surface emissivity atlases</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116299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644" y="819065"/>
            <a:ext cx="8437500" cy="623248"/>
          </a:xfrm>
        </p:spPr>
        <p:txBody>
          <a:bodyPr/>
          <a:lstStyle/>
          <a:p>
            <a:r>
              <a:rPr lang="en-US" dirty="0" smtClean="0"/>
              <a:t>Contributors</a:t>
            </a:r>
            <a:endParaRPr lang="en-GB" dirty="0"/>
          </a:p>
        </p:txBody>
      </p:sp>
      <p:sp>
        <p:nvSpPr>
          <p:cNvPr id="3" name="Text Placeholder 2"/>
          <p:cNvSpPr>
            <a:spLocks noGrp="1"/>
          </p:cNvSpPr>
          <p:nvPr>
            <p:ph type="body" sz="quarter" idx="10"/>
          </p:nvPr>
        </p:nvSpPr>
        <p:spPr>
          <a:xfrm>
            <a:off x="197644" y="1601921"/>
            <a:ext cx="4040127" cy="2970610"/>
          </a:xfrm>
        </p:spPr>
        <p:txBody>
          <a:bodyPr/>
          <a:lstStyle/>
          <a:p>
            <a:r>
              <a:rPr lang="en-US" dirty="0" smtClean="0"/>
              <a:t>Stu Newman </a:t>
            </a:r>
          </a:p>
          <a:p>
            <a:r>
              <a:rPr lang="en-US" dirty="0" smtClean="0"/>
              <a:t>Mike Cooke </a:t>
            </a:r>
          </a:p>
          <a:p>
            <a:r>
              <a:rPr lang="en-US" dirty="0" smtClean="0"/>
              <a:t>Brett Candy </a:t>
            </a:r>
          </a:p>
          <a:p>
            <a:r>
              <a:rPr lang="en-US" dirty="0" smtClean="0"/>
              <a:t>Fabien Carminati </a:t>
            </a:r>
          </a:p>
          <a:p>
            <a:r>
              <a:rPr lang="en-US" dirty="0" smtClean="0"/>
              <a:t>Yaswant Pradhan</a:t>
            </a:r>
          </a:p>
          <a:p>
            <a:r>
              <a:rPr lang="en-US" dirty="0" smtClean="0"/>
              <a:t>David Rundle </a:t>
            </a:r>
          </a:p>
          <a:p>
            <a:r>
              <a:rPr lang="en-US" dirty="0" smtClean="0"/>
              <a:t>Ruth Taylor</a:t>
            </a:r>
          </a:p>
          <a:p>
            <a:r>
              <a:rPr lang="en-US" dirty="0" smtClean="0"/>
              <a:t>Wojciech Smigaj </a:t>
            </a:r>
          </a:p>
          <a:p>
            <a:r>
              <a:rPr lang="en-US" dirty="0" smtClean="0"/>
              <a:t>Jo Waller</a:t>
            </a:r>
            <a:endParaRPr lang="en-GB" dirty="0"/>
          </a:p>
        </p:txBody>
      </p:sp>
      <p:sp>
        <p:nvSpPr>
          <p:cNvPr id="4" name="Footer Placeholder 3"/>
          <p:cNvSpPr>
            <a:spLocks noGrp="1"/>
          </p:cNvSpPr>
          <p:nvPr>
            <p:ph type="ftr" sz="quarter" idx="11"/>
          </p:nvPr>
        </p:nvSpPr>
        <p:spPr/>
        <p:txBody>
          <a:bodyPr/>
          <a:lstStyle/>
          <a:p>
            <a:r>
              <a:rPr lang="en-GB" kern="0" smtClean="0">
                <a:solidFill>
                  <a:srgbClr val="FFFFFF"/>
                </a:solidFill>
                <a:sym typeface="Helvetica Light"/>
              </a:rPr>
              <a:t>www.metoffice.gov.uk																									                      © Crown Copyright 2017, Met Office</a:t>
            </a:r>
            <a:endParaRPr lang="en-GB" kern="0" dirty="0">
              <a:solidFill>
                <a:srgbClr val="FFFFFF"/>
              </a:solidFill>
              <a:sym typeface="Helvetica Light"/>
            </a:endParaRPr>
          </a:p>
        </p:txBody>
      </p:sp>
    </p:spTree>
    <p:extLst>
      <p:ext uri="{BB962C8B-B14F-4D97-AF65-F5344CB8AC3E}">
        <p14:creationId xmlns:p14="http://schemas.microsoft.com/office/powerpoint/2010/main" val="3500677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0" y="4732338"/>
            <a:ext cx="9144000" cy="411162"/>
          </a:xfrm>
        </p:spPr>
        <p:txBody>
          <a:bodyPr/>
          <a:lstStyle/>
          <a:p>
            <a:r>
              <a:rPr lang="en-GB" kern="0" smtClean="0">
                <a:sym typeface="Helvetica Light"/>
              </a:rPr>
              <a:t>www.metoffice.gov.uk																									                      © Crown Copyright 2017, Met Office</a:t>
            </a:r>
            <a:endParaRPr lang="en-GB" kern="0" dirty="0">
              <a:sym typeface="Helvetica Light"/>
            </a:endParaRPr>
          </a:p>
        </p:txBody>
      </p:sp>
      <p:sp>
        <p:nvSpPr>
          <p:cNvPr id="7" name="Title 1"/>
          <p:cNvSpPr txBox="1">
            <a:spLocks/>
          </p:cNvSpPr>
          <p:nvPr/>
        </p:nvSpPr>
        <p:spPr>
          <a:xfrm>
            <a:off x="2896700" y="0"/>
            <a:ext cx="2469882" cy="623248"/>
          </a:xfrm>
          <a:prstGeom prst="rect">
            <a:avLst/>
          </a:prstGeom>
        </p:spPr>
        <p:txBody>
          <a:bodyPr vert="horz" wrap="square" lIns="68580" tIns="34290" rIns="68580" bIns="34290" rtlCol="0" anchor="t" anchorCtr="0">
            <a:spAutoFit/>
          </a:bodyPr>
          <a:lstStyle>
            <a:lvl1pPr marL="0" marR="0" indent="0" algn="l" defTabSz="219075" rtl="0" eaLnBrk="1" latinLnBrk="0" hangingPunct="1">
              <a:lnSpc>
                <a:spcPct val="100000"/>
              </a:lnSpc>
              <a:spcBef>
                <a:spcPts val="0"/>
              </a:spcBef>
              <a:spcAft>
                <a:spcPts val="0"/>
              </a:spcAft>
              <a:buClrTx/>
              <a:buSzTx/>
              <a:buFontTx/>
              <a:buNone/>
              <a:tabLst/>
              <a:defRPr sz="3600" b="0" i="0" u="none" strike="noStrike" cap="none" spc="0" baseline="0">
                <a:ln>
                  <a:noFill/>
                </a:ln>
                <a:solidFill>
                  <a:schemeClr val="tx1"/>
                </a:solidFill>
                <a:uFillTx/>
                <a:latin typeface="+mj-lt"/>
                <a:ea typeface="+mn-ea"/>
                <a:cs typeface="+mn-cs"/>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9pPr>
          </a:lstStyle>
          <a:p>
            <a:r>
              <a:rPr lang="en-US" kern="0" dirty="0" smtClean="0">
                <a:solidFill>
                  <a:schemeClr val="bg2"/>
                </a:solidFill>
              </a:rPr>
              <a:t>Overview</a:t>
            </a:r>
            <a:endParaRPr lang="en-GB" kern="0" dirty="0">
              <a:solidFill>
                <a:schemeClr val="bg2"/>
              </a:solidFill>
            </a:endParaRPr>
          </a:p>
        </p:txBody>
      </p:sp>
      <p:sp>
        <p:nvSpPr>
          <p:cNvPr id="8" name="Rectangle 7"/>
          <p:cNvSpPr/>
          <p:nvPr/>
        </p:nvSpPr>
        <p:spPr>
          <a:xfrm>
            <a:off x="785122" y="1393671"/>
            <a:ext cx="7072411" cy="1569660"/>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GB" sz="2400" dirty="0">
                <a:latin typeface="Calibri" panose="020F0502020204030204" pitchFamily="34" charset="0"/>
                <a:ea typeface="Times New Roman" panose="02020603050405020304" pitchFamily="18" charset="0"/>
              </a:rPr>
              <a:t>Motivation </a:t>
            </a:r>
            <a:endParaRPr lang="en-GB" sz="2400" dirty="0" smtClean="0">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GB" sz="2400" dirty="0" smtClean="0">
                <a:latin typeface="Calibri" panose="020F0502020204030204" pitchFamily="34" charset="0"/>
                <a:ea typeface="Times New Roman" panose="02020603050405020304" pitchFamily="18" charset="0"/>
              </a:rPr>
              <a:t>Overview </a:t>
            </a:r>
            <a:r>
              <a:rPr lang="en-GB" sz="2400" dirty="0">
                <a:latin typeface="Calibri" panose="020F0502020204030204" pitchFamily="34" charset="0"/>
                <a:ea typeface="Times New Roman" panose="02020603050405020304" pitchFamily="18" charset="0"/>
              </a:rPr>
              <a:t>of </a:t>
            </a:r>
            <a:r>
              <a:rPr lang="en-GB" sz="2400" dirty="0" smtClean="0">
                <a:latin typeface="Calibri" panose="020F0502020204030204" pitchFamily="34" charset="0"/>
                <a:ea typeface="Times New Roman" panose="02020603050405020304" pitchFamily="18" charset="0"/>
              </a:rPr>
              <a:t>Radiance Processing timeline</a:t>
            </a:r>
          </a:p>
          <a:p>
            <a:pPr marL="342900" marR="0" lvl="0" indent="-342900">
              <a:spcBef>
                <a:spcPts val="0"/>
              </a:spcBef>
              <a:spcAft>
                <a:spcPts val="0"/>
              </a:spcAft>
              <a:buFont typeface="Symbol" panose="05050102010706020507" pitchFamily="18" charset="2"/>
              <a:buChar char=""/>
            </a:pPr>
            <a:r>
              <a:rPr lang="en-US" sz="2400" dirty="0" smtClean="0">
                <a:latin typeface="Calibri" panose="020F0502020204030204" pitchFamily="34" charset="0"/>
                <a:ea typeface="Calibri" panose="020F0502020204030204" pitchFamily="34" charset="0"/>
              </a:rPr>
              <a:t>Report on progress </a:t>
            </a:r>
          </a:p>
          <a:p>
            <a:pPr marL="342900" marR="0" lvl="0" indent="-342900">
              <a:spcBef>
                <a:spcPts val="0"/>
              </a:spcBef>
              <a:spcAft>
                <a:spcPts val="0"/>
              </a:spcAft>
              <a:buFont typeface="Symbol" panose="05050102010706020507" pitchFamily="18" charset="2"/>
              <a:buChar char=""/>
            </a:pPr>
            <a:r>
              <a:rPr lang="en-GB" sz="2400" dirty="0" smtClean="0">
                <a:latin typeface="Calibri" panose="020F0502020204030204" pitchFamily="34" charset="0"/>
                <a:ea typeface="Times New Roman" panose="02020603050405020304" pitchFamily="18" charset="0"/>
              </a:rPr>
              <a:t>Specific contributions focusing on ATMS</a:t>
            </a:r>
            <a:endParaRPr lang="en-GB" sz="24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381280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E9D0259-F4CE-4C4A-9990-7C05C6F432C3}"/>
              </a:ext>
            </a:extLst>
          </p:cNvPr>
          <p:cNvSpPr>
            <a:spLocks noChangeAspect="1"/>
          </p:cNvSpPr>
          <p:nvPr/>
        </p:nvSpPr>
        <p:spPr>
          <a:xfrm>
            <a:off x="240988" y="1254992"/>
            <a:ext cx="3919181" cy="2800767"/>
          </a:xfrm>
          <a:prstGeom prst="rect">
            <a:avLst/>
          </a:prstGeom>
        </p:spPr>
        <p:txBody>
          <a:bodyPr wrap="square">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A2A2A"/>
                </a:solidFill>
                <a:effectLst/>
                <a:uLnTx/>
                <a:uFillTx/>
                <a:latin typeface="Calibri" panose="020F0502020204030204" pitchFamily="34" charset="0"/>
                <a:ea typeface="Calibri" panose="020F0502020204030204" pitchFamily="34" charset="0"/>
                <a:cs typeface="Calibri" panose="020F0502020204030204" pitchFamily="34" charset="0"/>
              </a:rPr>
              <a:t>Delivering the Next Generation </a:t>
            </a:r>
            <a:r>
              <a:rPr kumimoji="0" lang="en-US" sz="1600" b="0" i="0" u="none" strike="noStrike" kern="1200" cap="none" spc="0" normalizeH="0" baseline="0" noProof="0" dirty="0">
                <a:ln>
                  <a:noFill/>
                </a:ln>
                <a:solidFill>
                  <a:srgbClr val="2A2A2A"/>
                </a:solidFill>
                <a:effectLst/>
                <a:uLnTx/>
                <a:uFillTx/>
                <a:latin typeface="Calibri" panose="020F0502020204030204" pitchFamily="34" charset="0"/>
                <a:ea typeface="+mn-ea"/>
                <a:cs typeface="Calibri" panose="020F0502020204030204" pitchFamily="34" charset="0"/>
              </a:rPr>
              <a:t>Observation Processing System</a:t>
            </a:r>
            <a:r>
              <a:rPr kumimoji="0" lang="en-US" sz="1600" b="0" i="0" u="none" strike="noStrike" kern="1200" cap="none" spc="0" normalizeH="0" baseline="0" noProof="0" dirty="0">
                <a:ln>
                  <a:noFill/>
                </a:ln>
                <a:solidFill>
                  <a:srgbClr val="2A2A2A"/>
                </a:solidFill>
                <a:effectLst/>
                <a:uLnTx/>
                <a:uFillTx/>
                <a:latin typeface="Calibri" panose="020F0502020204030204" pitchFamily="34" charset="0"/>
                <a:ea typeface="Calibri" panose="020F0502020204030204" pitchFamily="34" charset="0"/>
                <a:cs typeface="Calibri" panose="020F0502020204030204" pitchFamily="34" charset="0"/>
              </a:rPr>
              <a:t> within JEDI</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sng" strike="noStrike" kern="1200" cap="none" spc="0" normalizeH="0" baseline="0" noProof="0" dirty="0" smtClean="0">
                <a:ln>
                  <a:noFill/>
                </a:ln>
                <a:solidFill>
                  <a:srgbClr val="0070C0"/>
                </a:solidFill>
                <a:effectLst/>
                <a:uLnTx/>
                <a:uFillTx/>
                <a:latin typeface="Calibri" panose="020F0502020204030204" pitchFamily="34" charset="0"/>
                <a:ea typeface="+mn-ea"/>
                <a:cs typeface="Calibri" panose="020F0502020204030204" pitchFamily="34" charset="0"/>
              </a:rPr>
              <a:t>Replicate</a:t>
            </a:r>
            <a:r>
              <a:rPr kumimoji="0" lang="en-US" sz="1600" b="0" i="0" u="none" strike="noStrike" kern="1200" cap="none" spc="0" normalizeH="0" baseline="0" noProof="0" dirty="0" smtClean="0">
                <a:ln>
                  <a:noFill/>
                </a:ln>
                <a:solidFill>
                  <a:srgbClr val="0070C0"/>
                </a:solidFill>
                <a:effectLst/>
                <a:uLnTx/>
                <a:uFillTx/>
                <a:latin typeface="Calibri" panose="020F0502020204030204" pitchFamily="34" charset="0"/>
                <a:ea typeface="+mn-ea"/>
                <a:cs typeface="Calibri" panose="020F0502020204030204" pitchFamily="34" charset="0"/>
              </a:rPr>
              <a:t> our current Observation Processing </a:t>
            </a:r>
            <a:r>
              <a:rPr kumimoji="0" lang="en-US" sz="1600" b="0" i="0" u="sng" strike="noStrike" kern="1200" cap="none" spc="0" normalizeH="0" baseline="0" noProof="0" dirty="0" smtClean="0">
                <a:ln>
                  <a:noFill/>
                </a:ln>
                <a:solidFill>
                  <a:srgbClr val="0070C0"/>
                </a:solidFill>
                <a:effectLst/>
                <a:uLnTx/>
                <a:uFillTx/>
                <a:latin typeface="Calibri" panose="020F0502020204030204" pitchFamily="34" charset="0"/>
                <a:ea typeface="+mn-ea"/>
                <a:cs typeface="Calibri" panose="020F0502020204030204" pitchFamily="34" charset="0"/>
              </a:rPr>
              <a:t>science</a:t>
            </a:r>
            <a:r>
              <a:rPr kumimoji="0" lang="en-US" sz="1600" b="0" i="0" u="none" strike="noStrike" kern="1200" cap="none" spc="0" normalizeH="0" baseline="0" noProof="0" dirty="0" smtClean="0">
                <a:ln>
                  <a:noFill/>
                </a:ln>
                <a:solidFill>
                  <a:srgbClr val="0070C0"/>
                </a:solidFill>
                <a:effectLst/>
                <a:uLnTx/>
                <a:uFillTx/>
                <a:latin typeface="Calibri" panose="020F0502020204030204" pitchFamily="34" charset="0"/>
                <a:ea typeface="+mn-ea"/>
                <a:cs typeface="Calibri" panose="020F0502020204030204" pitchFamily="34" charset="0"/>
              </a:rPr>
              <a:t> for atmospheric data assimilation</a:t>
            </a:r>
            <a:r>
              <a:rPr kumimoji="0" lang="en-US" sz="1600" b="0" i="0" u="none" strike="noStrike" kern="1200" cap="none" spc="0" normalizeH="0" noProof="0" dirty="0" smtClean="0">
                <a:ln>
                  <a:noFill/>
                </a:ln>
                <a:solidFill>
                  <a:srgbClr val="0070C0"/>
                </a:solidFill>
                <a:effectLst/>
                <a:uLnTx/>
                <a:uFillTx/>
                <a:latin typeface="Calibri" panose="020F0502020204030204" pitchFamily="34" charset="0"/>
                <a:ea typeface="+mn-ea"/>
                <a:cs typeface="Calibri" panose="020F0502020204030204" pitchFamily="34" charset="0"/>
              </a:rPr>
              <a:t> in JEDI (JOPA)</a:t>
            </a:r>
            <a:endParaRPr kumimoji="0" lang="en-US" sz="1600" b="0" i="0" u="none" strike="noStrike" kern="1200" cap="none" spc="0" normalizeH="0" baseline="0" noProof="0" dirty="0" smtClean="0">
              <a:ln>
                <a:noFill/>
              </a:ln>
              <a:solidFill>
                <a:srgbClr val="0070C0"/>
              </a:solidFill>
              <a:effectLst/>
              <a:uLnTx/>
              <a:uFillTx/>
              <a:latin typeface="Calibri" panose="020F0502020204030204" pitchFamily="34" charset="0"/>
              <a:ea typeface="+mn-ea"/>
              <a:cs typeface="Calibri" panose="020F050202020403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latin typeface="Calibri" panose="020F0502020204030204" pitchFamily="34" charset="0"/>
                <a:cs typeface="Calibri" panose="020F0502020204030204" pitchFamily="34" charset="0"/>
              </a:rPr>
              <a:t>Initially, we will use JOPA to process data before inputting it into our current VAR system.</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solidFill>
                  <a:srgbClr val="0070C0"/>
                </a:solidFill>
                <a:latin typeface="Calibri" panose="020F0502020204030204" pitchFamily="34" charset="0"/>
                <a:cs typeface="Calibri" panose="020F0502020204030204" pitchFamily="34" charset="0"/>
              </a:rPr>
              <a:t>1-2 years later we’ll implement a full DA system within JEDI.</a:t>
            </a:r>
            <a:endParaRPr kumimoji="0" lang="en-US" sz="1600" b="0" i="0" u="none" strike="noStrike" kern="1200" cap="none" spc="0" normalizeH="0" baseline="0" noProof="0" dirty="0">
              <a:ln>
                <a:noFill/>
              </a:ln>
              <a:solidFill>
                <a:srgbClr val="2A2A2A"/>
              </a:solidFill>
              <a:effectLst/>
              <a:uLnTx/>
              <a:uFillTx/>
              <a:latin typeface="Calibri" panose="020F0502020204030204" pitchFamily="34" charset="0"/>
              <a:ea typeface="+mn-ea"/>
              <a:cs typeface="Calibri" panose="020F0502020204030204" pitchFamily="34" charset="0"/>
            </a:endParaRPr>
          </a:p>
        </p:txBody>
      </p:sp>
      <p:sp>
        <p:nvSpPr>
          <p:cNvPr id="14" name="Rectangle 13">
            <a:extLst>
              <a:ext uri="{FF2B5EF4-FFF2-40B4-BE49-F238E27FC236}">
                <a16:creationId xmlns:a16="http://schemas.microsoft.com/office/drawing/2014/main" id="{326FF507-9CEA-418B-B8DD-D01B48AA5F11}"/>
              </a:ext>
            </a:extLst>
          </p:cNvPr>
          <p:cNvSpPr>
            <a:spLocks/>
          </p:cNvSpPr>
          <p:nvPr/>
        </p:nvSpPr>
        <p:spPr>
          <a:xfrm>
            <a:off x="203925" y="936364"/>
            <a:ext cx="3919182" cy="3858058"/>
          </a:xfrm>
          <a:prstGeom prst="rect">
            <a:avLst/>
          </a:prstGeom>
          <a:noFill/>
          <a:ln w="12700" cap="flat" cmpd="sng" algn="ctr">
            <a:solidFill>
              <a:schemeClr val="tx1">
                <a:lumMod val="75000"/>
                <a:lumOff val="25000"/>
              </a:schemeClr>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Freeform 93">
            <a:extLst>
              <a:ext uri="{FF2B5EF4-FFF2-40B4-BE49-F238E27FC236}">
                <a16:creationId xmlns:a16="http://schemas.microsoft.com/office/drawing/2014/main" id="{237CB2E0-D874-4DC7-90F2-97449D2360D6}"/>
              </a:ext>
            </a:extLst>
          </p:cNvPr>
          <p:cNvSpPr>
            <a:spLocks noChangeAspect="1"/>
          </p:cNvSpPr>
          <p:nvPr/>
        </p:nvSpPr>
        <p:spPr>
          <a:xfrm>
            <a:off x="324737" y="775507"/>
            <a:ext cx="1511580" cy="318628"/>
          </a:xfrm>
          <a:custGeom>
            <a:avLst/>
            <a:gdLst>
              <a:gd name="connsiteX0" fmla="*/ 0 w 1586488"/>
              <a:gd name="connsiteY0" fmla="*/ 79324 h 793244"/>
              <a:gd name="connsiteX1" fmla="*/ 79324 w 1586488"/>
              <a:gd name="connsiteY1" fmla="*/ 0 h 793244"/>
              <a:gd name="connsiteX2" fmla="*/ 1507164 w 1586488"/>
              <a:gd name="connsiteY2" fmla="*/ 0 h 793244"/>
              <a:gd name="connsiteX3" fmla="*/ 1586488 w 1586488"/>
              <a:gd name="connsiteY3" fmla="*/ 79324 h 793244"/>
              <a:gd name="connsiteX4" fmla="*/ 1586488 w 1586488"/>
              <a:gd name="connsiteY4" fmla="*/ 713920 h 793244"/>
              <a:gd name="connsiteX5" fmla="*/ 1507164 w 1586488"/>
              <a:gd name="connsiteY5" fmla="*/ 793244 h 793244"/>
              <a:gd name="connsiteX6" fmla="*/ 79324 w 1586488"/>
              <a:gd name="connsiteY6" fmla="*/ 793244 h 793244"/>
              <a:gd name="connsiteX7" fmla="*/ 0 w 1586488"/>
              <a:gd name="connsiteY7" fmla="*/ 713920 h 793244"/>
              <a:gd name="connsiteX8" fmla="*/ 0 w 1586488"/>
              <a:gd name="connsiteY8" fmla="*/ 79324 h 793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6488" h="793244">
                <a:moveTo>
                  <a:pt x="0" y="79324"/>
                </a:moveTo>
                <a:cubicBezTo>
                  <a:pt x="0" y="35515"/>
                  <a:pt x="35515" y="0"/>
                  <a:pt x="79324" y="0"/>
                </a:cubicBezTo>
                <a:lnTo>
                  <a:pt x="1507164" y="0"/>
                </a:lnTo>
                <a:cubicBezTo>
                  <a:pt x="1550973" y="0"/>
                  <a:pt x="1586488" y="35515"/>
                  <a:pt x="1586488" y="79324"/>
                </a:cubicBezTo>
                <a:lnTo>
                  <a:pt x="1586488" y="713920"/>
                </a:lnTo>
                <a:cubicBezTo>
                  <a:pt x="1586488" y="757729"/>
                  <a:pt x="1550973" y="793244"/>
                  <a:pt x="1507164" y="793244"/>
                </a:cubicBezTo>
                <a:lnTo>
                  <a:pt x="79324" y="793244"/>
                </a:lnTo>
                <a:cubicBezTo>
                  <a:pt x="35515" y="793244"/>
                  <a:pt x="0" y="757729"/>
                  <a:pt x="0" y="713920"/>
                </a:cubicBezTo>
                <a:lnTo>
                  <a:pt x="0" y="79324"/>
                </a:lnTo>
                <a:close/>
              </a:path>
            </a:pathLst>
          </a:custGeom>
          <a:solidFill>
            <a:schemeClr val="tx1">
              <a:lumMod val="75000"/>
              <a:lumOff val="25000"/>
            </a:schemeClr>
          </a:solidFill>
          <a:ln>
            <a:noFill/>
          </a:ln>
          <a:effectLst/>
          <a:scene3d>
            <a:camera prst="orthographicFront"/>
            <a:lightRig rig="flat" dir="t"/>
          </a:scene3d>
          <a:sp3d prstMaterial="dkEdge">
            <a:bevelT w="8200" h="38100"/>
          </a:sp3d>
        </p:spPr>
        <p:txBody>
          <a:bodyPr spcFirstLastPara="0" vert="horz" wrap="square" lIns="36568" tIns="36568" rIns="36568" bIns="36568" numCol="1" spcCol="1270" anchor="ctr" anchorCtr="0">
            <a:noAutofit/>
          </a:bodyPr>
          <a:lstStyle/>
          <a:p>
            <a:pPr marL="0" marR="0" lvl="0" indent="0" algn="ctr" defTabSz="933450" rtl="0" eaLnBrk="1" fontAlgn="auto" latinLnBrk="0" hangingPunct="1">
              <a:lnSpc>
                <a:spcPct val="90000"/>
              </a:lnSpc>
              <a:spcBef>
                <a:spcPct val="0"/>
              </a:spcBef>
              <a:spcAft>
                <a:spcPct val="3500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Calibri" panose="020F0502020204030204"/>
                <a:ea typeface="+mn-ea"/>
                <a:cs typeface="+mn-cs"/>
              </a:rPr>
              <a:t>NG-OPS</a:t>
            </a:r>
            <a:endParaRPr kumimoji="0" lang="en-US" sz="14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4DD7D830-9574-423D-8B00-1A084F861136}"/>
              </a:ext>
            </a:extLst>
          </p:cNvPr>
          <p:cNvSpPr/>
          <p:nvPr/>
        </p:nvSpPr>
        <p:spPr>
          <a:xfrm>
            <a:off x="0" y="77274"/>
            <a:ext cx="9144000" cy="46166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Observation Processing System: Scopes −  </a:t>
            </a:r>
          </a:p>
        </p:txBody>
      </p:sp>
      <p:pic>
        <p:nvPicPr>
          <p:cNvPr id="9" name="Picture 8">
            <a:extLst>
              <a:ext uri="{FF2B5EF4-FFF2-40B4-BE49-F238E27FC236}">
                <a16:creationId xmlns:a16="http://schemas.microsoft.com/office/drawing/2014/main" id="{5A3965EC-248D-40E9-B581-A2AF4CFBDC01}"/>
              </a:ext>
            </a:extLst>
          </p:cNvPr>
          <p:cNvPicPr>
            <a:picLocks noChangeAspect="1"/>
          </p:cNvPicPr>
          <p:nvPr/>
        </p:nvPicPr>
        <p:blipFill>
          <a:blip r:embed="rId3"/>
          <a:stretch>
            <a:fillRect/>
          </a:stretch>
        </p:blipFill>
        <p:spPr>
          <a:xfrm>
            <a:off x="4243919" y="1094135"/>
            <a:ext cx="4777940" cy="3382172"/>
          </a:xfrm>
          <a:prstGeom prst="rect">
            <a:avLst/>
          </a:prstGeom>
        </p:spPr>
      </p:pic>
    </p:spTree>
    <p:extLst>
      <p:ext uri="{BB962C8B-B14F-4D97-AF65-F5344CB8AC3E}">
        <p14:creationId xmlns:p14="http://schemas.microsoft.com/office/powerpoint/2010/main" val="41973175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0" y="4732338"/>
            <a:ext cx="9144000" cy="411162"/>
          </a:xfrm>
        </p:spPr>
        <p:txBody>
          <a:bodyPr/>
          <a:lstStyle/>
          <a:p>
            <a:pPr marL="0" marR="0" lvl="0" indent="0" algn="l" defTabSz="219075" rtl="0" eaLnBrk="1" fontAlgn="auto" latinLnBrk="0" hangingPunct="0">
              <a:lnSpc>
                <a:spcPct val="100000"/>
              </a:lnSpc>
              <a:spcBef>
                <a:spcPts val="0"/>
              </a:spcBef>
              <a:spcAft>
                <a:spcPts val="0"/>
              </a:spcAft>
              <a:buClrTx/>
              <a:buSzTx/>
              <a:buFontTx/>
              <a:buNone/>
              <a:tabLst/>
              <a:defRPr/>
            </a:pPr>
            <a:r>
              <a:rPr kumimoji="0" lang="en-GB" sz="800" b="0" i="0" u="none" strike="noStrike" kern="0" cap="none" spc="0" normalizeH="0" baseline="0" noProof="0" smtClean="0">
                <a:ln>
                  <a:noFill/>
                </a:ln>
                <a:solidFill>
                  <a:srgbClr val="2A2A2A"/>
                </a:solidFill>
                <a:effectLst/>
                <a:uLnTx/>
                <a:uFillTx/>
                <a:latin typeface="Arial"/>
                <a:sym typeface="Helvetica Light"/>
              </a:rPr>
              <a:t>www.metoffice.gov.uk																									                      © Crown Copyright 2017, Met Office</a:t>
            </a:r>
            <a:endParaRPr kumimoji="0" lang="en-GB" sz="800" b="0" i="0" u="none" strike="noStrike" kern="0" cap="none" spc="0" normalizeH="0" baseline="0" noProof="0" dirty="0">
              <a:ln>
                <a:noFill/>
              </a:ln>
              <a:solidFill>
                <a:srgbClr val="2A2A2A"/>
              </a:solidFill>
              <a:effectLst/>
              <a:uLnTx/>
              <a:uFillTx/>
              <a:latin typeface="Arial"/>
              <a:sym typeface="Helvetica Light"/>
            </a:endParaRPr>
          </a:p>
        </p:txBody>
      </p:sp>
      <p:sp>
        <p:nvSpPr>
          <p:cNvPr id="7" name="Title 1"/>
          <p:cNvSpPr txBox="1">
            <a:spLocks/>
          </p:cNvSpPr>
          <p:nvPr/>
        </p:nvSpPr>
        <p:spPr>
          <a:xfrm>
            <a:off x="1967537" y="0"/>
            <a:ext cx="6653048" cy="623248"/>
          </a:xfrm>
          <a:prstGeom prst="rect">
            <a:avLst/>
          </a:prstGeom>
        </p:spPr>
        <p:txBody>
          <a:bodyPr vert="horz" wrap="square" lIns="68580" tIns="34290" rIns="68580" bIns="34290" rtlCol="0" anchor="t" anchorCtr="0">
            <a:spAutoFit/>
          </a:bodyPr>
          <a:lstStyle>
            <a:lvl1pPr marL="0" marR="0" indent="0" algn="l" defTabSz="219075" rtl="0" eaLnBrk="1" latinLnBrk="0" hangingPunct="1">
              <a:lnSpc>
                <a:spcPct val="100000"/>
              </a:lnSpc>
              <a:spcBef>
                <a:spcPts val="0"/>
              </a:spcBef>
              <a:spcAft>
                <a:spcPts val="0"/>
              </a:spcAft>
              <a:buClrTx/>
              <a:buSzTx/>
              <a:buFontTx/>
              <a:buNone/>
              <a:tabLst/>
              <a:defRPr sz="3600" b="0" i="0" u="none" strike="noStrike" cap="none" spc="0" baseline="0">
                <a:ln>
                  <a:noFill/>
                </a:ln>
                <a:solidFill>
                  <a:schemeClr val="tx1"/>
                </a:solidFill>
                <a:uFillTx/>
                <a:latin typeface="+mj-lt"/>
                <a:ea typeface="+mn-ea"/>
                <a:cs typeface="+mn-cs"/>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9pPr>
          </a:lstStyle>
          <a:p>
            <a:pPr marL="0" marR="0" lvl="0" indent="0" algn="l" defTabSz="219075"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smtClean="0">
                <a:ln>
                  <a:noFill/>
                </a:ln>
                <a:solidFill>
                  <a:srgbClr val="FFFFFF"/>
                </a:solidFill>
                <a:effectLst/>
                <a:uLnTx/>
                <a:uFillTx/>
                <a:latin typeface="Arial"/>
                <a:sym typeface="Helvetica Light"/>
              </a:rPr>
              <a:t>Radiance Processing Timeline</a:t>
            </a:r>
            <a:endParaRPr kumimoji="0" lang="en-GB" sz="3600" b="0" i="0" u="none" strike="noStrike" kern="0" cap="none" spc="0" normalizeH="0" baseline="0" noProof="0" dirty="0">
              <a:ln>
                <a:noFill/>
              </a:ln>
              <a:solidFill>
                <a:srgbClr val="FFFFFF"/>
              </a:solidFill>
              <a:effectLst/>
              <a:uLnTx/>
              <a:uFillTx/>
              <a:latin typeface="Arial"/>
              <a:sym typeface="Helvetica Light"/>
            </a:endParaRPr>
          </a:p>
        </p:txBody>
      </p:sp>
      <p:sp>
        <p:nvSpPr>
          <p:cNvPr id="8" name="Rectangle 7"/>
          <p:cNvSpPr/>
          <p:nvPr/>
        </p:nvSpPr>
        <p:spPr>
          <a:xfrm>
            <a:off x="785122" y="1393671"/>
            <a:ext cx="7641328" cy="2246769"/>
          </a:xfrm>
          <a:prstGeom prst="rect">
            <a:avLst/>
          </a:prstGeom>
        </p:spPr>
        <p:txBody>
          <a:bodyPr wrap="square">
            <a:spAutoFit/>
          </a:bodyPr>
          <a:lstStyle/>
          <a:p>
            <a:pPr fontAlgn="base"/>
            <a:r>
              <a:rPr lang="en-US" dirty="0"/>
              <a:t>Oct 2020 </a:t>
            </a:r>
            <a:r>
              <a:rPr lang="en-US" dirty="0" smtClean="0"/>
              <a:t>–RTTOV</a:t>
            </a:r>
            <a:r>
              <a:rPr lang="en-US" dirty="0"/>
              <a:t> interface </a:t>
            </a:r>
            <a:r>
              <a:rPr lang="en-US" dirty="0" smtClean="0"/>
              <a:t>ready</a:t>
            </a:r>
            <a:r>
              <a:rPr lang="en-US" dirty="0"/>
              <a:t> for  clear sky </a:t>
            </a:r>
            <a:r>
              <a:rPr lang="en-US" dirty="0" smtClean="0"/>
              <a:t>processing </a:t>
            </a:r>
            <a:r>
              <a:rPr lang="en-US" dirty="0"/>
              <a:t> </a:t>
            </a:r>
            <a:r>
              <a:rPr lang="en-US" dirty="0" smtClean="0"/>
              <a:t>(prep for ATMS + AMSR2)</a:t>
            </a:r>
            <a:r>
              <a:rPr lang="en-US" dirty="0"/>
              <a:t> </a:t>
            </a:r>
            <a:endParaRPr lang="en-US" dirty="0" smtClean="0"/>
          </a:p>
          <a:p>
            <a:pPr fontAlgn="base"/>
            <a:endParaRPr lang="en-US" dirty="0"/>
          </a:p>
          <a:p>
            <a:pPr fontAlgn="base"/>
            <a:r>
              <a:rPr lang="en-US" dirty="0"/>
              <a:t>Dec 2020 </a:t>
            </a:r>
            <a:r>
              <a:rPr lang="en-US" dirty="0" smtClean="0"/>
              <a:t>– Scoping of </a:t>
            </a:r>
            <a:r>
              <a:rPr lang="en-US" dirty="0"/>
              <a:t>radiance </a:t>
            </a:r>
            <a:r>
              <a:rPr lang="en-US" dirty="0" smtClean="0"/>
              <a:t>capabilities needed </a:t>
            </a:r>
            <a:r>
              <a:rPr lang="en-US" dirty="0"/>
              <a:t>for channel selection, </a:t>
            </a:r>
            <a:r>
              <a:rPr lang="en-US" dirty="0" err="1"/>
              <a:t>Rmatrix</a:t>
            </a:r>
            <a:r>
              <a:rPr lang="en-US" dirty="0"/>
              <a:t>, bias correction, </a:t>
            </a:r>
            <a:r>
              <a:rPr lang="en-US" dirty="0" smtClean="0"/>
              <a:t>quality control, thinning,</a:t>
            </a:r>
            <a:r>
              <a:rPr lang="en-US" dirty="0"/>
              <a:t> etc. </a:t>
            </a:r>
            <a:endParaRPr lang="en-US" dirty="0" smtClean="0"/>
          </a:p>
          <a:p>
            <a:pPr fontAlgn="base"/>
            <a:endParaRPr lang="en-US" dirty="0" smtClean="0"/>
          </a:p>
          <a:p>
            <a:pPr fontAlgn="base"/>
            <a:r>
              <a:rPr lang="en-US" dirty="0" smtClean="0"/>
              <a:t>Jun </a:t>
            </a:r>
            <a:r>
              <a:rPr lang="en-US" dirty="0"/>
              <a:t>2021 </a:t>
            </a:r>
            <a:r>
              <a:rPr lang="en-US" dirty="0"/>
              <a:t>–</a:t>
            </a:r>
            <a:r>
              <a:rPr lang="en-US" dirty="0" smtClean="0"/>
              <a:t> Evaluation </a:t>
            </a:r>
            <a:r>
              <a:rPr lang="en-US" dirty="0"/>
              <a:t>of </a:t>
            </a:r>
            <a:r>
              <a:rPr lang="en-US" dirty="0" smtClean="0"/>
              <a:t>JOPA </a:t>
            </a:r>
            <a:r>
              <a:rPr lang="en-US" dirty="0"/>
              <a:t>p</a:t>
            </a:r>
            <a:r>
              <a:rPr lang="en-US" dirty="0" smtClean="0"/>
              <a:t>rocessing </a:t>
            </a:r>
            <a:r>
              <a:rPr lang="en-US" dirty="0"/>
              <a:t>of ATMS </a:t>
            </a:r>
            <a:r>
              <a:rPr lang="en-US" dirty="0" smtClean="0"/>
              <a:t>in comparison to OPS</a:t>
            </a:r>
          </a:p>
          <a:p>
            <a:pPr fontAlgn="base"/>
            <a:endParaRPr lang="en-US" dirty="0" smtClean="0"/>
          </a:p>
          <a:p>
            <a:pPr fontAlgn="base"/>
            <a:r>
              <a:rPr lang="en-US" dirty="0" smtClean="0"/>
              <a:t>Jul</a:t>
            </a:r>
            <a:r>
              <a:rPr lang="en-US" dirty="0"/>
              <a:t> 2021 </a:t>
            </a:r>
            <a:r>
              <a:rPr lang="en-US" dirty="0" smtClean="0"/>
              <a:t>– RTTOV </a:t>
            </a:r>
            <a:r>
              <a:rPr lang="en-US" dirty="0"/>
              <a:t>interface ready for microwave </a:t>
            </a:r>
            <a:r>
              <a:rPr lang="en-US" dirty="0" smtClean="0"/>
              <a:t>scattering</a:t>
            </a:r>
            <a:r>
              <a:rPr lang="en-US" dirty="0"/>
              <a:t> </a:t>
            </a:r>
            <a:r>
              <a:rPr lang="en-US" dirty="0" smtClean="0"/>
              <a:t>(prep for ATOVS)</a:t>
            </a:r>
            <a:r>
              <a:rPr lang="en-US" dirty="0"/>
              <a:t> </a:t>
            </a:r>
            <a:endParaRPr lang="en-US" dirty="0" smtClean="0"/>
          </a:p>
          <a:p>
            <a:pPr fontAlgn="base"/>
            <a:r>
              <a:rPr lang="en-US" dirty="0"/>
              <a:t> </a:t>
            </a:r>
          </a:p>
          <a:p>
            <a:pPr fontAlgn="base"/>
            <a:r>
              <a:rPr lang="en-US" dirty="0" smtClean="0"/>
              <a:t>Aug </a:t>
            </a:r>
            <a:r>
              <a:rPr lang="en-US" dirty="0"/>
              <a:t>2021 </a:t>
            </a:r>
            <a:r>
              <a:rPr lang="en-US" dirty="0" smtClean="0"/>
              <a:t>– Evaluation of</a:t>
            </a:r>
            <a:r>
              <a:rPr lang="en-US" dirty="0"/>
              <a:t> </a:t>
            </a:r>
            <a:r>
              <a:rPr lang="en-US" dirty="0">
                <a:solidFill>
                  <a:srgbClr val="2A2A2A"/>
                </a:solidFill>
              </a:rPr>
              <a:t> JOPA</a:t>
            </a:r>
            <a:r>
              <a:rPr lang="en-US" dirty="0" smtClean="0"/>
              <a:t> </a:t>
            </a:r>
            <a:r>
              <a:rPr lang="en-US" dirty="0"/>
              <a:t>Processing of </a:t>
            </a:r>
            <a:r>
              <a:rPr lang="en-US" dirty="0" smtClean="0"/>
              <a:t>AMSR2 </a:t>
            </a:r>
            <a:r>
              <a:rPr lang="en-US" dirty="0"/>
              <a:t>in comparison to OPS</a:t>
            </a:r>
            <a:endParaRPr lang="en-US" dirty="0"/>
          </a:p>
        </p:txBody>
      </p:sp>
    </p:spTree>
    <p:extLst>
      <p:ext uri="{BB962C8B-B14F-4D97-AF65-F5344CB8AC3E}">
        <p14:creationId xmlns:p14="http://schemas.microsoft.com/office/powerpoint/2010/main" val="2596883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0" y="4732338"/>
            <a:ext cx="9144000" cy="411162"/>
          </a:xfrm>
        </p:spPr>
        <p:txBody>
          <a:bodyPr/>
          <a:lstStyle/>
          <a:p>
            <a:pPr marL="0" marR="0" lvl="0" indent="0" algn="l" defTabSz="219075" rtl="0" eaLnBrk="1" fontAlgn="auto" latinLnBrk="0" hangingPunct="0">
              <a:lnSpc>
                <a:spcPct val="100000"/>
              </a:lnSpc>
              <a:spcBef>
                <a:spcPts val="0"/>
              </a:spcBef>
              <a:spcAft>
                <a:spcPts val="0"/>
              </a:spcAft>
              <a:buClrTx/>
              <a:buSzTx/>
              <a:buFontTx/>
              <a:buNone/>
              <a:tabLst/>
              <a:defRPr/>
            </a:pPr>
            <a:r>
              <a:rPr kumimoji="0" lang="en-GB" sz="800" b="0" i="0" u="none" strike="noStrike" kern="0" cap="none" spc="0" normalizeH="0" baseline="0" noProof="0" smtClean="0">
                <a:ln>
                  <a:noFill/>
                </a:ln>
                <a:solidFill>
                  <a:srgbClr val="2A2A2A"/>
                </a:solidFill>
                <a:effectLst/>
                <a:uLnTx/>
                <a:uFillTx/>
                <a:latin typeface="Arial"/>
                <a:sym typeface="Helvetica Light"/>
              </a:rPr>
              <a:t>www.metoffice.gov.uk																									                      © Crown Copyright 2017, Met Office</a:t>
            </a:r>
            <a:endParaRPr kumimoji="0" lang="en-GB" sz="800" b="0" i="0" u="none" strike="noStrike" kern="0" cap="none" spc="0" normalizeH="0" baseline="0" noProof="0" dirty="0">
              <a:ln>
                <a:noFill/>
              </a:ln>
              <a:solidFill>
                <a:srgbClr val="2A2A2A"/>
              </a:solidFill>
              <a:effectLst/>
              <a:uLnTx/>
              <a:uFillTx/>
              <a:latin typeface="Arial"/>
              <a:sym typeface="Helvetica Light"/>
            </a:endParaRPr>
          </a:p>
        </p:txBody>
      </p:sp>
      <p:sp>
        <p:nvSpPr>
          <p:cNvPr id="7" name="Title 1"/>
          <p:cNvSpPr txBox="1">
            <a:spLocks/>
          </p:cNvSpPr>
          <p:nvPr/>
        </p:nvSpPr>
        <p:spPr>
          <a:xfrm>
            <a:off x="1967537" y="0"/>
            <a:ext cx="6653048" cy="623248"/>
          </a:xfrm>
          <a:prstGeom prst="rect">
            <a:avLst/>
          </a:prstGeom>
        </p:spPr>
        <p:txBody>
          <a:bodyPr vert="horz" wrap="square" lIns="68580" tIns="34290" rIns="68580" bIns="34290" rtlCol="0" anchor="t" anchorCtr="0">
            <a:spAutoFit/>
          </a:bodyPr>
          <a:lstStyle>
            <a:lvl1pPr marL="0" marR="0" indent="0" algn="l" defTabSz="219075" rtl="0" eaLnBrk="1" latinLnBrk="0" hangingPunct="1">
              <a:lnSpc>
                <a:spcPct val="100000"/>
              </a:lnSpc>
              <a:spcBef>
                <a:spcPts val="0"/>
              </a:spcBef>
              <a:spcAft>
                <a:spcPts val="0"/>
              </a:spcAft>
              <a:buClrTx/>
              <a:buSzTx/>
              <a:buFontTx/>
              <a:buNone/>
              <a:tabLst/>
              <a:defRPr sz="3600" b="0" i="0" u="none" strike="noStrike" cap="none" spc="0" baseline="0">
                <a:ln>
                  <a:noFill/>
                </a:ln>
                <a:solidFill>
                  <a:schemeClr val="tx1"/>
                </a:solidFill>
                <a:uFillTx/>
                <a:latin typeface="+mj-lt"/>
                <a:ea typeface="+mn-ea"/>
                <a:cs typeface="+mn-cs"/>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9pPr>
          </a:lstStyle>
          <a:p>
            <a:pPr marL="0" marR="0" lvl="0" indent="0" algn="l" defTabSz="219075"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smtClean="0">
                <a:ln>
                  <a:noFill/>
                </a:ln>
                <a:solidFill>
                  <a:srgbClr val="FFFFFF"/>
                </a:solidFill>
                <a:effectLst/>
                <a:uLnTx/>
                <a:uFillTx/>
                <a:latin typeface="Arial"/>
                <a:sym typeface="Helvetica Light"/>
              </a:rPr>
              <a:t>Radiance Processing Timeline</a:t>
            </a:r>
            <a:endParaRPr kumimoji="0" lang="en-GB" sz="3600" b="0" i="0" u="none" strike="noStrike" kern="0" cap="none" spc="0" normalizeH="0" baseline="0" noProof="0" dirty="0">
              <a:ln>
                <a:noFill/>
              </a:ln>
              <a:solidFill>
                <a:srgbClr val="FFFFFF"/>
              </a:solidFill>
              <a:effectLst/>
              <a:uLnTx/>
              <a:uFillTx/>
              <a:latin typeface="Arial"/>
              <a:sym typeface="Helvetica Light"/>
            </a:endParaRPr>
          </a:p>
        </p:txBody>
      </p:sp>
      <p:sp>
        <p:nvSpPr>
          <p:cNvPr id="8" name="Rectangle 7"/>
          <p:cNvSpPr/>
          <p:nvPr/>
        </p:nvSpPr>
        <p:spPr>
          <a:xfrm>
            <a:off x="791428" y="1077355"/>
            <a:ext cx="7072411" cy="3200876"/>
          </a:xfrm>
          <a:prstGeom prst="rect">
            <a:avLst/>
          </a:prstGeom>
        </p:spPr>
        <p:txBody>
          <a:bodyPr wrap="square">
            <a:spAutoFit/>
          </a:bodyPr>
          <a:lstStyle/>
          <a:p>
            <a:pPr fontAlgn="base"/>
            <a:r>
              <a:rPr lang="en-US" sz="1600" dirty="0" smtClean="0"/>
              <a:t>Remaining timeline contains evaluation of JOPA processing in comparison to OPS:</a:t>
            </a:r>
          </a:p>
          <a:p>
            <a:pPr fontAlgn="base"/>
            <a:endParaRPr lang="en-US" sz="1600" dirty="0"/>
          </a:p>
          <a:p>
            <a:pPr fontAlgn="base"/>
            <a:r>
              <a:rPr lang="en-US" dirty="0" smtClean="0"/>
              <a:t>Dec 2021 – remaining MW imagers </a:t>
            </a:r>
          </a:p>
          <a:p>
            <a:pPr fontAlgn="base"/>
            <a:r>
              <a:rPr lang="en-US" dirty="0" smtClean="0"/>
              <a:t>Mar 2022 – ATOVS  </a:t>
            </a:r>
          </a:p>
          <a:p>
            <a:pPr fontAlgn="base"/>
            <a:r>
              <a:rPr lang="en-US" dirty="0" smtClean="0"/>
              <a:t>Jun 2022 – IASI  </a:t>
            </a:r>
          </a:p>
          <a:p>
            <a:pPr fontAlgn="base"/>
            <a:r>
              <a:rPr lang="en-US" dirty="0" smtClean="0"/>
              <a:t>Aug 2022 – </a:t>
            </a:r>
            <a:r>
              <a:rPr lang="en-US" dirty="0" err="1" smtClean="0"/>
              <a:t>CrIS</a:t>
            </a:r>
            <a:r>
              <a:rPr lang="en-US" dirty="0" smtClean="0"/>
              <a:t> and AIRS  </a:t>
            </a:r>
          </a:p>
          <a:p>
            <a:pPr fontAlgn="base"/>
            <a:r>
              <a:rPr lang="en-US" dirty="0" smtClean="0"/>
              <a:t>Aug 2022 – remaining MW </a:t>
            </a:r>
          </a:p>
          <a:p>
            <a:pPr fontAlgn="base"/>
            <a:r>
              <a:rPr lang="en-US" dirty="0" smtClean="0"/>
              <a:t>Oct 2022 – Geostationary CSRs  </a:t>
            </a:r>
          </a:p>
          <a:p>
            <a:pPr fontAlgn="base"/>
            <a:endParaRPr lang="en-US" dirty="0" smtClean="0"/>
          </a:p>
          <a:p>
            <a:pPr fontAlgn="base"/>
            <a:r>
              <a:rPr lang="en-US" dirty="0" smtClean="0"/>
              <a:t>Each instrument tested to match results from operational system incrementally then together in a large package trial.</a:t>
            </a:r>
          </a:p>
          <a:p>
            <a:pPr fontAlgn="base"/>
            <a:endParaRPr lang="en-US" dirty="0"/>
          </a:p>
          <a:p>
            <a:pPr fontAlgn="base"/>
            <a:r>
              <a:rPr lang="en-US" dirty="0" smtClean="0"/>
              <a:t>May 2023 – Hope to begin trial of full NWP suite with goal to go operational in late 2023</a:t>
            </a:r>
            <a:endParaRPr lang="en-US" dirty="0"/>
          </a:p>
        </p:txBody>
      </p:sp>
    </p:spTree>
    <p:extLst>
      <p:ext uri="{BB962C8B-B14F-4D97-AF65-F5344CB8AC3E}">
        <p14:creationId xmlns:p14="http://schemas.microsoft.com/office/powerpoint/2010/main" val="1033877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4913" y="106465"/>
            <a:ext cx="6474323" cy="807913"/>
          </a:xfrm>
          <a:solidFill>
            <a:srgbClr val="339933"/>
          </a:solidFill>
        </p:spPr>
        <p:txBody>
          <a:bodyPr/>
          <a:lstStyle/>
          <a:p>
            <a:r>
              <a:rPr lang="en-US" sz="2400" dirty="0" smtClean="0"/>
              <a:t>Met Office progress towards ATMS </a:t>
            </a:r>
            <a:r>
              <a:rPr lang="en-US" sz="2400" dirty="0" smtClean="0"/>
              <a:t>Processing</a:t>
            </a:r>
            <a:br>
              <a:rPr lang="en-US" sz="2400" dirty="0" smtClean="0"/>
            </a:br>
            <a:r>
              <a:rPr lang="en-US" sz="2400" dirty="0" smtClean="0"/>
              <a:t>(Jan 2021)</a:t>
            </a:r>
            <a:endParaRPr lang="en-GB" sz="2400" dirty="0"/>
          </a:p>
        </p:txBody>
      </p:sp>
      <p:sp>
        <p:nvSpPr>
          <p:cNvPr id="4" name="Footer Placeholder 3"/>
          <p:cNvSpPr>
            <a:spLocks noGrp="1"/>
          </p:cNvSpPr>
          <p:nvPr>
            <p:ph type="ftr" sz="quarter" idx="11"/>
          </p:nvPr>
        </p:nvSpPr>
        <p:spPr/>
        <p:txBody>
          <a:bodyPr/>
          <a:lstStyle/>
          <a:p>
            <a:r>
              <a:rPr lang="en-GB" kern="0" dirty="0" smtClean="0">
                <a:sym typeface="Helvetica Light"/>
              </a:rPr>
              <a:t>www.metoffice.gov.uk																									                       © Crown Copyright 2017, Met Office</a:t>
            </a:r>
            <a:endParaRPr lang="en-GB" kern="0" dirty="0">
              <a:sym typeface="Helvetica Light"/>
            </a:endParaRPr>
          </a:p>
        </p:txBody>
      </p:sp>
      <p:sp>
        <p:nvSpPr>
          <p:cNvPr id="5" name="Rectangle 4"/>
          <p:cNvSpPr/>
          <p:nvPr/>
        </p:nvSpPr>
        <p:spPr>
          <a:xfrm>
            <a:off x="2806262" y="1149086"/>
            <a:ext cx="668458" cy="40359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smtClean="0"/>
              <a:t>Yaml</a:t>
            </a:r>
            <a:r>
              <a:rPr lang="en-US" dirty="0" smtClean="0"/>
              <a:t> file</a:t>
            </a:r>
            <a:endParaRPr lang="en-GB" dirty="0"/>
          </a:p>
        </p:txBody>
      </p:sp>
      <p:sp>
        <p:nvSpPr>
          <p:cNvPr id="6" name="Oval 5"/>
          <p:cNvSpPr/>
          <p:nvPr/>
        </p:nvSpPr>
        <p:spPr>
          <a:xfrm>
            <a:off x="2585545" y="2226091"/>
            <a:ext cx="1109892" cy="68737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UFO</a:t>
            </a:r>
            <a:endParaRPr lang="en-GB" dirty="0"/>
          </a:p>
        </p:txBody>
      </p:sp>
      <p:sp>
        <p:nvSpPr>
          <p:cNvPr id="7" name="Right Arrow 6"/>
          <p:cNvSpPr/>
          <p:nvPr/>
        </p:nvSpPr>
        <p:spPr>
          <a:xfrm>
            <a:off x="889176" y="2156722"/>
            <a:ext cx="1645920" cy="826113"/>
          </a:xfrm>
          <a:prstGeom prst="rightArrow">
            <a:avLst/>
          </a:prstGeom>
          <a:solidFill>
            <a:srgbClr val="FFC0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Data feed in ODB*</a:t>
            </a:r>
            <a:endParaRPr lang="en-GB" dirty="0"/>
          </a:p>
        </p:txBody>
      </p:sp>
      <p:cxnSp>
        <p:nvCxnSpPr>
          <p:cNvPr id="9" name="Straight Arrow Connector 8"/>
          <p:cNvCxnSpPr>
            <a:stCxn id="5" idx="2"/>
            <a:endCxn id="6" idx="0"/>
          </p:cNvCxnSpPr>
          <p:nvPr/>
        </p:nvCxnSpPr>
        <p:spPr>
          <a:xfrm>
            <a:off x="3140491" y="1552683"/>
            <a:ext cx="0" cy="673408"/>
          </a:xfrm>
          <a:prstGeom prst="straightConnector1">
            <a:avLst/>
          </a:prstGeom>
          <a:ln>
            <a:solidFill>
              <a:srgbClr val="92D050"/>
            </a:solidFill>
            <a:tailEnd type="triangle"/>
          </a:ln>
        </p:spPr>
        <p:style>
          <a:lnRef idx="1">
            <a:schemeClr val="dk1"/>
          </a:lnRef>
          <a:fillRef idx="0">
            <a:schemeClr val="dk1"/>
          </a:fillRef>
          <a:effectRef idx="0">
            <a:schemeClr val="dk1"/>
          </a:effectRef>
          <a:fontRef idx="minor">
            <a:schemeClr val="tx1"/>
          </a:fontRef>
        </p:style>
      </p:cxnSp>
      <p:sp>
        <p:nvSpPr>
          <p:cNvPr id="10" name="Rectangle 9"/>
          <p:cNvSpPr/>
          <p:nvPr/>
        </p:nvSpPr>
        <p:spPr>
          <a:xfrm>
            <a:off x="154880" y="3475949"/>
            <a:ext cx="7292749" cy="1213155"/>
          </a:xfrm>
          <a:prstGeom prst="rect">
            <a:avLst/>
          </a:prstGeom>
          <a:solidFill>
            <a:schemeClr val="bg2"/>
          </a:solidFill>
        </p:spPr>
        <p:style>
          <a:lnRef idx="2">
            <a:schemeClr val="accent6"/>
          </a:lnRef>
          <a:fillRef idx="1">
            <a:schemeClr val="lt1"/>
          </a:fillRef>
          <a:effectRef idx="0">
            <a:schemeClr val="accent6"/>
          </a:effectRef>
          <a:fontRef idx="minor">
            <a:schemeClr val="dk1"/>
          </a:fontRef>
        </p:style>
        <p:txBody>
          <a:bodyPr rtlCol="0" anchor="t"/>
          <a:lstStyle/>
          <a:p>
            <a:pPr algn="ctr"/>
            <a:r>
              <a:rPr lang="en-US" sz="2400" dirty="0" err="1" smtClean="0"/>
              <a:t>Obs</a:t>
            </a:r>
            <a:r>
              <a:rPr lang="en-US" sz="2400" dirty="0" smtClean="0"/>
              <a:t> Filters/Functions used in QC</a:t>
            </a:r>
            <a:endParaRPr lang="en-GB" sz="2400" dirty="0"/>
          </a:p>
        </p:txBody>
      </p:sp>
      <p:sp>
        <p:nvSpPr>
          <p:cNvPr id="11" name="Rectangle 10"/>
          <p:cNvSpPr/>
          <p:nvPr/>
        </p:nvSpPr>
        <p:spPr>
          <a:xfrm>
            <a:off x="299923" y="3901516"/>
            <a:ext cx="1273449" cy="54974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smtClean="0"/>
              <a:t>Bennartz</a:t>
            </a:r>
            <a:r>
              <a:rPr lang="en-US" dirty="0" smtClean="0"/>
              <a:t> Test</a:t>
            </a:r>
            <a:endParaRPr lang="en-GB" dirty="0"/>
          </a:p>
        </p:txBody>
      </p:sp>
      <p:sp>
        <p:nvSpPr>
          <p:cNvPr id="13" name="Rectangle 12"/>
          <p:cNvSpPr/>
          <p:nvPr/>
        </p:nvSpPr>
        <p:spPr>
          <a:xfrm>
            <a:off x="1501255" y="3901516"/>
            <a:ext cx="1273449" cy="54974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900" dirty="0" smtClean="0"/>
              <a:t>Transmittance Test</a:t>
            </a:r>
            <a:endParaRPr lang="en-GB" sz="900" dirty="0"/>
          </a:p>
        </p:txBody>
      </p:sp>
      <p:sp>
        <p:nvSpPr>
          <p:cNvPr id="14" name="Rectangle 13"/>
          <p:cNvSpPr/>
          <p:nvPr/>
        </p:nvSpPr>
        <p:spPr>
          <a:xfrm>
            <a:off x="2702588" y="3901515"/>
            <a:ext cx="1158428" cy="549749"/>
          </a:xfrm>
          <a:prstGeom prst="rect">
            <a:avLst/>
          </a:prstGeom>
          <a:solidFill>
            <a:srgbClr val="FFC0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t>Cloud Cost Test</a:t>
            </a:r>
            <a:endParaRPr lang="en-GB" sz="1200" dirty="0"/>
          </a:p>
        </p:txBody>
      </p:sp>
      <p:sp>
        <p:nvSpPr>
          <p:cNvPr id="15" name="Rectangle 14"/>
          <p:cNvSpPr/>
          <p:nvPr/>
        </p:nvSpPr>
        <p:spPr>
          <a:xfrm>
            <a:off x="3787256" y="3901515"/>
            <a:ext cx="1155720" cy="54974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RTTOV 1DVar</a:t>
            </a:r>
            <a:endParaRPr lang="en-GB" dirty="0"/>
          </a:p>
        </p:txBody>
      </p:sp>
      <p:sp>
        <p:nvSpPr>
          <p:cNvPr id="16" name="Rectangle 15"/>
          <p:cNvSpPr/>
          <p:nvPr/>
        </p:nvSpPr>
        <p:spPr>
          <a:xfrm>
            <a:off x="3695437" y="1149086"/>
            <a:ext cx="876563" cy="403597"/>
          </a:xfrm>
          <a:prstGeom prst="rect">
            <a:avLst/>
          </a:prstGeom>
          <a:solidFill>
            <a:srgbClr val="FFC0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000" dirty="0" smtClean="0"/>
              <a:t>Online Bias Correction</a:t>
            </a:r>
            <a:endParaRPr lang="en-GB" sz="1000" dirty="0"/>
          </a:p>
        </p:txBody>
      </p:sp>
      <p:cxnSp>
        <p:nvCxnSpPr>
          <p:cNvPr id="17" name="Straight Arrow Connector 16"/>
          <p:cNvCxnSpPr>
            <a:stCxn id="10" idx="0"/>
            <a:endCxn id="6" idx="4"/>
          </p:cNvCxnSpPr>
          <p:nvPr/>
        </p:nvCxnSpPr>
        <p:spPr>
          <a:xfrm flipH="1" flipV="1">
            <a:off x="3140491" y="2913468"/>
            <a:ext cx="660764" cy="562481"/>
          </a:xfrm>
          <a:prstGeom prst="straightConnector1">
            <a:avLst/>
          </a:prstGeom>
          <a:ln>
            <a:solidFill>
              <a:srgbClr val="92D050"/>
            </a:solidFill>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p:cNvCxnSpPr>
            <a:endCxn id="6" idx="7"/>
          </p:cNvCxnSpPr>
          <p:nvPr/>
        </p:nvCxnSpPr>
        <p:spPr>
          <a:xfrm flipH="1">
            <a:off x="3532897" y="1552683"/>
            <a:ext cx="530402" cy="774072"/>
          </a:xfrm>
          <a:prstGeom prst="straightConnector1">
            <a:avLst/>
          </a:prstGeom>
          <a:ln>
            <a:solidFill>
              <a:srgbClr val="92D050"/>
            </a:solidFill>
            <a:tailEnd type="triangle"/>
          </a:ln>
        </p:spPr>
        <p:style>
          <a:lnRef idx="1">
            <a:schemeClr val="dk1"/>
          </a:lnRef>
          <a:fillRef idx="0">
            <a:schemeClr val="dk1"/>
          </a:fillRef>
          <a:effectRef idx="0">
            <a:schemeClr val="dk1"/>
          </a:effectRef>
          <a:fontRef idx="minor">
            <a:schemeClr val="tx1"/>
          </a:fontRef>
        </p:style>
      </p:cxnSp>
      <p:sp>
        <p:nvSpPr>
          <p:cNvPr id="26" name="Right Arrow 25"/>
          <p:cNvSpPr/>
          <p:nvPr/>
        </p:nvSpPr>
        <p:spPr>
          <a:xfrm>
            <a:off x="3756859" y="2131496"/>
            <a:ext cx="1527178" cy="876564"/>
          </a:xfrm>
          <a:prstGeom prst="rightArrow">
            <a:avLst/>
          </a:prstGeom>
          <a:solidFill>
            <a:srgbClr val="FFC0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smtClean="0"/>
              <a:t>QC’d</a:t>
            </a:r>
            <a:r>
              <a:rPr lang="en-US" dirty="0" smtClean="0"/>
              <a:t> Data to assimilation</a:t>
            </a:r>
            <a:endParaRPr lang="en-GB" dirty="0"/>
          </a:p>
        </p:txBody>
      </p:sp>
      <p:sp>
        <p:nvSpPr>
          <p:cNvPr id="27" name="TextBox 26"/>
          <p:cNvSpPr txBox="1"/>
          <p:nvPr/>
        </p:nvSpPr>
        <p:spPr>
          <a:xfrm>
            <a:off x="6098696" y="881527"/>
            <a:ext cx="2729436" cy="1652374"/>
          </a:xfrm>
          <a:prstGeom prst="rect">
            <a:avLst/>
          </a:prstGeom>
          <a:ln/>
        </p:spPr>
        <p:style>
          <a:lnRef idx="1">
            <a:schemeClr val="accent4"/>
          </a:lnRef>
          <a:fillRef idx="2">
            <a:schemeClr val="accent4"/>
          </a:fillRef>
          <a:effectRef idx="1">
            <a:schemeClr val="accent4"/>
          </a:effectRef>
          <a:fontRef idx="minor">
            <a:schemeClr val="dk1"/>
          </a:fontRef>
        </p:style>
        <p:txBody>
          <a:bodyPr rot="0" spcFirstLastPara="1" vertOverflow="overflow" horzOverflow="overflow" vert="horz" wrap="squar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lang="en-US" dirty="0" smtClean="0">
                <a:solidFill>
                  <a:srgbClr val="339933"/>
                </a:solidFill>
                <a:sym typeface="Helvetica Light"/>
              </a:rPr>
              <a:t>Green elements are in hand.</a:t>
            </a:r>
          </a:p>
          <a:p>
            <a:pPr marL="0" marR="0" indent="0" algn="l" defTabSz="584200" rtl="0" fontAlgn="auto" latinLnBrk="0" hangingPunct="0">
              <a:lnSpc>
                <a:spcPct val="100000"/>
              </a:lnSpc>
              <a:spcBef>
                <a:spcPts val="0"/>
              </a:spcBef>
              <a:spcAft>
                <a:spcPts val="0"/>
              </a:spcAft>
              <a:buClrTx/>
              <a:buSzTx/>
              <a:buFontTx/>
              <a:buNone/>
              <a:tabLst/>
            </a:pPr>
            <a:endParaRPr lang="en-US" dirty="0" smtClean="0">
              <a:solidFill>
                <a:srgbClr val="FF0000"/>
              </a:solidFill>
              <a:sym typeface="Helvetica Light"/>
            </a:endParaRPr>
          </a:p>
          <a:p>
            <a:pPr marL="0" marR="0" indent="0" algn="l" defTabSz="584200" rtl="0" fontAlgn="auto" latinLnBrk="0" hangingPunct="0">
              <a:lnSpc>
                <a:spcPct val="100000"/>
              </a:lnSpc>
              <a:spcBef>
                <a:spcPts val="0"/>
              </a:spcBef>
              <a:spcAft>
                <a:spcPts val="0"/>
              </a:spcAft>
              <a:buClrTx/>
              <a:buSzTx/>
              <a:buFontTx/>
              <a:buNone/>
              <a:tabLst/>
            </a:pPr>
            <a:r>
              <a:rPr lang="en-US" dirty="0" smtClean="0">
                <a:solidFill>
                  <a:srgbClr val="FD9803"/>
                </a:solidFill>
                <a:sym typeface="Helvetica Light"/>
              </a:rPr>
              <a:t>Orange are being developed at the moment.</a:t>
            </a:r>
          </a:p>
          <a:p>
            <a:pPr marL="0" marR="0" indent="0" algn="l" defTabSz="584200" rtl="0" fontAlgn="auto" latinLnBrk="0" hangingPunct="0">
              <a:lnSpc>
                <a:spcPct val="100000"/>
              </a:lnSpc>
              <a:spcBef>
                <a:spcPts val="0"/>
              </a:spcBef>
              <a:spcAft>
                <a:spcPts val="0"/>
              </a:spcAft>
              <a:buClrTx/>
              <a:buSzTx/>
              <a:buFontTx/>
              <a:buNone/>
              <a:tabLst/>
            </a:pPr>
            <a:endParaRPr lang="en-US" dirty="0">
              <a:solidFill>
                <a:srgbClr val="FD9803"/>
              </a:solidFill>
              <a:sym typeface="Helvetica Light"/>
            </a:endParaRPr>
          </a:p>
          <a:p>
            <a:pPr marL="0" marR="0" indent="0" algn="l" defTabSz="584200" rtl="0" fontAlgn="auto" latinLnBrk="0" hangingPunct="0">
              <a:lnSpc>
                <a:spcPct val="100000"/>
              </a:lnSpc>
              <a:spcBef>
                <a:spcPts val="0"/>
              </a:spcBef>
              <a:spcAft>
                <a:spcPts val="0"/>
              </a:spcAft>
              <a:buClrTx/>
              <a:buSzTx/>
              <a:buFontTx/>
              <a:buNone/>
              <a:tabLst/>
            </a:pPr>
            <a:r>
              <a:rPr lang="en-US" i="1" dirty="0" smtClean="0">
                <a:solidFill>
                  <a:schemeClr val="tx2"/>
                </a:solidFill>
                <a:sym typeface="Helvetica Light"/>
              </a:rPr>
              <a:t>*ODB ingest in IODA is critical for Met Office processing</a:t>
            </a:r>
          </a:p>
        </p:txBody>
      </p:sp>
      <p:sp>
        <p:nvSpPr>
          <p:cNvPr id="28" name="Rectangle 27"/>
          <p:cNvSpPr/>
          <p:nvPr/>
        </p:nvSpPr>
        <p:spPr>
          <a:xfrm>
            <a:off x="1717635" y="1076009"/>
            <a:ext cx="887097" cy="54974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RTTOV interface</a:t>
            </a:r>
            <a:endParaRPr lang="en-GB" dirty="0"/>
          </a:p>
        </p:txBody>
      </p:sp>
      <p:cxnSp>
        <p:nvCxnSpPr>
          <p:cNvPr id="29" name="Straight Arrow Connector 28"/>
          <p:cNvCxnSpPr>
            <a:stCxn id="28" idx="2"/>
            <a:endCxn id="6" idx="1"/>
          </p:cNvCxnSpPr>
          <p:nvPr/>
        </p:nvCxnSpPr>
        <p:spPr>
          <a:xfrm>
            <a:off x="2161184" y="1625758"/>
            <a:ext cx="586901" cy="700997"/>
          </a:xfrm>
          <a:prstGeom prst="straightConnector1">
            <a:avLst/>
          </a:prstGeom>
          <a:ln>
            <a:solidFill>
              <a:srgbClr val="92D050"/>
            </a:solidFill>
            <a:tailEnd type="triangle"/>
          </a:ln>
        </p:spPr>
        <p:style>
          <a:lnRef idx="1">
            <a:schemeClr val="dk1"/>
          </a:lnRef>
          <a:fillRef idx="0">
            <a:schemeClr val="dk1"/>
          </a:fillRef>
          <a:effectRef idx="0">
            <a:schemeClr val="dk1"/>
          </a:effectRef>
          <a:fontRef idx="minor">
            <a:schemeClr val="tx1"/>
          </a:fontRef>
        </p:style>
      </p:cxnSp>
      <p:sp>
        <p:nvSpPr>
          <p:cNvPr id="39" name="Rectangle 38"/>
          <p:cNvSpPr/>
          <p:nvPr/>
        </p:nvSpPr>
        <p:spPr>
          <a:xfrm>
            <a:off x="4942976" y="3901515"/>
            <a:ext cx="1155720" cy="54974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Thinning routines</a:t>
            </a:r>
            <a:endParaRPr lang="en-GB" dirty="0"/>
          </a:p>
        </p:txBody>
      </p:sp>
      <p:sp>
        <p:nvSpPr>
          <p:cNvPr id="22" name="Rectangle 21"/>
          <p:cNvSpPr/>
          <p:nvPr/>
        </p:nvSpPr>
        <p:spPr>
          <a:xfrm>
            <a:off x="6098696" y="3901515"/>
            <a:ext cx="1158428" cy="549749"/>
          </a:xfrm>
          <a:prstGeom prst="rect">
            <a:avLst/>
          </a:prstGeom>
          <a:solidFill>
            <a:srgbClr val="FFC0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smtClean="0"/>
              <a:t>Observation Errors</a:t>
            </a:r>
            <a:endParaRPr lang="en-GB" sz="1200" dirty="0"/>
          </a:p>
        </p:txBody>
      </p:sp>
    </p:spTree>
    <p:extLst>
      <p:ext uri="{BB962C8B-B14F-4D97-AF65-F5344CB8AC3E}">
        <p14:creationId xmlns:p14="http://schemas.microsoft.com/office/powerpoint/2010/main" val="4072816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6074029" y="897220"/>
            <a:ext cx="2729436" cy="2514149"/>
          </a:xfrm>
          <a:prstGeom prst="rect">
            <a:avLst/>
          </a:prstGeom>
          <a:ln/>
        </p:spPr>
        <p:style>
          <a:lnRef idx="1">
            <a:schemeClr val="accent4"/>
          </a:lnRef>
          <a:fillRef idx="2">
            <a:schemeClr val="accent4"/>
          </a:fillRef>
          <a:effectRef idx="1">
            <a:schemeClr val="accent4"/>
          </a:effectRef>
          <a:fontRef idx="minor">
            <a:schemeClr val="dk1"/>
          </a:fontRef>
        </p:style>
        <p:txBody>
          <a:bodyPr rot="0" spcFirstLastPara="1" vertOverflow="overflow" horzOverflow="overflow" vert="horz" wrap="squar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lang="en-US" dirty="0" smtClean="0">
                <a:solidFill>
                  <a:srgbClr val="339933"/>
                </a:solidFill>
                <a:sym typeface="Helvetica Light"/>
              </a:rPr>
              <a:t>Green elements are in hand.</a:t>
            </a:r>
          </a:p>
          <a:p>
            <a:pPr marL="0" marR="0" indent="0" algn="l" defTabSz="584200" rtl="0" fontAlgn="auto" latinLnBrk="0" hangingPunct="0">
              <a:lnSpc>
                <a:spcPct val="100000"/>
              </a:lnSpc>
              <a:spcBef>
                <a:spcPts val="0"/>
              </a:spcBef>
              <a:spcAft>
                <a:spcPts val="0"/>
              </a:spcAft>
              <a:buClrTx/>
              <a:buSzTx/>
              <a:buFontTx/>
              <a:buNone/>
              <a:tabLst/>
            </a:pPr>
            <a:endParaRPr lang="en-US" dirty="0" smtClean="0">
              <a:solidFill>
                <a:srgbClr val="FF0000"/>
              </a:solidFill>
              <a:sym typeface="Helvetica Light"/>
            </a:endParaRPr>
          </a:p>
          <a:p>
            <a:pPr marL="0" marR="0" indent="0" algn="l" defTabSz="584200" rtl="0" fontAlgn="auto" latinLnBrk="0" hangingPunct="0">
              <a:lnSpc>
                <a:spcPct val="100000"/>
              </a:lnSpc>
              <a:spcBef>
                <a:spcPts val="0"/>
              </a:spcBef>
              <a:spcAft>
                <a:spcPts val="0"/>
              </a:spcAft>
              <a:buClrTx/>
              <a:buSzTx/>
              <a:buFontTx/>
              <a:buNone/>
              <a:tabLst/>
            </a:pPr>
            <a:r>
              <a:rPr lang="en-US" dirty="0" smtClean="0">
                <a:solidFill>
                  <a:srgbClr val="FFFF00"/>
                </a:solidFill>
                <a:sym typeface="Helvetica Light"/>
              </a:rPr>
              <a:t>Yellow items are changing as requirements change with other developments</a:t>
            </a:r>
          </a:p>
          <a:p>
            <a:pPr marL="0" marR="0" indent="0" algn="l" defTabSz="584200" rtl="0" fontAlgn="auto" latinLnBrk="0" hangingPunct="0">
              <a:lnSpc>
                <a:spcPct val="100000"/>
              </a:lnSpc>
              <a:spcBef>
                <a:spcPts val="0"/>
              </a:spcBef>
              <a:spcAft>
                <a:spcPts val="0"/>
              </a:spcAft>
              <a:buClrTx/>
              <a:buSzTx/>
              <a:buFontTx/>
              <a:buNone/>
              <a:tabLst/>
            </a:pPr>
            <a:endParaRPr lang="en-US" dirty="0">
              <a:solidFill>
                <a:srgbClr val="FD9803"/>
              </a:solidFill>
              <a:sym typeface="Helvetica Light"/>
            </a:endParaRPr>
          </a:p>
          <a:p>
            <a:pPr marL="0" marR="0" indent="0" algn="l" defTabSz="584200" rtl="0" fontAlgn="auto" latinLnBrk="0" hangingPunct="0">
              <a:lnSpc>
                <a:spcPct val="100000"/>
              </a:lnSpc>
              <a:spcBef>
                <a:spcPts val="0"/>
              </a:spcBef>
              <a:spcAft>
                <a:spcPts val="0"/>
              </a:spcAft>
              <a:buClrTx/>
              <a:buSzTx/>
              <a:buFontTx/>
              <a:buNone/>
              <a:tabLst/>
            </a:pPr>
            <a:r>
              <a:rPr lang="en-US" dirty="0" smtClean="0">
                <a:solidFill>
                  <a:srgbClr val="FD9803"/>
                </a:solidFill>
                <a:sym typeface="Helvetica Light"/>
              </a:rPr>
              <a:t>Orange </a:t>
            </a:r>
            <a:r>
              <a:rPr lang="en-US" dirty="0" smtClean="0">
                <a:solidFill>
                  <a:srgbClr val="FD9803"/>
                </a:solidFill>
                <a:sym typeface="Helvetica Light"/>
              </a:rPr>
              <a:t>are being developed at the moment.</a:t>
            </a:r>
          </a:p>
          <a:p>
            <a:pPr marL="0" marR="0" indent="0" algn="l" defTabSz="584200" rtl="0" fontAlgn="auto" latinLnBrk="0" hangingPunct="0">
              <a:lnSpc>
                <a:spcPct val="100000"/>
              </a:lnSpc>
              <a:spcBef>
                <a:spcPts val="0"/>
              </a:spcBef>
              <a:spcAft>
                <a:spcPts val="0"/>
              </a:spcAft>
              <a:buClrTx/>
              <a:buSzTx/>
              <a:buFontTx/>
              <a:buNone/>
              <a:tabLst/>
            </a:pPr>
            <a:endParaRPr lang="en-US" dirty="0">
              <a:solidFill>
                <a:srgbClr val="FD9803"/>
              </a:solidFill>
              <a:sym typeface="Helvetica Light"/>
            </a:endParaRPr>
          </a:p>
          <a:p>
            <a:pPr marL="0" marR="0" indent="0" algn="l" defTabSz="584200" rtl="0" fontAlgn="auto" latinLnBrk="0" hangingPunct="0">
              <a:lnSpc>
                <a:spcPct val="100000"/>
              </a:lnSpc>
              <a:spcBef>
                <a:spcPts val="0"/>
              </a:spcBef>
              <a:spcAft>
                <a:spcPts val="0"/>
              </a:spcAft>
              <a:buClrTx/>
              <a:buSzTx/>
              <a:buFontTx/>
              <a:buNone/>
              <a:tabLst/>
            </a:pPr>
            <a:r>
              <a:rPr lang="en-US" i="1" dirty="0" smtClean="0">
                <a:solidFill>
                  <a:schemeClr val="tx2"/>
                </a:solidFill>
                <a:sym typeface="Helvetica Light"/>
              </a:rPr>
              <a:t>*ODB ingest in IODA is critical for Met Office processing</a:t>
            </a:r>
          </a:p>
        </p:txBody>
      </p:sp>
      <p:sp>
        <p:nvSpPr>
          <p:cNvPr id="19" name="Rectangle 18"/>
          <p:cNvSpPr/>
          <p:nvPr/>
        </p:nvSpPr>
        <p:spPr>
          <a:xfrm>
            <a:off x="6126103" y="1382724"/>
            <a:ext cx="2544663" cy="748772"/>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defTabSz="584200" hangingPunct="0"/>
            <a:r>
              <a:rPr lang="en-US" dirty="0">
                <a:solidFill>
                  <a:schemeClr val="tx1"/>
                </a:solidFill>
                <a:sym typeface="Helvetica Light"/>
              </a:rPr>
              <a:t>Yellow items are changing as requirements change with other developments</a:t>
            </a:r>
          </a:p>
        </p:txBody>
      </p:sp>
      <p:sp>
        <p:nvSpPr>
          <p:cNvPr id="2" name="Title 1"/>
          <p:cNvSpPr>
            <a:spLocks noGrp="1"/>
          </p:cNvSpPr>
          <p:nvPr>
            <p:ph type="title"/>
          </p:nvPr>
        </p:nvSpPr>
        <p:spPr>
          <a:xfrm>
            <a:off x="1994913" y="106465"/>
            <a:ext cx="6474323" cy="807913"/>
          </a:xfrm>
          <a:solidFill>
            <a:srgbClr val="339933"/>
          </a:solidFill>
        </p:spPr>
        <p:txBody>
          <a:bodyPr/>
          <a:lstStyle/>
          <a:p>
            <a:r>
              <a:rPr lang="en-US" sz="2400" dirty="0" smtClean="0"/>
              <a:t>Met Office progress towards ATMS </a:t>
            </a:r>
            <a:r>
              <a:rPr lang="en-US" sz="2400" dirty="0" smtClean="0"/>
              <a:t>Processing</a:t>
            </a:r>
            <a:br>
              <a:rPr lang="en-US" sz="2400" dirty="0" smtClean="0"/>
            </a:br>
            <a:r>
              <a:rPr lang="en-US" sz="2400" dirty="0" smtClean="0"/>
              <a:t>(Jun 2021)</a:t>
            </a:r>
            <a:endParaRPr lang="en-GB" sz="2400" dirty="0"/>
          </a:p>
        </p:txBody>
      </p:sp>
      <p:sp>
        <p:nvSpPr>
          <p:cNvPr id="4" name="Footer Placeholder 3"/>
          <p:cNvSpPr>
            <a:spLocks noGrp="1"/>
          </p:cNvSpPr>
          <p:nvPr>
            <p:ph type="ftr" sz="quarter" idx="11"/>
          </p:nvPr>
        </p:nvSpPr>
        <p:spPr/>
        <p:txBody>
          <a:bodyPr/>
          <a:lstStyle/>
          <a:p>
            <a:r>
              <a:rPr lang="en-GB" kern="0" dirty="0" smtClean="0">
                <a:sym typeface="Helvetica Light"/>
              </a:rPr>
              <a:t>www.metoffice.gov.uk																									                       © Crown Copyright 2017, Met Office</a:t>
            </a:r>
            <a:endParaRPr lang="en-GB" kern="0" dirty="0">
              <a:sym typeface="Helvetica Light"/>
            </a:endParaRPr>
          </a:p>
        </p:txBody>
      </p:sp>
      <p:sp>
        <p:nvSpPr>
          <p:cNvPr id="5" name="Rectangle 4"/>
          <p:cNvSpPr/>
          <p:nvPr/>
        </p:nvSpPr>
        <p:spPr>
          <a:xfrm>
            <a:off x="2806262" y="1149086"/>
            <a:ext cx="668458" cy="403597"/>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smtClean="0"/>
              <a:t>Yaml</a:t>
            </a:r>
            <a:r>
              <a:rPr lang="en-US" dirty="0" smtClean="0"/>
              <a:t> file</a:t>
            </a:r>
            <a:endParaRPr lang="en-GB" dirty="0"/>
          </a:p>
        </p:txBody>
      </p:sp>
      <p:sp>
        <p:nvSpPr>
          <p:cNvPr id="6" name="Oval 5"/>
          <p:cNvSpPr/>
          <p:nvPr/>
        </p:nvSpPr>
        <p:spPr>
          <a:xfrm>
            <a:off x="2585545" y="2226091"/>
            <a:ext cx="1109892" cy="687377"/>
          </a:xfrm>
          <a:prstGeom prst="ellipse">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UFO</a:t>
            </a:r>
            <a:endParaRPr lang="en-GB" dirty="0"/>
          </a:p>
        </p:txBody>
      </p:sp>
      <p:sp>
        <p:nvSpPr>
          <p:cNvPr id="7" name="Right Arrow 6"/>
          <p:cNvSpPr/>
          <p:nvPr/>
        </p:nvSpPr>
        <p:spPr>
          <a:xfrm>
            <a:off x="889176" y="2156722"/>
            <a:ext cx="1645920" cy="826113"/>
          </a:xfrm>
          <a:prstGeom prst="rightArrow">
            <a:avLst/>
          </a:prstGeom>
          <a:solidFill>
            <a:srgbClr val="FFC0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Data feed in ODB*</a:t>
            </a:r>
            <a:endParaRPr lang="en-GB" dirty="0"/>
          </a:p>
        </p:txBody>
      </p:sp>
      <p:cxnSp>
        <p:nvCxnSpPr>
          <p:cNvPr id="9" name="Straight Arrow Connector 8"/>
          <p:cNvCxnSpPr>
            <a:stCxn id="5" idx="2"/>
            <a:endCxn id="6" idx="0"/>
          </p:cNvCxnSpPr>
          <p:nvPr/>
        </p:nvCxnSpPr>
        <p:spPr>
          <a:xfrm>
            <a:off x="3140491" y="1552683"/>
            <a:ext cx="0" cy="673408"/>
          </a:xfrm>
          <a:prstGeom prst="straightConnector1">
            <a:avLst/>
          </a:prstGeom>
          <a:ln>
            <a:solidFill>
              <a:srgbClr val="92D050"/>
            </a:solidFill>
            <a:tailEnd type="triangle"/>
          </a:ln>
        </p:spPr>
        <p:style>
          <a:lnRef idx="1">
            <a:schemeClr val="dk1"/>
          </a:lnRef>
          <a:fillRef idx="0">
            <a:schemeClr val="dk1"/>
          </a:fillRef>
          <a:effectRef idx="0">
            <a:schemeClr val="dk1"/>
          </a:effectRef>
          <a:fontRef idx="minor">
            <a:schemeClr val="tx1"/>
          </a:fontRef>
        </p:style>
      </p:cxnSp>
      <p:sp>
        <p:nvSpPr>
          <p:cNvPr id="10" name="Rectangle 9"/>
          <p:cNvSpPr/>
          <p:nvPr/>
        </p:nvSpPr>
        <p:spPr>
          <a:xfrm>
            <a:off x="154880" y="3443209"/>
            <a:ext cx="8430320" cy="1245895"/>
          </a:xfrm>
          <a:prstGeom prst="rect">
            <a:avLst/>
          </a:prstGeom>
          <a:solidFill>
            <a:schemeClr val="bg2"/>
          </a:solidFill>
        </p:spPr>
        <p:style>
          <a:lnRef idx="2">
            <a:schemeClr val="accent6"/>
          </a:lnRef>
          <a:fillRef idx="1">
            <a:schemeClr val="lt1"/>
          </a:fillRef>
          <a:effectRef idx="0">
            <a:schemeClr val="accent6"/>
          </a:effectRef>
          <a:fontRef idx="minor">
            <a:schemeClr val="dk1"/>
          </a:fontRef>
        </p:style>
        <p:txBody>
          <a:bodyPr rtlCol="0" anchor="t"/>
          <a:lstStyle/>
          <a:p>
            <a:pPr algn="ctr"/>
            <a:r>
              <a:rPr lang="en-US" sz="2400" dirty="0" err="1" smtClean="0"/>
              <a:t>Obs</a:t>
            </a:r>
            <a:r>
              <a:rPr lang="en-US" sz="2400" dirty="0" smtClean="0"/>
              <a:t> Filters/Functions used in QC</a:t>
            </a:r>
            <a:endParaRPr lang="en-GB" sz="2400" dirty="0"/>
          </a:p>
        </p:txBody>
      </p:sp>
      <p:sp>
        <p:nvSpPr>
          <p:cNvPr id="11" name="Rectangle 10"/>
          <p:cNvSpPr/>
          <p:nvPr/>
        </p:nvSpPr>
        <p:spPr>
          <a:xfrm>
            <a:off x="299923" y="3901516"/>
            <a:ext cx="1273449" cy="54974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smtClean="0"/>
              <a:t>Bennartz</a:t>
            </a:r>
            <a:r>
              <a:rPr lang="en-US" dirty="0" smtClean="0"/>
              <a:t> Test</a:t>
            </a:r>
            <a:endParaRPr lang="en-GB" dirty="0"/>
          </a:p>
        </p:txBody>
      </p:sp>
      <p:sp>
        <p:nvSpPr>
          <p:cNvPr id="13" name="Rectangle 12"/>
          <p:cNvSpPr/>
          <p:nvPr/>
        </p:nvSpPr>
        <p:spPr>
          <a:xfrm>
            <a:off x="1501255" y="3901516"/>
            <a:ext cx="1273449" cy="54974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900" dirty="0" smtClean="0"/>
              <a:t>Transmittance Test</a:t>
            </a:r>
            <a:endParaRPr lang="en-GB" sz="900" dirty="0"/>
          </a:p>
        </p:txBody>
      </p:sp>
      <p:sp>
        <p:nvSpPr>
          <p:cNvPr id="14" name="Rectangle 13"/>
          <p:cNvSpPr/>
          <p:nvPr/>
        </p:nvSpPr>
        <p:spPr>
          <a:xfrm>
            <a:off x="2702588" y="3901515"/>
            <a:ext cx="1158428" cy="549749"/>
          </a:xfrm>
          <a:prstGeom prst="rect">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t>Cloud Cost Test</a:t>
            </a:r>
            <a:endParaRPr lang="en-GB" sz="1200" dirty="0"/>
          </a:p>
        </p:txBody>
      </p:sp>
      <p:sp>
        <p:nvSpPr>
          <p:cNvPr id="15" name="Rectangle 14"/>
          <p:cNvSpPr/>
          <p:nvPr/>
        </p:nvSpPr>
        <p:spPr>
          <a:xfrm>
            <a:off x="3787256" y="3901515"/>
            <a:ext cx="1155720" cy="54974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RTTOV 1DVar</a:t>
            </a:r>
            <a:endParaRPr lang="en-GB" dirty="0"/>
          </a:p>
        </p:txBody>
      </p:sp>
      <p:sp>
        <p:nvSpPr>
          <p:cNvPr id="16" name="Rectangle 15"/>
          <p:cNvSpPr/>
          <p:nvPr/>
        </p:nvSpPr>
        <p:spPr>
          <a:xfrm>
            <a:off x="3695437" y="1149086"/>
            <a:ext cx="876563" cy="403597"/>
          </a:xfrm>
          <a:prstGeom prst="rect">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000" dirty="0" smtClean="0"/>
              <a:t>Online Bias Correction</a:t>
            </a:r>
            <a:endParaRPr lang="en-GB" sz="1000" dirty="0"/>
          </a:p>
        </p:txBody>
      </p:sp>
      <p:cxnSp>
        <p:nvCxnSpPr>
          <p:cNvPr id="17" name="Straight Arrow Connector 16"/>
          <p:cNvCxnSpPr>
            <a:stCxn id="10" idx="0"/>
            <a:endCxn id="6" idx="4"/>
          </p:cNvCxnSpPr>
          <p:nvPr/>
        </p:nvCxnSpPr>
        <p:spPr>
          <a:xfrm flipH="1" flipV="1">
            <a:off x="3140491" y="2913468"/>
            <a:ext cx="1229549" cy="529741"/>
          </a:xfrm>
          <a:prstGeom prst="straightConnector1">
            <a:avLst/>
          </a:prstGeom>
          <a:ln>
            <a:solidFill>
              <a:srgbClr val="92D050"/>
            </a:solidFill>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p:cNvCxnSpPr>
            <a:endCxn id="6" idx="7"/>
          </p:cNvCxnSpPr>
          <p:nvPr/>
        </p:nvCxnSpPr>
        <p:spPr>
          <a:xfrm flipH="1">
            <a:off x="3532897" y="1552683"/>
            <a:ext cx="530402" cy="774072"/>
          </a:xfrm>
          <a:prstGeom prst="straightConnector1">
            <a:avLst/>
          </a:prstGeom>
          <a:ln>
            <a:solidFill>
              <a:srgbClr val="92D050"/>
            </a:solidFill>
            <a:tailEnd type="triangle"/>
          </a:ln>
        </p:spPr>
        <p:style>
          <a:lnRef idx="1">
            <a:schemeClr val="dk1"/>
          </a:lnRef>
          <a:fillRef idx="0">
            <a:schemeClr val="dk1"/>
          </a:fillRef>
          <a:effectRef idx="0">
            <a:schemeClr val="dk1"/>
          </a:effectRef>
          <a:fontRef idx="minor">
            <a:schemeClr val="tx1"/>
          </a:fontRef>
        </p:style>
      </p:cxnSp>
      <p:sp>
        <p:nvSpPr>
          <p:cNvPr id="26" name="Right Arrow 25"/>
          <p:cNvSpPr/>
          <p:nvPr/>
        </p:nvSpPr>
        <p:spPr>
          <a:xfrm>
            <a:off x="3756859" y="2131496"/>
            <a:ext cx="1527178" cy="876564"/>
          </a:xfrm>
          <a:prstGeom prst="rightArrow">
            <a:avLst/>
          </a:prstGeom>
          <a:solidFill>
            <a:srgbClr val="FFC0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smtClean="0"/>
              <a:t>QC’d</a:t>
            </a:r>
            <a:r>
              <a:rPr lang="en-US" dirty="0" smtClean="0"/>
              <a:t> Data to assimilation</a:t>
            </a:r>
            <a:endParaRPr lang="en-GB" dirty="0"/>
          </a:p>
        </p:txBody>
      </p:sp>
      <p:sp>
        <p:nvSpPr>
          <p:cNvPr id="28" name="Rectangle 27"/>
          <p:cNvSpPr/>
          <p:nvPr/>
        </p:nvSpPr>
        <p:spPr>
          <a:xfrm>
            <a:off x="1717635" y="1076009"/>
            <a:ext cx="887097" cy="54974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RTTOV interface</a:t>
            </a:r>
            <a:endParaRPr lang="en-GB" dirty="0"/>
          </a:p>
        </p:txBody>
      </p:sp>
      <p:cxnSp>
        <p:nvCxnSpPr>
          <p:cNvPr id="29" name="Straight Arrow Connector 28"/>
          <p:cNvCxnSpPr>
            <a:stCxn id="28" idx="2"/>
            <a:endCxn id="6" idx="1"/>
          </p:cNvCxnSpPr>
          <p:nvPr/>
        </p:nvCxnSpPr>
        <p:spPr>
          <a:xfrm>
            <a:off x="2161184" y="1625758"/>
            <a:ext cx="586901" cy="700997"/>
          </a:xfrm>
          <a:prstGeom prst="straightConnector1">
            <a:avLst/>
          </a:prstGeom>
          <a:ln>
            <a:solidFill>
              <a:srgbClr val="92D050"/>
            </a:solidFill>
            <a:tailEnd type="triangle"/>
          </a:ln>
        </p:spPr>
        <p:style>
          <a:lnRef idx="1">
            <a:schemeClr val="dk1"/>
          </a:lnRef>
          <a:fillRef idx="0">
            <a:schemeClr val="dk1"/>
          </a:fillRef>
          <a:effectRef idx="0">
            <a:schemeClr val="dk1"/>
          </a:effectRef>
          <a:fontRef idx="minor">
            <a:schemeClr val="tx1"/>
          </a:fontRef>
        </p:style>
      </p:cxnSp>
      <p:sp>
        <p:nvSpPr>
          <p:cNvPr id="39" name="Rectangle 38"/>
          <p:cNvSpPr/>
          <p:nvPr/>
        </p:nvSpPr>
        <p:spPr>
          <a:xfrm>
            <a:off x="4942976" y="3901515"/>
            <a:ext cx="1155720" cy="54974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Thinning routines</a:t>
            </a:r>
            <a:endParaRPr lang="en-GB" dirty="0"/>
          </a:p>
        </p:txBody>
      </p:sp>
      <p:sp>
        <p:nvSpPr>
          <p:cNvPr id="22" name="Rectangle 21"/>
          <p:cNvSpPr/>
          <p:nvPr/>
        </p:nvSpPr>
        <p:spPr>
          <a:xfrm>
            <a:off x="6098696" y="3901515"/>
            <a:ext cx="1158428" cy="549749"/>
          </a:xfrm>
          <a:prstGeom prst="rect">
            <a:avLst/>
          </a:prstGeom>
          <a:solidFill>
            <a:srgbClr val="FFC0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t>Observation Errors</a:t>
            </a:r>
            <a:endParaRPr lang="en-GB" sz="1200" dirty="0"/>
          </a:p>
        </p:txBody>
      </p:sp>
      <p:sp>
        <p:nvSpPr>
          <p:cNvPr id="23" name="Rectangle 22"/>
          <p:cNvSpPr/>
          <p:nvPr/>
        </p:nvSpPr>
        <p:spPr>
          <a:xfrm>
            <a:off x="7254416" y="3901514"/>
            <a:ext cx="1158428" cy="549749"/>
          </a:xfrm>
          <a:prstGeom prst="rect">
            <a:avLst/>
          </a:prstGeom>
          <a:solidFill>
            <a:srgbClr val="FFC0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t>QC Flags</a:t>
            </a:r>
            <a:endParaRPr lang="en-GB" sz="1200" dirty="0"/>
          </a:p>
        </p:txBody>
      </p:sp>
      <p:sp>
        <p:nvSpPr>
          <p:cNvPr id="12" name="Oval 11"/>
          <p:cNvSpPr/>
          <p:nvPr/>
        </p:nvSpPr>
        <p:spPr>
          <a:xfrm>
            <a:off x="3587750" y="1076009"/>
            <a:ext cx="1085850" cy="613431"/>
          </a:xfrm>
          <a:prstGeom prst="ellipse">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0" name="Oval 29"/>
          <p:cNvSpPr/>
          <p:nvPr/>
        </p:nvSpPr>
        <p:spPr>
          <a:xfrm>
            <a:off x="2692443" y="3878358"/>
            <a:ext cx="1085850" cy="613431"/>
          </a:xfrm>
          <a:prstGeom prst="ellipse">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1" name="Oval 30"/>
          <p:cNvSpPr/>
          <p:nvPr/>
        </p:nvSpPr>
        <p:spPr>
          <a:xfrm>
            <a:off x="7322088" y="3869672"/>
            <a:ext cx="1085850" cy="613431"/>
          </a:xfrm>
          <a:prstGeom prst="ellipse">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7556" y="-6643"/>
            <a:ext cx="8437500" cy="1177245"/>
          </a:xfrm>
        </p:spPr>
        <p:txBody>
          <a:bodyPr/>
          <a:lstStyle/>
          <a:p>
            <a:r>
              <a:rPr lang="en-GB" dirty="0">
                <a:solidFill>
                  <a:schemeClr val="bg2"/>
                </a:solidFill>
                <a:latin typeface="Calibri" panose="020F0502020204030204" pitchFamily="34" charset="0"/>
                <a:ea typeface="Times New Roman" panose="02020603050405020304" pitchFamily="18" charset="0"/>
              </a:rPr>
              <a:t>Specific </a:t>
            </a:r>
            <a:r>
              <a:rPr lang="en-GB" dirty="0" smtClean="0">
                <a:solidFill>
                  <a:schemeClr val="bg2"/>
                </a:solidFill>
                <a:latin typeface="Calibri" panose="020F0502020204030204" pitchFamily="34" charset="0"/>
                <a:ea typeface="Times New Roman" panose="02020603050405020304" pitchFamily="18" charset="0"/>
              </a:rPr>
              <a:t>Developments</a:t>
            </a:r>
            <a:r>
              <a:rPr lang="en-GB" dirty="0">
                <a:solidFill>
                  <a:schemeClr val="bg2"/>
                </a:solidFill>
                <a:latin typeface="Calibri" panose="020F0502020204030204" pitchFamily="34" charset="0"/>
                <a:ea typeface="Calibri" panose="020F0502020204030204" pitchFamily="34" charset="0"/>
              </a:rPr>
              <a:t/>
            </a:r>
            <a:br>
              <a:rPr lang="en-GB" dirty="0">
                <a:solidFill>
                  <a:schemeClr val="bg2"/>
                </a:solidFill>
                <a:latin typeface="Calibri" panose="020F0502020204030204" pitchFamily="34" charset="0"/>
                <a:ea typeface="Calibri" panose="020F0502020204030204" pitchFamily="34" charset="0"/>
              </a:rPr>
            </a:br>
            <a:endParaRPr lang="en-GB" dirty="0">
              <a:solidFill>
                <a:schemeClr val="bg2"/>
              </a:solidFill>
            </a:endParaRPr>
          </a:p>
        </p:txBody>
      </p:sp>
      <p:sp>
        <p:nvSpPr>
          <p:cNvPr id="3" name="Text Placeholder 2"/>
          <p:cNvSpPr>
            <a:spLocks noGrp="1"/>
          </p:cNvSpPr>
          <p:nvPr>
            <p:ph type="body" sz="quarter" idx="4294967295"/>
          </p:nvPr>
        </p:nvSpPr>
        <p:spPr>
          <a:xfrm>
            <a:off x="-44450" y="1170602"/>
            <a:ext cx="8521700" cy="1757363"/>
          </a:xfrm>
        </p:spPr>
        <p:txBody>
          <a:bodyPr/>
          <a:lstStyle/>
          <a:p>
            <a:pPr marL="742950" lvl="1" indent="-285750">
              <a:spcBef>
                <a:spcPts val="0"/>
              </a:spcBef>
              <a:spcAft>
                <a:spcPts val="0"/>
              </a:spcAft>
              <a:buFont typeface="Courier New" panose="02070309020205020404" pitchFamily="49" charset="0"/>
              <a:buChar char="o"/>
            </a:pPr>
            <a:r>
              <a:rPr lang="en-GB" sz="2400" dirty="0" smtClean="0">
                <a:latin typeface="Calibri" panose="020F0502020204030204" pitchFamily="34" charset="0"/>
                <a:ea typeface="Times New Roman" panose="02020603050405020304" pitchFamily="18" charset="0"/>
              </a:rPr>
              <a:t>Development </a:t>
            </a:r>
            <a:r>
              <a:rPr lang="en-GB" sz="2400" dirty="0">
                <a:latin typeface="Calibri" panose="020F0502020204030204" pitchFamily="34" charset="0"/>
                <a:ea typeface="Times New Roman" panose="02020603050405020304" pitchFamily="18" charset="0"/>
              </a:rPr>
              <a:t>of </a:t>
            </a:r>
            <a:r>
              <a:rPr lang="en-GB" sz="2400" dirty="0" smtClean="0">
                <a:latin typeface="Calibri" panose="020F0502020204030204" pitchFamily="34" charset="0"/>
                <a:ea typeface="Times New Roman" panose="02020603050405020304" pitchFamily="18" charset="0"/>
              </a:rPr>
              <a:t>1D-Var </a:t>
            </a:r>
            <a:r>
              <a:rPr lang="en-GB" sz="2400" dirty="0">
                <a:latin typeface="Calibri" panose="020F0502020204030204" pitchFamily="34" charset="0"/>
                <a:ea typeface="Times New Roman" panose="02020603050405020304" pitchFamily="18" charset="0"/>
              </a:rPr>
              <a:t>for </a:t>
            </a:r>
            <a:r>
              <a:rPr lang="en-GB" sz="2400" dirty="0" smtClean="0">
                <a:latin typeface="Calibri" panose="020F0502020204030204" pitchFamily="34" charset="0"/>
                <a:ea typeface="Times New Roman" panose="02020603050405020304" pitchFamily="18" charset="0"/>
              </a:rPr>
              <a:t>radiances (Mike Cooke)</a:t>
            </a:r>
            <a:endParaRPr lang="en-GB" sz="2400" dirty="0">
              <a:latin typeface="Calibri" panose="020F0502020204030204" pitchFamily="34" charset="0"/>
              <a:ea typeface="Calibri" panose="020F0502020204030204" pitchFamily="34" charset="0"/>
            </a:endParaRPr>
          </a:p>
          <a:p>
            <a:pPr marL="742950" lvl="1" indent="-285750">
              <a:spcBef>
                <a:spcPts val="0"/>
              </a:spcBef>
              <a:spcAft>
                <a:spcPts val="0"/>
              </a:spcAft>
              <a:buFont typeface="Courier New" panose="02070309020205020404" pitchFamily="49" charset="0"/>
              <a:buChar char="o"/>
            </a:pPr>
            <a:r>
              <a:rPr lang="en-GB" sz="2400" dirty="0">
                <a:latin typeface="Calibri" panose="020F0502020204030204" pitchFamily="34" charset="0"/>
                <a:ea typeface="Times New Roman" panose="02020603050405020304" pitchFamily="18" charset="0"/>
              </a:rPr>
              <a:t>RTTOV interface </a:t>
            </a:r>
            <a:r>
              <a:rPr lang="en-GB" sz="2400" dirty="0" smtClean="0">
                <a:latin typeface="Calibri" panose="020F0502020204030204" pitchFamily="34" charset="0"/>
                <a:ea typeface="Times New Roman" panose="02020603050405020304" pitchFamily="18" charset="0"/>
              </a:rPr>
              <a:t>developments (Rundle)</a:t>
            </a:r>
            <a:endParaRPr lang="en-GB" sz="2400" dirty="0">
              <a:latin typeface="Calibri" panose="020F0502020204030204" pitchFamily="34" charset="0"/>
              <a:ea typeface="Calibri" panose="020F0502020204030204" pitchFamily="34" charset="0"/>
            </a:endParaRPr>
          </a:p>
          <a:p>
            <a:pPr marL="742950" lvl="1" indent="-285750">
              <a:spcBef>
                <a:spcPts val="0"/>
              </a:spcBef>
              <a:spcAft>
                <a:spcPts val="0"/>
              </a:spcAft>
              <a:buFont typeface="Courier New" panose="02070309020205020404" pitchFamily="49" charset="0"/>
              <a:buChar char="o"/>
            </a:pPr>
            <a:r>
              <a:rPr lang="en-GB" sz="2400" dirty="0">
                <a:latin typeface="Calibri" panose="020F0502020204030204" pitchFamily="34" charset="0"/>
                <a:ea typeface="Times New Roman" panose="02020603050405020304" pitchFamily="18" charset="0"/>
              </a:rPr>
              <a:t>Thinning </a:t>
            </a:r>
            <a:r>
              <a:rPr lang="en-GB" sz="2400" dirty="0" smtClean="0">
                <a:latin typeface="Calibri" panose="020F0502020204030204" pitchFamily="34" charset="0"/>
                <a:ea typeface="Times New Roman" panose="02020603050405020304" pitchFamily="18" charset="0"/>
              </a:rPr>
              <a:t>work (Candy, Newman, Smigaj)</a:t>
            </a:r>
            <a:endParaRPr lang="en-GB" sz="2400" dirty="0">
              <a:latin typeface="Calibri" panose="020F0502020204030204" pitchFamily="34" charset="0"/>
              <a:ea typeface="Calibri" panose="020F0502020204030204" pitchFamily="34" charset="0"/>
            </a:endParaRPr>
          </a:p>
          <a:p>
            <a:pPr marL="742950" lvl="1" indent="-285750">
              <a:spcBef>
                <a:spcPts val="0"/>
              </a:spcBef>
              <a:spcAft>
                <a:spcPts val="0"/>
              </a:spcAft>
              <a:buFont typeface="Courier New" panose="02070309020205020404" pitchFamily="49" charset="0"/>
              <a:buChar char="o"/>
            </a:pPr>
            <a:r>
              <a:rPr lang="en-GB" sz="2400" dirty="0" smtClean="0">
                <a:latin typeface="Calibri" panose="020F0502020204030204" pitchFamily="34" charset="0"/>
                <a:ea typeface="Times New Roman" panose="02020603050405020304" pitchFamily="18" charset="0"/>
              </a:rPr>
              <a:t>QC </a:t>
            </a:r>
            <a:r>
              <a:rPr lang="en-GB" sz="2400" dirty="0">
                <a:latin typeface="Calibri" panose="020F0502020204030204" pitchFamily="34" charset="0"/>
                <a:ea typeface="Times New Roman" panose="02020603050405020304" pitchFamily="18" charset="0"/>
              </a:rPr>
              <a:t>filters </a:t>
            </a:r>
            <a:r>
              <a:rPr lang="en-GB" sz="2400" dirty="0" smtClean="0">
                <a:latin typeface="Calibri" panose="020F0502020204030204" pitchFamily="34" charset="0"/>
                <a:ea typeface="Times New Roman" panose="02020603050405020304" pitchFamily="18" charset="0"/>
              </a:rPr>
              <a:t>(Newman, Carminati, Rundle)</a:t>
            </a:r>
          </a:p>
          <a:p>
            <a:pPr marL="742950" lvl="1" indent="-285750">
              <a:spcBef>
                <a:spcPts val="0"/>
              </a:spcBef>
              <a:spcAft>
                <a:spcPts val="0"/>
              </a:spcAft>
              <a:buFont typeface="Courier New" panose="02070309020205020404" pitchFamily="49" charset="0"/>
              <a:buChar char="o"/>
            </a:pPr>
            <a:r>
              <a:rPr lang="en-GB" sz="2400" dirty="0" smtClean="0">
                <a:latin typeface="Calibri" panose="020F0502020204030204" pitchFamily="34" charset="0"/>
                <a:ea typeface="Times New Roman" panose="02020603050405020304" pitchFamily="18" charset="0"/>
              </a:rPr>
              <a:t>Bias correction (Harlow, Waller, Smigaj)</a:t>
            </a:r>
            <a:endParaRPr lang="en-GB" dirty="0"/>
          </a:p>
        </p:txBody>
      </p:sp>
      <p:sp>
        <p:nvSpPr>
          <p:cNvPr id="4" name="Footer Placeholder 3"/>
          <p:cNvSpPr>
            <a:spLocks noGrp="1"/>
          </p:cNvSpPr>
          <p:nvPr>
            <p:ph type="ftr" sz="quarter" idx="4294967295"/>
          </p:nvPr>
        </p:nvSpPr>
        <p:spPr>
          <a:xfrm>
            <a:off x="0" y="4732338"/>
            <a:ext cx="9144000" cy="411162"/>
          </a:xfrm>
        </p:spPr>
        <p:txBody>
          <a:bodyPr/>
          <a:lstStyle/>
          <a:p>
            <a:r>
              <a:rPr lang="en-GB" kern="0" smtClean="0">
                <a:solidFill>
                  <a:srgbClr val="FFFFFF"/>
                </a:solidFill>
                <a:sym typeface="Helvetica Light"/>
              </a:rPr>
              <a:t>www.metoffice.gov.uk																									                      © Crown Copyright 2017, Met Office</a:t>
            </a:r>
            <a:endParaRPr lang="en-GB" kern="0" dirty="0">
              <a:solidFill>
                <a:srgbClr val="FFFFFF"/>
              </a:solidFill>
              <a:sym typeface="Helvetica Light"/>
            </a:endParaRPr>
          </a:p>
        </p:txBody>
      </p:sp>
    </p:spTree>
    <p:extLst>
      <p:ext uri="{BB962C8B-B14F-4D97-AF65-F5344CB8AC3E}">
        <p14:creationId xmlns:p14="http://schemas.microsoft.com/office/powerpoint/2010/main" val="4073165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Met Office PowerPoint Template">
  <a:themeElements>
    <a:clrScheme name="Met Office">
      <a:dk1>
        <a:srgbClr val="2A2A2A"/>
      </a:dk1>
      <a:lt1>
        <a:srgbClr val="B9DC0C"/>
      </a:lt1>
      <a:dk2>
        <a:srgbClr val="2A2A2A"/>
      </a:dk2>
      <a:lt2>
        <a:srgbClr val="FFFFFF"/>
      </a:lt2>
      <a:accent1>
        <a:srgbClr val="50B9A4"/>
      </a:accent1>
      <a:accent2>
        <a:srgbClr val="007AA9"/>
      </a:accent2>
      <a:accent3>
        <a:srgbClr val="E47452"/>
      </a:accent3>
      <a:accent4>
        <a:srgbClr val="A1A0AA"/>
      </a:accent4>
      <a:accent5>
        <a:srgbClr val="FFFFFF"/>
      </a:accent5>
      <a:accent6>
        <a:srgbClr val="FFFFFF"/>
      </a:accent6>
      <a:hlink>
        <a:srgbClr val="0673F9"/>
      </a:hlink>
      <a:folHlink>
        <a:srgbClr val="6F2735"/>
      </a:folHlink>
    </a:clrScheme>
    <a:fontScheme name="Met Office">
      <a:majorFont>
        <a:latin typeface="Arial"/>
        <a:ea typeface="Helvetica Light"/>
        <a:cs typeface="Helvetica Light"/>
      </a:majorFont>
      <a:minorFont>
        <a:latin typeface="Arial"/>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2">
          <a:schemeClr val="accent6"/>
        </a:lnRef>
        <a:fillRef idx="1">
          <a:schemeClr val="lt1"/>
        </a:fillRef>
        <a:effectRef idx="0">
          <a:schemeClr val="accent6"/>
        </a:effectRef>
        <a:fontRef idx="minor">
          <a:schemeClr val="dk1"/>
        </a:fontRef>
      </a:style>
    </a:spDef>
    <a:lnDef>
      <a:spPr/>
      <a:bodyPr/>
      <a:lstStyle/>
      <a:style>
        <a:lnRef idx="1">
          <a:schemeClr val="dk1"/>
        </a:lnRef>
        <a:fillRef idx="0">
          <a:schemeClr val="dk1"/>
        </a:fillRef>
        <a:effectRef idx="0">
          <a:schemeClr val="dk1"/>
        </a:effectRef>
        <a:fontRef idx="minor">
          <a:schemeClr val="tx1"/>
        </a:fontRef>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dirty="0" smtClean="0">
            <a:ln>
              <a:noFill/>
            </a:ln>
            <a:solidFill>
              <a:schemeClr val="tx1"/>
            </a:solidFill>
            <a:effectLst/>
            <a:uFillTx/>
            <a:latin typeface="+mn-lt"/>
            <a:ea typeface="+mn-ea"/>
            <a:cs typeface="+mn-cs"/>
            <a:sym typeface="Helvetica Light"/>
          </a:defRPr>
        </a:def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1 Met Office PowerPoint Template" id="{C1529BFE-1066-4FB4-8575-12DBC2501276}" vid="{734F79A0-1392-43D2-AC26-63C76F6D731B}"/>
    </a:ext>
  </a:extLst>
</a:theme>
</file>

<file path=ppt/theme/theme2.xml><?xml version="1.0" encoding="utf-8"?>
<a:theme xmlns:a="http://schemas.openxmlformats.org/drawingml/2006/main" name="Office Theme">
  <a:themeElements>
    <a:clrScheme name="Met Office">
      <a:dk1>
        <a:srgbClr val="2A2A2A"/>
      </a:dk1>
      <a:lt1>
        <a:srgbClr val="B9DC0C"/>
      </a:lt1>
      <a:dk2>
        <a:srgbClr val="2A2A2A"/>
      </a:dk2>
      <a:lt2>
        <a:srgbClr val="FFFFFF"/>
      </a:lt2>
      <a:accent1>
        <a:srgbClr val="50B9A4"/>
      </a:accent1>
      <a:accent2>
        <a:srgbClr val="007AA9"/>
      </a:accent2>
      <a:accent3>
        <a:srgbClr val="E47452"/>
      </a:accent3>
      <a:accent4>
        <a:srgbClr val="A1A0AA"/>
      </a:accent4>
      <a:accent5>
        <a:srgbClr val="FFFFFF"/>
      </a:accent5>
      <a:accent6>
        <a:srgbClr val="FFFFFF"/>
      </a:accent6>
      <a:hlink>
        <a:srgbClr val="0673F9"/>
      </a:hlink>
      <a:folHlink>
        <a:srgbClr val="6F2735"/>
      </a:folHlink>
    </a:clrScheme>
    <a:fontScheme name="Met Office">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Met_Office_PowerPoint_Template" id="{7314F762-6101-4FE3-AADE-E41A319C8C20}" vid="{97F9CE77-17AD-4520-8D5C-BF2E068CB05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E929D3C7B92654E91E0BACE58CAB3FC" ma:contentTypeVersion="13" ma:contentTypeDescription="Create a new document." ma:contentTypeScope="" ma:versionID="62b6e39e5ca99a8f3291ddda46074995">
  <xsd:schema xmlns:xsd="http://www.w3.org/2001/XMLSchema" xmlns:xs="http://www.w3.org/2001/XMLSchema" xmlns:p="http://schemas.microsoft.com/office/2006/metadata/properties" xmlns:ns3="39e328b5-fd55-4aa2-9335-b42da031234f" xmlns:ns4="d5f456a8-998e-4615-8aa7-08c9413f4944" targetNamespace="http://schemas.microsoft.com/office/2006/metadata/properties" ma:root="true" ma:fieldsID="0a4f20ac2848d536e8713ee5f5bbff86" ns3:_="" ns4:_="">
    <xsd:import namespace="39e328b5-fd55-4aa2-9335-b42da031234f"/>
    <xsd:import namespace="d5f456a8-998e-4615-8aa7-08c9413f4944"/>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e328b5-fd55-4aa2-9335-b42da03123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5f456a8-998e-4615-8aa7-08c9413f494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EB83FBD-1D2C-4C4F-9532-6ABBF44F8B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e328b5-fd55-4aa2-9335-b42da031234f"/>
    <ds:schemaRef ds:uri="d5f456a8-998e-4615-8aa7-08c9413f49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7AC1C2A-8938-454F-9468-48809A1FBAA3}">
  <ds:schemaRefs>
    <ds:schemaRef ds:uri="http://schemas.microsoft.com/sharepoint/v3/contenttype/forms"/>
  </ds:schemaRefs>
</ds:datastoreItem>
</file>

<file path=customXml/itemProps3.xml><?xml version="1.0" encoding="utf-8"?>
<ds:datastoreItem xmlns:ds="http://schemas.openxmlformats.org/officeDocument/2006/customXml" ds:itemID="{3775EE1A-0E19-4FDA-8237-80A673FCFF4E}">
  <ds:schemaRefs>
    <ds:schemaRef ds:uri="http://purl.org/dc/terms/"/>
    <ds:schemaRef ds:uri="d5f456a8-998e-4615-8aa7-08c9413f4944"/>
    <ds:schemaRef ds:uri="http://schemas.microsoft.com/office/2006/documentManagement/types"/>
    <ds:schemaRef ds:uri="http://schemas.microsoft.com/office/infopath/2007/PartnerControls"/>
    <ds:schemaRef ds:uri="39e328b5-fd55-4aa2-9335-b42da031234f"/>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707</TotalTime>
  <Words>1536</Words>
  <Application>Microsoft Office PowerPoint</Application>
  <PresentationFormat>On-screen Show (16:9)</PresentationFormat>
  <Paragraphs>179</Paragraphs>
  <Slides>14</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Arial</vt:lpstr>
      <vt:lpstr>Calibri</vt:lpstr>
      <vt:lpstr>Courier New</vt:lpstr>
      <vt:lpstr>Helvetica Light</vt:lpstr>
      <vt:lpstr>Symbol</vt:lpstr>
      <vt:lpstr>Times New Roman</vt:lpstr>
      <vt:lpstr>Met Office PowerPoint Template</vt:lpstr>
      <vt:lpstr>Office Theme</vt:lpstr>
      <vt:lpstr>Radiance Assimilation at the Met Office using JEDI: An Update.</vt:lpstr>
      <vt:lpstr>Contributors</vt:lpstr>
      <vt:lpstr>PowerPoint Presentation</vt:lpstr>
      <vt:lpstr>PowerPoint Presentation</vt:lpstr>
      <vt:lpstr>PowerPoint Presentation</vt:lpstr>
      <vt:lpstr>PowerPoint Presentation</vt:lpstr>
      <vt:lpstr>Met Office progress towards ATMS Processing (Jan 2021)</vt:lpstr>
      <vt:lpstr>Met Office progress towards ATMS Processing (Jun 2021)</vt:lpstr>
      <vt:lpstr>Specific Developments </vt:lpstr>
      <vt:lpstr>Development of 1D-Var for radiances (Mike Cooke) </vt:lpstr>
      <vt:lpstr>QC filters/obsfunctions developed </vt:lpstr>
      <vt:lpstr>Bias correction</vt:lpstr>
      <vt:lpstr>ATMS bias correction done</vt:lpstr>
      <vt:lpstr>Conclusions</vt:lpstr>
    </vt:vector>
  </TitlesOfParts>
  <Company>Met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Tones, Ellie</dc:creator>
  <cp:lastModifiedBy>Harlow, Chawn</cp:lastModifiedBy>
  <cp:revision>45</cp:revision>
  <dcterms:created xsi:type="dcterms:W3CDTF">2017-10-03T11:33:01Z</dcterms:created>
  <dcterms:modified xsi:type="dcterms:W3CDTF">2021-06-04T17:38:59Z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0x0101006E929D3C7B92654E91E0BACE58CAB3FC</vt:lpwstr>
  </property>
</Properties>
</file>