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JGaHKdzfepaQ5Orj5HMVNduvB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fb9357305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afb935730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afb935730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3" name="Google Shape;303;p3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f969be6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df969be600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9pPr>
          </a:lstStyle>
          <a:p/>
        </p:txBody>
      </p:sp>
      <p:sp>
        <p:nvSpPr>
          <p:cNvPr id="14" name="Google Shape;14;p60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0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0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showMasterSp="0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457200" y="1535115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9"/>
          <p:cNvSpPr txBox="1"/>
          <p:nvPr>
            <p:ph idx="3" type="body"/>
          </p:nvPr>
        </p:nvSpPr>
        <p:spPr>
          <a:xfrm>
            <a:off x="4645028" y="1535115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9"/>
          <p:cNvSpPr txBox="1"/>
          <p:nvPr>
            <p:ph idx="4" type="body"/>
          </p:nvPr>
        </p:nvSpPr>
        <p:spPr>
          <a:xfrm>
            <a:off x="4645028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19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type="title"/>
          </p:nvPr>
        </p:nvSpPr>
        <p:spPr>
          <a:xfrm>
            <a:off x="457202" y="273051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3575050" y="273054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0"/>
          <p:cNvSpPr txBox="1"/>
          <p:nvPr>
            <p:ph idx="2" type="body"/>
          </p:nvPr>
        </p:nvSpPr>
        <p:spPr>
          <a:xfrm>
            <a:off x="457202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0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1792288" y="4800602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1792288" y="5367340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showMasterSp="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 rot="5400000">
            <a:off x="541352" y="190490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 thirds">
  <p:cSld name="Content - 2 columns third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1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1"/>
          <p:cNvSpPr txBox="1"/>
          <p:nvPr>
            <p:ph idx="1" type="body"/>
          </p:nvPr>
        </p:nvSpPr>
        <p:spPr>
          <a:xfrm>
            <a:off x="252000" y="2064000"/>
            <a:ext cx="567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3" name="Google Shape;93;p61"/>
          <p:cNvSpPr txBox="1"/>
          <p:nvPr>
            <p:ph idx="2" type="body"/>
          </p:nvPr>
        </p:nvSpPr>
        <p:spPr>
          <a:xfrm>
            <a:off x="6192000" y="2064000"/>
            <a:ext cx="27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cxnSp>
        <p:nvCxnSpPr>
          <p:cNvPr id="94" name="Google Shape;94;p61"/>
          <p:cNvCxnSpPr/>
          <p:nvPr/>
        </p:nvCxnSpPr>
        <p:spPr>
          <a:xfrm>
            <a:off x="6057352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61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full image alt">
  <p:cSld name="Title slide - full image alt"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6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6"/>
          <p:cNvSpPr txBox="1"/>
          <p:nvPr>
            <p:ph idx="1" type="body"/>
          </p:nvPr>
        </p:nvSpPr>
        <p:spPr>
          <a:xfrm>
            <a:off x="197644" y="2348707"/>
            <a:ext cx="8437500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solidFill>
                  <a:schemeClr val="lt2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>
                <a:solidFill>
                  <a:schemeClr val="lt2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2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solidFill>
                  <a:schemeClr val="lt2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100" name="Google Shape;1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07" y="54000"/>
            <a:ext cx="1803780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6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628650" y="449786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307492" y="1444143"/>
            <a:ext cx="85581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title"/>
          </p:nvPr>
        </p:nvSpPr>
        <p:spPr>
          <a:xfrm>
            <a:off x="493713" y="304823"/>
            <a:ext cx="8203720" cy="70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body"/>
          </p:nvPr>
        </p:nvSpPr>
        <p:spPr>
          <a:xfrm>
            <a:off x="457209" y="1219200"/>
            <a:ext cx="8250865" cy="529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8" name="Google Shape;28;p5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58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722313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and Text">
  <p:cSld name="Basic 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628650" y="449786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628650" y="1403973"/>
            <a:ext cx="7886700" cy="46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showMasterSp="0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457200" y="1600203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4648200" y="1600203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fb9357305_1_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afb9357305_1_0"/>
          <p:cNvSpPr/>
          <p:nvPr/>
        </p:nvSpPr>
        <p:spPr>
          <a:xfrm>
            <a:off x="1370873" y="1843092"/>
            <a:ext cx="3429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110" name="Google Shape;110;gafb9357305_1_0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4870863" y="1692448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afb9357305_1_0"/>
          <p:cNvSpPr/>
          <p:nvPr/>
        </p:nvSpPr>
        <p:spPr>
          <a:xfrm>
            <a:off x="1140512" y="492896"/>
            <a:ext cx="900300" cy="915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afb9357305_1_0"/>
          <p:cNvSpPr txBox="1"/>
          <p:nvPr>
            <p:ph type="ctrTitle"/>
          </p:nvPr>
        </p:nvSpPr>
        <p:spPr>
          <a:xfrm>
            <a:off x="217163" y="1979184"/>
            <a:ext cx="5221182" cy="40908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US" sz="3200">
                <a:solidFill>
                  <a:schemeClr val="lt1"/>
                </a:solidFill>
              </a:rPr>
              <a:t>Development and Validation of JEDI Unified Forward Operator (UFO)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b="1" lang="en-US" sz="1800">
                <a:solidFill>
                  <a:schemeClr val="lt1"/>
                </a:solidFill>
              </a:rPr>
            </a:br>
            <a:r>
              <a:rPr lang="en-US" sz="1800">
                <a:solidFill>
                  <a:schemeClr val="lt1"/>
                </a:solidFill>
              </a:rPr>
              <a:t>Hui Shao, JCSDA</a:t>
            </a: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r>
              <a:rPr lang="en-US" sz="1600">
                <a:solidFill>
                  <a:schemeClr val="lt1"/>
                </a:solidFill>
              </a:rPr>
              <a:t>OBS Core Team:</a:t>
            </a:r>
            <a:br>
              <a:rPr lang="en-US" sz="1600">
                <a:solidFill>
                  <a:schemeClr val="lt1"/>
                </a:solidFill>
              </a:rPr>
            </a:br>
            <a:r>
              <a:rPr lang="en-US" sz="1600">
                <a:solidFill>
                  <a:schemeClr val="lt1"/>
                </a:solidFill>
              </a:rPr>
              <a:t>Benjamine Johnson, Hui Shao, Greg Thompson, Wei Han, Fabio Diniz, Hailing Zhang, Ryan Honeyager, Francois Vandenberghe, Rachel Schweiker</a:t>
            </a:r>
            <a:br>
              <a:rPr lang="en-US" sz="1600">
                <a:solidFill>
                  <a:schemeClr val="lt1"/>
                </a:solidFill>
              </a:rPr>
            </a:br>
            <a:br>
              <a:rPr lang="en-US" sz="1600">
                <a:solidFill>
                  <a:schemeClr val="lt1"/>
                </a:solidFill>
              </a:rPr>
            </a:br>
            <a:br>
              <a:rPr lang="en-US" sz="1600">
                <a:solidFill>
                  <a:schemeClr val="lt1"/>
                </a:solidFill>
              </a:rPr>
            </a:br>
            <a:r>
              <a:rPr lang="en-US" sz="1200">
                <a:solidFill>
                  <a:schemeClr val="lt1"/>
                </a:solidFill>
              </a:rPr>
              <a:t>18th JCSDA Technical Review Meeting and Science Workshop</a:t>
            </a:r>
            <a:br>
              <a:rPr lang="en-US" sz="1200">
                <a:solidFill>
                  <a:schemeClr val="lt1"/>
                </a:solidFill>
              </a:rPr>
            </a:br>
            <a:r>
              <a:rPr lang="en-US" sz="1200">
                <a:solidFill>
                  <a:schemeClr val="lt1"/>
                </a:solidFill>
              </a:rPr>
              <a:t>June 7-11, 2021 (Virtual)</a:t>
            </a:r>
            <a:br>
              <a:rPr lang="en-US" sz="1200">
                <a:solidFill>
                  <a:schemeClr val="lt1"/>
                </a:solidFill>
              </a:rPr>
            </a:br>
            <a:br>
              <a:rPr lang="en-US" sz="1200" cap="none">
                <a:solidFill>
                  <a:schemeClr val="lt1"/>
                </a:solidFill>
              </a:rPr>
            </a:br>
            <a:br>
              <a:rPr b="1" lang="en-US" cap="none"/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800">
                <a:solidFill>
                  <a:schemeClr val="lt1"/>
                </a:solidFill>
              </a:rPr>
            </a:br>
            <a:br>
              <a:rPr lang="en-US" sz="1600">
                <a:solidFill>
                  <a:schemeClr val="lt1"/>
                </a:solidFill>
              </a:rPr>
            </a:br>
            <a:endParaRPr b="1" sz="1600">
              <a:solidFill>
                <a:srgbClr val="D6E3BC"/>
              </a:solidFill>
            </a:endParaRPr>
          </a:p>
        </p:txBody>
      </p:sp>
      <p:pic>
        <p:nvPicPr>
          <p:cNvPr id="113" name="Google Shape;113;gafb9357305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0" y="-69517"/>
            <a:ext cx="6919326" cy="216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afb9357305_1_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0" y="825825"/>
            <a:ext cx="25603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300" y="4787450"/>
            <a:ext cx="25603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300" y="2822263"/>
            <a:ext cx="25603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>
            <p:ph type="title"/>
          </p:nvPr>
        </p:nvSpPr>
        <p:spPr>
          <a:xfrm>
            <a:off x="628650" y="121311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UFO development for AVHRR</a:t>
            </a:r>
            <a:endParaRPr sz="3600"/>
          </a:p>
        </p:txBody>
      </p:sp>
      <p:sp>
        <p:nvSpPr>
          <p:cNvPr id="255" name="Google Shape;255;p32"/>
          <p:cNvSpPr/>
          <p:nvPr/>
        </p:nvSpPr>
        <p:spPr>
          <a:xfrm>
            <a:off x="2706624" y="2307825"/>
            <a:ext cx="603600" cy="393300"/>
          </a:xfrm>
          <a:prstGeom prst="rightArrow">
            <a:avLst>
              <a:gd fmla="val 50000" name="adj1"/>
              <a:gd fmla="val 6786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 flipH="1">
            <a:off x="2675275" y="4018775"/>
            <a:ext cx="704100" cy="393300"/>
          </a:xfrm>
          <a:prstGeom prst="rightArrow">
            <a:avLst>
              <a:gd fmla="val 50000" name="adj1"/>
              <a:gd fmla="val 6786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518160" y="5986825"/>
            <a:ext cx="84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Filtered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518160" y="4046975"/>
            <a:ext cx="84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Filtered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518160" y="2107125"/>
            <a:ext cx="84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Unfiltered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636200" y="5233050"/>
            <a:ext cx="4227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GSI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586400" y="3266225"/>
            <a:ext cx="5223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3166175" y="4656575"/>
            <a:ext cx="5882700" cy="1756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7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filtering using combination of generic filters and obs functions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2407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Parameters defined in GSI resource file (satinfo) for radiances are implemented in YAML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2407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QC action implemented has an associated test in UFO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2407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100% replication of GSI result in terms of error inflation, error bound adjustment, and number of observation passed QC filters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23700" y="1235313"/>
            <a:ext cx="5765863" cy="32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6251455" y="6437471"/>
            <a:ext cx="217951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(courtesy of Emily Liu)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226689" y="246606"/>
            <a:ext cx="8203720" cy="531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>
                <a:solidFill>
                  <a:schemeClr val="lt1"/>
                </a:solidFill>
              </a:rPr>
              <a:t>UFO Validation against NCEP GDAS (GSI)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127772" y="1290316"/>
            <a:ext cx="31194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instruments for JEDI_GDAS have been validated against GSI: H(x) only, with BC, with BC &amp; QC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 same input (geovals and obs), UFO can fully replicate GSI forward operators (NCEP GDAS) results for most radiance and GNSSRO instruments.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instruments have reasonable matching results with known reasons.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Validations continues using JEDI_GDAS testbed</a:t>
            </a:r>
            <a:endParaRPr sz="1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/>
              <a:t>Ongoing efforts for diagnostic tools</a:t>
            </a:r>
            <a:endParaRPr sz="1600"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 b="23922" l="0" r="0" t="22605"/>
          <a:stretch/>
        </p:blipFill>
        <p:spPr>
          <a:xfrm>
            <a:off x="3529341" y="1150620"/>
            <a:ext cx="5229807" cy="279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/>
          <p:cNvPicPr preferRelativeResize="0"/>
          <p:nvPr/>
        </p:nvPicPr>
        <p:blipFill rotWithShape="1">
          <a:blip r:embed="rId4">
            <a:alphaModFix/>
          </a:blip>
          <a:srcRect b="0" l="0" r="0" t="53191"/>
          <a:stretch/>
        </p:blipFill>
        <p:spPr>
          <a:xfrm>
            <a:off x="3542894" y="4248674"/>
            <a:ext cx="5013890" cy="234696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/>
          <p:nvPr/>
        </p:nvSpPr>
        <p:spPr>
          <a:xfrm>
            <a:off x="7322820" y="3733800"/>
            <a:ext cx="1508314" cy="31242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type="title"/>
          </p:nvPr>
        </p:nvSpPr>
        <p:spPr>
          <a:xfrm>
            <a:off x="628650" y="101920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Joint efforts</a:t>
            </a:r>
            <a:endParaRPr/>
          </a:p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 rotWithShape="1">
          <a:blip r:embed="rId3">
            <a:alphaModFix/>
          </a:blip>
          <a:srcRect b="6169" l="0" r="0" t="0"/>
          <a:stretch/>
        </p:blipFill>
        <p:spPr>
          <a:xfrm>
            <a:off x="550852" y="2175933"/>
            <a:ext cx="7754947" cy="381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2524804" y="6217809"/>
            <a:ext cx="40943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 table contributed from JCSDA partners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484975" y="1150958"/>
            <a:ext cx="78867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development from other partners, including UKMO, GMAO, NRL …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operators and filters are being developed for different observation types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JEDI_GDAS is the first testbed for UFO validation. UFO validations will be performed through other applications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9"/>
          <p:cNvSpPr txBox="1"/>
          <p:nvPr>
            <p:ph idx="1" type="body"/>
          </p:nvPr>
        </p:nvSpPr>
        <p:spPr>
          <a:xfrm>
            <a:off x="147325" y="1341000"/>
            <a:ext cx="4806900" cy="46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Updated UFO for AMSR2 and GMI: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1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Hofx operator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1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Cloud retrieval function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1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All-sky observational error assignment function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1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Quality control procedures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7663" lvl="0" marL="34766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Updated model_2_geoval codes to convert rain and snow clouds and added functions to derive these two clouds’ microphysical properties. These two clouds are needed state and control variables in GEOS all-sky assimilation.</a:t>
            </a:r>
            <a:endParaRPr/>
          </a:p>
          <a:p>
            <a:pPr indent="-184150" lvl="2" marL="10858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pic>
        <p:nvPicPr>
          <p:cNvPr descr="Map&#10;&#10;Description automatically generated" id="290" name="Google Shape;290;p79"/>
          <p:cNvPicPr preferRelativeResize="0"/>
          <p:nvPr/>
        </p:nvPicPr>
        <p:blipFill rotWithShape="1">
          <a:blip r:embed="rId3">
            <a:alphaModFix/>
          </a:blip>
          <a:srcRect b="0" l="0" r="0" t="21007"/>
          <a:stretch/>
        </p:blipFill>
        <p:spPr>
          <a:xfrm>
            <a:off x="5275403" y="1710459"/>
            <a:ext cx="3703320" cy="1950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medium confidence" id="291" name="Google Shape;291;p79"/>
          <p:cNvPicPr preferRelativeResize="0"/>
          <p:nvPr/>
        </p:nvPicPr>
        <p:blipFill rotWithShape="1">
          <a:blip r:embed="rId4">
            <a:alphaModFix/>
          </a:blip>
          <a:srcRect b="0" l="0" r="0" t="21007"/>
          <a:stretch/>
        </p:blipFill>
        <p:spPr>
          <a:xfrm>
            <a:off x="5286119" y="3755301"/>
            <a:ext cx="3703320" cy="195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9"/>
          <p:cNvSpPr txBox="1"/>
          <p:nvPr/>
        </p:nvSpPr>
        <p:spPr>
          <a:xfrm>
            <a:off x="4890116" y="5788225"/>
            <a:ext cx="408860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JEDI/UFO outputs: (top) AMSR2 and (bottom) GMI O-F (K) values, after QC but without bias correction, at the channel of 23 GHz at 00 hr, Nov 15, 2020.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9"/>
          <p:cNvSpPr txBox="1"/>
          <p:nvPr/>
        </p:nvSpPr>
        <p:spPr>
          <a:xfrm>
            <a:off x="6279356" y="1483593"/>
            <a:ext cx="15872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AMSR2 O-F @ 23 GHz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9"/>
          <p:cNvSpPr txBox="1"/>
          <p:nvPr/>
        </p:nvSpPr>
        <p:spPr>
          <a:xfrm>
            <a:off x="6490096" y="3548125"/>
            <a:ext cx="136768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GMI O-F @ 23 GHz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9"/>
          <p:cNvSpPr txBox="1"/>
          <p:nvPr>
            <p:ph type="title"/>
          </p:nvPr>
        </p:nvSpPr>
        <p:spPr>
          <a:xfrm>
            <a:off x="339426" y="70362"/>
            <a:ext cx="8639297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UFO for All Sky Radiance                                                                            </a:t>
            </a:r>
            <a:endParaRPr sz="4300"/>
          </a:p>
        </p:txBody>
      </p:sp>
      <p:sp>
        <p:nvSpPr>
          <p:cNvPr id="296" name="Google Shape;296;p79"/>
          <p:cNvSpPr txBox="1"/>
          <p:nvPr/>
        </p:nvSpPr>
        <p:spPr>
          <a:xfrm>
            <a:off x="6769131" y="6472959"/>
            <a:ext cx="1843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(Jianjun Jin, GMAO)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79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9" name="Google Shape;299;p79"/>
          <p:cNvSpPr txBox="1"/>
          <p:nvPr/>
        </p:nvSpPr>
        <p:spPr>
          <a:xfrm>
            <a:off x="473536" y="5356749"/>
            <a:ext cx="409037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Please refer to the presentations from other agencies for additional information about JEDI/UFO development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344807" y="24214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Geostationary Hyperspectral Sounders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118" y="1433646"/>
            <a:ext cx="3967816" cy="216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992" y="1482525"/>
            <a:ext cx="3584348" cy="195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6168" y="3689525"/>
            <a:ext cx="2052881" cy="15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6"/>
          <p:cNvSpPr txBox="1"/>
          <p:nvPr/>
        </p:nvSpPr>
        <p:spPr>
          <a:xfrm>
            <a:off x="2884023" y="1222884"/>
            <a:ext cx="202972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GIIRS LW Ch3 Wn=712.5cm-1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4913746" y="1213760"/>
            <a:ext cx="164019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06Z 5</a:t>
            </a:r>
            <a:r>
              <a:rPr b="0" baseline="3000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November 2020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36"/>
          <p:cNvGrpSpPr/>
          <p:nvPr/>
        </p:nvGrpSpPr>
        <p:grpSpPr>
          <a:xfrm>
            <a:off x="468496" y="3757934"/>
            <a:ext cx="3403771" cy="2694236"/>
            <a:chOff x="284533" y="3411940"/>
            <a:chExt cx="3931332" cy="3218035"/>
          </a:xfrm>
        </p:grpSpPr>
        <p:pic>
          <p:nvPicPr>
            <p:cNvPr id="312" name="Google Shape;312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4533" y="3411940"/>
              <a:ext cx="3931332" cy="3218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6"/>
            <p:cNvSpPr/>
            <p:nvPr/>
          </p:nvSpPr>
          <p:spPr>
            <a:xfrm>
              <a:off x="494071" y="3583858"/>
              <a:ext cx="3252019" cy="1334729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314" name="Google Shape;314;p36"/>
          <p:cNvSpPr txBox="1"/>
          <p:nvPr/>
        </p:nvSpPr>
        <p:spPr>
          <a:xfrm>
            <a:off x="684598" y="3437623"/>
            <a:ext cx="2701381" cy="2539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GIIRS YAML Using a general filter in JEDI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2150" y="3433398"/>
            <a:ext cx="3568711" cy="194657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/>
          <p:nvPr/>
        </p:nvSpPr>
        <p:spPr>
          <a:xfrm>
            <a:off x="7841973" y="5671191"/>
            <a:ext cx="102343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(Wei Han)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1812079" y="1482525"/>
            <a:ext cx="109998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Fraction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6"/>
          <p:cNvSpPr txBox="1"/>
          <p:nvPr/>
        </p:nvSpPr>
        <p:spPr>
          <a:xfrm>
            <a:off x="5748235" y="1508904"/>
            <a:ext cx="114326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Obs-HoFx (ch3)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3385979" y="4253853"/>
            <a:ext cx="348860" cy="215153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5439755" y="3435609"/>
            <a:ext cx="2768707" cy="2539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 vs HoFx (ch3) with cloud detection QC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>
            <p:ph type="title"/>
          </p:nvPr>
        </p:nvSpPr>
        <p:spPr>
          <a:xfrm>
            <a:off x="541133" y="118092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Shared UFO Capabilities</a:t>
            </a:r>
            <a:endParaRPr b="1" sz="3600">
              <a:solidFill>
                <a:schemeClr val="lt1"/>
              </a:solidFill>
            </a:endParaRPr>
          </a:p>
        </p:txBody>
      </p:sp>
      <p:grpSp>
        <p:nvGrpSpPr>
          <p:cNvPr id="326" name="Google Shape;326;p37"/>
          <p:cNvGrpSpPr/>
          <p:nvPr/>
        </p:nvGrpSpPr>
        <p:grpSpPr>
          <a:xfrm>
            <a:off x="1342117" y="2883230"/>
            <a:ext cx="6187871" cy="2593231"/>
            <a:chOff x="1471326" y="3230218"/>
            <a:chExt cx="6187871" cy="2593231"/>
          </a:xfrm>
        </p:grpSpPr>
        <p:pic>
          <p:nvPicPr>
            <p:cNvPr id="327" name="Google Shape;327;p37"/>
            <p:cNvPicPr preferRelativeResize="0"/>
            <p:nvPr/>
          </p:nvPicPr>
          <p:blipFill rotWithShape="1">
            <a:blip r:embed="rId3">
              <a:alphaModFix/>
            </a:blip>
            <a:srcRect b="47241" l="5305" r="0" t="8534"/>
            <a:stretch/>
          </p:blipFill>
          <p:spPr>
            <a:xfrm>
              <a:off x="1779103" y="3230218"/>
              <a:ext cx="5880095" cy="2593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37"/>
            <p:cNvSpPr txBox="1"/>
            <p:nvPr/>
          </p:nvSpPr>
          <p:spPr>
            <a:xfrm rot="-5400000">
              <a:off x="1104880" y="4198503"/>
              <a:ext cx="10406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O-B (hPa) </a:t>
              </a: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4484483" y="3617843"/>
              <a:ext cx="234667" cy="14312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37"/>
          <p:cNvSpPr txBox="1"/>
          <p:nvPr/>
        </p:nvSpPr>
        <p:spPr>
          <a:xfrm>
            <a:off x="1782446" y="2576061"/>
            <a:ext cx="26901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scheme from reference</a:t>
            </a:r>
            <a:endParaRPr/>
          </a:p>
        </p:txBody>
      </p:sp>
      <p:sp>
        <p:nvSpPr>
          <p:cNvPr id="331" name="Google Shape;331;p37"/>
          <p:cNvSpPr txBox="1"/>
          <p:nvPr/>
        </p:nvSpPr>
        <p:spPr>
          <a:xfrm>
            <a:off x="4671642" y="2576669"/>
            <a:ext cx="29915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UKMO scheme from UFO</a:t>
            </a:r>
            <a:endParaRPr/>
          </a:p>
        </p:txBody>
      </p:sp>
      <p:sp>
        <p:nvSpPr>
          <p:cNvPr id="332" name="Google Shape;332;p37"/>
          <p:cNvSpPr txBox="1"/>
          <p:nvPr/>
        </p:nvSpPr>
        <p:spPr>
          <a:xfrm>
            <a:off x="549684" y="1246069"/>
            <a:ext cx="80805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implementations allows flexibility to switch between operators/QC procedures through configuration files and, therefore, optimize the performance of UFO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2942380" y="5540736"/>
            <a:ext cx="30604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pressure simulation vs Obs </a:t>
            </a:r>
            <a:endParaRPr/>
          </a:p>
        </p:txBody>
      </p:sp>
      <p:sp>
        <p:nvSpPr>
          <p:cNvPr id="334" name="Google Shape;334;p37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0543" y="980761"/>
            <a:ext cx="5087104" cy="555540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80"/>
          <p:cNvSpPr txBox="1"/>
          <p:nvPr/>
        </p:nvSpPr>
        <p:spPr>
          <a:xfrm>
            <a:off x="348918" y="1339382"/>
            <a:ext cx="2969598" cy="347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some observation types, UFO has multiple operators and QC options following operational implementations at various centers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Comparison for operational capabilities is possible under the same framework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0"/>
          <p:cNvSpPr txBox="1"/>
          <p:nvPr/>
        </p:nvSpPr>
        <p:spPr>
          <a:xfrm>
            <a:off x="628650" y="0"/>
            <a:ext cx="7886700" cy="935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 Validation and Comparison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0"/>
          <p:cNvSpPr txBox="1"/>
          <p:nvPr/>
        </p:nvSpPr>
        <p:spPr>
          <a:xfrm>
            <a:off x="5080785" y="1483082"/>
            <a:ext cx="1251553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Bending angle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0"/>
          <p:cNvSpPr txBox="1"/>
          <p:nvPr/>
        </p:nvSpPr>
        <p:spPr>
          <a:xfrm>
            <a:off x="6573725" y="1842431"/>
            <a:ext cx="1325195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80"/>
          <p:cNvSpPr txBox="1"/>
          <p:nvPr/>
        </p:nvSpPr>
        <p:spPr>
          <a:xfrm>
            <a:off x="4241298" y="5092260"/>
            <a:ext cx="1284859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Dashed lines: NBAM Super-refraction(SR) check values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80"/>
          <p:cNvSpPr txBox="1"/>
          <p:nvPr/>
        </p:nvSpPr>
        <p:spPr>
          <a:xfrm>
            <a:off x="348918" y="4971396"/>
            <a:ext cx="3200776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COSMIC-2 data are simulated using three operators from UFO: 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NBAM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(NCEP GSI), 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ROPP 2D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(ECMWF)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ROPP1D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(NRL)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 same FV3 background (UKMet operator is underway).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0"/>
          <p:cNvSpPr txBox="1"/>
          <p:nvPr/>
        </p:nvSpPr>
        <p:spPr>
          <a:xfrm>
            <a:off x="3692974" y="3174186"/>
            <a:ext cx="479832" cy="2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0"/>
          <p:cNvSpPr txBox="1"/>
          <p:nvPr/>
        </p:nvSpPr>
        <p:spPr>
          <a:xfrm>
            <a:off x="7457933" y="4383155"/>
            <a:ext cx="8819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QC flags</a:t>
            </a:r>
            <a:endParaRPr/>
          </a:p>
        </p:txBody>
      </p:sp>
      <p:sp>
        <p:nvSpPr>
          <p:cNvPr id="348" name="Google Shape;348;p80"/>
          <p:cNvSpPr txBox="1"/>
          <p:nvPr/>
        </p:nvSpPr>
        <p:spPr>
          <a:xfrm>
            <a:off x="4241298" y="5706477"/>
            <a:ext cx="17764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 refraction QC</a:t>
            </a:r>
            <a:endParaRPr/>
          </a:p>
        </p:txBody>
      </p:sp>
      <p:sp>
        <p:nvSpPr>
          <p:cNvPr id="349" name="Google Shape;349;p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80"/>
          <p:cNvSpPr txBox="1"/>
          <p:nvPr/>
        </p:nvSpPr>
        <p:spPr>
          <a:xfrm>
            <a:off x="7107592" y="6550223"/>
            <a:ext cx="12314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(Hailing Zhang)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idx="1" type="body"/>
          </p:nvPr>
        </p:nvSpPr>
        <p:spPr>
          <a:xfrm>
            <a:off x="381000" y="1241400"/>
            <a:ext cx="8458200" cy="50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2065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Significant progress has been made for UFO development</a:t>
            </a:r>
            <a:endParaRPr/>
          </a:p>
          <a:p>
            <a:pPr indent="-342900" lvl="0" marL="46355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H(x) computed in near real time monitoring</a:t>
            </a:r>
            <a:endParaRPr/>
          </a:p>
          <a:p>
            <a:pPr indent="-342900" lvl="0" marL="46355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H(x), QC, and BC developed to replicate operational capabilities</a:t>
            </a:r>
            <a:endParaRPr/>
          </a:p>
          <a:p>
            <a:pPr indent="-342900" lvl="0" marL="46355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Ongoing validations for UFO through JEDI application testbed</a:t>
            </a:r>
            <a:endParaRPr/>
          </a:p>
          <a:p>
            <a:pPr indent="0" lvl="0" marL="12065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100"/>
          </a:p>
          <a:p>
            <a:pPr indent="0" lvl="0" marL="12065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Next steps: </a:t>
            </a:r>
            <a:endParaRPr/>
          </a:p>
          <a:p>
            <a:pPr indent="-336581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Development of missing functionalities and additional QC/BC (e.g., bias correction for aircraft, …)</a:t>
            </a:r>
            <a:endParaRPr/>
          </a:p>
          <a:p>
            <a:pPr indent="-336581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IODA naming conventions and converters</a:t>
            </a:r>
            <a:endParaRPr/>
          </a:p>
          <a:p>
            <a:pPr indent="-336581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Geoval conventions </a:t>
            </a:r>
            <a:endParaRPr/>
          </a:p>
          <a:p>
            <a:pPr indent="-336581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UFO for new instruments/sensors (e.g., ground GNSS, all-sky radiance, aerosol…)</a:t>
            </a:r>
            <a:endParaRPr/>
          </a:p>
          <a:p>
            <a:pPr indent="-336581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Coordinated development with upstream and downstream processing (converters, 4D forward operator, reference baseline, diagnostics, …) and generic UFO framework (obsFunction redefinition, variable transform, …)</a:t>
            </a:r>
            <a:endParaRPr sz="1900"/>
          </a:p>
          <a:p>
            <a:pPr indent="-336581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UFO for JEDI applications: GDAS, GEOS, regional, SkyLab, …</a:t>
            </a:r>
            <a:endParaRPr sz="1900"/>
          </a:p>
        </p:txBody>
      </p:sp>
      <p:sp>
        <p:nvSpPr>
          <p:cNvPr id="356" name="Google Shape;356;p3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357" name="Google Shape;35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358" name="Google Shape;358;p38"/>
          <p:cNvSpPr txBox="1"/>
          <p:nvPr/>
        </p:nvSpPr>
        <p:spPr>
          <a:xfrm>
            <a:off x="381000" y="-228600"/>
            <a:ext cx="74676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Comments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628650" y="132921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Acknowledgement</a:t>
            </a:r>
            <a:endParaRPr/>
          </a:p>
        </p:txBody>
      </p:sp>
      <p:sp>
        <p:nvSpPr>
          <p:cNvPr id="120" name="Google Shape;120;p2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628650" y="1411754"/>
            <a:ext cx="7886700" cy="51271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In-Kind Contributors (2020)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H. Liu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Knuteson, H. Revercomb, J. Jin, M. Cooke, C. Harlow, S. Newman, D. Rundle, Y. Wu, H. Liu, L. Kouvaris, M. Pagowski, B. Karpowicz, B. Ruston, N. Bowler, O. Lewis, K. Bathmann, I. Genkova , D. Merkova, L. Hawkness-Smith, C. Thomas, G. Kelly, J. Cotton, D. Simonin, P. Pauley, M. Hu, C. Alexander, S. Benjamin, L. Wicker, D. Kleist, N. Baker, J. Guerrette, Z. (Jake) Liu, C. Snyder, C. Schwarz, B.J. Jung, J. Ban, E. Platt, M. McAtee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1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With support from JCSDA core teams, partners, and collaborators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504202" y="151021"/>
            <a:ext cx="6662182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Unified Forward Operator (UFO)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01689" y="1838177"/>
            <a:ext cx="8946251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189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observation operators between JCSDA partners       and reduce duplication of work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 lvl="1" marL="9143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the model agnostic approach one level down into the observation operators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89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Faster use of new observing platforms</a:t>
            </a:r>
            <a:endParaRPr/>
          </a:p>
          <a:p>
            <a:pPr indent="-457189" lvl="1" marL="9143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satellite missions are expensive</a:t>
            </a:r>
            <a:endParaRPr/>
          </a:p>
          <a:p>
            <a:pPr indent="-457189" lvl="1" marL="9143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Cube-sat have short expected lifetime</a:t>
            </a:r>
            <a:endParaRPr/>
          </a:p>
          <a:p>
            <a:pPr indent="-457189" lvl="1" marL="9143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users and instruments science teams</a:t>
            </a:r>
            <a:endParaRPr/>
          </a:p>
          <a:p>
            <a:pPr indent="-380989" lvl="1" marL="9143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Unified Forward Operator (UFO)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 lvl="1" marL="9143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 community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app-store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observation operators</a:t>
            </a:r>
            <a:endParaRPr/>
          </a:p>
        </p:txBody>
      </p:sp>
      <p:sp>
        <p:nvSpPr>
          <p:cNvPr id="128" name="Google Shape;128;p3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457200" y="120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Current Components of UFO</a:t>
            </a:r>
            <a:endParaRPr/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310041" y="1155095"/>
            <a:ext cx="4540255" cy="4748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Forward operators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Operators: Interpolation (vertical, surface, layer), GNSSRO, SCATwind, precipitable water, ground GNSS, surface pressure, AOD, …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Interfaces with other packages: CRTM, RTTOV, ROPP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Filters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QC and thinning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Actions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Bias correction (BC) (predictors)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Variable transforms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Configurations (Yaml)</a:t>
            </a:r>
            <a:endParaRPr/>
          </a:p>
        </p:txBody>
      </p:sp>
      <p:sp>
        <p:nvSpPr>
          <p:cNvPr id="135" name="Google Shape;135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6" name="Google Shape;136;p9"/>
          <p:cNvGrpSpPr/>
          <p:nvPr/>
        </p:nvGrpSpPr>
        <p:grpSpPr>
          <a:xfrm>
            <a:off x="3849951" y="1155094"/>
            <a:ext cx="7988723" cy="5477749"/>
            <a:chOff x="3532318" y="1155096"/>
            <a:chExt cx="7988723" cy="5477749"/>
          </a:xfrm>
        </p:grpSpPr>
        <p:pic>
          <p:nvPicPr>
            <p:cNvPr id="137" name="Google Shape;13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43333" y="3590442"/>
              <a:ext cx="5770311" cy="304240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138" name="Google Shape;138;p9"/>
            <p:cNvGrpSpPr/>
            <p:nvPr/>
          </p:nvGrpSpPr>
          <p:grpSpPr>
            <a:xfrm>
              <a:off x="3532318" y="1155096"/>
              <a:ext cx="7988723" cy="5359372"/>
              <a:chOff x="3532318" y="1155096"/>
              <a:chExt cx="7988723" cy="5359372"/>
            </a:xfrm>
          </p:grpSpPr>
          <p:pic>
            <p:nvPicPr>
              <p:cNvPr id="139" name="Google Shape;139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40646" y="1155096"/>
                <a:ext cx="6580395" cy="2434139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40" name="Google Shape;140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092592" y="3589235"/>
                <a:ext cx="3302469" cy="2925233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41" name="Google Shape;141;p9"/>
              <p:cNvSpPr/>
              <p:nvPr/>
            </p:nvSpPr>
            <p:spPr>
              <a:xfrm>
                <a:off x="4791808" y="1339727"/>
                <a:ext cx="211015" cy="137374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9"/>
              <p:cNvSpPr/>
              <p:nvPr/>
            </p:nvSpPr>
            <p:spPr>
              <a:xfrm>
                <a:off x="3532318" y="3590442"/>
                <a:ext cx="211015" cy="137374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9"/>
              <p:cNvSpPr/>
              <p:nvPr/>
            </p:nvSpPr>
            <p:spPr>
              <a:xfrm>
                <a:off x="5930456" y="3589235"/>
                <a:ext cx="211015" cy="137374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398446" y="184544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</a:rPr>
              <a:t>Separate Concerns</a:t>
            </a:r>
            <a:endParaRPr/>
          </a:p>
        </p:txBody>
      </p:sp>
      <p:grpSp>
        <p:nvGrpSpPr>
          <p:cNvPr id="149" name="Google Shape;149;p10"/>
          <p:cNvGrpSpPr/>
          <p:nvPr/>
        </p:nvGrpSpPr>
        <p:grpSpPr>
          <a:xfrm>
            <a:off x="395551" y="1875680"/>
            <a:ext cx="8500988" cy="2594532"/>
            <a:chOff x="395551" y="906612"/>
            <a:chExt cx="8500988" cy="2594532"/>
          </a:xfrm>
        </p:grpSpPr>
        <p:sp>
          <p:nvSpPr>
            <p:cNvPr id="150" name="Google Shape;150;p10"/>
            <p:cNvSpPr/>
            <p:nvPr/>
          </p:nvSpPr>
          <p:spPr>
            <a:xfrm>
              <a:off x="395551" y="2229512"/>
              <a:ext cx="1573756" cy="616193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State</a:t>
              </a: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4737735" y="2205350"/>
              <a:ext cx="1649956" cy="616193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Obs. Operators</a:t>
              </a:r>
              <a:endParaRPr/>
            </a:p>
          </p:txBody>
        </p:sp>
        <p:cxnSp>
          <p:nvCxnSpPr>
            <p:cNvPr id="152" name="Google Shape;152;p10"/>
            <p:cNvCxnSpPr>
              <a:stCxn id="151" idx="0"/>
              <a:endCxn id="153" idx="5"/>
            </p:cNvCxnSpPr>
            <p:nvPr/>
          </p:nvCxnSpPr>
          <p:spPr>
            <a:xfrm rot="10800000">
              <a:off x="3948713" y="1467650"/>
              <a:ext cx="1614000" cy="7377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54" name="Google Shape;154;p10"/>
            <p:cNvCxnSpPr>
              <a:stCxn id="151" idx="1"/>
              <a:endCxn id="155" idx="6"/>
            </p:cNvCxnSpPr>
            <p:nvPr/>
          </p:nvCxnSpPr>
          <p:spPr>
            <a:xfrm rot="10800000">
              <a:off x="4179266" y="2058289"/>
              <a:ext cx="800100" cy="2373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56" name="Google Shape;156;p10"/>
            <p:cNvCxnSpPr>
              <a:stCxn id="155" idx="2"/>
              <a:endCxn id="150" idx="7"/>
            </p:cNvCxnSpPr>
            <p:nvPr/>
          </p:nvCxnSpPr>
          <p:spPr>
            <a:xfrm flipH="1">
              <a:off x="1738833" y="2058438"/>
              <a:ext cx="866700" cy="2613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57" name="Google Shape;157;p10"/>
            <p:cNvCxnSpPr>
              <a:stCxn id="153" idx="3"/>
              <a:endCxn id="150" idx="0"/>
            </p:cNvCxnSpPr>
            <p:nvPr/>
          </p:nvCxnSpPr>
          <p:spPr>
            <a:xfrm flipH="1">
              <a:off x="1182404" y="1467504"/>
              <a:ext cx="1653600" cy="7620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58" name="Google Shape;158;p10"/>
            <p:cNvCxnSpPr>
              <a:stCxn id="150" idx="5"/>
              <a:endCxn id="159" idx="2"/>
            </p:cNvCxnSpPr>
            <p:nvPr/>
          </p:nvCxnSpPr>
          <p:spPr>
            <a:xfrm>
              <a:off x="1738836" y="2755466"/>
              <a:ext cx="704100" cy="3369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60" name="Google Shape;160;p10"/>
            <p:cNvCxnSpPr>
              <a:stCxn id="159" idx="6"/>
              <a:endCxn id="151" idx="3"/>
            </p:cNvCxnSpPr>
            <p:nvPr/>
          </p:nvCxnSpPr>
          <p:spPr>
            <a:xfrm flipH="1" rot="10800000">
              <a:off x="4341796" y="2731266"/>
              <a:ext cx="637500" cy="3612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53" name="Google Shape;153;p10"/>
            <p:cNvSpPr/>
            <p:nvPr/>
          </p:nvSpPr>
          <p:spPr>
            <a:xfrm>
              <a:off x="2605533" y="941550"/>
              <a:ext cx="1573756" cy="616193"/>
            </a:xfrm>
            <a:prstGeom prst="ellipse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Obs. Locations</a:t>
              </a: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2605533" y="1750341"/>
              <a:ext cx="1573756" cy="616193"/>
            </a:xfrm>
            <a:prstGeom prst="ellipse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Variables</a:t>
              </a: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443026" y="2784370"/>
              <a:ext cx="1898770" cy="616193"/>
            </a:xfrm>
            <a:prstGeom prst="ellipse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Field Values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 Locations</a:t>
              </a:r>
              <a:endParaRPr/>
            </a:p>
          </p:txBody>
        </p:sp>
        <p:cxnSp>
          <p:nvCxnSpPr>
            <p:cNvPr id="161" name="Google Shape;161;p10"/>
            <p:cNvCxnSpPr/>
            <p:nvPr/>
          </p:nvCxnSpPr>
          <p:spPr>
            <a:xfrm>
              <a:off x="2165265" y="906612"/>
              <a:ext cx="0" cy="2594532"/>
            </a:xfrm>
            <a:prstGeom prst="straightConnector1">
              <a:avLst/>
            </a:prstGeom>
            <a:noFill/>
            <a:ln cap="flat" cmpd="sng" w="25400">
              <a:solidFill>
                <a:srgbClr val="953734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62" name="Google Shape;162;p10"/>
            <p:cNvCxnSpPr/>
            <p:nvPr/>
          </p:nvCxnSpPr>
          <p:spPr>
            <a:xfrm>
              <a:off x="4532916" y="906612"/>
              <a:ext cx="0" cy="2594532"/>
            </a:xfrm>
            <a:prstGeom prst="straightConnector1">
              <a:avLst/>
            </a:prstGeom>
            <a:noFill/>
            <a:ln cap="flat" cmpd="sng" w="25400">
              <a:solidFill>
                <a:srgbClr val="953734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63" name="Google Shape;163;p10"/>
            <p:cNvSpPr/>
            <p:nvPr/>
          </p:nvSpPr>
          <p:spPr>
            <a:xfrm>
              <a:off x="6899132" y="2205350"/>
              <a:ext cx="1997407" cy="616193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Observations</a:t>
              </a:r>
              <a:endParaRPr/>
            </a:p>
          </p:txBody>
        </p:sp>
        <p:cxnSp>
          <p:nvCxnSpPr>
            <p:cNvPr id="164" name="Google Shape;164;p10"/>
            <p:cNvCxnSpPr>
              <a:stCxn id="151" idx="6"/>
              <a:endCxn id="163" idx="2"/>
            </p:cNvCxnSpPr>
            <p:nvPr/>
          </p:nvCxnSpPr>
          <p:spPr>
            <a:xfrm>
              <a:off x="6387691" y="2513446"/>
              <a:ext cx="5115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65" name="Google Shape;165;p10"/>
          <p:cNvSpPr txBox="1"/>
          <p:nvPr/>
        </p:nvSpPr>
        <p:spPr>
          <a:xfrm>
            <a:off x="167744" y="4603559"/>
            <a:ext cx="876258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JEDI/UFO introduces standard interfaces between models and observations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operators are independent of the model and can easily be shared, exchanged, compared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5112180" y="1735798"/>
            <a:ext cx="39539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1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separation of      concerns</a:t>
            </a: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principles that lead to the design of OOPS</a:t>
            </a:r>
            <a:endParaRPr/>
          </a:p>
        </p:txBody>
      </p:sp>
      <p:sp>
        <p:nvSpPr>
          <p:cNvPr id="167" name="Google Shape;167;p10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76201" y="1057835"/>
            <a:ext cx="5716615" cy="53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9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1800"/>
              <a:t>UFO is developed and validated using pre-generated geovals (background at obs locations) and observation files</a:t>
            </a:r>
            <a:endParaRPr sz="1800"/>
          </a:p>
          <a:p>
            <a:pPr indent="-4064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Skip upstream JEDI components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Focus on testing the UFO components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Clean comparison with reference systems</a:t>
            </a:r>
            <a:endParaRPr sz="1800"/>
          </a:p>
          <a:p>
            <a:pPr indent="-342900" lvl="0" marL="419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1800"/>
              <a:t>Using JEDI Application Testbed (e.g., JEDI_GDAS):</a:t>
            </a:r>
            <a:endParaRPr/>
          </a:p>
          <a:p>
            <a:pPr indent="-285750" lvl="1" marL="8191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JEDI models/IODA obs</a:t>
            </a:r>
            <a:endParaRPr sz="1800"/>
          </a:p>
          <a:p>
            <a:pPr indent="-285750" lvl="1" marL="8191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Ewok workflow </a:t>
            </a:r>
            <a:endParaRPr/>
          </a:p>
          <a:p>
            <a:pPr indent="-285750" lvl="1" marL="8191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Diagnostic tools using Jupyter Notebook </a:t>
            </a:r>
            <a:endParaRPr/>
          </a:p>
          <a:p>
            <a:pPr indent="-285750" lvl="1" marL="8191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R2D2 observations and references on AWS S3</a:t>
            </a:r>
            <a:endParaRPr/>
          </a:p>
          <a:p>
            <a:pPr indent="-285750" lvl="1" marL="8191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End-to-end system validation and comparison (HofX currently, whole system later)</a:t>
            </a:r>
            <a:endParaRPr/>
          </a:p>
          <a:p>
            <a:pPr indent="-342900" lvl="0" marL="419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1800"/>
              <a:t>Near real time monitoring</a:t>
            </a:r>
            <a:endParaRPr/>
          </a:p>
          <a:p>
            <a:pPr indent="-342900" lvl="0" marL="419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1800"/>
              <a:t>Additional validations performed by partners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75" name="Google Shape;175;p11"/>
          <p:cNvSpPr txBox="1"/>
          <p:nvPr/>
        </p:nvSpPr>
        <p:spPr>
          <a:xfrm>
            <a:off x="381000" y="-228600"/>
            <a:ext cx="74676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313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UFO Validation Process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6063445" y="3144886"/>
            <a:ext cx="2050742" cy="1110161"/>
          </a:xfrm>
          <a:prstGeom prst="roundRect">
            <a:avLst>
              <a:gd fmla="val 16667" name="adj"/>
            </a:avLst>
          </a:prstGeom>
          <a:solidFill>
            <a:srgbClr val="76923C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Forward, TL/AD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control (QC)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Bias correction (BC)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Configurations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6063445" y="1505809"/>
            <a:ext cx="2050742" cy="9942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IODA observations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 geovals, other upstream processes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6100431" y="4899825"/>
            <a:ext cx="2050742" cy="9942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Diagnostics and validation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1"/>
          <p:cNvCxnSpPr>
            <a:endCxn id="177" idx="0"/>
          </p:cNvCxnSpPr>
          <p:nvPr/>
        </p:nvCxnSpPr>
        <p:spPr>
          <a:xfrm flipH="1" rot="-5400000">
            <a:off x="6698516" y="2754586"/>
            <a:ext cx="780000" cy="600"/>
          </a:xfrm>
          <a:prstGeom prst="curved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" name="Google Shape;181;p11"/>
          <p:cNvSpPr txBox="1"/>
          <p:nvPr/>
        </p:nvSpPr>
        <p:spPr>
          <a:xfrm>
            <a:off x="6063445" y="2130796"/>
            <a:ext cx="2050742" cy="738623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geovals and obs generated by reference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6921981" y="2500108"/>
            <a:ext cx="333669" cy="64477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6928272" y="4255047"/>
            <a:ext cx="321085" cy="64477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f969be600_0_5"/>
          <p:cNvSpPr txBox="1"/>
          <p:nvPr>
            <p:ph idx="12" type="sldNum"/>
          </p:nvPr>
        </p:nvSpPr>
        <p:spPr>
          <a:xfrm>
            <a:off x="7471316" y="6356350"/>
            <a:ext cx="121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df969be600_0_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90" name="Google Shape;190;gdf969be600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91" name="Google Shape;191;gdf969be600_0_5"/>
          <p:cNvSpPr txBox="1"/>
          <p:nvPr/>
        </p:nvSpPr>
        <p:spPr>
          <a:xfrm>
            <a:off x="265385" y="-216416"/>
            <a:ext cx="79536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NRT Observation Monitoring Application 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df969be600_0_5"/>
          <p:cNvPicPr preferRelativeResize="0"/>
          <p:nvPr/>
        </p:nvPicPr>
        <p:blipFill rotWithShape="1">
          <a:blip r:embed="rId5">
            <a:alphaModFix/>
          </a:blip>
          <a:srcRect b="-10302" l="0" r="12518" t="0"/>
          <a:stretch/>
        </p:blipFill>
        <p:spPr>
          <a:xfrm>
            <a:off x="4036029" y="1184905"/>
            <a:ext cx="5031772" cy="3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df969be600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6029" y="1639157"/>
            <a:ext cx="2435419" cy="496613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4" name="Google Shape;194;gdf969be600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7554" y="1639157"/>
            <a:ext cx="2420246" cy="326207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5" name="Google Shape;195;gdf969be600_0_5"/>
          <p:cNvSpPr txBox="1"/>
          <p:nvPr/>
        </p:nvSpPr>
        <p:spPr>
          <a:xfrm>
            <a:off x="265368" y="2106322"/>
            <a:ext cx="3649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 for UFO and diagnostic developments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df969be600_0_5"/>
          <p:cNvSpPr txBox="1"/>
          <p:nvPr/>
        </p:nvSpPr>
        <p:spPr>
          <a:xfrm>
            <a:off x="372925" y="3302775"/>
            <a:ext cx="33246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Continuously test all components in pseudo-operational environment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357488" y="112676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200">
                <a:solidFill>
                  <a:schemeClr val="lt1"/>
                </a:solidFill>
              </a:rPr>
              <a:t>JEDI-FV3 Release 1.1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6042879" y="7346818"/>
            <a:ext cx="578924" cy="246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UFO</a:t>
            </a: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145064" y="3528775"/>
            <a:ext cx="1687432" cy="837252"/>
          </a:xfrm>
          <a:prstGeom prst="roundRect">
            <a:avLst>
              <a:gd fmla="val 17414" name="adj"/>
            </a:avLst>
          </a:prstGeom>
          <a:solidFill>
            <a:srgbClr val="00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126014" y="3574189"/>
            <a:ext cx="1706482" cy="62322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4F8F00"/>
                </a:solidFill>
                <a:latin typeface="Arial"/>
                <a:ea typeface="Arial"/>
                <a:cs typeface="Arial"/>
                <a:sym typeface="Arial"/>
              </a:rPr>
              <a:t>IODA v2 Release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After Release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Planned / Potential</a:t>
            </a:r>
            <a:endParaRPr/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690" y="3557804"/>
            <a:ext cx="2477818" cy="182924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 txBox="1"/>
          <p:nvPr/>
        </p:nvSpPr>
        <p:spPr>
          <a:xfrm>
            <a:off x="4660031" y="3710399"/>
            <a:ext cx="952514" cy="39241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 UFO for ATMS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9483" y="4462240"/>
            <a:ext cx="1727956" cy="1469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5989416" y="2234835"/>
            <a:ext cx="3081038" cy="15004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IODA V2.0.0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Leverages HDF5 data model for improved organization, management, extensibility, metadata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Enhanced support for multi-dimensional data sets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C++/python interoperability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6023804" y="4049496"/>
            <a:ext cx="3046650" cy="126957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UFO V1.1.0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H(x), Bias correction, and QC for NCEP operational instruments following NCEP GDAS implementations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agreement with GDAS in most cases; validation work continues</a:t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145065" y="2164402"/>
            <a:ext cx="5747657" cy="1153886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361455" y="2288912"/>
            <a:ext cx="4850811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IODA-Engines: Groups, Variables, Dimensions, Attributes, Type System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361455" y="1739712"/>
            <a:ext cx="554960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HDF5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1181513" y="1739712"/>
            <a:ext cx="779381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ObsStore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1523983" y="2825150"/>
            <a:ext cx="460382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363550" y="2825150"/>
            <a:ext cx="843501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ObsSpace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2225990" y="1739712"/>
            <a:ext cx="570990" cy="261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BUFR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3062077" y="1739712"/>
            <a:ext cx="490840" cy="261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ODB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2301299" y="2825150"/>
            <a:ext cx="873957" cy="261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Converters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3492189" y="2825150"/>
            <a:ext cx="915635" cy="261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3818014" y="1739712"/>
            <a:ext cx="482824" cy="261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yaml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4565936" y="1739712"/>
            <a:ext cx="646331" cy="261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More…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4724757" y="2825150"/>
            <a:ext cx="867545" cy="261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Containers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4671091" y="3069823"/>
            <a:ext cx="10823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User-facing classes</a:t>
            </a:r>
            <a:endParaRPr/>
          </a:p>
        </p:txBody>
      </p:sp>
      <p:cxnSp>
        <p:nvCxnSpPr>
          <p:cNvPr id="224" name="Google Shape;224;p14"/>
          <p:cNvCxnSpPr>
            <a:stCxn id="212" idx="2"/>
          </p:cNvCxnSpPr>
          <p:nvPr/>
        </p:nvCxnSpPr>
        <p:spPr>
          <a:xfrm>
            <a:off x="638935" y="2001322"/>
            <a:ext cx="101400" cy="28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5" name="Google Shape;225;p14"/>
          <p:cNvCxnSpPr>
            <a:stCxn id="213" idx="2"/>
          </p:cNvCxnSpPr>
          <p:nvPr/>
        </p:nvCxnSpPr>
        <p:spPr>
          <a:xfrm>
            <a:off x="1571203" y="2001322"/>
            <a:ext cx="0" cy="28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6" name="Google Shape;226;p14"/>
          <p:cNvCxnSpPr>
            <a:stCxn id="216" idx="2"/>
          </p:cNvCxnSpPr>
          <p:nvPr/>
        </p:nvCxnSpPr>
        <p:spPr>
          <a:xfrm>
            <a:off x="2511485" y="2001322"/>
            <a:ext cx="0" cy="28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3331029" y="2001322"/>
            <a:ext cx="0" cy="28759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8" name="Google Shape;228;p14"/>
          <p:cNvCxnSpPr>
            <a:stCxn id="220" idx="2"/>
          </p:cNvCxnSpPr>
          <p:nvPr/>
        </p:nvCxnSpPr>
        <p:spPr>
          <a:xfrm>
            <a:off x="4059426" y="2001322"/>
            <a:ext cx="0" cy="28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9" name="Google Shape;229;p14"/>
          <p:cNvCxnSpPr>
            <a:stCxn id="221" idx="2"/>
          </p:cNvCxnSpPr>
          <p:nvPr/>
        </p:nvCxnSpPr>
        <p:spPr>
          <a:xfrm flipH="1">
            <a:off x="4767001" y="2001322"/>
            <a:ext cx="122100" cy="28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0" name="Google Shape;230;p14"/>
          <p:cNvCxnSpPr>
            <a:endCxn id="215" idx="0"/>
          </p:cNvCxnSpPr>
          <p:nvPr/>
        </p:nvCxnSpPr>
        <p:spPr>
          <a:xfrm>
            <a:off x="785301" y="2564750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1" name="Google Shape;231;p14"/>
          <p:cNvCxnSpPr>
            <a:endCxn id="214" idx="0"/>
          </p:cNvCxnSpPr>
          <p:nvPr/>
        </p:nvCxnSpPr>
        <p:spPr>
          <a:xfrm>
            <a:off x="1754174" y="2544650"/>
            <a:ext cx="0" cy="28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2" name="Google Shape;232;p14"/>
          <p:cNvCxnSpPr>
            <a:endCxn id="222" idx="0"/>
          </p:cNvCxnSpPr>
          <p:nvPr/>
        </p:nvCxnSpPr>
        <p:spPr>
          <a:xfrm>
            <a:off x="4903530" y="2544650"/>
            <a:ext cx="255000" cy="28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14"/>
          <p:cNvCxnSpPr>
            <a:endCxn id="219" idx="0"/>
          </p:cNvCxnSpPr>
          <p:nvPr/>
        </p:nvCxnSpPr>
        <p:spPr>
          <a:xfrm>
            <a:off x="3950007" y="2562350"/>
            <a:ext cx="0" cy="26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4" name="Google Shape;234;p14"/>
          <p:cNvCxnSpPr>
            <a:endCxn id="218" idx="0"/>
          </p:cNvCxnSpPr>
          <p:nvPr/>
        </p:nvCxnSpPr>
        <p:spPr>
          <a:xfrm>
            <a:off x="2738278" y="2550650"/>
            <a:ext cx="0" cy="27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5" name="Google Shape;235;p14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435220" y="142057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200">
                <a:solidFill>
                  <a:schemeClr val="lt1"/>
                </a:solidFill>
              </a:rPr>
              <a:t>UFO for JEDI GDAS Sensors/Instruments</a:t>
            </a:r>
            <a:endParaRPr/>
          </a:p>
        </p:txBody>
      </p:sp>
      <p:sp>
        <p:nvSpPr>
          <p:cNvPr id="241" name="Google Shape;241;p15"/>
          <p:cNvSpPr txBox="1"/>
          <p:nvPr>
            <p:ph idx="12" type="sldNum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2" name="Google Shape;242;p15"/>
          <p:cNvGrpSpPr/>
          <p:nvPr/>
        </p:nvGrpSpPr>
        <p:grpSpPr>
          <a:xfrm>
            <a:off x="90851" y="1346839"/>
            <a:ext cx="8947638" cy="4464878"/>
            <a:chOff x="20515" y="1346839"/>
            <a:chExt cx="8947638" cy="4464878"/>
          </a:xfrm>
        </p:grpSpPr>
        <p:pic>
          <p:nvPicPr>
            <p:cNvPr id="243" name="Google Shape;243;p15"/>
            <p:cNvPicPr preferRelativeResize="0"/>
            <p:nvPr/>
          </p:nvPicPr>
          <p:blipFill rotWithShape="1">
            <a:blip r:embed="rId3">
              <a:alphaModFix/>
            </a:blip>
            <a:srcRect b="0" l="0" r="69135" t="57687"/>
            <a:stretch/>
          </p:blipFill>
          <p:spPr>
            <a:xfrm>
              <a:off x="4686299" y="2204876"/>
              <a:ext cx="4281854" cy="3606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5"/>
            <p:cNvPicPr preferRelativeResize="0"/>
            <p:nvPr/>
          </p:nvPicPr>
          <p:blipFill rotWithShape="1">
            <a:blip r:embed="rId3">
              <a:alphaModFix/>
            </a:blip>
            <a:srcRect b="41848" l="0" r="69263" t="0"/>
            <a:stretch/>
          </p:blipFill>
          <p:spPr>
            <a:xfrm>
              <a:off x="20515" y="1362809"/>
              <a:ext cx="4516316" cy="4448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86299" y="1346839"/>
              <a:ext cx="4281854" cy="8580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15"/>
          <p:cNvSpPr txBox="1"/>
          <p:nvPr/>
        </p:nvSpPr>
        <p:spPr>
          <a:xfrm>
            <a:off x="3224830" y="1051464"/>
            <a:ext cx="21804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 partnership with NOAA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