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3" r:id="rId3"/>
    <p:sldId id="371" r:id="rId4"/>
    <p:sldId id="372" r:id="rId5"/>
    <p:sldId id="376" r:id="rId6"/>
    <p:sldId id="373" r:id="rId7"/>
    <p:sldId id="374" r:id="rId8"/>
    <p:sldId id="375" r:id="rId9"/>
    <p:sldId id="377" r:id="rId10"/>
    <p:sldId id="378" r:id="rId11"/>
    <p:sldId id="379" r:id="rId12"/>
    <p:sldId id="380" r:id="rId13"/>
    <p:sldId id="381" r:id="rId14"/>
    <p:sldId id="383" r:id="rId15"/>
    <p:sldId id="382" r:id="rId16"/>
    <p:sldId id="385" r:id="rId17"/>
    <p:sldId id="386" r:id="rId18"/>
    <p:sldId id="387" r:id="rId19"/>
    <p:sldId id="38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F98935"/>
    <a:srgbClr val="001400"/>
    <a:srgbClr val="00DC00"/>
    <a:srgbClr val="009600"/>
    <a:srgbClr val="145A14"/>
    <a:srgbClr val="A0A014"/>
    <a:srgbClr val="FFCC00"/>
    <a:srgbClr val="FA8282"/>
    <a:srgbClr val="F517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12" autoAdjust="0"/>
  </p:normalViewPr>
  <p:slideViewPr>
    <p:cSldViewPr>
      <p:cViewPr varScale="1">
        <p:scale>
          <a:sx n="93" d="100"/>
          <a:sy n="93" d="100"/>
        </p:scale>
        <p:origin x="-15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456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44B6A-52B5-4C48-A2F0-1CBFCD576060}" type="datetimeFigureOut">
              <a:rPr lang="en-US" smtClean="0"/>
              <a:pPr/>
              <a:t>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D2B07-2F66-4CDC-94AC-73531E78E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91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E7BB60D0-9A4A-4AC6-8954-1CC41B2DD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178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502D7D-15E8-440C-A2F6-3A15BEB81DE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A1D79-4591-4920-BF66-03BFEA7140B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E046E0-CCB9-4F31-AA1D-178AB327D428}" type="slidenum">
              <a:rPr lang="en-US" sz="1300">
                <a:latin typeface="Calibri" pitchFamily="34" charset="0"/>
              </a:rPr>
              <a:pPr algn="r" eaLnBrk="1" hangingPunct="1"/>
              <a:t>10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A1D79-4591-4920-BF66-03BFEA7140B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E046E0-CCB9-4F31-AA1D-178AB327D428}" type="slidenum">
              <a:rPr lang="en-US" sz="1300">
                <a:latin typeface="Calibri" pitchFamily="34" charset="0"/>
              </a:rPr>
              <a:pPr algn="r" eaLnBrk="1" hangingPunct="1"/>
              <a:t>11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79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65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01866-C371-4876-90AA-602C0E45A89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93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59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629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60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66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71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2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B60D0-9A4A-4AC6-8954-1CC41B2DD3F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845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127117-418F-4124-A75A-0D7C01E5D318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23A1-5CB3-426E-AB60-406CE278AD19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E9B85-1D87-4051-BE03-13C986EBC26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9F2E-E633-4532-8E28-3D4A405269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1B637-DE65-4034-8D73-21918D68B5E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F4461-5D7C-426C-A9E5-5B20CCE3776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250A5-754A-4522-90C2-708B59AA8451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8685-3BDC-40A8-9C03-760AB89124C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5CF32-A477-4BD5-B2B7-8DDCBB990A6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BF054-50E2-4533-96CA-BD432D18E90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BEF5-1E39-4EB4-B06A-FEE07D6DC52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8C92F-83CC-40EE-801E-AF1E9FA68D5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B1ED-2967-499F-B90C-760A9E2EFDCB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82CDB965-D755-4F42-98E2-3F78D4D89F4E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of 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g.umbc.edu/aqpg/viirs_worksho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.nesdis.noaa.gov/smcd/emb/viirs_aerosol/document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cs typeface="Arial" charset="0"/>
              </a:rPr>
              <a:t>6</a:t>
            </a:r>
            <a:r>
              <a:rPr lang="en-US" smtClean="0">
                <a:cs typeface="Arial" charset="0"/>
              </a:rPr>
              <a:t> February 2014</a:t>
            </a:r>
            <a:endParaRPr lang="en-US" dirty="0" smtClean="0">
              <a:cs typeface="Arial" charset="0"/>
            </a:endParaRP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cs typeface="Arial" charset="0"/>
              </a:rPr>
              <a:t>Hyer </a:t>
            </a:r>
            <a:r>
              <a:rPr lang="en-US" smtClean="0">
                <a:cs typeface="Arial" charset="0"/>
              </a:rPr>
              <a:t>AMS 2014 JCSDA</a:t>
            </a:r>
            <a:endParaRPr lang="en-US" dirty="0" smtClean="0">
              <a:cs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4000" smtClean="0"/>
              <a:t>Preparation for assimilation </a:t>
            </a:r>
            <a:r>
              <a:rPr lang="en-US" sz="4000"/>
              <a:t>of aerosol optical depth data from NPP VIIRS in a global aerosol model</a:t>
            </a:r>
            <a:endParaRPr lang="en-US" sz="4000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743200"/>
            <a:ext cx="6324600" cy="3733800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800" dirty="0" smtClean="0"/>
              <a:t>Edward J</a:t>
            </a:r>
            <a:r>
              <a:rPr lang="en-US" sz="2800" smtClean="0"/>
              <a:t>. Hyer</a:t>
            </a:r>
            <a:r>
              <a:rPr lang="en-US" sz="2800" baseline="30000" smtClean="0"/>
              <a:t>1</a:t>
            </a:r>
            <a:endParaRPr lang="en-US" sz="2800" smtClean="0"/>
          </a:p>
          <a:p>
            <a:pPr marL="342900" indent="-342900">
              <a:lnSpc>
                <a:spcPct val="80000"/>
              </a:lnSpc>
            </a:pPr>
            <a:r>
              <a:rPr lang="en-US" sz="2800" smtClean="0"/>
              <a:t> Peng Lynch</a:t>
            </a:r>
            <a:r>
              <a:rPr lang="en-US" sz="2800" baseline="30000" smtClean="0"/>
              <a:t>2</a:t>
            </a:r>
            <a:r>
              <a:rPr lang="en-US" sz="2800" smtClean="0"/>
              <a:t>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800" smtClean="0"/>
              <a:t> </a:t>
            </a:r>
            <a:r>
              <a:rPr lang="en-US" sz="2800" dirty="0" smtClean="0"/>
              <a:t>Jeffrey S. Reid</a:t>
            </a:r>
            <a:r>
              <a:rPr lang="en-US" sz="2800" baseline="30000" dirty="0" smtClean="0"/>
              <a:t>1</a:t>
            </a:r>
            <a:endParaRPr lang="en-US" sz="2800" dirty="0"/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2800" dirty="0" smtClean="0"/>
              <a:t> Douglas L. Westphal</a:t>
            </a:r>
            <a:r>
              <a:rPr lang="en-US" sz="2800" baseline="30000" dirty="0" smtClean="0"/>
              <a:t>1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smtClean="0"/>
              <a:t>NRL</a:t>
            </a:r>
            <a:r>
              <a:rPr lang="en-US" sz="1600" dirty="0" smtClean="0"/>
              <a:t>, Monterey, CA</a:t>
            </a:r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Computer Science Corporation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/>
              <a:t>And the JPSS Aerosol Cal/Val Team</a:t>
            </a:r>
            <a:endParaRPr lang="en-US" sz="2800" b="1" i="1" dirty="0" smtClean="0"/>
          </a:p>
          <a:p>
            <a:pPr marL="342900" indent="-342900" eaLnBrk="1" hangingPunct="1">
              <a:lnSpc>
                <a:spcPct val="80000"/>
              </a:lnSpc>
              <a:buFontTx/>
              <a:buAutoNum type="arabicPeriod"/>
            </a:pPr>
            <a:endParaRPr lang="en-US" sz="1600" dirty="0" smtClean="0"/>
          </a:p>
        </p:txBody>
      </p:sp>
      <p:pic>
        <p:nvPicPr>
          <p:cNvPr id="16389" name="Picture 4" descr="Black Multi for Ligh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2335213"/>
            <a:ext cx="3429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523A1-5CB3-426E-AB60-406CE278AD19}" type="slidenum">
              <a:rPr lang="en-US" smtClean="0"/>
              <a:pPr>
                <a:defRPr/>
              </a:pPr>
              <a:t>1</a:t>
            </a:fld>
            <a:r>
              <a:rPr lang="en-US" smtClean="0"/>
              <a:t> of 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Preparation of Satellite Data for Assimilation</a:t>
            </a:r>
            <a:endParaRPr lang="en-US" dirty="0"/>
          </a:p>
        </p:txBody>
      </p:sp>
      <p:sp>
        <p:nvSpPr>
          <p:cNvPr id="21507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14 April 2011</a:t>
            </a:r>
          </a:p>
        </p:txBody>
      </p:sp>
      <p:sp>
        <p:nvSpPr>
          <p:cNvPr id="2150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Hyer ISRSE34 Sydney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61B76F-7910-4BFE-AB17-500F1095E706}" type="slidenum">
              <a:rPr lang="en-US" sz="1200">
                <a:solidFill>
                  <a:srgbClr val="FFFFFF"/>
                </a:solidFill>
                <a:latin typeface="Calibri" pitchFamily="34" charset="0"/>
              </a:rPr>
              <a:pPr algn="r" eaLnBrk="1" hangingPunct="1"/>
              <a:t>10</a:t>
            </a:fld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of 25</a:t>
            </a:r>
          </a:p>
        </p:txBody>
      </p:sp>
      <p:pic>
        <p:nvPicPr>
          <p:cNvPr id="21512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75" t="10521" r="34242" b="38284"/>
          <a:stretch/>
        </p:blipFill>
        <p:spPr bwMode="auto">
          <a:xfrm>
            <a:off x="6553200" y="1600200"/>
            <a:ext cx="2481596" cy="32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7" t="10521" r="63282" b="30292"/>
          <a:stretch/>
        </p:blipFill>
        <p:spPr bwMode="auto">
          <a:xfrm>
            <a:off x="76200" y="1600200"/>
            <a:ext cx="284962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971800" y="2133600"/>
            <a:ext cx="3505200" cy="2057400"/>
          </a:xfrm>
          <a:prstGeom prst="rightArrow">
            <a:avLst>
              <a:gd name="adj1" fmla="val 90637"/>
              <a:gd name="adj2" fmla="val 18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accent6">
                    <a:lumMod val="75000"/>
                  </a:schemeClr>
                </a:solidFill>
              </a:rPr>
              <a:t>Level 2 MOD04 (NASA) or VAOOO EDR (JPSS) data is generated by upstream data centers – spatial resolutions of a few km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8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Preparation of Satellite Data for Assimilation</a:t>
            </a:r>
            <a:endParaRPr lang="en-US" dirty="0"/>
          </a:p>
        </p:txBody>
      </p:sp>
      <p:sp>
        <p:nvSpPr>
          <p:cNvPr id="21507" name="Date Placeholder 3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14 April 2011</a:t>
            </a:r>
          </a:p>
        </p:txBody>
      </p:sp>
      <p:sp>
        <p:nvSpPr>
          <p:cNvPr id="21508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Hyer ISRSE34 Sydney</a:t>
            </a:r>
          </a:p>
        </p:txBody>
      </p:sp>
      <p:sp>
        <p:nvSpPr>
          <p:cNvPr id="21509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461B76F-7910-4BFE-AB17-500F1095E706}" type="slidenum">
              <a:rPr lang="en-US" sz="1200">
                <a:solidFill>
                  <a:srgbClr val="FFFFFF"/>
                </a:solidFill>
                <a:latin typeface="Calibri" pitchFamily="34" charset="0"/>
              </a:rPr>
              <a:pPr algn="r" eaLnBrk="1" hangingPunct="1"/>
              <a:t>11</a:t>
            </a:fld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 of 25</a:t>
            </a:r>
          </a:p>
        </p:txBody>
      </p:sp>
      <p:pic>
        <p:nvPicPr>
          <p:cNvPr id="21512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75" t="10521" r="34242" b="38284"/>
          <a:stretch/>
        </p:blipFill>
        <p:spPr bwMode="auto">
          <a:xfrm>
            <a:off x="76200" y="1600200"/>
            <a:ext cx="2481596" cy="32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hyer\synced_mdrive\programs_synced\lance_uwg\slide_conus_20120924_truecolor_ao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13" t="10521" r="5643" b="38284"/>
          <a:stretch/>
        </p:blipFill>
        <p:spPr bwMode="auto">
          <a:xfrm>
            <a:off x="6629400" y="1600200"/>
            <a:ext cx="2436067" cy="32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57796" y="1752600"/>
            <a:ext cx="4224004" cy="3048000"/>
          </a:xfrm>
          <a:prstGeom prst="rightArrow">
            <a:avLst>
              <a:gd name="adj1" fmla="val 90637"/>
              <a:gd name="adj2" fmla="val 18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AOD data process developed by NRL and UND, includes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Aggressive cloud filtering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Ocean wind speed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Land albedo correction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land surface and snow filters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Microphysical AOD bias correction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0.5 degree product distributed to public via NASA LANCE (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MxDAODHD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992469"/>
            <a:ext cx="8529638" cy="12311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Arial Black" panose="020B0A04020102020204" pitchFamily="34" charset="0"/>
              </a:rPr>
              <a:t>This is the process developed for MODIS Collection 4&amp;5</a:t>
            </a:r>
          </a:p>
          <a:p>
            <a:pPr algn="ctr"/>
            <a:r>
              <a:rPr lang="en-US" sz="2800" smtClean="0">
                <a:latin typeface="Arial Black" panose="020B0A04020102020204" pitchFamily="34" charset="0"/>
              </a:rPr>
              <a:t>How much pre-processing will be required for Suomi NPP VIIRS?</a:t>
            </a:r>
            <a:endParaRPr lang="en-US" sz="28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NPP VIIRS pre-processor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1-degree, 6-hour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Operational NAAPS now 1/3</a:t>
            </a:r>
            <a:r>
              <a:rPr lang="en-US" b="1" dirty="0">
                <a:solidFill>
                  <a:srgbClr val="C00000"/>
                </a:solidFill>
              </a:rPr>
              <a:t>°</a:t>
            </a:r>
            <a:r>
              <a:rPr lang="en-US" dirty="0"/>
              <a:t>, 1</a:t>
            </a:r>
            <a:r>
              <a:rPr lang="en-US" dirty="0" smtClean="0"/>
              <a:t>° used for testing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fullQA</a:t>
            </a:r>
            <a:r>
              <a:rPr lang="en-US" dirty="0" smtClean="0"/>
              <a:t>” uses information packaged with EDR granules</a:t>
            </a:r>
          </a:p>
          <a:p>
            <a:pPr lvl="1"/>
            <a:r>
              <a:rPr lang="en-US" dirty="0" smtClean="0"/>
              <a:t>QA = ‘Good’ (highest EDR QA value)</a:t>
            </a:r>
          </a:p>
          <a:p>
            <a:pPr lvl="1"/>
            <a:r>
              <a:rPr lang="en-US" dirty="0" smtClean="0"/>
              <a:t>Cloud mask, cloud proximity, snow flags, glint flags</a:t>
            </a:r>
          </a:p>
          <a:p>
            <a:pPr lvl="1"/>
            <a:r>
              <a:rPr lang="en-US" dirty="0" smtClean="0"/>
              <a:t>No textural filtering (this is a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experiment, not an operational candidate)</a:t>
            </a:r>
          </a:p>
          <a:p>
            <a:r>
              <a:rPr lang="en-US" dirty="0" smtClean="0"/>
              <a:t>Results shown using 12 months of data</a:t>
            </a:r>
          </a:p>
          <a:p>
            <a:pPr lvl="1"/>
            <a:r>
              <a:rPr lang="en-US" dirty="0" smtClean="0"/>
              <a:t>2013.01.24.00 to 2014.01.12.00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09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VIIRS ‘</a:t>
            </a:r>
            <a:r>
              <a:rPr lang="en-US" dirty="0" err="1" smtClean="0"/>
              <a:t>fullQA</a:t>
            </a:r>
            <a:r>
              <a:rPr lang="en-US" dirty="0" smtClean="0"/>
              <a:t>’ coverage vs </a:t>
            </a:r>
            <a:br>
              <a:rPr lang="en-US" dirty="0" smtClean="0"/>
            </a:br>
            <a:r>
              <a:rPr lang="en-US" dirty="0" smtClean="0"/>
              <a:t>NRL-UND Level 3 MODIS-- Land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9806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NRL/UND Level 3 MODIS is stringently filtered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/>
              <a:t>VIIRS potentially delivers much more data </a:t>
            </a:r>
            <a:r>
              <a:rPr lang="en-US" b="1" dirty="0" err="1" smtClean="0"/>
              <a:t>vs</a:t>
            </a:r>
            <a:r>
              <a:rPr lang="en-US" b="1" dirty="0" smtClean="0"/>
              <a:t> 1 MODIS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Almost as much as 2 MODIS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42338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02163" y="42338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  <p:pic>
        <p:nvPicPr>
          <p:cNvPr id="9" name="Picture 7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87" b="13441"/>
          <a:stretch/>
        </p:blipFill>
        <p:spPr bwMode="auto">
          <a:xfrm>
            <a:off x="600074" y="1117126"/>
            <a:ext cx="3814763" cy="36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6" b="13222"/>
          <a:stretch/>
        </p:blipFill>
        <p:spPr bwMode="auto">
          <a:xfrm>
            <a:off x="4414837" y="1117126"/>
            <a:ext cx="3814763" cy="360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776" b="4619"/>
          <a:stretch>
            <a:fillRect/>
          </a:stretch>
        </p:blipFill>
        <p:spPr bwMode="auto">
          <a:xfrm>
            <a:off x="533400" y="4752975"/>
            <a:ext cx="7772400" cy="81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57200" y="43862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221163" y="43862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</p:spTree>
    <p:extLst>
      <p:ext uri="{BB962C8B-B14F-4D97-AF65-F5344CB8AC3E}">
        <p14:creationId xmlns:p14="http://schemas.microsoft.com/office/powerpoint/2010/main" xmlns="" val="31288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42907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Anomalous high AOD in polar regions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b="1" dirty="0" smtClean="0"/>
              <a:t>Sea </a:t>
            </a:r>
            <a:r>
              <a:rPr lang="en-US" b="1" smtClean="0"/>
              <a:t>ice problem, </a:t>
            </a:r>
            <a:r>
              <a:rPr lang="en-US" b="1" smtClean="0">
                <a:solidFill>
                  <a:srgbClr val="C00000"/>
                </a:solidFill>
              </a:rPr>
              <a:t>cal/val team is researching a fix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mtClean="0"/>
              <a:t>VIIRS </a:t>
            </a:r>
            <a:r>
              <a:rPr lang="en-US" dirty="0" smtClean="0"/>
              <a:t>background AOD is noticeably higher (+0.05)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Asian outflow feature </a:t>
            </a:r>
            <a:r>
              <a:rPr lang="en-US" smtClean="0"/>
              <a:t>is similar</a:t>
            </a:r>
            <a:endParaRPr lang="en-US" dirty="0"/>
          </a:p>
        </p:txBody>
      </p:sp>
      <p:pic>
        <p:nvPicPr>
          <p:cNvPr id="9" name="Picture 7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2" b="14513"/>
          <a:stretch/>
        </p:blipFill>
        <p:spPr bwMode="auto">
          <a:xfrm>
            <a:off x="838200" y="1000432"/>
            <a:ext cx="3841372" cy="372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82" b="14513"/>
          <a:stretch/>
        </p:blipFill>
        <p:spPr bwMode="auto">
          <a:xfrm>
            <a:off x="4679950" y="1000432"/>
            <a:ext cx="3841372" cy="372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t="87556" r="510" b="4913"/>
          <a:stretch>
            <a:fillRect/>
          </a:stretch>
        </p:blipFill>
        <p:spPr bwMode="auto">
          <a:xfrm>
            <a:off x="693738" y="4616450"/>
            <a:ext cx="80986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38200" y="42338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02163" y="42338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VIIRS ‘</a:t>
            </a:r>
            <a:r>
              <a:rPr lang="en-US" dirty="0" err="1" smtClean="0"/>
              <a:t>fullQA</a:t>
            </a:r>
            <a:r>
              <a:rPr lang="en-US" dirty="0" smtClean="0"/>
              <a:t>’ AOD vs </a:t>
            </a:r>
            <a:br>
              <a:rPr lang="en-US" dirty="0" smtClean="0"/>
            </a:br>
            <a:r>
              <a:rPr lang="en-US" dirty="0" smtClean="0"/>
              <a:t>NRL-UND Level 3 MODIS--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188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5429071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VIIRS AOD </a:t>
            </a:r>
            <a:r>
              <a:rPr lang="en-US" smtClean="0"/>
              <a:t>is generally higher in low-AOD areas, lower near sources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VIIRS ‘</a:t>
            </a:r>
            <a:r>
              <a:rPr lang="en-US" dirty="0" err="1" smtClean="0"/>
              <a:t>fullqa</a:t>
            </a:r>
            <a:r>
              <a:rPr lang="en-US" dirty="0" smtClean="0"/>
              <a:t>’ has AOD data in areas filtered from NRL/UND Level 3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E.g. Himalayas</a:t>
            </a:r>
          </a:p>
        </p:txBody>
      </p:sp>
      <p:pic>
        <p:nvPicPr>
          <p:cNvPr id="11" name="Picture 7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t="87556" r="510" b="4913"/>
          <a:stretch>
            <a:fillRect/>
          </a:stretch>
        </p:blipFill>
        <p:spPr bwMode="auto">
          <a:xfrm>
            <a:off x="693738" y="4616450"/>
            <a:ext cx="80986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17" b="13377"/>
          <a:stretch/>
        </p:blipFill>
        <p:spPr bwMode="auto">
          <a:xfrm>
            <a:off x="754062" y="1050340"/>
            <a:ext cx="3813969" cy="35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37" b="13157"/>
          <a:stretch/>
        </p:blipFill>
        <p:spPr bwMode="auto">
          <a:xfrm>
            <a:off x="4568031" y="1050340"/>
            <a:ext cx="3813969" cy="359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42338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02163" y="42338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VIIRS ‘</a:t>
            </a:r>
            <a:r>
              <a:rPr lang="en-US" dirty="0" err="1" smtClean="0"/>
              <a:t>fullQA</a:t>
            </a:r>
            <a:r>
              <a:rPr lang="en-US" dirty="0" smtClean="0"/>
              <a:t>’ AOD vs </a:t>
            </a:r>
            <a:br>
              <a:rPr lang="en-US" dirty="0" smtClean="0"/>
            </a:br>
            <a:r>
              <a:rPr lang="en-US" dirty="0" smtClean="0"/>
              <a:t>NRL-UND Level 3 MODIS-- 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9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47788" y="5574268"/>
            <a:ext cx="711835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Massive midsummer Siberian fires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Episodic, intense plumes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Signal in VIIRS is much lower than MODIS</a:t>
            </a:r>
          </a:p>
        </p:txBody>
      </p:sp>
      <p:pic>
        <p:nvPicPr>
          <p:cNvPr id="11" name="Picture 7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t="87556" r="510" b="4913"/>
          <a:stretch>
            <a:fillRect/>
          </a:stretch>
        </p:blipFill>
        <p:spPr bwMode="auto">
          <a:xfrm>
            <a:off x="693738" y="4616450"/>
            <a:ext cx="80986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1" b="14221"/>
          <a:stretch/>
        </p:blipFill>
        <p:spPr bwMode="auto">
          <a:xfrm>
            <a:off x="838200" y="1040505"/>
            <a:ext cx="3813969" cy="35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1" b="14221"/>
          <a:stretch/>
        </p:blipFill>
        <p:spPr bwMode="auto">
          <a:xfrm>
            <a:off x="4652169" y="1040505"/>
            <a:ext cx="3813969" cy="35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42338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02163" y="42338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VIIRS vs  MODIS– Near Sources</a:t>
            </a:r>
            <a:endParaRPr lang="en-US" dirty="0"/>
          </a:p>
        </p:txBody>
      </p:sp>
      <p:pic>
        <p:nvPicPr>
          <p:cNvPr id="9" name="Picture 3" descr="M:\MyDocuments\science\slides\cases\npp_viirs\vaooo_obsnew_plots_20140124\modisaqua_rgb_20130803_russiaca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788" y="3188542"/>
            <a:ext cx="7118350" cy="242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239000" y="3124200"/>
            <a:ext cx="274319" cy="1109662"/>
          </a:xfrm>
          <a:prstGeom prst="downArrow">
            <a:avLst/>
          </a:prstGeom>
          <a:ln w="57150">
            <a:solidFill>
              <a:srgbClr val="F98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544539" y="4581460"/>
            <a:ext cx="330905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NASA LANCE Worldview</a:t>
            </a:r>
          </a:p>
          <a:p>
            <a:pPr marL="0" lvl="1"/>
            <a:r>
              <a:rPr lang="en-US" sz="1400" b="1" dirty="0" smtClean="0"/>
              <a:t>MODIS Aqua 3 August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054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" t="87556" r="510" b="4913"/>
          <a:stretch>
            <a:fillRect/>
          </a:stretch>
        </p:blipFill>
        <p:spPr bwMode="auto">
          <a:xfrm>
            <a:off x="693738" y="4616450"/>
            <a:ext cx="809860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5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1" b="14221"/>
          <a:stretch/>
        </p:blipFill>
        <p:spPr bwMode="auto">
          <a:xfrm>
            <a:off x="838200" y="1040505"/>
            <a:ext cx="3813969" cy="35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5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1" b="14221"/>
          <a:stretch/>
        </p:blipFill>
        <p:spPr bwMode="auto">
          <a:xfrm>
            <a:off x="4652169" y="1040505"/>
            <a:ext cx="3813969" cy="358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38200" y="4233862"/>
            <a:ext cx="141763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 dirty="0">
                <a:latin typeface="Arial Black" pitchFamily="34" charset="0"/>
              </a:rPr>
              <a:t>NPP VIIRS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602163" y="4233862"/>
            <a:ext cx="17224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i="1">
                <a:latin typeface="Arial Black" pitchFamily="34" charset="0"/>
              </a:rPr>
              <a:t>MODIS AQUA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VIIRS vs  MODIS– </a:t>
            </a:r>
            <a:r>
              <a:rPr lang="en-US" smtClean="0"/>
              <a:t>High AOD</a:t>
            </a:r>
          </a:p>
          <a:p>
            <a:r>
              <a:rPr lang="en-US" smtClean="0"/>
              <a:t>Exclusion in EDR leads to truncation in aggregate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252306" y="1371600"/>
            <a:ext cx="2529494" cy="3088489"/>
            <a:chOff x="4176106" y="1295400"/>
            <a:chExt cx="2758094" cy="3393289"/>
          </a:xfrm>
        </p:grpSpPr>
        <p:pic>
          <p:nvPicPr>
            <p:cNvPr id="19" name="Picture 2" descr="M:\MyDocuments\science\slides\cases\npp_viirs\vaooo_obsnew_plots_20140124\scatter_oal_ovl_russiacas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43" t="14000" r="31428"/>
            <a:stretch/>
          </p:blipFill>
          <p:spPr bwMode="auto">
            <a:xfrm>
              <a:off x="4443390" y="1295400"/>
              <a:ext cx="2490810" cy="2900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 rot="16200000">
              <a:off x="2944038" y="2530380"/>
              <a:ext cx="2808513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i="1">
                  <a:latin typeface="Arial Black" pitchFamily="34" charset="0"/>
                </a:rPr>
                <a:t>NPP </a:t>
              </a:r>
              <a:r>
                <a:rPr lang="en-US" sz="1600" i="1" smtClean="0">
                  <a:latin typeface="Arial Black" pitchFamily="34" charset="0"/>
                </a:rPr>
                <a:t>VIIRS 1°AOD</a:t>
              </a:r>
              <a:endParaRPr lang="en-US" sz="1600" i="1" dirty="0">
                <a:latin typeface="Arial Black" pitchFamily="34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4176106" y="4103914"/>
              <a:ext cx="275809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i="1" smtClean="0">
                  <a:latin typeface="Arial Black" pitchFamily="34" charset="0"/>
                </a:rPr>
                <a:t>MODIS-Aqua </a:t>
              </a:r>
            </a:p>
            <a:p>
              <a:pPr algn="ctr" eaLnBrk="1" hangingPunct="1"/>
              <a:r>
                <a:rPr lang="en-US" sz="1600" i="1" smtClean="0">
                  <a:latin typeface="Arial Black" pitchFamily="34" charset="0"/>
                </a:rPr>
                <a:t>NRL/UND1°AOD</a:t>
              </a:r>
              <a:endParaRPr lang="en-US" sz="1600" i="1" dirty="0">
                <a:latin typeface="Arial Black" pitchFamily="34" charset="0"/>
              </a:endParaRPr>
            </a:p>
          </p:txBody>
        </p:sp>
      </p:grpSp>
      <p:sp>
        <p:nvSpPr>
          <p:cNvPr id="3" name="Bent Arrow 2"/>
          <p:cNvSpPr/>
          <p:nvPr/>
        </p:nvSpPr>
        <p:spPr>
          <a:xfrm rot="10800000">
            <a:off x="6705600" y="3045034"/>
            <a:ext cx="762000" cy="1222165"/>
          </a:xfrm>
          <a:prstGeom prst="bentArrow">
            <a:avLst/>
          </a:prstGeom>
          <a:ln w="57150">
            <a:solidFill>
              <a:srgbClr val="F989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10800000" flipH="1">
            <a:off x="3443894" y="3046517"/>
            <a:ext cx="823306" cy="611082"/>
          </a:xfrm>
          <a:prstGeom prst="bentArrow">
            <a:avLst/>
          </a:prstGeom>
          <a:ln w="57150">
            <a:solidFill>
              <a:srgbClr val="F9893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82487"/>
            <a:ext cx="2971800" cy="20313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IDPS VIIRS Aerosol algorithm does not retrieval optical depths above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latin typeface="Arial Black" panose="020B0A04020102020204" pitchFamily="34" charset="0"/>
              </a:rPr>
              <a:t>This results in a truncation effect on averaged data</a:t>
            </a:r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3738" y="5454650"/>
            <a:ext cx="809860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Data in region shown from 2013.07.23 to 2013.08.23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Suomi</a:t>
            </a:r>
            <a:r>
              <a:rPr lang="en-US" dirty="0" smtClean="0"/>
              <a:t> NPP VIIRS ‘</a:t>
            </a:r>
            <a:r>
              <a:rPr lang="en-US" dirty="0" err="1" smtClean="0"/>
              <a:t>fullqa</a:t>
            </a:r>
            <a:r>
              <a:rPr lang="en-US" dirty="0" smtClean="0"/>
              <a:t>’ vs MODIS-Aqua C5 NRL/UND L3</a:t>
            </a:r>
          </a:p>
        </p:txBody>
      </p:sp>
    </p:spTree>
    <p:extLst>
      <p:ext uri="{BB962C8B-B14F-4D97-AF65-F5344CB8AC3E}">
        <p14:creationId xmlns:p14="http://schemas.microsoft.com/office/powerpoint/2010/main" xmlns="" val="11307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VIIRS vs MODIS AOD– Low AOD</a:t>
            </a:r>
            <a:br>
              <a:rPr lang="en-US" sz="4000" smtClean="0"/>
            </a:br>
            <a:r>
              <a:rPr lang="en-US" sz="4000" smtClean="0"/>
              <a:t>Truncation effect over land</a:t>
            </a:r>
            <a:endParaRPr lang="en-US" sz="40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7BEF5-1E39-4EB4-B06A-FEE07D6DC52A}" type="slidenum">
              <a:rPr lang="en-US" smtClean="0"/>
              <a:pPr>
                <a:defRPr/>
              </a:pPr>
              <a:t>18</a:t>
            </a:fld>
            <a:r>
              <a:rPr lang="en-US" smtClean="0"/>
              <a:t> of 22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09800" y="1524000"/>
            <a:ext cx="6858000" cy="3048000"/>
            <a:chOff x="2686724" y="1524000"/>
            <a:chExt cx="5314276" cy="2133600"/>
          </a:xfrm>
        </p:grpSpPr>
        <p:pic>
          <p:nvPicPr>
            <p:cNvPr id="8194" name="Picture 2" descr="M:\MyDocuments\science\slides\cases\npp_viirs\vaooo_obsnew_plots_20140124\map_oal_polar_brazilcas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714" t="26000" b="18285"/>
            <a:stretch/>
          </p:blipFill>
          <p:spPr bwMode="auto">
            <a:xfrm>
              <a:off x="6330538" y="1524000"/>
              <a:ext cx="1670462" cy="212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M:\MyDocuments\science\slides\cases\npp_viirs\vaooo_obsnew_plots_20140124\map_ovl_polar_brazilcase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714" t="26000" b="18285"/>
            <a:stretch/>
          </p:blipFill>
          <p:spPr bwMode="auto">
            <a:xfrm>
              <a:off x="2686724" y="1524000"/>
              <a:ext cx="1670462" cy="2122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M:\MyDocuments\science\slides\cases\npp_viirs\vaooo_obsnew_plots_20140124\scatter_oal_ovl_brazilcase_lowaod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943" r="27486"/>
            <a:stretch/>
          </p:blipFill>
          <p:spPr bwMode="auto">
            <a:xfrm>
              <a:off x="4330467" y="1540933"/>
              <a:ext cx="2013857" cy="211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209800" y="4233446"/>
            <a:ext cx="21336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i="1">
                <a:latin typeface="Arial Black" pitchFamily="34" charset="0"/>
              </a:rPr>
              <a:t>NPP </a:t>
            </a:r>
            <a:r>
              <a:rPr lang="en-US" sz="1600" i="1" smtClean="0">
                <a:latin typeface="Arial Black" pitchFamily="34" charset="0"/>
              </a:rPr>
              <a:t>VIIRS 1°AOD</a:t>
            </a:r>
            <a:endParaRPr lang="en-US" sz="1600" i="1" dirty="0">
              <a:latin typeface="Arial Black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29882" y="3962400"/>
            <a:ext cx="2137917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600" i="1" smtClean="0">
                <a:latin typeface="Arial Black" pitchFamily="34" charset="0"/>
              </a:rPr>
              <a:t>MODIS-Aqua </a:t>
            </a:r>
          </a:p>
          <a:p>
            <a:pPr algn="ctr" eaLnBrk="1" hangingPunct="1"/>
            <a:r>
              <a:rPr lang="en-US" sz="1600" i="1" smtClean="0">
                <a:latin typeface="Arial Black" pitchFamily="34" charset="0"/>
              </a:rPr>
              <a:t>NRL/UND1°AOD</a:t>
            </a:r>
            <a:endParaRPr lang="en-US" sz="1600" i="1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447800"/>
            <a:ext cx="2209800" cy="42473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Data in region shown from 2013.05.01 to 2013.08.01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MODIS-Aqua retrieves negative AODs (down to -0.05) over land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NRL/UND post-processing averages with negatives, then truncates to minimum value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3599" y="4572000"/>
            <a:ext cx="6934199" cy="64633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VIIRS IDPS Processing discards negative AOD values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Truncation effect after averaging</a:t>
            </a:r>
          </a:p>
        </p:txBody>
      </p:sp>
    </p:spTree>
    <p:extLst>
      <p:ext uri="{BB962C8B-B14F-4D97-AF65-F5344CB8AC3E}">
        <p14:creationId xmlns:p14="http://schemas.microsoft.com/office/powerpoint/2010/main" xmlns="" val="20573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7"/>
            <a:ext cx="4495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NPP VIIRS AOD requires additional filtering of EDR to improve analysis and forecast</a:t>
            </a:r>
          </a:p>
          <a:p>
            <a:r>
              <a:rPr lang="en-US" dirty="0" smtClean="0"/>
              <a:t>Cal/Val Team has further improvements to over-land AOD data underway</a:t>
            </a:r>
          </a:p>
          <a:p>
            <a:r>
              <a:rPr lang="en-US" dirty="0" smtClean="0"/>
              <a:t>Additional analysis of over-ocean VIIRS AOD data is needed</a:t>
            </a:r>
          </a:p>
          <a:p>
            <a:pPr lvl="1"/>
            <a:r>
              <a:rPr lang="en-US" dirty="0" smtClean="0"/>
              <a:t>See Jianglong Zhang’s poster #708 on clouds in MODIS, MISR</a:t>
            </a:r>
          </a:p>
          <a:p>
            <a:r>
              <a:rPr lang="en-US" dirty="0"/>
              <a:t>Thank you to sponsors: JPSS, NASA AQAST, NRL</a:t>
            </a:r>
          </a:p>
          <a:p>
            <a:endParaRPr lang="en-US" dirty="0" smtClean="0"/>
          </a:p>
        </p:txBody>
      </p:sp>
      <p:pic>
        <p:nvPicPr>
          <p:cNvPr id="5" name="Picture 57" descr="Blue Multi for Light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796" y="3297237"/>
            <a:ext cx="2789604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JPSS Logo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041" y="1295400"/>
            <a:ext cx="2368759" cy="221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7000"/>
              </a:srgbClr>
            </a:outerShdw>
          </a:effectLst>
        </p:spPr>
      </p:pic>
      <p:pic>
        <p:nvPicPr>
          <p:cNvPr id="7" name="Picture 2" descr="C:\Users\hyer\synced_mdrive\programs_synced\aqast\AQAST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9598" y="1371599"/>
            <a:ext cx="1980590" cy="198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41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VIIRS Aerosol Product Descriptions</a:t>
            </a:r>
          </a:p>
          <a:p>
            <a:r>
              <a:rPr lang="en-US" sz="2800" smtClean="0"/>
              <a:t>Results from the JPSS Aerosol Cal/Val Team</a:t>
            </a:r>
          </a:p>
          <a:p>
            <a:r>
              <a:rPr lang="en-US" sz="2800" smtClean="0"/>
              <a:t>Data Requirements for Aerosol Assimilation</a:t>
            </a:r>
          </a:p>
          <a:p>
            <a:r>
              <a:rPr lang="en-US" sz="2800" smtClean="0"/>
              <a:t>Preparation of NPP VIIRS products for assimilation</a:t>
            </a:r>
          </a:p>
          <a:p>
            <a:r>
              <a:rPr lang="en-US" sz="2800" smtClean="0"/>
              <a:t>Observations of processed VIIRS data</a:t>
            </a:r>
          </a:p>
          <a:p>
            <a:r>
              <a:rPr lang="en-US" sz="2800" smtClean="0"/>
              <a:t>Conclusions / Prospects</a:t>
            </a:r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2</a:t>
            </a:fld>
            <a:r>
              <a:rPr lang="en-US" smtClean="0"/>
              <a:t> of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60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VIIRS Aerosol Products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>
                <a:solidFill>
                  <a:srgbClr val="C00000"/>
                </a:solidFill>
              </a:rPr>
              <a:t>Aerosol Optical Thickness (AOT)</a:t>
            </a:r>
          </a:p>
          <a:p>
            <a:pPr lvl="1"/>
            <a:r>
              <a:rPr lang="en-US" sz="1800"/>
              <a:t>for 11 wavelengths (10 M bands + 550 nm)</a:t>
            </a:r>
          </a:p>
          <a:p>
            <a:r>
              <a:rPr lang="en-US" sz="2000" b="1">
                <a:solidFill>
                  <a:srgbClr val="C00000"/>
                </a:solidFill>
              </a:rPr>
              <a:t>APSP (Aerosol Particle Size Parameter)</a:t>
            </a:r>
          </a:p>
          <a:p>
            <a:pPr lvl="1"/>
            <a:r>
              <a:rPr lang="en-US" sz="1800"/>
              <a:t>Ångström Exponent derived from AOTs at M2 (445 nm) and M5 (672 nm) over land, and M7 (865 nm) and M10 (1610 nm) over ocean </a:t>
            </a:r>
          </a:p>
          <a:p>
            <a:pPr lvl="1"/>
            <a:r>
              <a:rPr lang="en-US" sz="1800"/>
              <a:t>qualitative measure of particle size</a:t>
            </a:r>
          </a:p>
          <a:p>
            <a:pPr lvl="1"/>
            <a:r>
              <a:rPr lang="en-US" sz="1800"/>
              <a:t>over-land product is not recommended!</a:t>
            </a:r>
          </a:p>
          <a:p>
            <a:r>
              <a:rPr lang="en-US" sz="2000" b="1">
                <a:solidFill>
                  <a:srgbClr val="C00000"/>
                </a:solidFill>
              </a:rPr>
              <a:t>Suspended Matter (SM)</a:t>
            </a:r>
          </a:p>
          <a:p>
            <a:pPr lvl="1"/>
            <a:r>
              <a:rPr lang="en-US" sz="1800"/>
              <a:t>classification of aerosol type (dust, smoke, sea salt, volcanic ash) and smoke concentration</a:t>
            </a:r>
          </a:p>
          <a:p>
            <a:pPr lvl="1"/>
            <a:r>
              <a:rPr lang="en-US" sz="1800"/>
              <a:t>currently, derived from VIIRS Cloud Mask (volcanic ash) and aerosol model identified by the aerosol algorithm </a:t>
            </a:r>
          </a:p>
          <a:p>
            <a:r>
              <a:rPr lang="en-US" sz="2000" b="1">
                <a:solidFill>
                  <a:srgbClr val="C00000"/>
                </a:solidFill>
              </a:rPr>
              <a:t>Only day time data</a:t>
            </a:r>
          </a:p>
          <a:p>
            <a:r>
              <a:rPr lang="en-US" sz="2000" b="1">
                <a:solidFill>
                  <a:srgbClr val="C00000"/>
                </a:solidFill>
              </a:rPr>
              <a:t>Only over dark land and non-sunglint ocean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3</a:t>
            </a:fld>
            <a:r>
              <a:rPr lang="en-US" smtClean="0"/>
              <a:t> of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44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VIIRS Aerosol Products (2)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1800" i="1"/>
              <a:t>At  NOAA Comprehensive Large Array-data Stewardship System (CLASS):</a:t>
            </a:r>
          </a:p>
          <a:p>
            <a:r>
              <a:rPr lang="en-US" sz="1800" b="1">
                <a:solidFill>
                  <a:srgbClr val="C00000"/>
                </a:solidFill>
              </a:rPr>
              <a:t>Intermediate Product (IP)</a:t>
            </a:r>
          </a:p>
          <a:p>
            <a:pPr lvl="1"/>
            <a:r>
              <a:rPr lang="en-US" sz="1600"/>
              <a:t>0.75-km pixel</a:t>
            </a:r>
          </a:p>
          <a:p>
            <a:pPr lvl="2"/>
            <a:r>
              <a:rPr lang="en-US" sz="1400"/>
              <a:t>AOT, APSP, AMI (Aerosol Model Information)</a:t>
            </a:r>
          </a:p>
          <a:p>
            <a:pPr lvl="3"/>
            <a:r>
              <a:rPr lang="en-US" sz="1200"/>
              <a:t>land: single aerosol model</a:t>
            </a:r>
          </a:p>
          <a:p>
            <a:pPr lvl="3"/>
            <a:r>
              <a:rPr lang="en-US" sz="1200"/>
              <a:t>ocean: indexes of fine and coarse modes and fine mode fraction</a:t>
            </a:r>
          </a:p>
          <a:p>
            <a:pPr lvl="2"/>
            <a:r>
              <a:rPr lang="en-US" sz="1400"/>
              <a:t>quality flags</a:t>
            </a:r>
          </a:p>
          <a:p>
            <a:r>
              <a:rPr lang="en-US" sz="1800" b="1">
                <a:solidFill>
                  <a:srgbClr val="C00000"/>
                </a:solidFill>
              </a:rPr>
              <a:t>Environmental Data Record (EDR)</a:t>
            </a:r>
          </a:p>
          <a:p>
            <a:pPr lvl="1"/>
            <a:r>
              <a:rPr lang="en-US" sz="1600"/>
              <a:t>6 km aggregated from 8x8 IPs filtered by quality flags</a:t>
            </a:r>
          </a:p>
          <a:p>
            <a:pPr lvl="2"/>
            <a:r>
              <a:rPr lang="en-US" sz="1400"/>
              <a:t>granule with 96 x 400 EDR cells</a:t>
            </a:r>
          </a:p>
          <a:p>
            <a:pPr lvl="2"/>
            <a:r>
              <a:rPr lang="en-US" sz="1400"/>
              <a:t>AOT, APSP, quality flags</a:t>
            </a:r>
          </a:p>
          <a:p>
            <a:pPr lvl="1"/>
            <a:r>
              <a:rPr lang="en-US" sz="1600"/>
              <a:t>0.75 km</a:t>
            </a:r>
          </a:p>
          <a:p>
            <a:pPr lvl="2"/>
            <a:r>
              <a:rPr lang="en-US" sz="1400"/>
              <a:t>SM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i="1"/>
              <a:t>At NOAA/NESDIS/STAR:</a:t>
            </a:r>
          </a:p>
          <a:p>
            <a:pPr lvl="1"/>
            <a:r>
              <a:rPr lang="en-US" sz="1600" b="1">
                <a:solidFill>
                  <a:srgbClr val="C00000"/>
                </a:solidFill>
              </a:rPr>
              <a:t>Gridded 550-nm AOT EDR</a:t>
            </a:r>
          </a:p>
          <a:p>
            <a:pPr lvl="2"/>
            <a:r>
              <a:rPr lang="en-US" sz="1400"/>
              <a:t>regular equal angle grid: 0.25°x0.25° (~28x28 km)</a:t>
            </a:r>
          </a:p>
          <a:p>
            <a:pPr lvl="2"/>
            <a:r>
              <a:rPr lang="en-US" sz="1400"/>
              <a:t>only high quality AOT EDR is </a:t>
            </a:r>
            <a:r>
              <a:rPr lang="en-US" sz="1400" smtClean="0"/>
              <a:t>used</a:t>
            </a:r>
            <a:endParaRPr lang="en-US" sz="1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4</a:t>
            </a:fld>
            <a:r>
              <a:rPr lang="en-US" smtClean="0"/>
              <a:t> of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0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VIIRS EDR vs MODIS L2 Aerosol Products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5</a:t>
            </a:fld>
            <a:r>
              <a:rPr lang="en-US" smtClean="0"/>
              <a:t> of 22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038600"/>
            <a:ext cx="8229600" cy="2295832"/>
          </a:xfrm>
          <a:prstGeom prst="rect">
            <a:avLst/>
          </a:prstGeom>
        </p:spPr>
        <p:txBody>
          <a:bodyPr numCol="2"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50000"/>
              </a:spcBef>
              <a:buFontTx/>
              <a:buNone/>
              <a:defRPr/>
            </a:pPr>
            <a:r>
              <a:rPr lang="en-US" sz="8000" kern="0" smtClean="0">
                <a:latin typeface="Arial Black" pitchFamily="34" charset="0"/>
              </a:rPr>
              <a:t>Compared with MODIS, VIIRS has:</a:t>
            </a:r>
          </a:p>
          <a:p>
            <a:pPr>
              <a:spcBef>
                <a:spcPct val="50000"/>
              </a:spcBef>
              <a:defRPr/>
            </a:pPr>
            <a:r>
              <a:rPr lang="en-US" sz="5600" kern="0" smtClean="0">
                <a:solidFill>
                  <a:srgbClr val="FF0000"/>
                </a:solidFill>
                <a:latin typeface="Arial Black" pitchFamily="34" charset="0"/>
              </a:rPr>
              <a:t>Improved coverage</a:t>
            </a:r>
            <a:r>
              <a:rPr lang="en-US" sz="5600" kern="0" smtClean="0">
                <a:latin typeface="Arial Black" pitchFamily="34" charset="0"/>
              </a:rPr>
              <a:t>: gap-free daily observation around the globe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5200" kern="0" smtClean="0">
                <a:latin typeface="Arial Black" pitchFamily="34" charset="0"/>
              </a:rPr>
              <a:t>enabled by the wider swath</a:t>
            </a:r>
          </a:p>
          <a:p>
            <a:pPr>
              <a:spcBef>
                <a:spcPct val="50000"/>
              </a:spcBef>
              <a:defRPr/>
            </a:pPr>
            <a:r>
              <a:rPr lang="en-US" sz="5600" kern="0" smtClean="0">
                <a:solidFill>
                  <a:srgbClr val="FF0000"/>
                </a:solidFill>
                <a:latin typeface="Arial Black" pitchFamily="34" charset="0"/>
              </a:rPr>
              <a:t>Improved spatial characteristics</a:t>
            </a:r>
            <a:r>
              <a:rPr lang="en-US" sz="5600" kern="0" smtClean="0">
                <a:latin typeface="Arial Black" pitchFamily="34" charset="0"/>
              </a:rPr>
              <a:t> Swath-edge pixels are 2x nadir, vs 4x for MODIS 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5200" kern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(but see Polivka poster#352)</a:t>
            </a:r>
          </a:p>
          <a:p>
            <a:pPr>
              <a:spcBef>
                <a:spcPct val="50000"/>
              </a:spcBef>
              <a:defRPr/>
            </a:pPr>
            <a:endParaRPr lang="en-US" sz="4400" kern="0" smtClean="0">
              <a:latin typeface="Arial Black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8000" kern="0" smtClean="0">
                <a:latin typeface="Arial Black" pitchFamily="34" charset="0"/>
              </a:rPr>
              <a:t>Algorithm Differences:</a:t>
            </a:r>
          </a:p>
          <a:p>
            <a:pPr>
              <a:spcBef>
                <a:spcPct val="50000"/>
              </a:spcBef>
              <a:defRPr/>
            </a:pPr>
            <a:r>
              <a:rPr lang="en-US" sz="5600" kern="0" smtClean="0">
                <a:solidFill>
                  <a:srgbClr val="FF0000"/>
                </a:solidFill>
                <a:latin typeface="Arial Black" pitchFamily="34" charset="0"/>
              </a:rPr>
              <a:t>Retrieval of AOD is done at the pixel level</a:t>
            </a:r>
            <a:r>
              <a:rPr lang="en-US" sz="5600" kern="0">
                <a:latin typeface="Arial Black" pitchFamily="34" charset="0"/>
              </a:rPr>
              <a:t>:</a:t>
            </a:r>
            <a:r>
              <a:rPr lang="en-US" sz="5600" kern="0" smtClean="0">
                <a:latin typeface="Arial Black" pitchFamily="34" charset="0"/>
              </a:rPr>
              <a:t> aggregation of AOD values is done to produce the EDR product.</a:t>
            </a:r>
          </a:p>
          <a:p>
            <a:pPr>
              <a:spcBef>
                <a:spcPct val="50000"/>
              </a:spcBef>
              <a:defRPr/>
            </a:pPr>
            <a:r>
              <a:rPr lang="en-US" sz="5600" kern="0" smtClean="0">
                <a:latin typeface="Arial Black" pitchFamily="34" charset="0"/>
              </a:rPr>
              <a:t>Over-land algorithm (like MOD09 atmospheric correction) retrieves a single aerosol model, a mix of fine and coarse; over-ocean algorithm (like MOD04) retrieves fine and coarse mode properties separately.</a:t>
            </a:r>
          </a:p>
          <a:p>
            <a:endParaRPr lang="en-US" kern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8690083"/>
              </p:ext>
            </p:extLst>
          </p:nvPr>
        </p:nvGraphicFramePr>
        <p:xfrm>
          <a:off x="76200" y="1173162"/>
          <a:ext cx="876300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4200"/>
                <a:gridCol w="2386346"/>
                <a:gridCol w="3252454"/>
              </a:tblGrid>
              <a:tr h="261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Aqua-MODIS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</a:rPr>
                        <a:t>Suomi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 NPP-VIIRS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143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Swath Width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2330 km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3000 km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413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Sensor bands used for aerosol retrieval. 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0.411, 0.466, 0.554, 0.646, 0.856, 1.242, 1.629, 2.114 µm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0.412, 0.445, 0.488, (0.550), 0.555, 0.672, 0.746, 0.865, 1.24, 1.61, 2.25 µm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2799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Pixel size, nadir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0.5 km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 75 km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213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Pixel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size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, edge of scan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 km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1.2 km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  <a:tr h="374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Product resolution, nadir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10x10 km </a:t>
                      </a:r>
                      <a:r>
                        <a:rPr lang="en-US" sz="1600" baseline="0" smtClean="0">
                          <a:effectLst/>
                        </a:rPr>
                        <a:t>             </a:t>
                      </a:r>
                      <a:r>
                        <a:rPr lang="en-US" sz="1600" smtClean="0">
                          <a:effectLst/>
                        </a:rPr>
                        <a:t>(</a:t>
                      </a:r>
                      <a:r>
                        <a:rPr lang="en-US" sz="1600">
                          <a:effectLst/>
                        </a:rPr>
                        <a:t>20x20 500m pixels)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6x6 km (8x8 750m pixels</a:t>
                      </a:r>
                      <a:r>
                        <a:rPr lang="en-US" sz="1600">
                          <a:effectLst/>
                        </a:rPr>
                        <a:t>) </a:t>
                      </a:r>
                      <a:r>
                        <a:rPr lang="en-US" sz="1600" smtClean="0">
                          <a:effectLst/>
                        </a:rPr>
                        <a:t>     (</a:t>
                      </a:r>
                      <a:r>
                        <a:rPr lang="en-US" sz="1600" dirty="0">
                          <a:effectLst/>
                        </a:rPr>
                        <a:t>AOT and Angstrom exponent</a:t>
                      </a:r>
                      <a:r>
                        <a:rPr lang="en-US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</a:endParaRPr>
                    </a:p>
                  </a:txBody>
                  <a:tcPr marL="68587" marR="68587" marT="0" marB="0"/>
                </a:tc>
              </a:tr>
              <a:tr h="461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Product resolution,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scan edge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40x20 km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12.8x12.8 km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7" marR="685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34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VIIRS Aerosol 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/>
              <a:t>Two peer-reviewed publications</a:t>
            </a:r>
          </a:p>
          <a:p>
            <a:pPr lvl="1"/>
            <a:r>
              <a:rPr lang="en-US" sz="2000"/>
              <a:t>Jackson et al. JGR 2013</a:t>
            </a:r>
          </a:p>
          <a:p>
            <a:pPr lvl="1"/>
            <a:r>
              <a:rPr lang="en-US" sz="2000" smtClean="0"/>
              <a:t>Hongqing Liu </a:t>
            </a:r>
            <a:r>
              <a:rPr lang="en-US" sz="2000"/>
              <a:t>et al. JGR in review</a:t>
            </a:r>
          </a:p>
          <a:p>
            <a:r>
              <a:rPr lang="en-US" sz="2400" b="1" smtClean="0"/>
              <a:t>NOAA </a:t>
            </a:r>
            <a:r>
              <a:rPr lang="en-US" sz="2400" b="1"/>
              <a:t>VIIRS Air Quality Workshop: </a:t>
            </a:r>
            <a:r>
              <a:rPr lang="en-US" sz="2400">
                <a:hlinkClick r:id="rId3"/>
              </a:rPr>
              <a:t>http://alg.umbc.edu/aqpg/viirs_workshop/</a:t>
            </a:r>
            <a:endParaRPr lang="en-US" sz="2400"/>
          </a:p>
          <a:p>
            <a:pPr lvl="1"/>
            <a:r>
              <a:rPr lang="en-US" sz="2000"/>
              <a:t>Many useful talks, special notice to talk by Rohit Mathur (EPA) on satellite products and AQ models</a:t>
            </a:r>
          </a:p>
          <a:p>
            <a:r>
              <a:rPr lang="en-US" sz="2400" b="1"/>
              <a:t>VIIRS aerosol user’s guide and fully revised ATBD </a:t>
            </a:r>
            <a:r>
              <a:rPr lang="en-US" sz="2400"/>
              <a:t>(technical description): </a:t>
            </a:r>
            <a:r>
              <a:rPr lang="en-US" sz="2400">
                <a:hlinkClick r:id="rId4"/>
              </a:rPr>
              <a:t>http://</a:t>
            </a:r>
            <a:r>
              <a:rPr lang="en-US" sz="2400" smtClean="0">
                <a:hlinkClick r:id="rId4"/>
              </a:rPr>
              <a:t>www.star.nesdis.noaa.gov/smcd/emb/viirs_aerosol/documents.php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6</a:t>
            </a:fld>
            <a:r>
              <a:rPr lang="en-US" smtClean="0"/>
              <a:t> of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2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VIIRS Aerosol Cal/Val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5791200" cy="4525963"/>
          </a:xfrm>
        </p:spPr>
        <p:txBody>
          <a:bodyPr/>
          <a:lstStyle/>
          <a:p>
            <a:r>
              <a:rPr lang="en-US" sz="2000" smtClean="0"/>
              <a:t>AERONET sun photometers are the gold standard </a:t>
            </a:r>
          </a:p>
          <a:p>
            <a:pPr lvl="1"/>
            <a:r>
              <a:rPr lang="en-US" sz="1800" smtClean="0"/>
              <a:t>Accuracy and precision exceed what is expected even from the best satellite products</a:t>
            </a:r>
          </a:p>
          <a:p>
            <a:pPr lvl="1"/>
            <a:r>
              <a:rPr lang="en-US" sz="1800" smtClean="0"/>
              <a:t>Data should not be used uncritically in regions with thin cirrus (Chew et al. </a:t>
            </a:r>
            <a:r>
              <a:rPr lang="en-US" sz="1800" i="1" smtClean="0"/>
              <a:t>Atm. Env </a:t>
            </a:r>
            <a:r>
              <a:rPr lang="en-US" sz="1800" smtClean="0"/>
              <a:t>2011; Huang et al. </a:t>
            </a:r>
            <a:r>
              <a:rPr lang="en-US" sz="1800" i="1" smtClean="0"/>
              <a:t>JGR </a:t>
            </a:r>
            <a:r>
              <a:rPr lang="en-US" sz="1800" smtClean="0"/>
              <a:t>2011</a:t>
            </a:r>
            <a:r>
              <a:rPr lang="en-US" sz="1800" i="1" smtClean="0"/>
              <a:t>)</a:t>
            </a:r>
          </a:p>
          <a:p>
            <a:r>
              <a:rPr lang="en-US" sz="2000" smtClean="0"/>
              <a:t>Right: time series of AERONET vs VIIRS AOD (blue) and MODIS-Aqua C5 AOD (red) over ocean (top) and land (bottom).</a:t>
            </a:r>
          </a:p>
          <a:p>
            <a:pPr lvl="1"/>
            <a:r>
              <a:rPr lang="en-US" sz="1800" smtClean="0"/>
              <a:t>Evolution of VIIRS algorithm (blue) can be seen</a:t>
            </a:r>
          </a:p>
          <a:p>
            <a:pPr lvl="1"/>
            <a:r>
              <a:rPr lang="en-US" sz="1800" smtClean="0"/>
              <a:t>MODIS Collection 5 (red) and VIIRS have similar accuracy after 1/24/2013</a:t>
            </a:r>
          </a:p>
          <a:p>
            <a:pPr lvl="1"/>
            <a:endParaRPr lang="en-US" sz="1800" smtClean="0"/>
          </a:p>
          <a:p>
            <a:pPr lvl="1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7</a:t>
            </a:fld>
            <a:r>
              <a:rPr lang="en-US" smtClean="0"/>
              <a:t> of 22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48400" y="1371600"/>
            <a:ext cx="2662238" cy="4329245"/>
            <a:chOff x="6248400" y="1371600"/>
            <a:chExt cx="2662238" cy="432924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961" t="8675" r="6169"/>
            <a:stretch/>
          </p:blipFill>
          <p:spPr bwMode="auto">
            <a:xfrm>
              <a:off x="6248400" y="3575298"/>
              <a:ext cx="2662238" cy="2125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4129" b="5317"/>
            <a:stretch/>
          </p:blipFill>
          <p:spPr bwMode="auto">
            <a:xfrm>
              <a:off x="6248400" y="1371600"/>
              <a:ext cx="2662238" cy="220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248400" y="5638800"/>
            <a:ext cx="2662238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 Black" panose="020B0A04020102020204" pitchFamily="34" charset="0"/>
              </a:rPr>
              <a:t>Hongqing Liu et al., </a:t>
            </a:r>
            <a:r>
              <a:rPr lang="en-US" i="1" smtClean="0">
                <a:latin typeface="Arial Black" panose="020B0A04020102020204" pitchFamily="34" charset="0"/>
              </a:rPr>
              <a:t>JGR in review</a:t>
            </a:r>
            <a:endParaRPr 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08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VIIRS Aerosol Cal/Val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24 January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Hyer AMS 2012 SatMOC 6.2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5EA5EF-C0CC-4E96-8066-706DD4D3F75B}" type="slidenum">
              <a:rPr lang="en-US" smtClean="0"/>
              <a:pPr>
                <a:defRPr/>
              </a:pPr>
              <a:t>8</a:t>
            </a:fld>
            <a:r>
              <a:rPr lang="en-US" smtClean="0"/>
              <a:t> of 22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457" y="1417638"/>
            <a:ext cx="5874543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152400" y="1295401"/>
            <a:ext cx="312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Right: geographically, VIIRS and MODIS ocean retrievals have similar errors vs AERONET</a:t>
            </a:r>
          </a:p>
          <a:p>
            <a:r>
              <a:rPr lang="en-US" sz="2000" kern="0" smtClean="0"/>
              <a:t>Pattern of biases over land is very different for VIIRS vs MODIS Collection 5</a:t>
            </a:r>
          </a:p>
          <a:p>
            <a:r>
              <a:rPr lang="en-US" sz="2000" kern="0" smtClean="0"/>
              <a:t>Note: MODIS Collection 6 (now in production) will have reduced biases over land</a:t>
            </a:r>
            <a:endParaRPr lang="en-US" sz="1400" kern="0"/>
          </a:p>
        </p:txBody>
      </p:sp>
      <p:sp>
        <p:nvSpPr>
          <p:cNvPr id="10" name="TextBox 9"/>
          <p:cNvSpPr txBox="1"/>
          <p:nvPr/>
        </p:nvSpPr>
        <p:spPr>
          <a:xfrm>
            <a:off x="3276600" y="5334000"/>
            <a:ext cx="58674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 Black" panose="020B0A04020102020204" pitchFamily="34" charset="0"/>
              </a:rPr>
              <a:t>Hongqing Liu et al., </a:t>
            </a:r>
            <a:r>
              <a:rPr lang="en-US" i="1" smtClean="0">
                <a:latin typeface="Arial Black" panose="020B0A04020102020204" pitchFamily="34" charset="0"/>
              </a:rPr>
              <a:t>JGR in review</a:t>
            </a:r>
            <a:endParaRPr lang="en-US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2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Navy Global Aerosol Forecasting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505200" y="1295400"/>
            <a:ext cx="2933700" cy="2438400"/>
            <a:chOff x="2208" y="720"/>
            <a:chExt cx="1848" cy="1536"/>
          </a:xfrm>
        </p:grpSpPr>
        <p:sp>
          <p:nvSpPr>
            <p:cNvPr id="6171" name="Rectangle 4"/>
            <p:cNvSpPr>
              <a:spLocks noChangeArrowheads="1"/>
            </p:cNvSpPr>
            <p:nvPr/>
          </p:nvSpPr>
          <p:spPr bwMode="auto">
            <a:xfrm>
              <a:off x="2208" y="72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72" name="Picture 5" descr="MOD04_L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" t="9869"/>
            <a:stretch>
              <a:fillRect/>
            </a:stretch>
          </p:blipFill>
          <p:spPr bwMode="auto">
            <a:xfrm>
              <a:off x="2208" y="941"/>
              <a:ext cx="1848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Rectangle 6"/>
            <p:cNvSpPr>
              <a:spLocks noChangeArrowheads="1"/>
            </p:cNvSpPr>
            <p:nvPr/>
          </p:nvSpPr>
          <p:spPr bwMode="auto">
            <a:xfrm>
              <a:off x="2208" y="72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7"/>
            <p:cNvSpPr>
              <a:spLocks noChangeArrowheads="1"/>
            </p:cNvSpPr>
            <p:nvPr/>
          </p:nvSpPr>
          <p:spPr bwMode="auto">
            <a:xfrm>
              <a:off x="3336" y="1344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Text Box 8"/>
            <p:cNvSpPr txBox="1">
              <a:spLocks noChangeArrowheads="1"/>
            </p:cNvSpPr>
            <p:nvPr/>
          </p:nvSpPr>
          <p:spPr bwMode="auto">
            <a:xfrm>
              <a:off x="2208" y="72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MODIS AOD</a:t>
              </a:r>
            </a:p>
          </p:txBody>
        </p:sp>
      </p:grp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457200" y="1295400"/>
            <a:ext cx="2895600" cy="2438400"/>
            <a:chOff x="288" y="720"/>
            <a:chExt cx="1824" cy="1536"/>
          </a:xfrm>
        </p:grpSpPr>
        <p:sp>
          <p:nvSpPr>
            <p:cNvPr id="6166" name="Rectangle 10"/>
            <p:cNvSpPr>
              <a:spLocks noChangeArrowheads="1"/>
            </p:cNvSpPr>
            <p:nvPr/>
          </p:nvSpPr>
          <p:spPr bwMode="auto">
            <a:xfrm>
              <a:off x="288" y="72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67" name="Object 11"/>
            <p:cNvGraphicFramePr>
              <a:graphicFrameLocks noChangeAspect="1"/>
            </p:cNvGraphicFramePr>
            <p:nvPr/>
          </p:nvGraphicFramePr>
          <p:xfrm>
            <a:off x="334" y="954"/>
            <a:ext cx="1730" cy="1171"/>
          </p:xfrm>
          <a:graphic>
            <a:graphicData uri="http://schemas.openxmlformats.org/presentationml/2006/ole">
              <p:oleObj spid="_x0000_s6155" name="Bitmap Image" r:id="rId5" imgW="6152381" imgH="3809524" progId="PBrush">
                <p:embed/>
              </p:oleObj>
            </a:graphicData>
          </a:graphic>
        </p:graphicFrame>
        <p:sp>
          <p:nvSpPr>
            <p:cNvPr id="6168" name="Oval 12"/>
            <p:cNvSpPr>
              <a:spLocks noChangeArrowheads="1"/>
            </p:cNvSpPr>
            <p:nvPr/>
          </p:nvSpPr>
          <p:spPr bwMode="auto">
            <a:xfrm>
              <a:off x="1416" y="1416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288" y="72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Text Box 14"/>
            <p:cNvSpPr txBox="1">
              <a:spLocks noChangeArrowheads="1"/>
            </p:cNvSpPr>
            <p:nvPr/>
          </p:nvSpPr>
          <p:spPr bwMode="auto">
            <a:xfrm>
              <a:off x="288" y="72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MODIS RGB</a:t>
              </a:r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457200" y="3962400"/>
            <a:ext cx="2935288" cy="2438400"/>
            <a:chOff x="288" y="2400"/>
            <a:chExt cx="1849" cy="1536"/>
          </a:xfrm>
        </p:grpSpPr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1428" y="3084"/>
              <a:ext cx="612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288" y="2400"/>
              <a:ext cx="1824" cy="1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62" name="Picture 18" descr="2006053012_farop_od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580"/>
            <a:stretch>
              <a:fillRect/>
            </a:stretch>
          </p:blipFill>
          <p:spPr bwMode="auto">
            <a:xfrm>
              <a:off x="288" y="2573"/>
              <a:ext cx="1849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1416" y="3017"/>
              <a:ext cx="576" cy="504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288" y="240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NAAPS </a:t>
              </a:r>
              <a:r>
                <a:rPr lang="en-US" dirty="0" smtClean="0"/>
                <a:t>“Prior”</a:t>
              </a:r>
              <a:endParaRPr lang="en-US" dirty="0"/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auto">
            <a:xfrm>
              <a:off x="288" y="2400"/>
              <a:ext cx="1824" cy="153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Oval 22"/>
          <p:cNvSpPr>
            <a:spLocks noChangeArrowheads="1"/>
          </p:cNvSpPr>
          <p:nvPr/>
        </p:nvSpPr>
        <p:spPr bwMode="auto">
          <a:xfrm>
            <a:off x="5314950" y="5048250"/>
            <a:ext cx="971550" cy="800100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23"/>
          <p:cNvSpPr>
            <a:spLocks noChangeArrowheads="1"/>
          </p:cNvSpPr>
          <p:nvPr/>
        </p:nvSpPr>
        <p:spPr bwMode="auto">
          <a:xfrm>
            <a:off x="3505200" y="3962400"/>
            <a:ext cx="2895600" cy="243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2" name="Picture 24" descr="2006053012_farop_odg_assm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0" r="1352"/>
          <a:stretch>
            <a:fillRect/>
          </a:stretch>
        </p:blipFill>
        <p:spPr bwMode="auto">
          <a:xfrm>
            <a:off x="3505200" y="4237038"/>
            <a:ext cx="2895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25"/>
          <p:cNvSpPr>
            <a:spLocks noChangeArrowheads="1"/>
          </p:cNvSpPr>
          <p:nvPr/>
        </p:nvSpPr>
        <p:spPr bwMode="auto">
          <a:xfrm>
            <a:off x="4038600" y="5075238"/>
            <a:ext cx="2228850" cy="800100"/>
          </a:xfrm>
          <a:prstGeom prst="ellips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Text Box 26"/>
          <p:cNvSpPr txBox="1">
            <a:spLocks noChangeArrowheads="1"/>
          </p:cNvSpPr>
          <p:nvPr/>
        </p:nvSpPr>
        <p:spPr bwMode="auto">
          <a:xfrm>
            <a:off x="3505200" y="39624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NAAPS + NAVDAS</a:t>
            </a:r>
          </a:p>
        </p:txBody>
      </p:sp>
      <p:sp>
        <p:nvSpPr>
          <p:cNvPr id="6155" name="Rectangle 27"/>
          <p:cNvSpPr>
            <a:spLocks noChangeArrowheads="1"/>
          </p:cNvSpPr>
          <p:nvPr/>
        </p:nvSpPr>
        <p:spPr bwMode="auto">
          <a:xfrm>
            <a:off x="3505200" y="3962400"/>
            <a:ext cx="2895600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28"/>
          <p:cNvSpPr txBox="1">
            <a:spLocks noChangeArrowheads="1"/>
          </p:cNvSpPr>
          <p:nvPr/>
        </p:nvSpPr>
        <p:spPr bwMode="auto">
          <a:xfrm>
            <a:off x="6477000" y="1225550"/>
            <a:ext cx="25908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 smtClean="0">
                <a:solidFill>
                  <a:srgbClr val="A50021"/>
                </a:solidFill>
              </a:rPr>
              <a:t>Navy Aerosol Analysis and Prediction System (NAAPS) operational since 2005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 smtClean="0"/>
              <a:t>Navy </a:t>
            </a:r>
            <a:r>
              <a:rPr lang="en-US" sz="1600" b="1" dirty="0" err="1" smtClean="0"/>
              <a:t>Variational</a:t>
            </a:r>
            <a:r>
              <a:rPr lang="en-US" sz="1600" b="1" dirty="0" smtClean="0"/>
              <a:t> Data Assimilation System for AOD (NAVDAS-AOD) Operational </a:t>
            </a:r>
            <a:r>
              <a:rPr lang="en-US" sz="1600" b="1" dirty="0"/>
              <a:t>at FNMOC from September 2009 (MODIS over ocean)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/>
              <a:t>Global MODIS is assimilated operationally as of February </a:t>
            </a:r>
            <a:r>
              <a:rPr lang="en-US" sz="1600" b="1" dirty="0" smtClean="0"/>
              <a:t>2012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 dirty="0">
                <a:solidFill>
                  <a:srgbClr val="A50021"/>
                </a:solidFill>
              </a:rPr>
              <a:t>J.L. Zhang et al., “A System for Operational Aerosol Optical Depth Data Assimilation over Global Oceans”, JGR 2008.</a:t>
            </a:r>
            <a:r>
              <a:rPr lang="en-US" sz="1600" b="1" dirty="0"/>
              <a:t> </a:t>
            </a:r>
          </a:p>
        </p:txBody>
      </p:sp>
      <p:sp>
        <p:nvSpPr>
          <p:cNvPr id="6157" name="AutoShape 29"/>
          <p:cNvSpPr>
            <a:spLocks noChangeArrowheads="1"/>
          </p:cNvSpPr>
          <p:nvPr/>
        </p:nvSpPr>
        <p:spPr bwMode="auto">
          <a:xfrm>
            <a:off x="3200400" y="20574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30"/>
          <p:cNvSpPr>
            <a:spLocks noChangeArrowheads="1"/>
          </p:cNvSpPr>
          <p:nvPr/>
        </p:nvSpPr>
        <p:spPr bwMode="auto">
          <a:xfrm>
            <a:off x="3276600" y="48006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AutoShape 31"/>
          <p:cNvSpPr>
            <a:spLocks noChangeArrowheads="1"/>
          </p:cNvSpPr>
          <p:nvPr/>
        </p:nvSpPr>
        <p:spPr bwMode="auto">
          <a:xfrm rot="5400000">
            <a:off x="4724400" y="3276600"/>
            <a:ext cx="533400" cy="838200"/>
          </a:xfrm>
          <a:prstGeom prst="rightArrow">
            <a:avLst>
              <a:gd name="adj1" fmla="val 42806"/>
              <a:gd name="adj2" fmla="val 5625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8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yer_agufm11_draft7_final_anim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C00000"/>
      </a:folHlink>
    </a:clrScheme>
    <a:fontScheme name="hyer_gofc_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yer_gofc_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er_gofc_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er_gofc_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er_gofc_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er_gofc_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yer_gofc_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yer_gofc_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hyer_agufm11_draft7_final_anim</Template>
  <TotalTime>13946</TotalTime>
  <Words>1374</Words>
  <Application>Microsoft Office PowerPoint</Application>
  <PresentationFormat>On-screen Show (4:3)</PresentationFormat>
  <Paragraphs>235</Paragraphs>
  <Slides>19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hyer_agufm11_draft7_final_anim</vt:lpstr>
      <vt:lpstr>Bitmap Image</vt:lpstr>
      <vt:lpstr>Preparation for assimilation of aerosol optical depth data from NPP VIIRS in a global aerosol model</vt:lpstr>
      <vt:lpstr>In This Talk</vt:lpstr>
      <vt:lpstr>VIIRS Aerosol Products (1)</vt:lpstr>
      <vt:lpstr>VIIRS Aerosol Products (2)</vt:lpstr>
      <vt:lpstr>VIIRS EDR vs MODIS L2 Aerosol Products</vt:lpstr>
      <vt:lpstr>VIIRS Aerosol Resources</vt:lpstr>
      <vt:lpstr>VIIRS Aerosol Cal/Val</vt:lpstr>
      <vt:lpstr>VIIRS Aerosol Cal/Val</vt:lpstr>
      <vt:lpstr>Navy Global Aerosol Forecasting</vt:lpstr>
      <vt:lpstr>Preparation of Satellite Data for Assimilation</vt:lpstr>
      <vt:lpstr>Preparation of Satellite Data for Assimilation</vt:lpstr>
      <vt:lpstr>NPP VIIRS pre-processor</vt:lpstr>
      <vt:lpstr>VIIRS ‘fullQA’ coverage vs  NRL-UND Level 3 MODIS-- Land</vt:lpstr>
      <vt:lpstr>Slide 14</vt:lpstr>
      <vt:lpstr>Slide 15</vt:lpstr>
      <vt:lpstr>Slide 16</vt:lpstr>
      <vt:lpstr>Slide 17</vt:lpstr>
      <vt:lpstr>VIIRS vs MODIS AOD– Low AOD Truncation effect over land</vt:lpstr>
      <vt:lpstr>Results and Next Steps</vt:lpstr>
    </vt:vector>
  </TitlesOfParts>
  <Company>Naval Research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First-look diagnosis of satellite aerosol optical depth retrievals using a data assimilation system</dc:title>
  <dc:creator>Hyer, Dr. Edward</dc:creator>
  <cp:lastModifiedBy>ejones</cp:lastModifiedBy>
  <cp:revision>66</cp:revision>
  <cp:lastPrinted>2014-01-24T19:18:39Z</cp:lastPrinted>
  <dcterms:created xsi:type="dcterms:W3CDTF">2012-01-03T19:36:09Z</dcterms:created>
  <dcterms:modified xsi:type="dcterms:W3CDTF">2014-02-24T18:01:14Z</dcterms:modified>
</cp:coreProperties>
</file>