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692" r:id="rId2"/>
    <p:sldId id="710" r:id="rId3"/>
    <p:sldId id="737" r:id="rId4"/>
    <p:sldId id="733" r:id="rId5"/>
    <p:sldId id="734" r:id="rId6"/>
    <p:sldId id="735" r:id="rId7"/>
    <p:sldId id="736" r:id="rId8"/>
    <p:sldId id="742" r:id="rId9"/>
    <p:sldId id="738" r:id="rId10"/>
    <p:sldId id="732" r:id="rId11"/>
    <p:sldId id="739" r:id="rId12"/>
    <p:sldId id="743" r:id="rId13"/>
    <p:sldId id="744" r:id="rId14"/>
    <p:sldId id="719" r:id="rId15"/>
    <p:sldId id="741" r:id="rId16"/>
    <p:sldId id="745" r:id="rId17"/>
    <p:sldId id="727" r:id="rId18"/>
    <p:sldId id="750" r:id="rId19"/>
    <p:sldId id="751" r:id="rId20"/>
    <p:sldId id="752" r:id="rId21"/>
    <p:sldId id="728" r:id="rId22"/>
    <p:sldId id="748" r:id="rId23"/>
    <p:sldId id="725" r:id="rId24"/>
    <p:sldId id="753" r:id="rId25"/>
    <p:sldId id="740" r:id="rId26"/>
    <p:sldId id="754" r:id="rId27"/>
    <p:sldId id="755" r:id="rId28"/>
    <p:sldId id="757" r:id="rId29"/>
    <p:sldId id="758" r:id="rId30"/>
    <p:sldId id="760" r:id="rId31"/>
    <p:sldId id="761" r:id="rId32"/>
    <p:sldId id="746" r:id="rId33"/>
    <p:sldId id="747" r:id="rId34"/>
    <p:sldId id="762" r:id="rId35"/>
    <p:sldId id="729" r:id="rId36"/>
    <p:sldId id="763" r:id="rId37"/>
    <p:sldId id="765" r:id="rId38"/>
    <p:sldId id="767" r:id="rId39"/>
    <p:sldId id="764" r:id="rId40"/>
    <p:sldId id="768" r:id="rId41"/>
    <p:sldId id="718" r:id="rId42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Rust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969696"/>
    <a:srgbClr val="9BC4E9"/>
    <a:srgbClr val="FFCC00"/>
    <a:srgbClr val="FECEED"/>
    <a:srgbClr val="CBDEED"/>
    <a:srgbClr val="B8D1E6"/>
    <a:srgbClr val="A9C8E1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432" autoAdjust="0"/>
    <p:restoredTop sz="81154" autoAdjust="0"/>
  </p:normalViewPr>
  <p:slideViewPr>
    <p:cSldViewPr snapToGrid="0">
      <p:cViewPr varScale="1">
        <p:scale>
          <a:sx n="88" d="100"/>
          <a:sy n="88" d="100"/>
        </p:scale>
        <p:origin x="-19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3.png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emf"/><Relationship Id="rId1" Type="http://schemas.openxmlformats.org/officeDocument/2006/relationships/image" Target="../media/image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endParaRPr lang="en-US" altLang="en-US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endParaRPr lang="en-US" altLang="en-US"/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endParaRPr lang="en-US" altLang="en-US"/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fld id="{AE69FC20-7DAB-4755-94CD-4F1A49317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129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defRPr sz="1200" b="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 b="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defRPr sz="1200" b="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 b="0"/>
            </a:lvl1pPr>
          </a:lstStyle>
          <a:p>
            <a:fld id="{89818B60-3FE1-4712-9708-D0796B450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020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87440-A7B6-4752-A7D2-F1B256D7869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35-65FD-4472-ADAA-7D49D9BA7E75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88DC4-AAB2-40B9-AD85-6C44AA1D5B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01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4B7CB-5F33-42C0-9F27-7E9604CB9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4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AC19C-5BA7-411B-A8F5-778669AB3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23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86855-76AB-41B6-BCEB-BCD0DA783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67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12071-D4A5-45D3-91AD-6B56FAB94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58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B57E1-5DDC-48A4-A431-D8E13F02E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1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45BC4-65E3-42EC-AD1B-5D703F3DC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16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8E1DE-B6DC-46DB-B540-8A1218113F2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" name="Group 2726"/>
          <p:cNvGrpSpPr>
            <a:grpSpLocks noChangeAspect="1"/>
          </p:cNvGrpSpPr>
          <p:nvPr userDrawn="1"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7" name="Oval 2727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" name="Object 2728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991" name="Photo Editor Photo" r:id="rId3" imgW="5276190" imgH="5125165" progId="MSPhotoEd.3">
                    <p:embed/>
                  </p:oleObj>
                </mc:Choice>
                <mc:Fallback>
                  <p:oleObj name="Photo Editor Photo" r:id="rId3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2725" descr="NRLSea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42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04A83-A984-43E7-A2A4-2E57B069B8A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" name="Picture 2725" descr="NRLSe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26"/>
          <p:cNvGrpSpPr>
            <a:grpSpLocks noChangeAspect="1"/>
          </p:cNvGrpSpPr>
          <p:nvPr userDrawn="1"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7" name="Oval 2727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" name="Object 2728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015" name="Photo Editor Photo" r:id="rId4" imgW="5276190" imgH="5125165" progId="MSPhotoEd.3">
                    <p:embed/>
                  </p:oleObj>
                </mc:Choice>
                <mc:Fallback>
                  <p:oleObj name="Photo Editor Photo" r:id="rId4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1146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601C9-C955-4062-BD30-9F759FCFF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38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55633-5C9C-4D27-9669-9561DAFAC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78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AF097088-7222-49E1-85EB-591EBE158C3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28575" y="0"/>
            <a:ext cx="9172575" cy="6858000"/>
            <a:chOff x="-18" y="0"/>
            <a:chExt cx="5778" cy="4320"/>
          </a:xfrm>
        </p:grpSpPr>
        <p:pic>
          <p:nvPicPr>
            <p:cNvPr id="1041" name="Picture 17" descr="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25581" r="2000" b="59302"/>
            <a:stretch>
              <a:fillRect/>
            </a:stretch>
          </p:blipFill>
          <p:spPr bwMode="auto">
            <a:xfrm>
              <a:off x="0" y="0"/>
              <a:ext cx="5760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3654A8">
                    <a:alpha val="74001"/>
                  </a:srgbClr>
                </a:gs>
                <a:gs pos="100000">
                  <a:srgbClr val="3654A8">
                    <a:gamma/>
                    <a:shade val="46275"/>
                    <a:invGamma/>
                    <a:alpha val="86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AutoShape 19"/>
            <p:cNvSpPr>
              <a:spLocks noChangeArrowheads="1"/>
            </p:cNvSpPr>
            <p:nvPr userDrawn="1"/>
          </p:nvSpPr>
          <p:spPr bwMode="auto">
            <a:xfrm>
              <a:off x="0" y="584"/>
              <a:ext cx="5760" cy="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>
                    <a:gamma/>
                    <a:tint val="54118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tint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44" name="Picture 20" descr="NRL_MRY_blue_gold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30"/>
              <a:ext cx="624" cy="483"/>
            </a:xfrm>
            <a:prstGeom prst="rect">
              <a:avLst/>
            </a:prstGeom>
            <a:noFill/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0" y="4224"/>
              <a:ext cx="5760" cy="96"/>
            </a:xfrm>
            <a:prstGeom prst="rect">
              <a:avLst/>
            </a:prstGeom>
            <a:gradFill rotWithShape="1">
              <a:gsLst>
                <a:gs pos="0">
                  <a:srgbClr val="3654A8"/>
                </a:gs>
                <a:gs pos="100000">
                  <a:srgbClr val="3654A8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altLang="en-US" sz="1200" b="0">
                <a:solidFill>
                  <a:srgbClr val="E1F2F3"/>
                </a:solidFill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auto">
            <a:xfrm>
              <a:off x="1392" y="261"/>
              <a:ext cx="288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ECC5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auto">
            <a:xfrm>
              <a:off x="1398" y="510"/>
              <a:ext cx="288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png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png"/><Relationship Id="rId11" Type="http://schemas.openxmlformats.org/officeDocument/2006/relationships/image" Target="../media/image41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3.tmp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6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tmp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png"/><Relationship Id="rId9" Type="http://schemas.openxmlformats.org/officeDocument/2006/relationships/image" Target="../media/image7.tm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315" name="Rectangle 2723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610600" cy="54102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Preparing a Satellite for Assimilation</a:t>
            </a:r>
            <a: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4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4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Benjamin Ruston</a:t>
            </a:r>
            <a:br>
              <a:rPr lang="en-US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Steve Swadley, Nancy Baker,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Rolf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Langland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NRL, </a:t>
            </a: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Monterey, </a:t>
            </a:r>
            <a:r>
              <a:rPr lang="en-US" altLang="en-US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CA</a:t>
            </a:r>
            <a:br>
              <a:rPr lang="en-US" altLang="en-US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</a:br>
            <a:endParaRPr lang="en-US" altLang="en-US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753317" name="Picture 2725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3318" name="Group 2726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753319" name="Oval 2727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53320" name="Object 2728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399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Object 27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25" descr="NRL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726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4" name="Oval 2727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" name="Object 2728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068" name="Photo Editor Photo" r:id="rId4" imgW="5276190" imgH="5125165" progId="MSPhotoEd.3">
                    <p:embed/>
                  </p:oleObj>
                </mc:Choice>
                <mc:Fallback>
                  <p:oleObj name="Photo Editor Photo" r:id="rId4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1000" y="1085850"/>
            <a:ext cx="1828800" cy="8382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7622" y="131445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</a:rPr>
              <a:t>NCODA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90800" y="1085850"/>
            <a:ext cx="6400800" cy="825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</a:rPr>
              <a:t>NRL Coupled Ocean Data Assimilation System</a:t>
            </a:r>
            <a:r>
              <a:rPr lang="en-US" sz="1600" b="1" dirty="0">
                <a:solidFill>
                  <a:srgbClr val="000099"/>
                </a:solidFill>
              </a:rPr>
              <a:t>                        </a:t>
            </a:r>
            <a:r>
              <a:rPr lang="en-US" sz="1600" b="1" i="1" dirty="0"/>
              <a:t>Multivariate Analysis of ocean </a:t>
            </a:r>
            <a:r>
              <a:rPr lang="en-US" sz="1600" b="1" i="1" dirty="0" err="1"/>
              <a:t>u,v,T,s,ice,SSH,SWH</a:t>
            </a:r>
            <a:r>
              <a:rPr lang="en-US" sz="1600" b="1" i="1" dirty="0"/>
              <a:t>.                     Global, Regional, Local Ocean Data Assimilation.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81000" y="2024063"/>
            <a:ext cx="1828800" cy="8382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53716" y="2236788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</a:rPr>
              <a:t>NAVDAS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90800" y="2041525"/>
            <a:ext cx="6400800" cy="825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NRL Atmospheric Variational Data Assimilation System</a:t>
            </a:r>
            <a:r>
              <a:rPr lang="en-US" sz="1600" b="1">
                <a:solidFill>
                  <a:srgbClr val="000099"/>
                </a:solidFill>
              </a:rPr>
              <a:t>                        </a:t>
            </a:r>
            <a:r>
              <a:rPr lang="en-US" sz="1600" b="1" i="1"/>
              <a:t>3D Variational Analysis, Observation Space.                                               Global, Regional, or Local Application.  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81000" y="2989263"/>
            <a:ext cx="1828800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72530" y="3204634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NAVDAS-AR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590800" y="2959100"/>
            <a:ext cx="6400800" cy="825500"/>
          </a:xfrm>
          <a:prstGeom prst="rect">
            <a:avLst/>
          </a:prstGeom>
          <a:solidFill>
            <a:srgbClr val="B9E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NAVDAS Accelerated Representer</a:t>
            </a:r>
            <a:r>
              <a:rPr lang="en-US" sz="1600" b="1">
                <a:solidFill>
                  <a:srgbClr val="000099"/>
                </a:solidFill>
              </a:rPr>
              <a:t>                                                          </a:t>
            </a:r>
            <a:r>
              <a:rPr lang="en-US" sz="1600" b="1" i="1"/>
              <a:t>4D Variational Analysis, Weak Constraint, Model Space.                                               Global or Regional Application. High Altitude DA.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81000" y="3940175"/>
            <a:ext cx="1828800" cy="8382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27025" y="3862388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</a:rPr>
              <a:t>          </a:t>
            </a:r>
            <a:r>
              <a:rPr lang="en-US" sz="2000" b="1" dirty="0">
                <a:solidFill>
                  <a:srgbClr val="002060"/>
                </a:solidFill>
              </a:rPr>
              <a:t>ADJOINTS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590800" y="3938588"/>
            <a:ext cx="6400800" cy="825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</a:rPr>
              <a:t>NAVDAS(–AR) </a:t>
            </a:r>
            <a:r>
              <a:rPr lang="en-US" sz="1600" b="1" dirty="0" err="1">
                <a:solidFill>
                  <a:srgbClr val="0000FF"/>
                </a:solidFill>
              </a:rPr>
              <a:t>Adjoints</a:t>
            </a:r>
            <a:r>
              <a:rPr lang="en-US" sz="1600" b="1" dirty="0"/>
              <a:t> of 3D &amp; 4D Data Assimilation Systems  </a:t>
            </a:r>
            <a:r>
              <a:rPr lang="en-US" sz="1600" b="1" i="1" dirty="0"/>
              <a:t> </a:t>
            </a:r>
            <a:r>
              <a:rPr lang="en-US" sz="1600" b="1" dirty="0"/>
              <a:t>                   NOGAPS TLM; Moist Adjoint                                               COAMPS</a:t>
            </a:r>
            <a:r>
              <a:rPr lang="en-US" sz="1600" b="1" baseline="30000" dirty="0">
                <a:cs typeface="Arial" charset="0"/>
              </a:rPr>
              <a:t>®</a:t>
            </a:r>
            <a:r>
              <a:rPr lang="en-US" sz="1600" b="1" dirty="0">
                <a:cs typeface="Arial" charset="0"/>
              </a:rPr>
              <a:t>TLM; Moist Adjoint, </a:t>
            </a:r>
            <a:r>
              <a:rPr lang="en-US" sz="1200" b="1" i="1" dirty="0">
                <a:cs typeface="Arial" charset="0"/>
              </a:rPr>
              <a:t>including explicit moist physics</a:t>
            </a:r>
            <a:r>
              <a:rPr lang="en-US" sz="1400" b="1" i="1" dirty="0">
                <a:solidFill>
                  <a:srgbClr val="000099"/>
                </a:solidFill>
                <a:cs typeface="Arial" charset="0"/>
              </a:rPr>
              <a:t>       </a:t>
            </a:r>
            <a:r>
              <a:rPr lang="en-US" sz="1400" b="1" i="1" dirty="0">
                <a:solidFill>
                  <a:srgbClr val="000099"/>
                </a:solidFill>
              </a:rPr>
              <a:t>                                   </a:t>
            </a:r>
            <a:r>
              <a:rPr lang="en-US" sz="1400" b="1" i="1" dirty="0"/>
              <a:t> 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381000" y="4897438"/>
            <a:ext cx="1828800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57200" y="5087938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NAVOBS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590800" y="4851400"/>
            <a:ext cx="6400800" cy="984885"/>
          </a:xfrm>
          <a:prstGeom prst="rect">
            <a:avLst/>
          </a:prstGeom>
          <a:solidFill>
            <a:srgbClr val="B9E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</a:rPr>
              <a:t>NAV</a:t>
            </a:r>
            <a:r>
              <a:rPr lang="en-US" sz="1600" b="1" dirty="0"/>
              <a:t>DAS-</a:t>
            </a:r>
            <a:r>
              <a:rPr lang="en-US" sz="1600" b="1" dirty="0" err="1"/>
              <a:t>Adjoint</a:t>
            </a:r>
            <a:r>
              <a:rPr lang="en-US" sz="1600" b="1" dirty="0"/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OB</a:t>
            </a:r>
            <a:r>
              <a:rPr lang="en-US" sz="1600" b="1" dirty="0" err="1"/>
              <a:t>servation</a:t>
            </a:r>
            <a:r>
              <a:rPr lang="en-US" sz="1600" b="1" dirty="0"/>
              <a:t> Monitoring </a:t>
            </a:r>
            <a:r>
              <a:rPr lang="en-US" sz="1600" b="1" dirty="0" smtClean="0">
                <a:solidFill>
                  <a:srgbClr val="0000FF"/>
                </a:solidFill>
              </a:rPr>
              <a:t>S</a:t>
            </a:r>
            <a:r>
              <a:rPr lang="en-US" sz="1600" b="1" dirty="0" smtClean="0"/>
              <a:t>ystem                   </a:t>
            </a:r>
            <a:r>
              <a:rPr lang="en-US" sz="1400" b="1" i="1" dirty="0" smtClean="0"/>
              <a:t>Real-time </a:t>
            </a:r>
            <a:r>
              <a:rPr lang="en-US" sz="1400" b="1" i="1" dirty="0"/>
              <a:t>monitoring of all data assimilated.                                        Identification of observation quality problems.                                            Real-time data selection and data targeting.</a:t>
            </a:r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390525" y="5845175"/>
            <a:ext cx="1828800" cy="8382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57200" y="5921375"/>
            <a:ext cx="1676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</a:rPr>
              <a:t>Ensemble</a:t>
            </a:r>
          </a:p>
          <a:p>
            <a:pPr algn="ctr" eaLnBrk="1" hangingPunct="1"/>
            <a:r>
              <a:rPr lang="en-US" sz="2000" b="1" dirty="0">
                <a:solidFill>
                  <a:srgbClr val="002060"/>
                </a:solidFill>
              </a:rPr>
              <a:t>DA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590800" y="5880100"/>
            <a:ext cx="6400800" cy="825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</a:rPr>
              <a:t>Ensemble </a:t>
            </a:r>
            <a:r>
              <a:rPr lang="en-US" sz="1600" b="1" dirty="0" err="1">
                <a:solidFill>
                  <a:srgbClr val="0000FF"/>
                </a:solidFill>
              </a:rPr>
              <a:t>Kalman</a:t>
            </a:r>
            <a:r>
              <a:rPr lang="en-US" sz="1600" b="1" dirty="0">
                <a:solidFill>
                  <a:srgbClr val="0000FF"/>
                </a:solidFill>
              </a:rPr>
              <a:t> Filter Algorithm</a:t>
            </a:r>
            <a:r>
              <a:rPr lang="en-US" sz="1600" b="1" dirty="0">
                <a:solidFill>
                  <a:srgbClr val="000099"/>
                </a:solidFill>
              </a:rPr>
              <a:t>                                                             </a:t>
            </a:r>
            <a:r>
              <a:rPr lang="en-US" sz="1600" b="1" i="1" dirty="0"/>
              <a:t>Testing for COAMPS</a:t>
            </a:r>
            <a:r>
              <a:rPr lang="en-US" sz="1600" b="1" baseline="30000" dirty="0">
                <a:cs typeface="Arial" charset="0"/>
              </a:rPr>
              <a:t>®</a:t>
            </a:r>
            <a:r>
              <a:rPr lang="en-US" sz="1600" b="1" i="1" dirty="0"/>
              <a:t> using real observations.                                            </a:t>
            </a:r>
            <a:r>
              <a:rPr lang="en-US" sz="1600" b="1" i="1" dirty="0" err="1"/>
              <a:t>EnKF</a:t>
            </a:r>
            <a:r>
              <a:rPr lang="en-US" sz="1600" b="1" i="1" dirty="0"/>
              <a:t>/4DVAR Hybrid for the NAVDAS-AR framework.</a:t>
            </a:r>
            <a:r>
              <a:rPr lang="en-US" sz="1600" b="1" dirty="0"/>
              <a:t>                    </a:t>
            </a:r>
            <a:r>
              <a:rPr lang="en-US" sz="1400" b="1" i="1" dirty="0">
                <a:solidFill>
                  <a:srgbClr val="000099"/>
                </a:solidFill>
                <a:cs typeface="Arial" charset="0"/>
              </a:rPr>
              <a:t>       </a:t>
            </a:r>
            <a:r>
              <a:rPr lang="en-US" sz="1400" b="1" i="1" dirty="0">
                <a:solidFill>
                  <a:srgbClr val="000099"/>
                </a:solidFill>
              </a:rPr>
              <a:t>                                   </a:t>
            </a:r>
            <a:r>
              <a:rPr lang="en-US" sz="1400" b="1" i="1" dirty="0"/>
              <a:t> 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685800" y="76200"/>
            <a:ext cx="7696200" cy="6096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Navy’s Data Assimilation Tools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Ingest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231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08156" y="959010"/>
            <a:ext cx="8504664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Where is the data coming from, what is the format?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US" sz="10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Option #1: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HDF5 (557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weather wing [formerly AFWA], NOAA)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Unapodized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radiance spectra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converted from </a:t>
            </a:r>
            <a:r>
              <a:rPr lang="en-US" sz="20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interferogram</a:t>
            </a:r>
            <a:endParaRPr lang="en-US" sz="20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Data and geolocation are in separate files, files are in 30-second granules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Full spatial and spectral resolution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~13Mb per data file, total of ~40Gb/day</a:t>
            </a:r>
          </a:p>
          <a:p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Option 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#2: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BUFR (NOAA-NESDIS-OSPO NUCAPS-C0399)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Apodized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radiance spectra (Hamming)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Data and geolocation in single file,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files in 30-second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granules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Thinned </a:t>
            </a:r>
            <a:r>
              <a:rPr lang="en-US" sz="2000" b="0" strike="sng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spatially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(all FOV per FOR) and spectrally (399 of 1305 channels)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~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1Mb per data file, ~2.8Gb/day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Ingest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325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08156" y="959010"/>
            <a:ext cx="85046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Option #1 was selected, due to the ability to test channels outside the 399 subset, and test other </a:t>
            </a:r>
            <a:r>
              <a:rPr lang="en-US" sz="2400" dirty="0" err="1" smtClean="0">
                <a:latin typeface="Calibri" panose="020F0502020204030204" pitchFamily="34" charset="0"/>
              </a:rPr>
              <a:t>apodization</a:t>
            </a:r>
            <a:r>
              <a:rPr lang="en-US" sz="2400" dirty="0" smtClean="0">
                <a:latin typeface="Calibri" panose="020F0502020204030204" pitchFamily="34" charset="0"/>
              </a:rPr>
              <a:t> strategies.</a:t>
            </a:r>
          </a:p>
          <a:p>
            <a:endParaRPr lang="en-US" sz="24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Considerations: storage, all processing should begin with MPI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US" sz="10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Option #2 has been used to verify the </a:t>
            </a:r>
            <a:r>
              <a:rPr lang="en-US" sz="24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apodization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and conversion to brightness temperature (Planck function). </a:t>
            </a:r>
          </a:p>
          <a:p>
            <a:endParaRPr lang="en-US" sz="24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During </a:t>
            </a:r>
            <a:r>
              <a:rPr lang="en-US" sz="20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apodization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the channel radiance is multiplied by a function which in effect smooths the spectrum (Barnet et al., 2000).  </a:t>
            </a:r>
            <a:r>
              <a:rPr lang="en-US" sz="20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Unapodized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spectra have distortions which cause complications for radiative transfer using channel averaged transmittance functions.</a:t>
            </a:r>
          </a:p>
          <a:p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One consequence of </a:t>
            </a:r>
            <a:r>
              <a:rPr lang="en-US" sz="20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apodization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is that the noise becomes correlated among neighboring channels.</a:t>
            </a:r>
          </a:p>
        </p:txBody>
      </p:sp>
    </p:spTree>
    <p:extLst>
      <p:ext uri="{BB962C8B-B14F-4D97-AF65-F5344CB8AC3E}">
        <p14:creationId xmlns:p14="http://schemas.microsoft.com/office/powerpoint/2010/main" val="30450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Pre-processing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346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08156" y="959010"/>
            <a:ext cx="88596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Data integrity: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is data record and matching geolocation complete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Data quality flags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calibration, moon intrusion, … consult developer other users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Independent data quality flags (often from collocated data source)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sun glint, sea-ice, terrain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Physical reality check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Brightness temperature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Geolocation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Angles (satellite and solar zenith and azimuth)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Data </a:t>
            </a:r>
            <a:r>
              <a:rPr lang="en-US" sz="2000" dirty="0" smtClean="0">
                <a:latin typeface="Calibri" panose="020F0502020204030204" pitchFamily="34" charset="0"/>
              </a:rPr>
              <a:t>thinning</a:t>
            </a: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Geospatially (horizontal correlation generally assumed to be zero)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Temporally (is the system 3D-Var or 4D-Var, what is window)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Spectrally (smaller volume to process; radiative transfer significantly faster)</a:t>
            </a:r>
            <a:endParaRPr lang="en-US" sz="2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889000" y="63064"/>
            <a:ext cx="7340600" cy="9779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Pre-processing Example</a:t>
            </a:r>
            <a:r>
              <a:rPr lang="en-US" altLang="en-US" sz="32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ATMS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257108"/>
              </p:ext>
            </p:extLst>
          </p:nvPr>
        </p:nvGraphicFramePr>
        <p:xfrm>
          <a:off x="1461202" y="4377743"/>
          <a:ext cx="28384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970" name="Equation" r:id="rId3" imgW="1854200" imgH="1181100" progId="Equation.DSMT4">
                  <p:embed/>
                </p:oleObj>
              </mc:Choice>
              <mc:Fallback>
                <p:oleObj name="Equation" r:id="rId3" imgW="1854200" imgH="1181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202" y="4377743"/>
                        <a:ext cx="283845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99082" y="6084363"/>
            <a:ext cx="4195636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200*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pre-computed closest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points</a:t>
            </a:r>
          </a:p>
          <a:p>
            <a:r>
              <a:rPr lang="en-US" sz="1600" b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*note: a 100-point filter is used operationally</a:t>
            </a:r>
            <a:endParaRPr lang="en-US" sz="1600" b="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6206" y="4089545"/>
            <a:ext cx="2062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Calibri" pitchFamily="34" charset="0"/>
                <a:cs typeface="Calibri" pitchFamily="34" charset="0"/>
              </a:rPr>
              <a:t>Gaussian Average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78895" y="4401559"/>
            <a:ext cx="1815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Calibri" pitchFamily="34" charset="0"/>
                <a:cs typeface="Calibri" pitchFamily="34" charset="0"/>
              </a:rPr>
              <a:t>Boxcar Average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1556" y="5555535"/>
            <a:ext cx="3803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:  Scan Position, </a:t>
            </a:r>
            <a:r>
              <a:rPr lang="en-US" sz="2000" b="0" i="1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: Beam position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8362"/>
              </p:ext>
            </p:extLst>
          </p:nvPr>
        </p:nvGraphicFramePr>
        <p:xfrm>
          <a:off x="1219200" y="1671692"/>
          <a:ext cx="6705600" cy="2445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  <a:gridCol w="1117600"/>
                <a:gridCol w="1117600"/>
                <a:gridCol w="1117600"/>
              </a:tblGrid>
              <a:tr h="455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Channel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Full Res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3x3 Boxcar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Gaussian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σ=25km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Gaussian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σ=36km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Gaussian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σ=50km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2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0.43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0.37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0.36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0.36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0.37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2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0.36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0.29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0.30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0.30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0.31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2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0.45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0.38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0.38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0.38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0.39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2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0.46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0.32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0.33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0.32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0.34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2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0.56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0.33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0.33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0.32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0.33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2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0.64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0.43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0.43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0.42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0.43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2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0.90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0.56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0.54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0.52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0.52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2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1.24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0.72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0.69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0.66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0.65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21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2.04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1.18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1.12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1.06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1.04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19200" y="955263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  <a:cs typeface="Calibri" pitchFamily="34" charset="0"/>
              </a:rPr>
              <a:t>ATMS Spatial Smoothing Effects on OB-BK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StDv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dirty="0">
                <a:latin typeface="Calibri" pitchFamily="34" charset="0"/>
                <a:cs typeface="Calibri" pitchFamily="34" charset="0"/>
              </a:rPr>
              <a:t>DTG: 2012070412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03" y="4789340"/>
            <a:ext cx="3072397" cy="7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Simulation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251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713674" y="3248733"/>
            <a:ext cx="5531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Gather information about instrument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69696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Decode and preparation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Simulation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3674" y="1241502"/>
            <a:ext cx="7531801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CrIS</a:t>
            </a:r>
            <a:endParaRPr lang="en-US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4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CrIS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instrument launched Oct2011, one of the more recent satellite sounder additions to NWP systems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Radiative Transfer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368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936694" y="1895745"/>
            <a:ext cx="55310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What radiative transfer model to use: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Line-by-line:</a:t>
            </a: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  LBLRTM, </a:t>
            </a:r>
            <a:r>
              <a:rPr lang="en-US" sz="2000" dirty="0" err="1" smtClean="0">
                <a:solidFill>
                  <a:srgbClr val="969696"/>
                </a:solidFill>
                <a:latin typeface="Calibri" panose="020F0502020204030204" pitchFamily="34" charset="0"/>
              </a:rPr>
              <a:t>kCARTA</a:t>
            </a: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, ARTS, …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Fast (band) models:</a:t>
            </a: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 RTTOV, </a:t>
            </a:r>
            <a:r>
              <a:rPr lang="en-US" sz="2000" dirty="0" smtClean="0">
                <a:latin typeface="Calibri" panose="020F0502020204030204" pitchFamily="34" charset="0"/>
              </a:rPr>
              <a:t>CRTM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69696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What conditions will be simulated: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Clear-sky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Cloudy conditions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Aerosol: dust, smoke, </a:t>
            </a:r>
            <a:r>
              <a:rPr lang="en-US" sz="2000" dirty="0" err="1" smtClean="0">
                <a:solidFill>
                  <a:srgbClr val="969696"/>
                </a:solidFill>
                <a:latin typeface="Calibri" panose="020F0502020204030204" pitchFamily="34" charset="0"/>
              </a:rPr>
              <a:t>seasalt</a:t>
            </a:r>
            <a:endParaRPr lang="en-US" sz="2000" dirty="0" smtClean="0">
              <a:solidFill>
                <a:srgbClr val="969696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Chemistry:</a:t>
            </a: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O</a:t>
            </a:r>
            <a:r>
              <a:rPr lang="en-US" sz="2000" baseline="-25000" dirty="0" smtClean="0">
                <a:latin typeface="Calibri" panose="020F0502020204030204" pitchFamily="34" charset="0"/>
              </a:rPr>
              <a:t>3</a:t>
            </a: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, SO</a:t>
            </a:r>
            <a:r>
              <a:rPr lang="en-US" sz="2000" baseline="-25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2</a:t>
            </a: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, CH</a:t>
            </a:r>
            <a:r>
              <a:rPr lang="en-US" sz="2000" baseline="-25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4</a:t>
            </a: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, …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969696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Is a Tangent Linear or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Adjoint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model needed: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</a:rPr>
              <a:t>Variational</a:t>
            </a:r>
            <a:r>
              <a:rPr lang="en-US" sz="2000" dirty="0" smtClean="0">
                <a:latin typeface="Calibri" panose="020F0502020204030204" pitchFamily="34" charset="0"/>
              </a:rPr>
              <a:t> methods:  generally Yes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Ensemble methods: not necessarily</a:t>
            </a:r>
            <a:endParaRPr lang="en-US" sz="2000" dirty="0">
              <a:solidFill>
                <a:srgbClr val="96969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3674" y="1241502"/>
            <a:ext cx="753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CrIS</a:t>
            </a:r>
            <a:endParaRPr lang="en-US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889000" y="63064"/>
            <a:ext cx="7340600" cy="9779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Hyperspectral IR Jacobians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6" y="3816071"/>
            <a:ext cx="3658827" cy="2744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38" y="1054024"/>
            <a:ext cx="3658827" cy="2744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39" y="3816071"/>
            <a:ext cx="3658827" cy="274412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57349" y="1426128"/>
            <a:ext cx="4700451" cy="2133600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>
                <a:srgbClr val="FFCC66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Evaluate </a:t>
            </a:r>
            <a:r>
              <a:rPr lang="en-US" sz="24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CrIS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against currently assimilated AIRS and IASI</a:t>
            </a:r>
          </a:p>
          <a:p>
            <a:pPr fontAlgn="auto">
              <a:spcAft>
                <a:spcPts val="0"/>
              </a:spcAft>
              <a:buClr>
                <a:srgbClr val="FFCC66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Jacobians from </a:t>
            </a:r>
            <a:r>
              <a:rPr lang="en-US" sz="24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CrIS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were evaluated on channel-by-channel basis</a:t>
            </a:r>
          </a:p>
        </p:txBody>
      </p:sp>
    </p:spTree>
    <p:extLst>
      <p:ext uri="{BB962C8B-B14F-4D97-AF65-F5344CB8AC3E}">
        <p14:creationId xmlns:p14="http://schemas.microsoft.com/office/powerpoint/2010/main" val="17975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889000" y="63064"/>
            <a:ext cx="7340600" cy="9779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Hyperspectral IR Jacobians</a:t>
            </a:r>
          </a:p>
        </p:txBody>
      </p:sp>
      <p:pic>
        <p:nvPicPr>
          <p:cNvPr id="7" name="Shape 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36410" y="2273194"/>
            <a:ext cx="5533250" cy="36888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6"/>
          <p:cNvSpPr txBox="1"/>
          <p:nvPr/>
        </p:nvSpPr>
        <p:spPr>
          <a:xfrm>
            <a:off x="387403" y="3102021"/>
            <a:ext cx="2960099" cy="19166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D9D2E9"/>
                </a:solidFill>
                <a:latin typeface="Trebuchet MS"/>
                <a:ea typeface="Trebuchet MS"/>
                <a:cs typeface="Trebuchet MS"/>
                <a:sym typeface="Trebuchet MS"/>
              </a:rPr>
              <a:t>Use a background perturbation to find a ∆T</a:t>
            </a:r>
            <a:r>
              <a:rPr lang="en" sz="2400" baseline="-25000" dirty="0">
                <a:solidFill>
                  <a:srgbClr val="D9D2E9"/>
                </a:solidFill>
                <a:latin typeface="Trebuchet MS"/>
                <a:ea typeface="Trebuchet MS"/>
                <a:cs typeface="Trebuchet MS"/>
                <a:sym typeface="Trebuchet MS"/>
              </a:rPr>
              <a:t>B</a:t>
            </a:r>
            <a:r>
              <a:rPr lang="en" sz="2400" dirty="0">
                <a:solidFill>
                  <a:srgbClr val="D9D2E9"/>
                </a:solidFill>
                <a:latin typeface="Trebuchet MS"/>
                <a:ea typeface="Trebuchet MS"/>
                <a:cs typeface="Trebuchet MS"/>
                <a:sym typeface="Trebuchet MS"/>
              </a:rPr>
              <a:t> for each pixel</a:t>
            </a:r>
          </a:p>
          <a:p>
            <a:pPr marL="457200" lvl="0" indent="-381000" algn="ctr">
              <a:spcBef>
                <a:spcPts val="0"/>
              </a:spcBef>
              <a:buClr>
                <a:srgbClr val="D9D2E9"/>
              </a:buClr>
              <a:buSzPct val="100000"/>
              <a:buFont typeface="Trebuchet MS"/>
              <a:buChar char="-"/>
            </a:pPr>
            <a:r>
              <a:rPr lang="en" sz="2400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normal </a:t>
            </a:r>
            <a:r>
              <a:rPr lang="en" sz="2400" dirty="0">
                <a:solidFill>
                  <a:srgbClr val="D9D2E9"/>
                </a:solidFill>
                <a:latin typeface="Trebuchet MS"/>
                <a:ea typeface="Trebuchet MS"/>
                <a:cs typeface="Trebuchet MS"/>
                <a:sym typeface="Trebuchet MS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5677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889000" y="63064"/>
            <a:ext cx="7340600" cy="9779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Hyperspectral IR Jacobians</a:t>
            </a:r>
          </a:p>
        </p:txBody>
      </p:sp>
      <p:pic>
        <p:nvPicPr>
          <p:cNvPr id="9" name="Shape 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36410" y="2275429"/>
            <a:ext cx="5533250" cy="368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93"/>
          <p:cNvSpPr txBox="1"/>
          <p:nvPr/>
        </p:nvSpPr>
        <p:spPr>
          <a:xfrm>
            <a:off x="650651" y="2700913"/>
            <a:ext cx="2960099" cy="2525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D9D2E9"/>
                </a:solidFill>
                <a:latin typeface="Trebuchet MS"/>
                <a:ea typeface="Trebuchet MS"/>
                <a:cs typeface="Trebuchet MS"/>
                <a:sym typeface="Trebuchet MS"/>
              </a:rPr>
              <a:t>Here the </a:t>
            </a:r>
            <a:r>
              <a:rPr lang="en" sz="2400" dirty="0">
                <a:solidFill>
                  <a:srgbClr val="D9D2E9"/>
                </a:solidFill>
                <a:latin typeface="Trebuchet MS"/>
                <a:ea typeface="Trebuchet MS"/>
                <a:cs typeface="Trebuchet MS"/>
                <a:sym typeface="Trebuchet MS"/>
              </a:rPr>
              <a:t>range of the ∆T</a:t>
            </a:r>
            <a:r>
              <a:rPr lang="en" sz="2400" baseline="-25000" dirty="0">
                <a:solidFill>
                  <a:srgbClr val="D9D2E9"/>
                </a:solidFill>
                <a:latin typeface="Trebuchet MS"/>
                <a:ea typeface="Trebuchet MS"/>
                <a:cs typeface="Trebuchet MS"/>
                <a:sym typeface="Trebuchet MS"/>
              </a:rPr>
              <a:t>B</a:t>
            </a:r>
            <a:r>
              <a:rPr lang="en" sz="2400" dirty="0">
                <a:solidFill>
                  <a:srgbClr val="D9D2E9"/>
                </a:solidFill>
                <a:latin typeface="Trebuchet MS"/>
                <a:ea typeface="Trebuchet MS"/>
                <a:cs typeface="Trebuchet MS"/>
                <a:sym typeface="Trebuchet MS"/>
              </a:rPr>
              <a:t> due to a background perturbation </a:t>
            </a:r>
            <a:endParaRPr lang="en" sz="2400" dirty="0" smtClean="0">
              <a:solidFill>
                <a:srgbClr val="D9D2E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has </a:t>
            </a:r>
            <a:r>
              <a:rPr lang="en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obvious outliers</a:t>
            </a:r>
          </a:p>
        </p:txBody>
      </p:sp>
    </p:spTree>
    <p:extLst>
      <p:ext uri="{BB962C8B-B14F-4D97-AF65-F5344CB8AC3E}">
        <p14:creationId xmlns:p14="http://schemas.microsoft.com/office/powerpoint/2010/main" val="25612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Outline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904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609596" y="1353025"/>
            <a:ext cx="787376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Gather information about instrument: 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What are previous sensors or instruments, how have they been used?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Decode and preparation: 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What is the format of the incoming data?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Are there redundant data streams?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What gross quality control and data thinning is to be applied?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Simulation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What radiative transfer model is to be used?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What surfaces should be considered?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Evaluation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What are the statistics of the observed minus background?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What is the impact on other instruments?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What is the impact on the forecasts?</a:t>
            </a:r>
            <a:endParaRPr lang="en-US" sz="1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4769" y="1694982"/>
            <a:ext cx="4997220" cy="4332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889000" y="63064"/>
            <a:ext cx="7340600" cy="9779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Hyperspectral IR Jacobians</a:t>
            </a:r>
          </a:p>
        </p:txBody>
      </p:sp>
      <p:sp>
        <p:nvSpPr>
          <p:cNvPr id="5" name="Shape 113"/>
          <p:cNvSpPr/>
          <p:nvPr/>
        </p:nvSpPr>
        <p:spPr>
          <a:xfrm>
            <a:off x="312235" y="4020659"/>
            <a:ext cx="1569667" cy="124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latin typeface="Trebuchet MS"/>
                <a:ea typeface="Trebuchet MS"/>
                <a:cs typeface="Trebuchet MS"/>
                <a:sym typeface="Trebuchet MS"/>
              </a:rPr>
              <a:t>Normal Point</a:t>
            </a:r>
          </a:p>
        </p:txBody>
      </p:sp>
      <p:sp>
        <p:nvSpPr>
          <p:cNvPr id="7" name="Shape 114"/>
          <p:cNvSpPr/>
          <p:nvPr/>
        </p:nvSpPr>
        <p:spPr>
          <a:xfrm>
            <a:off x="156120" y="2117054"/>
            <a:ext cx="1780641" cy="124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Abnormal Point</a:t>
            </a:r>
          </a:p>
        </p:txBody>
      </p:sp>
      <p:sp>
        <p:nvSpPr>
          <p:cNvPr id="11" name="Shape 116"/>
          <p:cNvSpPr txBox="1"/>
          <p:nvPr/>
        </p:nvSpPr>
        <p:spPr>
          <a:xfrm>
            <a:off x="6809266" y="2565720"/>
            <a:ext cx="2237100" cy="2546825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D9D2E9"/>
                </a:solidFill>
                <a:latin typeface="Trebuchet MS"/>
                <a:ea typeface="Trebuchet MS"/>
                <a:cs typeface="Trebuchet MS"/>
                <a:sym typeface="Trebuchet MS"/>
              </a:rPr>
              <a:t>Double Peaked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D9D2E9"/>
                </a:solidFill>
                <a:latin typeface="Trebuchet MS"/>
                <a:ea typeface="Trebuchet MS"/>
                <a:cs typeface="Trebuchet MS"/>
                <a:sym typeface="Trebuchet MS"/>
              </a:rPr>
              <a:t>structure in both T and q Jacobian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351C75"/>
                </a:solidFill>
                <a:latin typeface="Trebuchet MS"/>
                <a:ea typeface="Trebuchet MS"/>
                <a:cs typeface="Trebuchet MS"/>
                <a:sym typeface="Trebuchet MS"/>
              </a:rPr>
              <a:t>* near tropopause</a:t>
            </a:r>
          </a:p>
        </p:txBody>
      </p:sp>
    </p:spTree>
    <p:extLst>
      <p:ext uri="{BB962C8B-B14F-4D97-AF65-F5344CB8AC3E}">
        <p14:creationId xmlns:p14="http://schemas.microsoft.com/office/powerpoint/2010/main" val="2868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2449" y="114804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sz="32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Cloud Detection</a:t>
            </a:r>
            <a:endParaRPr lang="en-US" sz="11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200400"/>
            <a:ext cx="39989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382754"/>
            <a:ext cx="8458200" cy="2133600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30188" indent="-230188"/>
            <a:r>
              <a:rPr lang="en-US" sz="2400" dirty="0" smtClean="0">
                <a:latin typeface="Calibri" panose="020F0502020204030204" pitchFamily="34" charset="0"/>
              </a:rPr>
              <a:t>Residual analysis: McNally and Watts (2003)</a:t>
            </a:r>
          </a:p>
          <a:p>
            <a:pPr marL="230188" indent="-230188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CO</a:t>
            </a:r>
            <a:r>
              <a:rPr lang="en-US" sz="2400" baseline="-25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slicing: 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Pavelin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et al. (2008); Eyre and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Menzel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(1989); Susskind (1987);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Chahine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(1975)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352799"/>
            <a:ext cx="3886200" cy="29622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400" dirty="0" err="1" smtClean="0">
                <a:latin typeface="Calibri" panose="020F0502020204030204" pitchFamily="34" charset="0"/>
              </a:rPr>
              <a:t>CrIS</a:t>
            </a:r>
            <a:r>
              <a:rPr lang="en-US" sz="2400" dirty="0" smtClean="0">
                <a:latin typeface="Calibri" panose="020F0502020204030204" pitchFamily="34" charset="0"/>
              </a:rPr>
              <a:t> consistently shows a lower innovation standard deviation than that seen for AIRS or IASI.</a:t>
            </a:r>
          </a:p>
          <a:p>
            <a:pPr marL="118872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This is due in part to the coarser spectral resolution of </a:t>
            </a:r>
            <a:r>
              <a:rPr lang="en-US" sz="2400" dirty="0" err="1" smtClean="0">
                <a:latin typeface="Calibri" panose="020F0502020204030204" pitchFamily="34" charset="0"/>
              </a:rPr>
              <a:t>CrIS</a:t>
            </a:r>
            <a:endParaRPr lang="en-US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2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81" y="1071954"/>
            <a:ext cx="3702205" cy="274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2449" y="114804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sz="32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Cloud Detection</a:t>
            </a:r>
            <a:endParaRPr lang="en-US" sz="11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9549" y="1123992"/>
            <a:ext cx="2746917" cy="533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6hr raw O-B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12" name="Shape 209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677" y="2169987"/>
            <a:ext cx="4114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8029" y="3002609"/>
            <a:ext cx="5366499" cy="35776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5806068" y="2361771"/>
            <a:ext cx="3278460" cy="533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6hr clear-sky </a:t>
            </a:r>
            <a:r>
              <a:rPr lang="en-US" sz="2800" dirty="0" err="1" smtClean="0">
                <a:latin typeface="Calibri" panose="020F0502020204030204" pitchFamily="34" charset="0"/>
              </a:rPr>
              <a:t>O</a:t>
            </a:r>
            <a:r>
              <a:rPr lang="en-US" sz="2800" baseline="-25000" dirty="0" err="1" smtClean="0">
                <a:latin typeface="Calibri" panose="020F0502020204030204" pitchFamily="34" charset="0"/>
              </a:rPr>
              <a:t>corr</a:t>
            </a:r>
            <a:r>
              <a:rPr lang="en-US" sz="2800" dirty="0" smtClean="0">
                <a:latin typeface="Calibri" panose="020F0502020204030204" pitchFamily="34" charset="0"/>
              </a:rPr>
              <a:t>-B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2985" y="5418552"/>
            <a:ext cx="3278460" cy="114685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6hr </a:t>
            </a:r>
            <a:r>
              <a:rPr lang="en-US" sz="2800" dirty="0" err="1" smtClean="0">
                <a:latin typeface="Calibri" panose="020F0502020204030204" pitchFamily="34" charset="0"/>
              </a:rPr>
              <a:t>O</a:t>
            </a:r>
            <a:r>
              <a:rPr lang="en-US" sz="2800" baseline="-25000" dirty="0" err="1" smtClean="0">
                <a:latin typeface="Calibri" panose="020F0502020204030204" pitchFamily="34" charset="0"/>
              </a:rPr>
              <a:t>corr</a:t>
            </a:r>
            <a:r>
              <a:rPr lang="en-US" sz="2800" dirty="0" smtClean="0">
                <a:latin typeface="Calibri" panose="020F0502020204030204" pitchFamily="34" charset="0"/>
              </a:rPr>
              <a:t>-B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Clear-sky + thinning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44221" y="114804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sz="32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</a:t>
            </a:r>
            <a:r>
              <a:rPr lang="en-US" sz="32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-H(</a:t>
            </a:r>
            <a:r>
              <a:rPr lang="en-US" sz="3200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sz="3200" kern="0" baseline="-25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</a:t>
            </a:r>
            <a:r>
              <a:rPr lang="en-US" sz="32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Analysis</a:t>
            </a:r>
            <a:endParaRPr lang="en-US" sz="11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197289"/>
            <a:ext cx="8534400" cy="1093604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>
                <a:srgbClr val="FFCC66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8-day summary for STDV of Innovation for 5x5-degree box</a:t>
            </a:r>
          </a:p>
          <a:p>
            <a:pPr fontAlgn="auto">
              <a:spcAft>
                <a:spcPts val="0"/>
              </a:spcAft>
              <a:buClr>
                <a:srgbClr val="FFCC66"/>
              </a:buClr>
            </a:pPr>
            <a:r>
              <a:rPr lang="en-US" sz="24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CrIS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has very good noise performance in this band</a:t>
            </a:r>
          </a:p>
        </p:txBody>
      </p:sp>
      <p:pic>
        <p:nvPicPr>
          <p:cNvPr id="13" name="Picture 2" descr="cris_eval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r="9201" b="48140"/>
          <a:stretch>
            <a:fillRect/>
          </a:stretch>
        </p:blipFill>
        <p:spPr bwMode="auto">
          <a:xfrm>
            <a:off x="457200" y="2213052"/>
            <a:ext cx="8430295" cy="404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2449" y="114804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sz="32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Bias Correction</a:t>
            </a:r>
            <a:endParaRPr lang="en-US" sz="11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45328" y="1078345"/>
            <a:ext cx="8534400" cy="1419532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>
                <a:srgbClr val="FFCC66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predictors should we use?</a:t>
            </a:r>
          </a:p>
          <a:p>
            <a:pPr lvl="1" fontAlgn="auto">
              <a:spcAft>
                <a:spcPts val="0"/>
              </a:spcAft>
              <a:buClr>
                <a:srgbClr val="FFCC66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channels are being assimilated: CO</a:t>
            </a:r>
            <a:r>
              <a:rPr lang="en-US" sz="2000" b="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H</a:t>
            </a:r>
            <a:r>
              <a:rPr lang="en-US" sz="2000" b="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O, O</a:t>
            </a:r>
            <a:r>
              <a:rPr lang="en-US" sz="2000" b="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  <a:p>
            <a:pPr lvl="1" fontAlgn="auto">
              <a:spcAft>
                <a:spcPts val="0"/>
              </a:spcAft>
              <a:buClr>
                <a:srgbClr val="FFCC66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method of bias correction: Harris-Kelly, </a:t>
            </a:r>
            <a:r>
              <a:rPr lang="en-US" sz="20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Variational</a:t>
            </a:r>
            <a:endParaRPr lang="en-US" sz="20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 fontAlgn="auto">
              <a:spcAft>
                <a:spcPts val="0"/>
              </a:spcAft>
              <a:buClr>
                <a:srgbClr val="FFCC66"/>
              </a:buClr>
              <a:buNone/>
            </a:pPr>
            <a:endParaRPr lang="en-US" sz="20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FFCC66"/>
              </a:buClr>
            </a:pP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Clr>
                <a:srgbClr val="FFCC66"/>
              </a:buClr>
            </a:pPr>
            <a:endParaRPr lang="en-US" sz="24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52" y="3118825"/>
            <a:ext cx="4512527" cy="293314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0457" y="2312027"/>
            <a:ext cx="4467923" cy="3650163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>
                <a:srgbClr val="FFCC66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Typically:</a:t>
            </a:r>
          </a:p>
          <a:p>
            <a:pPr lvl="1" fontAlgn="auto">
              <a:spcAft>
                <a:spcPts val="0"/>
              </a:spcAft>
              <a:buClr>
                <a:srgbClr val="FFCC66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Offset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 y-intercept </a:t>
            </a:r>
          </a:p>
          <a:p>
            <a:pPr lvl="1" fontAlgn="auto">
              <a:spcAft>
                <a:spcPts val="0"/>
              </a:spcAft>
              <a:buClr>
                <a:srgbClr val="FFCC66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Atmospheric thickness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 850-300; 200-50; </a:t>
            </a:r>
            <a:r>
              <a:rPr lang="en-US" sz="2000" b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50-5; 10-1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hPa</a:t>
            </a:r>
          </a:p>
          <a:p>
            <a:pPr lvl="1" fontAlgn="auto">
              <a:spcAft>
                <a:spcPts val="0"/>
              </a:spcAft>
              <a:buClr>
                <a:srgbClr val="FFCC66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Scan angle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2000" b="0" dirty="0" smtClean="0">
                <a:latin typeface="Calibri" panose="020F0502020204030204" pitchFamily="34" charset="0"/>
              </a:rPr>
              <a:t>ɸ, ɸ</a:t>
            </a:r>
            <a:r>
              <a:rPr lang="en-US" sz="2000" b="0" baseline="30000" dirty="0" smtClean="0">
                <a:latin typeface="Calibri" panose="020F0502020204030204" pitchFamily="34" charset="0"/>
              </a:rPr>
              <a:t>2</a:t>
            </a:r>
            <a:r>
              <a:rPr lang="en-US" sz="2000" b="0" dirty="0" smtClean="0">
                <a:latin typeface="Calibri" panose="020F0502020204030204" pitchFamily="34" charset="0"/>
              </a:rPr>
              <a:t>, ɸ</a:t>
            </a:r>
            <a:r>
              <a:rPr lang="en-US" sz="2000" b="0" baseline="30000" dirty="0" smtClean="0">
                <a:latin typeface="Calibri" panose="020F0502020204030204" pitchFamily="34" charset="0"/>
              </a:rPr>
              <a:t>3</a:t>
            </a:r>
            <a:r>
              <a:rPr lang="en-US" sz="2000" b="0" dirty="0" smtClean="0">
                <a:latin typeface="Calibri" panose="020F0502020204030204" pitchFamily="34" charset="0"/>
              </a:rPr>
              <a:t>, ɸ</a:t>
            </a:r>
            <a:r>
              <a:rPr lang="en-US" sz="2000" b="0" baseline="30000" dirty="0" smtClean="0">
                <a:latin typeface="Calibri" panose="020F0502020204030204" pitchFamily="34" charset="0"/>
              </a:rPr>
              <a:t>4</a:t>
            </a:r>
            <a:r>
              <a:rPr lang="en-US" sz="2000" b="0" dirty="0" smtClean="0">
                <a:latin typeface="Calibri" panose="020F0502020204030204" pitchFamily="34" charset="0"/>
              </a:rPr>
              <a:t>  forces a function onto scan angle predictor</a:t>
            </a:r>
          </a:p>
          <a:p>
            <a:pPr lvl="1" fontAlgn="auto">
              <a:spcAft>
                <a:spcPts val="0"/>
              </a:spcAft>
              <a:buClr>
                <a:srgbClr val="FFCC66"/>
              </a:buClr>
            </a:pPr>
            <a:r>
              <a:rPr lang="en-US" sz="2000" dirty="0" smtClean="0">
                <a:latin typeface="Calibri" panose="020F0502020204030204" pitchFamily="34" charset="0"/>
              </a:rPr>
              <a:t>Others</a:t>
            </a:r>
            <a:r>
              <a:rPr lang="en-US" sz="2000" b="0" dirty="0" smtClean="0">
                <a:latin typeface="Calibri" panose="020F0502020204030204" pitchFamily="34" charset="0"/>
              </a:rPr>
              <a:t>:  CLW (largely deprecated), orbital angle (seasonal)</a:t>
            </a:r>
          </a:p>
          <a:p>
            <a:pPr lvl="1" fontAlgn="auto">
              <a:spcAft>
                <a:spcPts val="0"/>
              </a:spcAft>
              <a:buClr>
                <a:srgbClr val="FFCC66"/>
              </a:buClr>
            </a:pPr>
            <a:endParaRPr lang="en-US" sz="2000" b="0" dirty="0"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Clr>
                <a:srgbClr val="FFCC66"/>
              </a:buClr>
            </a:pPr>
            <a:r>
              <a:rPr lang="en-US" sz="2400" b="0" dirty="0" smtClean="0">
                <a:latin typeface="Calibri" panose="020F0502020204030204" pitchFamily="34" charset="0"/>
              </a:rPr>
              <a:t>What are we correcting?</a:t>
            </a:r>
          </a:p>
          <a:p>
            <a:pPr lvl="1" fontAlgn="auto">
              <a:spcAft>
                <a:spcPts val="0"/>
              </a:spcAft>
              <a:buClr>
                <a:srgbClr val="FFCC66"/>
              </a:buClr>
            </a:pPr>
            <a:r>
              <a:rPr lang="en-US" sz="2000" b="0" i="1" dirty="0" smtClean="0">
                <a:latin typeface="Calibri" panose="020F0502020204030204" pitchFamily="34" charset="0"/>
              </a:rPr>
              <a:t>¡Model bias!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must be cautious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FFCC66"/>
              </a:buClr>
            </a:pPr>
            <a:endParaRPr lang="en-US" sz="20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FFCC66"/>
              </a:buClr>
            </a:pP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Clr>
                <a:srgbClr val="FFCC66"/>
              </a:buClr>
            </a:pPr>
            <a:endParaRPr lang="en-US" sz="24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Evaluation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275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713674" y="3248733"/>
            <a:ext cx="5531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Gather information about instrument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69696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Decode and preparation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69696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Simulation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3674" y="1241502"/>
            <a:ext cx="7531801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CrIS</a:t>
            </a:r>
            <a:endParaRPr lang="en-US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4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CrIS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instrument launched Oct2011, one of the more recent satellite sounder additions to NWP systems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433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00722" y="951576"/>
            <a:ext cx="8779727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 have an expectation what the instrument should be identifying, e.g. T &amp; q structure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We’ve checked the data for integrity, done gross quality control as well as spatial and spectral thinning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We’ve simulated the data, examined the residuals, done any cloud, dust or other contaminant screening, examined the Jacobians, and performed bias correction</a:t>
            </a:r>
          </a:p>
          <a:p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This data is now “assimilation quality”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Evaluate the impact on data assimilation system:</a:t>
            </a:r>
          </a:p>
          <a:p>
            <a:pPr marL="742950" lvl="1" indent="-285750" algn="l">
              <a:buFont typeface="Calibri" panose="020F0502020204030204" pitchFamily="34" charset="0"/>
              <a:buChar char="–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Increments</a:t>
            </a:r>
          </a:p>
          <a:p>
            <a:pPr marL="742950" lvl="1" indent="-285750" algn="l">
              <a:buFont typeface="Calibri" panose="020F0502020204030204" pitchFamily="34" charset="0"/>
              <a:buChar char="–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Fit to other sensors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Evaluate the impact on the forecasts</a:t>
            </a:r>
          </a:p>
          <a:p>
            <a:pPr marL="742950" lvl="1" indent="-285750" algn="l">
              <a:buFont typeface="Calibri" panose="020F0502020204030204" pitchFamily="34" charset="0"/>
              <a:buChar char="–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metrics? -- 500hPa anomaly correlation; wind vector RMS; fit to radiosonde</a:t>
            </a:r>
          </a:p>
          <a:p>
            <a:pPr marL="742950" lvl="1" indent="-285750" algn="l">
              <a:buFont typeface="Calibri" panose="020F0502020204030204" pitchFamily="34" charset="0"/>
              <a:buChar char="–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Fit to independent analysis and future observations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Other assimilation system diagnostics</a:t>
            </a:r>
          </a:p>
          <a:p>
            <a:pPr marL="742950" lvl="1" indent="-285750" algn="l">
              <a:buFont typeface="Calibri" panose="020F0502020204030204" pitchFamily="34" charset="0"/>
              <a:buChar char="–"/>
            </a:pPr>
            <a:r>
              <a:rPr 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Adjoint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based (Langland and Baker [2004])</a:t>
            </a:r>
          </a:p>
          <a:p>
            <a:pPr marL="742950" lvl="1" indent="-285750" algn="l">
              <a:buFont typeface="Calibri" panose="020F0502020204030204" pitchFamily="34" charset="0"/>
              <a:buChar char="–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analysis increment based examinations (</a:t>
            </a:r>
            <a:r>
              <a:rPr 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Desroziers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[2005])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Increments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456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" y="3181602"/>
            <a:ext cx="4454976" cy="3352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40" y="3187036"/>
            <a:ext cx="4454976" cy="33522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722" y="1226634"/>
            <a:ext cx="8779727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do the increments look like in a mean sense?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Are there anomalies or large persistent corrections (model bias)?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 is the increment behaving at the boundaries (model top, poles, surface)?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4406" y="2543914"/>
            <a:ext cx="2746917" cy="533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Zonal Mean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56307" y="2555066"/>
            <a:ext cx="2746917" cy="533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Zonal STDV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Vicarious (fit to other observations)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505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3382017" y="1258321"/>
            <a:ext cx="2743206" cy="2743206"/>
            <a:chOff x="3091453" y="1591615"/>
            <a:chExt cx="2743206" cy="274320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453" y="1591615"/>
              <a:ext cx="2743206" cy="274320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500409" y="2081429"/>
              <a:ext cx="1669796" cy="46166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With IR-WV</a:t>
              </a:r>
            </a:p>
            <a:p>
              <a:r>
                <a:rPr lang="en-US" sz="1200" b="1" dirty="0" smtClean="0"/>
                <a:t>01Jan-01Feb,2014</a:t>
              </a:r>
              <a:endParaRPr lang="en-US" sz="12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89734" y="1258321"/>
            <a:ext cx="2743206" cy="2743206"/>
            <a:chOff x="6127360" y="1591615"/>
            <a:chExt cx="2743206" cy="274320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360" y="1591615"/>
              <a:ext cx="2743206" cy="274320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549834" y="1936375"/>
              <a:ext cx="18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NRL-Alpha</a:t>
              </a:r>
            </a:p>
            <a:p>
              <a:r>
                <a:rPr lang="en-US" sz="1200" b="1" dirty="0"/>
                <a:t>01Jan-01Feb,2014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81150" y="1222060"/>
            <a:ext cx="2743206" cy="2743206"/>
            <a:chOff x="5960715" y="4001557"/>
            <a:chExt cx="2743206" cy="2743206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15" y="4001557"/>
              <a:ext cx="2743206" cy="274320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385001" y="4545050"/>
              <a:ext cx="1659146" cy="46166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FNMOC-OPS</a:t>
              </a:r>
            </a:p>
            <a:p>
              <a:r>
                <a:rPr lang="en-US" sz="1200" b="1" dirty="0" smtClean="0"/>
                <a:t>01Jan-01Feb,2014</a:t>
              </a:r>
              <a:endParaRPr lang="en-US" sz="1200" b="1" dirty="0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62400"/>
            <a:ext cx="1783084" cy="137160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62400"/>
            <a:ext cx="1783084" cy="137160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962400"/>
            <a:ext cx="1783084" cy="137160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10200"/>
            <a:ext cx="1783084" cy="137160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410200"/>
            <a:ext cx="1783084" cy="13716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410200"/>
            <a:ext cx="1783084" cy="137160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657600" y="52120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Jan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31038" y="522135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Feb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7727" y="5629870"/>
            <a:ext cx="3549873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Adding IR water vapor radiances improves fit to both </a:t>
            </a:r>
            <a:r>
              <a:rPr lang="en-US" sz="2000" dirty="0" err="1" smtClean="0">
                <a:latin typeface="Calibri" panose="020F0502020204030204" pitchFamily="34" charset="0"/>
              </a:rPr>
              <a:t>Radiosonde</a:t>
            </a:r>
            <a:r>
              <a:rPr lang="en-US" sz="2000" dirty="0" smtClean="0">
                <a:latin typeface="Calibri" panose="020F0502020204030204" pitchFamily="34" charset="0"/>
              </a:rPr>
              <a:t> and MW radiances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200" y="1676400"/>
            <a:ext cx="3257198" cy="14219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5938" lvl="1" indent="-285750">
              <a:buFontTx/>
              <a:buChar char="-"/>
            </a:pPr>
            <a:r>
              <a:rPr lang="en-US" sz="2400" b="1" dirty="0" smtClean="0">
                <a:latin typeface="Calibri" panose="020F0502020204030204" pitchFamily="34" charset="0"/>
              </a:rPr>
              <a:t>reduced </a:t>
            </a:r>
            <a:r>
              <a:rPr lang="en-US" sz="2400" b="1" dirty="0" err="1" smtClean="0">
                <a:latin typeface="Calibri" panose="020F0502020204030204" pitchFamily="34" charset="0"/>
              </a:rPr>
              <a:t>radiosonde</a:t>
            </a:r>
            <a:r>
              <a:rPr lang="en-US" sz="2400" b="1" dirty="0" smtClean="0">
                <a:latin typeface="Calibri" panose="020F0502020204030204" pitchFamily="34" charset="0"/>
              </a:rPr>
              <a:t> humidity bias </a:t>
            </a:r>
            <a:r>
              <a:rPr lang="en-US" sz="2400" dirty="0" smtClean="0">
                <a:latin typeface="Calibri" panose="020F0502020204030204" pitchFamily="34" charset="0"/>
              </a:rPr>
              <a:t>at upper levels</a:t>
            </a:r>
          </a:p>
          <a:p>
            <a:pPr marL="514350" lvl="1"/>
            <a:r>
              <a:rPr lang="en-US" sz="1200" dirty="0" smtClean="0">
                <a:latin typeface="Calibri" panose="020F0502020204030204" pitchFamily="34" charset="0"/>
              </a:rPr>
              <a:t>(red and black dashed lines)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4029670"/>
            <a:ext cx="3257198" cy="144347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5938" lvl="1" indent="-285750">
              <a:buFontTx/>
              <a:buChar char="-"/>
            </a:pPr>
            <a:r>
              <a:rPr lang="en-US" sz="2000" b="1" dirty="0" smtClean="0">
                <a:latin typeface="Calibri" panose="020F0502020204030204" pitchFamily="34" charset="0"/>
              </a:rPr>
              <a:t>reduced MW radiance bias </a:t>
            </a:r>
            <a:r>
              <a:rPr lang="en-US" sz="2000" dirty="0" smtClean="0">
                <a:latin typeface="Calibri" panose="020F0502020204030204" pitchFamily="34" charset="0"/>
              </a:rPr>
              <a:t>in water vapor channels</a:t>
            </a:r>
          </a:p>
          <a:p>
            <a:pPr marL="514350" lvl="2"/>
            <a:r>
              <a:rPr lang="en-US" sz="1100" dirty="0" smtClean="0">
                <a:latin typeface="Calibri" panose="020F0502020204030204" pitchFamily="34" charset="0"/>
              </a:rPr>
              <a:t>(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Blue Lines  </a:t>
            </a:r>
            <a:r>
              <a:rPr lang="en-US" sz="1100" dirty="0" smtClean="0">
                <a:latin typeface="Calibri" panose="020F0502020204030204" pitchFamily="34" charset="0"/>
              </a:rPr>
              <a:t>in top three images are closer to zero, less bias correction needed)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69338" y="574810"/>
            <a:ext cx="5560185" cy="338554"/>
          </a:xfrm>
          <a:prstGeom prst="rect">
            <a:avLst/>
          </a:prstGeom>
          <a:solidFill>
            <a:srgbClr val="BBE0E3">
              <a:alpha val="6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Addition of IASI water vapor radiance channel assimilation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017497" y="4326672"/>
            <a:ext cx="2995925" cy="74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5887806" y="4181495"/>
            <a:ext cx="116863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With IR-WV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5028651" y="5757720"/>
            <a:ext cx="2995925" cy="74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5862168" y="5638800"/>
            <a:ext cx="116863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FNMOC OPS</a:t>
            </a:r>
            <a:endParaRPr lang="en-US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Forecast Metrics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534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885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2" y="1122556"/>
            <a:ext cx="3657608" cy="27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1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02" y="1126274"/>
            <a:ext cx="3657608" cy="27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1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39" y="2211658"/>
            <a:ext cx="3657608" cy="27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45" y="3720786"/>
            <a:ext cx="3657608" cy="27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1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08" y="2200503"/>
            <a:ext cx="3657608" cy="27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2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56" y="3720786"/>
            <a:ext cx="3657608" cy="27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ounded Rectangle 58"/>
          <p:cNvSpPr/>
          <p:nvPr/>
        </p:nvSpPr>
        <p:spPr>
          <a:xfrm>
            <a:off x="1317739" y="861758"/>
            <a:ext cx="4934386" cy="3867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By lead time – often small differences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180146" y="1921122"/>
            <a:ext cx="4934386" cy="3867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anose="020F0502020204030204" pitchFamily="34" charset="0"/>
              </a:rPr>
              <a:t>Differences at 120h – “bust” occurrences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626187" y="3448812"/>
            <a:ext cx="5800450" cy="3867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anose="020F0502020204030204" pitchFamily="34" charset="0"/>
              </a:rPr>
              <a:t>Differences at 120h – independent verifying analysis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8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8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88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8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Gather Information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179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713674" y="3248733"/>
            <a:ext cx="5531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Gather information about instrument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Decode and preparation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69696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Simulation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69696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3674" y="1241502"/>
            <a:ext cx="7531801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Calibri" panose="020F0502020204030204" pitchFamily="34" charset="0"/>
              </a:rPr>
              <a:t>CrIS</a:t>
            </a:r>
            <a:endParaRPr lang="en-US" sz="3600" dirty="0" smtClean="0">
              <a:latin typeface="Calibri" panose="020F0502020204030204" pitchFamily="34" charset="0"/>
            </a:endParaRPr>
          </a:p>
          <a:p>
            <a:r>
              <a:rPr lang="en-US" sz="2400" b="0" dirty="0" smtClean="0">
                <a:latin typeface="Calibri" panose="020F0502020204030204" pitchFamily="34" charset="0"/>
              </a:rPr>
              <a:t>The </a:t>
            </a:r>
            <a:r>
              <a:rPr lang="en-US" sz="2400" b="0" dirty="0" err="1" smtClean="0">
                <a:latin typeface="Calibri" panose="020F0502020204030204" pitchFamily="34" charset="0"/>
              </a:rPr>
              <a:t>CrIS</a:t>
            </a:r>
            <a:r>
              <a:rPr lang="en-US" sz="2400" b="0" dirty="0" smtClean="0">
                <a:latin typeface="Calibri" panose="020F0502020204030204" pitchFamily="34" charset="0"/>
              </a:rPr>
              <a:t> instrument launched Oct2011, one of the more recent satellite sounder additions to NWP systems</a:t>
            </a:r>
            <a:endParaRPr lang="en-US" sz="2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Forecast Metrics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549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119484"/>
              </p:ext>
            </p:extLst>
          </p:nvPr>
        </p:nvGraphicFramePr>
        <p:xfrm>
          <a:off x="744421" y="1717290"/>
          <a:ext cx="7642302" cy="4767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639"/>
                <a:gridCol w="1191066"/>
                <a:gridCol w="1048605"/>
                <a:gridCol w="1332748"/>
                <a:gridCol w="1331970"/>
                <a:gridCol w="1044632"/>
                <a:gridCol w="978642"/>
              </a:tblGrid>
              <a:tr h="4333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Level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Area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Error-Type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Fcst</a:t>
                      </a:r>
                      <a:r>
                        <a:rPr lang="en-US" sz="1600" b="1" i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Tau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Weight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Field</a:t>
                      </a:r>
                      <a:endParaRPr lang="en-US" sz="12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Surface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Tropics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Tropical cyclone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Track error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96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Field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500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 Hem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Height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96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Field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 Hem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Height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96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Field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500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 Hem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Height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96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Field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 Hem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Height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96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Field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850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Tropics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Wind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Vector RMS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Field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200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Tropics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Wind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Vector RMS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Field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850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 Hem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Wind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Vector RMS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Field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200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 Hem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Wind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Vector RMS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Buoy 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Surface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Global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Wind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Speed Error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Raob 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850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Global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Wind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RMS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Raob 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250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Global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Wind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RMS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Raob 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850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Global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Temperature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RMS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Raob 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250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Global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Temperature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RMS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Raob 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500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Global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Height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RMS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Raob 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100 hPa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Global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Height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RMS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 hrs</a:t>
                      </a:r>
                      <a:endParaRPr lang="en-US" sz="12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587081" y="1068997"/>
            <a:ext cx="3940101" cy="49960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“Score Card”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Forecast Metrics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597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icture 2" descr="ADS Comparison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9"/>
          <a:stretch/>
        </p:blipFill>
        <p:spPr>
          <a:xfrm>
            <a:off x="0" y="1144857"/>
            <a:ext cx="9144000" cy="55241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6900" y="574810"/>
            <a:ext cx="6742225" cy="338554"/>
          </a:xfrm>
          <a:prstGeom prst="rect">
            <a:avLst/>
          </a:prstGeom>
          <a:solidFill>
            <a:srgbClr val="BBE0E3">
              <a:alpha val="6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Expand set of parameters, and get more complete “snapshot” of performance</a:t>
            </a:r>
          </a:p>
        </p:txBody>
      </p:sp>
    </p:spTree>
    <p:extLst>
      <p:ext uri="{BB962C8B-B14F-4D97-AF65-F5344CB8AC3E}">
        <p14:creationId xmlns:p14="http://schemas.microsoft.com/office/powerpoint/2010/main" val="36840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Evaluation: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Adjoint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-Based Diagnostics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440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" name="Group 5"/>
          <p:cNvGrpSpPr>
            <a:grpSpLocks/>
          </p:cNvGrpSpPr>
          <p:nvPr/>
        </p:nvGrpSpPr>
        <p:grpSpPr bwMode="auto">
          <a:xfrm>
            <a:off x="1647825" y="1924050"/>
            <a:ext cx="6297613" cy="3756029"/>
            <a:chOff x="919" y="131"/>
            <a:chExt cx="3967" cy="2366"/>
          </a:xfrm>
        </p:grpSpPr>
        <p:sp>
          <p:nvSpPr>
            <p:cNvPr id="110" name="Oval 6"/>
            <p:cNvSpPr>
              <a:spLocks noChangeArrowheads="1"/>
            </p:cNvSpPr>
            <p:nvPr/>
          </p:nvSpPr>
          <p:spPr bwMode="auto">
            <a:xfrm flipH="1">
              <a:off x="4284" y="408"/>
              <a:ext cx="37" cy="3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0" cap="none" spc="0" normalizeH="0" baseline="0" noProof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11" name="Group 7"/>
            <p:cNvGrpSpPr>
              <a:grpSpLocks/>
            </p:cNvGrpSpPr>
            <p:nvPr/>
          </p:nvGrpSpPr>
          <p:grpSpPr bwMode="auto">
            <a:xfrm>
              <a:off x="919" y="131"/>
              <a:ext cx="3967" cy="2366"/>
              <a:chOff x="919" y="131"/>
              <a:chExt cx="3967" cy="2366"/>
            </a:xfrm>
          </p:grpSpPr>
          <p:sp>
            <p:nvSpPr>
              <p:cNvPr id="112" name="Line 8"/>
              <p:cNvSpPr>
                <a:spLocks noChangeShapeType="1"/>
              </p:cNvSpPr>
              <p:nvPr/>
            </p:nvSpPr>
            <p:spPr bwMode="auto">
              <a:xfrm>
                <a:off x="4087" y="336"/>
                <a:ext cx="217" cy="8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13" name="Group 9"/>
              <p:cNvGrpSpPr>
                <a:grpSpLocks/>
              </p:cNvGrpSpPr>
              <p:nvPr/>
            </p:nvGrpSpPr>
            <p:grpSpPr bwMode="auto">
              <a:xfrm>
                <a:off x="919" y="131"/>
                <a:ext cx="3967" cy="2366"/>
                <a:chOff x="919" y="131"/>
                <a:chExt cx="3967" cy="2366"/>
              </a:xfrm>
            </p:grpSpPr>
            <p:grpSp>
              <p:nvGrpSpPr>
                <p:cNvPr id="114" name="Group 10"/>
                <p:cNvGrpSpPr>
                  <a:grpSpLocks/>
                </p:cNvGrpSpPr>
                <p:nvPr/>
              </p:nvGrpSpPr>
              <p:grpSpPr bwMode="auto">
                <a:xfrm>
                  <a:off x="919" y="131"/>
                  <a:ext cx="3385" cy="2366"/>
                  <a:chOff x="1056" y="1379"/>
                  <a:chExt cx="3385" cy="2366"/>
                </a:xfrm>
              </p:grpSpPr>
              <p:sp>
                <p:nvSpPr>
                  <p:cNvPr id="118" name="Freeform 11"/>
                  <p:cNvSpPr>
                    <a:spLocks/>
                  </p:cNvSpPr>
                  <p:nvPr/>
                </p:nvSpPr>
                <p:spPr bwMode="auto">
                  <a:xfrm>
                    <a:off x="1331" y="1664"/>
                    <a:ext cx="3110" cy="1857"/>
                  </a:xfrm>
                  <a:custGeom>
                    <a:avLst/>
                    <a:gdLst>
                      <a:gd name="T0" fmla="*/ 0 w 6360"/>
                      <a:gd name="T1" fmla="*/ 3840 h 3840"/>
                      <a:gd name="T2" fmla="*/ 1440 w 6360"/>
                      <a:gd name="T3" fmla="*/ 2760 h 3840"/>
                      <a:gd name="T4" fmla="*/ 3240 w 6360"/>
                      <a:gd name="T5" fmla="*/ 1080 h 3840"/>
                      <a:gd name="T6" fmla="*/ 5520 w 6360"/>
                      <a:gd name="T7" fmla="*/ 480 h 3840"/>
                      <a:gd name="T8" fmla="*/ 6120 w 6360"/>
                      <a:gd name="T9" fmla="*/ 120 h 3840"/>
                      <a:gd name="T10" fmla="*/ 6360 w 6360"/>
                      <a:gd name="T11" fmla="*/ 0 h 38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60" h="3840">
                        <a:moveTo>
                          <a:pt x="0" y="3840"/>
                        </a:moveTo>
                        <a:cubicBezTo>
                          <a:pt x="450" y="3530"/>
                          <a:pt x="900" y="3220"/>
                          <a:pt x="1440" y="2760"/>
                        </a:cubicBezTo>
                        <a:cubicBezTo>
                          <a:pt x="1980" y="2300"/>
                          <a:pt x="2560" y="1460"/>
                          <a:pt x="3240" y="1080"/>
                        </a:cubicBezTo>
                        <a:cubicBezTo>
                          <a:pt x="3920" y="700"/>
                          <a:pt x="5040" y="640"/>
                          <a:pt x="5520" y="480"/>
                        </a:cubicBezTo>
                        <a:cubicBezTo>
                          <a:pt x="6000" y="320"/>
                          <a:pt x="5980" y="200"/>
                          <a:pt x="6120" y="120"/>
                        </a:cubicBezTo>
                        <a:cubicBezTo>
                          <a:pt x="6260" y="40"/>
                          <a:pt x="6310" y="20"/>
                          <a:pt x="6360" y="0"/>
                        </a:cubicBezTo>
                      </a:path>
                    </a:pathLst>
                  </a:custGeom>
                  <a:noFill/>
                  <a:ln w="25400" cmpd="sng">
                    <a:solidFill>
                      <a:srgbClr val="00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55" y="2714"/>
                    <a:ext cx="375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2400" b="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x</a:t>
                    </a:r>
                    <a:r>
                      <a:rPr kumimoji="0" lang="fr-FR" sz="2400" b="0" i="0" u="none" strike="noStrike" kern="0" cap="none" spc="0" normalizeH="0" baseline="-25000" noProof="0" dirty="0" err="1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b</a:t>
                    </a:r>
                    <a:endParaRPr kumimoji="0" lang="fr-FR" sz="2400" b="0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2928"/>
                    <a:ext cx="275" cy="187"/>
                  </a:xfrm>
                  <a:prstGeom prst="line">
                    <a:avLst/>
                  </a:prstGeom>
                  <a:noFill/>
                  <a:ln w="12700">
                    <a:solidFill>
                      <a:srgbClr val="33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1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95" y="1379"/>
                    <a:ext cx="375" cy="2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3333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x</a:t>
                    </a:r>
                    <a:r>
                      <a:rPr kumimoji="0" lang="fr-FR" sz="2400" b="0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g</a:t>
                    </a:r>
                  </a:p>
                </p:txBody>
              </p:sp>
              <p:sp>
                <p:nvSpPr>
                  <p:cNvPr id="122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3544"/>
                    <a:ext cx="789" cy="2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t= -6 </a:t>
                    </a:r>
                    <a:r>
                      <a:rPr kumimoji="0" lang="fr-FR" sz="1800" b="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hrs</a:t>
                    </a:r>
                    <a:endParaRPr kumimoji="0" lang="fr-F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15" name="Group 16"/>
                <p:cNvGrpSpPr>
                  <a:grpSpLocks/>
                </p:cNvGrpSpPr>
                <p:nvPr/>
              </p:nvGrpSpPr>
              <p:grpSpPr bwMode="auto">
                <a:xfrm>
                  <a:off x="4343" y="428"/>
                  <a:ext cx="543" cy="692"/>
                  <a:chOff x="4343" y="428"/>
                  <a:chExt cx="543" cy="692"/>
                </a:xfrm>
              </p:grpSpPr>
              <p:sp>
                <p:nvSpPr>
                  <p:cNvPr id="116" name="AutoShape 17"/>
                  <p:cNvSpPr>
                    <a:spLocks/>
                  </p:cNvSpPr>
                  <p:nvPr/>
                </p:nvSpPr>
                <p:spPr bwMode="auto">
                  <a:xfrm>
                    <a:off x="4343" y="428"/>
                    <a:ext cx="276" cy="692"/>
                  </a:xfrm>
                  <a:prstGeom prst="rightBrace">
                    <a:avLst>
                      <a:gd name="adj1" fmla="val 20894"/>
                      <a:gd name="adj2" fmla="val 50000"/>
                    </a:avLst>
                  </a:prstGeom>
                  <a:noFill/>
                  <a:ln w="28575">
                    <a:solidFill>
                      <a:srgbClr val="33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1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7" y="624"/>
                    <a:ext cx="319" cy="2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e</a:t>
                    </a:r>
                    <a:r>
                      <a:rPr kumimoji="0" lang="fr-FR" sz="2400" b="0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g</a:t>
                    </a:r>
                  </a:p>
                </p:txBody>
              </p:sp>
            </p:grpSp>
          </p:grpSp>
        </p:grpSp>
      </p:grpSp>
      <p:sp>
        <p:nvSpPr>
          <p:cNvPr id="123" name="Oval 19"/>
          <p:cNvSpPr>
            <a:spLocks noChangeArrowheads="1"/>
          </p:cNvSpPr>
          <p:nvPr/>
        </p:nvSpPr>
        <p:spPr bwMode="auto">
          <a:xfrm flipH="1">
            <a:off x="2863850" y="4749800"/>
            <a:ext cx="58738" cy="60325"/>
          </a:xfrm>
          <a:prstGeom prst="ellipse">
            <a:avLst/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4" name="Line 20"/>
          <p:cNvSpPr>
            <a:spLocks noChangeShapeType="1"/>
          </p:cNvSpPr>
          <p:nvPr/>
        </p:nvSpPr>
        <p:spPr bwMode="auto">
          <a:xfrm flipV="1">
            <a:off x="2898775" y="4737100"/>
            <a:ext cx="0" cy="644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25" name="Group 21"/>
          <p:cNvGrpSpPr>
            <a:grpSpLocks/>
          </p:cNvGrpSpPr>
          <p:nvPr/>
        </p:nvGrpSpPr>
        <p:grpSpPr bwMode="auto">
          <a:xfrm>
            <a:off x="1463675" y="2044700"/>
            <a:ext cx="6296025" cy="3621088"/>
            <a:chOff x="784" y="126"/>
            <a:chExt cx="4000" cy="2326"/>
          </a:xfrm>
        </p:grpSpPr>
        <p:sp>
          <p:nvSpPr>
            <p:cNvPr id="126" name="Oval 22"/>
            <p:cNvSpPr>
              <a:spLocks noChangeArrowheads="1"/>
            </p:cNvSpPr>
            <p:nvPr/>
          </p:nvSpPr>
          <p:spPr bwMode="auto">
            <a:xfrm flipH="1">
              <a:off x="4283" y="744"/>
              <a:ext cx="38" cy="37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27" name="Group 23"/>
            <p:cNvGrpSpPr>
              <a:grpSpLocks/>
            </p:cNvGrpSpPr>
            <p:nvPr/>
          </p:nvGrpSpPr>
          <p:grpSpPr bwMode="auto">
            <a:xfrm>
              <a:off x="784" y="126"/>
              <a:ext cx="4000" cy="2326"/>
              <a:chOff x="784" y="126"/>
              <a:chExt cx="4000" cy="2326"/>
            </a:xfrm>
          </p:grpSpPr>
          <p:grpSp>
            <p:nvGrpSpPr>
              <p:cNvPr id="128" name="Group 24"/>
              <p:cNvGrpSpPr>
                <a:grpSpLocks/>
              </p:cNvGrpSpPr>
              <p:nvPr/>
            </p:nvGrpSpPr>
            <p:grpSpPr bwMode="auto">
              <a:xfrm>
                <a:off x="784" y="126"/>
                <a:ext cx="4000" cy="2326"/>
                <a:chOff x="784" y="126"/>
                <a:chExt cx="4000" cy="2326"/>
              </a:xfrm>
            </p:grpSpPr>
            <p:grpSp>
              <p:nvGrpSpPr>
                <p:cNvPr id="133" name="Group 25"/>
                <p:cNvGrpSpPr>
                  <a:grpSpLocks/>
                </p:cNvGrpSpPr>
                <p:nvPr/>
              </p:nvGrpSpPr>
              <p:grpSpPr bwMode="auto">
                <a:xfrm>
                  <a:off x="4283" y="1102"/>
                  <a:ext cx="501" cy="364"/>
                  <a:chOff x="4420" y="2350"/>
                  <a:chExt cx="501" cy="364"/>
                </a:xfrm>
              </p:grpSpPr>
              <p:sp>
                <p:nvSpPr>
                  <p:cNvPr id="146" name="Oval 2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420" y="2350"/>
                    <a:ext cx="38" cy="3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0" y="2448"/>
                    <a:ext cx="361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x</a:t>
                    </a:r>
                    <a:r>
                      <a:rPr kumimoji="0" lang="fr-FR" sz="2400" b="0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t</a:t>
                    </a:r>
                  </a:p>
                </p:txBody>
              </p:sp>
              <p:sp>
                <p:nvSpPr>
                  <p:cNvPr id="148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69" y="2388"/>
                    <a:ext cx="139" cy="15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34" name="Group 29"/>
                <p:cNvGrpSpPr>
                  <a:grpSpLocks/>
                </p:cNvGrpSpPr>
                <p:nvPr/>
              </p:nvGrpSpPr>
              <p:grpSpPr bwMode="auto">
                <a:xfrm>
                  <a:off x="784" y="126"/>
                  <a:ext cx="3950" cy="2326"/>
                  <a:chOff x="921" y="1374"/>
                  <a:chExt cx="3950" cy="2326"/>
                </a:xfrm>
              </p:grpSpPr>
              <p:sp>
                <p:nvSpPr>
                  <p:cNvPr id="135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36" y="1872"/>
                    <a:ext cx="321" cy="2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x</a:t>
                    </a:r>
                    <a:r>
                      <a:rPr kumimoji="0" lang="fr-FR" sz="2400" b="0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f</a:t>
                    </a:r>
                  </a:p>
                </p:txBody>
              </p:sp>
              <p:sp>
                <p:nvSpPr>
                  <p:cNvPr id="136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2012"/>
                    <a:ext cx="265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3399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137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921" y="1374"/>
                    <a:ext cx="3950" cy="2326"/>
                    <a:chOff x="921" y="1374"/>
                    <a:chExt cx="3950" cy="2326"/>
                  </a:xfrm>
                </p:grpSpPr>
                <p:sp>
                  <p:nvSpPr>
                    <p:cNvPr id="138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1" y="3521"/>
                      <a:ext cx="3813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39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21" y="1374"/>
                      <a:ext cx="0" cy="214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0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859" y="2012"/>
                      <a:ext cx="2582" cy="1508"/>
                    </a:xfrm>
                    <a:custGeom>
                      <a:avLst/>
                      <a:gdLst>
                        <a:gd name="T0" fmla="*/ 0 w 6360"/>
                        <a:gd name="T1" fmla="*/ 3840 h 3840"/>
                        <a:gd name="T2" fmla="*/ 1440 w 6360"/>
                        <a:gd name="T3" fmla="*/ 2760 h 3840"/>
                        <a:gd name="T4" fmla="*/ 3240 w 6360"/>
                        <a:gd name="T5" fmla="*/ 1080 h 3840"/>
                        <a:gd name="T6" fmla="*/ 5520 w 6360"/>
                        <a:gd name="T7" fmla="*/ 480 h 3840"/>
                        <a:gd name="T8" fmla="*/ 6120 w 6360"/>
                        <a:gd name="T9" fmla="*/ 120 h 3840"/>
                        <a:gd name="T10" fmla="*/ 6360 w 6360"/>
                        <a:gd name="T11" fmla="*/ 0 h 38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360" h="3840">
                          <a:moveTo>
                            <a:pt x="0" y="3840"/>
                          </a:moveTo>
                          <a:cubicBezTo>
                            <a:pt x="450" y="3530"/>
                            <a:pt x="900" y="3220"/>
                            <a:pt x="1440" y="2760"/>
                          </a:cubicBezTo>
                          <a:cubicBezTo>
                            <a:pt x="1980" y="2300"/>
                            <a:pt x="2560" y="1460"/>
                            <a:pt x="3240" y="1080"/>
                          </a:cubicBezTo>
                          <a:cubicBezTo>
                            <a:pt x="3920" y="700"/>
                            <a:pt x="5040" y="640"/>
                            <a:pt x="5520" y="480"/>
                          </a:cubicBezTo>
                          <a:cubicBezTo>
                            <a:pt x="6000" y="320"/>
                            <a:pt x="5980" y="200"/>
                            <a:pt x="6120" y="120"/>
                          </a:cubicBezTo>
                          <a:cubicBezTo>
                            <a:pt x="6260" y="40"/>
                            <a:pt x="6310" y="20"/>
                            <a:pt x="6360" y="0"/>
                          </a:cubicBezTo>
                        </a:path>
                      </a:pathLst>
                    </a:custGeom>
                    <a:noFill/>
                    <a:ln w="25400" cmpd="sng">
                      <a:solidFill>
                        <a:srgbClr val="0033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1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0" y="3024"/>
                      <a:ext cx="338" cy="2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x</a:t>
                      </a:r>
                      <a:r>
                        <a:rPr kumimoji="0" lang="fr-FR" sz="2400" b="0" i="0" u="none" strike="noStrike" kern="0" cap="none" spc="0" normalizeH="0" baseline="-25000" noProof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142" name="Lin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59" y="3289"/>
                      <a:ext cx="118" cy="2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3399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3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41" y="1664"/>
                      <a:ext cx="0" cy="185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44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29" y="3499"/>
                      <a:ext cx="642" cy="2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t= 24 hrs</a:t>
                      </a:r>
                    </a:p>
                  </p:txBody>
                </p:sp>
                <p:sp>
                  <p:nvSpPr>
                    <p:cNvPr id="145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76" y="3504"/>
                      <a:ext cx="489" cy="1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t=0</a:t>
                      </a:r>
                    </a:p>
                  </p:txBody>
                </p:sp>
              </p:grpSp>
            </p:grpSp>
          </p:grpSp>
          <p:grpSp>
            <p:nvGrpSpPr>
              <p:cNvPr id="129" name="Group 41"/>
              <p:cNvGrpSpPr>
                <a:grpSpLocks/>
              </p:cNvGrpSpPr>
              <p:nvPr/>
            </p:nvGrpSpPr>
            <p:grpSpPr bwMode="auto">
              <a:xfrm>
                <a:off x="3751" y="764"/>
                <a:ext cx="508" cy="484"/>
                <a:chOff x="3751" y="764"/>
                <a:chExt cx="508" cy="484"/>
              </a:xfrm>
            </p:grpSpPr>
            <p:sp>
              <p:nvSpPr>
                <p:cNvPr id="130" name="AutoShape 42"/>
                <p:cNvSpPr>
                  <a:spLocks/>
                </p:cNvSpPr>
                <p:nvPr/>
              </p:nvSpPr>
              <p:spPr bwMode="auto">
                <a:xfrm>
                  <a:off x="4173" y="764"/>
                  <a:ext cx="86" cy="356"/>
                </a:xfrm>
                <a:prstGeom prst="leftBrace">
                  <a:avLst>
                    <a:gd name="adj1" fmla="val 34496"/>
                    <a:gd name="adj2" fmla="val 50000"/>
                  </a:avLst>
                </a:prstGeom>
                <a:noFill/>
                <a:ln w="28575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3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751" y="1038"/>
                  <a:ext cx="338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e</a:t>
                  </a:r>
                  <a:r>
                    <a:rPr kumimoji="0" lang="fr-FR" sz="2400" b="0" i="0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3399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f</a:t>
                  </a:r>
                </a:p>
              </p:txBody>
            </p:sp>
            <p:sp>
              <p:nvSpPr>
                <p:cNvPr id="13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991" y="942"/>
                  <a:ext cx="172" cy="162"/>
                </a:xfrm>
                <a:prstGeom prst="line">
                  <a:avLst/>
                </a:prstGeom>
                <a:noFill/>
                <a:ln w="12700">
                  <a:solidFill>
                    <a:srgbClr val="00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149" name="Oval 45"/>
          <p:cNvSpPr>
            <a:spLocks noChangeArrowheads="1"/>
          </p:cNvSpPr>
          <p:nvPr/>
        </p:nvSpPr>
        <p:spPr bwMode="auto">
          <a:xfrm flipH="1">
            <a:off x="2871788" y="5346700"/>
            <a:ext cx="60325" cy="60325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0" name="Line 46"/>
          <p:cNvSpPr>
            <a:spLocks noChangeShapeType="1"/>
          </p:cNvSpPr>
          <p:nvPr/>
        </p:nvSpPr>
        <p:spPr bwMode="auto">
          <a:xfrm>
            <a:off x="2530475" y="5383213"/>
            <a:ext cx="785813" cy="0"/>
          </a:xfrm>
          <a:prstGeom prst="line">
            <a:avLst/>
          </a:prstGeom>
          <a:noFill/>
          <a:ln w="76200" cap="rnd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 Box 47"/>
          <p:cNvSpPr txBox="1">
            <a:spLocks noChangeArrowheads="1"/>
          </p:cNvSpPr>
          <p:nvPr/>
        </p:nvSpPr>
        <p:spPr bwMode="auto">
          <a:xfrm>
            <a:off x="1447800" y="5716588"/>
            <a:ext cx="2867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Arial"/>
              </a:rPr>
              <a:t>6 </a:t>
            </a:r>
            <a:r>
              <a:rPr lang="en-US" sz="1400" dirty="0" err="1">
                <a:solidFill>
                  <a:srgbClr val="808080"/>
                </a:solidFill>
                <a:latin typeface="Arial"/>
              </a:rPr>
              <a:t>hr</a:t>
            </a:r>
            <a:r>
              <a:rPr lang="en-US" sz="1400" dirty="0">
                <a:solidFill>
                  <a:srgbClr val="808080"/>
                </a:solidFill>
                <a:latin typeface="Arial"/>
              </a:rPr>
              <a:t> assimilation window</a:t>
            </a:r>
          </a:p>
        </p:txBody>
      </p:sp>
      <p:graphicFrame>
        <p:nvGraphicFramePr>
          <p:cNvPr id="152" name="Object 48"/>
          <p:cNvGraphicFramePr>
            <a:graphicFrameLocks noChangeAspect="1"/>
          </p:cNvGraphicFramePr>
          <p:nvPr/>
        </p:nvGraphicFramePr>
        <p:xfrm>
          <a:off x="3692525" y="44704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441" name="Equation" r:id="rId7" imgW="114102" imgH="177492" progId="">
                  <p:embed/>
                </p:oleObj>
              </mc:Choice>
              <mc:Fallback>
                <p:oleObj name="Equation" r:id="rId7" imgW="114102" imgH="1774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5" y="44704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Text Box 50"/>
          <p:cNvSpPr txBox="1">
            <a:spLocks noChangeArrowheads="1"/>
          </p:cNvSpPr>
          <p:nvPr/>
        </p:nvSpPr>
        <p:spPr bwMode="auto">
          <a:xfrm>
            <a:off x="304800" y="6262688"/>
            <a:ext cx="8305800" cy="3667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sz="1800" b="0" i="1" dirty="0">
                <a:solidFill>
                  <a:srgbClr val="333399"/>
                </a:solidFill>
                <a:latin typeface="Arial"/>
              </a:rPr>
              <a:t>Langland and Baker (Tellus, 2004), Gelaro et al (2007), </a:t>
            </a:r>
            <a:r>
              <a:rPr lang="en-US" sz="1800" b="0" i="1" dirty="0" err="1">
                <a:solidFill>
                  <a:srgbClr val="333399"/>
                </a:solidFill>
                <a:latin typeface="Arial"/>
              </a:rPr>
              <a:t>Morneau</a:t>
            </a:r>
            <a:r>
              <a:rPr lang="en-US" sz="1800" b="0" i="1" dirty="0">
                <a:solidFill>
                  <a:srgbClr val="333399"/>
                </a:solidFill>
                <a:latin typeface="Arial"/>
              </a:rPr>
              <a:t> et al. (2006)</a:t>
            </a:r>
          </a:p>
        </p:txBody>
      </p:sp>
      <p:sp>
        <p:nvSpPr>
          <p:cNvPr id="154" name="Text Box 51"/>
          <p:cNvSpPr txBox="1">
            <a:spLocks noChangeArrowheads="1"/>
          </p:cNvSpPr>
          <p:nvPr/>
        </p:nvSpPr>
        <p:spPr bwMode="auto">
          <a:xfrm>
            <a:off x="1143000" y="9906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Arial"/>
              </a:rPr>
              <a:t>Observations move the forecast from the </a:t>
            </a:r>
            <a:r>
              <a:rPr lang="en-US" sz="1800" dirty="0">
                <a:solidFill>
                  <a:srgbClr val="003300"/>
                </a:solidFill>
                <a:latin typeface="Arial"/>
              </a:rPr>
              <a:t>background trajectory</a:t>
            </a:r>
            <a:r>
              <a:rPr lang="en-US" sz="1800" b="0" dirty="0">
                <a:solidFill>
                  <a:srgbClr val="000000"/>
                </a:solidFill>
                <a:latin typeface="Arial"/>
              </a:rPr>
              <a:t> to the </a:t>
            </a:r>
            <a:r>
              <a:rPr lang="en-US" sz="1800" dirty="0">
                <a:solidFill>
                  <a:srgbClr val="333399"/>
                </a:solidFill>
                <a:latin typeface="Arial"/>
              </a:rPr>
              <a:t>trajectory starting from the new analysis</a:t>
            </a:r>
          </a:p>
        </p:txBody>
      </p:sp>
      <p:sp>
        <p:nvSpPr>
          <p:cNvPr id="155" name="Rectangle 52"/>
          <p:cNvSpPr>
            <a:spLocks noChangeArrowheads="1"/>
          </p:cNvSpPr>
          <p:nvPr/>
        </p:nvSpPr>
        <p:spPr bwMode="auto">
          <a:xfrm>
            <a:off x="7010400" y="2362200"/>
            <a:ext cx="76200" cy="1219200"/>
          </a:xfrm>
          <a:prstGeom prst="rect">
            <a:avLst/>
          </a:prstGeom>
          <a:solidFill>
            <a:srgbClr val="003300">
              <a:alpha val="3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6" name="Text Box 53"/>
          <p:cNvSpPr txBox="1">
            <a:spLocks noChangeArrowheads="1"/>
          </p:cNvSpPr>
          <p:nvPr/>
        </p:nvSpPr>
        <p:spPr bwMode="auto">
          <a:xfrm>
            <a:off x="1571625" y="1841500"/>
            <a:ext cx="3457575" cy="1130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600" b="0" dirty="0">
                <a:solidFill>
                  <a:srgbClr val="990033"/>
                </a:solidFill>
                <a:latin typeface="Arial"/>
              </a:rPr>
              <a:t>In this context, “OBSERVATION IMPACT” is the effect of observations on the difference in forecast error norms (</a:t>
            </a:r>
            <a:r>
              <a:rPr lang="en-US" sz="2000" b="0" dirty="0" err="1">
                <a:solidFill>
                  <a:srgbClr val="990033"/>
                </a:solidFill>
                <a:latin typeface="Arial"/>
              </a:rPr>
              <a:t>e</a:t>
            </a:r>
            <a:r>
              <a:rPr lang="en-US" sz="1600" b="0" baseline="-25000" dirty="0" err="1">
                <a:solidFill>
                  <a:srgbClr val="990033"/>
                </a:solidFill>
                <a:latin typeface="Arial"/>
              </a:rPr>
              <a:t>f</a:t>
            </a:r>
            <a:r>
              <a:rPr lang="en-US" sz="1600" b="0" dirty="0" err="1">
                <a:solidFill>
                  <a:srgbClr val="990033"/>
                </a:solidFill>
                <a:latin typeface="Arial"/>
              </a:rPr>
              <a:t>-</a:t>
            </a:r>
            <a:r>
              <a:rPr lang="en-US" sz="2000" b="0" dirty="0" err="1">
                <a:solidFill>
                  <a:srgbClr val="990033"/>
                </a:solidFill>
                <a:latin typeface="Arial"/>
              </a:rPr>
              <a:t>e</a:t>
            </a:r>
            <a:r>
              <a:rPr lang="en-US" sz="1600" b="0" baseline="-25000" dirty="0" err="1">
                <a:solidFill>
                  <a:srgbClr val="990033"/>
                </a:solidFill>
                <a:latin typeface="Arial"/>
              </a:rPr>
              <a:t>g</a:t>
            </a:r>
            <a:r>
              <a:rPr lang="en-US" sz="1600" b="0" dirty="0">
                <a:solidFill>
                  <a:srgbClr val="990033"/>
                </a:solidFill>
                <a:latin typeface="Arial"/>
              </a:rPr>
              <a:t>)</a:t>
            </a:r>
          </a:p>
        </p:txBody>
      </p:sp>
      <p:sp>
        <p:nvSpPr>
          <p:cNvPr id="157" name="Rectangle 54"/>
          <p:cNvSpPr>
            <a:spLocks noChangeArrowheads="1"/>
          </p:cNvSpPr>
          <p:nvPr/>
        </p:nvSpPr>
        <p:spPr bwMode="auto">
          <a:xfrm>
            <a:off x="6889750" y="3032125"/>
            <a:ext cx="104775" cy="533400"/>
          </a:xfrm>
          <a:prstGeom prst="rect">
            <a:avLst/>
          </a:prstGeom>
          <a:solidFill>
            <a:srgbClr val="333399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21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1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440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66800" y="3048000"/>
            <a:ext cx="7239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impact of observation subsets (e.g., separate channels, or separate satellites) can be easily quantified</a:t>
            </a:r>
          </a:p>
          <a:p>
            <a:pP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Computation always involves entire set of observations; changing properties of one observation changes the scalar measure for all other observations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292225" y="1711325"/>
          <a:ext cx="64801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441" name="Equation" r:id="rId7" imgW="4874400" imgH="939240" progId="">
                  <p:embed/>
                </p:oleObj>
              </mc:Choice>
              <mc:Fallback>
                <p:oleObj name="Equation" r:id="rId7" imgW="4874400" imgH="939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1711325"/>
                        <a:ext cx="6480175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225781"/>
              </p:ext>
            </p:extLst>
          </p:nvPr>
        </p:nvGraphicFramePr>
        <p:xfrm>
          <a:off x="2133600" y="5334000"/>
          <a:ext cx="45037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442" name="Equation" r:id="rId9" imgW="3022560" imgH="533160" progId="Equation.3">
                  <p:embed/>
                </p:oleObj>
              </mc:Choice>
              <mc:Fallback>
                <p:oleObj name="Equation" r:id="rId9" imgW="30225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334000"/>
                        <a:ext cx="4503738" cy="79533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Evaluation: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Adjoint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-Based Diagnostics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9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623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926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54" y="2308291"/>
            <a:ext cx="6240793" cy="416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0847" y="5419481"/>
            <a:ext cx="159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 –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5951" y="2824967"/>
            <a:ext cx="2211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30-hr error (</a:t>
            </a:r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237" y="4003259"/>
            <a:ext cx="2211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24-hr error (</a:t>
            </a:r>
            <a:r>
              <a:rPr lang="en-US" sz="2000" dirty="0" err="1" smtClean="0">
                <a:solidFill>
                  <a:srgbClr val="0070C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f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951" y="1159727"/>
            <a:ext cx="826659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How does the model error evolve?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Examine for anomalies, dropouts, trends, …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Evaluation: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Adjoint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-Based Diagnostics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63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69" y="3917788"/>
            <a:ext cx="1796880" cy="179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6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99" y="3937020"/>
            <a:ext cx="1783084" cy="17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6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89" y="3928837"/>
            <a:ext cx="1783084" cy="17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4523" y="1934418"/>
            <a:ext cx="429136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30-day </a:t>
            </a:r>
            <a:r>
              <a:rPr lang="en-US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Fcst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Error Reduction (IR/MW Sounders)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936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1" y="2278556"/>
            <a:ext cx="4213863" cy="36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63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45" y="2008638"/>
            <a:ext cx="1783084" cy="17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63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72" y="2008638"/>
            <a:ext cx="1783084" cy="17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88637" y="1373372"/>
            <a:ext cx="2345538" cy="6340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By Channel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For selected instruments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5800" y="76200"/>
            <a:ext cx="7696200" cy="6096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Evaluation: </a:t>
            </a:r>
            <a:r>
              <a:rPr lang="en-US" alt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Adjoint</a:t>
            </a:r>
            <a:r>
              <a:rPr lang="en-US" alt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-Based Diagnostics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5800" y="76200"/>
            <a:ext cx="7696200" cy="6096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Evaluation: Departure and Residual Based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695" y="2824974"/>
            <a:ext cx="588041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b</a:t>
            </a:r>
            <a:r>
              <a:rPr lang="en-US" baseline="30000" dirty="0" err="1" smtClean="0"/>
              <a:t>o</a:t>
            </a:r>
            <a:r>
              <a:rPr lang="en-US" baseline="-25000" dirty="0" smtClean="0"/>
              <a:t> </a:t>
            </a:r>
            <a:r>
              <a:rPr lang="en-US" dirty="0" smtClean="0"/>
              <a:t>= y - </a:t>
            </a:r>
            <a:r>
              <a:rPr lang="en-US" b="0" i="1" dirty="0" smtClean="0"/>
              <a:t>H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</a:t>
            </a:r>
            <a:r>
              <a:rPr lang="en-US" baseline="-25000" dirty="0" err="1" smtClean="0"/>
              <a:t>a</a:t>
            </a:r>
            <a:r>
              <a:rPr lang="en-US" baseline="30000" dirty="0" err="1" smtClean="0"/>
              <a:t>o</a:t>
            </a:r>
            <a:r>
              <a:rPr lang="en-US" baseline="-25000" dirty="0" smtClean="0"/>
              <a:t> </a:t>
            </a:r>
            <a:r>
              <a:rPr lang="en-US" dirty="0" smtClean="0"/>
              <a:t>= y - </a:t>
            </a:r>
            <a:r>
              <a:rPr lang="en-US" b="0" i="1" dirty="0" smtClean="0"/>
              <a:t>H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d</a:t>
            </a:r>
            <a:r>
              <a:rPr lang="en-US" baseline="-25000" dirty="0" smtClean="0"/>
              <a:t>b</a:t>
            </a:r>
            <a:r>
              <a:rPr lang="en-US" baseline="30000" dirty="0" smtClean="0"/>
              <a:t>a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b="0" i="1" dirty="0" smtClean="0"/>
              <a:t>H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a</a:t>
            </a:r>
            <a:r>
              <a:rPr lang="en-US" dirty="0" smtClean="0"/>
              <a:t>) - </a:t>
            </a:r>
            <a:r>
              <a:rPr lang="en-US" b="0" i="1" dirty="0" smtClean="0"/>
              <a:t>H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454" y="1248937"/>
            <a:ext cx="7753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Desroziers</a:t>
            </a:r>
            <a:r>
              <a:rPr lang="en-US" sz="2000" dirty="0" smtClean="0"/>
              <a:t> et al. (2005) developed widely used diagnostics from which it is possible to diagnose </a:t>
            </a:r>
            <a:r>
              <a:rPr lang="en-US" sz="2000" b="0" i="1" dirty="0" smtClean="0"/>
              <a:t>a posteriori </a:t>
            </a:r>
            <a:r>
              <a:rPr lang="en-US" sz="2000" dirty="0" smtClean="0"/>
              <a:t>observation (</a:t>
            </a:r>
            <a:r>
              <a:rPr lang="en-US" sz="2000" dirty="0" smtClean="0">
                <a:latin typeface="Arial Black" panose="020B0A04020102020204" pitchFamily="34" charset="0"/>
              </a:rPr>
              <a:t>R</a:t>
            </a:r>
            <a:r>
              <a:rPr lang="en-US" sz="2000" dirty="0" smtClean="0"/>
              <a:t>), background (</a:t>
            </a:r>
            <a:r>
              <a:rPr lang="en-US" sz="2000" dirty="0" smtClean="0">
                <a:latin typeface="Arial Black" panose="020B0A04020102020204" pitchFamily="34" charset="0"/>
              </a:rPr>
              <a:t>B</a:t>
            </a:r>
            <a:r>
              <a:rPr lang="en-US" sz="2000" dirty="0" smtClean="0"/>
              <a:t>), and analysis (</a:t>
            </a:r>
            <a:r>
              <a:rPr lang="en-US" sz="2000" dirty="0" smtClean="0">
                <a:latin typeface="Arial Black" panose="020B0A04020102020204" pitchFamily="34" charset="0"/>
              </a:rPr>
              <a:t>A</a:t>
            </a:r>
            <a:r>
              <a:rPr lang="en-US" sz="2000" dirty="0" smtClean="0"/>
              <a:t>) error statistics.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28186" y="4716962"/>
            <a:ext cx="775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Also can be used to estimate the off-diagonal terms in the observation error covariance matrix!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16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5800" y="76200"/>
            <a:ext cx="7696200" cy="6096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Evaluation: Departure and Residual Based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454" y="1248937"/>
            <a:ext cx="775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Doherty et al. (2012) used this technique to show the impact of a correlated noise from the ATMS instrument.</a:t>
            </a:r>
            <a:endParaRPr lang="en-US" sz="2000" dirty="0"/>
          </a:p>
        </p:txBody>
      </p:sp>
      <p:pic>
        <p:nvPicPr>
          <p:cNvPr id="10946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4121" r="10788"/>
          <a:stretch/>
        </p:blipFill>
        <p:spPr bwMode="auto">
          <a:xfrm>
            <a:off x="4839629" y="2279240"/>
            <a:ext cx="4237463" cy="33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1541" y="2523879"/>
            <a:ext cx="36315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Normally the microwave temperature sounding channels would be expected to show little correlation.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Humidity channels however, in both the microwave and infrared would be expected to exhibit correlation structures [Weston et al. (2014)].</a:t>
            </a:r>
          </a:p>
        </p:txBody>
      </p:sp>
    </p:spTree>
    <p:extLst>
      <p:ext uri="{BB962C8B-B14F-4D97-AF65-F5344CB8AC3E}">
        <p14:creationId xmlns:p14="http://schemas.microsoft.com/office/powerpoint/2010/main" val="28312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5800" y="76200"/>
            <a:ext cx="7696200" cy="6096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Summary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922" y="1107419"/>
            <a:ext cx="8549268" cy="545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Space-borne assets likely have </a:t>
            </a:r>
            <a:r>
              <a:rPr lang="en-US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heritage sensors</a:t>
            </a:r>
            <a:r>
              <a:rPr lang="en-US" sz="1600" b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, or  field experiments which can be used for knowledge on expected behavior of an instrument.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Leverage the community for previous research and </a:t>
            </a:r>
            <a:r>
              <a:rPr lang="en-US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reach-out </a:t>
            </a:r>
            <a:r>
              <a:rPr lang="en-US" sz="1600" b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to others.</a:t>
            </a:r>
            <a:endParaRPr lang="en-US" sz="1600" b="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B0F0"/>
                </a:solidFill>
                <a:latin typeface="Calibri" panose="020F0502020204030204" pitchFamily="34" charset="0"/>
              </a:rPr>
              <a:t>Be cognizant of the source of the data stream, and </a:t>
            </a:r>
            <a:r>
              <a:rPr lang="en-US" sz="1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what level of processing has been done</a:t>
            </a:r>
            <a:r>
              <a:rPr lang="en-US" sz="1600" b="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and what quality information is already inherent in the data.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Often </a:t>
            </a:r>
            <a:r>
              <a:rPr lang="en-US" sz="1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spatial averaging, and spatial/spectral thinning </a:t>
            </a:r>
            <a:r>
              <a:rPr lang="en-US" sz="1600" b="0" dirty="0" smtClean="0">
                <a:solidFill>
                  <a:srgbClr val="00B0F0"/>
                </a:solidFill>
                <a:latin typeface="Calibri" panose="020F0502020204030204" pitchFamily="34" charset="0"/>
              </a:rPr>
              <a:t>has been or will need to be applied.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B0F0"/>
                </a:solidFill>
                <a:latin typeface="Calibri" panose="020F0502020204030204" pitchFamily="34" charset="0"/>
              </a:rPr>
              <a:t>Be prepared to </a:t>
            </a:r>
            <a:r>
              <a:rPr lang="en-US" sz="1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store long time-series </a:t>
            </a:r>
            <a:r>
              <a:rPr lang="en-US" sz="1600" b="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of the data stream.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Care should be taken when simulating the data to select an observation operator which is accurate but meets timing requirements.  If possible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multiple options can be very beneficial</a:t>
            </a: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Spend time carefully examining for outlier cases, and review both the inputs (from NWP) and the outputs from the observation operator.  The 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adjoint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and TLM codes can be very sensitive </a:t>
            </a: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and can show when model assumptions may be undergoing potential violations.</a:t>
            </a:r>
            <a:endParaRPr lang="en-US" sz="1600" b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Develop ways to be knowledgeable about the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scene characteristics: cloud, dust, surface, …</a:t>
            </a: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Even if assimilation is not going to take place yet useful statistics can be gathered.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Be vigilant in </a:t>
            </a:r>
            <a:r>
              <a:rPr lang="en-US" sz="16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monitoring the O-B, O-A and A-B statistics</a:t>
            </a:r>
            <a:r>
              <a:rPr lang="en-US" sz="1600" b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.  </a:t>
            </a:r>
            <a:r>
              <a:rPr lang="en-US" sz="1600" b="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Adjoints</a:t>
            </a:r>
            <a:r>
              <a:rPr lang="en-US" sz="1600" b="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1600" b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of the model and assimilation system, and techniques such as those of </a:t>
            </a:r>
            <a:r>
              <a:rPr lang="en-US" sz="1600" b="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Desroziers</a:t>
            </a:r>
            <a:r>
              <a:rPr lang="en-US" sz="1600" b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can be used to re-evaluate the observation error and its correlation, as well as the background error in observation space.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Many global metrics can hide impacts, </a:t>
            </a:r>
            <a:r>
              <a:rPr lang="en-US" sz="16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be cautious of solely using self-analysis </a:t>
            </a:r>
            <a:r>
              <a:rPr lang="en-US" sz="1600" b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based metrics.  Comparing forecasts to other </a:t>
            </a:r>
            <a:r>
              <a:rPr lang="en-US" sz="16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observations and independent analysis </a:t>
            </a:r>
            <a:r>
              <a:rPr lang="en-US" sz="1600" b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can often show a much clearly picture of observation impact on NWP.</a:t>
            </a:r>
            <a:endParaRPr lang="en-US" sz="1600" b="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5206" y="2667000"/>
            <a:ext cx="44165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</a:p>
          <a:p>
            <a:pPr algn="ctr"/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ko-KR" altLang="en-US" sz="5400" dirty="0" smtClean="0">
                <a:ln w="38100">
                  <a:solidFill>
                    <a:schemeClr val="accent5">
                      <a:lumMod val="50000"/>
                    </a:schemeClr>
                  </a:solidFill>
                </a:ln>
                <a:effectLst>
                  <a:reflection blurRad="6350" stA="60000" endA="900" endPos="60000" dist="60007" dir="5400000" sy="-100000" algn="bl" rotWithShape="0"/>
                </a:effectLst>
              </a:rPr>
              <a:t>                      </a:t>
            </a:r>
            <a:endParaRPr lang="en-US" altLang="ko-KR" sz="5400" dirty="0" smtClean="0">
              <a:ln w="38100">
                <a:solidFill>
                  <a:schemeClr val="accent5">
                    <a:lumMod val="50000"/>
                  </a:schemeClr>
                </a:solidFill>
              </a:ln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IRIS-D (Nimbus 4)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088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109659" y="4534835"/>
            <a:ext cx="4700238" cy="1724716"/>
          </a:xfrm>
          <a:prstGeom prst="rect">
            <a:avLst/>
          </a:prstGeom>
        </p:spPr>
        <p:txBody>
          <a:bodyPr numCol="1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>
                <a:latin typeface="Calibri" panose="020F0502020204030204" pitchFamily="34" charset="0"/>
              </a:rPr>
              <a:t>~400 channels (400 – 1500 cm</a:t>
            </a:r>
            <a:r>
              <a:rPr lang="en-US" b="0" kern="0" baseline="30000" dirty="0" smtClean="0">
                <a:latin typeface="Calibri" panose="020F0502020204030204" pitchFamily="34" charset="0"/>
              </a:rPr>
              <a:t>-1</a:t>
            </a:r>
            <a:r>
              <a:rPr lang="en-US" b="0" kern="0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US" b="0" kern="0" dirty="0" smtClean="0">
                <a:latin typeface="Calibri" panose="020F0502020204030204" pitchFamily="34" charset="0"/>
              </a:rPr>
              <a:t>Nimbus 4 satellite (1970-1980)</a:t>
            </a:r>
          </a:p>
          <a:p>
            <a:r>
              <a:rPr lang="en-US" b="0" kern="0" dirty="0" smtClean="0">
                <a:latin typeface="Calibri" panose="020F0502020204030204" pitchFamily="34" charset="0"/>
              </a:rPr>
              <a:t>IRIS-D operated 1970-1972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30026" y="4484640"/>
            <a:ext cx="4876800" cy="1685693"/>
          </a:xfrm>
          <a:prstGeom prst="rect">
            <a:avLst/>
          </a:prstGeom>
        </p:spPr>
        <p:txBody>
          <a:bodyPr vert="horz" lIns="54864" tIns="91440" numCol="1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sz="2400" b="0" dirty="0" smtClean="0">
                <a:latin typeface="Calibri" panose="020F0502020204030204" pitchFamily="34" charset="0"/>
              </a:rPr>
              <a:t>Non scanning, i.e. pencil-beam</a:t>
            </a:r>
            <a:endParaRPr lang="en-US" sz="2400" b="0" dirty="0">
              <a:latin typeface="Calibri" panose="020F0502020204030204" pitchFamily="34" charset="0"/>
            </a:endParaRPr>
          </a:p>
          <a:p>
            <a:pPr lvl="1"/>
            <a:r>
              <a:rPr lang="en-US" sz="2400" b="0" dirty="0" err="1" smtClean="0">
                <a:latin typeface="Calibri" panose="020F0502020204030204" pitchFamily="34" charset="0"/>
              </a:rPr>
              <a:t>Interferogram</a:t>
            </a:r>
            <a:r>
              <a:rPr lang="en-US" sz="2400" b="0" dirty="0" smtClean="0">
                <a:latin typeface="Calibri" panose="020F0502020204030204" pitchFamily="34" charset="0"/>
              </a:rPr>
              <a:t> every 13-seconds</a:t>
            </a:r>
          </a:p>
          <a:p>
            <a:pPr lvl="1"/>
            <a:r>
              <a:rPr lang="en-US" sz="2400" b="0" dirty="0" smtClean="0">
                <a:latin typeface="Calibri" panose="020F0502020204030204" pitchFamily="34" charset="0"/>
              </a:rPr>
              <a:t>95km resolution at NADIR</a:t>
            </a:r>
          </a:p>
        </p:txBody>
      </p:sp>
      <p:pic>
        <p:nvPicPr>
          <p:cNvPr id="2" name="Picture 1" descr="ntrs.nasa.gov/archive/nasa/casi.ntrs.nasa.gov/19710005327.pdf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6" t="12566" r="39019" b="15880"/>
          <a:stretch/>
        </p:blipFill>
        <p:spPr>
          <a:xfrm rot="5400000">
            <a:off x="5032188" y="482072"/>
            <a:ext cx="2341757" cy="4907140"/>
          </a:xfrm>
          <a:prstGeom prst="rect">
            <a:avLst/>
          </a:prstGeom>
        </p:spPr>
      </p:pic>
      <p:pic>
        <p:nvPicPr>
          <p:cNvPr id="3" name="Picture 2" descr="ntrs.nasa.gov/archive/nasa/casi.ntrs.nasa.gov/19710005327.pdf - Google Chrome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2656" r="40392" b="1246"/>
          <a:stretch/>
        </p:blipFill>
        <p:spPr>
          <a:xfrm rot="5400000">
            <a:off x="978939" y="695300"/>
            <a:ext cx="1519436" cy="2588942"/>
          </a:xfrm>
          <a:prstGeom prst="rect">
            <a:avLst/>
          </a:prstGeom>
        </p:spPr>
      </p:pic>
      <p:pic>
        <p:nvPicPr>
          <p:cNvPr id="4" name="Picture 3" descr="ntrs.nasa.gov/archive/nasa/casi.ntrs.nasa.gov/19710005327.pdf - Google Chrome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51541" r="34535" b="26179"/>
          <a:stretch/>
        </p:blipFill>
        <p:spPr>
          <a:xfrm>
            <a:off x="196070" y="2727187"/>
            <a:ext cx="3174382" cy="15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5800" y="76200"/>
            <a:ext cx="7696200" cy="6096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References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7" y="998559"/>
            <a:ext cx="889362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Barnet, C. D., J. M. </a:t>
            </a:r>
            <a:r>
              <a:rPr lang="en-US" sz="1000" dirty="0" err="1"/>
              <a:t>Blaisdell</a:t>
            </a:r>
            <a:r>
              <a:rPr lang="en-US" sz="1000" dirty="0"/>
              <a:t> and J. Susskind, 2000.  Practical methods for rapid and accurate computation of interferometric spectra for remote sensing applications.  </a:t>
            </a:r>
            <a:r>
              <a:rPr lang="en-US" sz="1000" i="1" dirty="0"/>
              <a:t>IEEE Trans </a:t>
            </a:r>
            <a:r>
              <a:rPr lang="en-US" sz="1000" i="1" dirty="0" err="1"/>
              <a:t>Geosci</a:t>
            </a:r>
            <a:r>
              <a:rPr lang="en-US" sz="1000" i="1" dirty="0"/>
              <a:t>. Rem. Sens.</a:t>
            </a:r>
            <a:r>
              <a:rPr lang="en-US" sz="1000" dirty="0"/>
              <a:t>, 38, pp. 169-183. 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err="1" smtClean="0"/>
              <a:t>Chahine</a:t>
            </a:r>
            <a:r>
              <a:rPr lang="en-US" sz="1000" dirty="0"/>
              <a:t>, M. T., 1975.  An analytic transformation for remote sensing of clear-column atmospheric temperature profiles.  </a:t>
            </a:r>
            <a:r>
              <a:rPr lang="en-US" sz="1000" i="1" dirty="0"/>
              <a:t>J. Atmos. Sci.</a:t>
            </a:r>
            <a:r>
              <a:rPr lang="en-US" sz="1000" dirty="0"/>
              <a:t>, 32, pp.63-67.</a:t>
            </a:r>
          </a:p>
          <a:p>
            <a:pPr algn="l"/>
            <a:r>
              <a:rPr lang="en-US" sz="1000" dirty="0"/>
              <a:t> </a:t>
            </a:r>
          </a:p>
          <a:p>
            <a:pPr algn="l"/>
            <a:r>
              <a:rPr lang="en-US" sz="1000" dirty="0" err="1" smtClean="0"/>
              <a:t>Desroziers</a:t>
            </a:r>
            <a:r>
              <a:rPr lang="en-US" sz="1000" dirty="0"/>
              <a:t>, G., L. </a:t>
            </a:r>
            <a:r>
              <a:rPr lang="en-US" sz="1000" dirty="0" err="1"/>
              <a:t>Berre</a:t>
            </a:r>
            <a:r>
              <a:rPr lang="en-US" sz="1000" dirty="0"/>
              <a:t>, B. </a:t>
            </a:r>
            <a:r>
              <a:rPr lang="en-US" sz="1000" dirty="0" err="1"/>
              <a:t>Chapnik</a:t>
            </a:r>
            <a:r>
              <a:rPr lang="en-US" sz="1000" dirty="0"/>
              <a:t>, and P. </a:t>
            </a:r>
            <a:r>
              <a:rPr lang="en-US" sz="1000" dirty="0" err="1"/>
              <a:t>Poli</a:t>
            </a:r>
            <a:r>
              <a:rPr lang="en-US" sz="1000" dirty="0"/>
              <a:t>, 2005.  Diagnosis of observation, background and analysis-error statistics in observation space.  </a:t>
            </a:r>
            <a:r>
              <a:rPr lang="en-US" sz="1000" i="1" dirty="0"/>
              <a:t>Q. J. R. </a:t>
            </a:r>
            <a:r>
              <a:rPr lang="en-US" sz="1000" i="1" dirty="0" err="1"/>
              <a:t>Meteorol</a:t>
            </a:r>
            <a:r>
              <a:rPr lang="en-US" sz="1000" i="1" dirty="0"/>
              <a:t>. Soc.</a:t>
            </a:r>
            <a:r>
              <a:rPr lang="en-US" sz="1000" dirty="0"/>
              <a:t>, 131, pp. 3385-3396.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Doherty</a:t>
            </a:r>
            <a:r>
              <a:rPr lang="en-US" sz="1000" dirty="0"/>
              <a:t>, A., N. Atkinson, W. Bell, B. Candy, S. Keogh, and C. Cooper, 2012.  An initial assessment of data from the advanced technology microwave sounder.  </a:t>
            </a:r>
            <a:r>
              <a:rPr lang="en-US" sz="1000" i="1" dirty="0"/>
              <a:t>UK </a:t>
            </a:r>
            <a:r>
              <a:rPr lang="en-US" sz="1000" i="1" dirty="0" err="1"/>
              <a:t>MetOffice</a:t>
            </a:r>
            <a:r>
              <a:rPr lang="en-US" sz="1000" i="1" dirty="0"/>
              <a:t> Forecast R&amp;T,</a:t>
            </a:r>
            <a:r>
              <a:rPr lang="en-US" sz="1000" dirty="0"/>
              <a:t> Report no. 569, Oct. 2012.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Eyre </a:t>
            </a:r>
            <a:r>
              <a:rPr lang="en-US" sz="1000" dirty="0"/>
              <a:t>J. R. and W. P. </a:t>
            </a:r>
            <a:r>
              <a:rPr lang="en-US" sz="1000" dirty="0" err="1"/>
              <a:t>Menzel</a:t>
            </a:r>
            <a:r>
              <a:rPr lang="en-US" sz="1000" dirty="0"/>
              <a:t>, 1989.  Retrieval of cloud parameters from satellite sounder data: a simulation study.  </a:t>
            </a:r>
            <a:r>
              <a:rPr lang="en-US" sz="1000" i="1" dirty="0"/>
              <a:t>J. Applied Meteorology</a:t>
            </a:r>
            <a:r>
              <a:rPr lang="en-US" sz="1000" dirty="0"/>
              <a:t>, 28, pp267-275.</a:t>
            </a:r>
          </a:p>
          <a:p>
            <a:pPr algn="l"/>
            <a:r>
              <a:rPr lang="en-US" sz="1000" dirty="0"/>
              <a:t> </a:t>
            </a:r>
            <a:r>
              <a:rPr lang="en-US" sz="1000" dirty="0"/>
              <a:t> </a:t>
            </a:r>
          </a:p>
          <a:p>
            <a:pPr algn="l"/>
            <a:r>
              <a:rPr lang="en-US" sz="1000" dirty="0"/>
              <a:t>Gelaro, R., Y. Zhu, R. </a:t>
            </a:r>
            <a:r>
              <a:rPr lang="en-US" sz="1000" dirty="0" err="1"/>
              <a:t>Errico</a:t>
            </a:r>
            <a:r>
              <a:rPr lang="en-US" sz="1000" dirty="0"/>
              <a:t>, 2007.  Examination of various order </a:t>
            </a:r>
            <a:r>
              <a:rPr lang="en-US" sz="1000" dirty="0" err="1"/>
              <a:t>adjoint</a:t>
            </a:r>
            <a:r>
              <a:rPr lang="en-US" sz="1000" dirty="0"/>
              <a:t>-based approximations of observation impact. </a:t>
            </a:r>
            <a:r>
              <a:rPr lang="en-US" sz="1000" dirty="0" err="1"/>
              <a:t>Meteorologische</a:t>
            </a:r>
            <a:r>
              <a:rPr lang="en-US" sz="1000" dirty="0"/>
              <a:t> </a:t>
            </a:r>
            <a:r>
              <a:rPr lang="en-US" sz="1000" dirty="0" err="1"/>
              <a:t>Zeitschrift</a:t>
            </a:r>
            <a:r>
              <a:rPr lang="en-US" sz="1000" dirty="0"/>
              <a:t>, 16, pp. 685-692</a:t>
            </a:r>
            <a:r>
              <a:rPr lang="en-US" sz="1000" dirty="0" smtClean="0"/>
              <a:t>.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Langland</a:t>
            </a:r>
            <a:r>
              <a:rPr lang="en-US" sz="1000" dirty="0"/>
              <a:t>, R. H. and N. L. Baker, 2004.  Estimation of observation impact using the NRL atmospheric </a:t>
            </a:r>
            <a:r>
              <a:rPr lang="en-US" sz="1000" dirty="0" err="1"/>
              <a:t>variational</a:t>
            </a:r>
            <a:r>
              <a:rPr lang="en-US" sz="1000" dirty="0"/>
              <a:t> data assimilation </a:t>
            </a:r>
            <a:r>
              <a:rPr lang="en-US" sz="1000" dirty="0" err="1"/>
              <a:t>adjoint</a:t>
            </a:r>
            <a:r>
              <a:rPr lang="en-US" sz="1000" dirty="0"/>
              <a:t> system.  </a:t>
            </a:r>
            <a:r>
              <a:rPr lang="en-US" sz="1000" i="1" dirty="0" err="1"/>
              <a:t>Tellus</a:t>
            </a:r>
            <a:r>
              <a:rPr lang="en-US" sz="1000" dirty="0"/>
              <a:t>, 56A, pp.189-201</a:t>
            </a:r>
            <a:r>
              <a:rPr lang="en-US" sz="1000" dirty="0" smtClean="0"/>
              <a:t>.</a:t>
            </a:r>
            <a:r>
              <a:rPr lang="en-US" sz="1000" dirty="0"/>
              <a:t> 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err="1"/>
              <a:t>Morneau</a:t>
            </a:r>
            <a:r>
              <a:rPr lang="en-US" sz="1000" dirty="0"/>
              <a:t>, J., S. </a:t>
            </a:r>
            <a:r>
              <a:rPr lang="en-US" sz="1000" dirty="0" err="1"/>
              <a:t>Pellerin</a:t>
            </a:r>
            <a:r>
              <a:rPr lang="en-US" sz="1000" dirty="0"/>
              <a:t>, S. </a:t>
            </a:r>
            <a:r>
              <a:rPr lang="en-US" sz="1000" dirty="0" err="1"/>
              <a:t>Laroche</a:t>
            </a:r>
            <a:r>
              <a:rPr lang="en-US" sz="1000" dirty="0"/>
              <a:t>, M. </a:t>
            </a:r>
            <a:r>
              <a:rPr lang="en-US" sz="1000" dirty="0" err="1"/>
              <a:t>Tanquay</a:t>
            </a:r>
            <a:r>
              <a:rPr lang="en-US" sz="1000" dirty="0"/>
              <a:t>, 2006.  Estimation of the </a:t>
            </a:r>
            <a:r>
              <a:rPr lang="en-US" sz="1000" dirty="0" err="1"/>
              <a:t>adjoint</a:t>
            </a:r>
            <a:r>
              <a:rPr lang="en-US" sz="1000" dirty="0"/>
              <a:t> sensitivity gradients in observation space using the dual (PSAS) formulation of the Environment Canada operational 4D-Var.  </a:t>
            </a:r>
            <a:r>
              <a:rPr lang="en-US" sz="1000" i="1" dirty="0"/>
              <a:t>Proceedings, 2</a:t>
            </a:r>
            <a:r>
              <a:rPr lang="en-US" sz="1000" i="1" baseline="30000" dirty="0"/>
              <a:t>nd</a:t>
            </a:r>
            <a:r>
              <a:rPr lang="en-US" sz="1000" i="1" dirty="0"/>
              <a:t> THORPEX Intl </a:t>
            </a:r>
            <a:r>
              <a:rPr lang="en-US" sz="1000" i="1" dirty="0" err="1"/>
              <a:t>Sciencde</a:t>
            </a:r>
            <a:r>
              <a:rPr lang="en-US" sz="1000" i="1" dirty="0"/>
              <a:t> </a:t>
            </a:r>
            <a:r>
              <a:rPr lang="en-US" sz="1000" i="1" dirty="0" err="1"/>
              <a:t>Symp</a:t>
            </a:r>
            <a:r>
              <a:rPr lang="en-US" sz="1000" dirty="0"/>
              <a:t>, Landshut, Germany, 4-8Dec2006.  </a:t>
            </a:r>
            <a:r>
              <a:rPr lang="en-US" sz="1000" dirty="0" smtClean="0"/>
              <a:t>pp</a:t>
            </a:r>
            <a:r>
              <a:rPr lang="en-US" sz="1000" dirty="0"/>
              <a:t>. 162-163</a:t>
            </a:r>
            <a:r>
              <a:rPr lang="en-US" sz="1000" dirty="0" smtClean="0"/>
              <a:t>.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err="1" smtClean="0"/>
              <a:t>Pavelin</a:t>
            </a:r>
            <a:r>
              <a:rPr lang="en-US" sz="1000" dirty="0"/>
              <a:t>, E. G., S. J. English and J. R. Eyre, 2008.  The assimilation of cloud-affected infrared satellite </a:t>
            </a:r>
            <a:r>
              <a:rPr lang="en-US" sz="1000" dirty="0" err="1"/>
              <a:t>radinaces</a:t>
            </a:r>
            <a:r>
              <a:rPr lang="en-US" sz="1000" dirty="0"/>
              <a:t> for numerical weather prediction. </a:t>
            </a:r>
            <a:r>
              <a:rPr lang="en-US" sz="1000" i="1" dirty="0"/>
              <a:t>Q. J. R. </a:t>
            </a:r>
            <a:r>
              <a:rPr lang="en-US" sz="1000" i="1" dirty="0" err="1"/>
              <a:t>Meteorol</a:t>
            </a:r>
            <a:r>
              <a:rPr lang="en-US" sz="1000" i="1" dirty="0"/>
              <a:t>. Soc.</a:t>
            </a:r>
            <a:r>
              <a:rPr lang="en-US" sz="1000" dirty="0"/>
              <a:t>, 134, pp. 737-749.</a:t>
            </a:r>
          </a:p>
          <a:p>
            <a:pPr algn="l"/>
            <a:r>
              <a:rPr lang="en-US" sz="1000" dirty="0"/>
              <a:t> </a:t>
            </a:r>
            <a:endParaRPr lang="en-US" sz="1000" dirty="0" smtClean="0"/>
          </a:p>
          <a:p>
            <a:pPr algn="l"/>
            <a:r>
              <a:rPr lang="en-US" sz="1000" dirty="0" smtClean="0"/>
              <a:t>Susskind</a:t>
            </a:r>
            <a:r>
              <a:rPr lang="en-US" sz="1000" dirty="0"/>
              <a:t>, J., D. Reuter and M. T. </a:t>
            </a:r>
            <a:r>
              <a:rPr lang="en-US" sz="1000" dirty="0" err="1"/>
              <a:t>Chahine</a:t>
            </a:r>
            <a:r>
              <a:rPr lang="en-US" sz="1000" dirty="0"/>
              <a:t>, 1987.  Cloud fields retrieved from analysis of HIRS2/MSU sounding data.  </a:t>
            </a:r>
            <a:r>
              <a:rPr lang="en-US" sz="1000" i="1" dirty="0"/>
              <a:t>J. </a:t>
            </a:r>
            <a:r>
              <a:rPr lang="en-US" sz="1000" i="1" dirty="0" err="1"/>
              <a:t>Geophys</a:t>
            </a:r>
            <a:r>
              <a:rPr lang="en-US" sz="1000" i="1" dirty="0"/>
              <a:t>. Res., </a:t>
            </a:r>
            <a:r>
              <a:rPr lang="en-US" sz="1000" dirty="0"/>
              <a:t>92, pp.4035-4050.</a:t>
            </a:r>
          </a:p>
          <a:p>
            <a:pPr algn="l"/>
            <a:r>
              <a:rPr lang="en-US" sz="1000" dirty="0"/>
              <a:t> </a:t>
            </a:r>
          </a:p>
          <a:p>
            <a:pPr algn="l"/>
            <a:r>
              <a:rPr lang="en-US" sz="1000" dirty="0"/>
              <a:t>Weston, P. P., W. Bell and J. R. Eyre, 2014.  Accounting for correlated error in the assimilation of high-resolution sounder data.  </a:t>
            </a:r>
            <a:r>
              <a:rPr lang="en-US" sz="1000" i="1" dirty="0"/>
              <a:t>Q. J. R. </a:t>
            </a:r>
            <a:r>
              <a:rPr lang="en-US" sz="1000" i="1" dirty="0" err="1"/>
              <a:t>Meteorol</a:t>
            </a:r>
            <a:r>
              <a:rPr lang="en-US" sz="1000" i="1" dirty="0"/>
              <a:t>. Soc.</a:t>
            </a:r>
            <a:r>
              <a:rPr lang="en-US" sz="1000" dirty="0"/>
              <a:t>, 140, pp. 2420-2429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183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889000" y="63064"/>
            <a:ext cx="7340600" cy="9779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alt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Operational Use of ATMS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11138" y="1079500"/>
            <a:ext cx="8793162" cy="1028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b="0" kern="0" dirty="0" smtClean="0">
                <a:latin typeface="Calibri" panose="020F0502020204030204" pitchFamily="34" charset="0"/>
              </a:rPr>
              <a:t>Monitoring of operational data streams at FNMOC</a:t>
            </a:r>
          </a:p>
          <a:p>
            <a:pPr lvl="1"/>
            <a:r>
              <a:rPr lang="en-US" altLang="en-US" sz="1800" b="0" kern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http://www.nrlmry.navy.mil/metoc/ar_monitor/</a:t>
            </a:r>
            <a:endParaRPr lang="en-US" altLang="en-US" sz="1800" b="0" kern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2735263"/>
            <a:ext cx="178435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779713"/>
            <a:ext cx="2259012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605338"/>
            <a:ext cx="2259013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60533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27463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601" y="4502150"/>
            <a:ext cx="219528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34950" y="1951038"/>
            <a:ext cx="2776538" cy="454977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30575" y="1951038"/>
            <a:ext cx="2776538" cy="45577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37288" y="1951038"/>
            <a:ext cx="2776537" cy="455453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20700" y="1928813"/>
            <a:ext cx="20558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990033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chemeClr val="tx1"/>
                </a:solidFill>
                <a:latin typeface="Calibri" panose="020F0502020204030204" pitchFamily="34" charset="0"/>
              </a:rPr>
              <a:t>Radgrams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Global mean and stdv of innovation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651250" y="1925638"/>
            <a:ext cx="2054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990033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chemeClr val="tx1"/>
                </a:solidFill>
                <a:latin typeface="Calibri" panose="020F0502020204030204" pitchFamily="34" charset="0"/>
              </a:rPr>
              <a:t>Zonal Innovation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Latitudinal dependence of mean and stdv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6392863" y="1944688"/>
            <a:ext cx="24209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990033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chemeClr val="tx1"/>
                </a:solidFill>
                <a:latin typeface="Calibri" panose="020F0502020204030204" pitchFamily="34" charset="0"/>
              </a:rPr>
              <a:t>Observation Impact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Reduction of NWP error due to observation</a:t>
            </a:r>
          </a:p>
        </p:txBody>
      </p:sp>
    </p:spTree>
    <p:extLst>
      <p:ext uri="{BB962C8B-B14F-4D97-AF65-F5344CB8AC3E}">
        <p14:creationId xmlns:p14="http://schemas.microsoft.com/office/powerpoint/2010/main" val="34429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AIRS (NASA-Aqua)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111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3756108"/>
            <a:ext cx="4495800" cy="28194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>
                <a:latin typeface="Calibri" panose="020F0502020204030204" pitchFamily="34" charset="0"/>
              </a:rPr>
              <a:t>2378 channels</a:t>
            </a:r>
          </a:p>
          <a:p>
            <a:r>
              <a:rPr lang="en-US" b="0" kern="0" dirty="0" smtClean="0">
                <a:latin typeface="Calibri" panose="020F0502020204030204" pitchFamily="34" charset="0"/>
              </a:rPr>
              <a:t>Aqua satellite (4 May 2002)</a:t>
            </a:r>
          </a:p>
          <a:p>
            <a:r>
              <a:rPr lang="en-US" b="0" kern="0" dirty="0" smtClean="0">
                <a:latin typeface="Calibri" panose="020F0502020204030204" pitchFamily="34" charset="0"/>
              </a:rPr>
              <a:t>Data received is 324 subset of full channel set</a:t>
            </a:r>
          </a:p>
          <a:p>
            <a:r>
              <a:rPr lang="en-US" b="0" kern="0" dirty="0" smtClean="0">
                <a:latin typeface="Calibri" panose="020F0502020204030204" pitchFamily="34" charset="0"/>
              </a:rPr>
              <a:t>Data is collocated and remapped to AMSU-A footprint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1508"/>
            <a:ext cx="7772400" cy="252330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00" y="3756108"/>
            <a:ext cx="4648200" cy="2666999"/>
          </a:xfrm>
          <a:prstGeom prst="rect">
            <a:avLst/>
          </a:prstGeom>
        </p:spPr>
        <p:txBody>
          <a:bodyPr vert="horz" lIns="54864" tIns="91440" numCol="1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b="0" dirty="0" smtClean="0">
                <a:latin typeface="Calibri" panose="020F0502020204030204" pitchFamily="34" charset="0"/>
              </a:rPr>
              <a:t>1650km </a:t>
            </a:r>
            <a:r>
              <a:rPr lang="en-US" b="0" dirty="0">
                <a:latin typeface="Calibri" panose="020F0502020204030204" pitchFamily="34" charset="0"/>
              </a:rPr>
              <a:t>wide swath</a:t>
            </a:r>
          </a:p>
          <a:p>
            <a:pPr lvl="1"/>
            <a:r>
              <a:rPr lang="en-US" b="0" dirty="0">
                <a:latin typeface="Calibri" panose="020F0502020204030204" pitchFamily="34" charset="0"/>
              </a:rPr>
              <a:t>30 FOR, 9 FOV</a:t>
            </a:r>
          </a:p>
          <a:p>
            <a:pPr lvl="1"/>
            <a:r>
              <a:rPr lang="en-US" b="0" dirty="0">
                <a:latin typeface="Calibri" panose="020F0502020204030204" pitchFamily="34" charset="0"/>
              </a:rPr>
              <a:t>+/- 48.95 scan angle</a:t>
            </a:r>
          </a:p>
          <a:p>
            <a:pPr lvl="1"/>
            <a:r>
              <a:rPr lang="en-US" b="0" dirty="0">
                <a:latin typeface="Calibri" panose="020F0502020204030204" pitchFamily="34" charset="0"/>
              </a:rPr>
              <a:t>13.5km at </a:t>
            </a:r>
            <a:r>
              <a:rPr lang="en-US" b="0" dirty="0" smtClean="0">
                <a:latin typeface="Calibri" panose="020F0502020204030204" pitchFamily="34" charset="0"/>
              </a:rPr>
              <a:t>NADIR</a:t>
            </a:r>
          </a:p>
          <a:p>
            <a:pPr lvl="1"/>
            <a:r>
              <a:rPr lang="en-US" b="0" dirty="0" smtClean="0">
                <a:latin typeface="Calibri" panose="020F0502020204030204" pitchFamily="34" charset="0"/>
              </a:rPr>
              <a:t>21.4 </a:t>
            </a:r>
            <a:r>
              <a:rPr lang="en-US" b="0" dirty="0">
                <a:latin typeface="Calibri" panose="020F0502020204030204" pitchFamily="34" charset="0"/>
              </a:rPr>
              <a:t>x 41km at edge of </a:t>
            </a:r>
            <a:r>
              <a:rPr lang="en-US" b="0" dirty="0" smtClean="0">
                <a:latin typeface="Calibri" panose="020F0502020204030204" pitchFamily="34" charset="0"/>
              </a:rPr>
              <a:t>swath</a:t>
            </a:r>
            <a:endParaRPr lang="en-US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IASI (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MetOp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series)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135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392048"/>
            <a:ext cx="480060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>
                <a:latin typeface="Calibri" panose="020F0502020204030204" pitchFamily="34" charset="0"/>
              </a:rPr>
              <a:t>8461 channels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Receive a 616 channel subset</a:t>
            </a:r>
          </a:p>
          <a:p>
            <a:r>
              <a:rPr lang="en-US" b="0" kern="0" dirty="0" smtClean="0">
                <a:latin typeface="Calibri" panose="020F0502020204030204" pitchFamily="34" charset="0"/>
              </a:rPr>
              <a:t>Satellites</a:t>
            </a:r>
          </a:p>
          <a:p>
            <a:pPr lvl="1"/>
            <a:r>
              <a:rPr lang="en-US" b="0" kern="0" dirty="0" err="1" smtClean="0">
                <a:latin typeface="Calibri" panose="020F0502020204030204" pitchFamily="34" charset="0"/>
              </a:rPr>
              <a:t>MetOp</a:t>
            </a:r>
            <a:r>
              <a:rPr lang="en-US" b="0" kern="0" dirty="0" smtClean="0">
                <a:latin typeface="Calibri" panose="020F0502020204030204" pitchFamily="34" charset="0"/>
              </a:rPr>
              <a:t>-A (19 Oct 2006)</a:t>
            </a:r>
          </a:p>
          <a:p>
            <a:pPr lvl="1"/>
            <a:r>
              <a:rPr lang="en-US" b="0" kern="0" dirty="0" err="1" smtClean="0">
                <a:latin typeface="Calibri" panose="020F0502020204030204" pitchFamily="34" charset="0"/>
              </a:rPr>
              <a:t>MetOp</a:t>
            </a:r>
            <a:r>
              <a:rPr lang="en-US" b="0" kern="0" dirty="0" smtClean="0">
                <a:latin typeface="Calibri" panose="020F0502020204030204" pitchFamily="34" charset="0"/>
              </a:rPr>
              <a:t>-B (17 Sep 2012)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09950"/>
            <a:ext cx="3579458" cy="2387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83308"/>
            <a:ext cx="3981752" cy="267574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495800" y="3982848"/>
            <a:ext cx="4800600" cy="2819400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>
                <a:srgbClr val="F0AD00"/>
              </a:buClr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2130 km wide swath</a:t>
            </a:r>
          </a:p>
          <a:p>
            <a:pPr lvl="1" fontAlgn="auto">
              <a:spcAft>
                <a:spcPts val="0"/>
              </a:spcAft>
              <a:buClr>
                <a:srgbClr val="60B5CC"/>
              </a:buClr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30 FOR, 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4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FOV</a:t>
            </a:r>
            <a:endParaRPr lang="en-US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60B5CC"/>
              </a:buClr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+/- 48.33 scan 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angle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</a:t>
            </a:r>
            <a:endParaRPr lang="en-US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60B5CC"/>
              </a:buClr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12km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at 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NADIR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60B5CC"/>
              </a:buClr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x 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39km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at edge of swath </a:t>
            </a:r>
          </a:p>
          <a:p>
            <a:pPr fontAlgn="auto">
              <a:spcAft>
                <a:spcPts val="0"/>
              </a:spcAft>
              <a:buClr>
                <a:srgbClr val="F0AD00"/>
              </a:buClr>
            </a:pPr>
            <a:endParaRPr lang="en-US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CrIS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(SNPP, JPSS series)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158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1328857"/>
            <a:ext cx="8763000" cy="54863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>
                <a:latin typeface="Calibri" panose="020F0502020204030204" pitchFamily="34" charset="0"/>
              </a:rPr>
              <a:t>1305 channels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Data received is 1317 </a:t>
            </a:r>
            <a:r>
              <a:rPr lang="en-US" b="0" kern="0" dirty="0" err="1" smtClean="0">
                <a:latin typeface="Calibri" panose="020F0502020204030204" pitchFamily="34" charset="0"/>
              </a:rPr>
              <a:t>unapodized</a:t>
            </a:r>
            <a:r>
              <a:rPr lang="en-US" b="0" kern="0" dirty="0" smtClean="0">
                <a:latin typeface="Calibri" panose="020F0502020204030204" pitchFamily="34" charset="0"/>
              </a:rPr>
              <a:t> channels (1305 </a:t>
            </a:r>
            <a:r>
              <a:rPr lang="en-US" b="0" kern="0" dirty="0" err="1" smtClean="0">
                <a:latin typeface="Calibri" panose="020F0502020204030204" pitchFamily="34" charset="0"/>
              </a:rPr>
              <a:t>apodized</a:t>
            </a:r>
            <a:r>
              <a:rPr lang="en-US" b="0" kern="0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Data sampled to 399 NESDIS subset for CRTM</a:t>
            </a:r>
          </a:p>
          <a:p>
            <a:r>
              <a:rPr lang="en-US" b="0" kern="0" dirty="0" smtClean="0">
                <a:latin typeface="Calibri" panose="020F0502020204030204" pitchFamily="34" charset="0"/>
              </a:rPr>
              <a:t>Suomi-NPP satellite (28 Oct 2011)</a:t>
            </a:r>
          </a:p>
          <a:p>
            <a:r>
              <a:rPr lang="en-US" b="0" kern="0" dirty="0" smtClean="0">
                <a:latin typeface="Calibri" panose="020F0502020204030204" pitchFamily="34" charset="0"/>
              </a:rPr>
              <a:t>2200 km wide swath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30 FOR, 9 FOV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+/- 48.33 scan angle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14km at NADIR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~24 x 46km at edge of swath </a:t>
            </a:r>
          </a:p>
          <a:p>
            <a:r>
              <a:rPr lang="en-US" b="0" kern="0" dirty="0" smtClean="0">
                <a:latin typeface="Calibri" panose="020F0502020204030204" pitchFamily="34" charset="0"/>
              </a:rPr>
              <a:t>Update to full resolution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2211 </a:t>
            </a:r>
            <a:r>
              <a:rPr lang="en-US" b="0" kern="0" dirty="0" err="1" smtClean="0">
                <a:latin typeface="Calibri" panose="020F0502020204030204" pitchFamily="34" charset="0"/>
              </a:rPr>
              <a:t>apodized</a:t>
            </a:r>
            <a:r>
              <a:rPr lang="en-US" b="0" kern="0" dirty="0" smtClean="0">
                <a:latin typeface="Calibri" panose="020F0502020204030204" pitchFamily="34" charset="0"/>
              </a:rPr>
              <a:t> channels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Only affected mid- and short-wave</a:t>
            </a:r>
          </a:p>
          <a:p>
            <a:pPr lvl="2"/>
            <a:r>
              <a:rPr lang="en-US" sz="1400" b="0" kern="0" dirty="0">
                <a:latin typeface="Calibri" panose="020F0502020204030204" pitchFamily="34" charset="0"/>
              </a:rPr>
              <a:t>long-wave band (LWIR): </a:t>
            </a:r>
          </a:p>
          <a:p>
            <a:pPr lvl="3"/>
            <a:r>
              <a:rPr lang="en-US" sz="1400" b="0" kern="0" dirty="0" smtClean="0">
                <a:latin typeface="Calibri" panose="020F0502020204030204" pitchFamily="34" charset="0"/>
              </a:rPr>
              <a:t>spectral </a:t>
            </a:r>
            <a:r>
              <a:rPr lang="en-US" sz="1400" b="0" kern="0" dirty="0">
                <a:latin typeface="Calibri" panose="020F0502020204030204" pitchFamily="34" charset="0"/>
              </a:rPr>
              <a:t>range: 9.14 - 15.38µm</a:t>
            </a:r>
          </a:p>
          <a:p>
            <a:pPr lvl="2"/>
            <a:r>
              <a:rPr lang="en-US" sz="1400" b="0" kern="0" dirty="0" smtClean="0">
                <a:latin typeface="Calibri" panose="020F0502020204030204" pitchFamily="34" charset="0"/>
              </a:rPr>
              <a:t>mid-wave </a:t>
            </a:r>
            <a:r>
              <a:rPr lang="en-US" sz="1400" b="0" kern="0" dirty="0">
                <a:latin typeface="Calibri" panose="020F0502020204030204" pitchFamily="34" charset="0"/>
              </a:rPr>
              <a:t>band (MWIR):</a:t>
            </a:r>
          </a:p>
          <a:p>
            <a:pPr lvl="3"/>
            <a:r>
              <a:rPr lang="en-US" sz="1400" b="0" kern="0" dirty="0" smtClean="0">
                <a:latin typeface="Calibri" panose="020F0502020204030204" pitchFamily="34" charset="0"/>
              </a:rPr>
              <a:t>spectral </a:t>
            </a:r>
            <a:r>
              <a:rPr lang="en-US" sz="1400" b="0" kern="0" dirty="0">
                <a:latin typeface="Calibri" panose="020F0502020204030204" pitchFamily="34" charset="0"/>
              </a:rPr>
              <a:t>range: 5.71 - 8.26µm</a:t>
            </a:r>
          </a:p>
          <a:p>
            <a:pPr lvl="2"/>
            <a:r>
              <a:rPr lang="en-US" sz="1400" b="0" kern="0" dirty="0" smtClean="0">
                <a:latin typeface="Calibri" panose="020F0502020204030204" pitchFamily="34" charset="0"/>
              </a:rPr>
              <a:t>short-wave </a:t>
            </a:r>
            <a:r>
              <a:rPr lang="en-US" sz="1400" b="0" kern="0" dirty="0">
                <a:latin typeface="Calibri" panose="020F0502020204030204" pitchFamily="34" charset="0"/>
              </a:rPr>
              <a:t>band (SWIR):</a:t>
            </a:r>
          </a:p>
          <a:p>
            <a:pPr lvl="3"/>
            <a:r>
              <a:rPr lang="en-US" sz="1400" b="0" kern="0" dirty="0" smtClean="0">
                <a:latin typeface="Calibri" panose="020F0502020204030204" pitchFamily="34" charset="0"/>
              </a:rPr>
              <a:t>spectral </a:t>
            </a:r>
            <a:r>
              <a:rPr lang="en-US" sz="1400" b="0" kern="0" dirty="0">
                <a:latin typeface="Calibri" panose="020F0502020204030204" pitchFamily="34" charset="0"/>
              </a:rPr>
              <a:t>range: 3.92 - 4.64 </a:t>
            </a:r>
            <a:r>
              <a:rPr lang="en-US" sz="1400" b="0" kern="0" dirty="0" smtClean="0">
                <a:latin typeface="Calibri" panose="020F0502020204030204" pitchFamily="34" charset="0"/>
              </a:rPr>
              <a:t>µm</a:t>
            </a:r>
            <a:endParaRPr lang="en-US" sz="1400" b="0" kern="0" dirty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79" y="3303986"/>
            <a:ext cx="3623821" cy="28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Hyperspectral Sounder NWP Use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299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1209913"/>
            <a:ext cx="8763000" cy="548639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>
                <a:latin typeface="Calibri" panose="020F0502020204030204" pitchFamily="34" charset="0"/>
              </a:rPr>
              <a:t>IRIS-D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Assimilated by ECMWF reanalysis</a:t>
            </a:r>
          </a:p>
          <a:p>
            <a:endParaRPr lang="en-US" b="0" kern="0" dirty="0" smtClean="0">
              <a:latin typeface="Calibri" panose="020F0502020204030204" pitchFamily="34" charset="0"/>
            </a:endParaRPr>
          </a:p>
          <a:p>
            <a:r>
              <a:rPr lang="en-US" b="0" kern="0" dirty="0" smtClean="0">
                <a:latin typeface="Calibri" panose="020F0502020204030204" pitchFamily="34" charset="0"/>
              </a:rPr>
              <a:t>AIRS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1</a:t>
            </a:r>
            <a:r>
              <a:rPr lang="en-US" b="0" kern="0" baseline="30000" dirty="0" smtClean="0">
                <a:latin typeface="Calibri" panose="020F0502020204030204" pitchFamily="34" charset="0"/>
              </a:rPr>
              <a:t>st</a:t>
            </a:r>
            <a:r>
              <a:rPr lang="en-US" b="0" kern="0" dirty="0" smtClean="0">
                <a:latin typeface="Calibri" panose="020F0502020204030204" pitchFamily="34" charset="0"/>
              </a:rPr>
              <a:t> hyperspectral sounder widely assimilated: ECMWF, NCEP, UKMO, EC, FNMOC, …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Good noise performance in shortwave</a:t>
            </a:r>
          </a:p>
          <a:p>
            <a:pPr lvl="2"/>
            <a:endParaRPr lang="en-US" b="0" kern="0" dirty="0" smtClean="0">
              <a:latin typeface="Calibri" panose="020F0502020204030204" pitchFamily="34" charset="0"/>
            </a:endParaRPr>
          </a:p>
          <a:p>
            <a:r>
              <a:rPr lang="en-US" b="0" kern="0" dirty="0" smtClean="0">
                <a:latin typeface="Calibri" panose="020F0502020204030204" pitchFamily="34" charset="0"/>
              </a:rPr>
              <a:t>IASI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Two instruments now in orbit assimilated by</a:t>
            </a:r>
            <a:r>
              <a:rPr lang="en-US" b="0" kern="0" dirty="0">
                <a:latin typeface="Calibri" panose="020F0502020204030204" pitchFamily="34" charset="0"/>
              </a:rPr>
              <a:t>: ECMWF, NCEP, </a:t>
            </a:r>
            <a:r>
              <a:rPr lang="en-US" b="0" kern="0" dirty="0" smtClean="0">
                <a:latin typeface="Calibri" panose="020F0502020204030204" pitchFamily="34" charset="0"/>
              </a:rPr>
              <a:t>UKMO, EC</a:t>
            </a:r>
            <a:r>
              <a:rPr lang="en-US" b="0" kern="0" dirty="0">
                <a:latin typeface="Calibri" panose="020F0502020204030204" pitchFamily="34" charset="0"/>
              </a:rPr>
              <a:t>, FNMOC, …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Lower noise in longwave channels than spectrometer; shortwave not assimilated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Correlated error now becoming operational: UKMO (water vapor only)</a:t>
            </a:r>
          </a:p>
          <a:p>
            <a:pPr marL="457200" lvl="1" indent="0">
              <a:buNone/>
            </a:pPr>
            <a:endParaRPr lang="en-US" b="0" kern="0" dirty="0" smtClean="0">
              <a:latin typeface="Calibri" panose="020F0502020204030204" pitchFamily="34" charset="0"/>
            </a:endParaRPr>
          </a:p>
          <a:p>
            <a:r>
              <a:rPr lang="en-US" b="0" kern="0" dirty="0" err="1" smtClean="0">
                <a:latin typeface="Calibri" panose="020F0502020204030204" pitchFamily="34" charset="0"/>
              </a:rPr>
              <a:t>CrIS</a:t>
            </a:r>
            <a:endParaRPr lang="en-US" b="0" kern="0" dirty="0" smtClean="0">
              <a:latin typeface="Calibri" panose="020F0502020204030204" pitchFamily="34" charset="0"/>
            </a:endParaRP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Now operationally </a:t>
            </a:r>
            <a:r>
              <a:rPr lang="en-US" b="0" kern="0" dirty="0" err="1" smtClean="0">
                <a:latin typeface="Calibri" panose="020F0502020204030204" pitchFamily="34" charset="0"/>
              </a:rPr>
              <a:t>assimlated</a:t>
            </a:r>
            <a:r>
              <a:rPr lang="en-US" b="0" kern="0" dirty="0" smtClean="0">
                <a:latin typeface="Calibri" panose="020F0502020204030204" pitchFamily="34" charset="0"/>
              </a:rPr>
              <a:t> at: NCEP, UKMO, and EC</a:t>
            </a:r>
          </a:p>
          <a:p>
            <a:pPr lvl="1"/>
            <a:r>
              <a:rPr lang="en-US" b="0" kern="0" dirty="0" smtClean="0">
                <a:latin typeface="Calibri" panose="020F0502020204030204" pitchFamily="34" charset="0"/>
              </a:rPr>
              <a:t>Even lower noise than IASI for longwave channels</a:t>
            </a:r>
          </a:p>
        </p:txBody>
      </p:sp>
    </p:spTree>
    <p:extLst>
      <p:ext uri="{BB962C8B-B14F-4D97-AF65-F5344CB8AC3E}">
        <p14:creationId xmlns:p14="http://schemas.microsoft.com/office/powerpoint/2010/main" val="36600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09600"/>
          </a:xfrm>
        </p:spPr>
        <p:txBody>
          <a:bodyPr/>
          <a:lstStyle/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Decode and Preparation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01475" name="Picture 3" descr="NRL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1476" name="Group 4"/>
          <p:cNvGrpSpPr>
            <a:grpSpLocks noChangeAspect="1"/>
          </p:cNvGrpSpPr>
          <p:nvPr/>
        </p:nvGrpSpPr>
        <p:grpSpPr bwMode="auto">
          <a:xfrm>
            <a:off x="26988" y="0"/>
            <a:ext cx="887412" cy="871538"/>
            <a:chOff x="23" y="-59"/>
            <a:chExt cx="817" cy="802"/>
          </a:xfrm>
        </p:grpSpPr>
        <p:sp>
          <p:nvSpPr>
            <p:cNvPr id="1001477" name="Oval 5"/>
            <p:cNvSpPr>
              <a:spLocks noChangeAspect="1" noChangeArrowheads="1"/>
            </p:cNvSpPr>
            <p:nvPr/>
          </p:nvSpPr>
          <p:spPr bwMode="auto">
            <a:xfrm>
              <a:off x="61" y="-25"/>
              <a:ext cx="760" cy="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01478" name="Object 6"/>
            <p:cNvGraphicFramePr>
              <a:graphicFrameLocks noChangeAspect="1"/>
            </p:cNvGraphicFramePr>
            <p:nvPr/>
          </p:nvGraphicFramePr>
          <p:xfrm>
            <a:off x="23" y="-59"/>
            <a:ext cx="817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203" name="Photo Editor Photo" r:id="rId5" imgW="5276190" imgH="5125165" progId="MSPhotoEd.3">
                    <p:embed/>
                  </p:oleObj>
                </mc:Choice>
                <mc:Fallback>
                  <p:oleObj name="Photo Editor Photo" r:id="rId5" imgW="5276190" imgH="51251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-59"/>
                          <a:ext cx="817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713674" y="3248733"/>
            <a:ext cx="5531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Gather information about instrument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Decode and preparation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Simulation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69696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69696"/>
                </a:solidFill>
                <a:latin typeface="Calibri" panose="020F0502020204030204" pitchFamily="34" charset="0"/>
              </a:rPr>
              <a:t>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3674" y="1241502"/>
            <a:ext cx="7531801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CrIS</a:t>
            </a:r>
            <a:endParaRPr lang="en-US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target system will be reflected in the decisions made while preparing data for assimilation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19230</TotalTime>
  <Words>2637</Words>
  <Application>Microsoft Office PowerPoint</Application>
  <PresentationFormat>On-screen Show (4:3)</PresentationFormat>
  <Paragraphs>582</Paragraphs>
  <Slides>41</Slides>
  <Notes>24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Default Design</vt:lpstr>
      <vt:lpstr>Photo Editor Photo</vt:lpstr>
      <vt:lpstr>Equation</vt:lpstr>
      <vt:lpstr>Preparing a Satellite for Assimilation  Benjamin Ruston  Steve Swadley, Nancy Baker, Rolf Langland  NRL, Monterey, CA </vt:lpstr>
      <vt:lpstr>Outline</vt:lpstr>
      <vt:lpstr>Gather Information</vt:lpstr>
      <vt:lpstr>IRIS-D (Nimbus 4)</vt:lpstr>
      <vt:lpstr>AIRS (NASA-Aqua)</vt:lpstr>
      <vt:lpstr>IASI (MetOp series)</vt:lpstr>
      <vt:lpstr>CrIS (SNPP, JPSS series)</vt:lpstr>
      <vt:lpstr>Hyperspectral Sounder NWP Use</vt:lpstr>
      <vt:lpstr>Decode and Preparation</vt:lpstr>
      <vt:lpstr>PowerPoint Presentation</vt:lpstr>
      <vt:lpstr>Ingest</vt:lpstr>
      <vt:lpstr>Ingest</vt:lpstr>
      <vt:lpstr>Pre-processing</vt:lpstr>
      <vt:lpstr>PowerPoint Presentation</vt:lpstr>
      <vt:lpstr>Simulation</vt:lpstr>
      <vt:lpstr>Radiative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Evaluation</vt:lpstr>
      <vt:lpstr>Increments</vt:lpstr>
      <vt:lpstr>Vicarious (fit to other observations)</vt:lpstr>
      <vt:lpstr>Forecast Metrics</vt:lpstr>
      <vt:lpstr>Forecast Metrics</vt:lpstr>
      <vt:lpstr>Forecast Metrics</vt:lpstr>
      <vt:lpstr>Evaluation: Adjoint-Based Diagnostics</vt:lpstr>
      <vt:lpstr>Evaluation: Adjoint-Based Diagnostics</vt:lpstr>
      <vt:lpstr>Evaluation: Adjoint-Based Diagnostics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Ruston, Dr. Ben</dc:creator>
  <cp:lastModifiedBy>Ruston, Dr. Ben</cp:lastModifiedBy>
  <cp:revision>645</cp:revision>
  <dcterms:created xsi:type="dcterms:W3CDTF">2007-04-24T23:12:26Z</dcterms:created>
  <dcterms:modified xsi:type="dcterms:W3CDTF">2015-08-02T21:03:13Z</dcterms:modified>
</cp:coreProperties>
</file>