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embeddings/Microsoft_Equation1.bin" ContentType="application/vnd.openxmlformats-officedocument.oleObject"/>
  <Override PartName="/ppt/slideLayouts/slideLayout13.xml" ContentType="application/vnd.openxmlformats-officedocument.presentationml.slideLayout+xml"/>
  <Default Extension="pdf" ContentType="application/pdf"/>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6"/>
  </p:notesMasterIdLst>
  <p:sldIdLst>
    <p:sldId id="305" r:id="rId2"/>
    <p:sldId id="306" r:id="rId3"/>
    <p:sldId id="307" r:id="rId4"/>
    <p:sldId id="381" r:id="rId5"/>
    <p:sldId id="300" r:id="rId6"/>
    <p:sldId id="291" r:id="rId7"/>
    <p:sldId id="292" r:id="rId8"/>
    <p:sldId id="293" r:id="rId9"/>
    <p:sldId id="294" r:id="rId10"/>
    <p:sldId id="295" r:id="rId11"/>
    <p:sldId id="382" r:id="rId12"/>
    <p:sldId id="309" r:id="rId13"/>
    <p:sldId id="308" r:id="rId14"/>
    <p:sldId id="296" r:id="rId15"/>
    <p:sldId id="384" r:id="rId16"/>
    <p:sldId id="270" r:id="rId17"/>
    <p:sldId id="263" r:id="rId18"/>
    <p:sldId id="264" r:id="rId19"/>
    <p:sldId id="272" r:id="rId20"/>
    <p:sldId id="266" r:id="rId21"/>
    <p:sldId id="271" r:id="rId22"/>
    <p:sldId id="386" r:id="rId23"/>
    <p:sldId id="372" r:id="rId24"/>
    <p:sldId id="371" r:id="rId25"/>
    <p:sldId id="335" r:id="rId26"/>
    <p:sldId id="315" r:id="rId27"/>
    <p:sldId id="336" r:id="rId28"/>
    <p:sldId id="338" r:id="rId29"/>
    <p:sldId id="387" r:id="rId30"/>
    <p:sldId id="388" r:id="rId31"/>
    <p:sldId id="339" r:id="rId32"/>
    <p:sldId id="385" r:id="rId33"/>
    <p:sldId id="389" r:id="rId34"/>
    <p:sldId id="401" r:id="rId35"/>
    <p:sldId id="373" r:id="rId36"/>
    <p:sldId id="374" r:id="rId37"/>
    <p:sldId id="375" r:id="rId38"/>
    <p:sldId id="390" r:id="rId39"/>
    <p:sldId id="376" r:id="rId40"/>
    <p:sldId id="377" r:id="rId41"/>
    <p:sldId id="378" r:id="rId42"/>
    <p:sldId id="379" r:id="rId43"/>
    <p:sldId id="333" r:id="rId44"/>
    <p:sldId id="329" r:id="rId45"/>
    <p:sldId id="311" r:id="rId46"/>
    <p:sldId id="313" r:id="rId47"/>
    <p:sldId id="314" r:id="rId48"/>
    <p:sldId id="323" r:id="rId49"/>
    <p:sldId id="324" r:id="rId50"/>
    <p:sldId id="325" r:id="rId51"/>
    <p:sldId id="326" r:id="rId52"/>
    <p:sldId id="406" r:id="rId53"/>
    <p:sldId id="407" r:id="rId54"/>
    <p:sldId id="408" r:id="rId55"/>
    <p:sldId id="409" r:id="rId56"/>
    <p:sldId id="410" r:id="rId57"/>
    <p:sldId id="397" r:id="rId58"/>
    <p:sldId id="354" r:id="rId59"/>
    <p:sldId id="355" r:id="rId60"/>
    <p:sldId id="356" r:id="rId61"/>
    <p:sldId id="357" r:id="rId62"/>
    <p:sldId id="358" r:id="rId63"/>
    <p:sldId id="359" r:id="rId64"/>
    <p:sldId id="360" r:id="rId65"/>
    <p:sldId id="402" r:id="rId66"/>
    <p:sldId id="403" r:id="rId67"/>
    <p:sldId id="404" r:id="rId68"/>
    <p:sldId id="405" r:id="rId69"/>
    <p:sldId id="400" r:id="rId70"/>
    <p:sldId id="391" r:id="rId71"/>
    <p:sldId id="392" r:id="rId72"/>
    <p:sldId id="393" r:id="rId73"/>
    <p:sldId id="394" r:id="rId74"/>
    <p:sldId id="395"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Chris Velden" initials="CV" lastIdx="15" clrIdx="0"/>
  <p:cmAuthor id="1" name="iliana Genkova" initials="iG" lastIdx="2"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79" d="100"/>
          <a:sy n="79" d="100"/>
        </p:scale>
        <p:origin x="-119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7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commentAuthors" Target="commentAuthors.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FDAC0-69C8-7349-87A9-AB650EA4F47D}" type="datetimeFigureOut">
              <a:rPr lang="en-US" smtClean="0"/>
              <a:pPr/>
              <a:t>7/29/15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C91DF5-E7BD-2B41-8DB1-2DEA6DB4983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4461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Ever since the launch of </a:t>
            </a:r>
            <a:r>
              <a:rPr lang="en-US" dirty="0" err="1" smtClean="0"/>
              <a:t>Tiros</a:t>
            </a:r>
            <a:r>
              <a:rPr lang="en-US" dirty="0" smtClean="0"/>
              <a:t> in 1960, weather satellites have played major role in the global monitoring and understanding of the atmosphere. </a:t>
            </a:r>
          </a:p>
          <a:p>
            <a:endParaRPr lang="en-US" dirty="0"/>
          </a:p>
        </p:txBody>
      </p:sp>
      <p:sp>
        <p:nvSpPr>
          <p:cNvPr id="4" name="Slide Number Placeholder 3"/>
          <p:cNvSpPr>
            <a:spLocks noGrp="1"/>
          </p:cNvSpPr>
          <p:nvPr>
            <p:ph type="sldNum" sz="quarter" idx="10"/>
          </p:nvPr>
        </p:nvSpPr>
        <p:spPr/>
        <p:txBody>
          <a:bodyPr/>
          <a:lstStyle/>
          <a:p>
            <a:fld id="{1AF5003E-F1E5-4640-9082-37FC716B992E}"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610374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B4DC5-1088-46F6-9A7B-9463818D3E24}" type="slidenum">
              <a:rPr lang="en-US" smtClean="0"/>
              <a:pPr/>
              <a:t>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022912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B4DC5-1088-46F6-9A7B-9463818D3E24}" type="slidenum">
              <a:rPr lang="en-US" smtClean="0"/>
              <a:pPr/>
              <a:t>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493134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2143937" y="694332"/>
            <a:ext cx="2570129" cy="3427529"/>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21506" name="Text Box 2"/>
          <p:cNvSpPr txBox="1">
            <a:spLocks noGrp="1" noChangeArrowheads="1"/>
          </p:cNvSpPr>
          <p:nvPr>
            <p:ph type="body"/>
          </p:nvPr>
        </p:nvSpPr>
        <p:spPr bwMode="auto">
          <a:xfrm>
            <a:off x="685477" y="4342517"/>
            <a:ext cx="5483807" cy="4113035"/>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4588" y="693738"/>
            <a:ext cx="4568825" cy="3427412"/>
          </a:xfrm>
          <a:prstGeom prst="rect">
            <a:avLst/>
          </a:prstGeom>
          <a:solidFill>
            <a:srgbClr val="FFFFFF"/>
          </a:solidFill>
          <a:ln>
            <a:solidFill>
              <a:srgbClr val="000000"/>
            </a:solidFill>
            <a:miter lim="800000"/>
            <a:headEnd/>
            <a:tailEnd/>
          </a:ln>
        </p:spPr>
      </p:sp>
      <p:sp>
        <p:nvSpPr>
          <p:cNvPr id="22530" name="Text Box 2"/>
          <p:cNvSpPr txBox="1">
            <a:spLocks noGrp="1" noChangeArrowheads="1"/>
          </p:cNvSpPr>
          <p:nvPr>
            <p:ph type="body" idx="1"/>
          </p:nvPr>
        </p:nvSpPr>
        <p:spPr bwMode="auto">
          <a:xfrm>
            <a:off x="685477" y="4342518"/>
            <a:ext cx="5485427" cy="4114506"/>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2143937" y="694332"/>
            <a:ext cx="2570129" cy="3427529"/>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26626" name="Text Box 2"/>
          <p:cNvSpPr txBox="1">
            <a:spLocks noGrp="1" noChangeArrowheads="1"/>
          </p:cNvSpPr>
          <p:nvPr>
            <p:ph type="body"/>
          </p:nvPr>
        </p:nvSpPr>
        <p:spPr bwMode="auto">
          <a:xfrm>
            <a:off x="685477" y="4342517"/>
            <a:ext cx="5483807" cy="4113035"/>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DART: Data Assimilation Research Testbed</a:t>
            </a:r>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53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830443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p>
        </p:txBody>
      </p:sp>
      <p:sp>
        <p:nvSpPr>
          <p:cNvPr id="25604" name="Slide Number Placeholder 3"/>
          <p:cNvSpPr>
            <a:spLocks noGrp="1"/>
          </p:cNvSpPr>
          <p:nvPr>
            <p:ph type="sldNum" sz="quarter" idx="5"/>
          </p:nvPr>
        </p:nvSpPr>
        <p:spPr>
          <a:noFill/>
        </p:spPr>
        <p:txBody>
          <a:bodyPr/>
          <a:lstStyle/>
          <a:p>
            <a:fld id="{D64A14C2-06B6-4AC5-8530-C5A1C26F6810}" type="slidenum">
              <a:rPr lang="en-US" smtClean="0"/>
              <a:pPr/>
              <a:t>54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14108" eaLnBrk="0" hangingPunct="0">
              <a:defRPr sz="2400">
                <a:solidFill>
                  <a:schemeClr val="tx1"/>
                </a:solidFill>
                <a:latin typeface="Arial" charset="0"/>
                <a:ea typeface="ＭＳ Ｐゴシック" charset="0"/>
                <a:cs typeface="ＭＳ Ｐゴシック" charset="0"/>
              </a:defRPr>
            </a:lvl1pPr>
            <a:lvl2pPr marL="37336197" indent="-36886175" defTabSz="91410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0022" eaLnBrk="0" fontAlgn="base" hangingPunct="0">
              <a:spcBef>
                <a:spcPct val="0"/>
              </a:spcBef>
              <a:spcAft>
                <a:spcPct val="0"/>
              </a:spcAft>
              <a:defRPr sz="2400">
                <a:solidFill>
                  <a:schemeClr val="tx1"/>
                </a:solidFill>
                <a:latin typeface="Arial" charset="0"/>
                <a:ea typeface="ＭＳ Ｐゴシック" charset="0"/>
              </a:defRPr>
            </a:lvl6pPr>
            <a:lvl7pPr marL="900044" eaLnBrk="0" fontAlgn="base" hangingPunct="0">
              <a:spcBef>
                <a:spcPct val="0"/>
              </a:spcBef>
              <a:spcAft>
                <a:spcPct val="0"/>
              </a:spcAft>
              <a:defRPr sz="2400">
                <a:solidFill>
                  <a:schemeClr val="tx1"/>
                </a:solidFill>
                <a:latin typeface="Arial" charset="0"/>
                <a:ea typeface="ＭＳ Ｐゴシック" charset="0"/>
              </a:defRPr>
            </a:lvl7pPr>
            <a:lvl8pPr marL="1350066" eaLnBrk="0" fontAlgn="base" hangingPunct="0">
              <a:spcBef>
                <a:spcPct val="0"/>
              </a:spcBef>
              <a:spcAft>
                <a:spcPct val="0"/>
              </a:spcAft>
              <a:defRPr sz="2400">
                <a:solidFill>
                  <a:schemeClr val="tx1"/>
                </a:solidFill>
                <a:latin typeface="Arial" charset="0"/>
                <a:ea typeface="ＭＳ Ｐゴシック" charset="0"/>
              </a:defRPr>
            </a:lvl8pPr>
            <a:lvl9pPr marL="18000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10433F-3C09-6A4F-89B9-F923721F7C2D}" type="slidenum">
              <a:rPr lang="en-US" sz="1200"/>
              <a:pPr eaLnBrk="1" hangingPunct="1"/>
              <a:t>59</a:t>
            </a:fld>
            <a:endParaRPr lang="en-US" sz="1200"/>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rPr>
              <a:t>Add a photo</a:t>
            </a:r>
            <a:r>
              <a:rPr lang="en-US" baseline="0" dirty="0" smtClean="0">
                <a:latin typeface="Arial" charset="0"/>
              </a:rPr>
              <a:t> of a hurricane in 3 D</a:t>
            </a:r>
            <a:endParaRPr lang="en-US" dirty="0" smtClean="0">
              <a:latin typeface="Arial" charset="0"/>
            </a:endParaRPr>
          </a:p>
          <a:p>
            <a:pPr eaLnBrk="1" hangingPunct="1"/>
            <a:endParaRPr lang="en-US" dirty="0" smtClean="0">
              <a:latin typeface="Arial" charset="0"/>
            </a:endParaRPr>
          </a:p>
          <a:p>
            <a:pPr eaLnBrk="1" hangingPunct="1"/>
            <a:r>
              <a:rPr lang="en-US" dirty="0" smtClean="0">
                <a:latin typeface="Arial" charset="0"/>
              </a:rPr>
              <a:t>Terra </a:t>
            </a:r>
            <a:r>
              <a:rPr lang="en-US" dirty="0">
                <a:latin typeface="Arial" charset="0"/>
              </a:rPr>
              <a:t>Platform: 705-km descending polar orbit, 10:30 AM LT Equator Crossing Time</a:t>
            </a:r>
          </a:p>
          <a:p>
            <a:pPr eaLnBrk="1" hangingPunct="1"/>
            <a:r>
              <a:rPr lang="en-US" dirty="0">
                <a:latin typeface="Arial" charset="0"/>
              </a:rPr>
              <a:t>4 bands: 446 (blue), 558(green), 672(red), and 866(near-infrared) nm.</a:t>
            </a:r>
          </a:p>
          <a:p>
            <a:pPr eaLnBrk="1" hangingPunct="1"/>
            <a:r>
              <a:rPr lang="en-US" b="1" dirty="0">
                <a:latin typeface="Arial" charset="0"/>
              </a:rPr>
              <a:t>Stereo height</a:t>
            </a:r>
          </a:p>
          <a:p>
            <a:pPr eaLnBrk="1" hangingPunct="1"/>
            <a:r>
              <a:rPr lang="en-US" dirty="0">
                <a:latin typeface="Arial" charset="0"/>
              </a:rPr>
              <a:t>• Derived through area/feature image matching between the  different MISR cameras, detecting cloud motion, and assigning</a:t>
            </a:r>
          </a:p>
          <a:p>
            <a:pPr eaLnBrk="1" hangingPunct="1">
              <a:spcBef>
                <a:spcPct val="50000"/>
              </a:spcBef>
            </a:pPr>
            <a:r>
              <a:rPr lang="en-US" dirty="0">
                <a:latin typeface="Arial" charset="0"/>
              </a:rPr>
              <a:t>  cloud altitude. If the stereo-derived height is above the surface   by some error value (currently 562 m), then the feature is called  cloudy. </a:t>
            </a:r>
          </a:p>
          <a:p>
            <a:pPr eaLnBrk="1" hangingPunct="1">
              <a:spcBef>
                <a:spcPct val="50000"/>
              </a:spcBef>
            </a:pPr>
            <a:r>
              <a:rPr lang="en-US" dirty="0">
                <a:latin typeface="Arial" charset="0"/>
              </a:rPr>
              <a:t>• Uses two camera triplets for motion: An-Bf-</a:t>
            </a:r>
            <a:r>
              <a:rPr lang="en-US" dirty="0" err="1">
                <a:latin typeface="Arial" charset="0"/>
              </a:rPr>
              <a:t>Df</a:t>
            </a:r>
            <a:r>
              <a:rPr lang="en-US" dirty="0">
                <a:latin typeface="Arial" charset="0"/>
              </a:rPr>
              <a:t> and An-Ba-Da • Uses two camera pairs for stereo heights: An-</a:t>
            </a:r>
            <a:r>
              <a:rPr lang="en-US" dirty="0" err="1">
                <a:latin typeface="Arial" charset="0"/>
              </a:rPr>
              <a:t>Af</a:t>
            </a:r>
            <a:r>
              <a:rPr lang="en-US" dirty="0">
                <a:latin typeface="Arial" charset="0"/>
              </a:rPr>
              <a:t> and An-</a:t>
            </a:r>
            <a:r>
              <a:rPr lang="en-US" dirty="0" err="1">
                <a:latin typeface="Arial" charset="0"/>
              </a:rPr>
              <a:t>Aa</a:t>
            </a:r>
            <a:endParaRPr lang="en-US" dirty="0">
              <a:latin typeface="Arial" charset="0"/>
            </a:endParaRPr>
          </a:p>
          <a:p>
            <a:pPr eaLnBrk="1" hangingPunct="1">
              <a:spcBef>
                <a:spcPct val="50000"/>
              </a:spcBef>
            </a:pPr>
            <a:endParaRPr lang="en-US"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MISR stereo-height retrieval is conceptually simple -an object located above the surface (such as a cloud) will appear in two different positions when viewed from two different angles. From the apparent change in position (or parallax) one can calculate the height of the object relative to the surface. Using multiple views, one can estimate both the height and velocity of the object (assuming the object moves sufficiently far in the time between when images are acquired). </a:t>
            </a:r>
            <a:endParaRPr lang="en-US" dirty="0" smtClean="0"/>
          </a:p>
          <a:p>
            <a:endParaRPr lang="en-US" dirty="0"/>
          </a:p>
        </p:txBody>
      </p:sp>
      <p:sp>
        <p:nvSpPr>
          <p:cNvPr id="4" name="Slide Number Placeholder 3"/>
          <p:cNvSpPr>
            <a:spLocks noGrp="1"/>
          </p:cNvSpPr>
          <p:nvPr>
            <p:ph type="sldNum" sz="quarter" idx="10"/>
          </p:nvPr>
        </p:nvSpPr>
        <p:spPr/>
        <p:txBody>
          <a:bodyPr/>
          <a:lstStyle/>
          <a:p>
            <a:fld id="{1AF5003E-F1E5-4640-9082-37FC716B992E}" type="slidenum">
              <a:rPr lang="en-US" smtClean="0"/>
              <a:pPr/>
              <a:t>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9891432"/>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fld id="{5511F05D-6B0D-DC41-8A86-8607440E560F}" type="slidenum">
              <a:rPr lang="en-US" sz="1200" b="0"/>
              <a:pPr/>
              <a:t>65</a:t>
            </a:fld>
            <a:endParaRPr lang="en-US" sz="1200" b="0"/>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sz="1000">
                <a:latin typeface="Arial" charset="0"/>
              </a:rPr>
              <a:t>GOES-East and GOES-West sounders provide real-time retrievals of temperature and moisture on an hourly basis. </a:t>
            </a:r>
          </a:p>
          <a:p>
            <a:pPr eaLnBrk="1" hangingPunct="1">
              <a:spcBef>
                <a:spcPct val="0"/>
              </a:spcBef>
            </a:pPr>
            <a:r>
              <a:rPr lang="en-US" sz="1000">
                <a:latin typeface="Arial" charset="0"/>
              </a:rPr>
              <a:t>The single field-of-view product is generated every hour and has spatial resolution of 10 km. </a:t>
            </a:r>
          </a:p>
          <a:p>
            <a:pPr eaLnBrk="1" hangingPunct="1">
              <a:spcBef>
                <a:spcPct val="0"/>
              </a:spcBef>
            </a:pPr>
            <a:r>
              <a:rPr lang="en-US" sz="1000">
                <a:latin typeface="Arial" charset="0"/>
              </a:rPr>
              <a:t>Vertical temperature profiles from sounder radiance measurements are produced at 40 pressure levels from 1000 to 0.1 mb using a physical retrieval algorithm that solves for </a:t>
            </a:r>
          </a:p>
          <a:p>
            <a:pPr eaLnBrk="1" hangingPunct="1">
              <a:spcBef>
                <a:spcPct val="0"/>
              </a:spcBef>
            </a:pPr>
            <a:r>
              <a:rPr lang="en-US" sz="1000">
                <a:latin typeface="Arial" charset="0"/>
              </a:rPr>
              <a:t>surface skin temperature, atmospheric temperature, and atmospheric moisture simultaneously. </a:t>
            </a:r>
          </a:p>
          <a:p>
            <a:pPr eaLnBrk="1" hangingPunct="1"/>
            <a:endParaRPr lang="en-US" sz="1000">
              <a:latin typeface="Arial" charset="0"/>
            </a:endParaRPr>
          </a:p>
          <a:p>
            <a:pPr eaLnBrk="1" hangingPunct="1"/>
            <a:r>
              <a:rPr lang="en-US" sz="1000">
                <a:latin typeface="Arial" charset="0"/>
              </a:rPr>
              <a:t>Question: / What's the resolution of the GOES sounder? /*Answer:* The detectors themselves have a resolution of approximately 8.7 km (an Instantaneous Geometric Field Of View (IGFOV) of 242 micro-radians) on a side at the sub-satellite point (ie, 0 Latitude and 75 W Longitude for the eastern satellite). However, the IGFOV spacing (sampling) at the sub-satellite point is only every 10 km (280 micro-radians). This is why the sounder is said to have a "nominal resolution" of 10 km. </a:t>
            </a:r>
            <a:br>
              <a:rPr lang="en-US" sz="1000">
                <a:latin typeface="Arial" charset="0"/>
              </a:rPr>
            </a:br>
            <a:r>
              <a:rPr lang="en-US" sz="1000">
                <a:latin typeface="Arial" charset="0"/>
              </a:rPr>
              <a:t/>
            </a:r>
            <a:br>
              <a:rPr lang="en-US" sz="1000">
                <a:latin typeface="Arial" charset="0"/>
              </a:rPr>
            </a:br>
            <a:r>
              <a:rPr lang="en-US" sz="1000">
                <a:latin typeface="Arial" charset="0"/>
              </a:rPr>
              <a:t>Now, just as with the imager, the FOV resolution (area that is sensed) becomes more coarse as the sample is taken at higher local zenith angles (the local zenith angle is the same as the absolute value of the latitude for locations at the same longitude as the satellite). So, if the eastern sounder is taking samples over Wisconsin, the resolution is basically 11 km (East/West) by 16 km (North-South). </a:t>
            </a:r>
            <a:br>
              <a:rPr lang="en-US" sz="1000">
                <a:latin typeface="Arial" charset="0"/>
              </a:rPr>
            </a:br>
            <a:endParaRPr lang="en-US" sz="10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5003E-F1E5-4640-9082-37FC716B992E}" type="slidenum">
              <a:rPr lang="en-US" smtClean="0"/>
              <a:pPr/>
              <a:t>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98256669"/>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fld id="{0D53F376-FA23-DA4F-90EA-8F4DE1001690}" type="slidenum">
              <a:rPr lang="en-US" sz="1200" b="0"/>
              <a:pPr/>
              <a:t>66</a:t>
            </a:fld>
            <a:endParaRPr lang="en-US" sz="1200" b="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a:latin typeface="Arial" charset="0"/>
              </a:rPr>
              <a:t>On the left – targets (clouds are black!)</a:t>
            </a:r>
          </a:p>
          <a:p>
            <a:pPr eaLnBrk="1" hangingPunct="1"/>
            <a:r>
              <a:rPr lang="en-US">
                <a:latin typeface="Arial" charset="0"/>
              </a:rPr>
              <a:t>On the right – wind vectors at 500mb</a:t>
            </a:r>
          </a:p>
          <a:p>
            <a:pPr eaLnBrk="1" hangingPunct="1"/>
            <a:endParaRPr lang="en-US">
              <a:latin typeface="Arial" charset="0"/>
            </a:endParaRPr>
          </a:p>
          <a:p>
            <a:pPr eaLnBrk="1" hangingPunct="1"/>
            <a:r>
              <a:rPr lang="en-US">
                <a:latin typeface="Arial" charset="0"/>
              </a:rPr>
              <a:t>Before showing results, point out this is preliminary results! First attempt at deriving moisture tracked winds form the sounder.</a:t>
            </a:r>
          </a:p>
          <a:p>
            <a:pPr eaLnBrk="1" hangingPunct="1"/>
            <a:r>
              <a:rPr lang="en-US">
                <a:latin typeface="Arial" charset="0"/>
              </a:rPr>
              <a:t>Wind code has not been significantly changed to accommodate the specific of the data set.</a:t>
            </a:r>
          </a:p>
          <a:p>
            <a:pPr eaLnBrk="1" hangingPunct="1"/>
            <a:endParaRPr lang="en-US">
              <a:latin typeface="Arial" charset="0"/>
            </a:endParaRPr>
          </a:p>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fld id="{C2C1B03E-2F2D-6644-A557-04517BC22A61}" type="slidenum">
              <a:rPr lang="en-US" sz="1200" b="0"/>
              <a:pPr/>
              <a:t>67</a:t>
            </a:fld>
            <a:endParaRPr lang="en-US" sz="1200" b="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a:latin typeface="Arial" charset="0"/>
              </a:rPr>
              <a:t>Winds at only 20 pressure levels have been shown, due to limitation in the wind code, but the code will be worked on.</a:t>
            </a:r>
          </a:p>
          <a:p>
            <a:pPr eaLnBrk="1" hangingPunct="1"/>
            <a:r>
              <a:rPr lang="en-US">
                <a:latin typeface="Arial" charset="0"/>
              </a:rPr>
              <a:t>These are only Flag 0-3, all QI winds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fld id="{191F4DD5-1896-2E46-A527-94608EC577FC}" type="slidenum">
              <a:rPr lang="en-US" sz="1200" b="0"/>
              <a:pPr/>
              <a:t>68</a:t>
            </a:fld>
            <a:endParaRPr lang="en-US" sz="1200" b="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Scatterometers winds affect the full range of ocean movement - from individual surface waves to current systems, modulate air-sea exchange of heat, momentum, gases, particulates </a:t>
            </a:r>
          </a:p>
          <a:p>
            <a:endParaRPr lang="en-US" dirty="0"/>
          </a:p>
        </p:txBody>
      </p:sp>
      <p:sp>
        <p:nvSpPr>
          <p:cNvPr id="4" name="Slide Number Placeholder 3"/>
          <p:cNvSpPr>
            <a:spLocks noGrp="1"/>
          </p:cNvSpPr>
          <p:nvPr>
            <p:ph type="sldNum" sz="quarter" idx="10"/>
          </p:nvPr>
        </p:nvSpPr>
        <p:spPr/>
        <p:txBody>
          <a:bodyPr/>
          <a:lstStyle/>
          <a:p>
            <a:fld id="{1BC91DF5-E7BD-2B41-8DB1-2DEA6DB49838}" type="slidenum">
              <a:rPr lang="en-US" smtClean="0"/>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a:latin typeface="Times New Roman" pitchFamily="-84" charset="0"/>
            </a:endParaRPr>
          </a:p>
        </p:txBody>
      </p:sp>
      <p:sp>
        <p:nvSpPr>
          <p:cNvPr id="27652" name="Slide Number Placeholder 3"/>
          <p:cNvSpPr>
            <a:spLocks noGrp="1"/>
          </p:cNvSpPr>
          <p:nvPr>
            <p:ph type="sldNum" sz="quarter"/>
          </p:nvPr>
        </p:nvSpPr>
        <p:spPr>
          <a:noFill/>
        </p:spPr>
        <p:txBody>
          <a:bodyPr/>
          <a:lstStyle/>
          <a:p>
            <a:fld id="{1EB59F0A-C3F2-5542-9B1A-39095470334C}" type="slidenum">
              <a:rPr lang="en-GB"/>
              <a:pPr/>
              <a:t>25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a:latin typeface="Times New Roman" pitchFamily="-84" charset="0"/>
            </a:endParaRPr>
          </a:p>
        </p:txBody>
      </p:sp>
      <p:sp>
        <p:nvSpPr>
          <p:cNvPr id="29700" name="Slide Number Placeholder 3"/>
          <p:cNvSpPr>
            <a:spLocks noGrp="1"/>
          </p:cNvSpPr>
          <p:nvPr>
            <p:ph type="sldNum" sz="quarter"/>
          </p:nvPr>
        </p:nvSpPr>
        <p:spPr>
          <a:noFill/>
        </p:spPr>
        <p:txBody>
          <a:bodyPr/>
          <a:lstStyle/>
          <a:p>
            <a:fld id="{0F1C91B7-BDAE-EF4D-BFB3-2409BEC4A1DE}" type="slidenum">
              <a:rPr lang="en-GB"/>
              <a:pPr/>
              <a:t>27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a:latin typeface="Times New Roman" pitchFamily="-84" charset="0"/>
            </a:endParaRPr>
          </a:p>
        </p:txBody>
      </p:sp>
      <p:sp>
        <p:nvSpPr>
          <p:cNvPr id="33796" name="Slide Number Placeholder 3"/>
          <p:cNvSpPr>
            <a:spLocks noGrp="1"/>
          </p:cNvSpPr>
          <p:nvPr>
            <p:ph type="sldNum" sz="quarter"/>
          </p:nvPr>
        </p:nvSpPr>
        <p:spPr>
          <a:noFill/>
        </p:spPr>
        <p:txBody>
          <a:bodyPr/>
          <a:lstStyle/>
          <a:p>
            <a:fld id="{B8212347-07EB-C442-8E32-3E1C86340F36}" type="slidenum">
              <a:rPr lang="en-GB"/>
              <a:pPr/>
              <a:t>28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a:latin typeface="Times New Roman" pitchFamily="-84" charset="0"/>
            </a:endParaRPr>
          </a:p>
        </p:txBody>
      </p:sp>
      <p:sp>
        <p:nvSpPr>
          <p:cNvPr id="35844" name="Slide Number Placeholder 3"/>
          <p:cNvSpPr>
            <a:spLocks noGrp="1"/>
          </p:cNvSpPr>
          <p:nvPr>
            <p:ph type="sldNum" sz="quarter"/>
          </p:nvPr>
        </p:nvSpPr>
        <p:spPr>
          <a:noFill/>
        </p:spPr>
        <p:txBody>
          <a:bodyPr/>
          <a:lstStyle/>
          <a:p>
            <a:fld id="{48BD8C17-99EA-3848-91A8-D6A252DF61D8}" type="slidenum">
              <a:rPr lang="en-GB"/>
              <a:pPr/>
              <a:t>31</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B4DC5-1088-46F6-9A7B-9463818D3E24}" type="slidenum">
              <a:rPr lang="en-US" smtClean="0"/>
              <a:pPr/>
              <a:t>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7889610"/>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improvement</a:t>
            </a:r>
            <a:endParaRPr lang="en-US" dirty="0"/>
          </a:p>
        </p:txBody>
      </p:sp>
      <p:sp>
        <p:nvSpPr>
          <p:cNvPr id="4" name="Slide Number Placeholder 3"/>
          <p:cNvSpPr>
            <a:spLocks noGrp="1"/>
          </p:cNvSpPr>
          <p:nvPr>
            <p:ph type="sldNum" sz="quarter" idx="10"/>
          </p:nvPr>
        </p:nvSpPr>
        <p:spPr/>
        <p:txBody>
          <a:bodyPr/>
          <a:lstStyle/>
          <a:p>
            <a:fld id="{EA4B4DC5-1088-46F6-9A7B-9463818D3E24}" type="slidenum">
              <a:rPr lang="en-US" smtClean="0"/>
              <a:pPr/>
              <a:t>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2221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1FDC24-F837-B04A-81CE-B681793844E1}" type="datetimeFigureOut">
              <a:rPr lang="en-US" smtClean="0"/>
              <a:pPr/>
              <a:t>7/29/15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FDC24-F837-B04A-81CE-B681793844E1}" type="datetimeFigureOut">
              <a:rPr lang="en-US" smtClean="0"/>
              <a:pPr/>
              <a:t>7/29/15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FDC24-F837-B04A-81CE-B681793844E1}" type="datetimeFigureOut">
              <a:rPr lang="en-US" smtClean="0"/>
              <a:pPr/>
              <a:t>7/29/15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2280A94-9801-2D4D-A59A-184CB51D7A6D}"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533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Custom Layout">
    <p:spTree>
      <p:nvGrpSpPr>
        <p:cNvPr id="1" name=""/>
        <p:cNvGrpSpPr/>
        <p:nvPr/>
      </p:nvGrpSpPr>
      <p:grpSpPr>
        <a:xfrm>
          <a:off x="0" y="0"/>
          <a:ext cx="0" cy="0"/>
          <a:chOff x="0" y="0"/>
          <a:chExt cx="0" cy="0"/>
        </a:xfrm>
      </p:grpSpPr>
      <p:sp>
        <p:nvSpPr>
          <p:cNvPr id="3" name="AutoShape 3"/>
          <p:cNvSpPr>
            <a:spLocks noChangeArrowheads="1"/>
          </p:cNvSpPr>
          <p:nvPr/>
        </p:nvSpPr>
        <p:spPr bwMode="auto">
          <a:xfrm>
            <a:off x="468313" y="6356350"/>
            <a:ext cx="5688012" cy="282575"/>
          </a:xfrm>
          <a:prstGeom prst="parallelogram">
            <a:avLst>
              <a:gd name="adj" fmla="val 48739"/>
            </a:avLst>
          </a:prstGeom>
          <a:solidFill>
            <a:srgbClr val="0F369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defTabSz="449263" eaLnBrk="0" fontAlgn="base" hangingPunct="0">
              <a:lnSpc>
                <a:spcPct val="151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defRPr>
            </a:lvl6pPr>
            <a:lvl7pPr marL="2971800" indent="-228600" defTabSz="449263" eaLnBrk="0" fontAlgn="base" hangingPunct="0">
              <a:lnSpc>
                <a:spcPct val="151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defRPr>
            </a:lvl7pPr>
            <a:lvl8pPr marL="3429000" indent="-228600" defTabSz="449263" eaLnBrk="0" fontAlgn="base" hangingPunct="0">
              <a:lnSpc>
                <a:spcPct val="151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defRPr>
            </a:lvl8pPr>
            <a:lvl9pPr marL="3886200" indent="-228600" defTabSz="449263" eaLnBrk="0" fontAlgn="base" hangingPunct="0">
              <a:lnSpc>
                <a:spcPct val="151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defRPr>
            </a:lvl9pPr>
          </a:lstStyle>
          <a:p>
            <a:pPr>
              <a:lnSpc>
                <a:spcPct val="151000"/>
              </a:lnSpc>
              <a:buClr>
                <a:srgbClr val="000000"/>
              </a:buClr>
              <a:buSzPct val="100000"/>
              <a:buFont typeface="Arial" panose="020B0604020202020204" pitchFamily="34" charset="0"/>
              <a:buNone/>
              <a:defRPr/>
            </a:pPr>
            <a:endParaRPr lang="en-US" altLang="en-US" smtClean="0"/>
          </a:p>
        </p:txBody>
      </p:sp>
      <p:sp>
        <p:nvSpPr>
          <p:cNvPr id="4" name="Rectangle 5"/>
          <p:cNvSpPr>
            <a:spLocks noChangeArrowheads="1"/>
          </p:cNvSpPr>
          <p:nvPr/>
        </p:nvSpPr>
        <p:spPr bwMode="auto">
          <a:xfrm>
            <a:off x="5364163" y="5373688"/>
            <a:ext cx="792162" cy="333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lIns="90000" tIns="46800" rIns="90000" bIns="46800">
            <a:prstTxWarp prst="textNoShape">
              <a:avLst/>
            </a:prstTxWarp>
          </a:bodyPr>
          <a:lstStyle/>
          <a:p>
            <a:pPr>
              <a:buClr>
                <a:srgbClr val="FFFFFF"/>
              </a:buClr>
              <a:buSzPct val="100000"/>
              <a:buFont typeface="Arial" pitchFamily="-8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FFFFFF"/>
                </a:solidFill>
              </a:rPr>
              <a:t>Slide </a:t>
            </a:r>
            <a:fld id="{6AC376CB-792E-364C-9A8A-423970925FBF}" type="slidenum">
              <a:rPr lang="en-GB" sz="1200" b="1">
                <a:solidFill>
                  <a:srgbClr val="FFFFFF"/>
                </a:solidFill>
              </a:rPr>
              <a:pPr>
                <a:buClr>
                  <a:srgbClr val="FFFFFF"/>
                </a:buClr>
                <a:buSzPct val="100000"/>
                <a:buFont typeface="Arial" pitchFamily="-8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a:t>
            </a:fld>
            <a:endParaRPr lang="en-GB" sz="1200" b="1">
              <a:solidFill>
                <a:srgbClr val="FFFFFF"/>
              </a:solidFill>
            </a:endParaRPr>
          </a:p>
        </p:txBody>
      </p:sp>
      <p:pic>
        <p:nvPicPr>
          <p:cNvPr id="5" name="Picture 6"/>
          <p:cNvPicPr>
            <a:picLocks noChangeAspect="1" noChangeArrowheads="1"/>
          </p:cNvPicPr>
          <p:nvPr/>
        </p:nvPicPr>
        <p:blipFill>
          <a:blip r:embed="rId2"/>
          <a:srcRect/>
          <a:stretch>
            <a:fillRect/>
          </a:stretch>
        </p:blipFill>
        <p:spPr bwMode="auto">
          <a:xfrm>
            <a:off x="6443663" y="6310313"/>
            <a:ext cx="2084387" cy="3746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FDC24-F837-B04A-81CE-B681793844E1}" type="datetimeFigureOut">
              <a:rPr lang="en-US" smtClean="0"/>
              <a:pPr/>
              <a:t>7/29/15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1FDC24-F837-B04A-81CE-B681793844E1}" type="datetimeFigureOut">
              <a:rPr lang="en-US" smtClean="0"/>
              <a:pPr/>
              <a:t>7/29/15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1FDC24-F837-B04A-81CE-B681793844E1}" type="datetimeFigureOut">
              <a:rPr lang="en-US" smtClean="0"/>
              <a:pPr/>
              <a:t>7/29/15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1FDC24-F837-B04A-81CE-B681793844E1}" type="datetimeFigureOut">
              <a:rPr lang="en-US" smtClean="0"/>
              <a:pPr/>
              <a:t>7/29/15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1FDC24-F837-B04A-81CE-B681793844E1}" type="datetimeFigureOut">
              <a:rPr lang="en-US" smtClean="0"/>
              <a:pPr/>
              <a:t>7/29/15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FDC24-F837-B04A-81CE-B681793844E1}" type="datetimeFigureOut">
              <a:rPr lang="en-US" smtClean="0"/>
              <a:pPr/>
              <a:t>7/29/15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1FDC24-F837-B04A-81CE-B681793844E1}" type="datetimeFigureOut">
              <a:rPr lang="en-US" smtClean="0"/>
              <a:pPr/>
              <a:t>7/29/15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1FDC24-F837-B04A-81CE-B681793844E1}" type="datetimeFigureOut">
              <a:rPr lang="en-US" smtClean="0"/>
              <a:pPr/>
              <a:t>7/29/15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0787A-85AE-7F44-AFDF-FD7C76F7B6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FDC24-F837-B04A-81CE-B681793844E1}" type="datetimeFigureOut">
              <a:rPr lang="en-US" smtClean="0"/>
              <a:pPr/>
              <a:t>7/29/15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0787A-85AE-7F44-AFDF-FD7C76F7B68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Microsoft_Equation1.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38.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50.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jpeg"/><Relationship Id="rId3"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df"/><Relationship Id="rId5" Type="http://schemas.openxmlformats.org/officeDocument/2006/relationships/image" Target="../media/image60.png"/><Relationship Id="rId6" Type="http://schemas.openxmlformats.org/officeDocument/2006/relationships/image" Target="../media/image61.pdf"/><Relationship Id="rId7" Type="http://schemas.openxmlformats.org/officeDocument/2006/relationships/image" Target="../media/image62.png"/><Relationship Id="rId8"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g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3" Type="http://schemas.openxmlformats.org/officeDocument/2006/relationships/image" Target="../media/image80.gif"/><Relationship Id="rId4"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imss.ssec.wisc.edu/iwwg/iwwg.html" TargetMode="Externa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4068308" y="5215349"/>
            <a:ext cx="4904650" cy="127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i="1" dirty="0" smtClean="0"/>
              <a:t>Clockwise:</a:t>
            </a:r>
          </a:p>
          <a:p>
            <a:pPr algn="r" eaLnBrk="1" hangingPunct="1">
              <a:spcBef>
                <a:spcPct val="50000"/>
              </a:spcBef>
            </a:pPr>
            <a:r>
              <a:rPr lang="en-US" sz="1400" i="1" dirty="0" smtClean="0"/>
              <a:t>ATS-1, 1967, Court. of NASA</a:t>
            </a:r>
          </a:p>
          <a:p>
            <a:pPr algn="r" eaLnBrk="1" hangingPunct="1">
              <a:spcBef>
                <a:spcPct val="50000"/>
              </a:spcBef>
            </a:pPr>
            <a:r>
              <a:rPr lang="en-US" sz="1400" i="1" dirty="0" smtClean="0"/>
              <a:t>ATS-3, 18 Nov 1967, Court. of NASA</a:t>
            </a:r>
          </a:p>
          <a:p>
            <a:pPr algn="r" eaLnBrk="1" hangingPunct="1">
              <a:spcBef>
                <a:spcPct val="50000"/>
              </a:spcBef>
            </a:pPr>
            <a:r>
              <a:rPr lang="en-US" sz="1400" i="1" dirty="0" smtClean="0"/>
              <a:t>23 Aug 1992, Hurricane Andrew, Courtesy </a:t>
            </a:r>
            <a:r>
              <a:rPr lang="en-US" sz="1400" i="1" dirty="0"/>
              <a:t>of </a:t>
            </a:r>
            <a:r>
              <a:rPr lang="en-US" sz="1400" i="1" dirty="0" smtClean="0"/>
              <a:t>NOAA</a:t>
            </a:r>
            <a:endParaRPr lang="en-US" sz="1400" dirty="0"/>
          </a:p>
        </p:txBody>
      </p:sp>
      <p:pic>
        <p:nvPicPr>
          <p:cNvPr id="8" name="Picture 7" descr="NOV1867.JPG"/>
          <p:cNvPicPr>
            <a:picLocks noChangeAspect="1"/>
          </p:cNvPicPr>
          <p:nvPr/>
        </p:nvPicPr>
        <p:blipFill>
          <a:blip r:embed="rId3"/>
          <a:stretch>
            <a:fillRect/>
          </a:stretch>
        </p:blipFill>
        <p:spPr>
          <a:xfrm>
            <a:off x="4164769" y="80617"/>
            <a:ext cx="4904650" cy="4719787"/>
          </a:xfrm>
          <a:prstGeom prst="rect">
            <a:avLst/>
          </a:prstGeom>
        </p:spPr>
      </p:pic>
      <p:pic>
        <p:nvPicPr>
          <p:cNvPr id="10" name="Picture 9" descr="3a_hurricane-andrew.JPG"/>
          <p:cNvPicPr>
            <a:picLocks noChangeAspect="1"/>
          </p:cNvPicPr>
          <p:nvPr/>
        </p:nvPicPr>
        <p:blipFill>
          <a:blip r:embed="rId4"/>
          <a:stretch>
            <a:fillRect/>
          </a:stretch>
        </p:blipFill>
        <p:spPr>
          <a:xfrm>
            <a:off x="172814" y="3518443"/>
            <a:ext cx="3893947" cy="2920461"/>
          </a:xfrm>
          <a:prstGeom prst="rect">
            <a:avLst/>
          </a:prstGeom>
        </p:spPr>
      </p:pic>
      <p:pic>
        <p:nvPicPr>
          <p:cNvPr id="11" name="Picture 10" descr="ATS1_1967.jpg"/>
          <p:cNvPicPr>
            <a:picLocks noChangeAspect="1"/>
          </p:cNvPicPr>
          <p:nvPr/>
        </p:nvPicPr>
        <p:blipFill>
          <a:blip r:embed="rId5"/>
          <a:stretch>
            <a:fillRect/>
          </a:stretch>
        </p:blipFill>
        <p:spPr>
          <a:xfrm>
            <a:off x="172814" y="142297"/>
            <a:ext cx="3893947" cy="322310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616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INDSMU8.GIF"/>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6" b="13336"/>
          <a:stretch>
            <a:fillRect/>
          </a:stretch>
        </p:blipFill>
        <p:spPr/>
      </p:pic>
      <p:sp>
        <p:nvSpPr>
          <p:cNvPr id="5" name="Title 1"/>
          <p:cNvSpPr txBox="1">
            <a:spLocks/>
          </p:cNvSpPr>
          <p:nvPr/>
        </p:nvSpPr>
        <p:spPr>
          <a:xfrm>
            <a:off x="609600" y="7616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Arial"/>
                <a:cs typeface="Arial"/>
              </a:rPr>
              <a:t>Example: AMVs off the coast of Australia</a:t>
            </a:r>
          </a:p>
          <a:p>
            <a:r>
              <a:rPr lang="en-US" sz="1600" b="1" dirty="0" smtClean="0">
                <a:latin typeface="Arial"/>
                <a:cs typeface="Arial"/>
              </a:rPr>
              <a:t>(Low-level yellow, Upper-level red/magenta)</a:t>
            </a:r>
            <a:endParaRPr lang="en-US" sz="1600" b="1" dirty="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4178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wg8wvir-1.GIF"/>
          <p:cNvPicPr>
            <a:picLocks noChangeAspect="1"/>
          </p:cNvPicPr>
          <p:nvPr/>
        </p:nvPicPr>
        <p:blipFill>
          <a:blip r:embed="rId2"/>
          <a:stretch>
            <a:fillRect/>
          </a:stretch>
        </p:blipFill>
        <p:spPr>
          <a:xfrm>
            <a:off x="84666" y="63499"/>
            <a:ext cx="8991602" cy="6743702"/>
          </a:xfrm>
          <a:prstGeom prst="rect">
            <a:avLst/>
          </a:prstGeom>
        </p:spPr>
      </p:pic>
      <p:sp>
        <p:nvSpPr>
          <p:cNvPr id="5" name="Rectangle 7"/>
          <p:cNvSpPr>
            <a:spLocks noChangeArrowheads="1"/>
          </p:cNvSpPr>
          <p:nvPr/>
        </p:nvSpPr>
        <p:spPr bwMode="auto">
          <a:xfrm>
            <a:off x="163029" y="142141"/>
            <a:ext cx="8834873" cy="6586418"/>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square">
            <a:spAutoFit/>
          </a:bodyPr>
          <a:lstStyle/>
          <a:p>
            <a:pPr algn="ctr" eaLnBrk="0" hangingPunct="0"/>
            <a:r>
              <a:rPr lang="en-US" sz="2400" dirty="0" smtClean="0">
                <a:latin typeface="Arial"/>
                <a:cs typeface="Arial"/>
              </a:rPr>
              <a:t>Atmospheric Motion Vectors (AMV): Properties</a:t>
            </a:r>
          </a:p>
          <a:p>
            <a:pPr algn="ctr" eaLnBrk="0" hangingPunct="0"/>
            <a:endParaRPr lang="en-US" dirty="0" smtClean="0">
              <a:latin typeface="Arial"/>
              <a:cs typeface="Arial"/>
            </a:endParaRPr>
          </a:p>
          <a:p>
            <a:pPr eaLnBrk="0" hangingPunct="0"/>
            <a:r>
              <a:rPr lang="en-US" sz="2000" dirty="0" smtClean="0">
                <a:latin typeface="Arial"/>
                <a:cs typeface="Arial"/>
              </a:rPr>
              <a:t>Attributes: Estimates of Wind Speed, Direction, Height</a:t>
            </a:r>
          </a:p>
          <a:p>
            <a:pPr eaLnBrk="0" hangingPunct="0"/>
            <a:endParaRPr lang="en-US" sz="2000" dirty="0" smtClean="0">
              <a:latin typeface="Arial"/>
              <a:cs typeface="Arial"/>
            </a:endParaRPr>
          </a:p>
          <a:p>
            <a:pPr eaLnBrk="0" hangingPunct="0"/>
            <a:r>
              <a:rPr lang="en-US" sz="2000" dirty="0" smtClean="0">
                <a:latin typeface="Arial"/>
                <a:cs typeface="Arial"/>
              </a:rPr>
              <a:t>Coverage: Geostationary (full disk, hourly intervals), Polar (n/s of 70N/S lat., ~100min intervals)</a:t>
            </a:r>
          </a:p>
          <a:p>
            <a:pPr eaLnBrk="0" hangingPunct="0"/>
            <a:endParaRPr lang="en-US" sz="2000" dirty="0" smtClean="0">
              <a:latin typeface="Arial"/>
              <a:cs typeface="Arial"/>
            </a:endParaRPr>
          </a:p>
          <a:p>
            <a:pPr eaLnBrk="0" hangingPunct="0"/>
            <a:r>
              <a:rPr lang="en-US" sz="2000" dirty="0" smtClean="0">
                <a:latin typeface="Arial"/>
                <a:cs typeface="Arial"/>
              </a:rPr>
              <a:t>Spectral types: VIS (~0.65μm), SWIR (~3.9μm), IR(~11-12μm), </a:t>
            </a:r>
          </a:p>
          <a:p>
            <a:pPr eaLnBrk="0" hangingPunct="0"/>
            <a:r>
              <a:rPr lang="en-US" sz="2000" dirty="0" smtClean="0">
                <a:latin typeface="Arial"/>
                <a:cs typeface="Arial"/>
              </a:rPr>
              <a:t>                         cloudy/clear WV (~6.7μm)</a:t>
            </a:r>
          </a:p>
          <a:p>
            <a:pPr eaLnBrk="0" hangingPunct="0"/>
            <a:endParaRPr lang="en-US" sz="2000" dirty="0" smtClean="0">
              <a:latin typeface="Arial"/>
              <a:cs typeface="Arial"/>
            </a:endParaRPr>
          </a:p>
          <a:p>
            <a:pPr eaLnBrk="0" hangingPunct="0"/>
            <a:r>
              <a:rPr lang="en-US" sz="2000" dirty="0" smtClean="0">
                <a:latin typeface="Arial"/>
                <a:cs typeface="Arial"/>
              </a:rPr>
              <a:t>Vertical attributes: Dependence on clouds, generally best coverage in lower </a:t>
            </a:r>
            <a:r>
              <a:rPr lang="en-US" sz="2000" dirty="0">
                <a:latin typeface="Arial"/>
                <a:cs typeface="Arial"/>
              </a:rPr>
              <a:t>levels </a:t>
            </a:r>
            <a:r>
              <a:rPr lang="en-US" sz="2000" dirty="0" smtClean="0">
                <a:latin typeface="Arial"/>
                <a:cs typeface="Arial"/>
              </a:rPr>
              <a:t>(950 </a:t>
            </a:r>
            <a:r>
              <a:rPr lang="en-US" sz="2000" dirty="0" err="1">
                <a:latin typeface="Arial"/>
                <a:cs typeface="Arial"/>
              </a:rPr>
              <a:t>hPa</a:t>
            </a:r>
            <a:r>
              <a:rPr lang="en-US" sz="2000" dirty="0">
                <a:latin typeface="Arial"/>
                <a:cs typeface="Arial"/>
              </a:rPr>
              <a:t> - 700 </a:t>
            </a:r>
            <a:r>
              <a:rPr lang="en-US" sz="2000" dirty="0" err="1">
                <a:latin typeface="Arial"/>
                <a:cs typeface="Arial"/>
              </a:rPr>
              <a:t>hPa</a:t>
            </a:r>
            <a:r>
              <a:rPr lang="en-US" sz="2000" dirty="0" smtClean="0">
                <a:latin typeface="Arial"/>
                <a:cs typeface="Arial"/>
              </a:rPr>
              <a:t>) </a:t>
            </a:r>
            <a:r>
              <a:rPr lang="en-US" sz="2000" dirty="0">
                <a:latin typeface="Arial"/>
                <a:cs typeface="Arial"/>
              </a:rPr>
              <a:t>over </a:t>
            </a:r>
            <a:r>
              <a:rPr lang="en-US" sz="2000" dirty="0" smtClean="0">
                <a:latin typeface="Arial"/>
                <a:cs typeface="Arial"/>
              </a:rPr>
              <a:t>marine areas (cumulus clouds), and upper </a:t>
            </a:r>
            <a:r>
              <a:rPr lang="en-US" sz="2000" dirty="0">
                <a:latin typeface="Arial"/>
                <a:cs typeface="Arial"/>
              </a:rPr>
              <a:t>levels (400hPa – </a:t>
            </a:r>
            <a:r>
              <a:rPr lang="en-US" sz="2000" dirty="0" smtClean="0">
                <a:latin typeface="Arial"/>
                <a:cs typeface="Arial"/>
              </a:rPr>
              <a:t>150hPa) with cirrus clouds. Mid-levels (700hPa - 400hPa) are normally sparse in coverage.</a:t>
            </a:r>
          </a:p>
          <a:p>
            <a:pPr eaLnBrk="0" hangingPunct="0"/>
            <a:endParaRPr lang="en-US" sz="2000" dirty="0" smtClean="0">
              <a:latin typeface="Arial"/>
              <a:cs typeface="Arial"/>
            </a:endParaRPr>
          </a:p>
          <a:p>
            <a:pPr eaLnBrk="0" hangingPunct="0"/>
            <a:r>
              <a:rPr lang="en-US" sz="2000" dirty="0" smtClean="0">
                <a:latin typeface="Arial"/>
                <a:cs typeface="Arial"/>
              </a:rPr>
              <a:t>Operational Producer/Satellite:  NESDIS: GOES, NPP/JPSS </a:t>
            </a:r>
          </a:p>
          <a:p>
            <a:pPr eaLnBrk="0" hangingPunct="0"/>
            <a:r>
              <a:rPr lang="en-US" sz="2000" dirty="0" smtClean="0">
                <a:latin typeface="Arial"/>
                <a:cs typeface="Arial"/>
              </a:rPr>
              <a:t>                                                   EUMETSAT: </a:t>
            </a:r>
            <a:r>
              <a:rPr lang="en-US" sz="2000" dirty="0" err="1" smtClean="0">
                <a:latin typeface="Arial"/>
                <a:cs typeface="Arial"/>
              </a:rPr>
              <a:t>Meteosat</a:t>
            </a:r>
            <a:r>
              <a:rPr lang="en-US" sz="2000" dirty="0" smtClean="0">
                <a:latin typeface="Arial"/>
                <a:cs typeface="Arial"/>
              </a:rPr>
              <a:t>, </a:t>
            </a:r>
            <a:r>
              <a:rPr lang="en-US" sz="2000" dirty="0" err="1" smtClean="0">
                <a:latin typeface="Arial"/>
                <a:cs typeface="Arial"/>
              </a:rPr>
              <a:t>Metop</a:t>
            </a:r>
            <a:r>
              <a:rPr lang="en-US" sz="2000" dirty="0" smtClean="0">
                <a:latin typeface="Arial"/>
                <a:cs typeface="Arial"/>
              </a:rPr>
              <a:t> </a:t>
            </a:r>
          </a:p>
          <a:p>
            <a:pPr eaLnBrk="0" hangingPunct="0"/>
            <a:r>
              <a:rPr lang="en-US" sz="2000" dirty="0" smtClean="0">
                <a:latin typeface="Arial"/>
                <a:cs typeface="Arial"/>
              </a:rPr>
              <a:t>                                                   JMA: MTSAT, HIMAWARI </a:t>
            </a:r>
          </a:p>
          <a:p>
            <a:pPr eaLnBrk="0" hangingPunct="0"/>
            <a:r>
              <a:rPr lang="en-US" sz="2000" dirty="0" smtClean="0">
                <a:latin typeface="Arial"/>
                <a:cs typeface="Arial"/>
              </a:rPr>
              <a:t>                                                   CMA: FY-2 </a:t>
            </a:r>
          </a:p>
          <a:p>
            <a:pPr eaLnBrk="0" hangingPunct="0"/>
            <a:r>
              <a:rPr lang="en-US" sz="2000" dirty="0" smtClean="0">
                <a:latin typeface="Arial"/>
                <a:cs typeface="Arial"/>
              </a:rPr>
              <a:t>                                                   India: </a:t>
            </a:r>
            <a:r>
              <a:rPr lang="en-US" sz="2000" dirty="0" err="1" smtClean="0">
                <a:latin typeface="Arial"/>
                <a:cs typeface="Arial"/>
              </a:rPr>
              <a:t>Kalpana</a:t>
            </a:r>
            <a:r>
              <a:rPr lang="en-US" sz="2000" dirty="0" smtClean="0">
                <a:latin typeface="Arial"/>
                <a:cs typeface="Arial"/>
              </a:rPr>
              <a:t>, INSAT-3D</a:t>
            </a:r>
          </a:p>
          <a:p>
            <a:pPr eaLnBrk="0" hangingPunct="0"/>
            <a:r>
              <a:rPr lang="en-US" sz="2000" dirty="0">
                <a:latin typeface="Arial"/>
                <a:cs typeface="Arial"/>
              </a:rPr>
              <a:t> </a:t>
            </a:r>
            <a:r>
              <a:rPr lang="en-US" sz="2000" dirty="0" smtClean="0">
                <a:latin typeface="Arial"/>
                <a:cs typeface="Arial"/>
              </a:rPr>
              <a:t>                                                  Korea: KOMPSAT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39796" y="104357"/>
            <a:ext cx="8834873" cy="6586418"/>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square">
            <a:spAutoFit/>
          </a:bodyPr>
          <a:lstStyle/>
          <a:p>
            <a:pPr algn="ctr" eaLnBrk="0" hangingPunct="0"/>
            <a:r>
              <a:rPr lang="en-US" sz="2400" dirty="0" smtClean="0">
                <a:latin typeface="Arial"/>
                <a:cs typeface="Arial"/>
              </a:rPr>
              <a:t>Atmospheric Motion Vectors (AMV): Quality Control</a:t>
            </a:r>
          </a:p>
          <a:p>
            <a:pPr algn="ctr" eaLnBrk="0" hangingPunct="0"/>
            <a:endParaRPr lang="en-US" dirty="0" smtClean="0">
              <a:latin typeface="Arial"/>
              <a:cs typeface="Arial"/>
            </a:endParaRPr>
          </a:p>
          <a:p>
            <a:pPr eaLnBrk="0" hangingPunct="0"/>
            <a:r>
              <a:rPr lang="en-US" sz="2000" dirty="0" smtClean="0">
                <a:latin typeface="Arial"/>
                <a:cs typeface="Arial"/>
              </a:rPr>
              <a:t>Continuous verification: against radiosondes (RAOBS), model analyses, </a:t>
            </a:r>
            <a:r>
              <a:rPr lang="en-US" sz="2000" dirty="0" err="1" smtClean="0">
                <a:latin typeface="Arial"/>
                <a:cs typeface="Arial"/>
              </a:rPr>
              <a:t>lidar</a:t>
            </a:r>
            <a:r>
              <a:rPr lang="en-US" sz="2000" dirty="0" smtClean="0">
                <a:latin typeface="Arial"/>
                <a:cs typeface="Arial"/>
              </a:rPr>
              <a:t> measured heights; monitoring</a:t>
            </a:r>
          </a:p>
          <a:p>
            <a:pPr eaLnBrk="0" hangingPunct="0"/>
            <a:endParaRPr lang="en-US" sz="2000" dirty="0" smtClean="0">
              <a:latin typeface="Arial"/>
              <a:cs typeface="Arial"/>
            </a:endParaRPr>
          </a:p>
          <a:p>
            <a:pPr eaLnBrk="0" hangingPunct="0"/>
            <a:r>
              <a:rPr lang="en-US" sz="2000" dirty="0" smtClean="0">
                <a:latin typeface="Arial"/>
                <a:cs typeface="Arial"/>
              </a:rPr>
              <a:t>Error sources: image quality and navigation, target selection and tracking, cloud/water vapor feature evolution, </a:t>
            </a:r>
            <a:r>
              <a:rPr lang="en-US" sz="2000" dirty="0" smtClean="0">
                <a:solidFill>
                  <a:srgbClr val="FF0000"/>
                </a:solidFill>
                <a:latin typeface="Arial"/>
                <a:cs typeface="Arial"/>
              </a:rPr>
              <a:t>height assignment</a:t>
            </a:r>
            <a:r>
              <a:rPr lang="en-US" sz="2000" dirty="0" smtClean="0">
                <a:latin typeface="Arial"/>
                <a:cs typeface="Arial"/>
              </a:rPr>
              <a:t>, AMVs only represent horizontal motion, the assumption that a selected target’s motion represents a true atmospheric wind</a:t>
            </a:r>
          </a:p>
          <a:p>
            <a:pPr eaLnBrk="0" hangingPunct="0"/>
            <a:endParaRPr lang="en-US" sz="2000" dirty="0" smtClean="0">
              <a:latin typeface="Arial"/>
              <a:cs typeface="Arial"/>
            </a:endParaRPr>
          </a:p>
          <a:p>
            <a:pPr eaLnBrk="0" hangingPunct="0"/>
            <a:r>
              <a:rPr lang="en-US" sz="2000" b="1" i="1" dirty="0" smtClean="0">
                <a:latin typeface="Arial"/>
                <a:cs typeface="Arial"/>
              </a:rPr>
              <a:t>Quality Indicator (QI, -)</a:t>
            </a:r>
            <a:r>
              <a:rPr lang="en-US" sz="2000" dirty="0" smtClean="0">
                <a:latin typeface="Arial"/>
                <a:cs typeface="Arial"/>
              </a:rPr>
              <a:t>: a non-dimensional measure of the spatial consistency of an AMV; range [0, 100], considers the acceleration, vector consistency, U and V component consistency, ‘buddy check‘ of the wind vector with neighboring vectors (</a:t>
            </a:r>
            <a:r>
              <a:rPr lang="en-US" sz="2000" dirty="0" err="1" smtClean="0">
                <a:latin typeface="Arial"/>
                <a:cs typeface="Arial"/>
              </a:rPr>
              <a:t>Holmlund</a:t>
            </a:r>
            <a:r>
              <a:rPr lang="en-US" sz="2000" dirty="0" smtClean="0">
                <a:latin typeface="Arial"/>
                <a:cs typeface="Arial"/>
              </a:rPr>
              <a:t>, 1998)</a:t>
            </a:r>
          </a:p>
          <a:p>
            <a:pPr eaLnBrk="0" hangingPunct="0"/>
            <a:endParaRPr lang="en-US" sz="2000" dirty="0" smtClean="0">
              <a:latin typeface="Arial"/>
              <a:cs typeface="Arial"/>
            </a:endParaRPr>
          </a:p>
          <a:p>
            <a:pPr eaLnBrk="0" hangingPunct="0"/>
            <a:r>
              <a:rPr lang="en-US" sz="2000" b="1" i="1" dirty="0" smtClean="0">
                <a:latin typeface="Arial"/>
                <a:cs typeface="Arial"/>
              </a:rPr>
              <a:t>Expected Error (EE, m/s)</a:t>
            </a:r>
            <a:r>
              <a:rPr lang="en-US" sz="2000" dirty="0" smtClean="0">
                <a:latin typeface="Arial"/>
                <a:cs typeface="Arial"/>
              </a:rPr>
              <a:t>: determined by the QI components plus local wind profile shear and regression statistics against radiosondes  (Le Marshall, 2004)</a:t>
            </a:r>
          </a:p>
          <a:p>
            <a:pPr eaLnBrk="0" hangingPunct="0"/>
            <a:endParaRPr lang="en-US" sz="2000" dirty="0" smtClean="0">
              <a:latin typeface="Arial"/>
              <a:cs typeface="Arial"/>
            </a:endParaRPr>
          </a:p>
          <a:p>
            <a:pPr eaLnBrk="0" hangingPunct="0"/>
            <a:r>
              <a:rPr lang="en-US" sz="2000" i="1" dirty="0" smtClean="0">
                <a:solidFill>
                  <a:srgbClr val="0000FF"/>
                </a:solidFill>
                <a:latin typeface="Arial"/>
                <a:cs typeface="Arial"/>
              </a:rPr>
              <a:t>NOTE: Producers do not derive/provide an AMV </a:t>
            </a:r>
            <a:r>
              <a:rPr lang="en-US" sz="2000" b="1" i="1" dirty="0" smtClean="0">
                <a:solidFill>
                  <a:srgbClr val="0000FF"/>
                </a:solidFill>
                <a:latin typeface="Arial"/>
                <a:cs typeface="Arial"/>
              </a:rPr>
              <a:t>Observation Error (OE)</a:t>
            </a:r>
            <a:r>
              <a:rPr lang="en-US" sz="2000" i="1" dirty="0" smtClean="0">
                <a:solidFill>
                  <a:srgbClr val="0000FF"/>
                </a:solidFill>
                <a:latin typeface="Arial"/>
                <a:cs typeface="Arial"/>
              </a:rPr>
              <a:t> …yet!</a:t>
            </a:r>
            <a:endParaRPr lang="en-US" sz="2000" dirty="0" smtClean="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4178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4276" name="Picture 4" descr="all_sortbySPD_good"/>
          <p:cNvPicPr>
            <a:picLocks noChangeAspect="1" noChangeArrowheads="1"/>
          </p:cNvPicPr>
          <p:nvPr/>
        </p:nvPicPr>
        <p:blipFill>
          <a:blip r:embed="rId2"/>
          <a:srcRect l="8324" t="48241" r="8440" b="28978"/>
          <a:stretch>
            <a:fillRect/>
          </a:stretch>
        </p:blipFill>
        <p:spPr bwMode="auto">
          <a:xfrm>
            <a:off x="5012261" y="228601"/>
            <a:ext cx="4097873" cy="1071728"/>
          </a:xfrm>
          <a:prstGeom prst="rect">
            <a:avLst/>
          </a:prstGeom>
          <a:noFill/>
          <a:ln w="25400">
            <a:miter lim="800000"/>
            <a:headEnd/>
            <a:tailEnd/>
          </a:ln>
        </p:spPr>
      </p:pic>
      <p:sp>
        <p:nvSpPr>
          <p:cNvPr id="1334277" name="Rectangle 5"/>
          <p:cNvSpPr>
            <a:spLocks noChangeArrowheads="1"/>
          </p:cNvSpPr>
          <p:nvPr/>
        </p:nvSpPr>
        <p:spPr bwMode="auto">
          <a:xfrm>
            <a:off x="5164661" y="304800"/>
            <a:ext cx="2514600" cy="457200"/>
          </a:xfrm>
          <a:prstGeom prst="rect">
            <a:avLst/>
          </a:prstGeom>
          <a:noFill/>
          <a:ln w="9525">
            <a:solidFill>
              <a:srgbClr val="FF0000"/>
            </a:solidFill>
            <a:miter lim="800000"/>
            <a:headEnd/>
            <a:tailEnd/>
          </a:ln>
          <a:effectLst/>
        </p:spPr>
        <p:txBody>
          <a:bodyPr wrap="none" anchor="ctr">
            <a:prstTxWarp prst="textNoShape">
              <a:avLst/>
            </a:prstTxWarp>
          </a:bodyPr>
          <a:lstStyle/>
          <a:p>
            <a:endParaRPr lang="en-US"/>
          </a:p>
        </p:txBody>
      </p:sp>
      <p:sp>
        <p:nvSpPr>
          <p:cNvPr id="1334278" name="Rectangle 6"/>
          <p:cNvSpPr>
            <a:spLocks noChangeArrowheads="1"/>
          </p:cNvSpPr>
          <p:nvPr/>
        </p:nvSpPr>
        <p:spPr bwMode="auto">
          <a:xfrm>
            <a:off x="381000" y="990600"/>
            <a:ext cx="3200400" cy="366713"/>
          </a:xfrm>
          <a:prstGeom prst="rect">
            <a:avLst/>
          </a:prstGeom>
          <a:noFill/>
          <a:ln w="9525">
            <a:noFill/>
            <a:miter lim="800000"/>
            <a:headEnd/>
            <a:tailEnd/>
          </a:ln>
          <a:effectLst/>
        </p:spPr>
        <p:txBody>
          <a:bodyPr>
            <a:prstTxWarp prst="textNoShape">
              <a:avLst/>
            </a:prstTxWarp>
            <a:spAutoFit/>
          </a:bodyPr>
          <a:lstStyle/>
          <a:p>
            <a:r>
              <a:rPr lang="en-US" sz="1800">
                <a:latin typeface="Arial" pitchFamily="-84" charset="0"/>
              </a:rPr>
              <a:t>Speed &lt; 20m/s; P&lt;500hPa</a:t>
            </a:r>
            <a:endParaRPr lang="en-GB"/>
          </a:p>
        </p:txBody>
      </p:sp>
      <p:pic>
        <p:nvPicPr>
          <p:cNvPr id="1334279" name="Picture 7" descr="map_case1"/>
          <p:cNvPicPr>
            <a:picLocks noChangeAspect="1" noChangeArrowheads="1"/>
          </p:cNvPicPr>
          <p:nvPr/>
        </p:nvPicPr>
        <p:blipFill>
          <a:blip r:embed="rId3"/>
          <a:srcRect l="4132" t="7018" r="28926" b="1755"/>
          <a:stretch>
            <a:fillRect/>
          </a:stretch>
        </p:blipFill>
        <p:spPr bwMode="auto">
          <a:xfrm>
            <a:off x="152400" y="1447800"/>
            <a:ext cx="4191000" cy="4037013"/>
          </a:xfrm>
          <a:prstGeom prst="rect">
            <a:avLst/>
          </a:prstGeom>
          <a:noFill/>
        </p:spPr>
      </p:pic>
      <p:grpSp>
        <p:nvGrpSpPr>
          <p:cNvPr id="2" name="Group 8"/>
          <p:cNvGrpSpPr>
            <a:grpSpLocks/>
          </p:cNvGrpSpPr>
          <p:nvPr/>
        </p:nvGrpSpPr>
        <p:grpSpPr bwMode="auto">
          <a:xfrm>
            <a:off x="3429000" y="1219200"/>
            <a:ext cx="5715000" cy="3813175"/>
            <a:chOff x="2160" y="768"/>
            <a:chExt cx="3600" cy="2402"/>
          </a:xfrm>
        </p:grpSpPr>
        <p:pic>
          <p:nvPicPr>
            <p:cNvPr id="1334281" name="Picture 9" descr="map_case1zoom1"/>
            <p:cNvPicPr>
              <a:picLocks noChangeAspect="1" noChangeArrowheads="1"/>
            </p:cNvPicPr>
            <p:nvPr/>
          </p:nvPicPr>
          <p:blipFill>
            <a:blip r:embed="rId4"/>
            <a:srcRect l="1785" t="34114" r="2678" b="2711"/>
            <a:stretch>
              <a:fillRect/>
            </a:stretch>
          </p:blipFill>
          <p:spPr bwMode="auto">
            <a:xfrm>
              <a:off x="2160" y="768"/>
              <a:ext cx="3600" cy="1683"/>
            </a:xfrm>
            <a:prstGeom prst="rect">
              <a:avLst/>
            </a:prstGeom>
            <a:noFill/>
          </p:spPr>
        </p:pic>
        <p:sp>
          <p:nvSpPr>
            <p:cNvPr id="1334282" name="Text Box 10"/>
            <p:cNvSpPr txBox="1">
              <a:spLocks noChangeArrowheads="1"/>
            </p:cNvSpPr>
            <p:nvPr/>
          </p:nvSpPr>
          <p:spPr bwMode="auto">
            <a:xfrm>
              <a:off x="3408" y="2496"/>
              <a:ext cx="2256" cy="674"/>
            </a:xfrm>
            <a:prstGeom prst="rect">
              <a:avLst/>
            </a:prstGeom>
            <a:noFill/>
            <a:ln w="9525">
              <a:noFill/>
              <a:miter lim="800000"/>
              <a:headEnd/>
              <a:tailEnd/>
            </a:ln>
            <a:effectLst/>
          </p:spPr>
          <p:txBody>
            <a:bodyPr>
              <a:prstTxWarp prst="textNoShape">
                <a:avLst/>
              </a:prstTxWarp>
              <a:spAutoFit/>
            </a:bodyPr>
            <a:lstStyle/>
            <a:p>
              <a:r>
                <a:rPr lang="en-GB" sz="1600" b="1">
                  <a:latin typeface="Arial" pitchFamily="-84" charset="0"/>
                </a:rPr>
                <a:t>Convective systems over the Equator belt; vertically developing Cumulus; growing or dissipating clouds</a:t>
              </a:r>
              <a:endParaRPr lang="en-GB" b="1"/>
            </a:p>
          </p:txBody>
        </p:sp>
      </p:grpSp>
      <p:grpSp>
        <p:nvGrpSpPr>
          <p:cNvPr id="3" name="Group 11"/>
          <p:cNvGrpSpPr>
            <a:grpSpLocks/>
          </p:cNvGrpSpPr>
          <p:nvPr/>
        </p:nvGrpSpPr>
        <p:grpSpPr bwMode="auto">
          <a:xfrm>
            <a:off x="1752600" y="4076700"/>
            <a:ext cx="6934200" cy="2520950"/>
            <a:chOff x="1104" y="2592"/>
            <a:chExt cx="4368" cy="1588"/>
          </a:xfrm>
        </p:grpSpPr>
        <p:pic>
          <p:nvPicPr>
            <p:cNvPr id="1334284" name="Picture 12" descr="map_case1zoom2"/>
            <p:cNvPicPr>
              <a:picLocks noChangeAspect="1" noChangeArrowheads="1"/>
            </p:cNvPicPr>
            <p:nvPr/>
          </p:nvPicPr>
          <p:blipFill>
            <a:blip r:embed="rId5"/>
            <a:srcRect l="2971" t="8406" r="8911" b="1927"/>
            <a:stretch>
              <a:fillRect/>
            </a:stretch>
          </p:blipFill>
          <p:spPr bwMode="auto">
            <a:xfrm>
              <a:off x="1104" y="2592"/>
              <a:ext cx="2208" cy="1588"/>
            </a:xfrm>
            <a:prstGeom prst="rect">
              <a:avLst/>
            </a:prstGeom>
            <a:noFill/>
          </p:spPr>
        </p:pic>
        <p:sp>
          <p:nvSpPr>
            <p:cNvPr id="1334285" name="Text Box 13"/>
            <p:cNvSpPr txBox="1">
              <a:spLocks noChangeArrowheads="1"/>
            </p:cNvSpPr>
            <p:nvPr/>
          </p:nvSpPr>
          <p:spPr bwMode="auto">
            <a:xfrm>
              <a:off x="3360" y="3552"/>
              <a:ext cx="2112" cy="520"/>
            </a:xfrm>
            <a:prstGeom prst="rect">
              <a:avLst/>
            </a:prstGeom>
            <a:noFill/>
            <a:ln w="9525">
              <a:noFill/>
              <a:miter lim="800000"/>
              <a:headEnd/>
              <a:tailEnd/>
            </a:ln>
            <a:effectLst/>
          </p:spPr>
          <p:txBody>
            <a:bodyPr>
              <a:prstTxWarp prst="textNoShape">
                <a:avLst/>
              </a:prstTxWarp>
              <a:spAutoFit/>
            </a:bodyPr>
            <a:lstStyle/>
            <a:p>
              <a:r>
                <a:rPr lang="en-GB" sz="1600" b="1">
                  <a:latin typeface="Arial" pitchFamily="-84" charset="0"/>
                </a:rPr>
                <a:t>Vertically misplaced winds from tracking open/closed cell marine cumulus </a:t>
              </a:r>
              <a:endParaRPr lang="en-GB" b="1"/>
            </a:p>
          </p:txBody>
        </p:sp>
      </p:grpSp>
      <p:sp>
        <p:nvSpPr>
          <p:cNvPr id="12" name="Rectangle 7"/>
          <p:cNvSpPr>
            <a:spLocks noChangeArrowheads="1"/>
          </p:cNvSpPr>
          <p:nvPr/>
        </p:nvSpPr>
        <p:spPr bwMode="auto">
          <a:xfrm>
            <a:off x="97454" y="304800"/>
            <a:ext cx="5024873" cy="46166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square">
            <a:spAutoFit/>
          </a:bodyPr>
          <a:lstStyle/>
          <a:p>
            <a:pPr algn="ctr" eaLnBrk="0" hangingPunct="0"/>
            <a:r>
              <a:rPr lang="en-US" sz="2400" dirty="0" smtClean="0">
                <a:latin typeface="Arial"/>
                <a:cs typeface="Arial"/>
              </a:rPr>
              <a:t>Height assignment issues: example</a:t>
            </a:r>
            <a:endParaRPr lang="en-US" dirty="0" smtClean="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82625" y="857250"/>
            <a:ext cx="7842250" cy="1200329"/>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a:p>
        </p:txBody>
      </p:sp>
      <p:sp>
        <p:nvSpPr>
          <p:cNvPr id="5" name="TextBox 4"/>
          <p:cNvSpPr txBox="1"/>
          <p:nvPr/>
        </p:nvSpPr>
        <p:spPr>
          <a:xfrm>
            <a:off x="97455" y="5574977"/>
            <a:ext cx="8427420" cy="1323439"/>
          </a:xfrm>
          <a:prstGeom prst="rect">
            <a:avLst/>
          </a:prstGeom>
          <a:noFill/>
        </p:spPr>
        <p:txBody>
          <a:bodyPr wrap="square" rtlCol="0">
            <a:spAutoFit/>
          </a:bodyPr>
          <a:lstStyle/>
          <a:p>
            <a:pPr algn="ctr" eaLnBrk="0" hangingPunct="0"/>
            <a:r>
              <a:rPr lang="en-US" sz="2200" dirty="0" smtClean="0">
                <a:latin typeface="Arial"/>
                <a:cs typeface="Arial"/>
              </a:rPr>
              <a:t>GOES-East cloud-drift (IR) winds using </a:t>
            </a:r>
            <a:r>
              <a:rPr lang="en-US" sz="2200" dirty="0" err="1" smtClean="0">
                <a:latin typeface="Arial"/>
                <a:cs typeface="Arial"/>
              </a:rPr>
              <a:t>rawinsondes</a:t>
            </a:r>
            <a:r>
              <a:rPr lang="en-US" sz="2200" dirty="0" smtClean="0">
                <a:latin typeface="Arial"/>
                <a:cs typeface="Arial"/>
              </a:rPr>
              <a:t> verification,</a:t>
            </a:r>
          </a:p>
          <a:p>
            <a:pPr algn="ctr" eaLnBrk="0" hangingPunct="0"/>
            <a:r>
              <a:rPr lang="en-US" sz="2200" dirty="0" smtClean="0">
                <a:latin typeface="Arial"/>
                <a:cs typeface="Arial"/>
              </a:rPr>
              <a:t>ongoing 30 day time series, Tropics, Mid-level winds</a:t>
            </a:r>
          </a:p>
          <a:p>
            <a:endParaRPr lang="en-US" dirty="0" smtClean="0"/>
          </a:p>
          <a:p>
            <a:endParaRPr lang="en-US" dirty="0"/>
          </a:p>
        </p:txBody>
      </p:sp>
      <p:pic>
        <p:nvPicPr>
          <p:cNvPr id="6" name="Picture 5"/>
          <p:cNvPicPr>
            <a:picLocks noChangeAspect="1"/>
          </p:cNvPicPr>
          <p:nvPr/>
        </p:nvPicPr>
        <p:blipFill>
          <a:blip r:embed="rId2"/>
          <a:stretch>
            <a:fillRect/>
          </a:stretch>
        </p:blipFill>
        <p:spPr>
          <a:xfrm>
            <a:off x="825144" y="793771"/>
            <a:ext cx="7302855" cy="4755268"/>
          </a:xfrm>
          <a:prstGeom prst="rect">
            <a:avLst/>
          </a:prstGeom>
        </p:spPr>
      </p:pic>
      <p:sp>
        <p:nvSpPr>
          <p:cNvPr id="7" name="Rectangle 7"/>
          <p:cNvSpPr>
            <a:spLocks noChangeArrowheads="1"/>
          </p:cNvSpPr>
          <p:nvPr/>
        </p:nvSpPr>
        <p:spPr bwMode="auto">
          <a:xfrm>
            <a:off x="97455" y="304800"/>
            <a:ext cx="3881878" cy="46166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square">
            <a:spAutoFit/>
          </a:bodyPr>
          <a:lstStyle/>
          <a:p>
            <a:pPr algn="ctr" eaLnBrk="0" hangingPunct="0"/>
            <a:r>
              <a:rPr lang="en-US" sz="2400" dirty="0" smtClean="0">
                <a:latin typeface="Arial"/>
                <a:cs typeface="Arial"/>
              </a:rPr>
              <a:t>AMV monitoring: example</a:t>
            </a:r>
            <a:endParaRPr lang="en-US" dirty="0" smtClean="0">
              <a:latin typeface="Arial"/>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94203" y="972939"/>
            <a:ext cx="8531266" cy="5262979"/>
          </a:xfrm>
          <a:prstGeom prst="rect">
            <a:avLst/>
          </a:prstGeom>
        </p:spPr>
        <p:txBody>
          <a:bodyPr wrap="square">
            <a:spAutoFit/>
          </a:bodyPr>
          <a:lstStyle/>
          <a:p>
            <a:r>
              <a:rPr lang="en-US" sz="2400" dirty="0" smtClean="0">
                <a:solidFill>
                  <a:schemeClr val="bg1">
                    <a:lumMod val="65000"/>
                  </a:schemeClr>
                </a:solidFill>
                <a:latin typeface="Arial"/>
                <a:cs typeface="Arial"/>
              </a:rPr>
              <a:t>Outline</a:t>
            </a:r>
          </a:p>
          <a:p>
            <a:endParaRPr lang="en-US" sz="2400" dirty="0" smtClean="0">
              <a:latin typeface="Arial"/>
              <a:cs typeface="Arial"/>
            </a:endParaRPr>
          </a:p>
          <a:p>
            <a:pPr>
              <a:buFontTx/>
              <a:buChar char="-"/>
            </a:pPr>
            <a:r>
              <a:rPr lang="en-US" sz="2400" dirty="0" smtClean="0">
                <a:latin typeface="Arial"/>
                <a:cs typeface="Arial"/>
              </a:rPr>
              <a:t> </a:t>
            </a:r>
            <a:r>
              <a:rPr lang="en-US" sz="2400" dirty="0" smtClean="0">
                <a:solidFill>
                  <a:schemeClr val="bg1">
                    <a:lumMod val="65000"/>
                  </a:schemeClr>
                </a:solidFill>
                <a:latin typeface="Arial"/>
                <a:cs typeface="Arial"/>
              </a:rPr>
              <a:t>satellite atmospheric motion vectors (AMV):</a:t>
            </a:r>
          </a:p>
          <a:p>
            <a:r>
              <a:rPr lang="en-US" sz="2400" dirty="0" smtClean="0">
                <a:solidFill>
                  <a:schemeClr val="bg1">
                    <a:lumMod val="65000"/>
                  </a:schemeClr>
                </a:solidFill>
                <a:latin typeface="Arial"/>
                <a:cs typeface="Arial"/>
              </a:rPr>
              <a:t>  retrieval methods, properties, quality</a:t>
            </a:r>
          </a:p>
          <a:p>
            <a:pPr>
              <a:buFontTx/>
              <a:buChar char="-"/>
            </a:pPr>
            <a:r>
              <a:rPr lang="en-US" sz="2400" dirty="0" smtClean="0">
                <a:latin typeface="Arial"/>
                <a:cs typeface="Arial"/>
              </a:rPr>
              <a:t> scatterometer ocean surface winds:</a:t>
            </a:r>
          </a:p>
          <a:p>
            <a:r>
              <a:rPr lang="en-US" sz="2400" dirty="0" smtClean="0">
                <a:latin typeface="Arial"/>
                <a:cs typeface="Arial"/>
              </a:rPr>
              <a:t>  measurements, properties, quality</a:t>
            </a:r>
          </a:p>
          <a:p>
            <a:r>
              <a:rPr lang="en-US" sz="2400" dirty="0" smtClean="0">
                <a:solidFill>
                  <a:schemeClr val="bg1">
                    <a:lumMod val="65000"/>
                  </a:schemeClr>
                </a:solidFill>
                <a:latin typeface="Arial"/>
                <a:cs typeface="Arial"/>
              </a:rPr>
              <a:t> </a:t>
            </a:r>
          </a:p>
          <a:p>
            <a:pPr>
              <a:buFontTx/>
              <a:buChar char="-"/>
            </a:pPr>
            <a:r>
              <a:rPr lang="en-US" sz="2400" dirty="0" smtClean="0">
                <a:solidFill>
                  <a:schemeClr val="bg1">
                    <a:lumMod val="65000"/>
                  </a:schemeClr>
                </a:solidFill>
                <a:latin typeface="Arial"/>
                <a:cs typeface="Arial"/>
              </a:rPr>
              <a:t> assimilating winds in NWP models:</a:t>
            </a:r>
          </a:p>
          <a:p>
            <a:r>
              <a:rPr lang="en-US" sz="2400" dirty="0" smtClean="0">
                <a:solidFill>
                  <a:schemeClr val="bg1">
                    <a:lumMod val="65000"/>
                  </a:schemeClr>
                </a:solidFill>
                <a:latin typeface="Arial"/>
                <a:cs typeface="Arial"/>
              </a:rPr>
              <a:t>  </a:t>
            </a:r>
            <a:r>
              <a:rPr lang="en-US" sz="2400" dirty="0" err="1" smtClean="0">
                <a:solidFill>
                  <a:schemeClr val="bg1">
                    <a:lumMod val="65000"/>
                  </a:schemeClr>
                </a:solidFill>
                <a:latin typeface="Arial"/>
                <a:cs typeface="Arial"/>
              </a:rPr>
              <a:t>AMVs</a:t>
            </a:r>
            <a:r>
              <a:rPr lang="en-US" sz="2400" dirty="0" smtClean="0">
                <a:solidFill>
                  <a:schemeClr val="bg1">
                    <a:lumMod val="65000"/>
                  </a:schemeClr>
                </a:solidFill>
                <a:latin typeface="Arial"/>
                <a:cs typeface="Arial"/>
              </a:rPr>
              <a:t>, scatterometer winds</a:t>
            </a:r>
          </a:p>
          <a:p>
            <a:endParaRPr lang="en-US" sz="2400" dirty="0" smtClean="0">
              <a:solidFill>
                <a:schemeClr val="bg1">
                  <a:lumMod val="65000"/>
                </a:schemeClr>
              </a:solidFill>
              <a:latin typeface="Arial"/>
              <a:cs typeface="Arial"/>
            </a:endParaRPr>
          </a:p>
          <a:p>
            <a:r>
              <a:rPr lang="en-US" sz="2400" dirty="0" smtClean="0">
                <a:solidFill>
                  <a:schemeClr val="bg1">
                    <a:lumMod val="65000"/>
                  </a:schemeClr>
                </a:solidFill>
                <a:latin typeface="Arial"/>
                <a:cs typeface="Arial"/>
              </a:rPr>
              <a:t>- evaluating the impact of satellite winds in NWP</a:t>
            </a:r>
          </a:p>
          <a:p>
            <a:endParaRPr lang="en-US" sz="2400" dirty="0" smtClean="0">
              <a:solidFill>
                <a:schemeClr val="bg1">
                  <a:lumMod val="65000"/>
                </a:schemeClr>
              </a:solidFill>
              <a:latin typeface="Arial"/>
              <a:cs typeface="Arial"/>
            </a:endParaRPr>
          </a:p>
          <a:p>
            <a:pPr>
              <a:buFontTx/>
              <a:buChar char="-"/>
            </a:pPr>
            <a:r>
              <a:rPr lang="en-US" sz="2400" dirty="0" smtClean="0">
                <a:solidFill>
                  <a:schemeClr val="bg1">
                    <a:lumMod val="65000"/>
                  </a:schemeClr>
                </a:solidFill>
                <a:latin typeface="Arial"/>
                <a:cs typeface="Arial"/>
              </a:rPr>
              <a:t> novel wind data sets: </a:t>
            </a:r>
          </a:p>
          <a:p>
            <a:r>
              <a:rPr lang="en-US" sz="2400" dirty="0" smtClean="0">
                <a:solidFill>
                  <a:schemeClr val="bg1">
                    <a:lumMod val="65000"/>
                  </a:schemeClr>
                </a:solidFill>
                <a:latin typeface="Arial"/>
                <a:cs typeface="Arial"/>
              </a:rPr>
              <a:t>  MISR, </a:t>
            </a:r>
            <a:r>
              <a:rPr lang="en-US" sz="2400" dirty="0" err="1" smtClean="0">
                <a:solidFill>
                  <a:schemeClr val="bg1">
                    <a:lumMod val="65000"/>
                  </a:schemeClr>
                </a:solidFill>
                <a:latin typeface="Arial"/>
                <a:cs typeface="Arial"/>
              </a:rPr>
              <a:t>hyperspectral</a:t>
            </a:r>
            <a:r>
              <a:rPr lang="en-US" sz="2400" dirty="0" smtClean="0">
                <a:solidFill>
                  <a:schemeClr val="bg1">
                    <a:lumMod val="65000"/>
                  </a:schemeClr>
                </a:solidFill>
                <a:latin typeface="Arial"/>
                <a:cs typeface="Arial"/>
              </a:rPr>
              <a:t>, Doppler wind </a:t>
            </a:r>
            <a:r>
              <a:rPr lang="en-US" sz="2400" dirty="0" err="1" smtClean="0">
                <a:solidFill>
                  <a:schemeClr val="bg1">
                    <a:lumMod val="65000"/>
                  </a:schemeClr>
                </a:solidFill>
                <a:latin typeface="Arial"/>
                <a:cs typeface="Arial"/>
              </a:rPr>
              <a:t>lidar</a:t>
            </a:r>
            <a:r>
              <a:rPr lang="en-US" sz="2400" dirty="0" smtClean="0">
                <a:solidFill>
                  <a:schemeClr val="bg1">
                    <a:lumMod val="65000"/>
                  </a:schemeClr>
                </a:solidFill>
                <a:latin typeface="Arial"/>
                <a:cs typeface="Arial"/>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828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19404" y="108577"/>
            <a:ext cx="8957545" cy="3539430"/>
          </a:xfrm>
          <a:prstGeom prst="rect">
            <a:avLst/>
          </a:prstGeom>
          <a:noFill/>
        </p:spPr>
        <p:txBody>
          <a:bodyPr wrap="square" rtlCol="0">
            <a:spAutoFit/>
          </a:bodyPr>
          <a:lstStyle/>
          <a:p>
            <a:pPr algn="ctr" eaLnBrk="0" hangingPunct="0"/>
            <a:r>
              <a:rPr lang="en-US" sz="2400" dirty="0" smtClean="0">
                <a:latin typeface="Arial"/>
                <a:cs typeface="Arial"/>
              </a:rPr>
              <a:t>Scatterometer ocean surface winds: Measurement</a:t>
            </a:r>
          </a:p>
          <a:p>
            <a:pPr algn="just" eaLnBrk="0" hangingPunct="0"/>
            <a:endParaRPr lang="en-US" sz="2000" dirty="0" smtClean="0">
              <a:latin typeface="Arial"/>
              <a:cs typeface="Arial"/>
            </a:endParaRPr>
          </a:p>
          <a:p>
            <a:pPr algn="just" eaLnBrk="0" hangingPunct="0"/>
            <a:r>
              <a:rPr lang="en-US" sz="2000" dirty="0" smtClean="0">
                <a:latin typeface="Arial"/>
                <a:cs typeface="Arial"/>
              </a:rPr>
              <a:t>Scatterometer -  active </a:t>
            </a:r>
            <a:r>
              <a:rPr lang="en-US" sz="2000" dirty="0">
                <a:latin typeface="Arial"/>
                <a:cs typeface="Arial"/>
              </a:rPr>
              <a:t>microwave </a:t>
            </a:r>
            <a:r>
              <a:rPr lang="en-US" sz="2000" dirty="0" smtClean="0">
                <a:latin typeface="Arial"/>
                <a:cs typeface="Arial"/>
              </a:rPr>
              <a:t>instrument (</a:t>
            </a:r>
            <a:r>
              <a:rPr lang="en-US" sz="2000" dirty="0">
                <a:latin typeface="Arial"/>
                <a:cs typeface="Arial"/>
              </a:rPr>
              <a:t>radar</a:t>
            </a:r>
            <a:r>
              <a:rPr lang="en-US" sz="2000" dirty="0" smtClean="0">
                <a:latin typeface="Arial"/>
                <a:cs typeface="Arial"/>
              </a:rPr>
              <a:t>), day &amp;  night acquisition,</a:t>
            </a:r>
          </a:p>
          <a:p>
            <a:pPr algn="just" eaLnBrk="0" hangingPunct="0"/>
            <a:r>
              <a:rPr lang="en-US" sz="2000" dirty="0" smtClean="0">
                <a:latin typeface="Arial"/>
                <a:cs typeface="Arial"/>
              </a:rPr>
              <a:t>not </a:t>
            </a:r>
            <a:r>
              <a:rPr lang="en-US" sz="2000" dirty="0">
                <a:latin typeface="Arial"/>
                <a:cs typeface="Arial"/>
              </a:rPr>
              <a:t>affected</a:t>
            </a:r>
            <a:r>
              <a:rPr lang="en-US" sz="2000" dirty="0" smtClean="0">
                <a:latin typeface="Arial"/>
                <a:cs typeface="Arial"/>
              </a:rPr>
              <a:t> strongly by clouds. The </a:t>
            </a:r>
            <a:r>
              <a:rPr lang="en-US" sz="2000" dirty="0">
                <a:latin typeface="Arial"/>
                <a:cs typeface="Arial"/>
              </a:rPr>
              <a:t>return </a:t>
            </a:r>
            <a:r>
              <a:rPr lang="en-US" sz="2000" dirty="0" smtClean="0">
                <a:latin typeface="Arial"/>
                <a:cs typeface="Arial"/>
              </a:rPr>
              <a:t>signal - </a:t>
            </a:r>
            <a:r>
              <a:rPr lang="en-US" sz="2000" dirty="0">
                <a:latin typeface="Arial"/>
                <a:cs typeface="Arial"/>
              </a:rPr>
              <a:t>backscatter (</a:t>
            </a:r>
            <a:r>
              <a:rPr lang="en-US" sz="2000" dirty="0" smtClean="0">
                <a:latin typeface="Arial"/>
                <a:cs typeface="Arial"/>
              </a:rPr>
              <a:t>σ0),</a:t>
            </a:r>
            <a:r>
              <a:rPr lang="en-US" sz="2000" dirty="0">
                <a:latin typeface="Arial"/>
                <a:cs typeface="Arial"/>
              </a:rPr>
              <a:t> </a:t>
            </a:r>
            <a:r>
              <a:rPr lang="en-US" sz="2000" dirty="0" smtClean="0">
                <a:latin typeface="Arial"/>
                <a:cs typeface="Arial"/>
              </a:rPr>
              <a:t>is sensitive to the ocean</a:t>
            </a:r>
            <a:r>
              <a:rPr lang="en-US" sz="2000" dirty="0">
                <a:latin typeface="Arial"/>
                <a:cs typeface="Arial"/>
              </a:rPr>
              <a:t>-surface roughness due </a:t>
            </a:r>
            <a:r>
              <a:rPr lang="en-US" sz="2000" dirty="0" smtClean="0">
                <a:latin typeface="Arial"/>
                <a:cs typeface="Arial"/>
              </a:rPr>
              <a:t>to capillary </a:t>
            </a:r>
            <a:r>
              <a:rPr lang="en-US" sz="2000" dirty="0">
                <a:latin typeface="Arial"/>
                <a:cs typeface="Arial"/>
              </a:rPr>
              <a:t>gravity waves generated by local wind </a:t>
            </a:r>
            <a:r>
              <a:rPr lang="en-US" sz="2000" dirty="0" smtClean="0">
                <a:latin typeface="Arial"/>
                <a:cs typeface="Arial"/>
              </a:rPr>
              <a:t>conditions (surface stress), thus measures surface wind. Observations </a:t>
            </a:r>
            <a:r>
              <a:rPr lang="en-US" sz="2000" dirty="0">
                <a:latin typeface="Arial"/>
                <a:cs typeface="Arial"/>
              </a:rPr>
              <a:t>from different</a:t>
            </a:r>
            <a:r>
              <a:rPr lang="en-US" sz="2000" dirty="0" smtClean="0">
                <a:latin typeface="Arial"/>
                <a:cs typeface="Arial"/>
              </a:rPr>
              <a:t> viewing angles measure wind direction. </a:t>
            </a:r>
          </a:p>
          <a:p>
            <a:pPr algn="just" eaLnBrk="0" hangingPunct="0"/>
            <a:endParaRPr lang="en-US" sz="2000" dirty="0" smtClean="0">
              <a:latin typeface="Arial"/>
              <a:cs typeface="Arial"/>
            </a:endParaRPr>
          </a:p>
          <a:p>
            <a:pPr algn="just" eaLnBrk="0" hangingPunct="0"/>
            <a:r>
              <a:rPr lang="en-US" sz="2000" i="1" dirty="0" smtClean="0">
                <a:latin typeface="Arial"/>
                <a:cs typeface="Arial"/>
              </a:rPr>
              <a:t>Geophysical Model Function (GMF) </a:t>
            </a:r>
            <a:r>
              <a:rPr lang="en-US" sz="2000" dirty="0" smtClean="0">
                <a:latin typeface="Arial"/>
                <a:cs typeface="Arial"/>
              </a:rPr>
              <a:t>– the relation between backscatter and wind speed and direction, is derived empirically (collocated surface stress observations, buoy data, 10m model winds)</a:t>
            </a:r>
            <a:endParaRPr lang="en-US" sz="2000" dirty="0">
              <a:latin typeface="Arial"/>
              <a:cs typeface="Arial"/>
            </a:endParaRPr>
          </a:p>
        </p:txBody>
      </p:sp>
      <p:pic>
        <p:nvPicPr>
          <p:cNvPr id="3" name="Picture 2"/>
          <p:cNvPicPr>
            <a:picLocks noChangeAspect="1"/>
          </p:cNvPicPr>
          <p:nvPr/>
        </p:nvPicPr>
        <p:blipFill>
          <a:blip r:embed="rId3">
            <a:lum contrast="15000"/>
          </a:blip>
          <a:stretch>
            <a:fillRect/>
          </a:stretch>
        </p:blipFill>
        <p:spPr>
          <a:xfrm>
            <a:off x="0" y="3612966"/>
            <a:ext cx="4274676" cy="2321591"/>
          </a:xfrm>
          <a:prstGeom prst="rect">
            <a:avLst/>
          </a:prstGeom>
        </p:spPr>
      </p:pic>
      <p:pic>
        <p:nvPicPr>
          <p:cNvPr id="4" name="Picture 3"/>
          <p:cNvPicPr>
            <a:picLocks noChangeAspect="1"/>
          </p:cNvPicPr>
          <p:nvPr/>
        </p:nvPicPr>
        <p:blipFill>
          <a:blip r:embed="rId4"/>
          <a:stretch>
            <a:fillRect/>
          </a:stretch>
        </p:blipFill>
        <p:spPr>
          <a:xfrm>
            <a:off x="1202967" y="5655742"/>
            <a:ext cx="1866900" cy="762000"/>
          </a:xfrm>
          <a:prstGeom prst="rect">
            <a:avLst/>
          </a:prstGeom>
        </p:spPr>
      </p:pic>
      <p:pic>
        <p:nvPicPr>
          <p:cNvPr id="5" name="Picture 4"/>
          <p:cNvPicPr>
            <a:picLocks noChangeAspect="1"/>
          </p:cNvPicPr>
          <p:nvPr/>
        </p:nvPicPr>
        <p:blipFill>
          <a:blip r:embed="rId5">
            <a:biLevel thresh="50000"/>
          </a:blip>
          <a:stretch>
            <a:fillRect/>
          </a:stretch>
        </p:blipFill>
        <p:spPr>
          <a:xfrm>
            <a:off x="3759201" y="4004155"/>
            <a:ext cx="5266949" cy="224424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37" y="625609"/>
            <a:ext cx="8817980" cy="545985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46856" y="135975"/>
            <a:ext cx="8878613" cy="6924973"/>
          </a:xfrm>
          <a:prstGeom prst="rect">
            <a:avLst/>
          </a:prstGeom>
          <a:noFill/>
        </p:spPr>
        <p:txBody>
          <a:bodyPr wrap="square" rtlCol="0">
            <a:spAutoFit/>
          </a:bodyPr>
          <a:lstStyle/>
          <a:p>
            <a:pPr algn="ctr" eaLnBrk="0" hangingPunct="0"/>
            <a:r>
              <a:rPr lang="en-US" sz="2400" dirty="0" smtClean="0">
                <a:latin typeface="Arial"/>
                <a:cs typeface="Arial"/>
              </a:rPr>
              <a:t>Scatterometer ocean surface winds: Properties &amp; Quality</a:t>
            </a:r>
          </a:p>
          <a:p>
            <a:pPr algn="just" eaLnBrk="0" hangingPunct="0"/>
            <a:endParaRPr lang="en-US" sz="2000" dirty="0" smtClean="0">
              <a:latin typeface="Arial"/>
              <a:cs typeface="Arial"/>
            </a:endParaRPr>
          </a:p>
          <a:p>
            <a:pPr algn="just" eaLnBrk="0" hangingPunct="0"/>
            <a:r>
              <a:rPr lang="en-US" sz="2000" dirty="0" smtClean="0">
                <a:latin typeface="Arial"/>
                <a:cs typeface="Arial"/>
              </a:rPr>
              <a:t>Backscatter signal depends on:</a:t>
            </a:r>
          </a:p>
          <a:p>
            <a:pPr lvl="1" algn="just" eaLnBrk="0" hangingPunct="0">
              <a:buFont typeface="Arial"/>
              <a:buChar char="•"/>
            </a:pPr>
            <a:r>
              <a:rPr lang="en-US" sz="2000" dirty="0" smtClean="0">
                <a:latin typeface="Arial"/>
                <a:cs typeface="Arial"/>
              </a:rPr>
              <a:t>Frequency of the emitted wave </a:t>
            </a:r>
          </a:p>
          <a:p>
            <a:pPr lvl="1" algn="just" eaLnBrk="0" hangingPunct="0"/>
            <a:r>
              <a:rPr lang="en-US" sz="2000" dirty="0" smtClean="0">
                <a:latin typeface="Arial"/>
                <a:cs typeface="Arial"/>
              </a:rPr>
              <a:t> C-band(5.3GHz/~5.6cm), Ku-band(14.6GHz/~2.1cm)</a:t>
            </a:r>
          </a:p>
          <a:p>
            <a:pPr lvl="1" algn="just" eaLnBrk="0" hangingPunct="0">
              <a:buFont typeface="Arial"/>
              <a:buChar char="•"/>
            </a:pPr>
            <a:r>
              <a:rPr lang="en-US" sz="2000" dirty="0" smtClean="0">
                <a:latin typeface="Arial"/>
                <a:cs typeface="Arial"/>
              </a:rPr>
              <a:t>Incidence angle</a:t>
            </a:r>
          </a:p>
          <a:p>
            <a:pPr lvl="1" algn="just" eaLnBrk="0" hangingPunct="0">
              <a:buFont typeface="Arial"/>
              <a:buChar char="•"/>
            </a:pPr>
            <a:r>
              <a:rPr lang="en-US" sz="2000" dirty="0" smtClean="0">
                <a:latin typeface="Arial"/>
                <a:cs typeface="Arial"/>
              </a:rPr>
              <a:t>Winds speed</a:t>
            </a:r>
          </a:p>
          <a:p>
            <a:pPr algn="just" eaLnBrk="0" hangingPunct="0"/>
            <a:endParaRPr lang="en-US" sz="2000" dirty="0" smtClean="0">
              <a:latin typeface="Arial"/>
              <a:cs typeface="Arial"/>
            </a:endParaRPr>
          </a:p>
          <a:p>
            <a:pPr algn="just" eaLnBrk="0" hangingPunct="0"/>
            <a:r>
              <a:rPr lang="en-US" sz="2000" dirty="0" smtClean="0">
                <a:latin typeface="Arial"/>
                <a:cs typeface="Arial"/>
              </a:rPr>
              <a:t>C-band scatterometers:</a:t>
            </a:r>
          </a:p>
          <a:p>
            <a:pPr lvl="1" algn="just" eaLnBrk="0" hangingPunct="0">
              <a:buFont typeface="Arial"/>
              <a:buChar char="•"/>
            </a:pPr>
            <a:r>
              <a:rPr lang="en-US" sz="2000" dirty="0" smtClean="0">
                <a:latin typeface="Arial"/>
                <a:cs typeface="Arial"/>
              </a:rPr>
              <a:t>SCAT (ERS-1/2,) ASCAT (</a:t>
            </a:r>
            <a:r>
              <a:rPr lang="en-US" sz="2000" dirty="0" err="1" smtClean="0">
                <a:latin typeface="Arial"/>
                <a:cs typeface="Arial"/>
              </a:rPr>
              <a:t>Metop</a:t>
            </a:r>
            <a:r>
              <a:rPr lang="en-US" sz="2000" dirty="0" smtClean="0">
                <a:latin typeface="Arial"/>
                <a:cs typeface="Arial"/>
              </a:rPr>
              <a:t>-A/B)</a:t>
            </a:r>
          </a:p>
          <a:p>
            <a:pPr lvl="1" algn="just" eaLnBrk="0" hangingPunct="0">
              <a:buFont typeface="Arial"/>
              <a:buChar char="•"/>
            </a:pPr>
            <a:r>
              <a:rPr lang="en-US" sz="2000" dirty="0" smtClean="0">
                <a:latin typeface="Arial"/>
                <a:cs typeface="Arial"/>
              </a:rPr>
              <a:t>Good: Hardly affected by rain, High quality wind direction</a:t>
            </a:r>
          </a:p>
          <a:p>
            <a:pPr lvl="1" algn="just" eaLnBrk="0" hangingPunct="0">
              <a:buFont typeface="Arial"/>
              <a:buChar char="•"/>
            </a:pPr>
            <a:r>
              <a:rPr lang="en-US" sz="2000" dirty="0" smtClean="0">
                <a:latin typeface="Arial"/>
                <a:cs typeface="Arial"/>
              </a:rPr>
              <a:t>Bad: Two nearly opposite wind solutions, narrow swath</a:t>
            </a:r>
          </a:p>
          <a:p>
            <a:pPr algn="just" eaLnBrk="0" hangingPunct="0"/>
            <a:endParaRPr lang="en-US" sz="2000" dirty="0" smtClean="0">
              <a:latin typeface="Arial"/>
              <a:cs typeface="Arial"/>
            </a:endParaRPr>
          </a:p>
          <a:p>
            <a:pPr algn="just" eaLnBrk="0" hangingPunct="0"/>
            <a:r>
              <a:rPr lang="en-US" sz="2000" dirty="0" smtClean="0">
                <a:latin typeface="Arial"/>
                <a:cs typeface="Arial"/>
              </a:rPr>
              <a:t>Ku-band scatterometers:</a:t>
            </a:r>
          </a:p>
          <a:p>
            <a:pPr lvl="1" algn="just" eaLnBrk="0" hangingPunct="0">
              <a:buFont typeface="Arial"/>
              <a:buChar char="•"/>
            </a:pPr>
            <a:r>
              <a:rPr lang="en-US" sz="2000" dirty="0" smtClean="0">
                <a:latin typeface="Arial"/>
                <a:cs typeface="Arial"/>
              </a:rPr>
              <a:t>NSCAT, </a:t>
            </a:r>
            <a:r>
              <a:rPr lang="en-US" sz="2000" dirty="0" err="1" smtClean="0">
                <a:latin typeface="Arial"/>
                <a:cs typeface="Arial"/>
              </a:rPr>
              <a:t>QuikSCAT</a:t>
            </a:r>
            <a:r>
              <a:rPr lang="en-US" sz="2000" dirty="0" smtClean="0">
                <a:latin typeface="Arial"/>
                <a:cs typeface="Arial"/>
              </a:rPr>
              <a:t>, </a:t>
            </a:r>
            <a:r>
              <a:rPr lang="en-US" sz="2000" dirty="0" err="1" smtClean="0">
                <a:latin typeface="Arial"/>
                <a:cs typeface="Arial"/>
              </a:rPr>
              <a:t>SeaWinds</a:t>
            </a:r>
            <a:r>
              <a:rPr lang="en-US" sz="2000" dirty="0" smtClean="0">
                <a:latin typeface="Arial"/>
                <a:cs typeface="Arial"/>
              </a:rPr>
              <a:t>, Oceansat-2 (OSCAT),Haiyang-2A</a:t>
            </a:r>
          </a:p>
          <a:p>
            <a:pPr lvl="1" algn="just" eaLnBrk="0" hangingPunct="0">
              <a:buFont typeface="Arial"/>
              <a:buChar char="•"/>
            </a:pPr>
            <a:r>
              <a:rPr lang="en-US" sz="2000" dirty="0" smtClean="0">
                <a:latin typeface="Arial"/>
                <a:cs typeface="Arial"/>
              </a:rPr>
              <a:t>Good: Up to 4 wind solutions, rank-1 the correct one; broad swath</a:t>
            </a:r>
          </a:p>
          <a:p>
            <a:pPr lvl="1" algn="just" eaLnBrk="0" hangingPunct="0">
              <a:buFont typeface="Arial"/>
              <a:buChar char="•"/>
            </a:pPr>
            <a:r>
              <a:rPr lang="en-US" sz="2000" dirty="0" smtClean="0">
                <a:latin typeface="Arial"/>
                <a:cs typeface="Arial"/>
              </a:rPr>
              <a:t>Bad: Affected by rain, problems with wind direction</a:t>
            </a:r>
          </a:p>
          <a:p>
            <a:pPr lvl="1" algn="just" eaLnBrk="0" hangingPunct="0"/>
            <a:endParaRPr lang="en-US" sz="2000" dirty="0" smtClean="0"/>
          </a:p>
          <a:p>
            <a:pPr marL="0" lvl="1" algn="just" eaLnBrk="0" hangingPunct="0"/>
            <a:r>
              <a:rPr lang="en-US" sz="2000" dirty="0" smtClean="0">
                <a:latin typeface="Arial"/>
                <a:cs typeface="Arial"/>
              </a:rPr>
              <a:t>Validation: against buoy data, ship data, NWP Model 10 </a:t>
            </a:r>
            <a:r>
              <a:rPr lang="en-US" sz="2000" dirty="0" err="1" smtClean="0">
                <a:latin typeface="Arial"/>
                <a:cs typeface="Arial"/>
              </a:rPr>
              <a:t>m</a:t>
            </a:r>
            <a:r>
              <a:rPr lang="en-US" sz="2000" dirty="0" smtClean="0">
                <a:latin typeface="Arial"/>
                <a:cs typeface="Arial"/>
              </a:rPr>
              <a:t> winds</a:t>
            </a:r>
          </a:p>
          <a:p>
            <a:pPr algn="just" eaLnBrk="0" hangingPunct="0"/>
            <a:endParaRPr lang="en-US" sz="2000" dirty="0" smtClean="0">
              <a:latin typeface="Arial"/>
              <a:cs typeface="Arial"/>
            </a:endParaRPr>
          </a:p>
          <a:p>
            <a:pPr algn="just" eaLnBrk="0" hangingPunct="0"/>
            <a:endParaRPr lang="en-US" sz="2000" dirty="0" smtClean="0">
              <a:latin typeface="Arial"/>
              <a:cs typeface="Arial"/>
            </a:endParaRPr>
          </a:p>
          <a:p>
            <a:pPr algn="just" eaLnBrk="0" hangingPunct="0"/>
            <a:endParaRPr lang="en-US" sz="2000" dirty="0">
              <a:latin typeface="Arial"/>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24" y="778933"/>
            <a:ext cx="9024602" cy="492125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740666" y="1294666"/>
            <a:ext cx="7549857" cy="4632037"/>
          </a:xfrm>
          <a:prstGeom prst="rect">
            <a:avLst/>
          </a:prstGeom>
        </p:spPr>
        <p:txBody>
          <a:bodyPr wrap="square">
            <a:spAutoFit/>
          </a:bodyPr>
          <a:lstStyle/>
          <a:p>
            <a:r>
              <a:rPr lang="en-US" sz="2600" dirty="0" smtClean="0">
                <a:latin typeface="Arial"/>
                <a:cs typeface="Arial"/>
              </a:rPr>
              <a:t>Satellite-derived winds &amp;</a:t>
            </a:r>
          </a:p>
          <a:p>
            <a:r>
              <a:rPr lang="en-US" sz="2600" dirty="0" smtClean="0">
                <a:latin typeface="Arial"/>
                <a:cs typeface="Arial"/>
              </a:rPr>
              <a:t>Numerical Weather Prediction models</a:t>
            </a:r>
          </a:p>
          <a:p>
            <a:endParaRPr lang="en-US" sz="2400" dirty="0" smtClean="0">
              <a:latin typeface="Arial"/>
              <a:cs typeface="Arial"/>
            </a:endParaRPr>
          </a:p>
          <a:p>
            <a:r>
              <a:rPr lang="en-US" sz="2200" b="1" i="1" dirty="0" smtClean="0">
                <a:latin typeface="Arial"/>
                <a:cs typeface="Arial"/>
              </a:rPr>
              <a:t>iliana Genkova</a:t>
            </a:r>
            <a:endParaRPr lang="en-US" sz="2200" dirty="0" smtClean="0">
              <a:latin typeface="Arial"/>
              <a:cs typeface="Arial"/>
            </a:endParaRPr>
          </a:p>
          <a:p>
            <a:r>
              <a:rPr lang="en-US" sz="2200" i="1" dirty="0" smtClean="0">
                <a:latin typeface="Arial"/>
                <a:cs typeface="Arial"/>
              </a:rPr>
              <a:t>IMSG for NOAA/NCEP/EMC</a:t>
            </a:r>
          </a:p>
          <a:p>
            <a:endParaRPr lang="en-US" sz="2200" i="1" dirty="0" smtClean="0">
              <a:latin typeface="Arial"/>
              <a:cs typeface="Arial"/>
            </a:endParaRPr>
          </a:p>
          <a:p>
            <a:r>
              <a:rPr lang="en-US" sz="2000" i="1" dirty="0" smtClean="0">
                <a:latin typeface="Arial"/>
                <a:cs typeface="Arial"/>
              </a:rPr>
              <a:t>Sharon </a:t>
            </a:r>
            <a:r>
              <a:rPr lang="en-US" sz="2000" i="1" dirty="0" err="1" smtClean="0">
                <a:latin typeface="Arial"/>
                <a:cs typeface="Arial"/>
              </a:rPr>
              <a:t>Nebuda</a:t>
            </a:r>
            <a:r>
              <a:rPr lang="en-US" sz="2000" i="1" dirty="0" smtClean="0">
                <a:latin typeface="Arial"/>
                <a:cs typeface="Arial"/>
              </a:rPr>
              <a:t>, </a:t>
            </a:r>
            <a:r>
              <a:rPr lang="en-US" sz="2000" i="1" dirty="0" err="1" smtClean="0">
                <a:latin typeface="Arial"/>
                <a:cs typeface="Arial"/>
              </a:rPr>
              <a:t>Kirsty</a:t>
            </a:r>
            <a:r>
              <a:rPr lang="en-US" sz="2000" i="1" dirty="0" smtClean="0">
                <a:latin typeface="Arial"/>
                <a:cs typeface="Arial"/>
              </a:rPr>
              <a:t> </a:t>
            </a:r>
            <a:r>
              <a:rPr lang="en-US" sz="2000" i="1" dirty="0" err="1" smtClean="0">
                <a:latin typeface="Arial"/>
                <a:cs typeface="Arial"/>
              </a:rPr>
              <a:t>Salonen</a:t>
            </a:r>
            <a:r>
              <a:rPr lang="en-US" sz="2000" i="1" dirty="0" smtClean="0">
                <a:latin typeface="Arial"/>
                <a:cs typeface="Arial"/>
              </a:rPr>
              <a:t>, </a:t>
            </a:r>
          </a:p>
          <a:p>
            <a:r>
              <a:rPr lang="en-US" sz="2000" i="1" dirty="0" smtClean="0">
                <a:latin typeface="Arial"/>
                <a:cs typeface="Arial"/>
              </a:rPr>
              <a:t>Giovanna De </a:t>
            </a:r>
            <a:r>
              <a:rPr lang="en-US" sz="2000" i="1" dirty="0" err="1" smtClean="0">
                <a:latin typeface="Arial"/>
                <a:cs typeface="Arial"/>
              </a:rPr>
              <a:t>Chiara</a:t>
            </a:r>
            <a:r>
              <a:rPr lang="en-US" sz="2000" i="1" dirty="0" smtClean="0">
                <a:latin typeface="Arial"/>
                <a:cs typeface="Arial"/>
              </a:rPr>
              <a:t>, Li Bi,</a:t>
            </a:r>
          </a:p>
          <a:p>
            <a:r>
              <a:rPr lang="en-US" sz="2000" i="1" dirty="0" smtClean="0">
                <a:latin typeface="Arial"/>
                <a:cs typeface="Arial"/>
              </a:rPr>
              <a:t>Chris </a:t>
            </a:r>
            <a:r>
              <a:rPr lang="en-US" sz="2000" i="1" dirty="0" err="1" smtClean="0">
                <a:latin typeface="Arial"/>
                <a:cs typeface="Arial"/>
              </a:rPr>
              <a:t>Velden</a:t>
            </a:r>
            <a:r>
              <a:rPr lang="en-US" sz="2000" i="1" dirty="0" smtClean="0">
                <a:latin typeface="Arial"/>
                <a:cs typeface="Arial"/>
              </a:rPr>
              <a:t>, Anne </a:t>
            </a:r>
            <a:r>
              <a:rPr lang="en-US" sz="2000" i="1" dirty="0" err="1" smtClean="0">
                <a:latin typeface="Arial"/>
                <a:cs typeface="Arial"/>
              </a:rPr>
              <a:t>Grette</a:t>
            </a:r>
            <a:r>
              <a:rPr lang="en-US" sz="2000" i="1" dirty="0" smtClean="0">
                <a:latin typeface="Arial"/>
                <a:cs typeface="Arial"/>
              </a:rPr>
              <a:t> </a:t>
            </a:r>
            <a:r>
              <a:rPr lang="en-US" sz="2000" i="1" dirty="0" err="1" smtClean="0">
                <a:latin typeface="Arial"/>
                <a:cs typeface="Arial"/>
              </a:rPr>
              <a:t>Straume</a:t>
            </a:r>
            <a:endParaRPr lang="en-US" sz="2000" i="1" dirty="0" smtClean="0">
              <a:latin typeface="Arial"/>
              <a:cs typeface="Arial"/>
            </a:endParaRPr>
          </a:p>
          <a:p>
            <a:endParaRPr lang="en-US" sz="2000" i="1" dirty="0" smtClean="0">
              <a:latin typeface="Arial"/>
              <a:cs typeface="Arial"/>
            </a:endParaRPr>
          </a:p>
          <a:p>
            <a:r>
              <a:rPr lang="en-US" sz="2000" i="1" dirty="0" smtClean="0">
                <a:latin typeface="Arial"/>
                <a:cs typeface="Arial"/>
              </a:rPr>
              <a:t>29 July 2015</a:t>
            </a:r>
          </a:p>
          <a:p>
            <a:r>
              <a:rPr lang="en-US" sz="2000" i="1" dirty="0" smtClean="0">
                <a:latin typeface="Arial"/>
                <a:cs typeface="Arial"/>
              </a:rPr>
              <a:t>JCSDA Summer Colloquium</a:t>
            </a:r>
          </a:p>
          <a:p>
            <a:endParaRPr lang="en-US" dirty="0" smtClean="0"/>
          </a:p>
          <a:p>
            <a:endParaRPr lang="en-US" sz="1500" i="1" dirty="0" smtClean="0">
              <a:latin typeface="Arial"/>
              <a:cs typeface="Arial"/>
            </a:endParaRPr>
          </a:p>
        </p:txBody>
      </p:sp>
      <p:pic>
        <p:nvPicPr>
          <p:cNvPr id="11" name="Picture 12" descr="logocol"/>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80309" y="5476543"/>
            <a:ext cx="1174750" cy="78650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11" descr="cimss_logo_csw.png"/>
          <p:cNvPicPr>
            <a:picLocks noChangeAspect="1"/>
          </p:cNvPicPr>
          <p:nvPr/>
        </p:nvPicPr>
        <p:blipFill>
          <a:blip r:embed="rId4"/>
          <a:stretch>
            <a:fillRect/>
          </a:stretch>
        </p:blipFill>
        <p:spPr>
          <a:xfrm>
            <a:off x="2605994" y="5456559"/>
            <a:ext cx="1644273" cy="1096182"/>
          </a:xfrm>
          <a:prstGeom prst="rect">
            <a:avLst/>
          </a:prstGeom>
        </p:spPr>
      </p:pic>
      <p:pic>
        <p:nvPicPr>
          <p:cNvPr id="14" name="Picture 13" descr="ecmwf_logo.png"/>
          <p:cNvPicPr>
            <a:picLocks noChangeAspect="1"/>
          </p:cNvPicPr>
          <p:nvPr/>
        </p:nvPicPr>
        <p:blipFill>
          <a:blip r:embed="rId5"/>
          <a:stretch>
            <a:fillRect/>
          </a:stretch>
        </p:blipFill>
        <p:spPr>
          <a:xfrm>
            <a:off x="4216401" y="5645015"/>
            <a:ext cx="2712433" cy="488238"/>
          </a:xfrm>
          <a:prstGeom prst="rect">
            <a:avLst/>
          </a:prstGeom>
        </p:spPr>
      </p:pic>
      <p:pic>
        <p:nvPicPr>
          <p:cNvPr id="15" name="Picture 14" descr="images.png"/>
          <p:cNvPicPr>
            <a:picLocks noChangeAspect="1"/>
          </p:cNvPicPr>
          <p:nvPr/>
        </p:nvPicPr>
        <p:blipFill>
          <a:blip r:embed="rId6"/>
          <a:stretch>
            <a:fillRect/>
          </a:stretch>
        </p:blipFill>
        <p:spPr>
          <a:xfrm>
            <a:off x="0" y="5645015"/>
            <a:ext cx="2073373" cy="643106"/>
          </a:xfrm>
          <a:prstGeom prst="rect">
            <a:avLst/>
          </a:prstGeom>
        </p:spPr>
      </p:pic>
      <p:pic>
        <p:nvPicPr>
          <p:cNvPr id="16" name="Picture 15" descr="Unknown"/>
          <p:cNvPicPr>
            <a:picLocks noChangeAspect="1"/>
          </p:cNvPicPr>
          <p:nvPr/>
        </p:nvPicPr>
        <p:blipFill>
          <a:blip r:embed="rId7"/>
          <a:stretch>
            <a:fillRect/>
          </a:stretch>
        </p:blipFill>
        <p:spPr>
          <a:xfrm>
            <a:off x="2005673" y="5476543"/>
            <a:ext cx="1076198" cy="1076198"/>
          </a:xfrm>
          <a:prstGeom prst="rect">
            <a:avLst/>
          </a:prstGeom>
        </p:spPr>
      </p:pic>
      <p:pic>
        <p:nvPicPr>
          <p:cNvPr id="8" name="Picture 7"/>
          <p:cNvPicPr>
            <a:picLocks noChangeAspect="1"/>
          </p:cNvPicPr>
          <p:nvPr/>
        </p:nvPicPr>
        <p:blipFill>
          <a:blip r:embed="rId8"/>
          <a:stretch>
            <a:fillRect/>
          </a:stretch>
        </p:blipFill>
        <p:spPr>
          <a:xfrm>
            <a:off x="8155059" y="5441818"/>
            <a:ext cx="955293" cy="79289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8138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6400" y="666750"/>
            <a:ext cx="4165600" cy="5524500"/>
          </a:xfrm>
          <a:prstGeom prst="rect">
            <a:avLst/>
          </a:prstGeom>
        </p:spPr>
      </p:pic>
      <p:pic>
        <p:nvPicPr>
          <p:cNvPr id="4" name="Picture 3"/>
          <p:cNvPicPr>
            <a:picLocks noChangeAspect="1"/>
          </p:cNvPicPr>
          <p:nvPr/>
        </p:nvPicPr>
        <p:blipFill>
          <a:blip r:embed="rId3"/>
          <a:stretch>
            <a:fillRect/>
          </a:stretch>
        </p:blipFill>
        <p:spPr>
          <a:xfrm>
            <a:off x="4776306" y="666750"/>
            <a:ext cx="4367694" cy="5816974"/>
          </a:xfrm>
          <a:prstGeom prst="rect">
            <a:avLst/>
          </a:prstGeom>
        </p:spPr>
      </p:pic>
      <p:sp>
        <p:nvSpPr>
          <p:cNvPr id="5" name="TextBox 4"/>
          <p:cNvSpPr txBox="1"/>
          <p:nvPr/>
        </p:nvSpPr>
        <p:spPr>
          <a:xfrm>
            <a:off x="1099460" y="284367"/>
            <a:ext cx="7241271" cy="369332"/>
          </a:xfrm>
          <a:prstGeom prst="rect">
            <a:avLst/>
          </a:prstGeom>
          <a:noFill/>
        </p:spPr>
        <p:txBody>
          <a:bodyPr wrap="square" rtlCol="0">
            <a:spAutoFit/>
          </a:bodyPr>
          <a:lstStyle/>
          <a:p>
            <a:r>
              <a:rPr lang="en-US" dirty="0" smtClean="0"/>
              <a:t>ASCAT Winds                                      		           OSCAT Winds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8170" y="480992"/>
            <a:ext cx="4664828" cy="2444970"/>
          </a:xfrm>
          <a:prstGeom prst="rect">
            <a:avLst/>
          </a:prstGeom>
        </p:spPr>
      </p:pic>
      <p:sp>
        <p:nvSpPr>
          <p:cNvPr id="3" name="TextBox 2"/>
          <p:cNvSpPr txBox="1"/>
          <p:nvPr/>
        </p:nvSpPr>
        <p:spPr>
          <a:xfrm>
            <a:off x="135464" y="118531"/>
            <a:ext cx="5505232" cy="400110"/>
          </a:xfrm>
          <a:prstGeom prst="rect">
            <a:avLst/>
          </a:prstGeom>
          <a:noFill/>
        </p:spPr>
        <p:txBody>
          <a:bodyPr wrap="square" rtlCol="0">
            <a:spAutoFit/>
          </a:bodyPr>
          <a:lstStyle/>
          <a:p>
            <a:r>
              <a:rPr lang="en-US" sz="2000" dirty="0" smtClean="0">
                <a:latin typeface="Arial"/>
                <a:cs typeface="Arial"/>
              </a:rPr>
              <a:t>Daily coverage of ASCAT-A surface winds</a:t>
            </a:r>
            <a:endParaRPr lang="en-US" sz="2000" dirty="0">
              <a:latin typeface="Arial"/>
              <a:cs typeface="Arial"/>
            </a:endParaRPr>
          </a:p>
        </p:txBody>
      </p:sp>
      <p:pic>
        <p:nvPicPr>
          <p:cNvPr id="4" name="Picture 3"/>
          <p:cNvPicPr>
            <a:picLocks noChangeAspect="1"/>
          </p:cNvPicPr>
          <p:nvPr/>
        </p:nvPicPr>
        <p:blipFill>
          <a:blip r:embed="rId3"/>
          <a:stretch>
            <a:fillRect/>
          </a:stretch>
        </p:blipFill>
        <p:spPr>
          <a:xfrm>
            <a:off x="50800" y="3203876"/>
            <a:ext cx="4821365" cy="3616024"/>
          </a:xfrm>
          <a:prstGeom prst="rect">
            <a:avLst/>
          </a:prstGeom>
        </p:spPr>
      </p:pic>
      <p:sp>
        <p:nvSpPr>
          <p:cNvPr id="5" name="Rectangle 4"/>
          <p:cNvSpPr/>
          <p:nvPr/>
        </p:nvSpPr>
        <p:spPr>
          <a:xfrm>
            <a:off x="3170648" y="5754591"/>
            <a:ext cx="5414553" cy="1015663"/>
          </a:xfrm>
          <a:prstGeom prst="rect">
            <a:avLst/>
          </a:prstGeom>
        </p:spPr>
        <p:txBody>
          <a:bodyPr wrap="square">
            <a:spAutoFit/>
          </a:bodyPr>
          <a:lstStyle/>
          <a:p>
            <a:r>
              <a:rPr lang="en-US" sz="2000" dirty="0">
                <a:latin typeface="Arial"/>
                <a:cs typeface="Arial"/>
              </a:rPr>
              <a:t>Wind observations below 850 </a:t>
            </a:r>
            <a:r>
              <a:rPr lang="en-US" sz="2000" dirty="0" err="1">
                <a:latin typeface="Arial"/>
                <a:cs typeface="Arial"/>
              </a:rPr>
              <a:t>hPa</a:t>
            </a:r>
            <a:endParaRPr lang="en-US" sz="2000" dirty="0">
              <a:latin typeface="Arial"/>
              <a:cs typeface="Arial"/>
            </a:endParaRPr>
          </a:p>
          <a:p>
            <a:r>
              <a:rPr lang="en-US" sz="2000" dirty="0">
                <a:latin typeface="Arial"/>
                <a:cs typeface="Arial"/>
              </a:rPr>
              <a:t>FSO values relative quantities (in %</a:t>
            </a:r>
            <a:r>
              <a:rPr lang="en-US" sz="2000" dirty="0" smtClean="0">
                <a:latin typeface="Arial"/>
                <a:cs typeface="Arial"/>
              </a:rPr>
              <a:t>)</a:t>
            </a:r>
          </a:p>
          <a:p>
            <a:r>
              <a:rPr lang="en-US" sz="2000" dirty="0" err="1" smtClean="0">
                <a:latin typeface="Arial"/>
                <a:cs typeface="Arial"/>
              </a:rPr>
              <a:t>Horanyi</a:t>
            </a:r>
            <a:r>
              <a:rPr lang="en-US" sz="2000" dirty="0" smtClean="0">
                <a:latin typeface="Arial"/>
                <a:cs typeface="Arial"/>
              </a:rPr>
              <a:t> et al., 2013</a:t>
            </a:r>
            <a:endParaRPr lang="en-US" sz="2000" dirty="0">
              <a:latin typeface="Arial"/>
              <a:cs typeface="Arial"/>
            </a:endParaRPr>
          </a:p>
        </p:txBody>
      </p:sp>
      <p:pic>
        <p:nvPicPr>
          <p:cNvPr id="6" name="Picture 5"/>
          <p:cNvPicPr>
            <a:picLocks noChangeAspect="1"/>
          </p:cNvPicPr>
          <p:nvPr/>
        </p:nvPicPr>
        <p:blipFill>
          <a:blip r:embed="rId4"/>
          <a:stretch>
            <a:fillRect/>
          </a:stretch>
        </p:blipFill>
        <p:spPr>
          <a:xfrm>
            <a:off x="5556032" y="416981"/>
            <a:ext cx="2555036" cy="2407383"/>
          </a:xfrm>
          <a:prstGeom prst="rect">
            <a:avLst/>
          </a:prstGeom>
        </p:spPr>
      </p:pic>
      <p:pic>
        <p:nvPicPr>
          <p:cNvPr id="7" name="Picture 6"/>
          <p:cNvPicPr>
            <a:picLocks noChangeAspect="1"/>
          </p:cNvPicPr>
          <p:nvPr/>
        </p:nvPicPr>
        <p:blipFill>
          <a:blip r:embed="rId5"/>
          <a:stretch>
            <a:fillRect/>
          </a:stretch>
        </p:blipFill>
        <p:spPr>
          <a:xfrm>
            <a:off x="5198532" y="2841297"/>
            <a:ext cx="3372437" cy="296683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94203" y="972939"/>
            <a:ext cx="8531266" cy="5262979"/>
          </a:xfrm>
          <a:prstGeom prst="rect">
            <a:avLst/>
          </a:prstGeom>
        </p:spPr>
        <p:txBody>
          <a:bodyPr wrap="square">
            <a:spAutoFit/>
          </a:bodyPr>
          <a:lstStyle/>
          <a:p>
            <a:r>
              <a:rPr lang="en-US" sz="2400" dirty="0" smtClean="0">
                <a:solidFill>
                  <a:schemeClr val="bg1">
                    <a:lumMod val="65000"/>
                  </a:schemeClr>
                </a:solidFill>
                <a:latin typeface="Arial"/>
                <a:cs typeface="Arial"/>
              </a:rPr>
              <a:t>Outline</a:t>
            </a:r>
          </a:p>
          <a:p>
            <a:endParaRPr lang="en-US" sz="2400" dirty="0" smtClean="0">
              <a:latin typeface="Arial"/>
              <a:cs typeface="Arial"/>
            </a:endParaRPr>
          </a:p>
          <a:p>
            <a:pPr>
              <a:buFontTx/>
              <a:buChar char="-"/>
            </a:pPr>
            <a:r>
              <a:rPr lang="en-US" sz="2400" dirty="0" smtClean="0">
                <a:solidFill>
                  <a:schemeClr val="bg1">
                    <a:lumMod val="65000"/>
                  </a:schemeClr>
                </a:solidFill>
                <a:latin typeface="Arial"/>
                <a:cs typeface="Arial"/>
              </a:rPr>
              <a:t> satellite atmospheric motion vectors (AMV):</a:t>
            </a:r>
          </a:p>
          <a:p>
            <a:r>
              <a:rPr lang="en-US" sz="2400" dirty="0" smtClean="0">
                <a:solidFill>
                  <a:schemeClr val="bg1">
                    <a:lumMod val="65000"/>
                  </a:schemeClr>
                </a:solidFill>
                <a:latin typeface="Arial"/>
                <a:cs typeface="Arial"/>
              </a:rPr>
              <a:t>  retrieval methods, properties, quality</a:t>
            </a:r>
          </a:p>
          <a:p>
            <a:pPr>
              <a:buFontTx/>
              <a:buChar char="-"/>
            </a:pPr>
            <a:r>
              <a:rPr lang="en-US" sz="2400" dirty="0" smtClean="0">
                <a:solidFill>
                  <a:schemeClr val="bg1">
                    <a:lumMod val="65000"/>
                  </a:schemeClr>
                </a:solidFill>
                <a:latin typeface="Arial"/>
                <a:cs typeface="Arial"/>
              </a:rPr>
              <a:t> scatterometer ocean surface winds:</a:t>
            </a:r>
          </a:p>
          <a:p>
            <a:r>
              <a:rPr lang="en-US" sz="2400" dirty="0" smtClean="0">
                <a:solidFill>
                  <a:schemeClr val="bg1">
                    <a:lumMod val="65000"/>
                  </a:schemeClr>
                </a:solidFill>
                <a:latin typeface="Arial"/>
                <a:cs typeface="Arial"/>
              </a:rPr>
              <a:t>  measurements, properties, quality</a:t>
            </a:r>
          </a:p>
          <a:p>
            <a:r>
              <a:rPr lang="en-US" sz="2400" dirty="0" smtClean="0">
                <a:latin typeface="Arial"/>
                <a:cs typeface="Arial"/>
              </a:rPr>
              <a:t> </a:t>
            </a:r>
          </a:p>
          <a:p>
            <a:pPr>
              <a:buFontTx/>
              <a:buChar char="-"/>
            </a:pPr>
            <a:r>
              <a:rPr lang="en-US" sz="2400" dirty="0" smtClean="0">
                <a:latin typeface="Arial"/>
                <a:cs typeface="Arial"/>
              </a:rPr>
              <a:t> assimilating winds in global NWP models:</a:t>
            </a:r>
          </a:p>
          <a:p>
            <a:r>
              <a:rPr lang="en-US" sz="2400" dirty="0" smtClean="0">
                <a:latin typeface="Arial"/>
                <a:cs typeface="Arial"/>
              </a:rPr>
              <a:t>  </a:t>
            </a:r>
            <a:r>
              <a:rPr lang="en-US" sz="2400" dirty="0" err="1" smtClean="0">
                <a:latin typeface="Arial"/>
                <a:cs typeface="Arial"/>
              </a:rPr>
              <a:t>AMVs</a:t>
            </a:r>
            <a:r>
              <a:rPr lang="en-US" sz="2400" dirty="0" smtClean="0">
                <a:latin typeface="Arial"/>
                <a:cs typeface="Arial"/>
              </a:rPr>
              <a:t>, scatterometer winds</a:t>
            </a:r>
          </a:p>
          <a:p>
            <a:endParaRPr lang="en-US" sz="2400" dirty="0" smtClean="0">
              <a:solidFill>
                <a:schemeClr val="bg1">
                  <a:lumMod val="65000"/>
                </a:schemeClr>
              </a:solidFill>
              <a:latin typeface="Arial"/>
              <a:cs typeface="Arial"/>
            </a:endParaRPr>
          </a:p>
          <a:p>
            <a:r>
              <a:rPr lang="en-US" sz="2400" dirty="0" smtClean="0">
                <a:solidFill>
                  <a:schemeClr val="bg1">
                    <a:lumMod val="65000"/>
                  </a:schemeClr>
                </a:solidFill>
                <a:latin typeface="Arial"/>
                <a:cs typeface="Arial"/>
              </a:rPr>
              <a:t>- evaluating the impact of satellite winds in NWP</a:t>
            </a:r>
          </a:p>
          <a:p>
            <a:endParaRPr lang="en-US" sz="2400" dirty="0" smtClean="0">
              <a:solidFill>
                <a:schemeClr val="bg1">
                  <a:lumMod val="65000"/>
                </a:schemeClr>
              </a:solidFill>
              <a:latin typeface="Arial"/>
              <a:cs typeface="Arial"/>
            </a:endParaRPr>
          </a:p>
          <a:p>
            <a:pPr>
              <a:buFontTx/>
              <a:buChar char="-"/>
            </a:pPr>
            <a:r>
              <a:rPr lang="en-US" sz="2400" dirty="0" smtClean="0">
                <a:solidFill>
                  <a:schemeClr val="bg1">
                    <a:lumMod val="65000"/>
                  </a:schemeClr>
                </a:solidFill>
                <a:latin typeface="Arial"/>
                <a:cs typeface="Arial"/>
              </a:rPr>
              <a:t> novel wind data sets: </a:t>
            </a:r>
          </a:p>
          <a:p>
            <a:r>
              <a:rPr lang="en-US" sz="2400" dirty="0" smtClean="0">
                <a:solidFill>
                  <a:schemeClr val="bg1">
                    <a:lumMod val="65000"/>
                  </a:schemeClr>
                </a:solidFill>
                <a:latin typeface="Arial"/>
                <a:cs typeface="Arial"/>
              </a:rPr>
              <a:t>  MISR, </a:t>
            </a:r>
            <a:r>
              <a:rPr lang="en-US" sz="2400" dirty="0" err="1" smtClean="0">
                <a:solidFill>
                  <a:schemeClr val="bg1">
                    <a:lumMod val="65000"/>
                  </a:schemeClr>
                </a:solidFill>
                <a:latin typeface="Arial"/>
                <a:cs typeface="Arial"/>
              </a:rPr>
              <a:t>hyperspectral</a:t>
            </a:r>
            <a:r>
              <a:rPr lang="en-US" sz="2400" dirty="0" smtClean="0">
                <a:solidFill>
                  <a:schemeClr val="bg1">
                    <a:lumMod val="65000"/>
                  </a:schemeClr>
                </a:solidFill>
                <a:latin typeface="Arial"/>
                <a:cs typeface="Arial"/>
              </a:rPr>
              <a:t>, Doppler wind </a:t>
            </a:r>
            <a:r>
              <a:rPr lang="en-US" sz="2400" dirty="0" err="1" smtClean="0">
                <a:solidFill>
                  <a:schemeClr val="bg1">
                    <a:lumMod val="65000"/>
                  </a:schemeClr>
                </a:solidFill>
                <a:latin typeface="Arial"/>
                <a:cs typeface="Arial"/>
              </a:rPr>
              <a:t>lidar</a:t>
            </a:r>
            <a:r>
              <a:rPr lang="en-US" sz="2400" dirty="0" smtClean="0">
                <a:solidFill>
                  <a:schemeClr val="bg1">
                    <a:lumMod val="65000"/>
                  </a:schemeClr>
                </a:solidFill>
                <a:latin typeface="Arial"/>
                <a:cs typeface="Arial"/>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828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82625" y="857250"/>
            <a:ext cx="7842250" cy="1200329"/>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a:p>
        </p:txBody>
      </p:sp>
      <p:graphicFrame>
        <p:nvGraphicFramePr>
          <p:cNvPr id="173059" name="Object 3"/>
          <p:cNvGraphicFramePr>
            <a:graphicFrameLocks/>
          </p:cNvGraphicFramePr>
          <p:nvPr/>
        </p:nvGraphicFramePr>
        <p:xfrm>
          <a:off x="315915" y="891650"/>
          <a:ext cx="8437562" cy="484187"/>
        </p:xfrm>
        <a:graphic>
          <a:graphicData uri="http://schemas.openxmlformats.org/presentationml/2006/ole">
            <p:oleObj spid="_x0000_s173065" name="Equation" r:id="rId3" imgW="3517900" imgH="203200" progId="Equation.3">
              <p:embed/>
            </p:oleObj>
          </a:graphicData>
        </a:graphic>
      </p:graphicFrame>
      <p:sp>
        <p:nvSpPr>
          <p:cNvPr id="7" name="TextBox 6"/>
          <p:cNvSpPr txBox="1"/>
          <p:nvPr/>
        </p:nvSpPr>
        <p:spPr>
          <a:xfrm>
            <a:off x="101627" y="254506"/>
            <a:ext cx="8878613" cy="7048084"/>
          </a:xfrm>
          <a:prstGeom prst="rect">
            <a:avLst/>
          </a:prstGeom>
          <a:noFill/>
        </p:spPr>
        <p:txBody>
          <a:bodyPr wrap="square" rtlCol="0">
            <a:spAutoFit/>
          </a:bodyPr>
          <a:lstStyle/>
          <a:p>
            <a:pPr algn="ctr" eaLnBrk="0" hangingPunct="0"/>
            <a:r>
              <a:rPr lang="en-US" sz="2400" dirty="0" smtClean="0">
                <a:latin typeface="Arial"/>
                <a:cs typeface="Arial"/>
              </a:rPr>
              <a:t>Assimilating winds in NWP</a:t>
            </a:r>
          </a:p>
          <a:p>
            <a:pPr algn="ctr" eaLnBrk="0" hangingPunct="0"/>
            <a:endParaRPr lang="en-US" sz="2400" dirty="0" smtClean="0">
              <a:latin typeface="Arial"/>
              <a:cs typeface="Arial"/>
            </a:endParaRPr>
          </a:p>
          <a:p>
            <a:pPr algn="ctr" eaLnBrk="0" hangingPunct="0"/>
            <a:endParaRPr lang="en-US" sz="2400" dirty="0" smtClean="0">
              <a:latin typeface="Arial"/>
              <a:cs typeface="Arial"/>
            </a:endParaRPr>
          </a:p>
          <a:p>
            <a:pPr algn="just" eaLnBrk="0" hangingPunct="0"/>
            <a:endParaRPr lang="en-US" sz="2000" dirty="0" smtClean="0">
              <a:latin typeface="Arial"/>
              <a:cs typeface="Arial"/>
            </a:endParaRPr>
          </a:p>
          <a:p>
            <a:pPr algn="just" eaLnBrk="0" hangingPunct="0"/>
            <a:r>
              <a:rPr lang="en-US" sz="2000" dirty="0" smtClean="0">
                <a:latin typeface="Arial"/>
                <a:cs typeface="Arial"/>
              </a:rPr>
              <a:t>      J : Penalty (cost) function </a:t>
            </a:r>
          </a:p>
          <a:p>
            <a:pPr algn="just" eaLnBrk="0" hangingPunct="0"/>
            <a:r>
              <a:rPr lang="en-US" sz="2000" dirty="0" smtClean="0">
                <a:latin typeface="Arial"/>
                <a:cs typeface="Arial"/>
              </a:rPr>
              <a:t>           (fit to background + fit to observations + constraints)</a:t>
            </a:r>
          </a:p>
          <a:p>
            <a:pPr algn="just" eaLnBrk="0" hangingPunct="0"/>
            <a:endParaRPr lang="en-US" sz="2000" dirty="0" smtClean="0">
              <a:latin typeface="Arial"/>
              <a:cs typeface="Arial"/>
            </a:endParaRPr>
          </a:p>
          <a:p>
            <a:pPr algn="just" eaLnBrk="0" hangingPunct="0"/>
            <a:r>
              <a:rPr lang="en-US" sz="2000" dirty="0" smtClean="0">
                <a:latin typeface="Arial"/>
                <a:cs typeface="Arial"/>
              </a:rPr>
              <a:t>X-</a:t>
            </a:r>
            <a:r>
              <a:rPr lang="en-US" sz="2000" dirty="0" err="1" smtClean="0">
                <a:latin typeface="Arial"/>
                <a:cs typeface="Arial"/>
              </a:rPr>
              <a:t>Xb</a:t>
            </a:r>
            <a:r>
              <a:rPr lang="en-US" sz="2000" dirty="0" smtClean="0">
                <a:latin typeface="Arial"/>
                <a:cs typeface="Arial"/>
              </a:rPr>
              <a:t> : analysis increment, where </a:t>
            </a:r>
            <a:r>
              <a:rPr lang="en-US" sz="2000" dirty="0" err="1" smtClean="0">
                <a:latin typeface="Arial"/>
                <a:cs typeface="Arial"/>
              </a:rPr>
              <a:t>Xb</a:t>
            </a:r>
            <a:r>
              <a:rPr lang="en-US" sz="2000" dirty="0" smtClean="0">
                <a:latin typeface="Arial"/>
                <a:cs typeface="Arial"/>
              </a:rPr>
              <a:t> is background</a:t>
            </a:r>
          </a:p>
          <a:p>
            <a:pPr algn="just" eaLnBrk="0" hangingPunct="0"/>
            <a:r>
              <a:rPr lang="en-US" sz="2000" dirty="0" smtClean="0">
                <a:latin typeface="Arial"/>
                <a:cs typeface="Arial"/>
              </a:rPr>
              <a:t>      B : background error, contains spatial correlations between errors of</a:t>
            </a:r>
          </a:p>
          <a:p>
            <a:pPr algn="just" eaLnBrk="0" hangingPunct="0"/>
            <a:r>
              <a:rPr lang="en-US" sz="2000" dirty="0" smtClean="0">
                <a:latin typeface="Arial"/>
                <a:cs typeface="Arial"/>
              </a:rPr>
              <a:t>           neighboring state variables, i.e. background error covariance</a:t>
            </a:r>
          </a:p>
          <a:p>
            <a:pPr algn="just" eaLnBrk="0" hangingPunct="0"/>
            <a:endParaRPr lang="en-US" sz="2000" dirty="0" smtClean="0">
              <a:latin typeface="Arial"/>
              <a:cs typeface="Arial"/>
            </a:endParaRPr>
          </a:p>
          <a:p>
            <a:pPr algn="just" eaLnBrk="0" hangingPunct="0"/>
            <a:r>
              <a:rPr lang="en-US" sz="2000" dirty="0" smtClean="0">
                <a:latin typeface="Arial"/>
                <a:cs typeface="Arial"/>
              </a:rPr>
              <a:t>      Y : observation, </a:t>
            </a:r>
            <a:r>
              <a:rPr lang="en-US" sz="2000" dirty="0" err="1" smtClean="0">
                <a:latin typeface="Arial"/>
                <a:cs typeface="Arial"/>
              </a:rPr>
              <a:t>y-H[x</a:t>
            </a:r>
            <a:r>
              <a:rPr lang="en-US" sz="2000" dirty="0" smtClean="0">
                <a:latin typeface="Arial"/>
                <a:cs typeface="Arial"/>
              </a:rPr>
              <a:t>] is departure / increment / O-B / O-F</a:t>
            </a:r>
          </a:p>
          <a:p>
            <a:pPr algn="just" eaLnBrk="0" hangingPunct="0"/>
            <a:r>
              <a:rPr lang="en-US" sz="2000" dirty="0" smtClean="0">
                <a:latin typeface="Arial"/>
                <a:cs typeface="Arial"/>
              </a:rPr>
              <a:t>      H : observation (forward) operator, i.e. transformation operator from </a:t>
            </a:r>
          </a:p>
          <a:p>
            <a:pPr algn="just" eaLnBrk="0" hangingPunct="0"/>
            <a:r>
              <a:rPr lang="en-US" sz="2000" dirty="0" smtClean="0">
                <a:latin typeface="Arial"/>
                <a:cs typeface="Arial"/>
              </a:rPr>
              <a:t>            the analysis variable to the form of the observations (interpolation </a:t>
            </a:r>
          </a:p>
          <a:p>
            <a:pPr algn="just" eaLnBrk="0" hangingPunct="0"/>
            <a:r>
              <a:rPr lang="en-US" sz="2000" dirty="0" smtClean="0">
                <a:latin typeface="Arial"/>
                <a:cs typeface="Arial"/>
              </a:rPr>
              <a:t>            to the observation location and time)</a:t>
            </a:r>
          </a:p>
          <a:p>
            <a:pPr algn="just" eaLnBrk="0" hangingPunct="0"/>
            <a:r>
              <a:rPr lang="en-US" sz="2000" dirty="0" smtClean="0">
                <a:latin typeface="Arial"/>
                <a:cs typeface="Arial"/>
              </a:rPr>
              <a:t>      R : observation error, instrument + representativeness</a:t>
            </a:r>
          </a:p>
          <a:p>
            <a:pPr algn="just" eaLnBrk="0" hangingPunct="0"/>
            <a:r>
              <a:rPr lang="en-US" sz="2000" dirty="0" smtClean="0">
                <a:latin typeface="Arial"/>
                <a:cs typeface="Arial"/>
              </a:rPr>
              <a:t>            (since the  spatial context of the observation is generally different</a:t>
            </a:r>
          </a:p>
          <a:p>
            <a:pPr algn="just" eaLnBrk="0" hangingPunct="0"/>
            <a:r>
              <a:rPr lang="en-US" sz="2000" dirty="0" smtClean="0">
                <a:latin typeface="Arial"/>
                <a:cs typeface="Arial"/>
              </a:rPr>
              <a:t>            from the state variables), i.e. observation error covariance</a:t>
            </a:r>
          </a:p>
          <a:p>
            <a:pPr algn="just" eaLnBrk="0" hangingPunct="0"/>
            <a:endParaRPr lang="en-US" sz="2000" dirty="0" smtClean="0">
              <a:latin typeface="Arial"/>
              <a:cs typeface="Arial"/>
            </a:endParaRPr>
          </a:p>
          <a:p>
            <a:pPr algn="just" eaLnBrk="0" hangingPunct="0"/>
            <a:r>
              <a:rPr lang="en-US" sz="2000" dirty="0" smtClean="0">
                <a:latin typeface="Arial"/>
                <a:cs typeface="Arial"/>
              </a:rPr>
              <a:t>      </a:t>
            </a:r>
            <a:r>
              <a:rPr lang="en-US" sz="2000" dirty="0" err="1" smtClean="0">
                <a:latin typeface="Arial"/>
                <a:cs typeface="Arial"/>
              </a:rPr>
              <a:t>Jc</a:t>
            </a:r>
            <a:r>
              <a:rPr lang="en-US" sz="2000" dirty="0" smtClean="0">
                <a:latin typeface="Arial"/>
                <a:cs typeface="Arial"/>
              </a:rPr>
              <a:t> : constraints (physical quantities, balance/noise, etc.)</a:t>
            </a:r>
          </a:p>
          <a:p>
            <a:pPr algn="just" eaLnBrk="0" hangingPunct="0"/>
            <a:endParaRPr lang="en-US" sz="2000" dirty="0" smtClean="0">
              <a:latin typeface="Arial"/>
              <a:cs typeface="Arial"/>
            </a:endParaRPr>
          </a:p>
          <a:p>
            <a:pPr algn="just" eaLnBrk="0" hangingPunct="0"/>
            <a:endParaRPr lang="en-US" sz="2000" dirty="0" smtClean="0">
              <a:latin typeface="Arial"/>
              <a:cs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a:srcRect/>
          <a:stretch>
            <a:fillRect/>
          </a:stretch>
        </p:blipFill>
        <p:spPr bwMode="auto">
          <a:xfrm>
            <a:off x="611188" y="410138"/>
            <a:ext cx="7988300" cy="5653087"/>
          </a:xfrm>
          <a:prstGeom prst="rect">
            <a:avLst/>
          </a:prstGeom>
          <a:noFill/>
          <a:ln w="9525">
            <a:noFill/>
            <a:round/>
            <a:headEnd/>
            <a:tailEnd/>
          </a:ln>
        </p:spPr>
      </p:pic>
      <p:sp>
        <p:nvSpPr>
          <p:cNvPr id="3" name="TextBox 2"/>
          <p:cNvSpPr txBox="1">
            <a:spLocks noChangeArrowheads="1"/>
          </p:cNvSpPr>
          <p:nvPr/>
        </p:nvSpPr>
        <p:spPr bwMode="auto">
          <a:xfrm>
            <a:off x="691573" y="1142775"/>
            <a:ext cx="7909537" cy="1077218"/>
          </a:xfrm>
          <a:prstGeom prst="rect">
            <a:avLst/>
          </a:prstGeom>
          <a:solidFill>
            <a:schemeClr val="bg1"/>
          </a:solidFill>
          <a:ln>
            <a:noFill/>
          </a:ln>
          <a:extLst/>
        </p:spPr>
        <p:txBody>
          <a:bodyPr wrap="none">
            <a:spAutoFit/>
          </a:bodyP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49263" eaLnBrk="0" fontAlgn="base" hangingPunct="0">
              <a:lnSpc>
                <a:spcPct val="151000"/>
              </a:lnSpc>
              <a:spcBef>
                <a:spcPct val="0"/>
              </a:spcBef>
              <a:spcAft>
                <a:spcPct val="0"/>
              </a:spcAft>
              <a:buClr>
                <a:srgbClr val="000000"/>
              </a:buClr>
              <a:buSzPct val="100000"/>
              <a:buFont typeface="Arial" charset="0"/>
              <a:defRPr>
                <a:solidFill>
                  <a:schemeClr val="bg1"/>
                </a:solidFill>
                <a:latin typeface="Arial" charset="0"/>
              </a:defRPr>
            </a:lvl6pPr>
            <a:lvl7pPr marL="2971800" indent="-228600" defTabSz="449263" eaLnBrk="0" fontAlgn="base" hangingPunct="0">
              <a:lnSpc>
                <a:spcPct val="151000"/>
              </a:lnSpc>
              <a:spcBef>
                <a:spcPct val="0"/>
              </a:spcBef>
              <a:spcAft>
                <a:spcPct val="0"/>
              </a:spcAft>
              <a:buClr>
                <a:srgbClr val="000000"/>
              </a:buClr>
              <a:buSzPct val="100000"/>
              <a:buFont typeface="Arial" charset="0"/>
              <a:defRPr>
                <a:solidFill>
                  <a:schemeClr val="bg1"/>
                </a:solidFill>
                <a:latin typeface="Arial" charset="0"/>
              </a:defRPr>
            </a:lvl7pPr>
            <a:lvl8pPr marL="3429000" indent="-228600" defTabSz="449263" eaLnBrk="0" fontAlgn="base" hangingPunct="0">
              <a:lnSpc>
                <a:spcPct val="151000"/>
              </a:lnSpc>
              <a:spcBef>
                <a:spcPct val="0"/>
              </a:spcBef>
              <a:spcAft>
                <a:spcPct val="0"/>
              </a:spcAft>
              <a:buClr>
                <a:srgbClr val="000000"/>
              </a:buClr>
              <a:buSzPct val="100000"/>
              <a:buFont typeface="Arial" charset="0"/>
              <a:defRPr>
                <a:solidFill>
                  <a:schemeClr val="bg1"/>
                </a:solidFill>
                <a:latin typeface="Arial" charset="0"/>
              </a:defRPr>
            </a:lvl8pPr>
            <a:lvl9pPr marL="3886200" indent="-228600" defTabSz="449263" eaLnBrk="0" fontAlgn="base" hangingPunct="0">
              <a:lnSpc>
                <a:spcPct val="151000"/>
              </a:lnSpc>
              <a:spcBef>
                <a:spcPct val="0"/>
              </a:spcBef>
              <a:spcAft>
                <a:spcPct val="0"/>
              </a:spcAft>
              <a:buClr>
                <a:srgbClr val="000000"/>
              </a:buClr>
              <a:buSzPct val="100000"/>
              <a:buFont typeface="Arial" charset="0"/>
              <a:defRPr>
                <a:solidFill>
                  <a:schemeClr val="bg1"/>
                </a:solidFill>
                <a:latin typeface="Arial" charset="0"/>
              </a:defRPr>
            </a:lvl9pPr>
          </a:lstStyle>
          <a:p>
            <a:pPr>
              <a:buClr>
                <a:srgbClr val="000000"/>
              </a:buClr>
              <a:buSzPct val="100000"/>
              <a:buFont typeface="Arial" charset="0"/>
              <a:buNone/>
              <a:defRPr/>
            </a:pPr>
            <a:r>
              <a:rPr lang="en-GB" sz="1600" b="1" dirty="0" smtClean="0">
                <a:solidFill>
                  <a:schemeClr val="accent1">
                    <a:lumMod val="75000"/>
                  </a:schemeClr>
                </a:solidFill>
              </a:rPr>
              <a:t>GOES-15</a:t>
            </a:r>
            <a:r>
              <a:rPr lang="en-GB" sz="1600" dirty="0" smtClean="0">
                <a:solidFill>
                  <a:schemeClr val="accent1">
                    <a:lumMod val="75000"/>
                  </a:schemeClr>
                </a:solidFill>
              </a:rPr>
              <a:t>	</a:t>
            </a:r>
            <a:r>
              <a:rPr lang="en-GB" sz="1600" dirty="0" smtClean="0">
                <a:solidFill>
                  <a:schemeClr val="tx1"/>
                </a:solidFill>
              </a:rPr>
              <a:t>	      	</a:t>
            </a:r>
            <a:r>
              <a:rPr lang="en-GB" sz="1600" b="1" dirty="0" smtClean="0">
                <a:solidFill>
                  <a:srgbClr val="FF0000"/>
                </a:solidFill>
              </a:rPr>
              <a:t>GOES-13</a:t>
            </a:r>
            <a:r>
              <a:rPr lang="en-GB" sz="1600" b="1" dirty="0">
                <a:solidFill>
                  <a:srgbClr val="FF0000"/>
                </a:solidFill>
              </a:rPr>
              <a:t>	</a:t>
            </a:r>
            <a:r>
              <a:rPr lang="en-GB" sz="1600" dirty="0" smtClean="0">
                <a:solidFill>
                  <a:schemeClr val="tx1"/>
                </a:solidFill>
              </a:rPr>
              <a:t>		</a:t>
            </a:r>
            <a:r>
              <a:rPr lang="en-GB" sz="1600" b="1" dirty="0" smtClean="0">
                <a:solidFill>
                  <a:schemeClr val="tx1">
                    <a:lumMod val="65000"/>
                    <a:lumOff val="35000"/>
                  </a:schemeClr>
                </a:solidFill>
              </a:rPr>
              <a:t>MET-10 </a:t>
            </a:r>
            <a:r>
              <a:rPr lang="en-GB" sz="1600" b="1" dirty="0" smtClean="0">
                <a:solidFill>
                  <a:schemeClr val="tx1"/>
                </a:solidFill>
              </a:rPr>
              <a:t>	</a:t>
            </a:r>
            <a:r>
              <a:rPr lang="en-GB" sz="1600" dirty="0" smtClean="0">
                <a:solidFill>
                  <a:schemeClr val="tx1"/>
                </a:solidFill>
              </a:rPr>
              <a:t>		</a:t>
            </a:r>
            <a:r>
              <a:rPr lang="en-GB" sz="1600" b="1" dirty="0" smtClean="0">
                <a:solidFill>
                  <a:srgbClr val="C00000"/>
                </a:solidFill>
              </a:rPr>
              <a:t>MET-7	</a:t>
            </a:r>
            <a:r>
              <a:rPr lang="en-GB" sz="1600" dirty="0" smtClean="0">
                <a:solidFill>
                  <a:schemeClr val="tx1"/>
                </a:solidFill>
              </a:rPr>
              <a:t>       </a:t>
            </a:r>
            <a:r>
              <a:rPr lang="en-GB" sz="1600" b="1" dirty="0" smtClean="0">
                <a:solidFill>
                  <a:srgbClr val="FF5050"/>
                </a:solidFill>
              </a:rPr>
              <a:t>MTSAT-2</a:t>
            </a:r>
          </a:p>
          <a:p>
            <a:pPr>
              <a:buClr>
                <a:srgbClr val="000000"/>
              </a:buClr>
              <a:buSzPct val="100000"/>
              <a:buFont typeface="Arial" charset="0"/>
              <a:buNone/>
              <a:defRPr/>
            </a:pPr>
            <a:r>
              <a:rPr lang="en-GB" sz="1600" b="1" dirty="0" smtClean="0">
                <a:solidFill>
                  <a:srgbClr val="006600"/>
                </a:solidFill>
              </a:rPr>
              <a:t>NOAA-15</a:t>
            </a:r>
            <a:r>
              <a:rPr lang="en-GB" sz="1600" i="1" dirty="0" smtClean="0">
                <a:solidFill>
                  <a:srgbClr val="006600"/>
                </a:solidFill>
              </a:rPr>
              <a:t> </a:t>
            </a:r>
            <a:r>
              <a:rPr lang="en-GB" sz="1600" i="1" dirty="0" smtClean="0">
                <a:solidFill>
                  <a:schemeClr val="tx1"/>
                </a:solidFill>
              </a:rPr>
              <a:t>  	  	</a:t>
            </a:r>
            <a:r>
              <a:rPr lang="en-GB" sz="1600" b="1" dirty="0" smtClean="0">
                <a:solidFill>
                  <a:srgbClr val="FF00FF"/>
                </a:solidFill>
              </a:rPr>
              <a:t>NOAA-18</a:t>
            </a:r>
            <a:r>
              <a:rPr lang="en-GB" sz="1600" b="1" dirty="0" smtClean="0">
                <a:solidFill>
                  <a:srgbClr val="008000"/>
                </a:solidFill>
              </a:rPr>
              <a:t>	</a:t>
            </a:r>
            <a:r>
              <a:rPr lang="en-GB" sz="1600" i="1" dirty="0" smtClean="0">
                <a:solidFill>
                  <a:srgbClr val="4D4D4D"/>
                </a:solidFill>
              </a:rPr>
              <a:t>		</a:t>
            </a:r>
            <a:r>
              <a:rPr lang="en-GB" sz="1600" b="1" dirty="0" smtClean="0">
                <a:solidFill>
                  <a:srgbClr val="996600"/>
                </a:solidFill>
              </a:rPr>
              <a:t>NOAA-19</a:t>
            </a:r>
            <a:r>
              <a:rPr lang="en-GB" sz="1600" b="1" dirty="0" smtClean="0">
                <a:solidFill>
                  <a:srgbClr val="4D4D4D"/>
                </a:solidFill>
              </a:rPr>
              <a:t>       		</a:t>
            </a:r>
            <a:r>
              <a:rPr lang="en-GB" sz="1600" b="1" dirty="0" smtClean="0">
                <a:solidFill>
                  <a:srgbClr val="FFCC00"/>
                </a:solidFill>
              </a:rPr>
              <a:t>FY-2D</a:t>
            </a:r>
            <a:r>
              <a:rPr lang="en-GB" sz="1600" i="1" dirty="0" smtClean="0">
                <a:solidFill>
                  <a:srgbClr val="4D4D4D"/>
                </a:solidFill>
              </a:rPr>
              <a:t>	       </a:t>
            </a:r>
            <a:r>
              <a:rPr lang="en-GB" sz="1600" b="1" dirty="0" smtClean="0">
                <a:solidFill>
                  <a:srgbClr val="FF7C80"/>
                </a:solidFill>
              </a:rPr>
              <a:t>FY-2E</a:t>
            </a:r>
          </a:p>
          <a:p>
            <a:pPr>
              <a:buClr>
                <a:srgbClr val="000000"/>
              </a:buClr>
              <a:buSzPct val="100000"/>
              <a:buFont typeface="Arial" charset="0"/>
              <a:buNone/>
              <a:defRPr/>
            </a:pPr>
            <a:r>
              <a:rPr lang="en-GB" sz="1600" b="1" dirty="0" smtClean="0">
                <a:solidFill>
                  <a:srgbClr val="3399FF"/>
                </a:solidFill>
              </a:rPr>
              <a:t>AQUA</a:t>
            </a:r>
            <a:r>
              <a:rPr lang="en-GB" sz="1600" b="1" dirty="0" smtClean="0">
                <a:solidFill>
                  <a:srgbClr val="009999"/>
                </a:solidFill>
              </a:rPr>
              <a:t>			</a:t>
            </a:r>
            <a:r>
              <a:rPr lang="en-GB" sz="1600" b="1" dirty="0" smtClean="0">
                <a:solidFill>
                  <a:srgbClr val="FFCC99"/>
                </a:solidFill>
              </a:rPr>
              <a:t>TERRA	</a:t>
            </a:r>
            <a:r>
              <a:rPr lang="en-GB" sz="1600" b="1" dirty="0" smtClean="0">
                <a:solidFill>
                  <a:srgbClr val="FF0000"/>
                </a:solidFill>
              </a:rPr>
              <a:t>     		</a:t>
            </a:r>
            <a:r>
              <a:rPr lang="en-GB" sz="1600" b="1" dirty="0" smtClean="0">
                <a:solidFill>
                  <a:srgbClr val="00FFFF"/>
                </a:solidFill>
              </a:rPr>
              <a:t>METOP-A</a:t>
            </a:r>
            <a:r>
              <a:rPr lang="en-GB" sz="1600" b="1" dirty="0">
                <a:solidFill>
                  <a:srgbClr val="FF0000"/>
                </a:solidFill>
              </a:rPr>
              <a:t> </a:t>
            </a:r>
            <a:r>
              <a:rPr lang="en-GB" sz="1600" b="1" dirty="0" smtClean="0">
                <a:solidFill>
                  <a:srgbClr val="FF0000"/>
                </a:solidFill>
              </a:rPr>
              <a:t>     		</a:t>
            </a:r>
            <a:r>
              <a:rPr lang="en-GB" sz="1600" b="1" dirty="0" smtClean="0">
                <a:solidFill>
                  <a:srgbClr val="0000FF"/>
                </a:solidFill>
              </a:rPr>
              <a:t>METOP-B</a:t>
            </a:r>
          </a:p>
          <a:p>
            <a:pPr>
              <a:buClr>
                <a:srgbClr val="000000"/>
              </a:buClr>
              <a:buSzPct val="100000"/>
              <a:buFont typeface="Arial" charset="0"/>
              <a:buNone/>
              <a:defRPr/>
            </a:pPr>
            <a:r>
              <a:rPr lang="en-GB" sz="1600" b="1" dirty="0" smtClean="0">
                <a:solidFill>
                  <a:schemeClr val="bg1">
                    <a:lumMod val="50000"/>
                  </a:schemeClr>
                </a:solidFill>
              </a:rPr>
              <a:t>INSAT-3D		dual METOP-A/B, -B/A	VIIRS</a:t>
            </a:r>
          </a:p>
        </p:txBody>
      </p:sp>
      <p:sp>
        <p:nvSpPr>
          <p:cNvPr id="5" name="Rectangle 18"/>
          <p:cNvSpPr>
            <a:spLocks noChangeArrowheads="1"/>
          </p:cNvSpPr>
          <p:nvPr/>
        </p:nvSpPr>
        <p:spPr bwMode="auto">
          <a:xfrm>
            <a:off x="-228600" y="-22759"/>
            <a:ext cx="9648825" cy="8604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dirty="0" smtClean="0">
              <a:solidFill>
                <a:schemeClr val="tx2"/>
              </a:solidFill>
              <a:latin typeface="Arial"/>
            </a:endParaRPr>
          </a:p>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latin typeface="Arial"/>
                <a:cs typeface="Arial"/>
              </a:rPr>
              <a:t>Currently available winds to NWP </a:t>
            </a:r>
            <a:r>
              <a:rPr lang="en-GB" sz="2400" dirty="0" err="1" smtClean="0">
                <a:latin typeface="Arial"/>
                <a:cs typeface="Arial"/>
              </a:rPr>
              <a:t>centers</a:t>
            </a:r>
            <a:r>
              <a:rPr lang="en-GB" sz="2400" dirty="0" smtClean="0">
                <a:latin typeface="Arial"/>
                <a:cs typeface="Arial"/>
              </a:rPr>
              <a:t> (2015)</a:t>
            </a:r>
          </a:p>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i="1" dirty="0" smtClean="0">
                <a:solidFill>
                  <a:schemeClr val="tx2"/>
                </a:solidFill>
              </a:rPr>
              <a:t/>
            </a:r>
            <a:br>
              <a:rPr lang="en-GB" sz="4000" i="1" dirty="0" smtClean="0">
                <a:solidFill>
                  <a:schemeClr val="tx2"/>
                </a:solidFill>
              </a:rPr>
            </a:br>
            <a:endParaRPr lang="en-GB" sz="4000" i="1" dirty="0">
              <a:solidFill>
                <a:schemeClr val="tx2"/>
              </a:solidFill>
            </a:endParaRPr>
          </a:p>
        </p:txBody>
      </p:sp>
      <p:sp>
        <p:nvSpPr>
          <p:cNvPr id="6" name="Rounded Rectangle 5"/>
          <p:cNvSpPr/>
          <p:nvPr/>
        </p:nvSpPr>
        <p:spPr>
          <a:xfrm>
            <a:off x="725439" y="1142775"/>
            <a:ext cx="2912052" cy="3018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257098" y="1142775"/>
            <a:ext cx="2912052" cy="3018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321550" y="1142775"/>
            <a:ext cx="1279560" cy="3018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716972" y="1438050"/>
            <a:ext cx="4680527" cy="26798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716972" y="1706034"/>
            <a:ext cx="2912052" cy="22924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272973" y="1918143"/>
            <a:ext cx="1279560" cy="3018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8" name="Content Placeholder 3"/>
          <p:cNvPicPr>
            <a:picLocks noChangeAspect="1"/>
          </p:cNvPicPr>
          <p:nvPr/>
        </p:nvPicPr>
        <p:blipFill>
          <a:blip r:embed="rId3"/>
          <a:srcRect/>
          <a:stretch>
            <a:fillRect/>
          </a:stretch>
        </p:blipFill>
        <p:spPr bwMode="auto">
          <a:xfrm>
            <a:off x="4834466" y="1100669"/>
            <a:ext cx="3533775" cy="4914900"/>
          </a:xfrm>
          <a:prstGeom prst="rect">
            <a:avLst/>
          </a:prstGeom>
          <a:noFill/>
          <a:ln w="9525">
            <a:noFill/>
            <a:miter lim="800000"/>
            <a:headEnd/>
            <a:tailEnd/>
          </a:ln>
        </p:spPr>
      </p:pic>
      <p:sp>
        <p:nvSpPr>
          <p:cNvPr id="5" name="TextBox 4"/>
          <p:cNvSpPr txBox="1"/>
          <p:nvPr/>
        </p:nvSpPr>
        <p:spPr>
          <a:xfrm>
            <a:off x="118531" y="321734"/>
            <a:ext cx="8878613" cy="6063198"/>
          </a:xfrm>
          <a:prstGeom prst="rect">
            <a:avLst/>
          </a:prstGeom>
          <a:noFill/>
        </p:spPr>
        <p:txBody>
          <a:bodyPr wrap="square" rtlCol="0">
            <a:spAutoFit/>
          </a:bodyPr>
          <a:lstStyle/>
          <a:p>
            <a:pPr algn="ctr" eaLnBrk="0" hangingPunct="0"/>
            <a:r>
              <a:rPr lang="en-US" sz="2400" dirty="0" smtClean="0">
                <a:latin typeface="Arial"/>
                <a:cs typeface="Arial"/>
              </a:rPr>
              <a:t>How do we use satellite winds in NWP?</a:t>
            </a:r>
          </a:p>
          <a:p>
            <a:pPr algn="ctr" eaLnBrk="0" hangingPunct="0"/>
            <a:endParaRPr lang="en-US" sz="2400" dirty="0" smtClean="0">
              <a:latin typeface="Arial"/>
              <a:cs typeface="Arial"/>
            </a:endParaRPr>
          </a:p>
          <a:p>
            <a:pPr algn="just" eaLnBrk="0" hangingPunct="0"/>
            <a:r>
              <a:rPr lang="en-US" sz="2000" b="1" dirty="0" err="1" smtClean="0">
                <a:latin typeface="Arial"/>
                <a:cs typeface="Arial"/>
              </a:rPr>
              <a:t>AMVs</a:t>
            </a:r>
            <a:endParaRPr lang="en-US" sz="2000" b="1" dirty="0" smtClean="0">
              <a:latin typeface="Arial"/>
              <a:cs typeface="Arial"/>
            </a:endParaRPr>
          </a:p>
          <a:p>
            <a:pPr algn="just" eaLnBrk="0" hangingPunct="0"/>
            <a:r>
              <a:rPr lang="en-US" sz="2000" dirty="0" smtClean="0">
                <a:latin typeface="Arial"/>
                <a:cs typeface="Arial"/>
              </a:rPr>
              <a:t>Each wind vector is a single-level point </a:t>
            </a:r>
          </a:p>
          <a:p>
            <a:pPr algn="just" eaLnBrk="0" hangingPunct="0"/>
            <a:r>
              <a:rPr lang="en-US" sz="2000" dirty="0" smtClean="0">
                <a:latin typeface="Arial"/>
                <a:cs typeface="Arial"/>
              </a:rPr>
              <a:t>measurement  of  speed  and direction </a:t>
            </a:r>
          </a:p>
          <a:p>
            <a:pPr algn="just" eaLnBrk="0" hangingPunct="0"/>
            <a:r>
              <a:rPr lang="en-US" sz="2000" dirty="0" smtClean="0">
                <a:latin typeface="Arial"/>
                <a:cs typeface="Arial"/>
              </a:rPr>
              <a:t>at an assigned representative height. </a:t>
            </a:r>
          </a:p>
          <a:p>
            <a:pPr algn="just" eaLnBrk="0" hangingPunct="0"/>
            <a:r>
              <a:rPr lang="en-US" sz="2000" dirty="0" smtClean="0">
                <a:latin typeface="Arial"/>
                <a:cs typeface="Arial"/>
              </a:rPr>
              <a:t>The height is derived from cloud top’s</a:t>
            </a:r>
          </a:p>
          <a:p>
            <a:pPr algn="just" eaLnBrk="0" hangingPunct="0"/>
            <a:r>
              <a:rPr lang="en-US" sz="2000" dirty="0" smtClean="0">
                <a:latin typeface="Arial"/>
                <a:cs typeface="Arial"/>
              </a:rPr>
              <a:t>height (high and mid-level clouds) and </a:t>
            </a:r>
          </a:p>
          <a:p>
            <a:pPr algn="just" eaLnBrk="0" hangingPunct="0"/>
            <a:r>
              <a:rPr lang="en-US" sz="2000" dirty="0" smtClean="0">
                <a:latin typeface="Arial"/>
                <a:cs typeface="Arial"/>
              </a:rPr>
              <a:t>cloud base (low clouds). </a:t>
            </a:r>
          </a:p>
          <a:p>
            <a:pPr algn="just" eaLnBrk="0" hangingPunct="0"/>
            <a:endParaRPr lang="en-US" sz="2000" dirty="0" smtClean="0">
              <a:latin typeface="Arial"/>
              <a:cs typeface="Arial"/>
            </a:endParaRPr>
          </a:p>
          <a:p>
            <a:pPr algn="just" eaLnBrk="0" hangingPunct="0"/>
            <a:r>
              <a:rPr lang="en-US" sz="2000" dirty="0" smtClean="0">
                <a:latin typeface="Arial"/>
                <a:cs typeface="Arial"/>
              </a:rPr>
              <a:t>Height error is considered the </a:t>
            </a:r>
          </a:p>
          <a:p>
            <a:pPr algn="just" eaLnBrk="0" hangingPunct="0"/>
            <a:r>
              <a:rPr lang="en-US" sz="2000" dirty="0" smtClean="0">
                <a:latin typeface="Arial"/>
                <a:cs typeface="Arial"/>
              </a:rPr>
              <a:t>dominant source of error for AMVs</a:t>
            </a:r>
          </a:p>
          <a:p>
            <a:pPr algn="just" eaLnBrk="0" hangingPunct="0"/>
            <a:r>
              <a:rPr lang="en-US" sz="2000" dirty="0" smtClean="0">
                <a:latin typeface="Arial"/>
                <a:cs typeface="Arial"/>
              </a:rPr>
              <a:t>(</a:t>
            </a:r>
            <a:r>
              <a:rPr lang="en-US" sz="2000" dirty="0" err="1" smtClean="0">
                <a:latin typeface="Arial"/>
                <a:cs typeface="Arial"/>
              </a:rPr>
              <a:t>Velden</a:t>
            </a:r>
            <a:r>
              <a:rPr lang="en-US" sz="2000" dirty="0" smtClean="0">
                <a:latin typeface="Arial"/>
                <a:cs typeface="Arial"/>
              </a:rPr>
              <a:t> and </a:t>
            </a:r>
            <a:r>
              <a:rPr lang="en-US" sz="2000" dirty="0" err="1" smtClean="0">
                <a:latin typeface="Arial"/>
                <a:cs typeface="Arial"/>
              </a:rPr>
              <a:t>Bedka</a:t>
            </a:r>
            <a:r>
              <a:rPr lang="en-US" sz="2000" dirty="0" smtClean="0">
                <a:latin typeface="Arial"/>
                <a:cs typeface="Arial"/>
              </a:rPr>
              <a:t>, 2005).</a:t>
            </a:r>
          </a:p>
          <a:p>
            <a:pPr algn="just" eaLnBrk="0" hangingPunct="0"/>
            <a:endParaRPr lang="en-US" sz="2000" dirty="0" smtClean="0">
              <a:latin typeface="Arial"/>
              <a:cs typeface="Arial"/>
            </a:endParaRPr>
          </a:p>
          <a:p>
            <a:pPr algn="just" eaLnBrk="0" hangingPunct="0"/>
            <a:r>
              <a:rPr lang="en-US" sz="2000" dirty="0" smtClean="0">
                <a:latin typeface="Arial"/>
                <a:cs typeface="Arial"/>
              </a:rPr>
              <a:t>Speed and directions are converted</a:t>
            </a:r>
          </a:p>
          <a:p>
            <a:pPr algn="just" eaLnBrk="0" hangingPunct="0"/>
            <a:r>
              <a:rPr lang="en-US" sz="2000" dirty="0" smtClean="0">
                <a:latin typeface="Arial"/>
                <a:cs typeface="Arial"/>
              </a:rPr>
              <a:t>to U and V components.</a:t>
            </a:r>
          </a:p>
          <a:p>
            <a:pPr algn="just" eaLnBrk="0" hangingPunct="0"/>
            <a:endParaRPr lang="en-US" sz="2000" dirty="0" smtClean="0">
              <a:latin typeface="Arial"/>
              <a:cs typeface="Arial"/>
            </a:endParaRPr>
          </a:p>
          <a:p>
            <a:pPr algn="just" eaLnBrk="0" hangingPunct="0"/>
            <a:r>
              <a:rPr lang="en-US" sz="2000" b="1" dirty="0" err="1" smtClean="0">
                <a:latin typeface="Arial"/>
                <a:cs typeface="Arial"/>
              </a:rPr>
              <a:t>Scatterometer</a:t>
            </a:r>
            <a:r>
              <a:rPr lang="en-US" sz="2000" b="1" dirty="0" smtClean="0">
                <a:latin typeface="Arial"/>
                <a:cs typeface="Arial"/>
              </a:rPr>
              <a:t> near-surface marine winds</a:t>
            </a:r>
          </a:p>
          <a:p>
            <a:pPr algn="just" eaLnBrk="0" hangingPunct="0"/>
            <a:r>
              <a:rPr lang="en-US" sz="2000" dirty="0" smtClean="0">
                <a:latin typeface="Arial"/>
                <a:cs typeface="Arial"/>
              </a:rPr>
              <a:t>Assigned at 10-m above surface level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01644" y="50799"/>
            <a:ext cx="8878613" cy="6771084"/>
          </a:xfrm>
          <a:prstGeom prst="rect">
            <a:avLst/>
          </a:prstGeom>
          <a:noFill/>
        </p:spPr>
        <p:txBody>
          <a:bodyPr wrap="square" rtlCol="0">
            <a:spAutoFit/>
          </a:bodyPr>
          <a:lstStyle/>
          <a:p>
            <a:pPr algn="ctr" eaLnBrk="0" hangingPunct="0"/>
            <a:r>
              <a:rPr lang="en-US" sz="2400" dirty="0" smtClean="0">
                <a:latin typeface="Arial"/>
                <a:cs typeface="Arial"/>
              </a:rPr>
              <a:t>AMVs in NWP – Quality Control (QC) </a:t>
            </a:r>
          </a:p>
          <a:p>
            <a:pPr algn="ctr" eaLnBrk="0" hangingPunct="0"/>
            <a:endParaRPr lang="en-US" sz="1500" dirty="0" smtClean="0">
              <a:latin typeface="Arial"/>
              <a:cs typeface="Arial"/>
            </a:endParaRPr>
          </a:p>
          <a:p>
            <a:pPr algn="ctr" eaLnBrk="0" hangingPunct="0"/>
            <a:endParaRPr lang="en-US" sz="1500" dirty="0" smtClean="0">
              <a:latin typeface="Arial"/>
              <a:cs typeface="Arial"/>
            </a:endParaRPr>
          </a:p>
          <a:p>
            <a:pPr algn="just" eaLnBrk="0" hangingPunct="0"/>
            <a:r>
              <a:rPr lang="en-US" sz="2000" dirty="0" smtClean="0">
                <a:latin typeface="Arial"/>
                <a:cs typeface="Arial"/>
              </a:rPr>
              <a:t>Quality Indicator (QI):	QI &gt; </a:t>
            </a:r>
            <a:r>
              <a:rPr lang="en-US" sz="2000" dirty="0" err="1" smtClean="0">
                <a:latin typeface="Arial"/>
                <a:cs typeface="Arial"/>
              </a:rPr>
              <a:t>QI_threshold</a:t>
            </a:r>
            <a:r>
              <a:rPr lang="en-US" sz="2000" dirty="0" smtClean="0">
                <a:latin typeface="Arial"/>
                <a:cs typeface="Arial"/>
              </a:rPr>
              <a:t> (~80, depends on AMV type and </a:t>
            </a:r>
          </a:p>
          <a:p>
            <a:pPr algn="just" eaLnBrk="0" hangingPunct="0"/>
            <a:r>
              <a:rPr lang="en-US" sz="2000" dirty="0">
                <a:latin typeface="Arial"/>
                <a:cs typeface="Arial"/>
              </a:rPr>
              <a:t> </a:t>
            </a:r>
            <a:r>
              <a:rPr lang="en-US" sz="2000" dirty="0" smtClean="0">
                <a:latin typeface="Arial"/>
                <a:cs typeface="Arial"/>
              </a:rPr>
              <a:t>                                                                                                         producer)</a:t>
            </a:r>
          </a:p>
          <a:p>
            <a:pPr algn="just" eaLnBrk="0" hangingPunct="0"/>
            <a:endParaRPr lang="en-US" sz="2000" dirty="0" smtClean="0">
              <a:latin typeface="Arial"/>
              <a:cs typeface="Arial"/>
            </a:endParaRPr>
          </a:p>
          <a:p>
            <a:pPr algn="just" eaLnBrk="0" hangingPunct="0"/>
            <a:r>
              <a:rPr lang="en-US" sz="2000" dirty="0" smtClean="0">
                <a:latin typeface="Arial"/>
                <a:cs typeface="Arial"/>
              </a:rPr>
              <a:t>Solar Zenith Angle:		SZA&lt; SZA threshold  (~65 degrees)  </a:t>
            </a:r>
          </a:p>
          <a:p>
            <a:pPr algn="just" eaLnBrk="0" hangingPunct="0"/>
            <a:endParaRPr lang="en-US" sz="2000" dirty="0" smtClean="0">
              <a:latin typeface="Arial"/>
              <a:cs typeface="Arial"/>
            </a:endParaRPr>
          </a:p>
          <a:p>
            <a:pPr algn="just" eaLnBrk="0" hangingPunct="0"/>
            <a:r>
              <a:rPr lang="en-US" sz="2000" dirty="0" smtClean="0">
                <a:latin typeface="Arial"/>
                <a:cs typeface="Arial"/>
              </a:rPr>
              <a:t>Quality Mark (QM):		QM &lt; 8 		</a:t>
            </a:r>
          </a:p>
          <a:p>
            <a:pPr algn="just" eaLnBrk="0" hangingPunct="0"/>
            <a:r>
              <a:rPr lang="en-US" sz="2000" dirty="0" smtClean="0">
                <a:latin typeface="Arial"/>
                <a:cs typeface="Arial"/>
              </a:rPr>
              <a:t>(assigned by NCO)</a:t>
            </a:r>
          </a:p>
          <a:p>
            <a:endParaRPr lang="en-US" sz="2000" dirty="0" smtClean="0">
              <a:latin typeface="Arial"/>
              <a:cs typeface="Arial"/>
            </a:endParaRPr>
          </a:p>
          <a:p>
            <a:r>
              <a:rPr lang="en-US" sz="2000" dirty="0" smtClean="0">
                <a:latin typeface="Arial"/>
                <a:cs typeface="Arial"/>
              </a:rPr>
              <a:t>Blacklisting: 			Spatially (</a:t>
            </a:r>
            <a:r>
              <a:rPr lang="en-US" sz="2000" dirty="0" err="1" smtClean="0">
                <a:latin typeface="Arial"/>
                <a:cs typeface="Arial"/>
              </a:rPr>
              <a:t>lat,lon</a:t>
            </a:r>
            <a:r>
              <a:rPr lang="en-US" sz="2000" dirty="0" smtClean="0">
                <a:latin typeface="Arial"/>
                <a:cs typeface="Arial"/>
              </a:rPr>
              <a:t>, land/ocean) and in the vertical</a:t>
            </a:r>
          </a:p>
          <a:p>
            <a:r>
              <a:rPr lang="en-US" sz="2000" dirty="0" smtClean="0">
                <a:latin typeface="Arial"/>
                <a:cs typeface="Arial"/>
              </a:rPr>
              <a:t>                                       (</a:t>
            </a:r>
            <a:r>
              <a:rPr lang="en-US" sz="2000" dirty="0" err="1" smtClean="0">
                <a:latin typeface="Arial"/>
                <a:cs typeface="Arial"/>
              </a:rPr>
              <a:t>hPa</a:t>
            </a:r>
            <a:r>
              <a:rPr lang="en-US" sz="2000" dirty="0" smtClean="0">
                <a:latin typeface="Arial"/>
                <a:cs typeface="Arial"/>
              </a:rPr>
              <a:t>), and by AMV type </a:t>
            </a:r>
          </a:p>
          <a:p>
            <a:endParaRPr lang="en-US" sz="2000" dirty="0" smtClean="0">
              <a:latin typeface="Arial"/>
              <a:cs typeface="Arial"/>
            </a:endParaRPr>
          </a:p>
          <a:p>
            <a:r>
              <a:rPr lang="en-US" sz="2000" dirty="0" smtClean="0">
                <a:latin typeface="Arial"/>
                <a:cs typeface="Arial"/>
              </a:rPr>
              <a:t>Thinning: 				~200x200km, ~100hPa; to avoid significant spatial</a:t>
            </a:r>
          </a:p>
          <a:p>
            <a:r>
              <a:rPr lang="en-US" sz="2000" dirty="0" smtClean="0">
                <a:latin typeface="Arial"/>
                <a:cs typeface="Arial"/>
              </a:rPr>
              <a:t>						error correlation</a:t>
            </a:r>
          </a:p>
          <a:p>
            <a:endParaRPr lang="en-US" sz="2000" dirty="0" smtClean="0">
              <a:latin typeface="Arial"/>
              <a:cs typeface="Arial"/>
            </a:endParaRPr>
          </a:p>
          <a:p>
            <a:r>
              <a:rPr lang="en-US" sz="2000" dirty="0" smtClean="0">
                <a:latin typeface="Arial"/>
                <a:cs typeface="Arial"/>
              </a:rPr>
              <a:t>Observation Error (OE, m/s):  errors assumed to be uncorrelated,</a:t>
            </a:r>
          </a:p>
          <a:p>
            <a:r>
              <a:rPr lang="en-US" sz="2000" dirty="0" smtClean="0">
                <a:latin typeface="Arial"/>
                <a:cs typeface="Arial"/>
              </a:rPr>
              <a:t>						currently one error profile per instrument,</a:t>
            </a:r>
          </a:p>
          <a:p>
            <a:r>
              <a:rPr lang="en-US" sz="2000" dirty="0" smtClean="0">
                <a:latin typeface="Arial"/>
                <a:cs typeface="Arial"/>
              </a:rPr>
              <a:t>						empirically derived, </a:t>
            </a:r>
            <a:r>
              <a:rPr lang="en-US" sz="2000" i="1" dirty="0" smtClean="0">
                <a:solidFill>
                  <a:srgbClr val="0000FF"/>
                </a:solidFill>
                <a:latin typeface="Arial"/>
                <a:cs typeface="Arial"/>
              </a:rPr>
              <a:t>new OE implementation </a:t>
            </a:r>
          </a:p>
          <a:p>
            <a:r>
              <a:rPr lang="en-US" sz="2000" i="1" dirty="0" smtClean="0">
                <a:solidFill>
                  <a:srgbClr val="0000FF"/>
                </a:solidFill>
                <a:latin typeface="Arial"/>
                <a:cs typeface="Arial"/>
              </a:rPr>
              <a:t>						is underway</a:t>
            </a:r>
            <a:endParaRPr lang="en-US" sz="2000" dirty="0" smtClean="0">
              <a:latin typeface="Arial"/>
              <a:cs typeface="Arial"/>
            </a:endParaRPr>
          </a:p>
          <a:p>
            <a:endParaRPr lang="en-US" sz="2000" dirty="0" smtClean="0">
              <a:latin typeface="Arial"/>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4"/>
          <p:cNvSpPr>
            <a:spLocks noGrp="1"/>
          </p:cNvSpPr>
          <p:nvPr>
            <p:ph type="title"/>
          </p:nvPr>
        </p:nvSpPr>
        <p:spPr/>
        <p:txBody>
          <a:bodyPr>
            <a:normAutofit/>
          </a:bodyPr>
          <a:lstStyle/>
          <a:p>
            <a:r>
              <a:rPr lang="en-GB" sz="2400" dirty="0">
                <a:latin typeface="Arial"/>
              </a:rPr>
              <a:t>Situation dependent observation errors</a:t>
            </a:r>
          </a:p>
        </p:txBody>
      </p:sp>
      <p:pic>
        <p:nvPicPr>
          <p:cNvPr id="28675" name="Picture 5"/>
          <p:cNvPicPr>
            <a:picLocks noChangeAspect="1"/>
          </p:cNvPicPr>
          <p:nvPr/>
        </p:nvPicPr>
        <p:blipFill>
          <a:blip r:embed="rId3"/>
          <a:srcRect/>
          <a:stretch>
            <a:fillRect/>
          </a:stretch>
        </p:blipFill>
        <p:spPr bwMode="auto">
          <a:xfrm>
            <a:off x="-1585" y="1178711"/>
            <a:ext cx="5640704" cy="2866246"/>
          </a:xfrm>
          <a:prstGeom prst="rect">
            <a:avLst/>
          </a:prstGeom>
          <a:noFill/>
          <a:ln w="9525">
            <a:noFill/>
            <a:miter lim="800000"/>
            <a:headEnd/>
            <a:tailEnd/>
          </a:ln>
        </p:spPr>
      </p:pic>
      <p:grpSp>
        <p:nvGrpSpPr>
          <p:cNvPr id="2" name="Group 8"/>
          <p:cNvGrpSpPr>
            <a:grpSpLocks noChangeAspect="1"/>
          </p:cNvGrpSpPr>
          <p:nvPr/>
        </p:nvGrpSpPr>
        <p:grpSpPr bwMode="auto">
          <a:xfrm>
            <a:off x="5092701" y="2112430"/>
            <a:ext cx="4049712" cy="2232025"/>
            <a:chOff x="4038533" y="4113360"/>
            <a:chExt cx="4637923" cy="2556000"/>
          </a:xfrm>
        </p:grpSpPr>
        <p:pic>
          <p:nvPicPr>
            <p:cNvPr id="28680" name="Content Placeholder 24"/>
            <p:cNvPicPr>
              <a:picLocks noChangeAspect="1"/>
            </p:cNvPicPr>
            <p:nvPr/>
          </p:nvPicPr>
          <p:blipFill>
            <a:blip r:embed="rId4"/>
            <a:srcRect/>
            <a:stretch>
              <a:fillRect/>
            </a:stretch>
          </p:blipFill>
          <p:spPr bwMode="auto">
            <a:xfrm>
              <a:off x="4416456" y="4113360"/>
              <a:ext cx="4260000" cy="2556000"/>
            </a:xfrm>
            <a:prstGeom prst="rect">
              <a:avLst/>
            </a:prstGeom>
            <a:noFill/>
            <a:ln w="9525">
              <a:noFill/>
              <a:miter lim="800000"/>
              <a:headEnd/>
              <a:tailEnd/>
            </a:ln>
          </p:spPr>
        </p:pic>
        <p:sp>
          <p:nvSpPr>
            <p:cNvPr id="28681" name="TextBox 27"/>
            <p:cNvSpPr txBox="1">
              <a:spLocks noChangeArrowheads="1"/>
            </p:cNvSpPr>
            <p:nvPr/>
          </p:nvSpPr>
          <p:spPr bwMode="auto">
            <a:xfrm>
              <a:off x="4038533" y="5035823"/>
              <a:ext cx="514885" cy="769441"/>
            </a:xfrm>
            <a:prstGeom prst="rect">
              <a:avLst/>
            </a:prstGeom>
            <a:noFill/>
            <a:ln w="9525">
              <a:noFill/>
              <a:miter lim="800000"/>
              <a:headEnd/>
              <a:tailEnd/>
            </a:ln>
          </p:spPr>
          <p:txBody>
            <a:bodyPr wrap="none">
              <a:prstTxWarp prst="textNoShape">
                <a:avLst/>
              </a:prstTxWarp>
              <a:spAutoFit/>
            </a:bodyPr>
            <a:lstStyle/>
            <a:p>
              <a:pPr>
                <a:buClr>
                  <a:srgbClr val="000000"/>
                </a:buClr>
                <a:buSzPct val="100000"/>
                <a:buFont typeface="Arial" pitchFamily="-84" charset="0"/>
                <a:buNone/>
              </a:pPr>
              <a:r>
                <a:rPr lang="en-GB" sz="4400">
                  <a:solidFill>
                    <a:schemeClr val="tx1"/>
                  </a:solidFill>
                </a:rPr>
                <a:t>=</a:t>
              </a:r>
            </a:p>
          </p:txBody>
        </p:sp>
      </p:grpSp>
      <p:sp>
        <p:nvSpPr>
          <p:cNvPr id="28677" name="Content Placeholder 2"/>
          <p:cNvSpPr txBox="1">
            <a:spLocks/>
          </p:cNvSpPr>
          <p:nvPr/>
        </p:nvSpPr>
        <p:spPr bwMode="auto">
          <a:xfrm>
            <a:off x="508000" y="4652963"/>
            <a:ext cx="8096250" cy="554037"/>
          </a:xfrm>
          <a:prstGeom prst="rect">
            <a:avLst/>
          </a:prstGeom>
          <a:noFill/>
          <a:ln w="9525">
            <a:noFill/>
            <a:round/>
            <a:headEnd/>
            <a:tailEnd/>
          </a:ln>
        </p:spPr>
        <p:txBody>
          <a:bodyPr lIns="90360" tIns="44280" rIns="90360" bIns="44280">
            <a:prstTxWarp prst="textNoShape">
              <a:avLst/>
            </a:prstTxWarp>
          </a:bodyPr>
          <a:lstStyle/>
          <a:p>
            <a:pPr marL="0" lvl="2">
              <a:lnSpc>
                <a:spcPts val="2500"/>
              </a:lnSpc>
              <a:spcAft>
                <a:spcPts val="1000"/>
              </a:spcAft>
              <a:buClr>
                <a:srgbClr val="FC0128"/>
              </a:buClr>
              <a:buSzPct val="100000"/>
              <a:buFont typeface="Wingdings" pitchFamily="-84" charset="2"/>
              <a:buNone/>
            </a:pPr>
            <a:r>
              <a:rPr lang="es-ES" b="1" dirty="0">
                <a:solidFill>
                  <a:srgbClr val="000000"/>
                </a:solidFill>
                <a:ea typeface="ＭＳ Ｐゴシック" pitchFamily="-84" charset="-128"/>
              </a:rPr>
              <a:t>[Tracking error]</a:t>
            </a:r>
            <a:r>
              <a:rPr lang="es-ES" b="1" baseline="30000" dirty="0">
                <a:solidFill>
                  <a:srgbClr val="000000"/>
                </a:solidFill>
                <a:ea typeface="ＭＳ Ｐゴシック" pitchFamily="-84" charset="-128"/>
              </a:rPr>
              <a:t>2</a:t>
            </a:r>
            <a:r>
              <a:rPr lang="es-ES" b="1" dirty="0">
                <a:solidFill>
                  <a:srgbClr val="000000"/>
                </a:solidFill>
                <a:ea typeface="ＭＳ Ｐゴシック" pitchFamily="-84" charset="-128"/>
              </a:rPr>
              <a:t> + [Error in u/v due to error in height]</a:t>
            </a:r>
            <a:r>
              <a:rPr lang="es-ES" b="1" baseline="30000" dirty="0">
                <a:solidFill>
                  <a:srgbClr val="000000"/>
                </a:solidFill>
                <a:ea typeface="ＭＳ Ｐゴシック" pitchFamily="-84" charset="-128"/>
              </a:rPr>
              <a:t>2 </a:t>
            </a:r>
            <a:r>
              <a:rPr lang="es-ES" b="1" dirty="0">
                <a:solidFill>
                  <a:srgbClr val="000000"/>
                </a:solidFill>
                <a:ea typeface="ＭＳ Ｐゴシック" pitchFamily="-84" charset="-128"/>
              </a:rPr>
              <a:t>= [Total u/v error]</a:t>
            </a:r>
            <a:r>
              <a:rPr lang="es-ES" b="1" baseline="30000" dirty="0">
                <a:solidFill>
                  <a:srgbClr val="000000"/>
                </a:solidFill>
                <a:ea typeface="ＭＳ Ｐゴシック" pitchFamily="-84" charset="-128"/>
              </a:rPr>
              <a:t>2</a:t>
            </a:r>
            <a:r>
              <a:rPr lang="es-ES" b="1" dirty="0">
                <a:solidFill>
                  <a:srgbClr val="000000"/>
                </a:solidFill>
                <a:ea typeface="ＭＳ Ｐゴシック" pitchFamily="-84" charset="-128"/>
              </a:rPr>
              <a:t> </a:t>
            </a:r>
            <a:endParaRPr lang="es-ES" b="1" baseline="30000" dirty="0">
              <a:solidFill>
                <a:srgbClr val="000000"/>
              </a:solidFill>
              <a:ea typeface="ＭＳ Ｐゴシック" pitchFamily="-84" charset="-128"/>
            </a:endParaRPr>
          </a:p>
          <a:p>
            <a:pPr>
              <a:lnSpc>
                <a:spcPts val="2500"/>
              </a:lnSpc>
              <a:spcAft>
                <a:spcPts val="1000"/>
              </a:spcAft>
              <a:buClr>
                <a:srgbClr val="FC0128"/>
              </a:buClr>
              <a:buSzPct val="100000"/>
              <a:buFont typeface="Wingdings" pitchFamily="-84" charset="2"/>
              <a:buNone/>
            </a:pPr>
            <a:r>
              <a:rPr lang="en-GB" sz="2200" b="1" dirty="0">
                <a:solidFill>
                  <a:srgbClr val="000000"/>
                </a:solidFill>
              </a:rPr>
              <a:t> </a:t>
            </a:r>
          </a:p>
          <a:p>
            <a:pPr marL="750888" lvl="1" indent="-282575">
              <a:lnSpc>
                <a:spcPct val="151000"/>
              </a:lnSpc>
              <a:spcAft>
                <a:spcPts val="1000"/>
              </a:spcAft>
              <a:buClr>
                <a:srgbClr val="000000"/>
              </a:buClr>
              <a:buSzPct val="100000"/>
              <a:buFont typeface="Arial" pitchFamily="-84" charset="0"/>
              <a:buChar char="-"/>
            </a:pPr>
            <a:endParaRPr lang="en-GB" b="1" dirty="0">
              <a:solidFill>
                <a:srgbClr val="000000"/>
              </a:solidFill>
              <a:ea typeface="ＭＳ Ｐゴシック" pitchFamily="-84" charset="-128"/>
            </a:endParaRPr>
          </a:p>
        </p:txBody>
      </p:sp>
      <p:sp>
        <p:nvSpPr>
          <p:cNvPr id="11" name="Rectangle 10"/>
          <p:cNvSpPr/>
          <p:nvPr/>
        </p:nvSpPr>
        <p:spPr>
          <a:xfrm>
            <a:off x="36513" y="5621338"/>
            <a:ext cx="9107487" cy="687387"/>
          </a:xfrm>
          <a:prstGeom prst="rect">
            <a:avLst/>
          </a:prstGeom>
          <a:solidFill>
            <a:schemeClr val="bg1"/>
          </a:solidFill>
        </p:spPr>
        <p:txBody>
          <a:bodyPr>
            <a:prstTxWarp prst="textNoShape">
              <a:avLst/>
            </a:prstTxWarp>
            <a:spAutoFit/>
          </a:bodyPr>
          <a:lstStyle/>
          <a:p>
            <a:pPr marL="274638" indent="-274638">
              <a:lnSpc>
                <a:spcPts val="2500"/>
              </a:lnSpc>
              <a:spcAft>
                <a:spcPts val="1000"/>
              </a:spcAft>
              <a:buClr>
                <a:srgbClr val="FC0128"/>
              </a:buClr>
              <a:buSzPct val="100000"/>
              <a:buFont typeface="Arial" pitchFamily="-84" charset="0"/>
              <a:buNone/>
            </a:pPr>
            <a:r>
              <a:rPr lang="en-GB" sz="1200" b="1">
                <a:solidFill>
                  <a:srgbClr val="000000"/>
                </a:solidFill>
              </a:rPr>
              <a:t>Salonen et al., 2015: Characterising AMV height assignment error by comparing best-fit pressure statistics from the Met Office and ECMWF data assimilation systems. JAMC, 54, 225-242.</a:t>
            </a:r>
          </a:p>
        </p:txBody>
      </p:sp>
      <p:sp>
        <p:nvSpPr>
          <p:cNvPr id="12" name="Rectangle 11"/>
          <p:cNvSpPr/>
          <p:nvPr/>
        </p:nvSpPr>
        <p:spPr>
          <a:xfrm>
            <a:off x="34925" y="5157788"/>
            <a:ext cx="9107488" cy="412750"/>
          </a:xfrm>
          <a:prstGeom prst="rect">
            <a:avLst/>
          </a:prstGeom>
          <a:solidFill>
            <a:schemeClr val="bg1"/>
          </a:solidFill>
        </p:spPr>
        <p:txBody>
          <a:bodyPr>
            <a:prstTxWarp prst="textNoShape">
              <a:avLst/>
            </a:prstTxWarp>
            <a:spAutoFit/>
          </a:bodyPr>
          <a:lstStyle/>
          <a:p>
            <a:pPr marL="274638" indent="-274638">
              <a:lnSpc>
                <a:spcPts val="2500"/>
              </a:lnSpc>
              <a:spcAft>
                <a:spcPts val="1000"/>
              </a:spcAft>
              <a:buClr>
                <a:srgbClr val="FC0128"/>
              </a:buClr>
              <a:buSzPct val="100000"/>
              <a:buFont typeface="Arial" pitchFamily="-84" charset="0"/>
              <a:buNone/>
            </a:pPr>
            <a:r>
              <a:rPr lang="en-GB" sz="1200" b="1" dirty="0">
                <a:solidFill>
                  <a:srgbClr val="000000"/>
                </a:solidFill>
              </a:rPr>
              <a:t>Forsythe M, Saunders R, 2008: AMV errors: A new approach in NWP. Proceedings of the 9th international winds workshop.</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112990" y="191496"/>
            <a:ext cx="8878613" cy="3693318"/>
          </a:xfrm>
          <a:prstGeom prst="rect">
            <a:avLst/>
          </a:prstGeom>
          <a:noFill/>
        </p:spPr>
        <p:txBody>
          <a:bodyPr wrap="square" rtlCol="0">
            <a:spAutoFit/>
          </a:bodyPr>
          <a:lstStyle/>
          <a:p>
            <a:pPr algn="ctr" eaLnBrk="0" hangingPunct="0"/>
            <a:r>
              <a:rPr lang="en-US" sz="2400" dirty="0" smtClean="0">
                <a:latin typeface="Arial"/>
                <a:cs typeface="Arial"/>
              </a:rPr>
              <a:t>AMVs in NWP – Quality Control (QC) </a:t>
            </a:r>
          </a:p>
          <a:p>
            <a:pPr algn="ctr" eaLnBrk="0" hangingPunct="0"/>
            <a:endParaRPr lang="en-US" sz="1500" dirty="0" smtClean="0">
              <a:latin typeface="Arial"/>
              <a:cs typeface="Arial"/>
            </a:endParaRPr>
          </a:p>
          <a:p>
            <a:pPr algn="ctr" eaLnBrk="0" hangingPunct="0"/>
            <a:endParaRPr lang="en-US" sz="1500" dirty="0" smtClean="0">
              <a:latin typeface="Arial"/>
              <a:cs typeface="Arial"/>
            </a:endParaRPr>
          </a:p>
          <a:p>
            <a:r>
              <a:rPr lang="en-US" sz="2000" dirty="0" smtClean="0">
                <a:latin typeface="Arial"/>
                <a:cs typeface="Arial"/>
              </a:rPr>
              <a:t>First Guess departure:	for each of 3 internal loops</a:t>
            </a:r>
          </a:p>
          <a:p>
            <a:pPr marL="109728" indent="0" algn="ctr">
              <a:buNone/>
            </a:pPr>
            <a:r>
              <a:rPr lang="en-US" sz="2000" dirty="0" smtClean="0"/>
              <a:t>|U</a:t>
            </a:r>
            <a:r>
              <a:rPr lang="en-US" sz="2000" baseline="-25000" dirty="0" smtClean="0"/>
              <a:t>AMV</a:t>
            </a:r>
            <a:r>
              <a:rPr lang="en-US" sz="2000" dirty="0" smtClean="0"/>
              <a:t> - U</a:t>
            </a:r>
            <a:r>
              <a:rPr lang="en-US" sz="2000" baseline="-25000" dirty="0" smtClean="0"/>
              <a:t>GFS</a:t>
            </a:r>
            <a:r>
              <a:rPr lang="en-US" sz="2000" dirty="0" smtClean="0"/>
              <a:t>| &lt; 6 </a:t>
            </a:r>
            <a:r>
              <a:rPr lang="en-US" sz="2000" dirty="0" err="1" smtClean="0"/>
              <a:t>m/s</a:t>
            </a:r>
            <a:endParaRPr lang="en-US" sz="2000" dirty="0" smtClean="0"/>
          </a:p>
          <a:p>
            <a:pPr marL="109728" indent="0" algn="ctr">
              <a:buNone/>
            </a:pPr>
            <a:r>
              <a:rPr lang="en-US" sz="2000" dirty="0" smtClean="0"/>
              <a:t>|V</a:t>
            </a:r>
            <a:r>
              <a:rPr lang="en-US" sz="2000" baseline="-25000" dirty="0" smtClean="0"/>
              <a:t>AMV</a:t>
            </a:r>
            <a:r>
              <a:rPr lang="en-US" sz="2000" dirty="0" smtClean="0"/>
              <a:t> - V</a:t>
            </a:r>
            <a:r>
              <a:rPr lang="en-US" sz="2000" baseline="-25000" dirty="0" smtClean="0"/>
              <a:t>GFS</a:t>
            </a:r>
            <a:r>
              <a:rPr lang="en-US" sz="2000" dirty="0" smtClean="0"/>
              <a:t>| &lt; 6 </a:t>
            </a:r>
            <a:r>
              <a:rPr lang="en-US" sz="2000" dirty="0" err="1" smtClean="0"/>
              <a:t>m/s</a:t>
            </a:r>
            <a:endParaRPr lang="en-US" sz="2000" dirty="0" smtClean="0"/>
          </a:p>
          <a:p>
            <a:endParaRPr lang="en-US" sz="2000" dirty="0" smtClean="0">
              <a:latin typeface="Arial"/>
              <a:cs typeface="Arial"/>
            </a:endParaRPr>
          </a:p>
          <a:p>
            <a:r>
              <a:rPr lang="en-US" sz="2000" dirty="0" smtClean="0">
                <a:latin typeface="Arial"/>
                <a:cs typeface="Arial"/>
              </a:rPr>
              <a:t>Log Normal Vector Difference (LNVD) check (New!!!):</a:t>
            </a:r>
          </a:p>
          <a:p>
            <a:r>
              <a:rPr lang="en-US" sz="2000" dirty="0" smtClean="0"/>
              <a:t>                                   </a:t>
            </a:r>
            <a:r>
              <a:rPr lang="en-US" sz="2000" dirty="0" err="1" smtClean="0"/>
              <a:t>Sqrt</a:t>
            </a:r>
            <a:r>
              <a:rPr lang="en-US" sz="2000" dirty="0" smtClean="0"/>
              <a:t> [ (U</a:t>
            </a:r>
            <a:r>
              <a:rPr lang="en-US" sz="2000" baseline="-25000" dirty="0" smtClean="0"/>
              <a:t>AMV</a:t>
            </a:r>
            <a:r>
              <a:rPr lang="en-US" sz="2000" dirty="0" smtClean="0"/>
              <a:t>-U</a:t>
            </a:r>
            <a:r>
              <a:rPr lang="en-US" sz="2000" baseline="-25000" dirty="0" smtClean="0"/>
              <a:t>GFS</a:t>
            </a:r>
            <a:r>
              <a:rPr lang="en-US" sz="2000" dirty="0" smtClean="0"/>
              <a:t>)</a:t>
            </a:r>
            <a:r>
              <a:rPr lang="en-US" sz="2000" baseline="30000" dirty="0" smtClean="0"/>
              <a:t>2 </a:t>
            </a:r>
            <a:r>
              <a:rPr lang="en-US" sz="2000" dirty="0" smtClean="0"/>
              <a:t>+ (V</a:t>
            </a:r>
            <a:r>
              <a:rPr lang="en-US" sz="2000" baseline="-25000" dirty="0" smtClean="0"/>
              <a:t>AMV</a:t>
            </a:r>
            <a:r>
              <a:rPr lang="en-US" sz="2000" dirty="0" smtClean="0"/>
              <a:t>-V</a:t>
            </a:r>
            <a:r>
              <a:rPr lang="en-US" sz="2000" baseline="-25000" dirty="0" smtClean="0"/>
              <a:t>GFS</a:t>
            </a:r>
            <a:r>
              <a:rPr lang="en-US" sz="2000" dirty="0" smtClean="0"/>
              <a:t>)</a:t>
            </a:r>
            <a:r>
              <a:rPr lang="en-US" sz="2000" baseline="30000" dirty="0" smtClean="0"/>
              <a:t>2 </a:t>
            </a:r>
            <a:r>
              <a:rPr lang="en-US" sz="2000" dirty="0" smtClean="0"/>
              <a:t>]  / LN (AMV Speed) &lt; 3</a:t>
            </a:r>
          </a:p>
          <a:p>
            <a:endParaRPr lang="en-US" sz="2000" dirty="0" smtClean="0">
              <a:latin typeface="Arial"/>
              <a:cs typeface="Arial"/>
            </a:endParaRPr>
          </a:p>
          <a:p>
            <a:pPr algn="ctr"/>
            <a:r>
              <a:rPr lang="en-US" sz="2000" b="1" dirty="0" smtClean="0">
                <a:solidFill>
                  <a:srgbClr val="0000FF"/>
                </a:solidFill>
                <a:latin typeface="Arial"/>
                <a:cs typeface="Arial"/>
              </a:rPr>
              <a:t>All Quality Control components together determine an </a:t>
            </a:r>
            <a:r>
              <a:rPr lang="en-US" sz="2000" b="1" dirty="0" err="1" smtClean="0">
                <a:solidFill>
                  <a:srgbClr val="0000FF"/>
                </a:solidFill>
                <a:latin typeface="Arial"/>
                <a:cs typeface="Arial"/>
              </a:rPr>
              <a:t>AMV’s</a:t>
            </a:r>
            <a:r>
              <a:rPr lang="en-US" sz="2000" b="1" dirty="0" smtClean="0">
                <a:solidFill>
                  <a:srgbClr val="0000FF"/>
                </a:solidFill>
                <a:latin typeface="Arial"/>
                <a:cs typeface="Arial"/>
              </a:rPr>
              <a:t> weight in the minimization!!!</a:t>
            </a:r>
          </a:p>
        </p:txBody>
      </p:sp>
      <p:pic>
        <p:nvPicPr>
          <p:cNvPr id="8" name="Picture 7"/>
          <p:cNvPicPr>
            <a:picLocks noChangeAspect="1"/>
          </p:cNvPicPr>
          <p:nvPr/>
        </p:nvPicPr>
        <p:blipFill>
          <a:blip r:embed="rId3"/>
          <a:stretch>
            <a:fillRect/>
          </a:stretch>
        </p:blipFill>
        <p:spPr>
          <a:xfrm>
            <a:off x="1168392" y="3821320"/>
            <a:ext cx="6403720" cy="311915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271CEB-2F22-483E-8494-6E0320413B98}" type="slidenum">
              <a:rPr lang="en-US" smtClean="0"/>
              <a:pPr/>
              <a:t>29</a:t>
            </a:fld>
            <a:endParaRPr lang="en-US"/>
          </a:p>
        </p:txBody>
      </p:sp>
      <p:sp>
        <p:nvSpPr>
          <p:cNvPr id="5" name="TextBox 4"/>
          <p:cNvSpPr txBox="1"/>
          <p:nvPr/>
        </p:nvSpPr>
        <p:spPr>
          <a:xfrm>
            <a:off x="112990" y="67732"/>
            <a:ext cx="8878613" cy="5693866"/>
          </a:xfrm>
          <a:prstGeom prst="rect">
            <a:avLst/>
          </a:prstGeom>
          <a:noFill/>
        </p:spPr>
        <p:txBody>
          <a:bodyPr wrap="square" rtlCol="0">
            <a:spAutoFit/>
          </a:bodyPr>
          <a:lstStyle/>
          <a:p>
            <a:pPr algn="ctr" eaLnBrk="0" hangingPunct="0"/>
            <a:r>
              <a:rPr lang="en-US" sz="2400" dirty="0" smtClean="0">
                <a:latin typeface="Arial"/>
                <a:cs typeface="Arial"/>
              </a:rPr>
              <a:t>Winds DA - relevant code in GFS/GSI</a:t>
            </a:r>
          </a:p>
          <a:p>
            <a:pPr algn="just" eaLnBrk="0" hangingPunct="0"/>
            <a:endParaRPr lang="en-US" sz="2000" dirty="0" smtClean="0">
              <a:latin typeface="Arial"/>
              <a:cs typeface="Arial"/>
            </a:endParaRPr>
          </a:p>
          <a:p>
            <a:pPr algn="just" eaLnBrk="0" hangingPunct="0"/>
            <a:endParaRPr lang="en-US" sz="2000" dirty="0" smtClean="0">
              <a:latin typeface="Arial"/>
              <a:cs typeface="Arial"/>
            </a:endParaRPr>
          </a:p>
          <a:p>
            <a:r>
              <a:rPr lang="en-US" sz="2000" b="1" dirty="0" smtClean="0">
                <a:latin typeface="Arial"/>
                <a:cs typeface="Arial"/>
              </a:rPr>
              <a:t>read_satwnd.f90, read_surfwnd.f90 </a:t>
            </a:r>
            <a:r>
              <a:rPr lang="en-US" sz="2000" dirty="0" smtClean="0">
                <a:latin typeface="Arial"/>
                <a:cs typeface="Arial"/>
              </a:rPr>
              <a:t>– input via BUFR file, logic for satellite IDs, quality control and diagnostics via </a:t>
            </a:r>
            <a:r>
              <a:rPr lang="en-US" sz="2000" i="1" dirty="0" err="1" smtClean="0">
                <a:latin typeface="Arial"/>
                <a:cs typeface="Arial"/>
              </a:rPr>
              <a:t>cdata_all</a:t>
            </a:r>
            <a:r>
              <a:rPr lang="en-US" sz="2000" i="1" dirty="0" smtClean="0">
                <a:latin typeface="Arial"/>
                <a:cs typeface="Arial"/>
              </a:rPr>
              <a:t>, </a:t>
            </a:r>
            <a:r>
              <a:rPr lang="en-US" sz="2000" dirty="0" smtClean="0">
                <a:latin typeface="Arial"/>
                <a:cs typeface="Arial"/>
              </a:rPr>
              <a:t>blacklisting</a:t>
            </a:r>
          </a:p>
          <a:p>
            <a:r>
              <a:rPr lang="en-US" sz="2000" dirty="0" smtClean="0">
                <a:latin typeface="Arial"/>
                <a:cs typeface="Arial"/>
              </a:rPr>
              <a:t> </a:t>
            </a:r>
          </a:p>
          <a:p>
            <a:r>
              <a:rPr lang="en-US" sz="2000" b="1" dirty="0" smtClean="0">
                <a:latin typeface="Arial"/>
                <a:cs typeface="Arial"/>
              </a:rPr>
              <a:t>setupw.f90</a:t>
            </a:r>
            <a:r>
              <a:rPr lang="en-US" sz="2000" dirty="0" smtClean="0">
                <a:latin typeface="Arial"/>
                <a:cs typeface="Arial"/>
              </a:rPr>
              <a:t> – screening for </a:t>
            </a:r>
            <a:r>
              <a:rPr lang="en-US" sz="2000" dirty="0" err="1" smtClean="0">
                <a:latin typeface="Arial"/>
                <a:cs typeface="Arial"/>
              </a:rPr>
              <a:t>tropopause</a:t>
            </a:r>
            <a:r>
              <a:rPr lang="en-US" sz="2000" dirty="0" smtClean="0">
                <a:latin typeface="Arial"/>
                <a:cs typeface="Arial"/>
              </a:rPr>
              <a:t> proximity, departure check, add diagnostic info to </a:t>
            </a:r>
            <a:r>
              <a:rPr lang="en-US" sz="2000" i="1" dirty="0" err="1" smtClean="0">
                <a:latin typeface="Arial"/>
                <a:cs typeface="Arial"/>
              </a:rPr>
              <a:t>rdiagbuf</a:t>
            </a:r>
            <a:r>
              <a:rPr lang="en-US" sz="2000" dirty="0" smtClean="0">
                <a:latin typeface="Arial"/>
                <a:cs typeface="Arial"/>
              </a:rPr>
              <a:t> for output to </a:t>
            </a:r>
            <a:r>
              <a:rPr lang="en-US" sz="2000" i="1" dirty="0" err="1" smtClean="0">
                <a:latin typeface="Arial"/>
                <a:cs typeface="Arial"/>
              </a:rPr>
              <a:t>diag_conv_ges</a:t>
            </a:r>
            <a:r>
              <a:rPr lang="en-US" sz="2000" i="1" dirty="0" smtClean="0">
                <a:latin typeface="Arial"/>
                <a:cs typeface="Arial"/>
              </a:rPr>
              <a:t> &amp; </a:t>
            </a:r>
            <a:r>
              <a:rPr lang="en-US" sz="2000" i="1" dirty="0" err="1" smtClean="0">
                <a:latin typeface="Arial"/>
                <a:cs typeface="Arial"/>
              </a:rPr>
              <a:t>diag_conv_anl</a:t>
            </a:r>
            <a:endParaRPr lang="en-US" sz="2000" i="1" dirty="0" smtClean="0">
              <a:latin typeface="Arial"/>
              <a:cs typeface="Arial"/>
            </a:endParaRPr>
          </a:p>
          <a:p>
            <a:endParaRPr lang="en-US" sz="2000" dirty="0" smtClean="0">
              <a:latin typeface="Arial"/>
              <a:cs typeface="Arial"/>
            </a:endParaRPr>
          </a:p>
          <a:p>
            <a:r>
              <a:rPr lang="en-US" sz="2000" b="1" dirty="0" err="1" smtClean="0">
                <a:latin typeface="Arial"/>
                <a:cs typeface="Arial"/>
              </a:rPr>
              <a:t>global_convinfo.txt</a:t>
            </a:r>
            <a:r>
              <a:rPr lang="en-US" sz="2000" dirty="0" smtClean="0">
                <a:latin typeface="Arial"/>
                <a:cs typeface="Arial"/>
              </a:rPr>
              <a:t> – control usage of </a:t>
            </a:r>
            <a:r>
              <a:rPr lang="en-US" sz="2000" dirty="0" err="1" smtClean="0">
                <a:latin typeface="Arial"/>
                <a:cs typeface="Arial"/>
              </a:rPr>
              <a:t>AMVs</a:t>
            </a:r>
            <a:r>
              <a:rPr lang="en-US" sz="2000" dirty="0" smtClean="0">
                <a:latin typeface="Arial"/>
                <a:cs typeface="Arial"/>
              </a:rPr>
              <a:t>, thinning, possibility to add sub-type for winds</a:t>
            </a:r>
          </a:p>
          <a:p>
            <a:endParaRPr lang="en-US" sz="2000" dirty="0" smtClean="0">
              <a:latin typeface="Arial"/>
              <a:cs typeface="Arial"/>
            </a:endParaRPr>
          </a:p>
          <a:p>
            <a:r>
              <a:rPr lang="en-US" sz="2000" b="1" dirty="0" err="1" smtClean="0">
                <a:latin typeface="Arial"/>
                <a:cs typeface="Arial"/>
              </a:rPr>
              <a:t>prepobs_errtable.global</a:t>
            </a:r>
            <a:r>
              <a:rPr lang="en-US" sz="2000" dirty="0" smtClean="0">
                <a:latin typeface="Arial"/>
                <a:cs typeface="Arial"/>
              </a:rPr>
              <a:t> – profile of AMV observation error for each satellite ID type</a:t>
            </a:r>
          </a:p>
          <a:p>
            <a:endParaRPr lang="en-US" sz="2000" dirty="0" smtClean="0">
              <a:latin typeface="Arial"/>
              <a:cs typeface="Arial"/>
            </a:endParaRPr>
          </a:p>
          <a:p>
            <a:endParaRPr lang="en-US" sz="2000" dirty="0" smtClean="0">
              <a:latin typeface="Arial"/>
              <a:cs typeface="Arial"/>
            </a:endParaRPr>
          </a:p>
          <a:p>
            <a:r>
              <a:rPr lang="en-US" sz="2000" dirty="0" smtClean="0">
                <a:latin typeface="Arial"/>
                <a:cs typeface="Arial"/>
              </a:rPr>
              <a:t>Relevant output files: </a:t>
            </a:r>
            <a:r>
              <a:rPr lang="en-US" sz="2000" b="1" dirty="0" err="1" smtClean="0">
                <a:latin typeface="Arial"/>
                <a:cs typeface="Arial"/>
              </a:rPr>
              <a:t>gsistat.gdas.YMDH</a:t>
            </a:r>
            <a:r>
              <a:rPr lang="en-US" sz="2000" b="1" dirty="0" smtClean="0">
                <a:latin typeface="Arial"/>
                <a:cs typeface="Arial"/>
              </a:rPr>
              <a:t>, </a:t>
            </a:r>
            <a:r>
              <a:rPr lang="en-US" sz="2000" b="1" dirty="0" err="1" smtClean="0">
                <a:latin typeface="Arial"/>
                <a:cs typeface="Arial"/>
              </a:rPr>
              <a:t>cnvstat.gdas.YMDH</a:t>
            </a:r>
            <a:r>
              <a:rPr lang="en-US" sz="2000" dirty="0" smtClean="0">
                <a:latin typeface="Arial"/>
                <a:cs typeface="Arial"/>
              </a:rPr>
              <a:t>, etc.  </a:t>
            </a:r>
          </a:p>
          <a:p>
            <a:pPr algn="just" eaLnBrk="0" hangingPunct="0"/>
            <a:endParaRPr lang="en-US" sz="2000" dirty="0" smtClean="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0812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94203" y="972939"/>
            <a:ext cx="8531266" cy="5262979"/>
          </a:xfrm>
          <a:prstGeom prst="rect">
            <a:avLst/>
          </a:prstGeom>
        </p:spPr>
        <p:txBody>
          <a:bodyPr wrap="square">
            <a:spAutoFit/>
          </a:bodyPr>
          <a:lstStyle/>
          <a:p>
            <a:r>
              <a:rPr lang="en-US" sz="2400" dirty="0" smtClean="0">
                <a:latin typeface="Arial"/>
                <a:cs typeface="Arial"/>
              </a:rPr>
              <a:t>Outline</a:t>
            </a:r>
          </a:p>
          <a:p>
            <a:endParaRPr lang="en-US" sz="2400" dirty="0" smtClean="0">
              <a:latin typeface="Arial"/>
              <a:cs typeface="Arial"/>
            </a:endParaRPr>
          </a:p>
          <a:p>
            <a:pPr>
              <a:buFontTx/>
              <a:buChar char="-"/>
            </a:pPr>
            <a:r>
              <a:rPr lang="en-US" sz="2400" dirty="0" smtClean="0">
                <a:latin typeface="Arial"/>
                <a:cs typeface="Arial"/>
              </a:rPr>
              <a:t> satellite-derived atmospheric motion vectors (AMV):</a:t>
            </a:r>
          </a:p>
          <a:p>
            <a:r>
              <a:rPr lang="en-US" sz="2400" dirty="0" smtClean="0">
                <a:latin typeface="Arial"/>
                <a:cs typeface="Arial"/>
              </a:rPr>
              <a:t>  retrieval methods, properties, quality</a:t>
            </a:r>
          </a:p>
          <a:p>
            <a:pPr>
              <a:buFontTx/>
              <a:buChar char="-"/>
            </a:pPr>
            <a:r>
              <a:rPr lang="en-US" sz="2400" dirty="0" smtClean="0">
                <a:latin typeface="Arial"/>
                <a:cs typeface="Arial"/>
              </a:rPr>
              <a:t> scatterometer ocean surface winds:</a:t>
            </a:r>
          </a:p>
          <a:p>
            <a:r>
              <a:rPr lang="en-US" sz="2400" dirty="0" smtClean="0">
                <a:latin typeface="Arial"/>
                <a:cs typeface="Arial"/>
              </a:rPr>
              <a:t>  measurements, properties, quality</a:t>
            </a:r>
          </a:p>
          <a:p>
            <a:r>
              <a:rPr lang="en-US" sz="2400" dirty="0" smtClean="0">
                <a:latin typeface="Arial"/>
                <a:cs typeface="Arial"/>
              </a:rPr>
              <a:t> </a:t>
            </a:r>
            <a:endParaRPr lang="en-US" sz="2400" dirty="0" smtClean="0">
              <a:latin typeface="Wingdings"/>
              <a:ea typeface="Wingdings"/>
              <a:cs typeface="Wingdings"/>
            </a:endParaRPr>
          </a:p>
          <a:p>
            <a:pPr>
              <a:buFontTx/>
              <a:buChar char="-"/>
            </a:pPr>
            <a:r>
              <a:rPr lang="en-US" sz="2400" dirty="0" smtClean="0">
                <a:latin typeface="Arial"/>
                <a:cs typeface="Arial"/>
              </a:rPr>
              <a:t> assimilating winds in global NWP models:</a:t>
            </a:r>
          </a:p>
          <a:p>
            <a:r>
              <a:rPr lang="en-US" sz="2400" dirty="0" smtClean="0">
                <a:latin typeface="Arial"/>
                <a:cs typeface="Arial"/>
              </a:rPr>
              <a:t>  </a:t>
            </a:r>
            <a:r>
              <a:rPr lang="en-US" sz="2400" dirty="0" err="1" smtClean="0">
                <a:latin typeface="Arial"/>
                <a:cs typeface="Arial"/>
              </a:rPr>
              <a:t>AMVs</a:t>
            </a:r>
            <a:r>
              <a:rPr lang="en-US" sz="2400" dirty="0" smtClean="0">
                <a:latin typeface="Arial"/>
                <a:cs typeface="Arial"/>
              </a:rPr>
              <a:t>, scatterometer winds</a:t>
            </a:r>
          </a:p>
          <a:p>
            <a:endParaRPr lang="en-US" sz="2400" dirty="0" smtClean="0">
              <a:latin typeface="Arial"/>
              <a:cs typeface="Arial"/>
            </a:endParaRPr>
          </a:p>
          <a:p>
            <a:r>
              <a:rPr lang="en-US" sz="2400" dirty="0" smtClean="0">
                <a:latin typeface="Arial"/>
                <a:cs typeface="Arial"/>
              </a:rPr>
              <a:t>- evaluating the impact of satellite winds in NWP</a:t>
            </a:r>
          </a:p>
          <a:p>
            <a:endParaRPr lang="en-US" sz="2400" dirty="0" smtClean="0">
              <a:latin typeface="Arial"/>
              <a:cs typeface="Arial"/>
            </a:endParaRPr>
          </a:p>
          <a:p>
            <a:pPr>
              <a:buFontTx/>
              <a:buChar char="-"/>
            </a:pPr>
            <a:r>
              <a:rPr lang="en-US" sz="2400" dirty="0" smtClean="0">
                <a:latin typeface="Arial"/>
                <a:cs typeface="Arial"/>
              </a:rPr>
              <a:t> novel satellite-derived wind data sets: </a:t>
            </a:r>
          </a:p>
          <a:p>
            <a:r>
              <a:rPr lang="en-US" sz="2400" dirty="0" smtClean="0">
                <a:latin typeface="Arial"/>
                <a:cs typeface="Arial"/>
              </a:rPr>
              <a:t>  MISR, hyperspectral, Doppler wind </a:t>
            </a:r>
            <a:r>
              <a:rPr lang="en-US" sz="2400" dirty="0" err="1" smtClean="0">
                <a:latin typeface="Arial"/>
                <a:cs typeface="Arial"/>
              </a:rPr>
              <a:t>lidar</a:t>
            </a:r>
            <a:r>
              <a:rPr lang="en-US" sz="2400" dirty="0" smtClean="0">
                <a:latin typeface="Arial"/>
                <a:cs typeface="Arial"/>
              </a:rPr>
              <a:t>, rapid scan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8281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a:srcRect/>
          <a:stretch>
            <a:fillRect/>
          </a:stretch>
        </p:blipFill>
        <p:spPr bwMode="auto">
          <a:xfrm>
            <a:off x="611188" y="410138"/>
            <a:ext cx="7988300" cy="5653087"/>
          </a:xfrm>
          <a:prstGeom prst="rect">
            <a:avLst/>
          </a:prstGeom>
          <a:noFill/>
          <a:ln w="9525">
            <a:noFill/>
            <a:round/>
            <a:headEnd/>
            <a:tailEnd/>
          </a:ln>
        </p:spPr>
      </p:pic>
      <p:sp>
        <p:nvSpPr>
          <p:cNvPr id="3" name="TextBox 2"/>
          <p:cNvSpPr txBox="1">
            <a:spLocks noChangeArrowheads="1"/>
          </p:cNvSpPr>
          <p:nvPr/>
        </p:nvSpPr>
        <p:spPr bwMode="auto">
          <a:xfrm>
            <a:off x="691573" y="1142775"/>
            <a:ext cx="7909537" cy="1077218"/>
          </a:xfrm>
          <a:prstGeom prst="rect">
            <a:avLst/>
          </a:prstGeom>
          <a:solidFill>
            <a:schemeClr val="bg1"/>
          </a:solidFill>
          <a:ln>
            <a:noFill/>
          </a:ln>
          <a:extLst/>
        </p:spPr>
        <p:txBody>
          <a:bodyPr wrap="none">
            <a:spAutoFit/>
          </a:bodyP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49263" eaLnBrk="0" fontAlgn="base" hangingPunct="0">
              <a:lnSpc>
                <a:spcPct val="151000"/>
              </a:lnSpc>
              <a:spcBef>
                <a:spcPct val="0"/>
              </a:spcBef>
              <a:spcAft>
                <a:spcPct val="0"/>
              </a:spcAft>
              <a:buClr>
                <a:srgbClr val="000000"/>
              </a:buClr>
              <a:buSzPct val="100000"/>
              <a:buFont typeface="Arial" charset="0"/>
              <a:defRPr>
                <a:solidFill>
                  <a:schemeClr val="bg1"/>
                </a:solidFill>
                <a:latin typeface="Arial" charset="0"/>
              </a:defRPr>
            </a:lvl6pPr>
            <a:lvl7pPr marL="2971800" indent="-228600" defTabSz="449263" eaLnBrk="0" fontAlgn="base" hangingPunct="0">
              <a:lnSpc>
                <a:spcPct val="151000"/>
              </a:lnSpc>
              <a:spcBef>
                <a:spcPct val="0"/>
              </a:spcBef>
              <a:spcAft>
                <a:spcPct val="0"/>
              </a:spcAft>
              <a:buClr>
                <a:srgbClr val="000000"/>
              </a:buClr>
              <a:buSzPct val="100000"/>
              <a:buFont typeface="Arial" charset="0"/>
              <a:defRPr>
                <a:solidFill>
                  <a:schemeClr val="bg1"/>
                </a:solidFill>
                <a:latin typeface="Arial" charset="0"/>
              </a:defRPr>
            </a:lvl7pPr>
            <a:lvl8pPr marL="3429000" indent="-228600" defTabSz="449263" eaLnBrk="0" fontAlgn="base" hangingPunct="0">
              <a:lnSpc>
                <a:spcPct val="151000"/>
              </a:lnSpc>
              <a:spcBef>
                <a:spcPct val="0"/>
              </a:spcBef>
              <a:spcAft>
                <a:spcPct val="0"/>
              </a:spcAft>
              <a:buClr>
                <a:srgbClr val="000000"/>
              </a:buClr>
              <a:buSzPct val="100000"/>
              <a:buFont typeface="Arial" charset="0"/>
              <a:defRPr>
                <a:solidFill>
                  <a:schemeClr val="bg1"/>
                </a:solidFill>
                <a:latin typeface="Arial" charset="0"/>
              </a:defRPr>
            </a:lvl8pPr>
            <a:lvl9pPr marL="3886200" indent="-228600" defTabSz="449263" eaLnBrk="0" fontAlgn="base" hangingPunct="0">
              <a:lnSpc>
                <a:spcPct val="151000"/>
              </a:lnSpc>
              <a:spcBef>
                <a:spcPct val="0"/>
              </a:spcBef>
              <a:spcAft>
                <a:spcPct val="0"/>
              </a:spcAft>
              <a:buClr>
                <a:srgbClr val="000000"/>
              </a:buClr>
              <a:buSzPct val="100000"/>
              <a:buFont typeface="Arial" charset="0"/>
              <a:defRPr>
                <a:solidFill>
                  <a:schemeClr val="bg1"/>
                </a:solidFill>
                <a:latin typeface="Arial" charset="0"/>
              </a:defRPr>
            </a:lvl9pPr>
          </a:lstStyle>
          <a:p>
            <a:pPr>
              <a:buClr>
                <a:srgbClr val="000000"/>
              </a:buClr>
              <a:buSzPct val="100000"/>
              <a:buFont typeface="Arial" charset="0"/>
              <a:buNone/>
              <a:defRPr/>
            </a:pPr>
            <a:r>
              <a:rPr lang="en-GB" sz="1600" b="1" dirty="0" smtClean="0">
                <a:solidFill>
                  <a:schemeClr val="accent1">
                    <a:lumMod val="75000"/>
                  </a:schemeClr>
                </a:solidFill>
              </a:rPr>
              <a:t>GOES-15</a:t>
            </a:r>
            <a:r>
              <a:rPr lang="en-GB" sz="1600" dirty="0" smtClean="0">
                <a:solidFill>
                  <a:schemeClr val="accent1">
                    <a:lumMod val="75000"/>
                  </a:schemeClr>
                </a:solidFill>
              </a:rPr>
              <a:t>	</a:t>
            </a:r>
            <a:r>
              <a:rPr lang="en-GB" sz="1600" dirty="0" smtClean="0">
                <a:solidFill>
                  <a:schemeClr val="tx1"/>
                </a:solidFill>
              </a:rPr>
              <a:t>	      	</a:t>
            </a:r>
            <a:r>
              <a:rPr lang="en-GB" sz="1600" b="1" dirty="0" smtClean="0">
                <a:solidFill>
                  <a:srgbClr val="FF0000"/>
                </a:solidFill>
              </a:rPr>
              <a:t>GOES-13</a:t>
            </a:r>
            <a:r>
              <a:rPr lang="en-GB" sz="1600" b="1" dirty="0">
                <a:solidFill>
                  <a:srgbClr val="FF0000"/>
                </a:solidFill>
              </a:rPr>
              <a:t>	</a:t>
            </a:r>
            <a:r>
              <a:rPr lang="en-GB" sz="1600" dirty="0" smtClean="0">
                <a:solidFill>
                  <a:schemeClr val="tx1"/>
                </a:solidFill>
              </a:rPr>
              <a:t>		</a:t>
            </a:r>
            <a:r>
              <a:rPr lang="en-GB" sz="1600" b="1" dirty="0" smtClean="0">
                <a:solidFill>
                  <a:schemeClr val="tx1">
                    <a:lumMod val="65000"/>
                    <a:lumOff val="35000"/>
                  </a:schemeClr>
                </a:solidFill>
              </a:rPr>
              <a:t>MET-10 </a:t>
            </a:r>
            <a:r>
              <a:rPr lang="en-GB" sz="1600" b="1" dirty="0" smtClean="0">
                <a:solidFill>
                  <a:schemeClr val="tx1"/>
                </a:solidFill>
              </a:rPr>
              <a:t>	</a:t>
            </a:r>
            <a:r>
              <a:rPr lang="en-GB" sz="1600" dirty="0" smtClean="0">
                <a:solidFill>
                  <a:schemeClr val="tx1"/>
                </a:solidFill>
              </a:rPr>
              <a:t>		</a:t>
            </a:r>
            <a:r>
              <a:rPr lang="en-GB" sz="1600" b="1" dirty="0" smtClean="0">
                <a:solidFill>
                  <a:srgbClr val="C00000"/>
                </a:solidFill>
              </a:rPr>
              <a:t>MET-7	</a:t>
            </a:r>
            <a:r>
              <a:rPr lang="en-GB" sz="1600" dirty="0" smtClean="0">
                <a:solidFill>
                  <a:schemeClr val="tx1"/>
                </a:solidFill>
              </a:rPr>
              <a:t>       </a:t>
            </a:r>
            <a:r>
              <a:rPr lang="en-GB" sz="1600" b="1" dirty="0" smtClean="0">
                <a:solidFill>
                  <a:srgbClr val="FF5050"/>
                </a:solidFill>
              </a:rPr>
              <a:t>MTSAT-2</a:t>
            </a:r>
          </a:p>
          <a:p>
            <a:pPr>
              <a:buClr>
                <a:srgbClr val="000000"/>
              </a:buClr>
              <a:buSzPct val="100000"/>
              <a:buFont typeface="Arial" charset="0"/>
              <a:buNone/>
              <a:defRPr/>
            </a:pPr>
            <a:r>
              <a:rPr lang="en-GB" sz="1600" b="1" dirty="0" smtClean="0">
                <a:solidFill>
                  <a:srgbClr val="006600"/>
                </a:solidFill>
              </a:rPr>
              <a:t>NOAA-15</a:t>
            </a:r>
            <a:r>
              <a:rPr lang="en-GB" sz="1600" i="1" dirty="0" smtClean="0">
                <a:solidFill>
                  <a:srgbClr val="006600"/>
                </a:solidFill>
              </a:rPr>
              <a:t> </a:t>
            </a:r>
            <a:r>
              <a:rPr lang="en-GB" sz="1600" i="1" dirty="0" smtClean="0">
                <a:solidFill>
                  <a:schemeClr val="tx1"/>
                </a:solidFill>
              </a:rPr>
              <a:t>  	  	</a:t>
            </a:r>
            <a:r>
              <a:rPr lang="en-GB" sz="1600" b="1" dirty="0" smtClean="0">
                <a:solidFill>
                  <a:srgbClr val="FF00FF"/>
                </a:solidFill>
              </a:rPr>
              <a:t>NOAA-18</a:t>
            </a:r>
            <a:r>
              <a:rPr lang="en-GB" sz="1600" b="1" dirty="0" smtClean="0">
                <a:solidFill>
                  <a:srgbClr val="008000"/>
                </a:solidFill>
              </a:rPr>
              <a:t>	</a:t>
            </a:r>
            <a:r>
              <a:rPr lang="en-GB" sz="1600" i="1" dirty="0" smtClean="0">
                <a:solidFill>
                  <a:srgbClr val="4D4D4D"/>
                </a:solidFill>
              </a:rPr>
              <a:t>		</a:t>
            </a:r>
            <a:r>
              <a:rPr lang="en-GB" sz="1600" b="1" dirty="0" smtClean="0">
                <a:solidFill>
                  <a:srgbClr val="996600"/>
                </a:solidFill>
              </a:rPr>
              <a:t>NOAA-19</a:t>
            </a:r>
            <a:r>
              <a:rPr lang="en-GB" sz="1600" b="1" dirty="0" smtClean="0">
                <a:solidFill>
                  <a:srgbClr val="4D4D4D"/>
                </a:solidFill>
              </a:rPr>
              <a:t>       		</a:t>
            </a:r>
            <a:r>
              <a:rPr lang="en-GB" sz="1600" b="1" dirty="0" smtClean="0">
                <a:solidFill>
                  <a:srgbClr val="FFCC00"/>
                </a:solidFill>
              </a:rPr>
              <a:t>FY-2D</a:t>
            </a:r>
            <a:r>
              <a:rPr lang="en-GB" sz="1600" i="1" dirty="0" smtClean="0">
                <a:solidFill>
                  <a:srgbClr val="4D4D4D"/>
                </a:solidFill>
              </a:rPr>
              <a:t>	       </a:t>
            </a:r>
            <a:r>
              <a:rPr lang="en-GB" sz="1600" b="1" dirty="0" smtClean="0">
                <a:solidFill>
                  <a:srgbClr val="FF7C80"/>
                </a:solidFill>
              </a:rPr>
              <a:t>FY-2E</a:t>
            </a:r>
          </a:p>
          <a:p>
            <a:pPr>
              <a:buClr>
                <a:srgbClr val="000000"/>
              </a:buClr>
              <a:buSzPct val="100000"/>
              <a:buFont typeface="Arial" charset="0"/>
              <a:buNone/>
              <a:defRPr/>
            </a:pPr>
            <a:r>
              <a:rPr lang="en-GB" sz="1600" b="1" dirty="0" smtClean="0">
                <a:solidFill>
                  <a:srgbClr val="3399FF"/>
                </a:solidFill>
              </a:rPr>
              <a:t>AQUA</a:t>
            </a:r>
            <a:r>
              <a:rPr lang="en-GB" sz="1600" b="1" dirty="0" smtClean="0">
                <a:solidFill>
                  <a:srgbClr val="009999"/>
                </a:solidFill>
              </a:rPr>
              <a:t>			</a:t>
            </a:r>
            <a:r>
              <a:rPr lang="en-GB" sz="1600" b="1" dirty="0" smtClean="0">
                <a:solidFill>
                  <a:srgbClr val="FFCC99"/>
                </a:solidFill>
              </a:rPr>
              <a:t>TERRA	</a:t>
            </a:r>
            <a:r>
              <a:rPr lang="en-GB" sz="1600" b="1" dirty="0" smtClean="0">
                <a:solidFill>
                  <a:srgbClr val="FF0000"/>
                </a:solidFill>
              </a:rPr>
              <a:t>     		</a:t>
            </a:r>
            <a:r>
              <a:rPr lang="en-GB" sz="1600" b="1" dirty="0" smtClean="0">
                <a:solidFill>
                  <a:srgbClr val="00FFFF"/>
                </a:solidFill>
              </a:rPr>
              <a:t>METOP-A</a:t>
            </a:r>
            <a:r>
              <a:rPr lang="en-GB" sz="1600" b="1" dirty="0">
                <a:solidFill>
                  <a:srgbClr val="FF0000"/>
                </a:solidFill>
              </a:rPr>
              <a:t> </a:t>
            </a:r>
            <a:r>
              <a:rPr lang="en-GB" sz="1600" b="1" dirty="0" smtClean="0">
                <a:solidFill>
                  <a:srgbClr val="FF0000"/>
                </a:solidFill>
              </a:rPr>
              <a:t>     		</a:t>
            </a:r>
            <a:r>
              <a:rPr lang="en-GB" sz="1600" b="1" dirty="0" smtClean="0">
                <a:solidFill>
                  <a:srgbClr val="0000FF"/>
                </a:solidFill>
              </a:rPr>
              <a:t>METOP-B</a:t>
            </a:r>
          </a:p>
          <a:p>
            <a:pPr>
              <a:buClr>
                <a:srgbClr val="000000"/>
              </a:buClr>
              <a:buSzPct val="100000"/>
              <a:buFont typeface="Arial" charset="0"/>
              <a:buNone/>
              <a:defRPr/>
            </a:pPr>
            <a:r>
              <a:rPr lang="en-GB" sz="1600" b="1" dirty="0" smtClean="0">
                <a:solidFill>
                  <a:schemeClr val="bg1">
                    <a:lumMod val="50000"/>
                  </a:schemeClr>
                </a:solidFill>
              </a:rPr>
              <a:t>INSAT-3D		dual METOP-A/B, -B/A	VIIRS</a:t>
            </a:r>
          </a:p>
        </p:txBody>
      </p:sp>
      <p:sp>
        <p:nvSpPr>
          <p:cNvPr id="5" name="Rectangle 18"/>
          <p:cNvSpPr>
            <a:spLocks noChangeArrowheads="1"/>
          </p:cNvSpPr>
          <p:nvPr/>
        </p:nvSpPr>
        <p:spPr bwMode="auto">
          <a:xfrm>
            <a:off x="-228600" y="-22759"/>
            <a:ext cx="9648825" cy="8604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dirty="0" smtClean="0">
              <a:solidFill>
                <a:schemeClr val="tx2"/>
              </a:solidFill>
              <a:latin typeface="Arial"/>
            </a:endParaRPr>
          </a:p>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latin typeface="Arial"/>
                <a:cs typeface="Arial"/>
              </a:rPr>
              <a:t>Currently available winds to NWP </a:t>
            </a:r>
            <a:r>
              <a:rPr lang="en-GB" sz="2400" dirty="0" err="1" smtClean="0">
                <a:latin typeface="Arial"/>
                <a:cs typeface="Arial"/>
              </a:rPr>
              <a:t>centers</a:t>
            </a:r>
            <a:r>
              <a:rPr lang="en-GB" sz="2400" dirty="0" smtClean="0">
                <a:latin typeface="Arial"/>
                <a:cs typeface="Arial"/>
              </a:rPr>
              <a:t> (2015)</a:t>
            </a:r>
          </a:p>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i="1" dirty="0" smtClean="0">
                <a:solidFill>
                  <a:schemeClr val="tx2"/>
                </a:solidFill>
              </a:rPr>
              <a:t/>
            </a:r>
            <a:br>
              <a:rPr lang="en-GB" sz="4000" i="1" dirty="0" smtClean="0">
                <a:solidFill>
                  <a:schemeClr val="tx2"/>
                </a:solidFill>
              </a:rPr>
            </a:br>
            <a:endParaRPr lang="en-GB" sz="4000" i="1" dirty="0">
              <a:solidFill>
                <a:schemeClr val="tx2"/>
              </a:solidFill>
            </a:endParaRPr>
          </a:p>
        </p:txBody>
      </p:sp>
      <p:sp>
        <p:nvSpPr>
          <p:cNvPr id="6" name="Rounded Rectangle 5"/>
          <p:cNvSpPr/>
          <p:nvPr/>
        </p:nvSpPr>
        <p:spPr>
          <a:xfrm>
            <a:off x="725439" y="1142775"/>
            <a:ext cx="2912052" cy="3018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257098" y="1142775"/>
            <a:ext cx="2912052" cy="3018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321550" y="1142775"/>
            <a:ext cx="1279560" cy="3018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716972" y="1438050"/>
            <a:ext cx="4680527" cy="26798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716972" y="1706034"/>
            <a:ext cx="2912052" cy="22924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272973" y="1918143"/>
            <a:ext cx="1279560" cy="3018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Content Placeholder 4"/>
          <p:cNvPicPr>
            <a:picLocks noChangeAspect="1"/>
          </p:cNvPicPr>
          <p:nvPr/>
        </p:nvPicPr>
        <p:blipFill>
          <a:blip r:embed="rId3"/>
          <a:srcRect/>
          <a:stretch>
            <a:fillRect/>
          </a:stretch>
        </p:blipFill>
        <p:spPr bwMode="auto">
          <a:xfrm>
            <a:off x="617538" y="625475"/>
            <a:ext cx="7975600" cy="5643563"/>
          </a:xfrm>
          <a:prstGeom prst="rect">
            <a:avLst/>
          </a:prstGeom>
          <a:noFill/>
          <a:ln w="9525">
            <a:noFill/>
            <a:round/>
            <a:headEnd/>
            <a:tailEnd/>
          </a:ln>
        </p:spPr>
      </p:pic>
      <p:sp>
        <p:nvSpPr>
          <p:cNvPr id="6" name="TextBox 5"/>
          <p:cNvSpPr txBox="1">
            <a:spLocks noChangeArrowheads="1"/>
          </p:cNvSpPr>
          <p:nvPr/>
        </p:nvSpPr>
        <p:spPr bwMode="auto">
          <a:xfrm>
            <a:off x="611188" y="1416050"/>
            <a:ext cx="7805737" cy="1076325"/>
          </a:xfrm>
          <a:prstGeom prst="rect">
            <a:avLst/>
          </a:prstGeom>
          <a:solidFill>
            <a:schemeClr val="bg1"/>
          </a:solidFill>
          <a:ln>
            <a:noFill/>
          </a:ln>
          <a:extLst/>
        </p:spPr>
        <p:txBody>
          <a:bodyPr wrap="none">
            <a:prstTxWarp prst="textNoShape">
              <a:avLst/>
            </a:prstTxWarp>
            <a:spAutoFit/>
          </a:bodyPr>
          <a:lstStyle/>
          <a:p>
            <a:pPr>
              <a:buClr>
                <a:srgbClr val="000000"/>
              </a:buClr>
              <a:buSzPct val="100000"/>
              <a:buFont typeface="Arial" pitchFamily="-84" charset="0"/>
              <a:buNone/>
            </a:pPr>
            <a:r>
              <a:rPr lang="en-GB" sz="1600" b="1">
                <a:solidFill>
                  <a:srgbClr val="009973"/>
                </a:solidFill>
              </a:rPr>
              <a:t>GOES-15</a:t>
            </a:r>
            <a:r>
              <a:rPr lang="en-GB" sz="1600">
                <a:solidFill>
                  <a:srgbClr val="009973"/>
                </a:solidFill>
              </a:rPr>
              <a:t>	</a:t>
            </a:r>
            <a:r>
              <a:rPr lang="en-GB" sz="1600">
                <a:solidFill>
                  <a:schemeClr val="tx1"/>
                </a:solidFill>
              </a:rPr>
              <a:t>	      	</a:t>
            </a:r>
            <a:r>
              <a:rPr lang="en-GB" sz="1600" b="1">
                <a:solidFill>
                  <a:srgbClr val="FF0000"/>
                </a:solidFill>
              </a:rPr>
              <a:t>GOES-13	</a:t>
            </a:r>
            <a:r>
              <a:rPr lang="en-GB" sz="1600">
                <a:solidFill>
                  <a:schemeClr val="tx1"/>
                </a:solidFill>
              </a:rPr>
              <a:t>		</a:t>
            </a:r>
            <a:r>
              <a:rPr lang="en-GB" sz="1600" b="1">
                <a:solidFill>
                  <a:srgbClr val="595959"/>
                </a:solidFill>
              </a:rPr>
              <a:t>MET-10 </a:t>
            </a:r>
            <a:r>
              <a:rPr lang="en-GB" sz="1600" b="1">
                <a:solidFill>
                  <a:schemeClr val="tx1"/>
                </a:solidFill>
              </a:rPr>
              <a:t>	</a:t>
            </a:r>
            <a:r>
              <a:rPr lang="en-GB" sz="1600">
                <a:solidFill>
                  <a:schemeClr val="tx1"/>
                </a:solidFill>
              </a:rPr>
              <a:t>		</a:t>
            </a:r>
            <a:r>
              <a:rPr lang="en-GB" sz="1600" b="1">
                <a:solidFill>
                  <a:srgbClr val="C00000"/>
                </a:solidFill>
              </a:rPr>
              <a:t>MET-7	</a:t>
            </a:r>
            <a:r>
              <a:rPr lang="en-GB" sz="1600">
                <a:solidFill>
                  <a:schemeClr val="tx1"/>
                </a:solidFill>
              </a:rPr>
              <a:t>       </a:t>
            </a:r>
            <a:r>
              <a:rPr lang="en-GB" sz="1600" b="1">
                <a:solidFill>
                  <a:srgbClr val="FF5050"/>
                </a:solidFill>
              </a:rPr>
              <a:t>MTSAT-2</a:t>
            </a:r>
          </a:p>
          <a:p>
            <a:pPr>
              <a:buClr>
                <a:srgbClr val="000000"/>
              </a:buClr>
              <a:buSzPct val="100000"/>
              <a:buFont typeface="Arial" pitchFamily="-84" charset="0"/>
              <a:buNone/>
            </a:pPr>
            <a:r>
              <a:rPr lang="en-GB" sz="1600" b="1">
                <a:solidFill>
                  <a:srgbClr val="006600"/>
                </a:solidFill>
              </a:rPr>
              <a:t>NOAA-15</a:t>
            </a:r>
            <a:r>
              <a:rPr lang="en-GB" sz="1600" i="1">
                <a:solidFill>
                  <a:srgbClr val="006600"/>
                </a:solidFill>
              </a:rPr>
              <a:t> </a:t>
            </a:r>
            <a:r>
              <a:rPr lang="en-GB" sz="1600" i="1">
                <a:solidFill>
                  <a:schemeClr val="tx1"/>
                </a:solidFill>
              </a:rPr>
              <a:t>  	  	</a:t>
            </a:r>
            <a:r>
              <a:rPr lang="en-GB" sz="1600" b="1">
                <a:solidFill>
                  <a:srgbClr val="FF00FF"/>
                </a:solidFill>
              </a:rPr>
              <a:t>NOAA-18</a:t>
            </a:r>
            <a:r>
              <a:rPr lang="en-GB" sz="1600" b="1">
                <a:solidFill>
                  <a:srgbClr val="008000"/>
                </a:solidFill>
              </a:rPr>
              <a:t>	</a:t>
            </a:r>
            <a:r>
              <a:rPr lang="en-GB" sz="1600" i="1">
                <a:solidFill>
                  <a:srgbClr val="4D4D4D"/>
                </a:solidFill>
              </a:rPr>
              <a:t>		</a:t>
            </a:r>
            <a:r>
              <a:rPr lang="en-GB" sz="1600" b="1">
                <a:solidFill>
                  <a:srgbClr val="996600"/>
                </a:solidFill>
              </a:rPr>
              <a:t>NOAA-19</a:t>
            </a:r>
            <a:r>
              <a:rPr lang="en-GB" sz="1600" b="1">
                <a:solidFill>
                  <a:srgbClr val="4D4D4D"/>
                </a:solidFill>
              </a:rPr>
              <a:t>       		</a:t>
            </a:r>
            <a:endParaRPr lang="en-GB" sz="1600" b="1">
              <a:solidFill>
                <a:srgbClr val="FF7C80"/>
              </a:solidFill>
            </a:endParaRPr>
          </a:p>
          <a:p>
            <a:pPr>
              <a:buClr>
                <a:srgbClr val="000000"/>
              </a:buClr>
              <a:buSzPct val="100000"/>
              <a:buFont typeface="Arial" pitchFamily="-84" charset="0"/>
              <a:buNone/>
            </a:pPr>
            <a:r>
              <a:rPr lang="en-GB" sz="1600" b="1">
                <a:solidFill>
                  <a:srgbClr val="3399FF"/>
                </a:solidFill>
              </a:rPr>
              <a:t>AQUA</a:t>
            </a:r>
            <a:r>
              <a:rPr lang="en-GB" sz="1600" b="1">
                <a:solidFill>
                  <a:srgbClr val="009999"/>
                </a:solidFill>
              </a:rPr>
              <a:t>	</a:t>
            </a:r>
          </a:p>
          <a:p>
            <a:pPr>
              <a:buClr>
                <a:srgbClr val="000000"/>
              </a:buClr>
              <a:buSzPct val="100000"/>
              <a:buFont typeface="Arial" pitchFamily="-84" charset="0"/>
              <a:buNone/>
            </a:pPr>
            <a:r>
              <a:rPr lang="en-GB" sz="1600" b="1">
                <a:solidFill>
                  <a:srgbClr val="009999"/>
                </a:solidFill>
              </a:rPr>
              <a:t>		</a:t>
            </a:r>
            <a:endParaRPr lang="en-GB" sz="1600" b="1">
              <a:solidFill>
                <a:srgbClr val="0000FF"/>
              </a:solidFill>
            </a:endParaRPr>
          </a:p>
        </p:txBody>
      </p:sp>
      <p:sp>
        <p:nvSpPr>
          <p:cNvPr id="5" name="Rectangle 18"/>
          <p:cNvSpPr>
            <a:spLocks noChangeArrowheads="1"/>
          </p:cNvSpPr>
          <p:nvPr/>
        </p:nvSpPr>
        <p:spPr bwMode="auto">
          <a:xfrm>
            <a:off x="-228600" y="-22759"/>
            <a:ext cx="9648825" cy="8604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dirty="0" smtClean="0">
              <a:solidFill>
                <a:schemeClr val="tx2"/>
              </a:solidFill>
              <a:latin typeface="Arial"/>
            </a:endParaRPr>
          </a:p>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latin typeface="Arial"/>
                <a:cs typeface="Arial"/>
              </a:rPr>
              <a:t>Active winds in DA</a:t>
            </a:r>
          </a:p>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i="1" dirty="0" smtClean="0">
                <a:solidFill>
                  <a:schemeClr val="tx2"/>
                </a:solidFill>
              </a:rPr>
              <a:t/>
            </a:r>
            <a:br>
              <a:rPr lang="en-GB" sz="4000" i="1" dirty="0" smtClean="0">
                <a:solidFill>
                  <a:schemeClr val="tx2"/>
                </a:solidFill>
              </a:rPr>
            </a:br>
            <a:endParaRPr lang="en-GB" sz="4000" i="1" dirty="0">
              <a:solidFill>
                <a:schemeClr val="tx2"/>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52397" y="101598"/>
            <a:ext cx="8878613" cy="5924699"/>
          </a:xfrm>
          <a:prstGeom prst="rect">
            <a:avLst/>
          </a:prstGeom>
          <a:noFill/>
        </p:spPr>
        <p:txBody>
          <a:bodyPr wrap="square" rtlCol="0">
            <a:spAutoFit/>
          </a:bodyPr>
          <a:lstStyle/>
          <a:p>
            <a:pPr algn="ctr" eaLnBrk="0" hangingPunct="0"/>
            <a:r>
              <a:rPr lang="en-US" sz="2400" dirty="0" err="1" smtClean="0">
                <a:latin typeface="Arial"/>
                <a:cs typeface="Arial"/>
              </a:rPr>
              <a:t>Scatterometer</a:t>
            </a:r>
            <a:r>
              <a:rPr lang="en-US" sz="2400" dirty="0" smtClean="0">
                <a:latin typeface="Arial"/>
                <a:cs typeface="Arial"/>
              </a:rPr>
              <a:t> winds: NWP – Quality Control (QC) (ECMWF)</a:t>
            </a:r>
          </a:p>
          <a:p>
            <a:pPr algn="ctr" eaLnBrk="0" hangingPunct="0"/>
            <a:endParaRPr lang="en-US" sz="1500" dirty="0" smtClean="0">
              <a:latin typeface="Arial"/>
              <a:cs typeface="Arial"/>
            </a:endParaRPr>
          </a:p>
          <a:p>
            <a:pPr algn="just" eaLnBrk="0" hangingPunct="0"/>
            <a:endParaRPr lang="en-US" sz="2000" dirty="0" smtClean="0">
              <a:latin typeface="Arial"/>
              <a:cs typeface="Arial"/>
            </a:endParaRPr>
          </a:p>
          <a:p>
            <a:r>
              <a:rPr lang="en-US" sz="2000" dirty="0" smtClean="0">
                <a:latin typeface="Arial"/>
                <a:cs typeface="Arial"/>
              </a:rPr>
              <a:t>Wind speed bias correction</a:t>
            </a:r>
          </a:p>
          <a:p>
            <a:endParaRPr lang="en-US" sz="2000" dirty="0" smtClean="0">
              <a:latin typeface="Arial"/>
              <a:cs typeface="Arial"/>
            </a:endParaRPr>
          </a:p>
          <a:p>
            <a:r>
              <a:rPr lang="en-US" sz="2000" dirty="0" smtClean="0">
                <a:latin typeface="Arial"/>
                <a:cs typeface="Arial"/>
              </a:rPr>
              <a:t>Quality Control – sea ice check, rain flag</a:t>
            </a:r>
          </a:p>
          <a:p>
            <a:endParaRPr lang="en-US" sz="2000" dirty="0" smtClean="0">
              <a:latin typeface="Arial"/>
              <a:cs typeface="Arial"/>
            </a:endParaRPr>
          </a:p>
          <a:p>
            <a:r>
              <a:rPr lang="en-US" sz="2000" dirty="0" smtClean="0">
                <a:latin typeface="Arial"/>
                <a:cs typeface="Arial"/>
              </a:rPr>
              <a:t>Spatial thinning – C-band (100x100km) / no thinning for Ku-band</a:t>
            </a:r>
          </a:p>
          <a:p>
            <a:endParaRPr lang="en-US" sz="2000" dirty="0" smtClean="0">
              <a:latin typeface="Arial"/>
              <a:cs typeface="Arial"/>
            </a:endParaRPr>
          </a:p>
          <a:p>
            <a:r>
              <a:rPr lang="en-US" sz="2000" dirty="0" smtClean="0">
                <a:latin typeface="Arial"/>
                <a:cs typeface="Arial"/>
              </a:rPr>
              <a:t>Assimilation weight - 0.25</a:t>
            </a:r>
          </a:p>
          <a:p>
            <a:endParaRPr lang="en-US" sz="2000" dirty="0" smtClean="0">
              <a:latin typeface="Arial"/>
              <a:cs typeface="Arial"/>
            </a:endParaRPr>
          </a:p>
          <a:p>
            <a:r>
              <a:rPr lang="en-US" sz="2000" dirty="0" smtClean="0">
                <a:latin typeface="Arial"/>
                <a:cs typeface="Arial"/>
              </a:rPr>
              <a:t>High winds speed cut-off - 20m/s</a:t>
            </a:r>
          </a:p>
          <a:p>
            <a:endParaRPr lang="en-US" sz="2000" dirty="0" smtClean="0">
              <a:latin typeface="Arial"/>
              <a:cs typeface="Arial"/>
            </a:endParaRPr>
          </a:p>
          <a:p>
            <a:r>
              <a:rPr lang="en-US" sz="2000" dirty="0" smtClean="0">
                <a:latin typeface="Arial"/>
                <a:cs typeface="Arial"/>
              </a:rPr>
              <a:t>U and V component check - 6m/s, vector check – 1 </a:t>
            </a:r>
            <a:r>
              <a:rPr lang="en-US" sz="2000" dirty="0" err="1" smtClean="0">
                <a:latin typeface="Arial"/>
                <a:cs typeface="Arial"/>
              </a:rPr>
              <a:t>m/s</a:t>
            </a:r>
            <a:endParaRPr lang="en-US" sz="2000" dirty="0" smtClean="0">
              <a:latin typeface="Arial"/>
              <a:cs typeface="Arial"/>
            </a:endParaRPr>
          </a:p>
          <a:p>
            <a:endParaRPr lang="en-US" sz="2000" dirty="0" smtClean="0">
              <a:latin typeface="Arial"/>
              <a:cs typeface="Arial"/>
            </a:endParaRPr>
          </a:p>
          <a:p>
            <a:r>
              <a:rPr lang="en-US" sz="2000" dirty="0" smtClean="0">
                <a:latin typeface="Arial"/>
                <a:cs typeface="Arial"/>
              </a:rPr>
              <a:t>Assimilated as 10m equivalent neutral winds</a:t>
            </a:r>
          </a:p>
          <a:p>
            <a:endParaRPr lang="en-US" sz="2000" dirty="0" smtClean="0">
              <a:latin typeface="Arial"/>
              <a:cs typeface="Arial"/>
            </a:endParaRPr>
          </a:p>
          <a:p>
            <a:r>
              <a:rPr lang="en-US" sz="2000" dirty="0" smtClean="0">
                <a:latin typeface="Arial"/>
                <a:cs typeface="Arial"/>
              </a:rPr>
              <a:t>OE=1.5m/s / 2m/</a:t>
            </a:r>
            <a:r>
              <a:rPr lang="en-US" sz="2000" dirty="0" smtClean="0"/>
              <a:t>s</a:t>
            </a:r>
          </a:p>
          <a:p>
            <a:endParaRPr lang="en-US" sz="2000" dirty="0" smtClean="0">
              <a:latin typeface="Arial"/>
              <a:cs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3333" y="268824"/>
            <a:ext cx="8356590" cy="626744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94203" y="972939"/>
            <a:ext cx="8531266" cy="5262979"/>
          </a:xfrm>
          <a:prstGeom prst="rect">
            <a:avLst/>
          </a:prstGeom>
        </p:spPr>
        <p:txBody>
          <a:bodyPr wrap="square">
            <a:spAutoFit/>
          </a:bodyPr>
          <a:lstStyle/>
          <a:p>
            <a:r>
              <a:rPr lang="en-US" sz="2400" dirty="0" smtClean="0">
                <a:solidFill>
                  <a:schemeClr val="bg1">
                    <a:lumMod val="65000"/>
                  </a:schemeClr>
                </a:solidFill>
                <a:latin typeface="Arial"/>
                <a:cs typeface="Arial"/>
              </a:rPr>
              <a:t>Outline</a:t>
            </a:r>
          </a:p>
          <a:p>
            <a:endParaRPr lang="en-US" sz="2400" dirty="0" smtClean="0">
              <a:latin typeface="Arial"/>
              <a:cs typeface="Arial"/>
            </a:endParaRPr>
          </a:p>
          <a:p>
            <a:pPr>
              <a:buFontTx/>
              <a:buChar char="-"/>
            </a:pPr>
            <a:r>
              <a:rPr lang="en-US" sz="2400" dirty="0" smtClean="0">
                <a:solidFill>
                  <a:schemeClr val="bg1">
                    <a:lumMod val="65000"/>
                  </a:schemeClr>
                </a:solidFill>
                <a:latin typeface="Arial"/>
                <a:cs typeface="Arial"/>
              </a:rPr>
              <a:t> satellite atmospheric motion vectors (AMV):</a:t>
            </a:r>
          </a:p>
          <a:p>
            <a:r>
              <a:rPr lang="en-US" sz="2400" dirty="0" smtClean="0">
                <a:solidFill>
                  <a:schemeClr val="bg1">
                    <a:lumMod val="65000"/>
                  </a:schemeClr>
                </a:solidFill>
                <a:latin typeface="Arial"/>
                <a:cs typeface="Arial"/>
              </a:rPr>
              <a:t>  retrieval methods, properties, quality</a:t>
            </a:r>
          </a:p>
          <a:p>
            <a:pPr>
              <a:buFontTx/>
              <a:buChar char="-"/>
            </a:pPr>
            <a:r>
              <a:rPr lang="en-US" sz="2400" dirty="0" smtClean="0">
                <a:solidFill>
                  <a:schemeClr val="bg1">
                    <a:lumMod val="65000"/>
                  </a:schemeClr>
                </a:solidFill>
                <a:latin typeface="Arial"/>
                <a:cs typeface="Arial"/>
              </a:rPr>
              <a:t> scatterometer ocean surface winds:</a:t>
            </a:r>
          </a:p>
          <a:p>
            <a:r>
              <a:rPr lang="en-US" sz="2400" dirty="0" smtClean="0">
                <a:solidFill>
                  <a:schemeClr val="bg1">
                    <a:lumMod val="65000"/>
                  </a:schemeClr>
                </a:solidFill>
                <a:latin typeface="Arial"/>
                <a:cs typeface="Arial"/>
              </a:rPr>
              <a:t>  measurements, properties, quality</a:t>
            </a:r>
          </a:p>
          <a:p>
            <a:r>
              <a:rPr lang="en-US" sz="2400" dirty="0" smtClean="0">
                <a:latin typeface="Arial"/>
                <a:cs typeface="Arial"/>
              </a:rPr>
              <a:t> </a:t>
            </a:r>
          </a:p>
          <a:p>
            <a:pPr>
              <a:buFontTx/>
              <a:buChar char="-"/>
            </a:pPr>
            <a:r>
              <a:rPr lang="en-US" sz="2400" dirty="0" smtClean="0">
                <a:latin typeface="Arial"/>
                <a:cs typeface="Arial"/>
              </a:rPr>
              <a:t> </a:t>
            </a:r>
            <a:r>
              <a:rPr lang="en-US" sz="2400" dirty="0" smtClean="0">
                <a:solidFill>
                  <a:schemeClr val="bg1">
                    <a:lumMod val="65000"/>
                  </a:schemeClr>
                </a:solidFill>
                <a:latin typeface="Arial"/>
                <a:cs typeface="Arial"/>
              </a:rPr>
              <a:t>assimilating winds in NWP models:</a:t>
            </a:r>
          </a:p>
          <a:p>
            <a:r>
              <a:rPr lang="en-US" sz="2400" dirty="0" smtClean="0">
                <a:solidFill>
                  <a:schemeClr val="bg1">
                    <a:lumMod val="65000"/>
                  </a:schemeClr>
                </a:solidFill>
                <a:latin typeface="Arial"/>
                <a:cs typeface="Arial"/>
              </a:rPr>
              <a:t>  </a:t>
            </a:r>
            <a:r>
              <a:rPr lang="en-US" sz="2400" dirty="0" err="1" smtClean="0">
                <a:solidFill>
                  <a:schemeClr val="bg1">
                    <a:lumMod val="65000"/>
                  </a:schemeClr>
                </a:solidFill>
                <a:latin typeface="Arial"/>
                <a:cs typeface="Arial"/>
              </a:rPr>
              <a:t>AMVs</a:t>
            </a:r>
            <a:r>
              <a:rPr lang="en-US" sz="2400" dirty="0" smtClean="0">
                <a:solidFill>
                  <a:schemeClr val="bg1">
                    <a:lumMod val="65000"/>
                  </a:schemeClr>
                </a:solidFill>
                <a:latin typeface="Arial"/>
                <a:cs typeface="Arial"/>
              </a:rPr>
              <a:t>, scatterometer winds</a:t>
            </a:r>
          </a:p>
          <a:p>
            <a:endParaRPr lang="en-US" sz="2400" dirty="0" smtClean="0">
              <a:solidFill>
                <a:schemeClr val="bg1">
                  <a:lumMod val="65000"/>
                </a:schemeClr>
              </a:solidFill>
              <a:latin typeface="Arial"/>
              <a:cs typeface="Arial"/>
            </a:endParaRPr>
          </a:p>
          <a:p>
            <a:r>
              <a:rPr lang="en-US" sz="2400" dirty="0" smtClean="0">
                <a:solidFill>
                  <a:schemeClr val="bg1">
                    <a:lumMod val="65000"/>
                  </a:schemeClr>
                </a:solidFill>
                <a:latin typeface="Arial"/>
                <a:cs typeface="Arial"/>
              </a:rPr>
              <a:t>- </a:t>
            </a:r>
            <a:r>
              <a:rPr lang="en-US" sz="2400" dirty="0" smtClean="0">
                <a:latin typeface="Arial"/>
                <a:cs typeface="Arial"/>
              </a:rPr>
              <a:t>evaluating the impact of satellite winds in global NWP</a:t>
            </a:r>
          </a:p>
          <a:p>
            <a:endParaRPr lang="en-US" sz="2400" dirty="0" smtClean="0">
              <a:solidFill>
                <a:schemeClr val="bg1">
                  <a:lumMod val="65000"/>
                </a:schemeClr>
              </a:solidFill>
              <a:latin typeface="Arial"/>
              <a:cs typeface="Arial"/>
            </a:endParaRPr>
          </a:p>
          <a:p>
            <a:pPr>
              <a:buFontTx/>
              <a:buChar char="-"/>
            </a:pPr>
            <a:r>
              <a:rPr lang="en-US" sz="2400" dirty="0" smtClean="0">
                <a:solidFill>
                  <a:schemeClr val="bg1">
                    <a:lumMod val="65000"/>
                  </a:schemeClr>
                </a:solidFill>
                <a:latin typeface="Arial"/>
                <a:cs typeface="Arial"/>
              </a:rPr>
              <a:t> novel wind data sets: </a:t>
            </a:r>
          </a:p>
          <a:p>
            <a:r>
              <a:rPr lang="en-US" sz="2400" dirty="0" smtClean="0">
                <a:solidFill>
                  <a:schemeClr val="bg1">
                    <a:lumMod val="65000"/>
                  </a:schemeClr>
                </a:solidFill>
                <a:latin typeface="Arial"/>
                <a:cs typeface="Arial"/>
              </a:rPr>
              <a:t>  MISR, </a:t>
            </a:r>
            <a:r>
              <a:rPr lang="en-US" sz="2400" dirty="0" err="1" smtClean="0">
                <a:solidFill>
                  <a:schemeClr val="bg1">
                    <a:lumMod val="65000"/>
                  </a:schemeClr>
                </a:solidFill>
                <a:latin typeface="Arial"/>
                <a:cs typeface="Arial"/>
              </a:rPr>
              <a:t>hyperspectral</a:t>
            </a:r>
            <a:r>
              <a:rPr lang="en-US" sz="2400" dirty="0" smtClean="0">
                <a:solidFill>
                  <a:schemeClr val="bg1">
                    <a:lumMod val="65000"/>
                  </a:schemeClr>
                </a:solidFill>
                <a:latin typeface="Arial"/>
                <a:cs typeface="Arial"/>
              </a:rPr>
              <a:t>, Doppler wind </a:t>
            </a:r>
            <a:r>
              <a:rPr lang="en-US" sz="2400" dirty="0" err="1" smtClean="0">
                <a:solidFill>
                  <a:schemeClr val="bg1">
                    <a:lumMod val="65000"/>
                  </a:schemeClr>
                </a:solidFill>
                <a:latin typeface="Arial"/>
                <a:cs typeface="Arial"/>
              </a:rPr>
              <a:t>lidar</a:t>
            </a:r>
            <a:r>
              <a:rPr lang="en-US" sz="2400" dirty="0" smtClean="0">
                <a:solidFill>
                  <a:schemeClr val="bg1">
                    <a:lumMod val="65000"/>
                  </a:schemeClr>
                </a:solidFill>
                <a:latin typeface="Arial"/>
                <a:cs typeface="Arial"/>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828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271CEB-2F22-483E-8494-6E0320413B98}" type="slidenum">
              <a:rPr lang="en-US" smtClean="0"/>
              <a:pPr/>
              <a:t>35</a:t>
            </a:fld>
            <a:endParaRPr lang="en-US"/>
          </a:p>
        </p:txBody>
      </p:sp>
      <p:sp>
        <p:nvSpPr>
          <p:cNvPr id="5" name="TextBox 4"/>
          <p:cNvSpPr txBox="1"/>
          <p:nvPr/>
        </p:nvSpPr>
        <p:spPr>
          <a:xfrm>
            <a:off x="146856" y="203196"/>
            <a:ext cx="8878613" cy="5370701"/>
          </a:xfrm>
          <a:prstGeom prst="rect">
            <a:avLst/>
          </a:prstGeom>
          <a:noFill/>
        </p:spPr>
        <p:txBody>
          <a:bodyPr wrap="square" rtlCol="0">
            <a:spAutoFit/>
          </a:bodyPr>
          <a:lstStyle/>
          <a:p>
            <a:pPr algn="ctr" eaLnBrk="0" hangingPunct="0"/>
            <a:r>
              <a:rPr lang="en-US" sz="2400" dirty="0" smtClean="0">
                <a:latin typeface="Arial"/>
                <a:cs typeface="Arial"/>
              </a:rPr>
              <a:t>How to evaluate AMVs impact in global NWP?</a:t>
            </a:r>
          </a:p>
          <a:p>
            <a:pPr algn="ctr" eaLnBrk="0" hangingPunct="0"/>
            <a:endParaRPr lang="en-US" sz="1500" dirty="0" smtClean="0">
              <a:latin typeface="Arial"/>
              <a:cs typeface="Arial"/>
            </a:endParaRPr>
          </a:p>
          <a:p>
            <a:pPr algn="just" eaLnBrk="0" hangingPunct="0"/>
            <a:endParaRPr lang="en-US" sz="2000" dirty="0" smtClean="0">
              <a:latin typeface="Arial"/>
              <a:cs typeface="Arial"/>
            </a:endParaRPr>
          </a:p>
          <a:p>
            <a:endParaRPr lang="en-US" sz="2000" dirty="0" smtClean="0"/>
          </a:p>
          <a:p>
            <a:pPr algn="just" eaLnBrk="0" hangingPunct="0">
              <a:buFont typeface="Arial"/>
              <a:buChar char="•"/>
            </a:pPr>
            <a:r>
              <a:rPr lang="en-US" sz="2400" dirty="0" smtClean="0">
                <a:latin typeface="Arial"/>
                <a:cs typeface="Arial"/>
              </a:rPr>
              <a:t> Check behavior (normal O-B &amp; O-A)</a:t>
            </a:r>
          </a:p>
          <a:p>
            <a:pPr algn="just" eaLnBrk="0" hangingPunct="0">
              <a:buFont typeface="Arial"/>
              <a:buChar char="•"/>
            </a:pPr>
            <a:endParaRPr lang="en-US" sz="2400" dirty="0" smtClean="0">
              <a:latin typeface="Arial"/>
              <a:cs typeface="Arial"/>
            </a:endParaRPr>
          </a:p>
          <a:p>
            <a:pPr algn="just" eaLnBrk="0" hangingPunct="0">
              <a:buFont typeface="Arial"/>
              <a:buChar char="•"/>
            </a:pPr>
            <a:r>
              <a:rPr lang="en-US" sz="2400" dirty="0" smtClean="0">
                <a:latin typeface="Arial"/>
                <a:cs typeface="Arial"/>
              </a:rPr>
              <a:t> Examine analysis fit to </a:t>
            </a:r>
            <a:r>
              <a:rPr lang="en-US" sz="2400" dirty="0" err="1" smtClean="0">
                <a:latin typeface="Arial"/>
                <a:cs typeface="Arial"/>
              </a:rPr>
              <a:t>obs</a:t>
            </a:r>
            <a:endParaRPr lang="en-US" sz="2400" dirty="0" smtClean="0">
              <a:latin typeface="Arial"/>
              <a:cs typeface="Arial"/>
            </a:endParaRPr>
          </a:p>
          <a:p>
            <a:pPr algn="just" eaLnBrk="0" hangingPunct="0">
              <a:buFont typeface="Arial"/>
              <a:buChar char="•"/>
            </a:pPr>
            <a:endParaRPr lang="en-US" sz="2400" dirty="0" smtClean="0">
              <a:latin typeface="Arial"/>
              <a:cs typeface="Arial"/>
            </a:endParaRPr>
          </a:p>
          <a:p>
            <a:pPr algn="just" eaLnBrk="0" hangingPunct="0">
              <a:buFont typeface="Arial"/>
              <a:buChar char="•"/>
            </a:pPr>
            <a:r>
              <a:rPr lang="en-US" sz="2400" dirty="0" smtClean="0">
                <a:latin typeface="Arial"/>
                <a:cs typeface="Arial"/>
              </a:rPr>
              <a:t> Check innovations (</a:t>
            </a:r>
            <a:r>
              <a:rPr lang="en-US" sz="2400" dirty="0" err="1" smtClean="0">
                <a:latin typeface="Arial"/>
                <a:cs typeface="Arial"/>
              </a:rPr>
              <a:t>siganl</a:t>
            </a:r>
            <a:r>
              <a:rPr lang="en-US" sz="2400" dirty="0" smtClean="0">
                <a:latin typeface="Arial"/>
                <a:cs typeface="Arial"/>
              </a:rPr>
              <a:t> – sigf06)</a:t>
            </a:r>
          </a:p>
          <a:p>
            <a:pPr algn="just" eaLnBrk="0" hangingPunct="0">
              <a:buFont typeface="Arial"/>
              <a:buChar char="•"/>
            </a:pPr>
            <a:endParaRPr lang="en-US" sz="2400" dirty="0" smtClean="0">
              <a:latin typeface="Arial"/>
              <a:cs typeface="Arial"/>
            </a:endParaRPr>
          </a:p>
          <a:p>
            <a:pPr algn="just" eaLnBrk="0" hangingPunct="0">
              <a:buFont typeface="Arial"/>
              <a:buChar char="•"/>
            </a:pPr>
            <a:r>
              <a:rPr lang="en-US" sz="2400" dirty="0" smtClean="0">
                <a:latin typeface="Arial"/>
                <a:cs typeface="Arial"/>
              </a:rPr>
              <a:t> Global verification statistics software (VSDB): </a:t>
            </a:r>
          </a:p>
          <a:p>
            <a:pPr algn="just" eaLnBrk="0" hangingPunct="0"/>
            <a:r>
              <a:rPr lang="en-US" sz="2400" dirty="0" smtClean="0">
                <a:latin typeface="Arial"/>
                <a:cs typeface="Arial"/>
              </a:rPr>
              <a:t>   forecast skill and analysis state</a:t>
            </a:r>
          </a:p>
          <a:p>
            <a:pPr indent="0" algn="just" eaLnBrk="0" hangingPunct="0">
              <a:buNone/>
            </a:pPr>
            <a:endParaRPr lang="en-US" sz="2400" dirty="0" smtClean="0">
              <a:latin typeface="Arial"/>
              <a:cs typeface="Arial"/>
            </a:endParaRPr>
          </a:p>
          <a:p>
            <a:pPr algn="just" eaLnBrk="0" hangingPunct="0"/>
            <a:endParaRPr lang="en-US" sz="2400" dirty="0" smtClean="0">
              <a:latin typeface="Arial"/>
              <a:cs typeface="Arial"/>
            </a:endParaRPr>
          </a:p>
          <a:p>
            <a:pPr algn="just" eaLnBrk="0" hangingPunct="0"/>
            <a:endParaRPr lang="en-US" sz="2400" dirty="0" smtClean="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4543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4328" b="13831"/>
          <a:stretch/>
        </p:blipFill>
        <p:spPr>
          <a:xfrm>
            <a:off x="1396997" y="887652"/>
            <a:ext cx="6858000" cy="4926842"/>
          </a:xfrm>
          <a:prstGeom prst="rect">
            <a:avLst/>
          </a:prstGeom>
        </p:spPr>
      </p:pic>
      <p:sp>
        <p:nvSpPr>
          <p:cNvPr id="2" name="Title 1"/>
          <p:cNvSpPr>
            <a:spLocks noGrp="1"/>
          </p:cNvSpPr>
          <p:nvPr>
            <p:ph type="title"/>
          </p:nvPr>
        </p:nvSpPr>
        <p:spPr>
          <a:xfrm>
            <a:off x="440267" y="177807"/>
            <a:ext cx="8229600" cy="1066800"/>
          </a:xfrm>
        </p:spPr>
        <p:txBody>
          <a:bodyPr>
            <a:normAutofit/>
          </a:bodyPr>
          <a:lstStyle/>
          <a:p>
            <a:r>
              <a:rPr lang="en-US" sz="2400" dirty="0" smtClean="0">
                <a:latin typeface="Arial"/>
              </a:rPr>
              <a:t>O-B / O-A : U wind Component</a:t>
            </a:r>
            <a:endParaRPr lang="en-US" sz="2400" dirty="0">
              <a:latin typeface="Arial"/>
            </a:endParaRPr>
          </a:p>
        </p:txBody>
      </p:sp>
      <p:sp>
        <p:nvSpPr>
          <p:cNvPr id="3" name="Content Placeholder 2"/>
          <p:cNvSpPr>
            <a:spLocks noGrp="1"/>
          </p:cNvSpPr>
          <p:nvPr>
            <p:ph idx="1"/>
          </p:nvPr>
        </p:nvSpPr>
        <p:spPr>
          <a:xfrm>
            <a:off x="203200" y="5865293"/>
            <a:ext cx="9144000" cy="2639483"/>
          </a:xfrm>
        </p:spPr>
        <p:txBody>
          <a:bodyPr>
            <a:normAutofit/>
          </a:bodyPr>
          <a:lstStyle/>
          <a:p>
            <a:pPr marL="109728" indent="0">
              <a:buNone/>
            </a:pPr>
            <a:r>
              <a:rPr lang="en-US" sz="2200" dirty="0" smtClean="0">
                <a:latin typeface="Arial"/>
              </a:rPr>
              <a:t>Confirm that normal distribution has been maintained after QC</a:t>
            </a:r>
            <a:endParaRPr lang="en-US" sz="2200" dirty="0">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0523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5556" b="12835"/>
          <a:stretch/>
        </p:blipFill>
        <p:spPr>
          <a:xfrm>
            <a:off x="1329265" y="988240"/>
            <a:ext cx="6858000" cy="4910919"/>
          </a:xfrm>
          <a:prstGeom prst="rect">
            <a:avLst/>
          </a:prstGeom>
        </p:spPr>
      </p:pic>
      <p:sp>
        <p:nvSpPr>
          <p:cNvPr id="10" name="Content Placeholder 2"/>
          <p:cNvSpPr txBox="1">
            <a:spLocks/>
          </p:cNvSpPr>
          <p:nvPr/>
        </p:nvSpPr>
        <p:spPr>
          <a:xfrm>
            <a:off x="575726" y="5865293"/>
            <a:ext cx="9144000" cy="2639483"/>
          </a:xfrm>
          <a:prstGeom prst="rect">
            <a:avLst/>
          </a:prstGeom>
        </p:spPr>
        <p:txBody>
          <a:bodyPr vert="horz" lIns="91440" tIns="45720" rIns="91440" bIns="45720" rtlCol="0">
            <a:normAutofit/>
          </a:bodyPr>
          <a:lstStyle/>
          <a:p>
            <a:pPr marL="109728"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dirty="0" smtClean="0">
                <a:ln>
                  <a:noFill/>
                </a:ln>
                <a:solidFill>
                  <a:schemeClr val="tx1"/>
                </a:solidFill>
                <a:effectLst/>
                <a:uLnTx/>
                <a:uFillTx/>
                <a:latin typeface="Arial"/>
                <a:ea typeface="+mn-ea"/>
                <a:cs typeface="+mn-cs"/>
              </a:rPr>
              <a:t>Confirm that normal distribution has been maintained for </a:t>
            </a:r>
          </a:p>
          <a:p>
            <a:pPr marL="109728" marR="0" lvl="0" indent="0" algn="l" defTabSz="457200" rtl="0" eaLnBrk="1" fontAlgn="auto" latinLnBrk="0" hangingPunct="1">
              <a:lnSpc>
                <a:spcPct val="100000"/>
              </a:lnSpc>
              <a:spcBef>
                <a:spcPct val="20000"/>
              </a:spcBef>
              <a:spcAft>
                <a:spcPts val="0"/>
              </a:spcAft>
              <a:buClrTx/>
              <a:buSzTx/>
              <a:buFont typeface="Arial"/>
              <a:buNone/>
              <a:tabLst/>
              <a:defRPr/>
            </a:pPr>
            <a:r>
              <a:rPr lang="en-US" sz="2200" dirty="0" smtClean="0">
                <a:latin typeface="Arial"/>
              </a:rPr>
              <a:t>          </a:t>
            </a:r>
            <a:r>
              <a:rPr kumimoji="0" lang="en-US" sz="2200" b="0" i="0" u="none" strike="noStrike" kern="1200" cap="none" spc="0" normalizeH="0" baseline="0" noProof="0" dirty="0" smtClean="0">
                <a:ln>
                  <a:noFill/>
                </a:ln>
                <a:solidFill>
                  <a:schemeClr val="tx1"/>
                </a:solidFill>
                <a:effectLst/>
                <a:uLnTx/>
                <a:uFillTx/>
                <a:latin typeface="Arial"/>
                <a:ea typeface="+mn-ea"/>
                <a:cs typeface="+mn-cs"/>
              </a:rPr>
              <a:t>Speed and Direction departure distribution</a:t>
            </a:r>
            <a:endParaRPr kumimoji="0" lang="en-US" sz="2200" b="0" i="0" u="none" strike="noStrike" kern="1200" cap="none" spc="0" normalizeH="0" baseline="0" noProof="0" dirty="0">
              <a:ln>
                <a:noFill/>
              </a:ln>
              <a:solidFill>
                <a:schemeClr val="tx1"/>
              </a:solidFill>
              <a:effectLst/>
              <a:uLnTx/>
              <a:uFillTx/>
              <a:latin typeface="Arial"/>
              <a:ea typeface="+mn-ea"/>
              <a:cs typeface="+mn-cs"/>
            </a:endParaRPr>
          </a:p>
        </p:txBody>
      </p:sp>
      <p:sp>
        <p:nvSpPr>
          <p:cNvPr id="12" name="Title 1"/>
          <p:cNvSpPr>
            <a:spLocks noGrp="1"/>
          </p:cNvSpPr>
          <p:nvPr>
            <p:ph type="title"/>
          </p:nvPr>
        </p:nvSpPr>
        <p:spPr>
          <a:xfrm>
            <a:off x="440267" y="177807"/>
            <a:ext cx="8229600" cy="1066800"/>
          </a:xfrm>
        </p:spPr>
        <p:txBody>
          <a:bodyPr>
            <a:normAutofit/>
          </a:bodyPr>
          <a:lstStyle/>
          <a:p>
            <a:r>
              <a:rPr lang="en-US" sz="2400" dirty="0" smtClean="0">
                <a:latin typeface="Arial"/>
              </a:rPr>
              <a:t>O-B / O-A : V wind Component</a:t>
            </a:r>
            <a:endParaRPr lang="en-US" sz="2400" dirty="0">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5363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40290" name="Object 2"/>
          <p:cNvGraphicFramePr>
            <a:graphicFrameLocks noChangeAspect="1"/>
          </p:cNvGraphicFramePr>
          <p:nvPr/>
        </p:nvGraphicFramePr>
        <p:xfrm>
          <a:off x="1399704" y="0"/>
          <a:ext cx="6152355" cy="6850192"/>
        </p:xfrm>
        <a:graphic>
          <a:graphicData uri="http://schemas.openxmlformats.org/presentationml/2006/ole">
            <p:oleObj spid="_x0000_s267272" name="Document" r:id="rId3" imgW="5486198" imgH="6108475" progId="Word.Document.12">
              <p:link updateAutomatic="1"/>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074"/>
            <a:ext cx="8229600" cy="1066800"/>
          </a:xfrm>
        </p:spPr>
        <p:txBody>
          <a:bodyPr>
            <a:normAutofit/>
          </a:bodyPr>
          <a:lstStyle/>
          <a:p>
            <a:r>
              <a:rPr lang="en-US" sz="2400" dirty="0" smtClean="0">
                <a:latin typeface="Arial"/>
              </a:rPr>
              <a:t>Fit to Observations</a:t>
            </a:r>
            <a:endParaRPr lang="en-US" sz="2400" dirty="0">
              <a:latin typeface="Arial"/>
            </a:endParaRPr>
          </a:p>
        </p:txBody>
      </p:sp>
      <p:sp>
        <p:nvSpPr>
          <p:cNvPr id="3" name="Content Placeholder 2"/>
          <p:cNvSpPr>
            <a:spLocks noGrp="1"/>
          </p:cNvSpPr>
          <p:nvPr>
            <p:ph idx="1"/>
          </p:nvPr>
        </p:nvSpPr>
        <p:spPr>
          <a:xfrm>
            <a:off x="457200" y="5384811"/>
            <a:ext cx="8229600" cy="897456"/>
          </a:xfrm>
        </p:spPr>
        <p:txBody>
          <a:bodyPr>
            <a:noAutofit/>
          </a:bodyPr>
          <a:lstStyle/>
          <a:p>
            <a:pPr marL="109728" indent="0">
              <a:buNone/>
            </a:pPr>
            <a:r>
              <a:rPr lang="en-US" sz="2000" dirty="0" smtClean="0">
                <a:latin typeface="Arial"/>
              </a:rPr>
              <a:t>Check (AN – AMV) speed bias and vector difference RMSE are within required bounds. Repeat check on other data fit to </a:t>
            </a:r>
            <a:r>
              <a:rPr lang="en-US" sz="2000" dirty="0" err="1" smtClean="0">
                <a:latin typeface="Arial"/>
              </a:rPr>
              <a:t>obs</a:t>
            </a:r>
            <a:r>
              <a:rPr lang="en-US" sz="2000" dirty="0" smtClean="0">
                <a:latin typeface="Arial"/>
              </a:rPr>
              <a:t> performance.</a:t>
            </a:r>
            <a:endParaRPr lang="en-US" sz="2000" dirty="0">
              <a:latin typeface="Arial"/>
            </a:endParaRPr>
          </a:p>
        </p:txBody>
      </p:sp>
      <p:pic>
        <p:nvPicPr>
          <p:cNvPr id="7" name="Picture 6"/>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8905" r="16092" b="18209"/>
          <a:stretch/>
        </p:blipFill>
        <p:spPr>
          <a:xfrm>
            <a:off x="533400" y="1862531"/>
            <a:ext cx="3644462" cy="2731377"/>
          </a:xfrm>
          <a:prstGeom prst="rect">
            <a:avLst/>
          </a:prstGeom>
        </p:spPr>
      </p:pic>
      <p:sp>
        <p:nvSpPr>
          <p:cNvPr id="8" name="TextBox 7"/>
          <p:cNvSpPr txBox="1"/>
          <p:nvPr/>
        </p:nvSpPr>
        <p:spPr>
          <a:xfrm>
            <a:off x="5176345" y="1498611"/>
            <a:ext cx="2514600" cy="381000"/>
          </a:xfrm>
          <a:prstGeom prst="rect">
            <a:avLst/>
          </a:prstGeom>
          <a:noFill/>
        </p:spPr>
        <p:txBody>
          <a:bodyPr wrap="square" rtlCol="0">
            <a:spAutoFit/>
          </a:bodyPr>
          <a:lstStyle/>
          <a:p>
            <a:pPr algn="ctr"/>
            <a:r>
              <a:rPr lang="en-US" dirty="0" err="1" smtClean="0"/>
              <a:t>Radiosondes</a:t>
            </a:r>
            <a:endParaRPr lang="en-US" dirty="0"/>
          </a:p>
        </p:txBody>
      </p:sp>
      <p:pic>
        <p:nvPicPr>
          <p:cNvPr id="9" name="Picture 8"/>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9604" r="15874" b="17257"/>
          <a:stretch/>
        </p:blipFill>
        <p:spPr>
          <a:xfrm>
            <a:off x="4892565" y="1803411"/>
            <a:ext cx="3718035" cy="2790497"/>
          </a:xfrm>
          <a:prstGeom prst="rect">
            <a:avLst/>
          </a:prstGeom>
        </p:spPr>
      </p:pic>
      <p:sp>
        <p:nvSpPr>
          <p:cNvPr id="12" name="TextBox 11"/>
          <p:cNvSpPr txBox="1"/>
          <p:nvPr/>
        </p:nvSpPr>
        <p:spPr>
          <a:xfrm>
            <a:off x="838200" y="1557731"/>
            <a:ext cx="2514600" cy="381000"/>
          </a:xfrm>
          <a:prstGeom prst="rect">
            <a:avLst/>
          </a:prstGeom>
          <a:noFill/>
        </p:spPr>
        <p:txBody>
          <a:bodyPr wrap="square" rtlCol="0">
            <a:spAutoFit/>
          </a:bodyPr>
          <a:lstStyle/>
          <a:p>
            <a:pPr algn="ctr"/>
            <a:r>
              <a:rPr lang="en-US" dirty="0" smtClean="0"/>
              <a:t>IR AMVs</a:t>
            </a:r>
            <a:endParaRPr lang="en-US" dirty="0"/>
          </a:p>
        </p:txBody>
      </p:sp>
      <p:sp>
        <p:nvSpPr>
          <p:cNvPr id="10" name="TextBox 9"/>
          <p:cNvSpPr txBox="1"/>
          <p:nvPr/>
        </p:nvSpPr>
        <p:spPr>
          <a:xfrm>
            <a:off x="559558" y="4637126"/>
            <a:ext cx="2971800" cy="461665"/>
          </a:xfrm>
          <a:prstGeom prst="rect">
            <a:avLst/>
          </a:prstGeom>
          <a:noFill/>
        </p:spPr>
        <p:txBody>
          <a:bodyPr wrap="square" rtlCol="0">
            <a:spAutoFit/>
          </a:bodyPr>
          <a:lstStyle/>
          <a:p>
            <a:r>
              <a:rPr lang="en-US" sz="1200" dirty="0" smtClean="0"/>
              <a:t>Mean GFS speed – AMV speed (left) and vector difference RMSE (right)</a:t>
            </a:r>
            <a:endParaRPr lang="en-US" sz="1200" dirty="0"/>
          </a:p>
        </p:txBody>
      </p:sp>
      <p:sp>
        <p:nvSpPr>
          <p:cNvPr id="11" name="TextBox 10"/>
          <p:cNvSpPr txBox="1"/>
          <p:nvPr/>
        </p:nvSpPr>
        <p:spPr>
          <a:xfrm>
            <a:off x="4953000" y="4618346"/>
            <a:ext cx="2971800" cy="461665"/>
          </a:xfrm>
          <a:prstGeom prst="rect">
            <a:avLst/>
          </a:prstGeom>
          <a:noFill/>
        </p:spPr>
        <p:txBody>
          <a:bodyPr wrap="square" rtlCol="0">
            <a:spAutoFit/>
          </a:bodyPr>
          <a:lstStyle/>
          <a:p>
            <a:r>
              <a:rPr lang="en-US" sz="1200" dirty="0" smtClean="0"/>
              <a:t>Mean GFS speed – </a:t>
            </a:r>
            <a:r>
              <a:rPr lang="en-US" sz="1200" dirty="0" err="1" smtClean="0"/>
              <a:t>radiosonde</a:t>
            </a:r>
            <a:r>
              <a:rPr lang="en-US" sz="1200" dirty="0" smtClean="0"/>
              <a:t> speed (left) and vector difference RMSE (right)</a:t>
            </a:r>
            <a:endParaRPr lang="en-US" sz="1200" dirty="0"/>
          </a:p>
        </p:txBody>
      </p:sp>
      <p:sp>
        <p:nvSpPr>
          <p:cNvPr id="13" name="TextBox 12"/>
          <p:cNvSpPr txBox="1"/>
          <p:nvPr/>
        </p:nvSpPr>
        <p:spPr>
          <a:xfrm>
            <a:off x="559557" y="1117611"/>
            <a:ext cx="4333007" cy="369332"/>
          </a:xfrm>
          <a:prstGeom prst="rect">
            <a:avLst/>
          </a:prstGeom>
          <a:noFill/>
        </p:spPr>
        <p:txBody>
          <a:bodyPr wrap="square" rtlCol="0">
            <a:spAutoFit/>
          </a:bodyPr>
          <a:lstStyle/>
          <a:p>
            <a:r>
              <a:rPr lang="en-US" dirty="0" smtClean="0"/>
              <a:t>June 2012 for the SEVIRI region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3522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94203" y="972939"/>
            <a:ext cx="8531266" cy="5262979"/>
          </a:xfrm>
          <a:prstGeom prst="rect">
            <a:avLst/>
          </a:prstGeom>
        </p:spPr>
        <p:txBody>
          <a:bodyPr wrap="square">
            <a:spAutoFit/>
          </a:bodyPr>
          <a:lstStyle/>
          <a:p>
            <a:r>
              <a:rPr lang="en-US" sz="2400" dirty="0" smtClean="0">
                <a:solidFill>
                  <a:schemeClr val="bg1">
                    <a:lumMod val="65000"/>
                  </a:schemeClr>
                </a:solidFill>
                <a:latin typeface="Arial"/>
                <a:cs typeface="Arial"/>
              </a:rPr>
              <a:t>Outline</a:t>
            </a:r>
          </a:p>
          <a:p>
            <a:endParaRPr lang="en-US" sz="2400" dirty="0" smtClean="0">
              <a:latin typeface="Arial"/>
              <a:cs typeface="Arial"/>
            </a:endParaRPr>
          </a:p>
          <a:p>
            <a:pPr>
              <a:buFontTx/>
              <a:buChar char="-"/>
            </a:pPr>
            <a:r>
              <a:rPr lang="en-US" sz="2400" dirty="0" smtClean="0">
                <a:latin typeface="Arial"/>
                <a:cs typeface="Arial"/>
              </a:rPr>
              <a:t> satellite atmospheric motion vectors (AMV):</a:t>
            </a:r>
          </a:p>
          <a:p>
            <a:r>
              <a:rPr lang="en-US" sz="2400" dirty="0" smtClean="0">
                <a:latin typeface="Arial"/>
                <a:cs typeface="Arial"/>
              </a:rPr>
              <a:t>  retrieval methods, properties, quality</a:t>
            </a:r>
          </a:p>
          <a:p>
            <a:pPr>
              <a:buFontTx/>
              <a:buChar char="-"/>
            </a:pPr>
            <a:r>
              <a:rPr lang="en-US" sz="2400" dirty="0" smtClean="0">
                <a:solidFill>
                  <a:schemeClr val="bg1">
                    <a:lumMod val="65000"/>
                  </a:schemeClr>
                </a:solidFill>
                <a:latin typeface="Arial"/>
                <a:cs typeface="Arial"/>
              </a:rPr>
              <a:t> scatterometer ocean surface winds:</a:t>
            </a:r>
          </a:p>
          <a:p>
            <a:r>
              <a:rPr lang="en-US" sz="2400" dirty="0" smtClean="0">
                <a:solidFill>
                  <a:schemeClr val="bg1">
                    <a:lumMod val="65000"/>
                  </a:schemeClr>
                </a:solidFill>
                <a:latin typeface="Arial"/>
                <a:cs typeface="Arial"/>
              </a:rPr>
              <a:t>  measurements, properties, quality</a:t>
            </a:r>
          </a:p>
          <a:p>
            <a:r>
              <a:rPr lang="en-US" sz="2400" dirty="0" smtClean="0">
                <a:solidFill>
                  <a:schemeClr val="bg1">
                    <a:lumMod val="65000"/>
                  </a:schemeClr>
                </a:solidFill>
                <a:latin typeface="Arial"/>
                <a:cs typeface="Arial"/>
              </a:rPr>
              <a:t> </a:t>
            </a:r>
          </a:p>
          <a:p>
            <a:pPr>
              <a:buFontTx/>
              <a:buChar char="-"/>
            </a:pPr>
            <a:r>
              <a:rPr lang="en-US" sz="2400" dirty="0" smtClean="0">
                <a:solidFill>
                  <a:schemeClr val="bg1">
                    <a:lumMod val="65000"/>
                  </a:schemeClr>
                </a:solidFill>
                <a:latin typeface="Arial"/>
                <a:cs typeface="Arial"/>
              </a:rPr>
              <a:t> assimilating winds in NWP models:</a:t>
            </a:r>
          </a:p>
          <a:p>
            <a:r>
              <a:rPr lang="en-US" sz="2400" dirty="0" smtClean="0">
                <a:solidFill>
                  <a:schemeClr val="bg1">
                    <a:lumMod val="65000"/>
                  </a:schemeClr>
                </a:solidFill>
                <a:latin typeface="Arial"/>
                <a:cs typeface="Arial"/>
              </a:rPr>
              <a:t>  </a:t>
            </a:r>
            <a:r>
              <a:rPr lang="en-US" sz="2400" dirty="0" err="1" smtClean="0">
                <a:solidFill>
                  <a:schemeClr val="bg1">
                    <a:lumMod val="65000"/>
                  </a:schemeClr>
                </a:solidFill>
                <a:latin typeface="Arial"/>
                <a:cs typeface="Arial"/>
              </a:rPr>
              <a:t>AMVs</a:t>
            </a:r>
            <a:r>
              <a:rPr lang="en-US" sz="2400" dirty="0" smtClean="0">
                <a:solidFill>
                  <a:schemeClr val="bg1">
                    <a:lumMod val="65000"/>
                  </a:schemeClr>
                </a:solidFill>
                <a:latin typeface="Arial"/>
                <a:cs typeface="Arial"/>
              </a:rPr>
              <a:t>, scatterometer winds</a:t>
            </a:r>
          </a:p>
          <a:p>
            <a:endParaRPr lang="en-US" sz="2400" dirty="0" smtClean="0">
              <a:solidFill>
                <a:schemeClr val="bg1">
                  <a:lumMod val="65000"/>
                </a:schemeClr>
              </a:solidFill>
              <a:latin typeface="Arial"/>
              <a:cs typeface="Arial"/>
            </a:endParaRPr>
          </a:p>
          <a:p>
            <a:r>
              <a:rPr lang="en-US" sz="2400" dirty="0" smtClean="0">
                <a:solidFill>
                  <a:schemeClr val="bg1">
                    <a:lumMod val="65000"/>
                  </a:schemeClr>
                </a:solidFill>
                <a:latin typeface="Arial"/>
                <a:cs typeface="Arial"/>
              </a:rPr>
              <a:t>- evaluating the impact of satellite winds in NWP</a:t>
            </a:r>
          </a:p>
          <a:p>
            <a:endParaRPr lang="en-US" sz="2400" dirty="0" smtClean="0">
              <a:solidFill>
                <a:schemeClr val="bg1">
                  <a:lumMod val="65000"/>
                </a:schemeClr>
              </a:solidFill>
              <a:latin typeface="Arial"/>
              <a:cs typeface="Arial"/>
            </a:endParaRPr>
          </a:p>
          <a:p>
            <a:pPr>
              <a:buFontTx/>
              <a:buChar char="-"/>
            </a:pPr>
            <a:r>
              <a:rPr lang="en-US" sz="2400" dirty="0" smtClean="0">
                <a:solidFill>
                  <a:schemeClr val="bg1">
                    <a:lumMod val="65000"/>
                  </a:schemeClr>
                </a:solidFill>
                <a:latin typeface="Arial"/>
                <a:cs typeface="Arial"/>
              </a:rPr>
              <a:t> novel wind data sets: </a:t>
            </a:r>
          </a:p>
          <a:p>
            <a:r>
              <a:rPr lang="en-US" sz="2400" dirty="0" smtClean="0">
                <a:solidFill>
                  <a:schemeClr val="bg1">
                    <a:lumMod val="65000"/>
                  </a:schemeClr>
                </a:solidFill>
                <a:latin typeface="Arial"/>
                <a:cs typeface="Arial"/>
              </a:rPr>
              <a:t>  MISR, </a:t>
            </a:r>
            <a:r>
              <a:rPr lang="en-US" sz="2400" dirty="0" err="1" smtClean="0">
                <a:solidFill>
                  <a:schemeClr val="bg1">
                    <a:lumMod val="65000"/>
                  </a:schemeClr>
                </a:solidFill>
                <a:latin typeface="Arial"/>
                <a:cs typeface="Arial"/>
              </a:rPr>
              <a:t>hyperspectral</a:t>
            </a:r>
            <a:r>
              <a:rPr lang="en-US" sz="2400" dirty="0" smtClean="0">
                <a:solidFill>
                  <a:schemeClr val="bg1">
                    <a:lumMod val="65000"/>
                  </a:schemeClr>
                </a:solidFill>
                <a:latin typeface="Arial"/>
                <a:cs typeface="Arial"/>
              </a:rPr>
              <a:t>, Doppler wind </a:t>
            </a:r>
            <a:r>
              <a:rPr lang="en-US" sz="2400" dirty="0" err="1" smtClean="0">
                <a:solidFill>
                  <a:schemeClr val="bg1">
                    <a:lumMod val="65000"/>
                  </a:schemeClr>
                </a:solidFill>
                <a:latin typeface="Arial"/>
                <a:cs typeface="Arial"/>
              </a:rPr>
              <a:t>lidar</a:t>
            </a:r>
            <a:r>
              <a:rPr lang="en-US" sz="2400" dirty="0" smtClean="0">
                <a:solidFill>
                  <a:schemeClr val="bg1">
                    <a:lumMod val="65000"/>
                  </a:schemeClr>
                </a:solidFill>
                <a:latin typeface="Arial"/>
                <a:cs typeface="Arial"/>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8281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71600" y="2057400"/>
            <a:ext cx="6019800" cy="4514850"/>
          </a:xfrm>
          <a:prstGeom prst="rect">
            <a:avLst/>
          </a:prstGeom>
        </p:spPr>
      </p:pic>
      <p:sp>
        <p:nvSpPr>
          <p:cNvPr id="2" name="Title 1"/>
          <p:cNvSpPr>
            <a:spLocks noGrp="1"/>
          </p:cNvSpPr>
          <p:nvPr>
            <p:ph type="title"/>
          </p:nvPr>
        </p:nvSpPr>
        <p:spPr>
          <a:xfrm>
            <a:off x="457200" y="465671"/>
            <a:ext cx="8229600" cy="610737"/>
          </a:xfrm>
        </p:spPr>
        <p:txBody>
          <a:bodyPr>
            <a:normAutofit/>
          </a:bodyPr>
          <a:lstStyle/>
          <a:p>
            <a:r>
              <a:rPr lang="en-US" sz="2400" dirty="0" smtClean="0">
                <a:latin typeface="Arial"/>
              </a:rPr>
              <a:t>Innovations</a:t>
            </a:r>
            <a:endParaRPr lang="en-US" sz="2400" dirty="0">
              <a:latin typeface="Arial"/>
            </a:endParaRPr>
          </a:p>
        </p:txBody>
      </p:sp>
      <p:sp>
        <p:nvSpPr>
          <p:cNvPr id="3" name="Content Placeholder 2"/>
          <p:cNvSpPr>
            <a:spLocks noGrp="1"/>
          </p:cNvSpPr>
          <p:nvPr>
            <p:ph idx="1"/>
          </p:nvPr>
        </p:nvSpPr>
        <p:spPr>
          <a:xfrm>
            <a:off x="457200" y="1053934"/>
            <a:ext cx="8229600" cy="1003465"/>
          </a:xfrm>
        </p:spPr>
        <p:txBody>
          <a:bodyPr>
            <a:noAutofit/>
          </a:bodyPr>
          <a:lstStyle/>
          <a:p>
            <a:pPr marL="109728" indent="0">
              <a:buNone/>
            </a:pPr>
            <a:r>
              <a:rPr lang="en-US" sz="2000" dirty="0" err="1">
                <a:latin typeface="Arial"/>
              </a:rPr>
              <a:t>s</a:t>
            </a:r>
            <a:r>
              <a:rPr lang="en-US" sz="2000" dirty="0" err="1" smtClean="0">
                <a:latin typeface="Arial"/>
              </a:rPr>
              <a:t>iganl</a:t>
            </a:r>
            <a:r>
              <a:rPr lang="en-US" sz="2000" dirty="0" smtClean="0">
                <a:latin typeface="Arial"/>
              </a:rPr>
              <a:t> – sigf06 innovations on various sigma levels. For GOES AMVs, check that contribution from 4 different AMVs types are consistent with each other in space</a:t>
            </a:r>
            <a:endParaRPr lang="en-US" sz="2000" dirty="0">
              <a:latin typeface="Arial"/>
            </a:endParaRPr>
          </a:p>
        </p:txBody>
      </p:sp>
      <p:sp>
        <p:nvSpPr>
          <p:cNvPr id="9" name="TextBox 8"/>
          <p:cNvSpPr txBox="1"/>
          <p:nvPr/>
        </p:nvSpPr>
        <p:spPr>
          <a:xfrm>
            <a:off x="76200" y="2920425"/>
            <a:ext cx="1447800" cy="584775"/>
          </a:xfrm>
          <a:prstGeom prst="rect">
            <a:avLst/>
          </a:prstGeom>
          <a:noFill/>
        </p:spPr>
        <p:txBody>
          <a:bodyPr wrap="square" rtlCol="0">
            <a:spAutoFit/>
          </a:bodyPr>
          <a:lstStyle/>
          <a:p>
            <a:pPr algn="ctr"/>
            <a:r>
              <a:rPr lang="en-US" sz="1600" dirty="0" smtClean="0"/>
              <a:t>Analysis</a:t>
            </a:r>
          </a:p>
          <a:p>
            <a:pPr algn="ctr"/>
            <a:r>
              <a:rPr lang="en-US" sz="1600" dirty="0" smtClean="0"/>
              <a:t>U wind m/s</a:t>
            </a:r>
            <a:endParaRPr lang="en-US" sz="1600" dirty="0"/>
          </a:p>
        </p:txBody>
      </p:sp>
      <p:sp>
        <p:nvSpPr>
          <p:cNvPr id="10" name="TextBox 9"/>
          <p:cNvSpPr txBox="1"/>
          <p:nvPr/>
        </p:nvSpPr>
        <p:spPr>
          <a:xfrm>
            <a:off x="76200" y="5054025"/>
            <a:ext cx="1447800" cy="584775"/>
          </a:xfrm>
          <a:prstGeom prst="rect">
            <a:avLst/>
          </a:prstGeom>
          <a:noFill/>
        </p:spPr>
        <p:txBody>
          <a:bodyPr wrap="square" rtlCol="0">
            <a:spAutoFit/>
          </a:bodyPr>
          <a:lstStyle/>
          <a:p>
            <a:pPr algn="ctr"/>
            <a:r>
              <a:rPr lang="en-US" sz="1600" dirty="0" smtClean="0"/>
              <a:t>Analysis</a:t>
            </a:r>
          </a:p>
          <a:p>
            <a:pPr algn="ctr"/>
            <a:r>
              <a:rPr lang="en-US" sz="1600" dirty="0" smtClean="0"/>
              <a:t>V wind m/s</a:t>
            </a:r>
            <a:endParaRPr lang="en-US" sz="1600" dirty="0"/>
          </a:p>
        </p:txBody>
      </p:sp>
      <p:sp>
        <p:nvSpPr>
          <p:cNvPr id="11" name="TextBox 10"/>
          <p:cNvSpPr txBox="1"/>
          <p:nvPr/>
        </p:nvSpPr>
        <p:spPr>
          <a:xfrm>
            <a:off x="7315200" y="2819400"/>
            <a:ext cx="1752600" cy="861774"/>
          </a:xfrm>
          <a:prstGeom prst="rect">
            <a:avLst/>
          </a:prstGeom>
          <a:noFill/>
        </p:spPr>
        <p:txBody>
          <a:bodyPr wrap="square" rtlCol="0">
            <a:spAutoFit/>
          </a:bodyPr>
          <a:lstStyle/>
          <a:p>
            <a:pPr algn="ctr"/>
            <a:r>
              <a:rPr lang="en-US" sz="1600" dirty="0" smtClean="0"/>
              <a:t>U Analysis – </a:t>
            </a:r>
          </a:p>
          <a:p>
            <a:pPr algn="ctr"/>
            <a:r>
              <a:rPr lang="en-US" sz="1600" dirty="0" smtClean="0"/>
              <a:t>6 hour  forecast </a:t>
            </a:r>
          </a:p>
          <a:p>
            <a:pPr algn="ctr"/>
            <a:r>
              <a:rPr lang="en-US" sz="1600" dirty="0" smtClean="0"/>
              <a:t>m/s</a:t>
            </a:r>
            <a:endParaRPr lang="en-US" sz="1600" dirty="0"/>
          </a:p>
        </p:txBody>
      </p:sp>
      <p:sp>
        <p:nvSpPr>
          <p:cNvPr id="13" name="TextBox 12"/>
          <p:cNvSpPr txBox="1"/>
          <p:nvPr/>
        </p:nvSpPr>
        <p:spPr>
          <a:xfrm>
            <a:off x="7391400" y="4976884"/>
            <a:ext cx="1752600" cy="861774"/>
          </a:xfrm>
          <a:prstGeom prst="rect">
            <a:avLst/>
          </a:prstGeom>
          <a:noFill/>
        </p:spPr>
        <p:txBody>
          <a:bodyPr wrap="square" rtlCol="0">
            <a:spAutoFit/>
          </a:bodyPr>
          <a:lstStyle/>
          <a:p>
            <a:pPr algn="ctr"/>
            <a:r>
              <a:rPr lang="en-US" sz="1600" dirty="0"/>
              <a:t>V</a:t>
            </a:r>
            <a:r>
              <a:rPr lang="en-US" sz="1600" dirty="0" smtClean="0"/>
              <a:t> Analysis – </a:t>
            </a:r>
          </a:p>
          <a:p>
            <a:pPr algn="ctr"/>
            <a:r>
              <a:rPr lang="en-US" sz="1600" dirty="0" smtClean="0"/>
              <a:t>6 hour  forecast </a:t>
            </a:r>
          </a:p>
          <a:p>
            <a:pPr algn="ctr"/>
            <a:r>
              <a:rPr lang="en-US" sz="1600" dirty="0" smtClean="0"/>
              <a:t>m/s</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76523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aseline="0" dirty="0" smtClean="0">
                <a:latin typeface="Arial"/>
              </a:rPr>
              <a:t>Verification</a:t>
            </a:r>
            <a:r>
              <a:rPr lang="en-US" sz="2400" dirty="0" smtClean="0">
                <a:latin typeface="Arial"/>
              </a:rPr>
              <a:t> Statistics Database</a:t>
            </a:r>
            <a:r>
              <a:rPr lang="en-US" sz="2400" baseline="0" dirty="0" smtClean="0">
                <a:latin typeface="Arial"/>
              </a:rPr>
              <a:t> (VSDB)</a:t>
            </a:r>
            <a:endParaRPr lang="en-US" sz="2400" dirty="0">
              <a:latin typeface="Arial"/>
            </a:endParaRPr>
          </a:p>
        </p:txBody>
      </p:sp>
      <p:sp>
        <p:nvSpPr>
          <p:cNvPr id="3" name="Content Placeholder 2"/>
          <p:cNvSpPr>
            <a:spLocks noGrp="1"/>
          </p:cNvSpPr>
          <p:nvPr>
            <p:ph idx="1"/>
          </p:nvPr>
        </p:nvSpPr>
        <p:spPr>
          <a:xfrm>
            <a:off x="228600" y="1427607"/>
            <a:ext cx="5867400" cy="4364736"/>
          </a:xfrm>
        </p:spPr>
        <p:txBody>
          <a:bodyPr>
            <a:normAutofit/>
          </a:bodyPr>
          <a:lstStyle/>
          <a:p>
            <a:r>
              <a:rPr lang="en-US" sz="2200" dirty="0" smtClean="0">
                <a:latin typeface="Arial"/>
              </a:rPr>
              <a:t>Do </a:t>
            </a:r>
            <a:r>
              <a:rPr lang="en-US" sz="2200" dirty="0">
                <a:latin typeface="Arial"/>
              </a:rPr>
              <a:t>no harm to forecast </a:t>
            </a:r>
            <a:r>
              <a:rPr lang="en-US" sz="2200" dirty="0" smtClean="0">
                <a:latin typeface="Arial"/>
              </a:rPr>
              <a:t>skill !</a:t>
            </a:r>
          </a:p>
          <a:p>
            <a:pPr marL="0" indent="0">
              <a:buNone/>
            </a:pPr>
            <a:r>
              <a:rPr lang="en-US" sz="2200" dirty="0" smtClean="0">
                <a:latin typeface="Arial"/>
              </a:rPr>
              <a:t>    (hopefully improve it)</a:t>
            </a:r>
          </a:p>
          <a:p>
            <a:r>
              <a:rPr lang="en-US" sz="2200" dirty="0" smtClean="0">
                <a:latin typeface="Arial"/>
              </a:rPr>
              <a:t>Look for reduction in drop outs</a:t>
            </a:r>
            <a:endParaRPr lang="en-US" sz="2200" dirty="0">
              <a:latin typeface="Arial"/>
            </a:endParaRPr>
          </a:p>
        </p:txBody>
      </p:sp>
      <p:pic>
        <p:nvPicPr>
          <p:cNvPr id="6" name="Picture 5"/>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44167"/>
          <a:stretch/>
        </p:blipFill>
        <p:spPr>
          <a:xfrm>
            <a:off x="0" y="2610928"/>
            <a:ext cx="5029200" cy="2807970"/>
          </a:xfrm>
          <a:prstGeom prst="rect">
            <a:avLst/>
          </a:prstGeom>
        </p:spPr>
      </p:pic>
      <p:pic>
        <p:nvPicPr>
          <p:cNvPr id="7" name="Picture 6" descr="cordieoff_WIND_P250_G2TRO.png"/>
          <p:cNvPicPr>
            <a:picLocks noChangeAspect="1"/>
          </p:cNvPicPr>
          <p:nvPr/>
        </p:nvPicPr>
        <p:blipFill>
          <a:blip r:embed="rId4"/>
          <a:stretch>
            <a:fillRect/>
          </a:stretch>
        </p:blipFill>
        <p:spPr>
          <a:xfrm>
            <a:off x="4766692" y="1417638"/>
            <a:ext cx="4359587" cy="435958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12570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0"/>
            <a:ext cx="8229600" cy="1066800"/>
          </a:xfrm>
        </p:spPr>
        <p:txBody>
          <a:bodyPr>
            <a:normAutofit/>
          </a:bodyPr>
          <a:lstStyle/>
          <a:p>
            <a:r>
              <a:rPr lang="en-US" sz="2400" dirty="0">
                <a:latin typeface="Arial"/>
              </a:rPr>
              <a:t>Analysis </a:t>
            </a:r>
            <a:r>
              <a:rPr lang="en-US" sz="2400" dirty="0" smtClean="0">
                <a:latin typeface="Arial"/>
              </a:rPr>
              <a:t>State</a:t>
            </a:r>
            <a:endParaRPr lang="en-US" sz="2400" dirty="0">
              <a:latin typeface="Arial"/>
            </a:endParaRPr>
          </a:p>
        </p:txBody>
      </p:sp>
      <p:sp>
        <p:nvSpPr>
          <p:cNvPr id="3" name="Content Placeholder 2"/>
          <p:cNvSpPr>
            <a:spLocks noGrp="1"/>
          </p:cNvSpPr>
          <p:nvPr>
            <p:ph idx="1"/>
          </p:nvPr>
        </p:nvSpPr>
        <p:spPr>
          <a:xfrm>
            <a:off x="381000" y="1416954"/>
            <a:ext cx="8229600" cy="838200"/>
          </a:xfrm>
        </p:spPr>
        <p:txBody>
          <a:bodyPr>
            <a:normAutofit/>
          </a:bodyPr>
          <a:lstStyle/>
          <a:p>
            <a:pPr marL="109728" indent="0">
              <a:buNone/>
            </a:pPr>
            <a:r>
              <a:rPr lang="en-US" sz="2200" dirty="0" smtClean="0">
                <a:latin typeface="Arial"/>
              </a:rPr>
              <a:t>Comparing two analysis states - without and with GOES AMVs</a:t>
            </a:r>
          </a:p>
        </p:txBody>
      </p:sp>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0" y="1877204"/>
            <a:ext cx="3962400" cy="3962400"/>
          </a:xfrm>
          <a:prstGeom prst="rect">
            <a:avLst/>
          </a:prstGeom>
        </p:spPr>
      </p:pic>
      <p:pic>
        <p:nvPicPr>
          <p:cNvPr id="5" name="Picture 4"/>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00600" y="1877204"/>
            <a:ext cx="3943350" cy="3943350"/>
          </a:xfrm>
          <a:prstGeom prst="rect">
            <a:avLst/>
          </a:prstGeom>
        </p:spPr>
      </p:pic>
      <p:sp>
        <p:nvSpPr>
          <p:cNvPr id="6" name="Content Placeholder 2"/>
          <p:cNvSpPr txBox="1">
            <a:spLocks/>
          </p:cNvSpPr>
          <p:nvPr/>
        </p:nvSpPr>
        <p:spPr>
          <a:xfrm>
            <a:off x="457342" y="5896754"/>
            <a:ext cx="3505058" cy="628650"/>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en-US" sz="1200" dirty="0" smtClean="0"/>
              <a:t>200 </a:t>
            </a:r>
            <a:r>
              <a:rPr lang="en-US" sz="1200" dirty="0" err="1" smtClean="0"/>
              <a:t>hPa</a:t>
            </a:r>
            <a:r>
              <a:rPr lang="en-US" sz="1200" dirty="0" smtClean="0"/>
              <a:t> U Wind of control (no GOES AMVs) and the difference with the experiment AMVE4.</a:t>
            </a:r>
            <a:endParaRPr lang="en-US" sz="1200" dirty="0"/>
          </a:p>
        </p:txBody>
      </p:sp>
      <p:sp>
        <p:nvSpPr>
          <p:cNvPr id="7" name="Content Placeholder 2"/>
          <p:cNvSpPr txBox="1">
            <a:spLocks/>
          </p:cNvSpPr>
          <p:nvPr/>
        </p:nvSpPr>
        <p:spPr>
          <a:xfrm>
            <a:off x="4876800" y="5896754"/>
            <a:ext cx="3505058" cy="628650"/>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en-US" sz="1200" dirty="0" smtClean="0"/>
              <a:t>200 </a:t>
            </a:r>
            <a:r>
              <a:rPr lang="en-US" sz="1200" dirty="0" err="1" smtClean="0"/>
              <a:t>hPa</a:t>
            </a:r>
            <a:r>
              <a:rPr lang="en-US" sz="1200" dirty="0" smtClean="0"/>
              <a:t> V Wind of control (no GOES AMVs) and the difference with the experiment AMVE4.</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774950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mspmean_WIND_G2TRO.png"/>
          <p:cNvPicPr>
            <a:picLocks noChangeAspect="1"/>
          </p:cNvPicPr>
          <p:nvPr/>
        </p:nvPicPr>
        <p:blipFill>
          <a:blip r:embed="rId2"/>
          <a:stretch>
            <a:fillRect/>
          </a:stretch>
        </p:blipFill>
        <p:spPr>
          <a:xfrm>
            <a:off x="1142999" y="599409"/>
            <a:ext cx="7248765" cy="724876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600333"/>
            <a:ext cx="8229600" cy="1066800"/>
          </a:xfrm>
        </p:spPr>
        <p:txBody>
          <a:bodyPr>
            <a:normAutofit/>
          </a:bodyPr>
          <a:lstStyle/>
          <a:p>
            <a:r>
              <a:rPr lang="en-US" sz="2400" dirty="0" smtClean="0">
                <a:latin typeface="Arial"/>
              </a:rPr>
              <a:t>Some</a:t>
            </a:r>
            <a:r>
              <a:rPr lang="en-US" sz="2400" dirty="0" smtClean="0">
                <a:latin typeface="Arial"/>
              </a:rPr>
              <a:t> examples </a:t>
            </a:r>
            <a:r>
              <a:rPr lang="en-US" sz="2400" dirty="0" smtClean="0">
                <a:latin typeface="Arial"/>
              </a:rPr>
              <a:t>of AMV</a:t>
            </a:r>
            <a:r>
              <a:rPr lang="en-US" sz="2400" dirty="0" smtClean="0">
                <a:latin typeface="Arial"/>
              </a:rPr>
              <a:t> use and results</a:t>
            </a:r>
            <a:r>
              <a:rPr lang="en-US" sz="2400" dirty="0" smtClean="0">
                <a:latin typeface="Arial"/>
              </a:rPr>
              <a:t>...</a:t>
            </a:r>
            <a:endParaRPr lang="en-US" sz="2400" dirty="0">
              <a:latin typeface="Aria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noGrp="1" noChangeArrowheads="1"/>
          </p:cNvSpPr>
          <p:nvPr>
            <p:ph type="body"/>
          </p:nvPr>
        </p:nvSpPr>
        <p:spPr>
          <a:xfrm>
            <a:off x="179388" y="188913"/>
            <a:ext cx="8713787" cy="6669087"/>
          </a:xfrm>
          <a:ln/>
        </p:spPr>
        <p:txBody>
          <a:bodyPr anchor="t">
            <a:noAutofit/>
          </a:bodyPr>
          <a:lstStyle/>
          <a:p>
            <a:pPr marL="339725" indent="-339725">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latin typeface="Arial"/>
              </a:rPr>
              <a:t>AMV Data Denial experiment</a:t>
            </a:r>
          </a:p>
          <a:p>
            <a:pPr algn="l">
              <a:lnSpc>
                <a:spcPct val="100000"/>
              </a:lnSpc>
              <a:spcBef>
                <a:spcPts val="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u="sng" dirty="0" smtClean="0">
                <a:latin typeface="Arial"/>
              </a:rPr>
              <a:t>Setup</a:t>
            </a:r>
          </a:p>
          <a:p>
            <a:pPr algn="l">
              <a:lnSpc>
                <a:spcPct val="100000"/>
              </a:lnSpc>
              <a:spcBef>
                <a:spcPts val="0"/>
              </a:spcBef>
              <a:buFont typeface="Symbol" pitchFamily="-84"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smtClean="0">
                <a:latin typeface="Arial"/>
              </a:rPr>
              <a:t>Model </a:t>
            </a:r>
            <a:r>
              <a:rPr lang="en-GB" sz="2200" dirty="0">
                <a:latin typeface="Arial"/>
              </a:rPr>
              <a:t>resolution T511 (~40km</a:t>
            </a:r>
            <a:r>
              <a:rPr lang="en-GB" sz="2200" dirty="0" smtClean="0">
                <a:latin typeface="Arial"/>
              </a:rPr>
              <a:t>)</a:t>
            </a:r>
          </a:p>
          <a:p>
            <a:pPr algn="l">
              <a:lnSpc>
                <a:spcPct val="100000"/>
              </a:lnSpc>
              <a:spcBef>
                <a:spcPts val="0"/>
              </a:spcBef>
              <a:buFont typeface="Symbol" pitchFamily="-84"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smtClean="0">
                <a:latin typeface="Arial"/>
              </a:rPr>
              <a:t>Incremental </a:t>
            </a:r>
            <a:r>
              <a:rPr lang="en-GB" sz="2200" dirty="0">
                <a:latin typeface="Arial"/>
              </a:rPr>
              <a:t>analysis at T95(~200km)/T159 (~115km</a:t>
            </a:r>
            <a:r>
              <a:rPr lang="en-GB" sz="2200" dirty="0" smtClean="0">
                <a:latin typeface="Arial"/>
              </a:rPr>
              <a:t>)/T255</a:t>
            </a:r>
            <a:r>
              <a:rPr lang="en-GB" sz="2200" dirty="0">
                <a:latin typeface="Arial"/>
              </a:rPr>
              <a:t>(~80km);</a:t>
            </a:r>
            <a:endParaRPr lang="en-GB" sz="2200" dirty="0" smtClean="0">
              <a:latin typeface="Arial"/>
            </a:endParaRPr>
          </a:p>
          <a:p>
            <a:pPr algn="l">
              <a:lnSpc>
                <a:spcPct val="100000"/>
              </a:lnSpc>
              <a:spcBef>
                <a:spcPts val="0"/>
              </a:spcBef>
              <a:buFont typeface="Symbol" pitchFamily="-84"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smtClean="0">
                <a:latin typeface="Arial"/>
              </a:rPr>
              <a:t>60 Pressure levels </a:t>
            </a:r>
            <a:r>
              <a:rPr lang="en-GB" sz="2200" dirty="0">
                <a:latin typeface="Arial"/>
              </a:rPr>
              <a:t>up to </a:t>
            </a:r>
            <a:r>
              <a:rPr lang="en-GB" sz="2200" dirty="0" smtClean="0">
                <a:latin typeface="Arial"/>
              </a:rPr>
              <a:t>0.1hPa</a:t>
            </a:r>
          </a:p>
          <a:p>
            <a:pPr algn="l">
              <a:lnSpc>
                <a:spcPct val="100000"/>
              </a:lnSpc>
              <a:spcBef>
                <a:spcPts val="0"/>
              </a:spcBef>
              <a:buFont typeface="Symbol" pitchFamily="-84"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smtClean="0">
                <a:latin typeface="Arial"/>
              </a:rPr>
              <a:t>DA </a:t>
            </a:r>
            <a:r>
              <a:rPr lang="en-GB" sz="2200" dirty="0">
                <a:latin typeface="Arial"/>
              </a:rPr>
              <a:t>- 12 hour 4D VAR / 2007121200- </a:t>
            </a:r>
            <a:r>
              <a:rPr lang="en-GB" sz="2200" dirty="0" smtClean="0">
                <a:latin typeface="Arial"/>
              </a:rPr>
              <a:t>2008011212 </a:t>
            </a:r>
          </a:p>
          <a:p>
            <a:pPr algn="l">
              <a:lnSpc>
                <a:spcPct val="100000"/>
              </a:lnSpc>
              <a:spcBef>
                <a:spcPts val="0"/>
              </a:spcBef>
              <a:buFont typeface="Symbol" pitchFamily="-84"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smtClean="0">
                <a:latin typeface="Arial"/>
              </a:rPr>
              <a:t>FC </a:t>
            </a:r>
            <a:r>
              <a:rPr lang="en-GB" sz="2200" dirty="0">
                <a:latin typeface="Arial"/>
              </a:rPr>
              <a:t>- 10 day forecast produced once per day at 12Z (32 forecasts</a:t>
            </a:r>
            <a:r>
              <a:rPr lang="en-GB" sz="2200" dirty="0" smtClean="0">
                <a:latin typeface="Arial"/>
              </a:rPr>
              <a:t>)‏</a:t>
            </a:r>
          </a:p>
          <a:p>
            <a:pPr algn="l">
              <a:lnSpc>
                <a:spcPct val="100000"/>
              </a:lnSpc>
              <a:spcBef>
                <a:spcPts val="0"/>
              </a:spcBef>
              <a:buFont typeface="Symbol" pitchFamily="-84"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smtClean="0">
                <a:latin typeface="Arial"/>
              </a:rPr>
              <a:t>Verification </a:t>
            </a:r>
            <a:r>
              <a:rPr lang="en-GB" sz="2200" dirty="0">
                <a:latin typeface="Arial"/>
              </a:rPr>
              <a:t>- </a:t>
            </a:r>
            <a:r>
              <a:rPr lang="en-GB" sz="2200" dirty="0" smtClean="0">
                <a:latin typeface="Arial"/>
              </a:rPr>
              <a:t>	against </a:t>
            </a:r>
            <a:r>
              <a:rPr lang="en-GB" sz="2200" dirty="0">
                <a:latin typeface="Arial"/>
              </a:rPr>
              <a:t>observations and operational analysis</a:t>
            </a:r>
            <a:endParaRPr lang="en-GB" sz="2200" dirty="0" smtClean="0">
              <a:latin typeface="Arial"/>
            </a:endParaRPr>
          </a:p>
          <a:p>
            <a:pPr algn="l">
              <a:lnSpc>
                <a:spcPct val="100000"/>
              </a:lnSpc>
              <a:spcBef>
                <a:spcPts val="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a:latin typeface="Arial"/>
            </a:endParaRPr>
          </a:p>
          <a:p>
            <a:pPr algn="l">
              <a:lnSpc>
                <a:spcPct val="100000"/>
              </a:lnSpc>
              <a:spcBef>
                <a:spcPts val="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smtClean="0">
                <a:latin typeface="Arial"/>
              </a:rPr>
              <a:t>Assimilated AMVs:  VIS, IR and WV (cloudy) from </a:t>
            </a:r>
            <a:r>
              <a:rPr lang="en-GB" sz="2200" dirty="0" err="1" smtClean="0">
                <a:latin typeface="Arial"/>
              </a:rPr>
              <a:t>Meteosat</a:t>
            </a:r>
            <a:r>
              <a:rPr lang="en-GB" sz="2200" dirty="0">
                <a:latin typeface="Arial"/>
              </a:rPr>
              <a:t>, MTSAT-</a:t>
            </a:r>
            <a:r>
              <a:rPr lang="en-GB" sz="2200" dirty="0" smtClean="0">
                <a:latin typeface="Arial"/>
              </a:rPr>
              <a:t>1R and GOES; IR and WV from MODIS polar Terra </a:t>
            </a:r>
            <a:r>
              <a:rPr lang="en-GB" sz="2200" dirty="0">
                <a:latin typeface="Arial"/>
              </a:rPr>
              <a:t>and </a:t>
            </a:r>
            <a:r>
              <a:rPr lang="en-GB" sz="2200" dirty="0" smtClean="0">
                <a:latin typeface="Arial"/>
              </a:rPr>
              <a:t>Aqua;</a:t>
            </a:r>
          </a:p>
          <a:p>
            <a:pPr algn="l">
              <a:lnSpc>
                <a:spcPct val="100000"/>
              </a:lnSpc>
              <a:spcBef>
                <a:spcPts val="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u="sng" dirty="0" smtClean="0">
                <a:latin typeface="Arial"/>
              </a:rPr>
              <a:t>All </a:t>
            </a:r>
            <a:r>
              <a:rPr lang="en-GB" sz="2200" u="sng" dirty="0">
                <a:latin typeface="Arial"/>
              </a:rPr>
              <a:t>subject to quality control and thinning as described on the NWP SAF web-</a:t>
            </a:r>
            <a:r>
              <a:rPr lang="en-GB" sz="2200" u="sng" dirty="0" smtClean="0">
                <a:latin typeface="Arial"/>
              </a:rPr>
              <a:t>page</a:t>
            </a:r>
          </a:p>
          <a:p>
            <a:pPr algn="l">
              <a:lnSpc>
                <a:spcPct val="100000"/>
              </a:lnSpc>
              <a:spcBef>
                <a:spcPts val="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000" dirty="0" smtClean="0">
              <a:latin typeface="Arial"/>
            </a:endParaRPr>
          </a:p>
          <a:p>
            <a:pPr algn="l">
              <a:lnSpc>
                <a:spcPct val="100000"/>
              </a:lnSpc>
              <a:spcBef>
                <a:spcPts val="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smtClean="0">
                <a:latin typeface="Arial"/>
              </a:rPr>
              <a:t>Other </a:t>
            </a:r>
            <a:r>
              <a:rPr lang="en-GB" sz="2200" dirty="0">
                <a:latin typeface="Arial"/>
              </a:rPr>
              <a:t>sat </a:t>
            </a:r>
            <a:r>
              <a:rPr lang="en-GB" sz="2200" dirty="0" smtClean="0">
                <a:latin typeface="Arial"/>
              </a:rPr>
              <a:t>observations: CSR </a:t>
            </a:r>
            <a:r>
              <a:rPr lang="en-GB" sz="2200" dirty="0">
                <a:latin typeface="Arial"/>
              </a:rPr>
              <a:t>from </a:t>
            </a:r>
            <a:r>
              <a:rPr lang="en-GB" sz="2200" dirty="0" err="1">
                <a:latin typeface="Arial"/>
              </a:rPr>
              <a:t>Meteosat</a:t>
            </a:r>
            <a:r>
              <a:rPr lang="en-GB" sz="2200" dirty="0">
                <a:latin typeface="Arial"/>
              </a:rPr>
              <a:t> 7 &amp; 9, GOES 10 &amp; 11; IASI, AIRS; 5 AMSU-As, 4 AMSU-B/MHSs, 2 HIRSs; SSMI, AMSR-E, TMI; rainy radiances from SSMI; scatterometer winds - ERS, ASCAT, QUICKSCAT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srcRect/>
          <a:stretch>
            <a:fillRect/>
          </a:stretch>
        </p:blipFill>
        <p:spPr bwMode="auto">
          <a:xfrm>
            <a:off x="827088" y="512763"/>
            <a:ext cx="7334250" cy="5653087"/>
          </a:xfrm>
          <a:prstGeom prst="rect">
            <a:avLst/>
          </a:prstGeom>
          <a:noFill/>
          <a:ln w="9525">
            <a:noFill/>
            <a:round/>
            <a:headEnd/>
            <a:tailEnd/>
          </a:ln>
          <a:effectLst/>
        </p:spPr>
      </p:pic>
      <p:sp>
        <p:nvSpPr>
          <p:cNvPr id="5" name="Rectangle 1"/>
          <p:cNvSpPr txBox="1">
            <a:spLocks noChangeArrowheads="1"/>
          </p:cNvSpPr>
          <p:nvPr/>
        </p:nvSpPr>
        <p:spPr>
          <a:xfrm>
            <a:off x="331788" y="341313"/>
            <a:ext cx="8713787" cy="647700"/>
          </a:xfrm>
          <a:prstGeom prst="rect">
            <a:avLst/>
          </a:prstGeom>
          <a:ln/>
        </p:spPr>
        <p:txBody>
          <a:bodyPr vert="horz" lIns="91440" tIns="45720" rIns="91440" bIns="45720" rtlCol="0" anchor="t">
            <a:normAutofit/>
          </a:bodyPr>
          <a:lstStyle/>
          <a:p>
            <a:pPr marL="339725" marR="0" lvl="0" indent="-339725" algn="ctr" defTabSz="457200" rtl="0" eaLnBrk="1" fontAlgn="auto" latinLnBrk="0" hangingPunct="1">
              <a:lnSpc>
                <a:spcPct val="100000"/>
              </a:lnSpc>
              <a:spcBef>
                <a:spcPts val="600"/>
              </a:spcBef>
              <a:spcAft>
                <a:spcPts val="0"/>
              </a:spcAft>
              <a:buClrTx/>
              <a:buSzTx/>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en-GB" sz="2400" b="0" i="0" u="none" strike="noStrike" kern="1200" cap="none" spc="0" normalizeH="0" baseline="0" noProof="0" dirty="0" smtClean="0">
                <a:ln>
                  <a:noFill/>
                </a:ln>
                <a:solidFill>
                  <a:schemeClr val="tx1"/>
                </a:solidFill>
                <a:effectLst/>
                <a:uLnTx/>
                <a:uFillTx/>
                <a:latin typeface="Arial"/>
                <a:ea typeface="+mj-ea"/>
                <a:cs typeface="+mj-cs"/>
              </a:rPr>
              <a:t>AMV Data Denial experiment</a:t>
            </a:r>
          </a:p>
        </p:txBody>
      </p:sp>
      <p:sp>
        <p:nvSpPr>
          <p:cNvPr id="7" name="Rectangle 2"/>
          <p:cNvSpPr>
            <a:spLocks noChangeArrowheads="1"/>
          </p:cNvSpPr>
          <p:nvPr/>
        </p:nvSpPr>
        <p:spPr bwMode="auto">
          <a:xfrm>
            <a:off x="516544" y="5329109"/>
            <a:ext cx="8362950" cy="1017844"/>
          </a:xfrm>
          <a:prstGeom prst="rect">
            <a:avLst/>
          </a:prstGeom>
          <a:noFill/>
          <a:ln w="9525">
            <a:noFill/>
            <a:round/>
            <a:headEnd/>
            <a:tailEnd/>
          </a:ln>
          <a:effectLst/>
        </p:spPr>
        <p:txBody>
          <a:bodyPr lIns="90000" tIns="46800" rIns="90000" bIns="46800" anchor="ctr">
            <a:prstTxWarp prst="textNoShape">
              <a:avLst/>
            </a:prstTxWarp>
            <a:spAutoFit/>
          </a:bodyPr>
          <a:lstStyle/>
          <a:p>
            <a:pPr algn="just">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a:rPr>
              <a:t>Vector difference of mean wind analysis</a:t>
            </a:r>
            <a:r>
              <a:rPr lang="en-GB" sz="2000" dirty="0" smtClean="0">
                <a:solidFill>
                  <a:srgbClr val="000000"/>
                </a:solidFill>
                <a:latin typeface="Arial"/>
              </a:rPr>
              <a:t> at 200hPa </a:t>
            </a:r>
            <a:r>
              <a:rPr lang="en-GB" sz="2000" dirty="0">
                <a:solidFill>
                  <a:srgbClr val="000000"/>
                </a:solidFill>
                <a:latin typeface="Arial"/>
              </a:rPr>
              <a:t>(ezh9 - with winds, </a:t>
            </a:r>
            <a:r>
              <a:rPr lang="en-GB" sz="2000" dirty="0" err="1">
                <a:solidFill>
                  <a:srgbClr val="000000"/>
                </a:solidFill>
                <a:latin typeface="Arial"/>
              </a:rPr>
              <a:t>ezho</a:t>
            </a:r>
            <a:r>
              <a:rPr lang="en-GB" sz="2000" dirty="0">
                <a:solidFill>
                  <a:srgbClr val="000000"/>
                </a:solidFill>
                <a:latin typeface="Arial"/>
              </a:rPr>
              <a:t> - without winds). Shading indicates the</a:t>
            </a:r>
            <a:r>
              <a:rPr lang="en-GB" sz="2000" dirty="0" smtClean="0">
                <a:solidFill>
                  <a:srgbClr val="000000"/>
                </a:solidFill>
                <a:latin typeface="Arial"/>
              </a:rPr>
              <a:t> magnitude of the speed difference </a:t>
            </a:r>
            <a:r>
              <a:rPr lang="en-GB" sz="2000" dirty="0">
                <a:solidFill>
                  <a:srgbClr val="000000"/>
                </a:solidFill>
                <a:latin typeface="Arial"/>
              </a:rPr>
              <a:t>vector [</a:t>
            </a:r>
            <a:r>
              <a:rPr lang="en-GB" sz="2000" dirty="0" err="1">
                <a:solidFill>
                  <a:srgbClr val="000000"/>
                </a:solidFill>
                <a:latin typeface="Arial"/>
              </a:rPr>
              <a:t>m/s</a:t>
            </a:r>
            <a:r>
              <a:rPr lang="en-GB" sz="2000" dirty="0" smtClean="0">
                <a:solidFill>
                  <a:srgbClr val="000000"/>
                </a:solidFill>
                <a:latin typeface="Arial"/>
              </a:rPr>
              <a:t>]</a:t>
            </a:r>
            <a:endParaRPr lang="en-GB" sz="2000" dirty="0">
              <a:solidFill>
                <a:srgbClr val="000000"/>
              </a:solidFill>
              <a:latin typeface="Aria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srcRect l="4500" t="6372" r="900" b="3186"/>
          <a:stretch>
            <a:fillRect/>
          </a:stretch>
        </p:blipFill>
        <p:spPr bwMode="auto">
          <a:xfrm>
            <a:off x="985781" y="278600"/>
            <a:ext cx="7208520" cy="4867275"/>
          </a:xfrm>
          <a:prstGeom prst="rect">
            <a:avLst/>
          </a:prstGeom>
          <a:noFill/>
          <a:ln w="9525">
            <a:noFill/>
            <a:round/>
            <a:headEnd/>
            <a:tailEnd/>
          </a:ln>
          <a:effectLst/>
        </p:spPr>
      </p:pic>
      <p:sp>
        <p:nvSpPr>
          <p:cNvPr id="5" name="Rectangle 1"/>
          <p:cNvSpPr txBox="1">
            <a:spLocks noChangeArrowheads="1"/>
          </p:cNvSpPr>
          <p:nvPr/>
        </p:nvSpPr>
        <p:spPr>
          <a:xfrm>
            <a:off x="331788" y="341313"/>
            <a:ext cx="8713787" cy="647700"/>
          </a:xfrm>
          <a:prstGeom prst="rect">
            <a:avLst/>
          </a:prstGeom>
          <a:ln/>
        </p:spPr>
        <p:txBody>
          <a:bodyPr vert="horz" lIns="91440" tIns="45720" rIns="91440" bIns="45720" rtlCol="0" anchor="t">
            <a:normAutofit/>
          </a:bodyPr>
          <a:lstStyle/>
          <a:p>
            <a:pPr marL="339725" marR="0" lvl="0" indent="-339725" algn="ctr" defTabSz="457200" rtl="0" eaLnBrk="1" fontAlgn="auto" latinLnBrk="0" hangingPunct="1">
              <a:lnSpc>
                <a:spcPct val="100000"/>
              </a:lnSpc>
              <a:spcBef>
                <a:spcPts val="600"/>
              </a:spcBef>
              <a:spcAft>
                <a:spcPts val="0"/>
              </a:spcAft>
              <a:buClrTx/>
              <a:buSzTx/>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en-GB" sz="2400" b="0" i="0" u="none" strike="noStrike" kern="1200" cap="none" spc="0" normalizeH="0" baseline="0" noProof="0" dirty="0" smtClean="0">
                <a:ln>
                  <a:noFill/>
                </a:ln>
                <a:solidFill>
                  <a:schemeClr val="tx1"/>
                </a:solidFill>
                <a:effectLst/>
                <a:uLnTx/>
                <a:uFillTx/>
                <a:latin typeface="Arial"/>
                <a:ea typeface="+mj-ea"/>
                <a:cs typeface="+mj-cs"/>
              </a:rPr>
              <a:t>AMV Data Denial experiment</a:t>
            </a:r>
          </a:p>
        </p:txBody>
      </p:sp>
      <p:sp>
        <p:nvSpPr>
          <p:cNvPr id="7" name="Rectangle 3"/>
          <p:cNvSpPr>
            <a:spLocks noChangeArrowheads="1"/>
          </p:cNvSpPr>
          <p:nvPr/>
        </p:nvSpPr>
        <p:spPr bwMode="auto">
          <a:xfrm>
            <a:off x="323850" y="5246652"/>
            <a:ext cx="8640763" cy="1325620"/>
          </a:xfrm>
          <a:prstGeom prst="rect">
            <a:avLst/>
          </a:prstGeom>
          <a:noFill/>
          <a:ln w="9525">
            <a:noFill/>
            <a:round/>
            <a:headEnd/>
            <a:tailEnd/>
          </a:ln>
          <a:effectLst/>
        </p:spPr>
        <p:txBody>
          <a:bodyPr lIns="90000" tIns="46800" rIns="90000" bIns="46800" anchor="ctr">
            <a:prstTxWarp prst="textNoShape">
              <a:avLst/>
            </a:prstTxWarp>
            <a:spAutoFit/>
          </a:bodyPr>
          <a:lstStyle/>
          <a:p>
            <a:pPr algn="ct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a:rPr>
              <a:t> Difference in Mean T+</a:t>
            </a:r>
            <a:r>
              <a:rPr lang="en-GB" sz="2000" dirty="0" smtClean="0">
                <a:solidFill>
                  <a:srgbClr val="000000"/>
                </a:solidFill>
                <a:latin typeface="Arial"/>
              </a:rPr>
              <a:t>48h </a:t>
            </a:r>
            <a:r>
              <a:rPr lang="en-GB" sz="2000" dirty="0">
                <a:solidFill>
                  <a:srgbClr val="000000"/>
                </a:solidFill>
                <a:latin typeface="Arial"/>
              </a:rPr>
              <a:t>FC </a:t>
            </a:r>
            <a:r>
              <a:rPr lang="en-GB" sz="2000" dirty="0" smtClean="0">
                <a:solidFill>
                  <a:srgbClr val="000000"/>
                </a:solidFill>
                <a:latin typeface="Arial"/>
              </a:rPr>
              <a:t>error </a:t>
            </a:r>
            <a:r>
              <a:rPr lang="en-GB" sz="2000" dirty="0">
                <a:solidFill>
                  <a:srgbClr val="000000"/>
                </a:solidFill>
                <a:latin typeface="Arial"/>
              </a:rPr>
              <a:t>for 500hPa </a:t>
            </a:r>
            <a:r>
              <a:rPr lang="en-GB" sz="2000" dirty="0" err="1">
                <a:solidFill>
                  <a:srgbClr val="000000"/>
                </a:solidFill>
                <a:latin typeface="Arial"/>
              </a:rPr>
              <a:t>Geopotential</a:t>
            </a:r>
            <a:r>
              <a:rPr lang="en-GB" sz="2000" dirty="0">
                <a:solidFill>
                  <a:srgbClr val="000000"/>
                </a:solidFill>
                <a:latin typeface="Arial"/>
              </a:rPr>
              <a:t> Height with and without winds (</a:t>
            </a:r>
            <a:r>
              <a:rPr lang="en-GB" sz="2000" dirty="0" err="1">
                <a:solidFill>
                  <a:srgbClr val="000000"/>
                </a:solidFill>
                <a:latin typeface="Arial"/>
              </a:rPr>
              <a:t>ezho</a:t>
            </a:r>
            <a:r>
              <a:rPr lang="en-GB" sz="2000" dirty="0">
                <a:solidFill>
                  <a:srgbClr val="000000"/>
                </a:solidFill>
                <a:latin typeface="Arial"/>
              </a:rPr>
              <a:t> - without AMV, ezh9 - with </a:t>
            </a:r>
            <a:r>
              <a:rPr lang="en-GB" sz="2000" dirty="0" smtClean="0">
                <a:solidFill>
                  <a:srgbClr val="000000"/>
                </a:solidFill>
                <a:latin typeface="Arial"/>
              </a:rPr>
              <a:t>AMV). </a:t>
            </a:r>
          </a:p>
          <a:p>
            <a:pPr algn="ct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a:rPr>
              <a:t>Green</a:t>
            </a:r>
            <a:r>
              <a:rPr lang="en-GB" sz="2000" dirty="0">
                <a:solidFill>
                  <a:srgbClr val="000000"/>
                </a:solidFill>
                <a:latin typeface="Arial"/>
              </a:rPr>
              <a:t>/blue/purple colouring shows benefit from assimilating </a:t>
            </a:r>
            <a:r>
              <a:rPr lang="en-GB" sz="2000" dirty="0" smtClean="0">
                <a:solidFill>
                  <a:srgbClr val="000000"/>
                </a:solidFill>
                <a:latin typeface="Arial"/>
              </a:rPr>
              <a:t>winds. Operations AN is used as </a:t>
            </a:r>
            <a:r>
              <a:rPr lang="en-GB" sz="2000" dirty="0">
                <a:solidFill>
                  <a:srgbClr val="000000"/>
                </a:solidFill>
                <a:latin typeface="Arial"/>
              </a:rPr>
              <a:t>verifying analysis.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323850" y="1832551"/>
            <a:ext cx="8362950" cy="4549227"/>
          </a:xfrm>
          <a:noFill/>
        </p:spPr>
        <p:txBody>
          <a:bodyPr>
            <a:noAutofit/>
          </a:bodyPr>
          <a:lstStyle/>
          <a:p>
            <a:pPr marL="0" indent="0">
              <a:spcBef>
                <a:spcPts val="0"/>
              </a:spcBef>
              <a:buNone/>
            </a:pPr>
            <a:r>
              <a:rPr lang="en-US" sz="2200" b="1" dirty="0" smtClean="0">
                <a:latin typeface="Arial"/>
                <a:cs typeface="Arial"/>
                <a:sym typeface="Symbol" charset="0"/>
              </a:rPr>
              <a:t>Control </a:t>
            </a:r>
            <a:r>
              <a:rPr lang="en-US" sz="2200" dirty="0" smtClean="0">
                <a:latin typeface="Arial"/>
                <a:cs typeface="Arial"/>
                <a:sym typeface="Symbol" charset="0"/>
              </a:rPr>
              <a:t>= “operations” + AMMA </a:t>
            </a:r>
            <a:r>
              <a:rPr lang="en-US" sz="2200" dirty="0" err="1" smtClean="0">
                <a:latin typeface="Arial"/>
                <a:cs typeface="Arial"/>
                <a:sym typeface="Symbol" charset="0"/>
              </a:rPr>
              <a:t>radiosondes</a:t>
            </a:r>
            <a:endParaRPr lang="en-US" sz="2200" dirty="0" smtClean="0">
              <a:latin typeface="Arial"/>
              <a:cs typeface="Arial"/>
              <a:sym typeface="Symbol" charset="0"/>
            </a:endParaRPr>
          </a:p>
          <a:p>
            <a:pPr marL="0" indent="0">
              <a:spcBef>
                <a:spcPts val="0"/>
              </a:spcBef>
              <a:buNone/>
            </a:pPr>
            <a:endParaRPr lang="en-US" sz="2200" dirty="0" smtClean="0">
              <a:latin typeface="Arial"/>
              <a:cs typeface="Arial"/>
              <a:sym typeface="Symbol" charset="0"/>
            </a:endParaRPr>
          </a:p>
          <a:p>
            <a:pPr marL="0" indent="0">
              <a:spcBef>
                <a:spcPts val="0"/>
              </a:spcBef>
              <a:buNone/>
            </a:pPr>
            <a:r>
              <a:rPr lang="en-US" sz="2200" b="1" dirty="0" smtClean="0">
                <a:latin typeface="Arial"/>
                <a:cs typeface="Arial"/>
                <a:sym typeface="Symbol" charset="0"/>
              </a:rPr>
              <a:t>Experiment </a:t>
            </a:r>
            <a:r>
              <a:rPr lang="en-US" sz="2200" dirty="0" smtClean="0">
                <a:latin typeface="Arial"/>
                <a:cs typeface="Arial"/>
                <a:sym typeface="Symbol" charset="0"/>
              </a:rPr>
              <a:t>= Control + AMV alterations</a:t>
            </a:r>
          </a:p>
          <a:p>
            <a:pPr marL="0" indent="0">
              <a:spcBef>
                <a:spcPts val="0"/>
              </a:spcBef>
              <a:buNone/>
            </a:pPr>
            <a:endParaRPr lang="en-US" sz="2200" u="sng" dirty="0" smtClean="0">
              <a:latin typeface="Arial"/>
              <a:ea typeface="Wingdings"/>
              <a:cs typeface="Arial"/>
              <a:sym typeface="Symbol" charset="0"/>
            </a:endParaRPr>
          </a:p>
          <a:p>
            <a:pPr marL="0" indent="0">
              <a:spcBef>
                <a:spcPts val="0"/>
              </a:spcBef>
              <a:buNone/>
            </a:pPr>
            <a:r>
              <a:rPr lang="en-US" sz="2200" u="sng" dirty="0" smtClean="0">
                <a:latin typeface="Arial"/>
                <a:ea typeface="Wingdings"/>
                <a:cs typeface="Arial"/>
                <a:sym typeface="Symbol" charset="0"/>
              </a:rPr>
              <a:t>AMV alterations for the AMMA region </a:t>
            </a:r>
            <a:r>
              <a:rPr lang="en-US" sz="2200" u="sng" dirty="0" smtClean="0">
                <a:latin typeface="Arial"/>
                <a:cs typeface="Arial"/>
              </a:rPr>
              <a:t>[40W-60E;10S-40N]</a:t>
            </a:r>
            <a:endParaRPr lang="en-US" sz="2200" u="sng" dirty="0" smtClean="0">
              <a:latin typeface="Wingdings"/>
              <a:ea typeface="Wingdings"/>
              <a:cs typeface="Wingdings"/>
            </a:endParaRPr>
          </a:p>
          <a:p>
            <a:pPr marL="0" indent="0">
              <a:spcBef>
                <a:spcPts val="0"/>
              </a:spcBef>
              <a:buNone/>
            </a:pPr>
            <a:r>
              <a:rPr lang="en-US" sz="2200" dirty="0" smtClean="0">
                <a:latin typeface="Arial"/>
                <a:cs typeface="Arial"/>
              </a:rPr>
              <a:t>	</a:t>
            </a:r>
            <a:r>
              <a:rPr lang="en-US" sz="2200" dirty="0" smtClean="0">
                <a:latin typeface="Arial"/>
                <a:cs typeface="Arial"/>
                <a:sym typeface="Symbol" charset="0"/>
              </a:rPr>
              <a:t>- </a:t>
            </a:r>
            <a:r>
              <a:rPr lang="en-US" sz="2200" dirty="0">
                <a:latin typeface="Arial"/>
                <a:cs typeface="Arial"/>
                <a:sym typeface="Symbol" charset="0"/>
              </a:rPr>
              <a:t>A</a:t>
            </a:r>
            <a:r>
              <a:rPr lang="en-US" sz="2200" dirty="0" smtClean="0">
                <a:latin typeface="Arial"/>
                <a:cs typeface="Arial"/>
                <a:sym typeface="Symbol" charset="0"/>
              </a:rPr>
              <a:t>llows</a:t>
            </a:r>
            <a:r>
              <a:rPr lang="en-US" sz="2200" dirty="0" smtClean="0">
                <a:latin typeface="Arial"/>
                <a:cs typeface="Arial"/>
              </a:rPr>
              <a:t> </a:t>
            </a:r>
            <a:r>
              <a:rPr lang="en-US" sz="2200" dirty="0">
                <a:latin typeface="Arial"/>
                <a:cs typeface="Arial"/>
              </a:rPr>
              <a:t>AMVs with QI≥30 to be assimilated at all pressure </a:t>
            </a:r>
            <a:r>
              <a:rPr lang="en-US" sz="2200" dirty="0" smtClean="0">
                <a:latin typeface="Arial"/>
                <a:cs typeface="Arial"/>
              </a:rPr>
              <a:t>levels (operationally only </a:t>
            </a:r>
            <a:r>
              <a:rPr lang="en-US" sz="2200" dirty="0">
                <a:latin typeface="Arial"/>
                <a:cs typeface="Arial"/>
              </a:rPr>
              <a:t>AMVs with QI≥85 are </a:t>
            </a:r>
            <a:r>
              <a:rPr lang="en-US" sz="2200" dirty="0" smtClean="0">
                <a:latin typeface="Arial"/>
                <a:cs typeface="Arial"/>
              </a:rPr>
              <a:t>generally used)</a:t>
            </a:r>
          </a:p>
          <a:p>
            <a:pPr marL="0" indent="0">
              <a:spcBef>
                <a:spcPts val="0"/>
              </a:spcBef>
              <a:buNone/>
            </a:pPr>
            <a:r>
              <a:rPr lang="en-US" sz="2200" dirty="0" smtClean="0">
                <a:latin typeface="Arial"/>
                <a:cs typeface="Arial"/>
                <a:sym typeface="Symbol" charset="0"/>
              </a:rPr>
              <a:t>	-</a:t>
            </a:r>
            <a:r>
              <a:rPr lang="en-US" sz="2200" dirty="0" smtClean="0">
                <a:latin typeface="Arial"/>
                <a:cs typeface="Arial"/>
              </a:rPr>
              <a:t> Observation Error </a:t>
            </a:r>
            <a:r>
              <a:rPr lang="en-US" sz="2200" dirty="0">
                <a:latin typeface="Arial"/>
                <a:cs typeface="Arial"/>
              </a:rPr>
              <a:t>is reduced by </a:t>
            </a:r>
            <a:r>
              <a:rPr lang="en-US" sz="2200" dirty="0" smtClean="0">
                <a:latin typeface="Arial"/>
                <a:cs typeface="Arial"/>
              </a:rPr>
              <a:t>half</a:t>
            </a:r>
            <a:endParaRPr lang="en-US" sz="2200" dirty="0">
              <a:latin typeface="Arial"/>
              <a:cs typeface="Arial"/>
            </a:endParaRPr>
          </a:p>
          <a:p>
            <a:pPr marL="0" indent="0">
              <a:spcBef>
                <a:spcPts val="0"/>
              </a:spcBef>
              <a:buNone/>
            </a:pPr>
            <a:r>
              <a:rPr lang="en-US" sz="2200" dirty="0" smtClean="0">
                <a:latin typeface="Arial"/>
                <a:cs typeface="Arial"/>
                <a:sym typeface="Symbol" charset="0"/>
              </a:rPr>
              <a:t>	- </a:t>
            </a:r>
            <a:r>
              <a:rPr lang="en-US" sz="2200" dirty="0">
                <a:latin typeface="Arial"/>
                <a:cs typeface="Arial"/>
                <a:sym typeface="Symbol" charset="0"/>
              </a:rPr>
              <a:t>R</a:t>
            </a:r>
            <a:r>
              <a:rPr lang="en-US" sz="2200" dirty="0" smtClean="0">
                <a:latin typeface="Arial"/>
                <a:cs typeface="Arial"/>
                <a:sym typeface="Symbol" charset="0"/>
              </a:rPr>
              <a:t>elaxed </a:t>
            </a:r>
            <a:r>
              <a:rPr lang="en-US" sz="2200" dirty="0" err="1">
                <a:latin typeface="Arial"/>
                <a:cs typeface="Arial"/>
                <a:sym typeface="Symbol" charset="0"/>
              </a:rPr>
              <a:t>Variational</a:t>
            </a:r>
            <a:r>
              <a:rPr lang="en-US" sz="2200" dirty="0">
                <a:latin typeface="Arial"/>
                <a:cs typeface="Arial"/>
                <a:sym typeface="Symbol" charset="0"/>
              </a:rPr>
              <a:t> Quality control allowing most winds to be </a:t>
            </a:r>
            <a:r>
              <a:rPr lang="en-US" sz="2200" dirty="0" smtClean="0">
                <a:latin typeface="Arial"/>
                <a:cs typeface="Arial"/>
                <a:sym typeface="Symbol" charset="0"/>
              </a:rPr>
              <a:t>assimilated</a:t>
            </a:r>
          </a:p>
          <a:p>
            <a:pPr marL="0" indent="0">
              <a:spcBef>
                <a:spcPts val="0"/>
              </a:spcBef>
              <a:buNone/>
            </a:pPr>
            <a:endParaRPr lang="en-US" sz="2200" dirty="0" smtClean="0">
              <a:latin typeface="Arial"/>
              <a:cs typeface="Arial"/>
              <a:sym typeface="Symbol" charset="0"/>
            </a:endParaRPr>
          </a:p>
          <a:p>
            <a:pPr marL="0" indent="0">
              <a:spcBef>
                <a:spcPts val="0"/>
              </a:spcBef>
              <a:buNone/>
            </a:pPr>
            <a:r>
              <a:rPr lang="en-GB" sz="2200" dirty="0" smtClean="0">
                <a:latin typeface="Arial"/>
                <a:cs typeface="Arial"/>
                <a:sym typeface="Symbol" charset="0"/>
              </a:rPr>
              <a:t>All </a:t>
            </a:r>
            <a:r>
              <a:rPr lang="en-GB" sz="2200" dirty="0">
                <a:latin typeface="Arial"/>
                <a:cs typeface="Arial"/>
                <a:sym typeface="Symbol" charset="0"/>
              </a:rPr>
              <a:t>changes above affect the Observational Influence for </a:t>
            </a:r>
            <a:r>
              <a:rPr lang="en-GB" sz="2200" dirty="0" smtClean="0">
                <a:latin typeface="Arial"/>
                <a:cs typeface="Arial"/>
                <a:sym typeface="Symbol" charset="0"/>
              </a:rPr>
              <a:t>the</a:t>
            </a:r>
            <a:r>
              <a:rPr lang="en-GB" sz="2200" b="1" i="1" dirty="0" smtClean="0">
                <a:latin typeface="Arial"/>
                <a:cs typeface="Arial"/>
                <a:sym typeface="Symbol" charset="0"/>
              </a:rPr>
              <a:t> U </a:t>
            </a:r>
            <a:r>
              <a:rPr lang="en-GB" sz="2200" dirty="0" smtClean="0">
                <a:latin typeface="Arial"/>
                <a:cs typeface="Arial"/>
                <a:sym typeface="Symbol" charset="0"/>
              </a:rPr>
              <a:t>component </a:t>
            </a:r>
            <a:r>
              <a:rPr lang="en-GB" sz="2200" dirty="0">
                <a:latin typeface="Arial"/>
                <a:cs typeface="Arial"/>
                <a:sym typeface="Symbol" charset="0"/>
              </a:rPr>
              <a:t>of </a:t>
            </a:r>
            <a:r>
              <a:rPr lang="en-GB" sz="2200" dirty="0" smtClean="0">
                <a:latin typeface="Arial"/>
                <a:cs typeface="Arial"/>
                <a:sym typeface="Symbol" charset="0"/>
              </a:rPr>
              <a:t>the wind </a:t>
            </a:r>
            <a:r>
              <a:rPr lang="en-GB" sz="2200" dirty="0">
                <a:latin typeface="Arial"/>
                <a:cs typeface="Arial"/>
                <a:sym typeface="Symbol" charset="0"/>
              </a:rPr>
              <a:t>for the layer</a:t>
            </a:r>
            <a:r>
              <a:rPr lang="en-GB" sz="2200" dirty="0" smtClean="0">
                <a:latin typeface="Arial"/>
                <a:cs typeface="Arial"/>
                <a:sym typeface="Symbol" charset="0"/>
              </a:rPr>
              <a:t> below 750hPa !!!</a:t>
            </a:r>
            <a:endParaRPr lang="en-US" sz="2200" dirty="0" smtClean="0">
              <a:latin typeface="Arial"/>
              <a:cs typeface="Arial"/>
              <a:sym typeface="Symbol" charset="0"/>
            </a:endParaRPr>
          </a:p>
        </p:txBody>
      </p:sp>
      <p:sp>
        <p:nvSpPr>
          <p:cNvPr id="45059" name="Rectangle 3"/>
          <p:cNvSpPr>
            <a:spLocks noGrp="1" noChangeArrowheads="1"/>
          </p:cNvSpPr>
          <p:nvPr>
            <p:ph type="title"/>
          </p:nvPr>
        </p:nvSpPr>
        <p:spPr>
          <a:xfrm>
            <a:off x="457200" y="403238"/>
            <a:ext cx="8229600" cy="1670438"/>
          </a:xfrm>
          <a:noFill/>
        </p:spPr>
        <p:txBody>
          <a:bodyPr>
            <a:noAutofit/>
          </a:bodyPr>
          <a:lstStyle/>
          <a:p>
            <a:pPr>
              <a:spcBef>
                <a:spcPts val="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2400" dirty="0" smtClean="0">
                <a:latin typeface="Arial"/>
              </a:rPr>
              <a:t>Investigating the impact of AMV assimilation on the </a:t>
            </a:r>
            <a:br>
              <a:rPr lang="en-US" sz="2400" dirty="0" smtClean="0">
                <a:latin typeface="Arial"/>
              </a:rPr>
            </a:br>
            <a:r>
              <a:rPr lang="en-US" sz="2400" dirty="0" smtClean="0">
                <a:latin typeface="Arial"/>
              </a:rPr>
              <a:t>African Easterly Jet in the ECMWF Analysis </a:t>
            </a:r>
            <a:br>
              <a:rPr lang="en-US" sz="2400" dirty="0" smtClean="0">
                <a:latin typeface="Arial"/>
              </a:rPr>
            </a:br>
            <a:r>
              <a:rPr lang="en-US" sz="2400" dirty="0" smtClean="0">
                <a:latin typeface="Arial"/>
              </a:rPr>
              <a:t>for </a:t>
            </a:r>
            <a:r>
              <a:rPr lang="en-GB" sz="2400" dirty="0" smtClean="0">
                <a:latin typeface="Arial"/>
              </a:rPr>
              <a:t>African Monsoon Multidisciplinary Analysis (AMMA) </a:t>
            </a:r>
            <a:r>
              <a:rPr lang="en-US" sz="2400" dirty="0" smtClean="0">
                <a:latin typeface="Arial"/>
              </a:rPr>
              <a:t/>
            </a:r>
            <a:br>
              <a:rPr lang="en-US" sz="2400" dirty="0" smtClean="0">
                <a:latin typeface="Arial"/>
              </a:rPr>
            </a:br>
            <a:r>
              <a:rPr lang="en-GB" sz="2000" i="1" dirty="0" smtClean="0">
                <a:latin typeface="Arial"/>
              </a:rPr>
              <a:t> (Anna </a:t>
            </a:r>
            <a:r>
              <a:rPr lang="en-GB" sz="2000" i="1" dirty="0" err="1" smtClean="0">
                <a:latin typeface="Arial"/>
              </a:rPr>
              <a:t>Agusti-Panareda</a:t>
            </a:r>
            <a:r>
              <a:rPr lang="en-GB" sz="2000" i="1" dirty="0" smtClean="0">
                <a:latin typeface="Arial"/>
              </a:rPr>
              <a:t>, Carla </a:t>
            </a:r>
            <a:r>
              <a:rPr lang="en-GB" sz="2000" i="1" dirty="0" err="1" smtClean="0">
                <a:latin typeface="Arial"/>
              </a:rPr>
              <a:t>Cardinali</a:t>
            </a:r>
            <a:r>
              <a:rPr lang="en-GB" sz="2000" i="1" dirty="0" smtClean="0">
                <a:latin typeface="Arial"/>
              </a:rPr>
              <a:t>) </a:t>
            </a:r>
            <a:r>
              <a:rPr lang="en-US" sz="2400" dirty="0" smtClean="0">
                <a:latin typeface="Arial"/>
              </a:rPr>
              <a:t/>
            </a:r>
            <a:br>
              <a:rPr lang="en-US" sz="2400" dirty="0" smtClean="0">
                <a:latin typeface="Arial"/>
              </a:rPr>
            </a:br>
            <a:endParaRPr lang="en-GB" sz="2400" dirty="0">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02149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77"/>
          <p:cNvGrpSpPr>
            <a:grpSpLocks/>
          </p:cNvGrpSpPr>
          <p:nvPr/>
        </p:nvGrpSpPr>
        <p:grpSpPr bwMode="auto">
          <a:xfrm>
            <a:off x="466725" y="836613"/>
            <a:ext cx="7921625" cy="3384550"/>
            <a:chOff x="0" y="1248"/>
            <a:chExt cx="2784" cy="1072"/>
          </a:xfrm>
        </p:grpSpPr>
        <p:grpSp>
          <p:nvGrpSpPr>
            <p:cNvPr id="4" name="Group 10"/>
            <p:cNvGrpSpPr>
              <a:grpSpLocks/>
            </p:cNvGrpSpPr>
            <p:nvPr/>
          </p:nvGrpSpPr>
          <p:grpSpPr bwMode="auto">
            <a:xfrm>
              <a:off x="0" y="1248"/>
              <a:ext cx="1392" cy="912"/>
              <a:chOff x="1000100" y="928670"/>
              <a:chExt cx="2214578" cy="1214446"/>
            </a:xfrm>
          </p:grpSpPr>
          <p:pic>
            <p:nvPicPr>
              <p:cNvPr id="47133" name="Picture 3" descr="amv_700_1000.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7813" t="52654" r="36874" b="30087"/>
              <a:stretch>
                <a:fillRect/>
              </a:stretch>
            </p:blipFill>
            <p:spPr bwMode="auto">
              <a:xfrm>
                <a:off x="1285852" y="928670"/>
                <a:ext cx="1928826" cy="92869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7134" name="Picture 4" descr="amv_700_1000.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7813" t="93806" r="36874" b="885"/>
              <a:stretch>
                <a:fillRect/>
              </a:stretch>
            </p:blipFill>
            <p:spPr bwMode="auto">
              <a:xfrm>
                <a:off x="1285852" y="1857364"/>
                <a:ext cx="1928826" cy="28575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7135" name="Picture 5" descr="amv_700_1000.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127" t="52654" r="93124" b="30087"/>
              <a:stretch>
                <a:fillRect/>
              </a:stretch>
            </p:blipFill>
            <p:spPr bwMode="auto">
              <a:xfrm>
                <a:off x="1000100" y="928670"/>
                <a:ext cx="285752" cy="92869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5" name="Group 11"/>
            <p:cNvGrpSpPr>
              <a:grpSpLocks/>
            </p:cNvGrpSpPr>
            <p:nvPr/>
          </p:nvGrpSpPr>
          <p:grpSpPr bwMode="auto">
            <a:xfrm>
              <a:off x="1404" y="1248"/>
              <a:ext cx="1344" cy="912"/>
              <a:chOff x="3428992" y="3571876"/>
              <a:chExt cx="2143140" cy="1214446"/>
            </a:xfrm>
          </p:grpSpPr>
          <p:pic>
            <p:nvPicPr>
              <p:cNvPr id="47130" name="Picture 7" descr="amv_700_100_revised.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8750" t="52655" r="36874" b="30087"/>
              <a:stretch>
                <a:fillRect/>
              </a:stretch>
            </p:blipFill>
            <p:spPr bwMode="auto">
              <a:xfrm>
                <a:off x="3714744" y="3571876"/>
                <a:ext cx="1857388" cy="92869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7131" name="Picture 8" descr="amv_700_1000.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7813" t="93806" r="36874" b="885"/>
              <a:stretch>
                <a:fillRect/>
              </a:stretch>
            </p:blipFill>
            <p:spPr bwMode="auto">
              <a:xfrm>
                <a:off x="3643306" y="4500570"/>
                <a:ext cx="1928826" cy="28575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7132" name="Picture 9" descr="amv_700_1000.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127" t="52654" r="93124" b="30087"/>
              <a:stretch>
                <a:fillRect/>
              </a:stretch>
            </p:blipFill>
            <p:spPr bwMode="auto">
              <a:xfrm>
                <a:off x="3428992" y="3571876"/>
                <a:ext cx="285752" cy="92869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47129" name="Picture 14" descr="amv_700_100_revised.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734" t="25253" r="9280" b="66689"/>
            <a:stretch>
              <a:fillRect/>
            </a:stretch>
          </p:blipFill>
          <p:spPr bwMode="auto">
            <a:xfrm>
              <a:off x="96" y="2082"/>
              <a:ext cx="2688" cy="2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47107" name="Text Box 178"/>
          <p:cNvSpPr txBox="1">
            <a:spLocks noChangeArrowheads="1"/>
          </p:cNvSpPr>
          <p:nvPr/>
        </p:nvSpPr>
        <p:spPr bwMode="auto">
          <a:xfrm>
            <a:off x="539750" y="4365625"/>
            <a:ext cx="8064500"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1600" b="1" i="1" dirty="0"/>
              <a:t>Observation Influence for the U component of the wind </a:t>
            </a:r>
            <a:r>
              <a:rPr lang="en-GB" sz="1600" b="1" i="1" dirty="0" smtClean="0"/>
              <a:t>below 750hPa</a:t>
            </a:r>
            <a:endParaRPr lang="en-US" sz="1600" b="1" i="1" dirty="0"/>
          </a:p>
        </p:txBody>
      </p:sp>
      <p:graphicFrame>
        <p:nvGraphicFramePr>
          <p:cNvPr id="1472596" name="Group 84"/>
          <p:cNvGraphicFramePr>
            <a:graphicFrameLocks noGrp="1"/>
          </p:cNvGraphicFramePr>
          <p:nvPr>
            <p:ph/>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0194608"/>
              </p:ext>
            </p:extLst>
          </p:nvPr>
        </p:nvGraphicFramePr>
        <p:xfrm>
          <a:off x="457200" y="4889350"/>
          <a:ext cx="8218488" cy="1401763"/>
        </p:xfrm>
        <a:graphic>
          <a:graphicData uri="http://schemas.openxmlformats.org/drawingml/2006/table">
            <a:tbl>
              <a:tblPr/>
              <a:tblGrid>
                <a:gridCol w="4017963"/>
                <a:gridCol w="2192337"/>
                <a:gridCol w="2008188"/>
              </a:tblGrid>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Average Assimilation Cycle</a:t>
                      </a: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ea typeface="ＭＳ Ｐゴシック" charset="0"/>
                          <a:cs typeface="ＭＳ Ｐゴシック" charset="0"/>
                        </a:rPr>
                        <a:t>AMMA</a:t>
                      </a:r>
                      <a:endParaRPr kumimoji="0" lang="en-US" sz="2000" b="0" i="1"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Arial" charset="0"/>
                          <a:ea typeface="ＭＳ Ｐゴシック" charset="0"/>
                          <a:cs typeface="ＭＳ Ｐゴシック" charset="0"/>
                        </a:rPr>
                        <a:t>AMMA+AMV</a:t>
                      </a:r>
                      <a:endParaRPr kumimoji="0" lang="en-US" sz="2000" b="0" i="1"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Number of AMV</a:t>
                      </a: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2618</a:t>
                      </a: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6370</a:t>
                      </a: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charset="0"/>
                          <a:cs typeface="ＭＳ Ｐゴシック" charset="0"/>
                        </a:rPr>
                        <a:t>DFS (deg. of freedom for signal)</a:t>
                      </a: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585</a:t>
                      </a: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charset="0"/>
                          <a:cs typeface="ＭＳ Ｐゴシック" charset="0"/>
                        </a:rPr>
                        <a:t>1417</a:t>
                      </a: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 name="Rectangle 3"/>
          <p:cNvSpPr txBox="1">
            <a:spLocks noChangeArrowheads="1"/>
          </p:cNvSpPr>
          <p:nvPr/>
        </p:nvSpPr>
        <p:spPr bwMode="auto">
          <a:xfrm>
            <a:off x="292260" y="274638"/>
            <a:ext cx="8229600" cy="633412"/>
          </a:xfrm>
          <a:prstGeom prst="rect">
            <a:avLst/>
          </a:prstGeom>
          <a:noFill/>
          <a:ln w="9525">
            <a:noFill/>
            <a:miter lim="800000"/>
            <a:headEnd/>
            <a:tailEnd/>
          </a:ln>
          <a:effectLst/>
        </p:spPr>
        <p:txBody>
          <a:bodyPr anchor="ct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9pPr>
          </a:lstStyle>
          <a:p>
            <a:pPr algn="ctr" eaLnBrk="1" hangingPunct="1"/>
            <a:r>
              <a:rPr lang="en-GB" sz="2000" b="1" dirty="0">
                <a:latin typeface="Times New Roman" charset="0"/>
              </a:rPr>
              <a:t>AMV OBSERVATIONAL OPERATOR REVISION for AMMA </a:t>
            </a:r>
          </a:p>
        </p:txBody>
      </p:sp>
      <p:sp>
        <p:nvSpPr>
          <p:cNvPr id="2" name="Rectangle 1"/>
          <p:cNvSpPr/>
          <p:nvPr/>
        </p:nvSpPr>
        <p:spPr>
          <a:xfrm>
            <a:off x="292260" y="5839404"/>
            <a:ext cx="8565152" cy="72580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2793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295336" y="149304"/>
            <a:ext cx="8834873" cy="38164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square">
            <a:spAutoFit/>
          </a:bodyPr>
          <a:lstStyle/>
          <a:p>
            <a:pPr algn="ctr" eaLnBrk="0" hangingPunct="0"/>
            <a:r>
              <a:rPr lang="en-US" sz="2400" dirty="0" smtClean="0">
                <a:latin typeface="Arial"/>
                <a:cs typeface="Arial"/>
              </a:rPr>
              <a:t>Satellite Atmospheric Motion Vectors (AMV): Retrieval</a:t>
            </a:r>
            <a:endParaRPr lang="en-US" dirty="0" smtClean="0">
              <a:latin typeface="Arial"/>
              <a:cs typeface="Arial"/>
            </a:endParaRPr>
          </a:p>
          <a:p>
            <a:pPr eaLnBrk="0" hangingPunct="0"/>
            <a:endParaRPr lang="en-US" dirty="0" smtClean="0">
              <a:latin typeface="Arial"/>
              <a:cs typeface="Arial"/>
            </a:endParaRPr>
          </a:p>
          <a:p>
            <a:pPr eaLnBrk="0" hangingPunct="0"/>
            <a:r>
              <a:rPr lang="en-US" sz="2000" dirty="0" smtClean="0">
                <a:latin typeface="Arial"/>
                <a:cs typeface="Arial"/>
              </a:rPr>
              <a:t>Wind vectors are retrieved from tracking cloud or water vapor features in consecutive satellite images. </a:t>
            </a:r>
          </a:p>
          <a:p>
            <a:pPr eaLnBrk="0" hangingPunct="0"/>
            <a:r>
              <a:rPr lang="en-US" sz="2000" dirty="0" smtClean="0">
                <a:latin typeface="Arial"/>
                <a:cs typeface="Arial"/>
              </a:rPr>
              <a:t>Main steps:</a:t>
            </a:r>
          </a:p>
          <a:p>
            <a:pPr marL="342900" indent="-342900" eaLnBrk="0" hangingPunct="0">
              <a:buAutoNum type="arabicParenR"/>
            </a:pPr>
            <a:r>
              <a:rPr lang="en-US" sz="2000" dirty="0" smtClean="0">
                <a:latin typeface="Arial"/>
                <a:cs typeface="Arial"/>
              </a:rPr>
              <a:t>find a </a:t>
            </a:r>
            <a:r>
              <a:rPr lang="en-US" sz="2000" dirty="0">
                <a:latin typeface="Arial"/>
                <a:cs typeface="Arial"/>
              </a:rPr>
              <a:t>suitable tracer</a:t>
            </a:r>
            <a:r>
              <a:rPr lang="en-US" sz="2000" dirty="0" smtClean="0">
                <a:latin typeface="Arial"/>
                <a:cs typeface="Arial"/>
              </a:rPr>
              <a:t> in </a:t>
            </a:r>
            <a:r>
              <a:rPr lang="en-US" sz="2000" dirty="0">
                <a:latin typeface="Arial"/>
                <a:cs typeface="Arial"/>
              </a:rPr>
              <a:t>the </a:t>
            </a:r>
            <a:r>
              <a:rPr lang="en-US" sz="2000" dirty="0" smtClean="0">
                <a:latin typeface="Arial"/>
                <a:cs typeface="Arial"/>
              </a:rPr>
              <a:t>first image</a:t>
            </a:r>
          </a:p>
          <a:p>
            <a:pPr marL="342900" indent="-342900" eaLnBrk="0" hangingPunct="0">
              <a:buAutoNum type="arabicParenR"/>
            </a:pPr>
            <a:r>
              <a:rPr lang="en-US" sz="2000" dirty="0" smtClean="0">
                <a:latin typeface="Arial"/>
                <a:cs typeface="Arial"/>
              </a:rPr>
              <a:t>locate </a:t>
            </a:r>
            <a:r>
              <a:rPr lang="en-US" sz="2000" dirty="0">
                <a:latin typeface="Arial"/>
                <a:cs typeface="Arial"/>
              </a:rPr>
              <a:t>the</a:t>
            </a:r>
            <a:r>
              <a:rPr lang="en-US" sz="2000" dirty="0" smtClean="0">
                <a:latin typeface="Arial"/>
                <a:cs typeface="Arial"/>
              </a:rPr>
              <a:t> tracer in the later images based on high correlations</a:t>
            </a:r>
          </a:p>
          <a:p>
            <a:pPr eaLnBrk="0" hangingPunct="0"/>
            <a:r>
              <a:rPr lang="en-US" sz="2000" dirty="0" smtClean="0">
                <a:latin typeface="Arial"/>
                <a:cs typeface="Arial"/>
              </a:rPr>
              <a:t>3)  calculate an average wind vector </a:t>
            </a:r>
            <a:r>
              <a:rPr lang="en-US" sz="2000" dirty="0">
                <a:latin typeface="Arial"/>
                <a:cs typeface="Arial"/>
              </a:rPr>
              <a:t>from the</a:t>
            </a:r>
            <a:r>
              <a:rPr lang="en-US" sz="2000" dirty="0" smtClean="0">
                <a:latin typeface="Arial"/>
                <a:cs typeface="Arial"/>
              </a:rPr>
              <a:t> tracer displacements</a:t>
            </a:r>
          </a:p>
          <a:p>
            <a:r>
              <a:rPr lang="en-US" sz="2000" dirty="0" smtClean="0">
                <a:latin typeface="Arial"/>
                <a:cs typeface="Arial"/>
              </a:rPr>
              <a:t>4)  assign a height to the final wind vector – </a:t>
            </a:r>
            <a:endParaRPr lang="en-US" sz="2000" dirty="0" smtClean="0">
              <a:latin typeface="Arial"/>
            </a:endParaRPr>
          </a:p>
          <a:p>
            <a:r>
              <a:rPr lang="en-US" sz="2000" dirty="0" smtClean="0">
                <a:latin typeface="Arial"/>
              </a:rPr>
              <a:t>   Water Vapor Intercept Method, Infrared Window Channel Method,</a:t>
            </a:r>
          </a:p>
          <a:p>
            <a:r>
              <a:rPr lang="en-US" sz="2000" dirty="0" smtClean="0">
                <a:latin typeface="Arial"/>
              </a:rPr>
              <a:t>   CO2 Slicing Method, Water Vapor Histogram Method, Cloud Base Method</a:t>
            </a:r>
            <a:endParaRPr lang="en-US" sz="2000" dirty="0" smtClean="0">
              <a:latin typeface="Arial"/>
              <a:cs typeface="Arial"/>
            </a:endParaRPr>
          </a:p>
          <a:p>
            <a:pPr eaLnBrk="0" hangingPunct="0"/>
            <a:r>
              <a:rPr lang="en-US" sz="2000" dirty="0" smtClean="0">
                <a:latin typeface="Arial"/>
                <a:cs typeface="Arial"/>
              </a:rPr>
              <a:t>5)  perform objective quality control</a:t>
            </a:r>
            <a:endParaRPr lang="en-US" sz="2000" dirty="0">
              <a:latin typeface="Arial"/>
              <a:cs typeface="Arial"/>
            </a:endParaRPr>
          </a:p>
        </p:txBody>
      </p:sp>
      <p:grpSp>
        <p:nvGrpSpPr>
          <p:cNvPr id="3" name="Group 9"/>
          <p:cNvGrpSpPr>
            <a:grpSpLocks/>
          </p:cNvGrpSpPr>
          <p:nvPr/>
        </p:nvGrpSpPr>
        <p:grpSpPr bwMode="auto">
          <a:xfrm>
            <a:off x="947738" y="4537760"/>
            <a:ext cx="2219325" cy="1422400"/>
            <a:chOff x="384" y="1296"/>
            <a:chExt cx="1536" cy="1248"/>
          </a:xfrm>
        </p:grpSpPr>
        <p:sp>
          <p:nvSpPr>
            <p:cNvPr id="18470" name="Rectangle 10"/>
            <p:cNvSpPr>
              <a:spLocks noChangeArrowheads="1"/>
            </p:cNvSpPr>
            <p:nvPr/>
          </p:nvSpPr>
          <p:spPr bwMode="auto">
            <a:xfrm>
              <a:off x="384" y="1296"/>
              <a:ext cx="1536" cy="124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13131" name="Cloud"/>
            <p:cNvSpPr>
              <a:spLocks noChangeAspect="1" noEditPoints="1" noChangeArrowheads="1"/>
            </p:cNvSpPr>
            <p:nvPr/>
          </p:nvSpPr>
          <p:spPr bwMode="auto">
            <a:xfrm>
              <a:off x="432" y="1765"/>
              <a:ext cx="1008" cy="6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ea typeface="+mn-ea"/>
                <a:cs typeface="+mn-cs"/>
              </a:endParaRPr>
            </a:p>
          </p:txBody>
        </p:sp>
      </p:grpSp>
      <p:grpSp>
        <p:nvGrpSpPr>
          <p:cNvPr id="4" name="Group 12"/>
          <p:cNvGrpSpPr>
            <a:grpSpLocks/>
          </p:cNvGrpSpPr>
          <p:nvPr/>
        </p:nvGrpSpPr>
        <p:grpSpPr bwMode="auto">
          <a:xfrm>
            <a:off x="6189134" y="4537760"/>
            <a:ext cx="2219325" cy="1422400"/>
            <a:chOff x="3984" y="1296"/>
            <a:chExt cx="1536" cy="1248"/>
          </a:xfrm>
        </p:grpSpPr>
        <p:sp>
          <p:nvSpPr>
            <p:cNvPr id="18468" name="Rectangle 13"/>
            <p:cNvSpPr>
              <a:spLocks noChangeArrowheads="1"/>
            </p:cNvSpPr>
            <p:nvPr/>
          </p:nvSpPr>
          <p:spPr bwMode="auto">
            <a:xfrm>
              <a:off x="3984" y="1296"/>
              <a:ext cx="1536" cy="124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13134" name="Cloud"/>
            <p:cNvSpPr>
              <a:spLocks noChangeAspect="1" noEditPoints="1" noChangeArrowheads="1"/>
            </p:cNvSpPr>
            <p:nvPr/>
          </p:nvSpPr>
          <p:spPr bwMode="auto">
            <a:xfrm>
              <a:off x="4359" y="1361"/>
              <a:ext cx="960" cy="67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ea typeface="+mn-ea"/>
                <a:cs typeface="+mn-cs"/>
              </a:endParaRPr>
            </a:p>
          </p:txBody>
        </p:sp>
      </p:grpSp>
      <p:grpSp>
        <p:nvGrpSpPr>
          <p:cNvPr id="5" name="Group 16"/>
          <p:cNvGrpSpPr>
            <a:grpSpLocks/>
          </p:cNvGrpSpPr>
          <p:nvPr/>
        </p:nvGrpSpPr>
        <p:grpSpPr bwMode="auto">
          <a:xfrm>
            <a:off x="3525838" y="4520664"/>
            <a:ext cx="2149475" cy="1422400"/>
            <a:chOff x="2160" y="1281"/>
            <a:chExt cx="1488" cy="1248"/>
          </a:xfrm>
        </p:grpSpPr>
        <p:sp>
          <p:nvSpPr>
            <p:cNvPr id="18466" name="Rectangle 17"/>
            <p:cNvSpPr>
              <a:spLocks noChangeArrowheads="1"/>
            </p:cNvSpPr>
            <p:nvPr/>
          </p:nvSpPr>
          <p:spPr bwMode="auto">
            <a:xfrm>
              <a:off x="2160" y="1281"/>
              <a:ext cx="1488" cy="124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13138" name="Cloud"/>
            <p:cNvSpPr>
              <a:spLocks noChangeAspect="1" noEditPoints="1" noChangeArrowheads="1"/>
            </p:cNvSpPr>
            <p:nvPr/>
          </p:nvSpPr>
          <p:spPr bwMode="auto">
            <a:xfrm>
              <a:off x="2447" y="1539"/>
              <a:ext cx="1009" cy="6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ea typeface="+mn-ea"/>
                <a:cs typeface="+mn-cs"/>
              </a:endParaRPr>
            </a:p>
          </p:txBody>
        </p:sp>
      </p:grpSp>
      <p:sp>
        <p:nvSpPr>
          <p:cNvPr id="18439" name="Rectangle 19"/>
          <p:cNvSpPr>
            <a:spLocks noChangeArrowheads="1"/>
          </p:cNvSpPr>
          <p:nvPr/>
        </p:nvSpPr>
        <p:spPr bwMode="auto">
          <a:xfrm>
            <a:off x="3672960" y="4527991"/>
            <a:ext cx="1039813" cy="977088"/>
          </a:xfrm>
          <a:prstGeom prst="rect">
            <a:avLst/>
          </a:prstGeom>
          <a:noFill/>
          <a:ln w="254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8442" name="Rectangle 22"/>
          <p:cNvSpPr>
            <a:spLocks noChangeArrowheads="1"/>
          </p:cNvSpPr>
          <p:nvPr/>
        </p:nvSpPr>
        <p:spPr bwMode="auto">
          <a:xfrm>
            <a:off x="1465263" y="4535646"/>
            <a:ext cx="346075" cy="328613"/>
          </a:xfrm>
          <a:prstGeom prst="rect">
            <a:avLst/>
          </a:prstGeom>
          <a:noFill/>
          <a:ln w="25400">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8443" name="Rectangle 23"/>
          <p:cNvSpPr>
            <a:spLocks noChangeArrowheads="1"/>
          </p:cNvSpPr>
          <p:nvPr/>
        </p:nvSpPr>
        <p:spPr bwMode="auto">
          <a:xfrm>
            <a:off x="1117600" y="4535646"/>
            <a:ext cx="347663" cy="328613"/>
          </a:xfrm>
          <a:prstGeom prst="rect">
            <a:avLst/>
          </a:prstGeom>
          <a:noFill/>
          <a:ln w="25400">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8444" name="Rectangle 24"/>
          <p:cNvSpPr>
            <a:spLocks noChangeArrowheads="1"/>
          </p:cNvSpPr>
          <p:nvPr/>
        </p:nvSpPr>
        <p:spPr bwMode="auto">
          <a:xfrm>
            <a:off x="1117600" y="4869021"/>
            <a:ext cx="347663" cy="328613"/>
          </a:xfrm>
          <a:prstGeom prst="rect">
            <a:avLst/>
          </a:prstGeom>
          <a:noFill/>
          <a:ln w="25400">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8446" name="Rectangle 26"/>
          <p:cNvSpPr>
            <a:spLocks noChangeArrowheads="1"/>
          </p:cNvSpPr>
          <p:nvPr/>
        </p:nvSpPr>
        <p:spPr bwMode="auto">
          <a:xfrm>
            <a:off x="1463675" y="4869021"/>
            <a:ext cx="347663" cy="328613"/>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18447" name="Rectangle 27"/>
          <p:cNvSpPr>
            <a:spLocks noChangeArrowheads="1"/>
          </p:cNvSpPr>
          <p:nvPr/>
        </p:nvSpPr>
        <p:spPr bwMode="auto">
          <a:xfrm>
            <a:off x="4285735" y="4651534"/>
            <a:ext cx="347663" cy="327025"/>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18448" name="Rectangle 28"/>
          <p:cNvSpPr>
            <a:spLocks noChangeArrowheads="1"/>
          </p:cNvSpPr>
          <p:nvPr/>
        </p:nvSpPr>
        <p:spPr bwMode="auto">
          <a:xfrm>
            <a:off x="6985000" y="4422158"/>
            <a:ext cx="347663" cy="327025"/>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18449" name="Line 29"/>
          <p:cNvSpPr>
            <a:spLocks noChangeShapeType="1"/>
          </p:cNvSpPr>
          <p:nvPr/>
        </p:nvSpPr>
        <p:spPr bwMode="auto">
          <a:xfrm flipV="1">
            <a:off x="2954338" y="6299884"/>
            <a:ext cx="723900" cy="169863"/>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18450" name="Line 30"/>
          <p:cNvSpPr>
            <a:spLocks noChangeShapeType="1"/>
          </p:cNvSpPr>
          <p:nvPr/>
        </p:nvSpPr>
        <p:spPr bwMode="auto">
          <a:xfrm flipV="1">
            <a:off x="5541963" y="6199873"/>
            <a:ext cx="133350" cy="3079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18451" name="Line 31"/>
          <p:cNvSpPr>
            <a:spLocks noChangeShapeType="1"/>
          </p:cNvSpPr>
          <p:nvPr/>
        </p:nvSpPr>
        <p:spPr bwMode="auto">
          <a:xfrm flipV="1">
            <a:off x="7413626" y="6288773"/>
            <a:ext cx="490537" cy="274637"/>
          </a:xfrm>
          <a:prstGeom prst="line">
            <a:avLst/>
          </a:prstGeom>
          <a:noFill/>
          <a:ln w="508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18452" name="Rectangle 32"/>
          <p:cNvSpPr>
            <a:spLocks noChangeArrowheads="1"/>
          </p:cNvSpPr>
          <p:nvPr/>
        </p:nvSpPr>
        <p:spPr bwMode="auto">
          <a:xfrm>
            <a:off x="4364038" y="6199873"/>
            <a:ext cx="623887" cy="417512"/>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3200" b="1" dirty="0"/>
              <a:t>+</a:t>
            </a:r>
          </a:p>
        </p:txBody>
      </p:sp>
      <p:sp>
        <p:nvSpPr>
          <p:cNvPr id="18453" name="Rectangle 33"/>
          <p:cNvSpPr>
            <a:spLocks noChangeArrowheads="1"/>
          </p:cNvSpPr>
          <p:nvPr/>
        </p:nvSpPr>
        <p:spPr bwMode="auto">
          <a:xfrm>
            <a:off x="6303963" y="6288773"/>
            <a:ext cx="625475" cy="328612"/>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3200" b="1"/>
              <a:t>=</a:t>
            </a:r>
          </a:p>
        </p:txBody>
      </p:sp>
      <p:sp>
        <p:nvSpPr>
          <p:cNvPr id="18454" name="Rectangle 34"/>
          <p:cNvSpPr>
            <a:spLocks noChangeArrowheads="1"/>
          </p:cNvSpPr>
          <p:nvPr/>
        </p:nvSpPr>
        <p:spPr bwMode="auto">
          <a:xfrm>
            <a:off x="6611775" y="4391148"/>
            <a:ext cx="1055850" cy="1096997"/>
          </a:xfrm>
          <a:prstGeom prst="rect">
            <a:avLst/>
          </a:prstGeom>
          <a:noFill/>
          <a:ln w="25400">
            <a:solidFill>
              <a:srgbClr val="FF0000"/>
            </a:solidFill>
            <a:prstDash val="sysDash"/>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nvGrpSpPr>
          <p:cNvPr id="6" name="Group 42"/>
          <p:cNvGrpSpPr>
            <a:grpSpLocks/>
          </p:cNvGrpSpPr>
          <p:nvPr/>
        </p:nvGrpSpPr>
        <p:grpSpPr bwMode="auto">
          <a:xfrm>
            <a:off x="827088" y="3965733"/>
            <a:ext cx="5580062" cy="438150"/>
            <a:chOff x="0" y="3512"/>
            <a:chExt cx="3515" cy="276"/>
          </a:xfrm>
        </p:grpSpPr>
        <p:sp>
          <p:nvSpPr>
            <p:cNvPr id="18460" name="Text Box 35"/>
            <p:cNvSpPr txBox="1">
              <a:spLocks noChangeArrowheads="1"/>
            </p:cNvSpPr>
            <p:nvPr/>
          </p:nvSpPr>
          <p:spPr bwMode="auto">
            <a:xfrm>
              <a:off x="1452" y="3512"/>
              <a:ext cx="839" cy="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Target box</a:t>
              </a:r>
            </a:p>
          </p:txBody>
        </p:sp>
        <p:sp>
          <p:nvSpPr>
            <p:cNvPr id="18461" name="Text Box 36"/>
            <p:cNvSpPr txBox="1">
              <a:spLocks noChangeArrowheads="1"/>
            </p:cNvSpPr>
            <p:nvPr/>
          </p:nvSpPr>
          <p:spPr bwMode="auto">
            <a:xfrm>
              <a:off x="2608" y="3512"/>
              <a:ext cx="907" cy="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Search box</a:t>
              </a:r>
            </a:p>
          </p:txBody>
        </p:sp>
        <p:sp>
          <p:nvSpPr>
            <p:cNvPr id="18462" name="Text Box 37"/>
            <p:cNvSpPr txBox="1">
              <a:spLocks noChangeArrowheads="1"/>
            </p:cNvSpPr>
            <p:nvPr/>
          </p:nvSpPr>
          <p:spPr bwMode="auto">
            <a:xfrm>
              <a:off x="239" y="3521"/>
              <a:ext cx="1008" cy="1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t>Target</a:t>
              </a:r>
              <a:endParaRPr lang="en-US" sz="1400" b="1" dirty="0"/>
            </a:p>
          </p:txBody>
        </p:sp>
        <p:sp>
          <p:nvSpPr>
            <p:cNvPr id="18463" name="Rectangle 38"/>
            <p:cNvSpPr>
              <a:spLocks noChangeArrowheads="1"/>
            </p:cNvSpPr>
            <p:nvPr/>
          </p:nvSpPr>
          <p:spPr bwMode="auto">
            <a:xfrm>
              <a:off x="1202" y="3560"/>
              <a:ext cx="228" cy="196"/>
            </a:xfrm>
            <a:prstGeom prst="rect">
              <a:avLst/>
            </a:prstGeom>
            <a:noFill/>
            <a:ln w="38100">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8464" name="Rectangle 39"/>
            <p:cNvSpPr>
              <a:spLocks noChangeArrowheads="1"/>
            </p:cNvSpPr>
            <p:nvPr/>
          </p:nvSpPr>
          <p:spPr bwMode="auto">
            <a:xfrm>
              <a:off x="2326" y="3528"/>
              <a:ext cx="282" cy="260"/>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18465" name="Rectangle 40"/>
            <p:cNvSpPr>
              <a:spLocks noChangeArrowheads="1"/>
            </p:cNvSpPr>
            <p:nvPr/>
          </p:nvSpPr>
          <p:spPr bwMode="auto">
            <a:xfrm>
              <a:off x="0" y="3521"/>
              <a:ext cx="230" cy="196"/>
            </a:xfrm>
            <a:prstGeom prst="rect">
              <a:avLst/>
            </a:prstGeom>
            <a:solidFill>
              <a:srgbClr val="FFFF00"/>
            </a:solidFill>
            <a:ln w="9525">
              <a:solidFill>
                <a:srgbClr val="FFFF00"/>
              </a:solidFill>
              <a:miter lim="800000"/>
              <a:headEnd/>
              <a:tailEnd/>
            </a:ln>
          </p:spPr>
          <p:txBody>
            <a:bodyPr wrap="none" anchor="ctr"/>
            <a:lstStyle/>
            <a:p>
              <a:endParaRPr lang="en-US"/>
            </a:p>
          </p:txBody>
        </p:sp>
      </p:grpSp>
      <p:sp>
        <p:nvSpPr>
          <p:cNvPr id="18456" name="Text Box 43"/>
          <p:cNvSpPr txBox="1">
            <a:spLocks noChangeArrowheads="1"/>
          </p:cNvSpPr>
          <p:nvPr/>
        </p:nvSpPr>
        <p:spPr bwMode="auto">
          <a:xfrm>
            <a:off x="7904163" y="5411946"/>
            <a:ext cx="374650" cy="3667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t3</a:t>
            </a:r>
          </a:p>
        </p:txBody>
      </p:sp>
      <p:sp>
        <p:nvSpPr>
          <p:cNvPr id="18457" name="Text Box 44"/>
          <p:cNvSpPr txBox="1">
            <a:spLocks noChangeArrowheads="1"/>
          </p:cNvSpPr>
          <p:nvPr/>
        </p:nvSpPr>
        <p:spPr bwMode="auto">
          <a:xfrm>
            <a:off x="5191125" y="5411946"/>
            <a:ext cx="374650" cy="3667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t2</a:t>
            </a:r>
          </a:p>
        </p:txBody>
      </p:sp>
      <p:sp>
        <p:nvSpPr>
          <p:cNvPr id="18458" name="Text Box 45"/>
          <p:cNvSpPr txBox="1">
            <a:spLocks noChangeArrowheads="1"/>
          </p:cNvSpPr>
          <p:nvPr/>
        </p:nvSpPr>
        <p:spPr bwMode="auto">
          <a:xfrm>
            <a:off x="2681288" y="5411946"/>
            <a:ext cx="374650" cy="3667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t1</a:t>
            </a:r>
          </a:p>
        </p:txBody>
      </p:sp>
      <p:sp>
        <p:nvSpPr>
          <p:cNvPr id="39" name="Rounded Rectangle 38"/>
          <p:cNvSpPr>
            <a:spLocks noChangeArrowheads="1"/>
          </p:cNvSpPr>
          <p:nvPr/>
        </p:nvSpPr>
        <p:spPr bwMode="auto">
          <a:xfrm>
            <a:off x="109001" y="2683447"/>
            <a:ext cx="8821223" cy="1282286"/>
          </a:xfrm>
          <a:prstGeom prst="roundRect">
            <a:avLst>
              <a:gd name="adj" fmla="val 16667"/>
            </a:avLst>
          </a:prstGeom>
          <a:noFill/>
          <a:ln w="38100">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43" name="Rectangle 34"/>
          <p:cNvSpPr>
            <a:spLocks noChangeArrowheads="1"/>
          </p:cNvSpPr>
          <p:nvPr/>
        </p:nvSpPr>
        <p:spPr bwMode="auto">
          <a:xfrm>
            <a:off x="1092491" y="4521799"/>
            <a:ext cx="1041400" cy="996143"/>
          </a:xfrm>
          <a:prstGeom prst="rect">
            <a:avLst/>
          </a:prstGeom>
          <a:noFill/>
          <a:ln w="254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2" name="Rectangle 19"/>
          <p:cNvSpPr>
            <a:spLocks noChangeArrowheads="1"/>
          </p:cNvSpPr>
          <p:nvPr/>
        </p:nvSpPr>
        <p:spPr bwMode="auto">
          <a:xfrm>
            <a:off x="3926960" y="4362892"/>
            <a:ext cx="1039813" cy="977088"/>
          </a:xfrm>
          <a:prstGeom prst="rect">
            <a:avLst/>
          </a:prstGeom>
          <a:noFill/>
          <a:ln w="25400">
            <a:solidFill>
              <a:srgbClr val="FF0000"/>
            </a:solidFill>
            <a:prstDash val="sysDash"/>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713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05-08 at 11.48.54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42918"/>
          </a:xfrm>
          <a:prstGeom prst="rect">
            <a:avLst/>
          </a:prstGeom>
        </p:spPr>
      </p:pic>
      <p:sp>
        <p:nvSpPr>
          <p:cNvPr id="4" name="TextBox 3"/>
          <p:cNvSpPr txBox="1"/>
          <p:nvPr/>
        </p:nvSpPr>
        <p:spPr>
          <a:xfrm>
            <a:off x="321540" y="4245375"/>
            <a:ext cx="8537080" cy="1938992"/>
          </a:xfrm>
          <a:prstGeom prst="rect">
            <a:avLst/>
          </a:prstGeom>
          <a:solidFill>
            <a:schemeClr val="bg1"/>
          </a:solidFill>
        </p:spPr>
        <p:txBody>
          <a:bodyPr wrap="square" rtlCol="0">
            <a:spAutoFit/>
          </a:bodyPr>
          <a:lstStyle/>
          <a:p>
            <a:pPr algn="ctr"/>
            <a:r>
              <a:rPr lang="en-US" dirty="0" smtClean="0">
                <a:latin typeface="Arial"/>
              </a:rPr>
              <a:t>AMMA regional mean zonal wind for August 2006, 750-500 </a:t>
            </a:r>
            <a:r>
              <a:rPr lang="en-US" dirty="0" err="1" smtClean="0">
                <a:latin typeface="Arial"/>
              </a:rPr>
              <a:t>hPa</a:t>
            </a:r>
            <a:r>
              <a:rPr lang="en-US" dirty="0" smtClean="0">
                <a:latin typeface="Arial"/>
              </a:rPr>
              <a:t>, from AMMA experiment (left), and AMMA+AMV experiment (right). </a:t>
            </a:r>
          </a:p>
          <a:p>
            <a:endParaRPr lang="en-US" dirty="0" smtClean="0">
              <a:latin typeface="Arial"/>
            </a:endParaRPr>
          </a:p>
          <a:p>
            <a:pPr algn="just"/>
            <a:r>
              <a:rPr lang="en-US" sz="2200" dirty="0" smtClean="0">
                <a:latin typeface="Arial"/>
              </a:rPr>
              <a:t>The inclusion of more </a:t>
            </a:r>
            <a:r>
              <a:rPr lang="en-US" sz="2200" dirty="0" err="1" smtClean="0">
                <a:latin typeface="Arial"/>
              </a:rPr>
              <a:t>AMVs</a:t>
            </a:r>
            <a:r>
              <a:rPr lang="en-US" sz="2200" dirty="0" smtClean="0">
                <a:latin typeface="Arial"/>
              </a:rPr>
              <a:t> leads to better depiction of the AEJ in the Southern Hemisphere and support the hypothesis of having the entry of the AEJ further to the East </a:t>
            </a:r>
            <a:endParaRPr lang="en-US" sz="2200" dirty="0">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36802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3-05-08 at 11.48.59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
            <a:ext cx="9135406" cy="7169453"/>
          </a:xfrm>
          <a:prstGeom prst="rect">
            <a:avLst/>
          </a:prstGeom>
        </p:spPr>
      </p:pic>
      <p:sp>
        <p:nvSpPr>
          <p:cNvPr id="5" name="TextBox 4"/>
          <p:cNvSpPr txBox="1"/>
          <p:nvPr/>
        </p:nvSpPr>
        <p:spPr>
          <a:xfrm>
            <a:off x="169374" y="3831204"/>
            <a:ext cx="8817870" cy="2862322"/>
          </a:xfrm>
          <a:prstGeom prst="rect">
            <a:avLst/>
          </a:prstGeom>
          <a:solidFill>
            <a:schemeClr val="bg1"/>
          </a:solidFill>
        </p:spPr>
        <p:txBody>
          <a:bodyPr wrap="square" rtlCol="0">
            <a:spAutoFit/>
          </a:bodyPr>
          <a:lstStyle/>
          <a:p>
            <a:pPr algn="just"/>
            <a:r>
              <a:rPr lang="en-GB" sz="2000" dirty="0" smtClean="0">
                <a:latin typeface="Arial"/>
              </a:rPr>
              <a:t>The difference field suggests:</a:t>
            </a:r>
          </a:p>
          <a:p>
            <a:pPr algn="just"/>
            <a:r>
              <a:rPr lang="en-US" sz="2000" dirty="0" err="1" smtClean="0">
                <a:latin typeface="Arial"/>
                <a:sym typeface="Symbol" pitchFamily="-84" charset="2"/>
              </a:rPr>
              <a:t></a:t>
            </a:r>
            <a:r>
              <a:rPr lang="en-US" sz="2000" dirty="0" smtClean="0">
                <a:latin typeface="Arial"/>
                <a:sym typeface="Symbol" pitchFamily="-84" charset="2"/>
              </a:rPr>
              <a:t> </a:t>
            </a:r>
            <a:r>
              <a:rPr lang="en-GB" sz="2000" dirty="0" smtClean="0">
                <a:latin typeface="Arial"/>
              </a:rPr>
              <a:t>Reduction of the south-westerly low level monsoon flow (West Africa Monsoon) and consistency with the scatterometer data information </a:t>
            </a:r>
          </a:p>
          <a:p>
            <a:pPr algn="just"/>
            <a:r>
              <a:rPr lang="en-US" sz="2000" dirty="0" err="1" smtClean="0">
                <a:latin typeface="Arial"/>
                <a:sym typeface="Symbol" pitchFamily="-84" charset="2"/>
              </a:rPr>
              <a:t></a:t>
            </a:r>
            <a:r>
              <a:rPr lang="en-US" sz="2000" dirty="0" smtClean="0">
                <a:latin typeface="Arial"/>
              </a:rPr>
              <a:t> </a:t>
            </a:r>
            <a:r>
              <a:rPr lang="en-GB" sz="2000" dirty="0" smtClean="0">
                <a:latin typeface="Arial"/>
              </a:rPr>
              <a:t>Reduction of the heat low circulation consistent with too strong circulation in the short-range forecast </a:t>
            </a:r>
          </a:p>
          <a:p>
            <a:pPr algn="just">
              <a:buFont typeface="Symbol" pitchFamily="-84" charset="2"/>
              <a:buChar char="·"/>
            </a:pPr>
            <a:r>
              <a:rPr lang="en-GB" sz="2000" dirty="0" smtClean="0">
                <a:latin typeface="Arial"/>
              </a:rPr>
              <a:t> Reduction of the Somali jet (Indian Monsoon well known to have too strong inflow)</a:t>
            </a:r>
          </a:p>
          <a:p>
            <a:pPr algn="just">
              <a:buFont typeface="Symbol" pitchFamily="-84" charset="2"/>
              <a:buChar char="·"/>
            </a:pPr>
            <a:r>
              <a:rPr lang="en-GB" sz="2000" dirty="0" smtClean="0">
                <a:latin typeface="Arial"/>
              </a:rPr>
              <a:t> Encouraging results in depicting region/events known to be not very well understood and/or represented in models</a:t>
            </a:r>
            <a:endParaRPr lang="en-US" sz="2000" dirty="0">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66933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2057400"/>
          </a:xfrm>
        </p:spPr>
        <p:txBody>
          <a:bodyPr>
            <a:noAutofit/>
          </a:bodyPr>
          <a:lstStyle/>
          <a:p>
            <a:pPr indent="-342900" defTabSz="457200">
              <a:spcBef>
                <a:spcPct val="20000"/>
              </a:spcBef>
            </a:pPr>
            <a:r>
              <a:rPr lang="en-US" sz="2400" b="1" dirty="0">
                <a:latin typeface="Arial"/>
                <a:ea typeface="+mn-ea"/>
                <a:cs typeface="Arial"/>
              </a:rPr>
              <a:t>NOAA Hurricane Forecast Improvement Program: Assimilation of High-Resolution GOES AMVs in </a:t>
            </a:r>
            <a:r>
              <a:rPr lang="en-US" sz="2400" b="1" dirty="0" smtClean="0">
                <a:latin typeface="Arial"/>
                <a:ea typeface="+mn-ea"/>
                <a:cs typeface="Arial"/>
              </a:rPr>
              <a:t>HWRF</a:t>
            </a:r>
            <a:br>
              <a:rPr lang="en-US" sz="2400" b="1" dirty="0" smtClean="0">
                <a:latin typeface="Arial"/>
                <a:ea typeface="+mn-ea"/>
                <a:cs typeface="Arial"/>
              </a:rPr>
            </a:br>
            <a:r>
              <a:rPr lang="en-US" sz="2200" b="1" dirty="0" smtClean="0">
                <a:latin typeface="Arial"/>
                <a:ea typeface="+mn-ea"/>
                <a:cs typeface="Arial"/>
              </a:rPr>
              <a:t>(</a:t>
            </a:r>
            <a:r>
              <a:rPr lang="en-US" sz="2200" dirty="0" smtClean="0">
                <a:latin typeface="Arial"/>
                <a:cs typeface="Arial"/>
              </a:rPr>
              <a:t>PIs: </a:t>
            </a:r>
            <a:r>
              <a:rPr lang="en-US" sz="2200" dirty="0" err="1" smtClean="0">
                <a:latin typeface="Arial"/>
                <a:cs typeface="Arial"/>
              </a:rPr>
              <a:t>Velden</a:t>
            </a:r>
            <a:r>
              <a:rPr lang="en-US" sz="2200" dirty="0" smtClean="0">
                <a:latin typeface="Arial"/>
                <a:cs typeface="Arial"/>
              </a:rPr>
              <a:t> and Lewis (</a:t>
            </a:r>
            <a:r>
              <a:rPr lang="en-US" sz="2200" dirty="0" err="1" smtClean="0">
                <a:latin typeface="Arial"/>
                <a:cs typeface="Arial"/>
              </a:rPr>
              <a:t>UWisc</a:t>
            </a:r>
            <a:r>
              <a:rPr lang="en-US" sz="2200" dirty="0" smtClean="0">
                <a:latin typeface="Arial"/>
                <a:cs typeface="Arial"/>
              </a:rPr>
              <a:t>-CIMSS), </a:t>
            </a:r>
            <a:r>
              <a:rPr lang="en-US" sz="2200" dirty="0" err="1" smtClean="0">
                <a:latin typeface="Arial"/>
                <a:cs typeface="Arial"/>
              </a:rPr>
              <a:t>Tallapragada</a:t>
            </a:r>
            <a:r>
              <a:rPr lang="en-US" sz="2200" dirty="0" smtClean="0">
                <a:latin typeface="Arial"/>
                <a:cs typeface="Arial"/>
              </a:rPr>
              <a:t> (NCEP-EMC)</a:t>
            </a:r>
            <a:r>
              <a:rPr lang="en-US" sz="2400" b="1" dirty="0" smtClean="0">
                <a:latin typeface="Arial"/>
                <a:ea typeface="+mn-ea"/>
                <a:cs typeface="Arial"/>
              </a:rPr>
              <a:t/>
            </a:r>
            <a:br>
              <a:rPr lang="en-US" sz="2400" b="1" dirty="0" smtClean="0">
                <a:latin typeface="Arial"/>
                <a:ea typeface="+mn-ea"/>
                <a:cs typeface="Arial"/>
              </a:rPr>
            </a:br>
            <a:endParaRPr lang="en-US" sz="2400" b="1" dirty="0">
              <a:latin typeface="Arial"/>
              <a:ea typeface="+mn-ea"/>
              <a:cs typeface="Arial"/>
            </a:endParaRPr>
          </a:p>
        </p:txBody>
      </p:sp>
      <p:sp>
        <p:nvSpPr>
          <p:cNvPr id="3" name="Content Placeholder 2"/>
          <p:cNvSpPr>
            <a:spLocks noGrp="1"/>
          </p:cNvSpPr>
          <p:nvPr>
            <p:ph idx="1"/>
          </p:nvPr>
        </p:nvSpPr>
        <p:spPr>
          <a:xfrm>
            <a:off x="228600" y="1295400"/>
            <a:ext cx="8686800" cy="5410200"/>
          </a:xfrm>
        </p:spPr>
        <p:txBody>
          <a:bodyPr>
            <a:noAutofit/>
          </a:bodyPr>
          <a:lstStyle/>
          <a:p>
            <a:pPr marL="0" defTabSz="457200">
              <a:buNone/>
            </a:pPr>
            <a:endParaRPr lang="en-US" sz="2000" dirty="0" smtClean="0">
              <a:latin typeface="Arial"/>
              <a:cs typeface="Arial"/>
            </a:endParaRPr>
          </a:p>
          <a:p>
            <a:pPr marL="0" algn="just" defTabSz="457200"/>
            <a:r>
              <a:rPr lang="en-US" sz="2000" dirty="0">
                <a:latin typeface="Arial"/>
                <a:cs typeface="Arial"/>
              </a:rPr>
              <a:t>The HWRF team at EMC is </a:t>
            </a:r>
            <a:r>
              <a:rPr lang="en-US" sz="2000" dirty="0" smtClean="0">
                <a:latin typeface="Arial"/>
                <a:cs typeface="Arial"/>
              </a:rPr>
              <a:t>collaborating with </a:t>
            </a:r>
            <a:r>
              <a:rPr lang="en-US" sz="2000" dirty="0">
                <a:latin typeface="Arial"/>
                <a:cs typeface="Arial"/>
              </a:rPr>
              <a:t>the Atmospheric Motion Vectors (</a:t>
            </a:r>
            <a:r>
              <a:rPr lang="en-US" sz="2000" dirty="0" smtClean="0">
                <a:latin typeface="Arial"/>
                <a:cs typeface="Arial"/>
              </a:rPr>
              <a:t>AMVs) development </a:t>
            </a:r>
            <a:r>
              <a:rPr lang="en-US" sz="2000" dirty="0">
                <a:latin typeface="Arial"/>
                <a:cs typeface="Arial"/>
              </a:rPr>
              <a:t>and applications team at CIMSS, University of Wisconsin </a:t>
            </a:r>
            <a:r>
              <a:rPr lang="en-US" sz="2000" dirty="0" smtClean="0">
                <a:latin typeface="Arial"/>
                <a:cs typeface="Arial"/>
              </a:rPr>
              <a:t>in </a:t>
            </a:r>
            <a:r>
              <a:rPr lang="en-US" sz="2000" dirty="0">
                <a:latin typeface="Arial"/>
                <a:cs typeface="Arial"/>
              </a:rPr>
              <a:t>evaluating </a:t>
            </a:r>
            <a:r>
              <a:rPr lang="en-US" sz="2000" dirty="0" smtClean="0">
                <a:latin typeface="Arial"/>
                <a:cs typeface="Arial"/>
              </a:rPr>
              <a:t>potential impacts </a:t>
            </a:r>
            <a:r>
              <a:rPr lang="en-US" sz="2000" dirty="0">
                <a:latin typeface="Arial"/>
                <a:cs typeface="Arial"/>
              </a:rPr>
              <a:t>of assimilating GOES-derived </a:t>
            </a:r>
            <a:r>
              <a:rPr lang="en-US" sz="2000" dirty="0" smtClean="0">
                <a:latin typeface="Arial"/>
                <a:cs typeface="Arial"/>
              </a:rPr>
              <a:t>AMVs to improve HWRF forecasts. (September, 2014)</a:t>
            </a:r>
          </a:p>
          <a:p>
            <a:pPr marL="0" algn="just" defTabSz="457200"/>
            <a:endParaRPr lang="en-US" sz="2000" dirty="0" smtClean="0">
              <a:latin typeface="Arial"/>
              <a:cs typeface="Arial"/>
            </a:endParaRPr>
          </a:p>
          <a:p>
            <a:pPr marL="0" algn="just" defTabSz="457200"/>
            <a:r>
              <a:rPr lang="en-US" sz="2000" dirty="0" smtClean="0">
                <a:latin typeface="Arial"/>
                <a:cs typeface="Arial"/>
              </a:rPr>
              <a:t>This </a:t>
            </a:r>
            <a:r>
              <a:rPr lang="en-US" sz="2000" dirty="0">
                <a:latin typeface="Arial"/>
                <a:cs typeface="Arial"/>
              </a:rPr>
              <a:t>interest stems in part from recent experimental results showing positive impact of assimilating high spatial/temporal resolution GOES AMVs for tropical cyclone </a:t>
            </a:r>
            <a:r>
              <a:rPr lang="en-US" sz="2000" dirty="0" smtClean="0">
                <a:latin typeface="Arial"/>
                <a:cs typeface="Arial"/>
              </a:rPr>
              <a:t>simulations using: </a:t>
            </a:r>
            <a:r>
              <a:rPr lang="en-US" sz="2000" dirty="0" err="1" smtClean="0">
                <a:latin typeface="Arial"/>
                <a:cs typeface="Arial"/>
              </a:rPr>
              <a:t>i</a:t>
            </a:r>
            <a:r>
              <a:rPr lang="en-US" sz="2000" dirty="0" smtClean="0">
                <a:latin typeface="Arial"/>
                <a:cs typeface="Arial"/>
              </a:rPr>
              <a:t>) </a:t>
            </a:r>
            <a:r>
              <a:rPr lang="en-US" sz="2000" dirty="0">
                <a:latin typeface="Arial"/>
                <a:cs typeface="Arial"/>
              </a:rPr>
              <a:t>WRF/DART (Wu et al. 2014), and</a:t>
            </a:r>
            <a:r>
              <a:rPr lang="en-US" sz="2000" dirty="0" smtClean="0">
                <a:latin typeface="Arial"/>
                <a:cs typeface="Arial"/>
              </a:rPr>
              <a:t> ii) </a:t>
            </a:r>
            <a:r>
              <a:rPr lang="en-US" sz="2000" dirty="0">
                <a:latin typeface="Arial"/>
                <a:cs typeface="Arial"/>
              </a:rPr>
              <a:t>HEDAS/HWRF (</a:t>
            </a:r>
            <a:r>
              <a:rPr lang="en-US" sz="2000" dirty="0" err="1">
                <a:latin typeface="Arial"/>
                <a:cs typeface="Arial"/>
              </a:rPr>
              <a:t>Aksoy</a:t>
            </a:r>
            <a:r>
              <a:rPr lang="en-US" sz="2000" dirty="0">
                <a:latin typeface="Arial"/>
                <a:cs typeface="Arial"/>
              </a:rPr>
              <a:t> et al. 2014)</a:t>
            </a:r>
            <a:r>
              <a:rPr lang="en-US" sz="2000" dirty="0" smtClean="0">
                <a:latin typeface="Arial"/>
                <a:cs typeface="Arial"/>
              </a:rPr>
              <a:t>.</a:t>
            </a:r>
          </a:p>
          <a:p>
            <a:pPr marL="0" algn="just" defTabSz="457200">
              <a:buNone/>
            </a:pPr>
            <a:r>
              <a:rPr lang="en-US" sz="2000" dirty="0" smtClean="0">
                <a:latin typeface="Arial"/>
                <a:cs typeface="Arial"/>
              </a:rPr>
              <a:t> </a:t>
            </a:r>
          </a:p>
          <a:p>
            <a:pPr marL="0" algn="just" defTabSz="457200"/>
            <a:r>
              <a:rPr lang="en-US" sz="2000" dirty="0" smtClean="0">
                <a:latin typeface="Arial"/>
                <a:cs typeface="Arial"/>
              </a:rPr>
              <a:t>The </a:t>
            </a:r>
            <a:r>
              <a:rPr lang="en-US" sz="2000" dirty="0">
                <a:latin typeface="Arial"/>
                <a:cs typeface="Arial"/>
              </a:rPr>
              <a:t>HFIP Vortex-scale Data Assimilation strategic team and Satellite Data Assimilation tiger team support this </a:t>
            </a:r>
            <a:r>
              <a:rPr lang="en-US" sz="2000" dirty="0" smtClean="0">
                <a:latin typeface="Arial"/>
                <a:cs typeface="Arial"/>
              </a:rPr>
              <a:t>effort </a:t>
            </a:r>
            <a:r>
              <a:rPr lang="en-US" sz="2000" dirty="0">
                <a:latin typeface="Arial"/>
                <a:cs typeface="Arial"/>
              </a:rPr>
              <a:t>as a near-term priority towards the development and improvement of the HWRF performance.</a:t>
            </a:r>
          </a:p>
          <a:p>
            <a:pPr marL="0" defTabSz="457200"/>
            <a:endParaRPr lang="en-US" sz="2000" dirty="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1039719"/>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200" b="1" dirty="0">
                <a:solidFill>
                  <a:schemeClr val="tx1"/>
                </a:solidFill>
                <a:latin typeface="Arial"/>
              </a:rPr>
              <a:t>Influence of Assimilating High-resolution Satellite-Derived </a:t>
            </a:r>
            <a:r>
              <a:rPr lang="en-US" sz="2200" b="1" dirty="0" smtClean="0">
                <a:solidFill>
                  <a:schemeClr val="tx1"/>
                </a:solidFill>
                <a:latin typeface="Arial"/>
              </a:rPr>
              <a:t>Winds </a:t>
            </a:r>
            <a:r>
              <a:rPr lang="en-US" sz="2200" b="1" dirty="0">
                <a:solidFill>
                  <a:schemeClr val="tx1"/>
                </a:solidFill>
                <a:latin typeface="Arial"/>
              </a:rPr>
              <a:t>on </a:t>
            </a:r>
            <a:r>
              <a:rPr lang="en-US" sz="2200" b="1" dirty="0" smtClean="0">
                <a:solidFill>
                  <a:schemeClr val="tx1"/>
                </a:solidFill>
                <a:latin typeface="Arial"/>
              </a:rPr>
              <a:t>Mesoscale Analyses </a:t>
            </a:r>
            <a:r>
              <a:rPr lang="en-US" sz="2200" b="1" dirty="0">
                <a:solidFill>
                  <a:schemeClr val="tx1"/>
                </a:solidFill>
                <a:latin typeface="Arial"/>
              </a:rPr>
              <a:t>and Forecasts of Tropical </a:t>
            </a:r>
            <a:r>
              <a:rPr lang="en-US" sz="2200" b="1" dirty="0" smtClean="0">
                <a:solidFill>
                  <a:schemeClr val="tx1"/>
                </a:solidFill>
                <a:latin typeface="Arial"/>
              </a:rPr>
              <a:t>Cyclones Example: Hurricane Ike (2008) </a:t>
            </a:r>
            <a:endParaRPr lang="en-US" sz="2200" dirty="0">
              <a:solidFill>
                <a:schemeClr val="tx1"/>
              </a:solidFill>
              <a:latin typeface="Arial"/>
            </a:endParaRPr>
          </a:p>
        </p:txBody>
      </p:sp>
      <p:grpSp>
        <p:nvGrpSpPr>
          <p:cNvPr id="4" name="Group 3"/>
          <p:cNvGrpSpPr/>
          <p:nvPr/>
        </p:nvGrpSpPr>
        <p:grpSpPr>
          <a:xfrm>
            <a:off x="108065" y="1199212"/>
            <a:ext cx="6022292" cy="2839388"/>
            <a:chOff x="149908" y="896324"/>
            <a:chExt cx="6022292" cy="3218476"/>
          </a:xfrm>
        </p:grpSpPr>
        <p:pic>
          <p:nvPicPr>
            <p:cNvPr id="5" name="Picture 4" descr="20080909.1231.f15.x.geoir.09LIKE.70kts-965mb-224N-824W.87pc.jpg"/>
            <p:cNvPicPr>
              <a:picLocks noChangeAspect="1"/>
            </p:cNvPicPr>
            <p:nvPr/>
          </p:nvPicPr>
          <p:blipFill>
            <a:blip r:embed="rId3"/>
            <a:stretch>
              <a:fillRect/>
            </a:stretch>
          </p:blipFill>
          <p:spPr>
            <a:xfrm>
              <a:off x="149908" y="958804"/>
              <a:ext cx="3155996" cy="3155996"/>
            </a:xfrm>
            <a:prstGeom prst="rect">
              <a:avLst/>
            </a:prstGeom>
          </p:spPr>
        </p:pic>
        <p:pic>
          <p:nvPicPr>
            <p:cNvPr id="6" name="Picture 5" descr="OBSPLOT_2008090912.eps"/>
            <p:cNvPicPr>
              <a:picLocks/>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4200" y="896324"/>
              <a:ext cx="3048000" cy="3218476"/>
            </a:xfrm>
            <a:prstGeom prst="rect">
              <a:avLst/>
            </a:prstGeom>
          </p:spPr>
        </p:pic>
      </p:grpSp>
      <p:sp>
        <p:nvSpPr>
          <p:cNvPr id="9" name="TextBox 8"/>
          <p:cNvSpPr txBox="1"/>
          <p:nvPr/>
        </p:nvSpPr>
        <p:spPr>
          <a:xfrm>
            <a:off x="3886200" y="4013202"/>
            <a:ext cx="5181600" cy="338554"/>
          </a:xfrm>
          <a:prstGeom prst="rect">
            <a:avLst/>
          </a:prstGeom>
          <a:noFill/>
        </p:spPr>
        <p:txBody>
          <a:bodyPr wrap="square" rtlCol="0">
            <a:spAutoFit/>
          </a:bodyPr>
          <a:lstStyle/>
          <a:p>
            <a:r>
              <a:rPr lang="en-US" sz="1600" b="1" dirty="0" smtClean="0">
                <a:solidFill>
                  <a:srgbClr val="FF0000"/>
                </a:solidFill>
              </a:rPr>
              <a:t>P ≤ 350 hPa    </a:t>
            </a:r>
            <a:r>
              <a:rPr lang="en-US" sz="1600" b="1" dirty="0" smtClean="0">
                <a:solidFill>
                  <a:srgbClr val="22F930"/>
                </a:solidFill>
              </a:rPr>
              <a:t>350 &lt; P ≤ 800 hPa     </a:t>
            </a:r>
            <a:r>
              <a:rPr lang="en-US" sz="1600" b="1" dirty="0" smtClean="0">
                <a:solidFill>
                  <a:srgbClr val="0000FF"/>
                </a:solidFill>
              </a:rPr>
              <a:t>P &gt; 800 hPa</a:t>
            </a:r>
            <a:endParaRPr lang="en-US" sz="1600" b="1" dirty="0">
              <a:solidFill>
                <a:srgbClr val="0000FF"/>
              </a:solidFill>
            </a:endParaRPr>
          </a:p>
        </p:txBody>
      </p:sp>
      <p:pic>
        <p:nvPicPr>
          <p:cNvPr id="8" name="Picture 7" descr="IKE_200809091800_RS.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6226885" y="1064628"/>
            <a:ext cx="2676020" cy="2896496"/>
          </a:xfrm>
          <a:prstGeom prst="rect">
            <a:avLst/>
          </a:prstGeom>
          <a:solidFill>
            <a:srgbClr val="FFFFFF"/>
          </a:solidFill>
        </p:spPr>
      </p:pic>
      <p:pic>
        <p:nvPicPr>
          <p:cNvPr id="11" name="Picture 4" descr="track_ike.png"/>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4525" b="48889"/>
          <a:stretch>
            <a:fillRect/>
          </a:stretch>
        </p:blipFill>
        <p:spPr bwMode="auto">
          <a:xfrm rot="5400000">
            <a:off x="533400" y="3657602"/>
            <a:ext cx="2667000" cy="3733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ectangle 2"/>
          <p:cNvSpPr/>
          <p:nvPr/>
        </p:nvSpPr>
        <p:spPr>
          <a:xfrm>
            <a:off x="1371600" y="4498783"/>
            <a:ext cx="1896673" cy="369332"/>
          </a:xfrm>
          <a:prstGeom prst="rect">
            <a:avLst/>
          </a:prstGeom>
        </p:spPr>
        <p:txBody>
          <a:bodyPr wrap="none">
            <a:spAutoFit/>
          </a:bodyPr>
          <a:lstStyle/>
          <a:p>
            <a:r>
              <a:rPr lang="en-US" b="1" dirty="0">
                <a:solidFill>
                  <a:srgbClr val="0000CC"/>
                </a:solidFill>
                <a:latin typeface="Times New Roman" pitchFamily="18" charset="0"/>
                <a:cs typeface="Times New Roman" pitchFamily="18" charset="0"/>
              </a:rPr>
              <a:t>Intensity analysis</a:t>
            </a:r>
          </a:p>
        </p:txBody>
      </p:sp>
      <p:sp>
        <p:nvSpPr>
          <p:cNvPr id="7" name="Rectangle 6"/>
          <p:cNvSpPr/>
          <p:nvPr/>
        </p:nvSpPr>
        <p:spPr>
          <a:xfrm>
            <a:off x="3810000" y="5657673"/>
            <a:ext cx="5334000" cy="120032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p:spPr>
        <p:txBody>
          <a:bodyPr wrap="square">
            <a:spAutoFit/>
          </a:bodyPr>
          <a:lstStyle/>
          <a:p>
            <a:pPr lvl="0"/>
            <a:r>
              <a:rPr lang="en-US" b="1" u="sng" kern="0" dirty="0" smtClean="0">
                <a:solidFill>
                  <a:srgbClr val="0000FF"/>
                </a:solidFill>
                <a:latin typeface="Times New Roman" pitchFamily="18" charset="0"/>
                <a:ea typeface="宋体"/>
                <a:cs typeface="Times New Roman" pitchFamily="18" charset="0"/>
              </a:rPr>
              <a:t>Left</a:t>
            </a:r>
            <a:r>
              <a:rPr lang="en-US" b="1" u="sng" kern="0" dirty="0" smtClean="0">
                <a:solidFill>
                  <a:prstClr val="black"/>
                </a:solidFill>
                <a:latin typeface="Times New Roman" pitchFamily="18" charset="0"/>
                <a:ea typeface="宋体"/>
                <a:cs typeface="Times New Roman" pitchFamily="18" charset="0"/>
              </a:rPr>
              <a:t>:</a:t>
            </a:r>
            <a:r>
              <a:rPr lang="en-US" b="1" kern="0" dirty="0" smtClean="0">
                <a:solidFill>
                  <a:prstClr val="black"/>
                </a:solidFill>
                <a:latin typeface="Times New Roman" pitchFamily="18" charset="0"/>
                <a:ea typeface="宋体"/>
                <a:cs typeface="Times New Roman" pitchFamily="18" charset="0"/>
              </a:rPr>
              <a:t> Assimilation of the rapid-scan winds into the mesoscale DART/WRF system produces superior analyses of Hurricane Ike’s intensity (OBS) over a Control (CTL) without the winds.        </a:t>
            </a:r>
            <a:r>
              <a:rPr lang="en-US" sz="1600" b="1" i="1" kern="0" dirty="0" smtClean="0">
                <a:solidFill>
                  <a:prstClr val="black"/>
                </a:solidFill>
                <a:latin typeface="Times New Roman" pitchFamily="18" charset="0"/>
                <a:ea typeface="宋体"/>
                <a:cs typeface="Times New Roman" pitchFamily="18" charset="0"/>
              </a:rPr>
              <a:t>Velden, CIMSS</a:t>
            </a:r>
            <a:endParaRPr lang="en-US" sz="1600" b="1" i="1" dirty="0"/>
          </a:p>
        </p:txBody>
      </p:sp>
      <p:sp>
        <p:nvSpPr>
          <p:cNvPr id="12" name="Rectangle 11"/>
          <p:cNvSpPr/>
          <p:nvPr/>
        </p:nvSpPr>
        <p:spPr>
          <a:xfrm>
            <a:off x="3810000" y="4388503"/>
            <a:ext cx="5334000" cy="120032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p:spPr>
        <p:txBody>
          <a:bodyPr wrap="square">
            <a:spAutoFit/>
          </a:bodyPr>
          <a:lstStyle/>
          <a:p>
            <a:pPr lvl="0"/>
            <a:r>
              <a:rPr lang="en-US" b="1" u="sng" kern="0" dirty="0" smtClean="0">
                <a:solidFill>
                  <a:srgbClr val="0000FF"/>
                </a:solidFill>
                <a:latin typeface="Times New Roman" pitchFamily="18" charset="0"/>
                <a:ea typeface="宋体"/>
                <a:cs typeface="Times New Roman" pitchFamily="18" charset="0"/>
              </a:rPr>
              <a:t>Above</a:t>
            </a:r>
            <a:r>
              <a:rPr lang="en-US" b="1" u="sng" kern="0" dirty="0" smtClean="0">
                <a:solidFill>
                  <a:prstClr val="black"/>
                </a:solidFill>
                <a:latin typeface="Times New Roman" pitchFamily="18" charset="0"/>
                <a:ea typeface="宋体"/>
                <a:cs typeface="Times New Roman" pitchFamily="18" charset="0"/>
              </a:rPr>
              <a:t>:</a:t>
            </a:r>
            <a:r>
              <a:rPr lang="en-US" b="1" kern="0" dirty="0" smtClean="0">
                <a:solidFill>
                  <a:prstClr val="black"/>
                </a:solidFill>
                <a:latin typeface="Times New Roman" pitchFamily="18" charset="0"/>
                <a:ea typeface="宋体"/>
                <a:cs typeface="Times New Roman" pitchFamily="18" charset="0"/>
              </a:rPr>
              <a:t> As a proxy for GOES-R 5-minute imagery, GOES-East rapid-scan imagery (7-min) is used to derive winds. The coverage vs. normally-available winds is substantially increased over Hurricane Ike.</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70202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87103"/>
            <a:ext cx="8229600" cy="1143000"/>
          </a:xfrm>
        </p:spPr>
        <p:txBody>
          <a:bodyPr>
            <a:normAutofit/>
          </a:bodyPr>
          <a:lstStyle/>
          <a:p>
            <a:r>
              <a:rPr lang="en-US" sz="2400" b="1" dirty="0" smtClean="0">
                <a:latin typeface="Arial"/>
              </a:rPr>
              <a:t>Initial Test Case</a:t>
            </a:r>
            <a:r>
              <a:rPr lang="en-US" sz="2400" b="1" dirty="0" smtClean="0">
                <a:solidFill>
                  <a:srgbClr val="3333CC"/>
                </a:solidFill>
                <a:latin typeface="Arial"/>
              </a:rPr>
              <a:t/>
            </a:r>
            <a:br>
              <a:rPr lang="en-US" sz="2400" b="1" dirty="0" smtClean="0">
                <a:solidFill>
                  <a:srgbClr val="3333CC"/>
                </a:solidFill>
                <a:latin typeface="Arial"/>
              </a:rPr>
            </a:br>
            <a:endParaRPr lang="en-US" sz="2400" b="1" dirty="0" smtClean="0">
              <a:solidFill>
                <a:srgbClr val="3333CC"/>
              </a:solidFill>
              <a:latin typeface="Arial"/>
            </a:endParaRPr>
          </a:p>
        </p:txBody>
      </p:sp>
      <p:sp>
        <p:nvSpPr>
          <p:cNvPr id="5" name="Content Placeholder 4"/>
          <p:cNvSpPr>
            <a:spLocks noGrp="1"/>
          </p:cNvSpPr>
          <p:nvPr>
            <p:ph idx="1"/>
          </p:nvPr>
        </p:nvSpPr>
        <p:spPr>
          <a:xfrm>
            <a:off x="0" y="504929"/>
            <a:ext cx="9144000" cy="4525963"/>
          </a:xfrm>
        </p:spPr>
        <p:txBody>
          <a:bodyPr/>
          <a:lstStyle/>
          <a:p>
            <a:pPr marL="0" indent="0">
              <a:buNone/>
            </a:pPr>
            <a:r>
              <a:rPr lang="en-US" sz="2400" b="1" dirty="0" smtClean="0">
                <a:solidFill>
                  <a:srgbClr val="FF0000"/>
                </a:solidFill>
              </a:rPr>
              <a:t>         </a:t>
            </a:r>
            <a:r>
              <a:rPr lang="en-US" sz="2400" b="1" dirty="0" smtClean="0"/>
              <a:t>AMVs from GOES 5-min. rapid-scans during Hurricane Sandy</a:t>
            </a:r>
          </a:p>
          <a:p>
            <a:pPr marL="0" indent="0">
              <a:spcBef>
                <a:spcPts val="0"/>
              </a:spcBef>
              <a:buNone/>
            </a:pPr>
            <a:r>
              <a:rPr lang="en-US" sz="2500" dirty="0"/>
              <a:t> </a:t>
            </a:r>
            <a:r>
              <a:rPr lang="en-US" sz="2500" dirty="0" smtClean="0"/>
              <a:t>                </a:t>
            </a:r>
            <a:r>
              <a:rPr lang="en-US" sz="1800" dirty="0" smtClean="0"/>
              <a:t>1800 UTC  25 Oct, 2012                                          1800 UTC  26 Oct, 2012</a:t>
            </a:r>
            <a:endParaRPr lang="en-US" sz="1800" dirty="0"/>
          </a:p>
        </p:txBody>
      </p:sp>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800" y="1280467"/>
            <a:ext cx="4440813" cy="4699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92580" y="1280467"/>
            <a:ext cx="4400620" cy="4699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extBox 1"/>
          <p:cNvSpPr txBox="1"/>
          <p:nvPr/>
        </p:nvSpPr>
        <p:spPr>
          <a:xfrm>
            <a:off x="3928905" y="1280467"/>
            <a:ext cx="1505540" cy="646331"/>
          </a:xfrm>
          <a:prstGeom prst="rect">
            <a:avLst/>
          </a:prstGeom>
          <a:solidFill>
            <a:schemeClr val="tx1"/>
          </a:solidFill>
        </p:spPr>
        <p:txBody>
          <a:bodyPr wrap="none" rtlCol="0">
            <a:spAutoFit/>
          </a:bodyPr>
          <a:lstStyle/>
          <a:p>
            <a:r>
              <a:rPr lang="en-US" b="1" dirty="0" smtClean="0">
                <a:solidFill>
                  <a:srgbClr val="01D3EF"/>
                </a:solidFill>
              </a:rPr>
              <a:t>100-500 </a:t>
            </a:r>
            <a:r>
              <a:rPr lang="en-US" b="1" dirty="0" err="1" smtClean="0">
                <a:solidFill>
                  <a:srgbClr val="01D3EF"/>
                </a:solidFill>
              </a:rPr>
              <a:t>hPa</a:t>
            </a:r>
            <a:endParaRPr lang="en-US" b="1" dirty="0" smtClean="0">
              <a:solidFill>
                <a:srgbClr val="01D3EF"/>
              </a:solidFill>
            </a:endParaRPr>
          </a:p>
          <a:p>
            <a:r>
              <a:rPr lang="en-US" b="1" dirty="0" smtClean="0">
                <a:solidFill>
                  <a:srgbClr val="FFFF00"/>
                </a:solidFill>
              </a:rPr>
              <a:t>500-950 </a:t>
            </a:r>
            <a:r>
              <a:rPr lang="en-US" b="1" dirty="0" err="1" smtClean="0">
                <a:solidFill>
                  <a:srgbClr val="FFFF00"/>
                </a:solidFill>
              </a:rPr>
              <a:t>hPa</a:t>
            </a:r>
            <a:endParaRPr lang="en-US" b="1" dirty="0">
              <a:solidFill>
                <a:srgbClr val="FFFF00"/>
              </a:solidFill>
            </a:endParaRPr>
          </a:p>
        </p:txBody>
      </p:sp>
      <p:sp>
        <p:nvSpPr>
          <p:cNvPr id="3" name="TextBox 2"/>
          <p:cNvSpPr txBox="1"/>
          <p:nvPr/>
        </p:nvSpPr>
        <p:spPr>
          <a:xfrm>
            <a:off x="0" y="5943600"/>
            <a:ext cx="9144000" cy="923330"/>
          </a:xfrm>
          <a:prstGeom prst="rect">
            <a:avLst/>
          </a:prstGeom>
          <a:noFill/>
        </p:spPr>
        <p:txBody>
          <a:bodyPr wrap="square" rtlCol="0">
            <a:spAutoFit/>
          </a:bodyPr>
          <a:lstStyle/>
          <a:p>
            <a:pPr algn="ctr"/>
            <a:r>
              <a:rPr lang="en-US" dirty="0" smtClean="0">
                <a:latin typeface="Arial"/>
              </a:rPr>
              <a:t>Examples of VIS/IR </a:t>
            </a:r>
            <a:r>
              <a:rPr lang="en-US" dirty="0">
                <a:latin typeface="Arial"/>
              </a:rPr>
              <a:t>cloud-tracked winds </a:t>
            </a:r>
            <a:r>
              <a:rPr lang="en-US" dirty="0" smtClean="0">
                <a:latin typeface="Arial"/>
              </a:rPr>
              <a:t>from </a:t>
            </a:r>
            <a:r>
              <a:rPr lang="en-US" dirty="0">
                <a:latin typeface="Arial"/>
              </a:rPr>
              <a:t>5-min image </a:t>
            </a:r>
            <a:r>
              <a:rPr lang="en-US" dirty="0" smtClean="0">
                <a:latin typeface="Arial"/>
              </a:rPr>
              <a:t>intervals derived by UW-CIMSS using AMV processing algorithms similar to the current NESDIS operational algorithm.</a:t>
            </a:r>
            <a:endParaRPr lang="en-US" dirty="0">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26484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b="1" dirty="0">
                <a:latin typeface="Arial"/>
              </a:rPr>
              <a:t>NOAA Hurricane Forecast Improvement Program: Assimilation of High-Resolution GOES AMVs in HWRF</a:t>
            </a:r>
            <a:endParaRPr lang="en-US" sz="2400" dirty="0">
              <a:latin typeface="Arial"/>
            </a:endParaRPr>
          </a:p>
        </p:txBody>
      </p:sp>
      <p:sp>
        <p:nvSpPr>
          <p:cNvPr id="3" name="Content Placeholder 2"/>
          <p:cNvSpPr>
            <a:spLocks noGrp="1"/>
          </p:cNvSpPr>
          <p:nvPr>
            <p:ph idx="1"/>
          </p:nvPr>
        </p:nvSpPr>
        <p:spPr>
          <a:xfrm>
            <a:off x="228600" y="1295400"/>
            <a:ext cx="9144000" cy="5029199"/>
          </a:xfrm>
        </p:spPr>
        <p:txBody>
          <a:bodyPr>
            <a:normAutofit/>
          </a:bodyPr>
          <a:lstStyle/>
          <a:p>
            <a:pPr marL="0" indent="0" algn="ctr">
              <a:buNone/>
            </a:pPr>
            <a:r>
              <a:rPr lang="en-US" sz="2200" dirty="0" smtClean="0">
                <a:solidFill>
                  <a:schemeClr val="tx2"/>
                </a:solidFill>
                <a:latin typeface="Arial"/>
              </a:rPr>
              <a:t>Progress to Date</a:t>
            </a:r>
          </a:p>
          <a:p>
            <a:r>
              <a:rPr lang="en-US" sz="2200" dirty="0" smtClean="0">
                <a:solidFill>
                  <a:srgbClr val="00B050"/>
                </a:solidFill>
                <a:latin typeface="Arial"/>
              </a:rPr>
              <a:t>Completed</a:t>
            </a:r>
            <a:r>
              <a:rPr lang="en-US" sz="2200" dirty="0" smtClean="0">
                <a:latin typeface="Arial"/>
              </a:rPr>
              <a:t> -- Processing of AMV datasets (hourly) from GOES </a:t>
            </a:r>
          </a:p>
          <a:p>
            <a:pPr>
              <a:buNone/>
            </a:pPr>
            <a:r>
              <a:rPr lang="en-US" sz="2200" dirty="0" smtClean="0">
                <a:latin typeface="Arial"/>
              </a:rPr>
              <a:t>     rapid scans for Sandy from 24 Oct. 2012 through landfall</a:t>
            </a:r>
            <a:endParaRPr lang="en-US" sz="2200" dirty="0">
              <a:latin typeface="Arial"/>
            </a:endParaRPr>
          </a:p>
          <a:p>
            <a:r>
              <a:rPr lang="en-US" sz="2200" dirty="0" smtClean="0">
                <a:solidFill>
                  <a:srgbClr val="00B050"/>
                </a:solidFill>
                <a:latin typeface="Arial"/>
              </a:rPr>
              <a:t>Completed</a:t>
            </a:r>
            <a:r>
              <a:rPr lang="en-US" sz="2200" dirty="0" smtClean="0">
                <a:latin typeface="Arial"/>
              </a:rPr>
              <a:t> -- HWRF CTL run over same period</a:t>
            </a:r>
          </a:p>
          <a:p>
            <a:r>
              <a:rPr lang="en-US" sz="2200" dirty="0" smtClean="0">
                <a:solidFill>
                  <a:schemeClr val="accent6">
                    <a:lumMod val="75000"/>
                  </a:schemeClr>
                </a:solidFill>
                <a:latin typeface="Arial"/>
              </a:rPr>
              <a:t>In Progress </a:t>
            </a:r>
            <a:r>
              <a:rPr lang="en-US" sz="2200" dirty="0" smtClean="0">
                <a:latin typeface="Arial"/>
              </a:rPr>
              <a:t>– HWRF assimilation experiments with AMVs</a:t>
            </a:r>
            <a:endParaRPr lang="en-US" sz="2200" dirty="0">
              <a:latin typeface="Arial"/>
            </a:endParaRPr>
          </a:p>
          <a:p>
            <a:pPr marL="0" indent="0">
              <a:buNone/>
            </a:pPr>
            <a:r>
              <a:rPr lang="en-US" sz="2200" dirty="0">
                <a:latin typeface="Arial"/>
              </a:rPr>
              <a:t> </a:t>
            </a:r>
            <a:r>
              <a:rPr lang="en-US" sz="2200" dirty="0" smtClean="0">
                <a:latin typeface="Arial"/>
              </a:rPr>
              <a:t>              -- Assess forecast impacts of the AMVs on Hurricane Sandy </a:t>
            </a:r>
          </a:p>
          <a:p>
            <a:pPr marL="0" indent="0">
              <a:buNone/>
            </a:pPr>
            <a:r>
              <a:rPr lang="en-US" sz="2200" dirty="0">
                <a:latin typeface="Arial"/>
              </a:rPr>
              <a:t> </a:t>
            </a:r>
            <a:r>
              <a:rPr lang="en-US" sz="2200" dirty="0" smtClean="0">
                <a:latin typeface="Arial"/>
              </a:rPr>
              <a:t>                 HWRF track/intensity</a:t>
            </a:r>
          </a:p>
          <a:p>
            <a:pPr marL="0" indent="0">
              <a:buNone/>
            </a:pPr>
            <a:endParaRPr lang="en-US" sz="2200" dirty="0" smtClean="0">
              <a:latin typeface="Arial"/>
            </a:endParaRPr>
          </a:p>
          <a:p>
            <a:pPr marL="0" indent="0" algn="ctr">
              <a:buNone/>
            </a:pPr>
            <a:r>
              <a:rPr lang="en-US" sz="2200" dirty="0">
                <a:solidFill>
                  <a:schemeClr val="tx2"/>
                </a:solidFill>
                <a:latin typeface="Arial"/>
              </a:rPr>
              <a:t>Future </a:t>
            </a:r>
            <a:r>
              <a:rPr lang="en-US" sz="2200" dirty="0" smtClean="0">
                <a:solidFill>
                  <a:schemeClr val="tx2"/>
                </a:solidFill>
                <a:latin typeface="Arial"/>
              </a:rPr>
              <a:t>Plans</a:t>
            </a:r>
            <a:endParaRPr lang="en-US" sz="2200" dirty="0" smtClean="0">
              <a:latin typeface="Arial"/>
            </a:endParaRPr>
          </a:p>
          <a:p>
            <a:r>
              <a:rPr lang="en-US" sz="2200" dirty="0" smtClean="0">
                <a:latin typeface="Arial"/>
              </a:rPr>
              <a:t>Identify other cases for further experiments</a:t>
            </a:r>
          </a:p>
          <a:p>
            <a:r>
              <a:rPr lang="en-US" sz="2200" dirty="0" smtClean="0">
                <a:latin typeface="Arial"/>
              </a:rPr>
              <a:t>Real-time HWRF trial over full TC season</a:t>
            </a:r>
            <a:endParaRPr lang="en-US" sz="2200" dirty="0">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6227898"/>
      </p:ext>
    </p:extLst>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625"/>
            <a:ext cx="8229600" cy="5020914"/>
          </a:xfrm>
        </p:spPr>
        <p:txBody>
          <a:bodyPr>
            <a:normAutofit/>
          </a:bodyPr>
          <a:lstStyle/>
          <a:p>
            <a:r>
              <a:rPr lang="en-US" sz="2400" b="1" dirty="0" err="1" smtClean="0">
                <a:latin typeface="Arial"/>
              </a:rPr>
              <a:t>AMVs</a:t>
            </a:r>
            <a:r>
              <a:rPr lang="en-US" sz="2400" b="1" dirty="0" smtClean="0">
                <a:latin typeface="Arial"/>
              </a:rPr>
              <a:t> DA for improved WRF-</a:t>
            </a:r>
            <a:r>
              <a:rPr lang="en-US" sz="2400" b="1" dirty="0" err="1" smtClean="0">
                <a:latin typeface="Arial"/>
              </a:rPr>
              <a:t>Chem</a:t>
            </a:r>
            <a:r>
              <a:rPr lang="en-US" sz="2400" b="1" dirty="0" smtClean="0">
                <a:latin typeface="Arial"/>
              </a:rPr>
              <a:t> simulations of </a:t>
            </a:r>
            <a:br>
              <a:rPr lang="en-US" sz="2400" b="1" dirty="0" smtClean="0">
                <a:latin typeface="Arial"/>
              </a:rPr>
            </a:br>
            <a:r>
              <a:rPr lang="en-US" sz="2400" b="1" dirty="0" smtClean="0">
                <a:latin typeface="Arial"/>
              </a:rPr>
              <a:t>CO2 emissions from isolated sources</a:t>
            </a:r>
            <a:br>
              <a:rPr lang="en-US" sz="2400" b="1" dirty="0" smtClean="0">
                <a:latin typeface="Arial"/>
              </a:rPr>
            </a:br>
            <a:r>
              <a:rPr lang="en-US" sz="2400" b="1" dirty="0" smtClean="0">
                <a:latin typeface="Arial"/>
              </a:rPr>
              <a:t> (power plant plume) </a:t>
            </a:r>
            <a:br>
              <a:rPr lang="en-US" sz="2400" b="1" dirty="0" smtClean="0">
                <a:latin typeface="Arial"/>
              </a:rPr>
            </a:br>
            <a:r>
              <a:rPr lang="en-US" sz="2400" dirty="0" smtClean="0">
                <a:latin typeface="Arial"/>
              </a:rPr>
              <a:t>(</a:t>
            </a:r>
            <a:r>
              <a:rPr lang="en-US" sz="2400" dirty="0" err="1" smtClean="0">
                <a:latin typeface="Arial"/>
              </a:rPr>
              <a:t>S.Utembe</a:t>
            </a:r>
            <a:r>
              <a:rPr lang="en-US" sz="2400" dirty="0" smtClean="0">
                <a:latin typeface="Arial"/>
              </a:rPr>
              <a:t>, </a:t>
            </a:r>
            <a:r>
              <a:rPr lang="en-US" sz="2400" dirty="0" err="1" smtClean="0">
                <a:latin typeface="Arial"/>
              </a:rPr>
              <a:t>P.Rayner</a:t>
            </a:r>
            <a:r>
              <a:rPr lang="en-US" sz="2400" dirty="0" smtClean="0">
                <a:latin typeface="Arial"/>
              </a:rPr>
              <a:t>, </a:t>
            </a:r>
            <a:r>
              <a:rPr lang="en-US" sz="2400" dirty="0" err="1" smtClean="0">
                <a:latin typeface="Arial"/>
              </a:rPr>
              <a:t>I.Genkova</a:t>
            </a:r>
            <a:r>
              <a:rPr lang="en-US" sz="2400" dirty="0" smtClean="0">
                <a:latin typeface="Arial"/>
              </a:rPr>
              <a:t>)</a:t>
            </a:r>
            <a:br>
              <a:rPr lang="en-US" sz="2400" dirty="0" smtClean="0">
                <a:latin typeface="Arial"/>
              </a:rPr>
            </a:br>
            <a:r>
              <a:rPr lang="en-US" sz="2400" dirty="0" smtClean="0">
                <a:latin typeface="Arial"/>
              </a:rPr>
              <a:t/>
            </a:r>
            <a:br>
              <a:rPr lang="en-US" sz="2400" dirty="0" smtClean="0">
                <a:latin typeface="Arial"/>
              </a:rPr>
            </a:br>
            <a:r>
              <a:rPr lang="en-US" sz="2400" dirty="0" smtClean="0">
                <a:latin typeface="Arial"/>
              </a:rPr>
              <a:t/>
            </a:r>
            <a:br>
              <a:rPr lang="en-US" sz="2400" dirty="0" smtClean="0">
                <a:latin typeface="Arial"/>
              </a:rPr>
            </a:br>
            <a:r>
              <a:rPr lang="en-US" sz="2400" dirty="0" smtClean="0">
                <a:latin typeface="Arial"/>
              </a:rPr>
              <a:t/>
            </a:r>
            <a:br>
              <a:rPr lang="en-US" sz="2400" dirty="0" smtClean="0">
                <a:latin typeface="Arial"/>
              </a:rPr>
            </a:br>
            <a:r>
              <a:rPr lang="en-US" sz="2400" dirty="0" smtClean="0">
                <a:latin typeface="Arial"/>
              </a:rPr>
              <a:t>…work in progress…</a:t>
            </a:r>
            <a:br>
              <a:rPr lang="en-US" sz="2400" dirty="0" smtClean="0">
                <a:latin typeface="Arial"/>
              </a:rPr>
            </a:br>
            <a:r>
              <a:rPr lang="en-US" sz="2400" dirty="0" smtClean="0">
                <a:latin typeface="Arial"/>
              </a:rPr>
              <a:t/>
            </a:r>
            <a:br>
              <a:rPr lang="en-US" sz="2400" dirty="0" smtClean="0">
                <a:latin typeface="Arial"/>
              </a:rPr>
            </a:br>
            <a:r>
              <a:rPr lang="en-US" sz="2400" dirty="0" smtClean="0">
                <a:latin typeface="Arial"/>
              </a:rPr>
              <a:t/>
            </a:r>
            <a:br>
              <a:rPr lang="en-US" sz="2400" dirty="0" smtClean="0">
                <a:latin typeface="Arial"/>
              </a:rPr>
            </a:br>
            <a:r>
              <a:rPr lang="en-US" sz="2400" dirty="0" smtClean="0">
                <a:latin typeface="Arial"/>
              </a:rPr>
              <a:t> </a:t>
            </a:r>
            <a:endParaRPr lang="en-US" sz="2400" dirty="0">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6227898"/>
      </p:ext>
    </p:extLst>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94203" y="972939"/>
            <a:ext cx="8531266" cy="5262979"/>
          </a:xfrm>
          <a:prstGeom prst="rect">
            <a:avLst/>
          </a:prstGeom>
        </p:spPr>
        <p:txBody>
          <a:bodyPr wrap="square">
            <a:spAutoFit/>
          </a:bodyPr>
          <a:lstStyle/>
          <a:p>
            <a:r>
              <a:rPr lang="en-US" sz="2400" dirty="0" smtClean="0">
                <a:solidFill>
                  <a:schemeClr val="bg1">
                    <a:lumMod val="65000"/>
                  </a:schemeClr>
                </a:solidFill>
                <a:latin typeface="Arial"/>
                <a:cs typeface="Arial"/>
              </a:rPr>
              <a:t>Outline</a:t>
            </a:r>
          </a:p>
          <a:p>
            <a:endParaRPr lang="en-US" sz="2400" dirty="0" smtClean="0">
              <a:latin typeface="Arial"/>
              <a:cs typeface="Arial"/>
            </a:endParaRPr>
          </a:p>
          <a:p>
            <a:pPr>
              <a:buFontTx/>
              <a:buChar char="-"/>
            </a:pPr>
            <a:r>
              <a:rPr lang="en-US" sz="2400" dirty="0" smtClean="0">
                <a:solidFill>
                  <a:schemeClr val="bg1">
                    <a:lumMod val="65000"/>
                  </a:schemeClr>
                </a:solidFill>
                <a:latin typeface="Arial"/>
                <a:cs typeface="Arial"/>
              </a:rPr>
              <a:t> satellite atmospheric motion vectors (AMV):</a:t>
            </a:r>
          </a:p>
          <a:p>
            <a:r>
              <a:rPr lang="en-US" sz="2400" dirty="0" smtClean="0">
                <a:solidFill>
                  <a:schemeClr val="bg1">
                    <a:lumMod val="65000"/>
                  </a:schemeClr>
                </a:solidFill>
                <a:latin typeface="Arial"/>
                <a:cs typeface="Arial"/>
              </a:rPr>
              <a:t>  retrieval methods, properties, quality</a:t>
            </a:r>
          </a:p>
          <a:p>
            <a:pPr>
              <a:buFontTx/>
              <a:buChar char="-"/>
            </a:pPr>
            <a:r>
              <a:rPr lang="en-US" sz="2400" dirty="0" smtClean="0">
                <a:solidFill>
                  <a:schemeClr val="bg1">
                    <a:lumMod val="65000"/>
                  </a:schemeClr>
                </a:solidFill>
                <a:latin typeface="Arial"/>
                <a:cs typeface="Arial"/>
              </a:rPr>
              <a:t> scatterometer ocean surface winds:</a:t>
            </a:r>
          </a:p>
          <a:p>
            <a:r>
              <a:rPr lang="en-US" sz="2400" dirty="0" smtClean="0">
                <a:solidFill>
                  <a:schemeClr val="bg1">
                    <a:lumMod val="65000"/>
                  </a:schemeClr>
                </a:solidFill>
                <a:latin typeface="Arial"/>
                <a:cs typeface="Arial"/>
              </a:rPr>
              <a:t>  measurements, properties, quality</a:t>
            </a:r>
          </a:p>
          <a:p>
            <a:r>
              <a:rPr lang="en-US" sz="2400" dirty="0" smtClean="0">
                <a:latin typeface="Arial"/>
                <a:cs typeface="Arial"/>
              </a:rPr>
              <a:t> </a:t>
            </a:r>
          </a:p>
          <a:p>
            <a:pPr>
              <a:buFontTx/>
              <a:buChar char="-"/>
            </a:pPr>
            <a:r>
              <a:rPr lang="en-US" sz="2400" dirty="0" smtClean="0">
                <a:latin typeface="Arial"/>
                <a:cs typeface="Arial"/>
              </a:rPr>
              <a:t> </a:t>
            </a:r>
            <a:r>
              <a:rPr lang="en-US" sz="2400" dirty="0" smtClean="0">
                <a:solidFill>
                  <a:schemeClr val="bg1">
                    <a:lumMod val="65000"/>
                  </a:schemeClr>
                </a:solidFill>
                <a:latin typeface="Arial"/>
                <a:cs typeface="Arial"/>
              </a:rPr>
              <a:t>assimilating winds in NWP models:</a:t>
            </a:r>
          </a:p>
          <a:p>
            <a:r>
              <a:rPr lang="en-US" sz="2400" dirty="0" smtClean="0">
                <a:solidFill>
                  <a:schemeClr val="bg1">
                    <a:lumMod val="65000"/>
                  </a:schemeClr>
                </a:solidFill>
                <a:latin typeface="Arial"/>
                <a:cs typeface="Arial"/>
              </a:rPr>
              <a:t>  </a:t>
            </a:r>
            <a:r>
              <a:rPr lang="en-US" sz="2400" dirty="0" err="1" smtClean="0">
                <a:solidFill>
                  <a:schemeClr val="bg1">
                    <a:lumMod val="65000"/>
                  </a:schemeClr>
                </a:solidFill>
                <a:latin typeface="Arial"/>
                <a:cs typeface="Arial"/>
              </a:rPr>
              <a:t>AMVs</a:t>
            </a:r>
            <a:r>
              <a:rPr lang="en-US" sz="2400" dirty="0" smtClean="0">
                <a:solidFill>
                  <a:schemeClr val="bg1">
                    <a:lumMod val="65000"/>
                  </a:schemeClr>
                </a:solidFill>
                <a:latin typeface="Arial"/>
                <a:cs typeface="Arial"/>
              </a:rPr>
              <a:t>, scatterometer winds</a:t>
            </a:r>
          </a:p>
          <a:p>
            <a:endParaRPr lang="en-US" sz="2400" dirty="0" smtClean="0">
              <a:solidFill>
                <a:schemeClr val="bg1">
                  <a:lumMod val="65000"/>
                </a:schemeClr>
              </a:solidFill>
              <a:latin typeface="Arial"/>
              <a:cs typeface="Arial"/>
            </a:endParaRPr>
          </a:p>
          <a:p>
            <a:r>
              <a:rPr lang="en-US" sz="2400" dirty="0" smtClean="0">
                <a:solidFill>
                  <a:schemeClr val="bg1">
                    <a:lumMod val="65000"/>
                  </a:schemeClr>
                </a:solidFill>
                <a:latin typeface="Arial"/>
                <a:cs typeface="Arial"/>
              </a:rPr>
              <a:t>- evaluating the impact of satellite winds in NWP</a:t>
            </a:r>
          </a:p>
          <a:p>
            <a:endParaRPr lang="en-US" sz="2400" dirty="0" smtClean="0">
              <a:solidFill>
                <a:schemeClr val="bg1">
                  <a:lumMod val="65000"/>
                </a:schemeClr>
              </a:solidFill>
              <a:latin typeface="Arial"/>
              <a:cs typeface="Arial"/>
            </a:endParaRPr>
          </a:p>
          <a:p>
            <a:pPr>
              <a:buFontTx/>
              <a:buChar char="-"/>
            </a:pPr>
            <a:r>
              <a:rPr lang="en-US" sz="2400" dirty="0" smtClean="0">
                <a:solidFill>
                  <a:schemeClr val="bg1">
                    <a:lumMod val="65000"/>
                  </a:schemeClr>
                </a:solidFill>
                <a:latin typeface="Arial"/>
                <a:cs typeface="Arial"/>
              </a:rPr>
              <a:t> </a:t>
            </a:r>
            <a:r>
              <a:rPr lang="en-US" sz="2400" dirty="0" smtClean="0">
                <a:latin typeface="Arial"/>
                <a:cs typeface="Arial"/>
              </a:rPr>
              <a:t>novel wind data sets: </a:t>
            </a:r>
          </a:p>
          <a:p>
            <a:r>
              <a:rPr lang="en-US" sz="2400" dirty="0" smtClean="0">
                <a:latin typeface="Arial"/>
                <a:cs typeface="Arial"/>
              </a:rPr>
              <a:t>  MISR, hyperspectral, Doppler wind </a:t>
            </a:r>
            <a:r>
              <a:rPr lang="en-US" sz="2400" dirty="0" err="1" smtClean="0">
                <a:latin typeface="Arial"/>
                <a:cs typeface="Arial"/>
              </a:rPr>
              <a:t>lidar</a:t>
            </a:r>
            <a:r>
              <a:rPr lang="en-US" sz="2400" dirty="0" smtClean="0">
                <a:latin typeface="Arial"/>
                <a:cs typeface="Arial"/>
              </a:rPr>
              <a:t>, rapid scans</a:t>
            </a:r>
            <a:r>
              <a:rPr lang="en-US" sz="2400" dirty="0" smtClean="0">
                <a:solidFill>
                  <a:srgbClr val="FF0000"/>
                </a:solidFill>
                <a:latin typeface="Arial"/>
                <a:cs typeface="Arial"/>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8281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3" descr="C:\Documents and Settings\Iliana Genkova\My Documents\My Pictures\aster2light.tif"/>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6387" name="Rectangle 4"/>
          <p:cNvSpPr>
            <a:spLocks noChangeArrowheads="1"/>
          </p:cNvSpPr>
          <p:nvPr/>
        </p:nvSpPr>
        <p:spPr bwMode="auto">
          <a:xfrm>
            <a:off x="4924424" y="533400"/>
            <a:ext cx="4219575" cy="34163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r>
              <a:rPr lang="en-US" sz="2400" b="1" dirty="0">
                <a:latin typeface="Arial"/>
                <a:cs typeface="Arial"/>
              </a:rPr>
              <a:t>TERRA </a:t>
            </a:r>
            <a:r>
              <a:rPr lang="en-US" sz="2400" b="1" dirty="0" smtClean="0">
                <a:latin typeface="Arial"/>
                <a:cs typeface="Arial"/>
              </a:rPr>
              <a:t>EOS</a:t>
            </a:r>
          </a:p>
          <a:p>
            <a:r>
              <a:rPr lang="en-US" sz="2400" b="1" dirty="0" smtClean="0">
                <a:latin typeface="Arial"/>
                <a:cs typeface="Arial"/>
              </a:rPr>
              <a:t>(Earth Orbiting Satellite)</a:t>
            </a:r>
            <a:endParaRPr lang="en-US" sz="2400" b="1" dirty="0">
              <a:latin typeface="Arial"/>
              <a:cs typeface="Arial"/>
            </a:endParaRPr>
          </a:p>
          <a:p>
            <a:r>
              <a:rPr lang="en-US" sz="2400" b="1" dirty="0">
                <a:latin typeface="Arial"/>
                <a:cs typeface="Arial"/>
              </a:rPr>
              <a:t>18 December 1999</a:t>
            </a:r>
          </a:p>
          <a:p>
            <a:pPr eaLnBrk="0" hangingPunct="0"/>
            <a:endParaRPr lang="en-US" sz="2400" dirty="0">
              <a:latin typeface="Arial"/>
              <a:cs typeface="Arial"/>
            </a:endParaRPr>
          </a:p>
          <a:p>
            <a:pPr eaLnBrk="0" hangingPunct="0"/>
            <a:r>
              <a:rPr lang="en-US" sz="2400" b="1" i="1" dirty="0">
                <a:latin typeface="Arial"/>
                <a:cs typeface="Arial"/>
              </a:rPr>
              <a:t>ASTER</a:t>
            </a:r>
          </a:p>
          <a:p>
            <a:pPr eaLnBrk="0" hangingPunct="0"/>
            <a:r>
              <a:rPr lang="en-US" sz="2400" b="1" dirty="0">
                <a:latin typeface="Arial"/>
                <a:cs typeface="Arial"/>
              </a:rPr>
              <a:t>CERES</a:t>
            </a:r>
          </a:p>
          <a:p>
            <a:pPr eaLnBrk="0" hangingPunct="0"/>
            <a:r>
              <a:rPr lang="en-US" sz="2400" b="1" i="1" u="sng" dirty="0">
                <a:latin typeface="Arial"/>
                <a:cs typeface="Arial"/>
              </a:rPr>
              <a:t>MISR</a:t>
            </a:r>
          </a:p>
          <a:p>
            <a:pPr eaLnBrk="0" hangingPunct="0"/>
            <a:r>
              <a:rPr lang="en-US" sz="2400" b="1" i="1" dirty="0">
                <a:latin typeface="Arial"/>
                <a:cs typeface="Arial"/>
              </a:rPr>
              <a:t>MODIS</a:t>
            </a:r>
          </a:p>
          <a:p>
            <a:pPr eaLnBrk="0" hangingPunct="0"/>
            <a:r>
              <a:rPr lang="en-US" sz="2400" b="1" dirty="0">
                <a:latin typeface="Arial"/>
                <a:cs typeface="Arial"/>
              </a:rPr>
              <a:t>MOPITT</a:t>
            </a:r>
          </a:p>
        </p:txBody>
      </p:sp>
      <p:pic>
        <p:nvPicPr>
          <p:cNvPr id="16388" name="Picture 2" descr="AM1_AC141_001.jpg copy                                         0006EAD4Macintosh HD                   ABA78158:"/>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4414838"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65525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12" descr="C:\Documents and Settings\Iliana Genkova\My Documents\My Pictures\aster1light.tif"/>
          <p:cNvPicPr>
            <a:picLocks noChangeAspect="1" noChangeArrowheads="1"/>
          </p:cNvPicPr>
          <p:nvPr/>
        </p:nvPicPr>
        <p:blipFill>
          <a:blip r:embed="rId3">
            <a:lum bright="6000" contrast="-42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458" name="Picture 2" descr="misrvw1.jpg                                                    0000A6A2Macintosh HD                   ABA78158:"/>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1813" y="322263"/>
            <a:ext cx="8231187" cy="61547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459" name="Text Box 3"/>
          <p:cNvSpPr txBox="1">
            <a:spLocks noChangeArrowheads="1"/>
          </p:cNvSpPr>
          <p:nvPr/>
        </p:nvSpPr>
        <p:spPr bwMode="auto">
          <a:xfrm>
            <a:off x="381000" y="136525"/>
            <a:ext cx="7127372" cy="477310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5000"/>
              </a:lnSpc>
            </a:pPr>
            <a:r>
              <a:rPr lang="en-US" b="1" dirty="0">
                <a:solidFill>
                  <a:schemeClr val="bg1"/>
                </a:solidFill>
                <a:latin typeface="Helvetica" charset="0"/>
              </a:rPr>
              <a:t> </a:t>
            </a:r>
            <a:r>
              <a:rPr lang="en-US" b="1" u="sng" dirty="0" smtClean="0">
                <a:solidFill>
                  <a:schemeClr val="bg1"/>
                </a:solidFill>
                <a:latin typeface="Helvetica" charset="0"/>
              </a:rPr>
              <a:t>MISR - Multi</a:t>
            </a:r>
            <a:r>
              <a:rPr lang="en-US" b="1" u="sng" dirty="0">
                <a:solidFill>
                  <a:schemeClr val="bg1"/>
                </a:solidFill>
                <a:latin typeface="Helvetica" charset="0"/>
              </a:rPr>
              <a:t>-angle Imaging </a:t>
            </a:r>
            <a:r>
              <a:rPr lang="en-US" b="1" u="sng" dirty="0" err="1">
                <a:solidFill>
                  <a:schemeClr val="bg1"/>
                </a:solidFill>
                <a:latin typeface="Helvetica" charset="0"/>
              </a:rPr>
              <a:t>SpectroRadiometer</a:t>
            </a:r>
            <a:endParaRPr lang="en-US" b="1" u="sng" dirty="0">
              <a:solidFill>
                <a:schemeClr val="bg1"/>
              </a:solidFill>
              <a:latin typeface="Helvetica" charset="0"/>
            </a:endParaRPr>
          </a:p>
          <a:p>
            <a:pPr>
              <a:lnSpc>
                <a:spcPct val="125000"/>
              </a:lnSpc>
            </a:pPr>
            <a:r>
              <a:rPr lang="en-US" sz="2000" b="1" dirty="0">
                <a:solidFill>
                  <a:schemeClr val="bg1"/>
                </a:solidFill>
                <a:latin typeface="Helvetica" charset="0"/>
              </a:rPr>
              <a:t>• 360 km swath, </a:t>
            </a:r>
            <a:r>
              <a:rPr lang="en-US" sz="2000" b="1" dirty="0" err="1">
                <a:solidFill>
                  <a:schemeClr val="bg1"/>
                </a:solidFill>
                <a:latin typeface="Helvetica" charset="0"/>
              </a:rPr>
              <a:t>pushbroom</a:t>
            </a:r>
            <a:endParaRPr lang="en-US" sz="2000" b="1" dirty="0">
              <a:solidFill>
                <a:schemeClr val="bg1"/>
              </a:solidFill>
              <a:latin typeface="Helvetica" charset="0"/>
            </a:endParaRPr>
          </a:p>
          <a:p>
            <a:pPr>
              <a:lnSpc>
                <a:spcPct val="125000"/>
              </a:lnSpc>
            </a:pPr>
            <a:r>
              <a:rPr lang="en-US" sz="2000" b="1" dirty="0">
                <a:solidFill>
                  <a:schemeClr val="bg1"/>
                </a:solidFill>
                <a:latin typeface="Helvetica" charset="0"/>
              </a:rPr>
              <a:t>• 443, 550, 670, 865 nm channels</a:t>
            </a:r>
          </a:p>
          <a:p>
            <a:pPr>
              <a:lnSpc>
                <a:spcPct val="125000"/>
              </a:lnSpc>
            </a:pPr>
            <a:r>
              <a:rPr lang="en-US" sz="2000" b="1" dirty="0">
                <a:solidFill>
                  <a:schemeClr val="bg1"/>
                </a:solidFill>
                <a:latin typeface="Helvetica" charset="0"/>
              </a:rPr>
              <a:t>• 275 m – </a:t>
            </a:r>
            <a:r>
              <a:rPr lang="en-US" sz="2000" b="1" dirty="0">
                <a:solidFill>
                  <a:srgbClr val="FFFF00"/>
                </a:solidFill>
                <a:latin typeface="Helvetica" charset="0"/>
              </a:rPr>
              <a:t>1100 km sampling</a:t>
            </a:r>
          </a:p>
          <a:p>
            <a:pPr>
              <a:lnSpc>
                <a:spcPct val="125000"/>
              </a:lnSpc>
            </a:pPr>
            <a:r>
              <a:rPr lang="en-US" sz="2000" b="1" dirty="0">
                <a:solidFill>
                  <a:schemeClr val="bg1"/>
                </a:solidFill>
                <a:latin typeface="Helvetica" charset="0"/>
              </a:rPr>
              <a:t>• 7 minutes to view the same scene</a:t>
            </a:r>
          </a:p>
          <a:p>
            <a:pPr>
              <a:lnSpc>
                <a:spcPct val="125000"/>
              </a:lnSpc>
            </a:pPr>
            <a:r>
              <a:rPr lang="en-US" sz="2000" b="1" dirty="0">
                <a:solidFill>
                  <a:schemeClr val="bg1"/>
                </a:solidFill>
                <a:latin typeface="Helvetica" charset="0"/>
              </a:rPr>
              <a:t>   from all </a:t>
            </a:r>
            <a:r>
              <a:rPr lang="en-US" sz="2000" b="1" dirty="0">
                <a:solidFill>
                  <a:srgbClr val="FFFF00"/>
                </a:solidFill>
                <a:latin typeface="Helvetica" charset="0"/>
              </a:rPr>
              <a:t>9 cameras </a:t>
            </a:r>
          </a:p>
          <a:p>
            <a:pPr>
              <a:lnSpc>
                <a:spcPct val="125000"/>
              </a:lnSpc>
            </a:pPr>
            <a:r>
              <a:rPr lang="en-US" sz="2000" b="1" dirty="0">
                <a:solidFill>
                  <a:schemeClr val="bg1"/>
                </a:solidFill>
                <a:latin typeface="Helvetica" charset="0"/>
              </a:rPr>
              <a:t>• 0</a:t>
            </a:r>
            <a:r>
              <a:rPr lang="en-US" sz="2000" b="1" dirty="0">
                <a:solidFill>
                  <a:schemeClr val="bg1"/>
                </a:solidFill>
                <a:latin typeface="Helvetica" charset="0"/>
                <a:cs typeface="Times New Roman" charset="0"/>
              </a:rPr>
              <a:t>°</a:t>
            </a:r>
            <a:r>
              <a:rPr lang="en-US" sz="2000" b="1" dirty="0">
                <a:solidFill>
                  <a:schemeClr val="bg1"/>
                </a:solidFill>
                <a:latin typeface="Helvetica" charset="0"/>
                <a:ea typeface="Times New Roman" charset="0"/>
                <a:cs typeface="Times New Roman" charset="0"/>
              </a:rPr>
              <a:t>, </a:t>
            </a:r>
            <a:r>
              <a:rPr lang="en-US" sz="2000" b="1" dirty="0">
                <a:solidFill>
                  <a:schemeClr val="bg1"/>
                </a:solidFill>
                <a:latin typeface="Helvetica" charset="0"/>
                <a:cs typeface="Times New Roman" charset="0"/>
              </a:rPr>
              <a:t>26.1°,</a:t>
            </a:r>
            <a:r>
              <a:rPr lang="en-US" sz="2000" b="1" dirty="0">
                <a:solidFill>
                  <a:schemeClr val="bg1"/>
                </a:solidFill>
                <a:latin typeface="Helvetica" charset="0"/>
                <a:ea typeface="Times New Roman" charset="0"/>
                <a:cs typeface="Times New Roman" charset="0"/>
              </a:rPr>
              <a:t> </a:t>
            </a:r>
            <a:r>
              <a:rPr lang="en-US" sz="2000" b="1" dirty="0">
                <a:solidFill>
                  <a:schemeClr val="bg1"/>
                </a:solidFill>
                <a:latin typeface="Helvetica" charset="0"/>
                <a:cs typeface="Times New Roman" charset="0"/>
              </a:rPr>
              <a:t>45.6°, 60.0°, 70.5°</a:t>
            </a:r>
          </a:p>
          <a:p>
            <a:pPr>
              <a:lnSpc>
                <a:spcPct val="125000"/>
              </a:lnSpc>
            </a:pPr>
            <a:r>
              <a:rPr lang="en-US" sz="2000" b="1" dirty="0">
                <a:solidFill>
                  <a:schemeClr val="bg1"/>
                </a:solidFill>
                <a:latin typeface="Helvetica" charset="0"/>
                <a:ea typeface="Times New Roman" charset="0"/>
                <a:cs typeface="Times New Roman" charset="0"/>
              </a:rPr>
              <a:t>• 16 days global coverage</a:t>
            </a:r>
          </a:p>
          <a:p>
            <a:pPr>
              <a:lnSpc>
                <a:spcPct val="125000"/>
              </a:lnSpc>
            </a:pPr>
            <a:endParaRPr lang="en-US" sz="2000" b="1" dirty="0">
              <a:solidFill>
                <a:schemeClr val="bg1"/>
              </a:solidFill>
              <a:latin typeface="Helvetica" charset="0"/>
              <a:ea typeface="Times New Roman" charset="0"/>
              <a:cs typeface="Times New Roman" charset="0"/>
            </a:endParaRPr>
          </a:p>
          <a:p>
            <a:pPr>
              <a:lnSpc>
                <a:spcPct val="125000"/>
              </a:lnSpc>
            </a:pPr>
            <a:r>
              <a:rPr lang="en-US" sz="2000" b="1" dirty="0">
                <a:solidFill>
                  <a:schemeClr val="bg1"/>
                </a:solidFill>
                <a:latin typeface="Helvetica" charset="0"/>
                <a:ea typeface="Times New Roman" charset="0"/>
                <a:cs typeface="Times New Roman" charset="0"/>
              </a:rPr>
              <a:t>• </a:t>
            </a:r>
            <a:r>
              <a:rPr lang="en-US" sz="2000" b="1" dirty="0">
                <a:solidFill>
                  <a:schemeClr val="tx2"/>
                </a:solidFill>
                <a:latin typeface="Helvetica" charset="0"/>
                <a:ea typeface="Times New Roman" charset="0"/>
                <a:cs typeface="Times New Roman" charset="0"/>
              </a:rPr>
              <a:t>Stereo derived CTH at </a:t>
            </a:r>
            <a:r>
              <a:rPr lang="en-US" sz="2000" b="1" i="1" dirty="0">
                <a:solidFill>
                  <a:srgbClr val="FFFF00"/>
                </a:solidFill>
                <a:latin typeface="Helvetica" charset="0"/>
                <a:ea typeface="Times New Roman" charset="0"/>
                <a:cs typeface="Times New Roman" charset="0"/>
              </a:rPr>
              <a:t>1100 m</a:t>
            </a:r>
            <a:r>
              <a:rPr lang="en-US" sz="2000" b="1" i="1" dirty="0">
                <a:solidFill>
                  <a:schemeClr val="tx2"/>
                </a:solidFill>
                <a:latin typeface="Helvetica" charset="0"/>
                <a:ea typeface="Times New Roman" charset="0"/>
                <a:cs typeface="Times New Roman" charset="0"/>
              </a:rPr>
              <a:t> spatial resolution</a:t>
            </a:r>
          </a:p>
          <a:p>
            <a:pPr>
              <a:lnSpc>
                <a:spcPct val="125000"/>
              </a:lnSpc>
            </a:pPr>
            <a:r>
              <a:rPr lang="en-US" sz="2000" b="1" dirty="0">
                <a:solidFill>
                  <a:schemeClr val="tx2"/>
                </a:solidFill>
                <a:latin typeface="Helvetica" charset="0"/>
                <a:ea typeface="Times New Roman" charset="0"/>
                <a:cs typeface="Times New Roman" charset="0"/>
              </a:rPr>
              <a:t>  motion: 0 </a:t>
            </a:r>
            <a:r>
              <a:rPr lang="en-US" sz="2000" b="1" dirty="0">
                <a:solidFill>
                  <a:schemeClr val="tx2"/>
                </a:solidFill>
                <a:latin typeface="Helvetica" charset="0"/>
                <a:cs typeface="Times New Roman" charset="0"/>
              </a:rPr>
              <a:t>°</a:t>
            </a:r>
            <a:r>
              <a:rPr lang="en-US" sz="2000" b="1" dirty="0">
                <a:solidFill>
                  <a:schemeClr val="tx2"/>
                </a:solidFill>
                <a:latin typeface="Helvetica" charset="0"/>
                <a:ea typeface="Times New Roman" charset="0"/>
                <a:cs typeface="Times New Roman" charset="0"/>
              </a:rPr>
              <a:t> - 26.1 </a:t>
            </a:r>
            <a:r>
              <a:rPr lang="en-US" sz="2000" b="1" dirty="0">
                <a:solidFill>
                  <a:schemeClr val="tx2"/>
                </a:solidFill>
                <a:latin typeface="Helvetica" charset="0"/>
                <a:cs typeface="Times New Roman" charset="0"/>
              </a:rPr>
              <a:t>°</a:t>
            </a:r>
            <a:r>
              <a:rPr lang="en-US" sz="2000" b="1" dirty="0">
                <a:solidFill>
                  <a:schemeClr val="tx2"/>
                </a:solidFill>
                <a:latin typeface="Helvetica" charset="0"/>
                <a:ea typeface="Times New Roman" charset="0"/>
                <a:cs typeface="Times New Roman" charset="0"/>
              </a:rPr>
              <a:t> - 70.5 </a:t>
            </a:r>
            <a:r>
              <a:rPr lang="en-US" sz="2000" b="1" dirty="0">
                <a:solidFill>
                  <a:schemeClr val="tx2"/>
                </a:solidFill>
                <a:latin typeface="Helvetica" charset="0"/>
                <a:cs typeface="Times New Roman" charset="0"/>
              </a:rPr>
              <a:t>°</a:t>
            </a:r>
          </a:p>
          <a:p>
            <a:pPr>
              <a:lnSpc>
                <a:spcPct val="125000"/>
              </a:lnSpc>
            </a:pPr>
            <a:r>
              <a:rPr lang="en-US" sz="2000" b="1" dirty="0">
                <a:solidFill>
                  <a:schemeClr val="tx2"/>
                </a:solidFill>
                <a:latin typeface="Helvetica" charset="0"/>
                <a:cs typeface="Times New Roman" charset="0"/>
              </a:rPr>
              <a:t>  </a:t>
            </a:r>
            <a:r>
              <a:rPr lang="en-US" sz="2000" b="1" dirty="0">
                <a:solidFill>
                  <a:srgbClr val="FFFF00"/>
                </a:solidFill>
                <a:latin typeface="Helvetica" charset="0"/>
                <a:cs typeface="Times New Roman" charset="0"/>
              </a:rPr>
              <a:t>height: </a:t>
            </a:r>
            <a:r>
              <a:rPr lang="en-US" sz="2000" b="1" dirty="0">
                <a:solidFill>
                  <a:srgbClr val="FFFF00"/>
                </a:solidFill>
                <a:latin typeface="Helvetica" charset="0"/>
                <a:ea typeface="Times New Roman" charset="0"/>
                <a:cs typeface="Times New Roman" charset="0"/>
              </a:rPr>
              <a:t> 0 </a:t>
            </a:r>
            <a:r>
              <a:rPr lang="en-US" sz="2000" b="1" dirty="0">
                <a:solidFill>
                  <a:srgbClr val="FFFF00"/>
                </a:solidFill>
                <a:latin typeface="Helvetica" charset="0"/>
                <a:cs typeface="Times New Roman" charset="0"/>
              </a:rPr>
              <a:t>°</a:t>
            </a:r>
            <a:r>
              <a:rPr lang="en-US" sz="2000" b="1" dirty="0">
                <a:solidFill>
                  <a:srgbClr val="FFFF00"/>
                </a:solidFill>
                <a:latin typeface="Helvetica" charset="0"/>
                <a:ea typeface="Times New Roman" charset="0"/>
                <a:cs typeface="Times New Roman" charset="0"/>
              </a:rPr>
              <a:t> - 26.1 </a:t>
            </a:r>
            <a:r>
              <a:rPr lang="en-US" sz="2000" b="1" dirty="0">
                <a:solidFill>
                  <a:srgbClr val="FFFF00"/>
                </a:solidFill>
                <a:latin typeface="Helvetica" charset="0"/>
                <a:cs typeface="Times New Roman" charset="0"/>
              </a:rPr>
              <a:t>°</a:t>
            </a:r>
            <a:endParaRPr lang="en-US" sz="2000" b="1" dirty="0">
              <a:solidFill>
                <a:srgbClr val="FFFF00"/>
              </a:solidFill>
              <a:latin typeface="Helvetica" charset="0"/>
              <a:ea typeface="Times New Roman" charset="0"/>
              <a:cs typeface="Times New Roman" charset="0"/>
            </a:endParaRPr>
          </a:p>
        </p:txBody>
      </p:sp>
      <p:sp>
        <p:nvSpPr>
          <p:cNvPr id="19460" name="Text Box 4"/>
          <p:cNvSpPr txBox="1">
            <a:spLocks noChangeArrowheads="1"/>
          </p:cNvSpPr>
          <p:nvPr/>
        </p:nvSpPr>
        <p:spPr bwMode="auto">
          <a:xfrm>
            <a:off x="3352800" y="6491288"/>
            <a:ext cx="5791200"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i="1">
                <a:solidFill>
                  <a:schemeClr val="bg1"/>
                </a:solidFill>
              </a:rPr>
              <a:t>Image courtesy of Shigeru Suzuki and Eric M. De Jong</a:t>
            </a:r>
            <a:endParaRPr lang="en-US" sz="180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1319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INDSMU1P.GIF"/>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6" b="13336"/>
          <a:stretch>
            <a:fillRect/>
          </a:stretch>
        </p:blipFill>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Arial"/>
                <a:cs typeface="Arial"/>
              </a:rPr>
              <a:t>Winds off the coast of Australia</a:t>
            </a:r>
            <a:endParaRPr lang="en-US" sz="2000" b="1" dirty="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252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3"/>
          <p:cNvGrpSpPr/>
          <p:nvPr/>
        </p:nvGrpSpPr>
        <p:grpSpPr>
          <a:xfrm>
            <a:off x="2163200" y="853122"/>
            <a:ext cx="4494323" cy="5725808"/>
            <a:chOff x="1824540" y="751524"/>
            <a:chExt cx="4494323" cy="5725808"/>
          </a:xfrm>
        </p:grpSpPr>
        <p:pic>
          <p:nvPicPr>
            <p:cNvPr id="2" name="Picture 1" descr="mirs1.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27800" y="751524"/>
              <a:ext cx="4491063" cy="2823878"/>
            </a:xfrm>
            <a:prstGeom prst="rect">
              <a:avLst/>
            </a:prstGeom>
          </p:spPr>
        </p:pic>
        <p:pic>
          <p:nvPicPr>
            <p:cNvPr id="3" name="Picture 2" descr="mirs2.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 b="1386"/>
            <a:stretch/>
          </p:blipFill>
          <p:spPr>
            <a:xfrm>
              <a:off x="1824540" y="3381332"/>
              <a:ext cx="4494323" cy="3096000"/>
            </a:xfrm>
            <a:prstGeom prst="rect">
              <a:avLst/>
            </a:prstGeom>
          </p:spPr>
        </p:pic>
      </p:grpSp>
      <p:sp>
        <p:nvSpPr>
          <p:cNvPr id="8" name="TextBox 7"/>
          <p:cNvSpPr txBox="1"/>
          <p:nvPr/>
        </p:nvSpPr>
        <p:spPr>
          <a:xfrm>
            <a:off x="6657523" y="6108766"/>
            <a:ext cx="2374900" cy="369332"/>
          </a:xfrm>
          <a:prstGeom prst="rect">
            <a:avLst/>
          </a:prstGeom>
          <a:noFill/>
        </p:spPr>
        <p:txBody>
          <a:bodyPr wrap="square" rtlCol="0">
            <a:spAutoFit/>
          </a:bodyPr>
          <a:lstStyle/>
          <a:p>
            <a:r>
              <a:rPr lang="en-US" dirty="0" smtClean="0"/>
              <a:t>(</a:t>
            </a:r>
            <a:r>
              <a:rPr lang="en-US" sz="1600" dirty="0" err="1" smtClean="0">
                <a:latin typeface="Arial"/>
                <a:cs typeface="Arial"/>
              </a:rPr>
              <a:t>Marchand</a:t>
            </a:r>
            <a:r>
              <a:rPr lang="en-US" sz="1600" dirty="0" smtClean="0">
                <a:latin typeface="Arial"/>
                <a:cs typeface="Arial"/>
              </a:rPr>
              <a:t>, 2007)</a:t>
            </a:r>
            <a:endParaRPr lang="en-US" sz="1600" dirty="0">
              <a:latin typeface="Arial"/>
              <a:cs typeface="Arial"/>
            </a:endParaRPr>
          </a:p>
        </p:txBody>
      </p:sp>
      <p:sp>
        <p:nvSpPr>
          <p:cNvPr id="9" name="TextBox 8"/>
          <p:cNvSpPr txBox="1"/>
          <p:nvPr/>
        </p:nvSpPr>
        <p:spPr>
          <a:xfrm>
            <a:off x="0" y="383324"/>
            <a:ext cx="9144000" cy="738664"/>
          </a:xfrm>
          <a:prstGeom prst="rect">
            <a:avLst/>
          </a:prstGeom>
          <a:noFill/>
        </p:spPr>
        <p:txBody>
          <a:bodyPr wrap="square" rtlCol="0">
            <a:spAutoFit/>
          </a:bodyPr>
          <a:lstStyle/>
          <a:p>
            <a:pPr algn="ctr"/>
            <a:r>
              <a:rPr lang="en-US" sz="2400" dirty="0" smtClean="0">
                <a:latin typeface="Arial"/>
                <a:cs typeface="Arial"/>
              </a:rPr>
              <a:t>MISR (1100m) / ASTER (90m) Stereo cloud top heights method</a:t>
            </a:r>
          </a:p>
          <a:p>
            <a:r>
              <a:rPr lang="en-US" dirty="0" smtClean="0"/>
              <a:t>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75616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18992"/>
            <a:ext cx="9144000" cy="5828664"/>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03612"/>
            <a:ext cx="9144000" cy="585438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39" y="998825"/>
            <a:ext cx="9158339" cy="5918987"/>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98823"/>
            <a:ext cx="9144000" cy="5901983"/>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4" descr="wfgimm"/>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15610" y="3789774"/>
            <a:ext cx="2963978" cy="318587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8434" name="Text Box 2"/>
          <p:cNvSpPr txBox="1">
            <a:spLocks noChangeArrowheads="1"/>
          </p:cNvSpPr>
          <p:nvPr/>
        </p:nvSpPr>
        <p:spPr bwMode="auto">
          <a:xfrm>
            <a:off x="0" y="533400"/>
            <a:ext cx="8915400"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b="0" dirty="0" smtClean="0"/>
              <a:t>AMVs from GOES </a:t>
            </a:r>
            <a:r>
              <a:rPr lang="en-US" b="0" dirty="0"/>
              <a:t>Sounder Moisture Fields</a:t>
            </a:r>
            <a:endParaRPr lang="en-US" b="0" u="sng" dirty="0"/>
          </a:p>
        </p:txBody>
      </p:sp>
      <p:sp>
        <p:nvSpPr>
          <p:cNvPr id="230403" name="Text Box 3"/>
          <p:cNvSpPr txBox="1">
            <a:spLocks noChangeArrowheads="1"/>
          </p:cNvSpPr>
          <p:nvPr/>
        </p:nvSpPr>
        <p:spPr bwMode="auto">
          <a:xfrm>
            <a:off x="241300" y="1371600"/>
            <a:ext cx="80010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q"/>
            </a:pPr>
            <a:r>
              <a:rPr lang="en-US" sz="1800" b="0" dirty="0"/>
              <a:t> SFOV Temperature and Moisture (RH, </a:t>
            </a:r>
            <a:r>
              <a:rPr lang="en-US" sz="1800" b="0" i="1" dirty="0"/>
              <a:t>Td</a:t>
            </a:r>
            <a:r>
              <a:rPr lang="en-US" sz="1800" b="0" dirty="0"/>
              <a:t>) Profiles   </a:t>
            </a:r>
          </a:p>
        </p:txBody>
      </p:sp>
      <p:sp>
        <p:nvSpPr>
          <p:cNvPr id="230404" name="Text Box 4"/>
          <p:cNvSpPr txBox="1">
            <a:spLocks noChangeArrowheads="1"/>
          </p:cNvSpPr>
          <p:nvPr/>
        </p:nvSpPr>
        <p:spPr bwMode="auto">
          <a:xfrm>
            <a:off x="228600" y="1710269"/>
            <a:ext cx="6096541"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q"/>
            </a:pPr>
            <a:r>
              <a:rPr lang="en-US" sz="1800" b="0" dirty="0"/>
              <a:t> 1h temporal and 10km SFOV nominal spatial resolution</a:t>
            </a:r>
            <a:endParaRPr lang="en-US" sz="1800" i="1" u="sng" dirty="0"/>
          </a:p>
        </p:txBody>
      </p:sp>
      <p:sp>
        <p:nvSpPr>
          <p:cNvPr id="230405" name="Text Box 5"/>
          <p:cNvSpPr txBox="1">
            <a:spLocks noChangeArrowheads="1"/>
          </p:cNvSpPr>
          <p:nvPr/>
        </p:nvSpPr>
        <p:spPr bwMode="auto">
          <a:xfrm>
            <a:off x="228600" y="2032005"/>
            <a:ext cx="8229600"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q"/>
            </a:pPr>
            <a:r>
              <a:rPr lang="en-US" sz="1800" b="0" dirty="0"/>
              <a:t> 40 pressure levels between 1000 and 0.1 </a:t>
            </a:r>
            <a:r>
              <a:rPr lang="en-US" sz="1800" b="0" dirty="0" err="1"/>
              <a:t>hPa</a:t>
            </a:r>
            <a:r>
              <a:rPr lang="en-US" sz="1800" b="0" dirty="0"/>
              <a:t> </a:t>
            </a:r>
            <a:r>
              <a:rPr lang="en-US" sz="1800" b="0" dirty="0">
                <a:sym typeface="Wingdings" charset="0"/>
              </a:rPr>
              <a:t> 30 between</a:t>
            </a:r>
          </a:p>
          <a:p>
            <a:pPr eaLnBrk="1" hangingPunct="1">
              <a:buFont typeface="Wingdings" charset="0"/>
              <a:buNone/>
            </a:pPr>
            <a:r>
              <a:rPr lang="en-US" sz="1800" b="0" dirty="0">
                <a:sym typeface="Wingdings" charset="0"/>
              </a:rPr>
              <a:t>    1000 and 10 </a:t>
            </a:r>
            <a:r>
              <a:rPr lang="en-US" sz="1800" b="0" dirty="0" err="1">
                <a:sym typeface="Wingdings" charset="0"/>
              </a:rPr>
              <a:t>hPa</a:t>
            </a:r>
            <a:endParaRPr lang="en-US" sz="1800" b="0" dirty="0"/>
          </a:p>
        </p:txBody>
      </p:sp>
      <p:sp>
        <p:nvSpPr>
          <p:cNvPr id="230406" name="Text Box 6"/>
          <p:cNvSpPr txBox="1">
            <a:spLocks noChangeArrowheads="1"/>
          </p:cNvSpPr>
          <p:nvPr/>
        </p:nvSpPr>
        <p:spPr bwMode="auto">
          <a:xfrm>
            <a:off x="228600" y="2943264"/>
            <a:ext cx="82296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q"/>
            </a:pPr>
            <a:r>
              <a:rPr lang="en-US" sz="1800" b="0" dirty="0"/>
              <a:t> CIMSS satellite-derived wind algorithm  (</a:t>
            </a:r>
            <a:r>
              <a:rPr lang="en-US" sz="1800" b="0" dirty="0" err="1"/>
              <a:t>Velden</a:t>
            </a:r>
            <a:r>
              <a:rPr lang="en-US" sz="1800" b="0" dirty="0"/>
              <a:t> at al., 2005) </a:t>
            </a:r>
          </a:p>
        </p:txBody>
      </p:sp>
      <p:sp>
        <p:nvSpPr>
          <p:cNvPr id="230408" name="Text Box 8"/>
          <p:cNvSpPr txBox="1">
            <a:spLocks noChangeArrowheads="1"/>
          </p:cNvSpPr>
          <p:nvPr/>
        </p:nvSpPr>
        <p:spPr bwMode="auto">
          <a:xfrm>
            <a:off x="228600" y="3210760"/>
            <a:ext cx="6865982" cy="12003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q"/>
            </a:pPr>
            <a:r>
              <a:rPr lang="en-US" sz="1800" b="0" dirty="0"/>
              <a:t> Ma, X.L., </a:t>
            </a:r>
            <a:r>
              <a:rPr lang="en-US" sz="1800" b="0" dirty="0" err="1"/>
              <a:t>Schmit</a:t>
            </a:r>
            <a:r>
              <a:rPr lang="en-US" sz="1800" b="0" dirty="0"/>
              <a:t>, T. J., Smith, W. L.,1998: A Nonlinear Physical </a:t>
            </a:r>
          </a:p>
          <a:p>
            <a:pPr eaLnBrk="1" hangingPunct="1">
              <a:buFont typeface="Wingdings" charset="0"/>
              <a:buNone/>
            </a:pPr>
            <a:r>
              <a:rPr lang="en-US" sz="1800" b="0" dirty="0"/>
              <a:t>     Retrieval Algorithm - Its Application to the </a:t>
            </a:r>
            <a:r>
              <a:rPr lang="en-US" sz="1800" b="0" i="1" dirty="0"/>
              <a:t>GOES-8/9</a:t>
            </a:r>
            <a:r>
              <a:rPr lang="en-US" sz="1800" b="0" dirty="0"/>
              <a:t> Sounder,</a:t>
            </a:r>
          </a:p>
          <a:p>
            <a:pPr eaLnBrk="1" hangingPunct="1">
              <a:buFont typeface="Wingdings" charset="0"/>
              <a:buNone/>
            </a:pPr>
            <a:r>
              <a:rPr lang="en-US" sz="1800" b="0" dirty="0"/>
              <a:t>     </a:t>
            </a:r>
            <a:r>
              <a:rPr lang="en-US" sz="1800" b="0" i="1" dirty="0"/>
              <a:t>JAM,</a:t>
            </a:r>
            <a:r>
              <a:rPr lang="en-US" sz="1800" b="0" dirty="0"/>
              <a:t> Vol.38, No5, pp.501–513</a:t>
            </a:r>
          </a:p>
          <a:p>
            <a:pPr eaLnBrk="1" hangingPunct="1">
              <a:buFont typeface="Wingdings" charset="0"/>
              <a:buChar char="q"/>
            </a:pPr>
            <a:endParaRPr lang="en-US" sz="1800" b="0" dirty="0"/>
          </a:p>
        </p:txBody>
      </p:sp>
      <p:sp>
        <p:nvSpPr>
          <p:cNvPr id="230409" name="Text Box 9"/>
          <p:cNvSpPr txBox="1">
            <a:spLocks noChangeArrowheads="1"/>
          </p:cNvSpPr>
          <p:nvPr/>
        </p:nvSpPr>
        <p:spPr bwMode="auto">
          <a:xfrm>
            <a:off x="228600" y="2632193"/>
            <a:ext cx="82296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q"/>
            </a:pPr>
            <a:r>
              <a:rPr lang="en-US" sz="1800" b="0" dirty="0"/>
              <a:t> Constant pressure </a:t>
            </a:r>
            <a:r>
              <a:rPr lang="en-US" sz="1800" i="1" u="sng" dirty="0"/>
              <a:t>images</a:t>
            </a:r>
          </a:p>
        </p:txBody>
      </p:sp>
      <p:pic>
        <p:nvPicPr>
          <p:cNvPr id="10" name="Picture 9" descr="sounder.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72015" y="4175646"/>
            <a:ext cx="3511051" cy="245773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583392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81000" y="458752"/>
            <a:ext cx="8229600" cy="10156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b="0" dirty="0"/>
              <a:t>GOES Sounder constant pressure </a:t>
            </a:r>
            <a:r>
              <a:rPr lang="en-US" b="0" i="1" dirty="0" smtClean="0"/>
              <a:t>Td</a:t>
            </a:r>
            <a:r>
              <a:rPr lang="en-US" b="0" dirty="0" smtClean="0"/>
              <a:t> images</a:t>
            </a:r>
            <a:endParaRPr lang="en-US" b="0" dirty="0"/>
          </a:p>
          <a:p>
            <a:pPr algn="ctr" eaLnBrk="1" hangingPunct="1">
              <a:spcBef>
                <a:spcPct val="50000"/>
              </a:spcBef>
            </a:pPr>
            <a:r>
              <a:rPr lang="en-US" dirty="0" smtClean="0"/>
              <a:t> </a:t>
            </a:r>
            <a:endParaRPr lang="en-US" dirty="0"/>
          </a:p>
        </p:txBody>
      </p:sp>
      <p:sp>
        <p:nvSpPr>
          <p:cNvPr id="31747" name="Text Box 3"/>
          <p:cNvSpPr txBox="1">
            <a:spLocks noChangeArrowheads="1"/>
          </p:cNvSpPr>
          <p:nvPr/>
        </p:nvSpPr>
        <p:spPr bwMode="auto">
          <a:xfrm>
            <a:off x="76200" y="4724400"/>
            <a:ext cx="8991600" cy="21698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1800" dirty="0"/>
              <a:t>                       </a:t>
            </a:r>
            <a:r>
              <a:rPr lang="en-US" sz="1800" dirty="0" smtClean="0"/>
              <a:t>Targets, 500mb                                  </a:t>
            </a:r>
            <a:r>
              <a:rPr lang="en-US" sz="1800" dirty="0"/>
              <a:t>Wind </a:t>
            </a:r>
            <a:r>
              <a:rPr lang="en-US" sz="1800" dirty="0" smtClean="0"/>
              <a:t>Vectors, 500mb</a:t>
            </a:r>
            <a:endParaRPr lang="en-US" sz="1800" dirty="0"/>
          </a:p>
          <a:p>
            <a:pPr>
              <a:spcBef>
                <a:spcPct val="50000"/>
              </a:spcBef>
            </a:pPr>
            <a:endParaRPr lang="en-US" sz="1800" dirty="0"/>
          </a:p>
          <a:p>
            <a:pPr algn="ctr">
              <a:spcBef>
                <a:spcPct val="50000"/>
              </a:spcBef>
            </a:pPr>
            <a:r>
              <a:rPr lang="en-US" sz="2000" b="0" u="sng" dirty="0"/>
              <a:t>Constant pressure level </a:t>
            </a:r>
            <a:r>
              <a:rPr lang="en-US" sz="2000" b="0" u="sng" dirty="0" smtClean="0"/>
              <a:t>dew point temperature (Td) </a:t>
            </a:r>
            <a:r>
              <a:rPr lang="en-US" sz="2000" b="0" u="sng" dirty="0"/>
              <a:t>images</a:t>
            </a:r>
            <a:r>
              <a:rPr lang="en-US" sz="2000" b="0" u="sng" dirty="0" smtClean="0"/>
              <a:t> </a:t>
            </a:r>
          </a:p>
          <a:p>
            <a:pPr algn="ctr">
              <a:spcBef>
                <a:spcPct val="50000"/>
              </a:spcBef>
            </a:pPr>
            <a:r>
              <a:rPr lang="en-US" sz="2000" b="0" u="sng" dirty="0" smtClean="0"/>
              <a:t>eliminate </a:t>
            </a:r>
            <a:r>
              <a:rPr lang="en-US" sz="2000" b="0" u="sng" dirty="0"/>
              <a:t>the </a:t>
            </a:r>
            <a:r>
              <a:rPr lang="en-US" sz="2000" b="0" u="sng" dirty="0" smtClean="0"/>
              <a:t>need for AMV </a:t>
            </a:r>
            <a:r>
              <a:rPr lang="en-US" sz="2000" b="0" u="sng" dirty="0"/>
              <a:t>height assignment</a:t>
            </a:r>
            <a:endParaRPr lang="en-US" sz="2000" b="0" dirty="0"/>
          </a:p>
          <a:p>
            <a:pPr>
              <a:spcBef>
                <a:spcPct val="50000"/>
              </a:spcBef>
            </a:pPr>
            <a:endParaRPr lang="en-US" sz="2000" u="sng" dirty="0"/>
          </a:p>
        </p:txBody>
      </p:sp>
      <p:pic>
        <p:nvPicPr>
          <p:cNvPr id="31748" name="Picture 8" descr="2009019_ta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7013" y="1524000"/>
            <a:ext cx="4268787" cy="3200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1749" name="Picture 9" descr="2009019_winds"/>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6613" y="1524000"/>
            <a:ext cx="4268787" cy="3200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068559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152400" y="304800"/>
            <a:ext cx="8991600"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b="0" dirty="0" smtClean="0"/>
              <a:t>Example:  </a:t>
            </a:r>
            <a:r>
              <a:rPr lang="en-US" b="0" dirty="0"/>
              <a:t>5 December </a:t>
            </a:r>
            <a:r>
              <a:rPr lang="en-US" b="0" dirty="0" smtClean="0"/>
              <a:t>2003</a:t>
            </a:r>
            <a:endParaRPr lang="en-US" b="0" dirty="0"/>
          </a:p>
        </p:txBody>
      </p:sp>
      <p:grpSp>
        <p:nvGrpSpPr>
          <p:cNvPr id="2" name="Group 12"/>
          <p:cNvGrpSpPr>
            <a:grpSpLocks/>
          </p:cNvGrpSpPr>
          <p:nvPr/>
        </p:nvGrpSpPr>
        <p:grpSpPr bwMode="auto">
          <a:xfrm>
            <a:off x="533400" y="990600"/>
            <a:ext cx="8077200" cy="5718175"/>
            <a:chOff x="336" y="624"/>
            <a:chExt cx="5088" cy="3602"/>
          </a:xfrm>
        </p:grpSpPr>
        <p:pic>
          <p:nvPicPr>
            <p:cNvPr id="33796" name="Picture 4" descr="3D2003339raw_anim"/>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6" y="624"/>
              <a:ext cx="4560" cy="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3797" name="Text Box 8"/>
            <p:cNvSpPr txBox="1">
              <a:spLocks noChangeArrowheads="1"/>
            </p:cNvSpPr>
            <p:nvPr/>
          </p:nvSpPr>
          <p:spPr bwMode="auto">
            <a:xfrm>
              <a:off x="3072" y="3984"/>
              <a:ext cx="1536" cy="231"/>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1800"/>
                <a:t>               12:00 UTC</a:t>
              </a:r>
            </a:p>
          </p:txBody>
        </p:sp>
        <p:pic>
          <p:nvPicPr>
            <p:cNvPr id="33798" name="Picture 6" descr="c015000"/>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6" y="624"/>
              <a:ext cx="528" cy="3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3799" name="Text Box 9"/>
            <p:cNvSpPr txBox="1">
              <a:spLocks noChangeArrowheads="1"/>
            </p:cNvSpPr>
            <p:nvPr/>
          </p:nvSpPr>
          <p:spPr bwMode="auto">
            <a:xfrm>
              <a:off x="4896" y="3976"/>
              <a:ext cx="528" cy="250"/>
            </a:xfrm>
            <a:prstGeom prst="rect">
              <a:avLst/>
            </a:prstGeom>
            <a:solidFill>
              <a:schemeClr val="bg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000">
                  <a:latin typeface="Arial Narrow" charset="0"/>
                </a:rPr>
                <a:t>  km</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075159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52400" y="304800"/>
            <a:ext cx="8991600"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b="0" dirty="0" smtClean="0"/>
              <a:t>Example:  </a:t>
            </a:r>
            <a:r>
              <a:rPr lang="en-US" b="0" dirty="0"/>
              <a:t>5 December </a:t>
            </a:r>
            <a:r>
              <a:rPr lang="en-US" b="0" dirty="0" smtClean="0"/>
              <a:t>2003</a:t>
            </a:r>
            <a:endParaRPr lang="en-US" b="0" dirty="0"/>
          </a:p>
        </p:txBody>
      </p:sp>
      <p:pic>
        <p:nvPicPr>
          <p:cNvPr id="35844" name="Picture 6" descr="3Dwinds2003339raw3"/>
          <p:cNvPicPr>
            <a:picLocks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992188"/>
            <a:ext cx="7239000" cy="57134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5845" name="Text Box 5"/>
          <p:cNvSpPr txBox="1">
            <a:spLocks noChangeArrowheads="1"/>
          </p:cNvSpPr>
          <p:nvPr/>
        </p:nvSpPr>
        <p:spPr bwMode="auto">
          <a:xfrm>
            <a:off x="4800600" y="6343650"/>
            <a:ext cx="2438400" cy="366713"/>
          </a:xfrm>
          <a:prstGeom prst="rect">
            <a:avLst/>
          </a:prstGeom>
          <a:solidFill>
            <a:schemeClr val="bg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1800" dirty="0"/>
              <a:t>               12:00 UTC</a:t>
            </a:r>
          </a:p>
        </p:txBody>
      </p:sp>
      <p:grpSp>
        <p:nvGrpSpPr>
          <p:cNvPr id="2" name="Group 7"/>
          <p:cNvGrpSpPr>
            <a:grpSpLocks/>
          </p:cNvGrpSpPr>
          <p:nvPr/>
        </p:nvGrpSpPr>
        <p:grpSpPr bwMode="auto">
          <a:xfrm>
            <a:off x="7772400" y="990600"/>
            <a:ext cx="838200" cy="5718175"/>
            <a:chOff x="4896" y="624"/>
            <a:chExt cx="528" cy="3602"/>
          </a:xfrm>
        </p:grpSpPr>
        <p:pic>
          <p:nvPicPr>
            <p:cNvPr id="35847" name="Picture 8" descr="c015000"/>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6" y="624"/>
              <a:ext cx="528" cy="3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5848" name="Text Box 9"/>
            <p:cNvSpPr txBox="1">
              <a:spLocks noChangeArrowheads="1"/>
            </p:cNvSpPr>
            <p:nvPr/>
          </p:nvSpPr>
          <p:spPr bwMode="auto">
            <a:xfrm>
              <a:off x="4896" y="3976"/>
              <a:ext cx="528" cy="250"/>
            </a:xfrm>
            <a:prstGeom prst="rect">
              <a:avLst/>
            </a:prstGeom>
            <a:solidFill>
              <a:schemeClr val="bg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000">
                  <a:latin typeface="Arial Narrow" charset="0"/>
                </a:rPr>
                <a:t>  km</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125049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922335" y="1396610"/>
            <a:ext cx="6664939" cy="4493538"/>
          </a:xfrm>
          <a:prstGeom prst="rect">
            <a:avLst/>
          </a:prstGeom>
          <a:noFill/>
        </p:spPr>
        <p:txBody>
          <a:bodyPr wrap="square" rtlCol="0">
            <a:spAutoFit/>
          </a:bodyPr>
          <a:lstStyle/>
          <a:p>
            <a:r>
              <a:rPr lang="en-US" sz="2600" dirty="0" smtClean="0">
                <a:latin typeface="Arial"/>
              </a:rPr>
              <a:t>Thank you!</a:t>
            </a:r>
          </a:p>
          <a:p>
            <a:endParaRPr lang="en-US" sz="2600" dirty="0" smtClean="0">
              <a:latin typeface="Arial"/>
            </a:endParaRPr>
          </a:p>
          <a:p>
            <a:endParaRPr lang="en-US" sz="2600" dirty="0" smtClean="0">
              <a:latin typeface="Arial"/>
            </a:endParaRPr>
          </a:p>
          <a:p>
            <a:endParaRPr lang="en-US" sz="2600" dirty="0" smtClean="0">
              <a:latin typeface="Arial"/>
            </a:endParaRPr>
          </a:p>
          <a:p>
            <a:endParaRPr lang="en-US" sz="2600" dirty="0" smtClean="0">
              <a:latin typeface="Arial"/>
            </a:endParaRPr>
          </a:p>
          <a:p>
            <a:endParaRPr lang="en-US" sz="2600" dirty="0" smtClean="0">
              <a:latin typeface="Arial"/>
            </a:endParaRPr>
          </a:p>
          <a:p>
            <a:endParaRPr lang="en-US" sz="2600" dirty="0" smtClean="0">
              <a:latin typeface="Arial"/>
            </a:endParaRPr>
          </a:p>
          <a:p>
            <a:endParaRPr lang="en-US" sz="2600" dirty="0" smtClean="0">
              <a:latin typeface="Arial"/>
            </a:endParaRPr>
          </a:p>
          <a:p>
            <a:endParaRPr lang="en-US" sz="2600" dirty="0" smtClean="0">
              <a:latin typeface="Arial"/>
            </a:endParaRPr>
          </a:p>
          <a:p>
            <a:r>
              <a:rPr lang="en-US" sz="2600" dirty="0" smtClean="0">
                <a:latin typeface="Arial"/>
                <a:hlinkClick r:id="rId2"/>
              </a:rPr>
              <a:t>http://cimss.ssec.wisc.edu/iwwg/iwwg.html</a:t>
            </a:r>
            <a:endParaRPr lang="en-US" sz="2600" dirty="0" smtClean="0">
              <a:latin typeface="Arial"/>
            </a:endParaRPr>
          </a:p>
          <a:p>
            <a:endParaRPr lang="en-US" sz="2600" dirty="0">
              <a:latin typeface="Arial"/>
            </a:endParaRPr>
          </a:p>
        </p:txBody>
      </p:sp>
      <p:pic>
        <p:nvPicPr>
          <p:cNvPr id="6" name="Picture 12" descr="logocol"/>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83455" y="2249514"/>
            <a:ext cx="3572447" cy="23917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INDSMU2P.GIF"/>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6" b="13336"/>
          <a:stretch>
            <a:fillRect/>
          </a:stretch>
        </p:blipFill>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Arial"/>
                <a:cs typeface="Arial"/>
              </a:rPr>
              <a:t>Winds off the coast of Australia</a:t>
            </a:r>
            <a:endParaRPr lang="en-US" sz="2000" b="1" dirty="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88417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450" y="831850"/>
            <a:ext cx="8293100" cy="51943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650" y="914400"/>
            <a:ext cx="8394700" cy="50292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0" y="304800"/>
            <a:ext cx="8331200" cy="62484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0" y="304800"/>
            <a:ext cx="8331200" cy="62484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0" y="304800"/>
            <a:ext cx="8331200" cy="6248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INDSMU3P.GIF"/>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6" b="13336"/>
          <a:stretch>
            <a:fillRect/>
          </a:stretch>
        </p:blipFill>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Arial"/>
                <a:cs typeface="Arial"/>
              </a:rPr>
              <a:t>Winds off the coast of Australia</a:t>
            </a:r>
            <a:endParaRPr lang="en-US" sz="2000" b="1" dirty="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6325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INDSMU4P.GIF"/>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6" b="13336"/>
          <a:stretch>
            <a:fillRect/>
          </a:stretch>
        </p:blipFill>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Arial"/>
                <a:cs typeface="Arial"/>
              </a:rPr>
              <a:t>Winds off the coast of Australia</a:t>
            </a:r>
            <a:endParaRPr lang="en-US" sz="2000" b="1" dirty="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0417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1455</TotalTime>
  <Words>4793</Words>
  <Application>Microsoft Macintosh PowerPoint</Application>
  <PresentationFormat>On-screen Show (4:3)</PresentationFormat>
  <Paragraphs>553</Paragraphs>
  <Slides>74</Slides>
  <Notes>22</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74</vt:i4>
      </vt:variant>
    </vt:vector>
  </HeadingPairs>
  <TitlesOfParts>
    <vt:vector size="77" baseType="lpstr">
      <vt:lpstr>Office Theme</vt:lpstr>
      <vt:lpstr>???</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Situation dependent observation errors</vt:lpstr>
      <vt:lpstr>Slide 28</vt:lpstr>
      <vt:lpstr>Slide 29</vt:lpstr>
      <vt:lpstr>Slide 30</vt:lpstr>
      <vt:lpstr>Slide 31</vt:lpstr>
      <vt:lpstr>Slide 32</vt:lpstr>
      <vt:lpstr>Slide 33</vt:lpstr>
      <vt:lpstr>Slide 34</vt:lpstr>
      <vt:lpstr>Slide 35</vt:lpstr>
      <vt:lpstr>O-B / O-A : U wind Component</vt:lpstr>
      <vt:lpstr>O-B / O-A : V wind Component</vt:lpstr>
      <vt:lpstr>Slide 38</vt:lpstr>
      <vt:lpstr>Fit to Observations</vt:lpstr>
      <vt:lpstr>Innovations</vt:lpstr>
      <vt:lpstr>Verification Statistics Database (VSDB)</vt:lpstr>
      <vt:lpstr>Analysis State</vt:lpstr>
      <vt:lpstr>Slide 43</vt:lpstr>
      <vt:lpstr>Some examples of AMV use and results...</vt:lpstr>
      <vt:lpstr>Slide 45</vt:lpstr>
      <vt:lpstr>Slide 46</vt:lpstr>
      <vt:lpstr>Slide 47</vt:lpstr>
      <vt:lpstr>Investigating the impact of AMV assimilation on the  African Easterly Jet in the ECMWF Analysis  for African Monsoon Multidisciplinary Analysis (AMMA)   (Anna Agusti-Panareda, Carla Cardinali)  </vt:lpstr>
      <vt:lpstr>Slide 49</vt:lpstr>
      <vt:lpstr>Slide 50</vt:lpstr>
      <vt:lpstr>Slide 51</vt:lpstr>
      <vt:lpstr>NOAA Hurricane Forecast Improvement Program: Assimilation of High-Resolution GOES AMVs in HWRF (PIs: Velden and Lewis (UWisc-CIMSS), Tallapragada (NCEP-EMC) </vt:lpstr>
      <vt:lpstr>Influence of Assimilating High-resolution Satellite-Derived Winds on Mesoscale Analyses and Forecasts of Tropical Cyclones Example: Hurricane Ike (2008) </vt:lpstr>
      <vt:lpstr>Initial Test Case </vt:lpstr>
      <vt:lpstr>NOAA Hurricane Forecast Improvement Program: Assimilation of High-Resolution GOES AMVs in HWRF</vt:lpstr>
      <vt:lpstr>AMVs DA for improved WRF-Chem simulations of  CO2 emissions from isolated sources  (power plant plume)  (S.Utembe, P.Rayner, I.Genkova)    …work in progress…    </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iliana Genkova</dc:creator>
  <cp:lastModifiedBy>iliana Genkova</cp:lastModifiedBy>
  <cp:revision>94</cp:revision>
  <dcterms:created xsi:type="dcterms:W3CDTF">2015-07-29T12:36:44Z</dcterms:created>
  <dcterms:modified xsi:type="dcterms:W3CDTF">2015-07-29T12:41:14Z</dcterms:modified>
</cp:coreProperties>
</file>