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29" r:id="rId3"/>
    <p:sldId id="312" r:id="rId4"/>
    <p:sldId id="313" r:id="rId5"/>
    <p:sldId id="314" r:id="rId6"/>
    <p:sldId id="416" r:id="rId7"/>
    <p:sldId id="318" r:id="rId8"/>
    <p:sldId id="315" r:id="rId9"/>
    <p:sldId id="350" r:id="rId10"/>
    <p:sldId id="319" r:id="rId11"/>
    <p:sldId id="320" r:id="rId12"/>
    <p:sldId id="327" r:id="rId13"/>
    <p:sldId id="328" r:id="rId14"/>
    <p:sldId id="330" r:id="rId15"/>
    <p:sldId id="331" r:id="rId16"/>
    <p:sldId id="334" r:id="rId17"/>
    <p:sldId id="332" r:id="rId18"/>
    <p:sldId id="333" r:id="rId19"/>
    <p:sldId id="340" r:id="rId20"/>
    <p:sldId id="353" r:id="rId21"/>
    <p:sldId id="341" r:id="rId22"/>
    <p:sldId id="345" r:id="rId23"/>
    <p:sldId id="346" r:id="rId24"/>
    <p:sldId id="335" r:id="rId25"/>
    <p:sldId id="336" r:id="rId26"/>
    <p:sldId id="349" r:id="rId27"/>
    <p:sldId id="347" r:id="rId28"/>
    <p:sldId id="348" r:id="rId29"/>
    <p:sldId id="337" r:id="rId30"/>
    <p:sldId id="383" r:id="rId31"/>
    <p:sldId id="338" r:id="rId32"/>
    <p:sldId id="339" r:id="rId33"/>
    <p:sldId id="351" r:id="rId34"/>
    <p:sldId id="326" r:id="rId35"/>
    <p:sldId id="325" r:id="rId36"/>
    <p:sldId id="415" r:id="rId37"/>
    <p:sldId id="379" r:id="rId38"/>
    <p:sldId id="414" r:id="rId39"/>
    <p:sldId id="321"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B1"/>
    <a:srgbClr val="CF3D52"/>
    <a:srgbClr val="FC10EB"/>
    <a:srgbClr val="00FF00"/>
    <a:srgbClr val="2B0EF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99" autoAdjust="0"/>
    <p:restoredTop sz="92473" autoAdjust="0"/>
  </p:normalViewPr>
  <p:slideViewPr>
    <p:cSldViewPr snapToGrid="0" snapToObjects="1">
      <p:cViewPr>
        <p:scale>
          <a:sx n="50" d="100"/>
          <a:sy n="50" d="100"/>
        </p:scale>
        <p:origin x="-1794" y="-89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4167F6-8FB1-4A05-B252-A2D29E991F01}" type="datetimeFigureOut">
              <a:rPr lang="en-US" smtClean="0"/>
              <a:pPr/>
              <a:t>9/18/2015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E76A34-98D3-4504-901F-D9647B1ABA65}" type="slidenum">
              <a:rPr lang="en-US" smtClean="0"/>
              <a:pPr/>
              <a:t>‹#›</a:t>
            </a:fld>
            <a:endParaRPr lang="en-US" dirty="0"/>
          </a:p>
        </p:txBody>
      </p:sp>
    </p:spTree>
    <p:extLst>
      <p:ext uri="{BB962C8B-B14F-4D97-AF65-F5344CB8AC3E}">
        <p14:creationId xmlns:p14="http://schemas.microsoft.com/office/powerpoint/2010/main" xmlns="" val="3417119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0657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56235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9628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09934"/>
            <a:ext cx="8229600" cy="484159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24" name="Group 23"/>
          <p:cNvGrpSpPr/>
          <p:nvPr userDrawn="1"/>
        </p:nvGrpSpPr>
        <p:grpSpPr>
          <a:xfrm>
            <a:off x="76200" y="6115050"/>
            <a:ext cx="3817939" cy="762000"/>
            <a:chOff x="76200" y="76200"/>
            <a:chExt cx="3817939" cy="762000"/>
          </a:xfrm>
        </p:grpSpPr>
        <p:sp>
          <p:nvSpPr>
            <p:cNvPr id="17" name="Text Box 9"/>
            <p:cNvSpPr txBox="1">
              <a:spLocks noChangeArrowheads="1"/>
            </p:cNvSpPr>
            <p:nvPr userDrawn="1"/>
          </p:nvSpPr>
          <p:spPr bwMode="auto">
            <a:xfrm>
              <a:off x="771526" y="258762"/>
              <a:ext cx="3122613" cy="274638"/>
            </a:xfrm>
            <a:prstGeom prst="rect">
              <a:avLst/>
            </a:prstGeom>
            <a:noFill/>
            <a:ln w="9525">
              <a:noFill/>
              <a:miter lim="800000"/>
              <a:headEnd/>
              <a:tailEnd/>
            </a:ln>
            <a:effectLst/>
          </p:spPr>
          <p:txBody>
            <a:bodyPr>
              <a:spAutoFit/>
            </a:bodyPr>
            <a:lstStyle/>
            <a:p>
              <a:pPr>
                <a:spcBef>
                  <a:spcPct val="50000"/>
                </a:spcBef>
              </a:pPr>
              <a:r>
                <a:rPr lang="en-US" sz="1200" b="1" dirty="0">
                  <a:solidFill>
                    <a:srgbClr val="0066B1"/>
                  </a:solidFill>
                  <a:latin typeface="Arial" pitchFamily="34" charset="0"/>
                </a:rPr>
                <a:t>Global Modeling and Assimilation Office</a:t>
              </a:r>
            </a:p>
          </p:txBody>
        </p:sp>
        <p:sp>
          <p:nvSpPr>
            <p:cNvPr id="18" name="Text Box 10"/>
            <p:cNvSpPr txBox="1">
              <a:spLocks noChangeArrowheads="1"/>
            </p:cNvSpPr>
            <p:nvPr userDrawn="1"/>
          </p:nvSpPr>
          <p:spPr bwMode="auto">
            <a:xfrm>
              <a:off x="784226" y="441325"/>
              <a:ext cx="2909888" cy="396875"/>
            </a:xfrm>
            <a:prstGeom prst="rect">
              <a:avLst/>
            </a:prstGeom>
            <a:noFill/>
            <a:ln w="9525">
              <a:noFill/>
              <a:miter lim="800000"/>
              <a:headEnd/>
              <a:tailEnd/>
            </a:ln>
            <a:effectLst/>
          </p:spPr>
          <p:txBody>
            <a:bodyPr>
              <a:spAutoFit/>
            </a:bodyPr>
            <a:lstStyle/>
            <a:p>
              <a:pPr>
                <a:spcBef>
                  <a:spcPct val="50000"/>
                </a:spcBef>
              </a:pPr>
              <a:r>
                <a:rPr lang="en-US" sz="1000" dirty="0">
                  <a:solidFill>
                    <a:srgbClr val="0066B1"/>
                  </a:solidFill>
                  <a:latin typeface="Arial" pitchFamily="34" charset="0"/>
                </a:rPr>
                <a:t>Goddard Space Flight Center</a:t>
              </a:r>
              <a:br>
                <a:rPr lang="en-US" sz="1000" dirty="0">
                  <a:solidFill>
                    <a:srgbClr val="0066B1"/>
                  </a:solidFill>
                  <a:latin typeface="Arial" pitchFamily="34" charset="0"/>
                </a:rPr>
              </a:br>
              <a:r>
                <a:rPr lang="en-US" sz="1000" dirty="0">
                  <a:solidFill>
                    <a:srgbClr val="0066B1"/>
                  </a:solidFill>
                  <a:latin typeface="Arial" pitchFamily="34" charset="0"/>
                </a:rPr>
                <a:t>National Aeronautics and Space Administration</a:t>
              </a:r>
            </a:p>
          </p:txBody>
        </p:sp>
        <p:pic>
          <p:nvPicPr>
            <p:cNvPr id="13322" name="Picture 10" descr="http://upload.wikimedia.org/wikipedia/commons/thumb/e/e5/NASA_logo.svg/290px-NASA_logo.svg.png"/>
            <p:cNvPicPr>
              <a:picLocks noChangeAspect="1" noChangeArrowheads="1"/>
            </p:cNvPicPr>
            <p:nvPr userDrawn="1"/>
          </p:nvPicPr>
          <p:blipFill>
            <a:blip r:embed="rId13" cstate="print"/>
            <a:srcRect/>
            <a:stretch>
              <a:fillRect/>
            </a:stretch>
          </p:blipFill>
          <p:spPr bwMode="auto">
            <a:xfrm>
              <a:off x="76200" y="76200"/>
              <a:ext cx="838200" cy="693683"/>
            </a:xfrm>
            <a:prstGeom prst="rect">
              <a:avLst/>
            </a:prstGeom>
            <a:noFill/>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rgbClr val="0066B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23259"/>
            <a:ext cx="9144000" cy="1470025"/>
          </a:xfrm>
        </p:spPr>
        <p:txBody>
          <a:bodyPr>
            <a:noAutofit/>
          </a:bodyPr>
          <a:lstStyle/>
          <a:p>
            <a:pPr lvl="0"/>
            <a:r>
              <a:rPr lang="en-US" sz="4800" dirty="0" smtClean="0"/>
              <a:t>Basics of Satellite Observations</a:t>
            </a:r>
            <a:endParaRPr lang="en-US" sz="4800" dirty="0"/>
          </a:p>
        </p:txBody>
      </p:sp>
      <p:sp>
        <p:nvSpPr>
          <p:cNvPr id="3" name="Subtitle 2"/>
          <p:cNvSpPr>
            <a:spLocks noGrp="1"/>
          </p:cNvSpPr>
          <p:nvPr>
            <p:ph type="subTitle" idx="1"/>
          </p:nvPr>
        </p:nvSpPr>
        <p:spPr>
          <a:xfrm>
            <a:off x="0" y="1577394"/>
            <a:ext cx="9144000" cy="3957851"/>
          </a:xfrm>
        </p:spPr>
        <p:txBody>
          <a:bodyPr>
            <a:normAutofit/>
          </a:bodyPr>
          <a:lstStyle/>
          <a:p>
            <a:r>
              <a:rPr lang="en-US" sz="3900" dirty="0" smtClean="0">
                <a:solidFill>
                  <a:schemeClr val="tx1"/>
                </a:solidFill>
              </a:rPr>
              <a:t>Will McCarty</a:t>
            </a:r>
            <a:endParaRPr lang="en-US" sz="3900" baseline="30000" dirty="0" smtClean="0">
              <a:solidFill>
                <a:schemeClr val="tx1"/>
              </a:solidFill>
            </a:endParaRPr>
          </a:p>
          <a:p>
            <a:endParaRPr lang="en-US" dirty="0" smtClean="0"/>
          </a:p>
          <a:p>
            <a:r>
              <a:rPr lang="en-US" dirty="0" smtClean="0"/>
              <a:t>Global Modeling and Assimilation Office</a:t>
            </a:r>
            <a:br>
              <a:rPr lang="en-US" dirty="0" smtClean="0"/>
            </a:br>
            <a:r>
              <a:rPr lang="en-US" dirty="0" smtClean="0"/>
              <a:t>NASA Goddard Space Flight Center </a:t>
            </a:r>
          </a:p>
          <a:p>
            <a:r>
              <a:rPr lang="en-US" dirty="0" smtClean="0"/>
              <a:t/>
            </a:r>
            <a:br>
              <a:rPr lang="en-US" dirty="0" smtClean="0"/>
            </a:br>
            <a:r>
              <a:rPr lang="en-US" dirty="0" smtClean="0"/>
              <a:t>2015 JCSDA Summer Colloquium </a:t>
            </a:r>
          </a:p>
          <a:p>
            <a:r>
              <a:rPr lang="en-US" sz="2900" dirty="0" smtClean="0"/>
              <a:t>28 July </a:t>
            </a:r>
            <a:r>
              <a:rPr lang="en-US" sz="2900" dirty="0" smtClean="0">
                <a:solidFill>
                  <a:schemeClr val="tx1"/>
                </a:solidFill>
              </a:rPr>
              <a:t>2015</a:t>
            </a:r>
            <a:endParaRPr lang="en-US" sz="29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Orbit Characteristics</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0" y="1009934"/>
                <a:ext cx="9144000" cy="5053982"/>
              </a:xfrm>
            </p:spPr>
            <p:txBody>
              <a:bodyPr>
                <a:normAutofit fontScale="92500"/>
              </a:body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𝑐𝑒𝑛𝑡𝑟𝑖𝑝𝑖𝑡𝑎𝑙</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𝑔𝑟𝑎𝑣𝑖𝑡𝑦</m:t>
                          </m:r>
                        </m:sub>
                      </m:sSub>
                    </m:oMath>
                  </m:oMathPara>
                </a14:m>
                <a:endParaRPr lang="en-US" dirty="0" smtClean="0"/>
              </a:p>
              <a:p>
                <a:pPr marL="0" indent="0">
                  <a:buNone/>
                </a:pPr>
                <a:endParaRPr lang="en-US" dirty="0" smtClean="0"/>
              </a:p>
              <a:p>
                <a:pPr marL="0" indent="0" algn="ctr">
                  <a:buNone/>
                </a:pPr>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𝑚</m:t>
                              </m:r>
                            </m:e>
                            <m:sub>
                              <m:r>
                                <a:rPr lang="en-US" sz="2800" i="1">
                                  <a:latin typeface="Cambria Math" panose="02040503050406030204" pitchFamily="18" charset="0"/>
                                </a:rPr>
                                <m:t>𝑠𝑎𝑡𝑒𝑙𝑙𝑖𝑡𝑒</m:t>
                              </m:r>
                            </m:sub>
                          </m:sSub>
                          <m:sSup>
                            <m:sSupPr>
                              <m:ctrlPr>
                                <a:rPr lang="en-US" sz="2800" i="1">
                                  <a:latin typeface="Cambria Math" panose="02040503050406030204" pitchFamily="18" charset="0"/>
                                </a:rPr>
                              </m:ctrlPr>
                            </m:sSupPr>
                            <m:e>
                              <m:sSub>
                                <m:sSubPr>
                                  <m:ctrlPr>
                                    <a:rPr lang="en-US" sz="2800" i="1">
                                      <a:latin typeface="Cambria Math" panose="02040503050406030204" pitchFamily="18" charset="0"/>
                                    </a:rPr>
                                  </m:ctrlPr>
                                </m:sSubPr>
                                <m:e>
                                  <m:r>
                                    <a:rPr lang="en-US" sz="2800" i="1">
                                      <a:latin typeface="Cambria Math" panose="02040503050406030204" pitchFamily="18" charset="0"/>
                                    </a:rPr>
                                    <m:t>𝑣</m:t>
                                  </m:r>
                                </m:e>
                                <m:sub>
                                  <m:r>
                                    <a:rPr lang="en-US" sz="2800" i="1">
                                      <a:latin typeface="Cambria Math" panose="02040503050406030204" pitchFamily="18" charset="0"/>
                                    </a:rPr>
                                    <m:t>𝑠𝑎𝑡𝑒𝑙𝑙𝑖𝑡𝑒</m:t>
                                  </m:r>
                                </m:sub>
                              </m:sSub>
                            </m:e>
                            <m:sup>
                              <m:r>
                                <a:rPr lang="en-US" sz="2800" i="1">
                                  <a:latin typeface="Cambria Math" panose="02040503050406030204" pitchFamily="18" charset="0"/>
                                </a:rPr>
                                <m:t>2</m:t>
                              </m:r>
                            </m:sup>
                          </m:sSup>
                        </m:num>
                        <m:den>
                          <m:sSub>
                            <m:sSubPr>
                              <m:ctrlPr>
                                <a:rPr lang="en-US" sz="2800" i="1">
                                  <a:latin typeface="Cambria Math" panose="02040503050406030204" pitchFamily="18" charset="0"/>
                                </a:rPr>
                              </m:ctrlPr>
                            </m:sSubPr>
                            <m:e>
                              <m:r>
                                <a:rPr lang="en-US" sz="2800" i="1">
                                  <a:latin typeface="Cambria Math" panose="02040503050406030204" pitchFamily="18" charset="0"/>
                                </a:rPr>
                                <m:t>𝑟</m:t>
                              </m:r>
                            </m:e>
                            <m:sub>
                              <m:r>
                                <a:rPr lang="en-US" sz="2800" i="1">
                                  <a:latin typeface="Cambria Math" panose="02040503050406030204" pitchFamily="18" charset="0"/>
                                </a:rPr>
                                <m:t>𝑒𝑎𝑟𝑡h</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𝑟</m:t>
                              </m:r>
                            </m:e>
                            <m:sub>
                              <m:r>
                                <a:rPr lang="en-US" sz="2800" i="1">
                                  <a:latin typeface="Cambria Math" panose="02040503050406030204" pitchFamily="18" charset="0"/>
                                </a:rPr>
                                <m:t>𝑠𝑎𝑡𝑒𝑙𝑙𝑖𝑡𝑒</m:t>
                              </m:r>
                            </m:sub>
                          </m:sSub>
                        </m:den>
                      </m:f>
                      <m:r>
                        <a:rPr lang="en-US" sz="2800" i="1">
                          <a:latin typeface="Cambria Math" panose="02040503050406030204" pitchFamily="18" charset="0"/>
                        </a:rPr>
                        <m:t>= </m:t>
                      </m:r>
                      <m:r>
                        <a:rPr lang="en-US" sz="2800" i="1">
                          <a:latin typeface="Cambria Math" panose="02040503050406030204" pitchFamily="18" charset="0"/>
                        </a:rPr>
                        <m:t>𝐺</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𝑚</m:t>
                              </m:r>
                            </m:e>
                            <m:sub>
                              <m:r>
                                <a:rPr lang="en-US" sz="2800" i="1">
                                  <a:latin typeface="Cambria Math" panose="02040503050406030204" pitchFamily="18" charset="0"/>
                                </a:rPr>
                                <m:t>𝑠𝑎𝑡𝑒𝑙𝑙𝑖𝑡𝑒</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𝑚</m:t>
                              </m:r>
                            </m:e>
                            <m:sub>
                              <m:r>
                                <a:rPr lang="en-US" sz="2800" i="1">
                                  <a:latin typeface="Cambria Math" panose="02040503050406030204" pitchFamily="18" charset="0"/>
                                </a:rPr>
                                <m:t>𝑒𝑎𝑟𝑡h</m:t>
                              </m:r>
                            </m:sub>
                          </m:sSub>
                        </m:num>
                        <m:den>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𝑟</m:t>
                                      </m:r>
                                    </m:e>
                                    <m:sub>
                                      <m:r>
                                        <a:rPr lang="en-US" sz="2800" i="1">
                                          <a:latin typeface="Cambria Math" panose="02040503050406030204" pitchFamily="18" charset="0"/>
                                        </a:rPr>
                                        <m:t>𝑒𝑎𝑟𝑡h</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𝑟</m:t>
                                      </m:r>
                                    </m:e>
                                    <m:sub>
                                      <m:r>
                                        <a:rPr lang="en-US" sz="2800" i="1">
                                          <a:latin typeface="Cambria Math" panose="02040503050406030204" pitchFamily="18" charset="0"/>
                                        </a:rPr>
                                        <m:t>𝑠𝑎𝑡𝑒𝑙𝑙𝑖𝑡𝑒</m:t>
                                      </m:r>
                                    </m:sub>
                                  </m:sSub>
                                </m:e>
                              </m:d>
                            </m:e>
                            <m:sup>
                              <m:r>
                                <a:rPr lang="en-US" sz="2800" i="1">
                                  <a:latin typeface="Cambria Math" panose="02040503050406030204" pitchFamily="18" charset="0"/>
                                </a:rPr>
                                <m:t>2</m:t>
                              </m:r>
                            </m:sup>
                          </m:sSup>
                        </m:den>
                      </m:f>
                    </m:oMath>
                  </m:oMathPara>
                </a14:m>
                <a:endParaRPr lang="en-US" sz="2800" dirty="0" smtClean="0"/>
              </a:p>
              <a:p>
                <a:pPr marL="0" indent="0" algn="ctr">
                  <a:buNone/>
                </a:pPr>
                <a:endParaRPr lang="en-US" sz="2800" dirty="0"/>
              </a:p>
              <a:p>
                <a:pPr marL="0" indent="0" algn="ctr">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𝑣</m:t>
                          </m:r>
                        </m:e>
                        <m:sub>
                          <m:r>
                            <a:rPr lang="en-US" sz="2800" i="1">
                              <a:latin typeface="Cambria Math" panose="02040503050406030204" pitchFamily="18" charset="0"/>
                            </a:rPr>
                            <m:t>𝑠𝑎𝑡𝑒𝑙𝑙𝑖𝑡𝑒</m:t>
                          </m:r>
                        </m:sub>
                      </m:sSub>
                      <m:r>
                        <a:rPr lang="en-US" sz="2800" i="1">
                          <a:latin typeface="Cambria Math" panose="02040503050406030204" pitchFamily="18" charset="0"/>
                        </a:rPr>
                        <m:t>= </m:t>
                      </m:r>
                      <m:rad>
                        <m:radPr>
                          <m:degHide m:val="on"/>
                          <m:ctrlPr>
                            <a:rPr lang="en-US" sz="2800" i="1">
                              <a:latin typeface="Cambria Math" panose="02040503050406030204" pitchFamily="18" charset="0"/>
                            </a:rPr>
                          </m:ctrlPr>
                        </m:radPr>
                        <m:deg/>
                        <m:e>
                          <m:f>
                            <m:fPr>
                              <m:ctrlPr>
                                <a:rPr lang="en-US" sz="2800" i="1">
                                  <a:latin typeface="Cambria Math" panose="02040503050406030204" pitchFamily="18" charset="0"/>
                                </a:rPr>
                              </m:ctrlPr>
                            </m:fPr>
                            <m:num>
                              <m:r>
                                <a:rPr lang="en-US" sz="2800" i="1">
                                  <a:latin typeface="Cambria Math" panose="02040503050406030204" pitchFamily="18" charset="0"/>
                                </a:rPr>
                                <m:t>𝐺</m:t>
                              </m:r>
                              <m:sSub>
                                <m:sSubPr>
                                  <m:ctrlPr>
                                    <a:rPr lang="en-US" sz="2800" i="1">
                                      <a:latin typeface="Cambria Math" panose="02040503050406030204" pitchFamily="18" charset="0"/>
                                    </a:rPr>
                                  </m:ctrlPr>
                                </m:sSubPr>
                                <m:e>
                                  <m:r>
                                    <a:rPr lang="en-US" sz="2800" i="1">
                                      <a:latin typeface="Cambria Math" panose="02040503050406030204" pitchFamily="18" charset="0"/>
                                    </a:rPr>
                                    <m:t>𝑚</m:t>
                                  </m:r>
                                </m:e>
                                <m:sub>
                                  <m:r>
                                    <a:rPr lang="en-US" sz="2800" i="1">
                                      <a:latin typeface="Cambria Math" panose="02040503050406030204" pitchFamily="18" charset="0"/>
                                    </a:rPr>
                                    <m:t>𝑒𝑎𝑟𝑡h</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𝑟</m:t>
                                  </m:r>
                                </m:e>
                                <m:sub>
                                  <m:r>
                                    <a:rPr lang="en-US" sz="2800" i="1">
                                      <a:latin typeface="Cambria Math" panose="02040503050406030204" pitchFamily="18" charset="0"/>
                                    </a:rPr>
                                    <m:t>𝑒𝑎𝑟𝑡h</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𝑟</m:t>
                                  </m:r>
                                </m:e>
                                <m:sub>
                                  <m:r>
                                    <a:rPr lang="en-US" sz="2800" i="1">
                                      <a:latin typeface="Cambria Math" panose="02040503050406030204" pitchFamily="18" charset="0"/>
                                    </a:rPr>
                                    <m:t>𝑠𝑎𝑡𝑒𝑙𝑙𝑖𝑡𝑒</m:t>
                                  </m:r>
                                </m:sub>
                              </m:sSub>
                            </m:den>
                          </m:f>
                        </m:e>
                      </m:rad>
                    </m:oMath>
                  </m:oMathPara>
                </a14:m>
                <a:endParaRPr lang="en-US" sz="2800" dirty="0" smtClean="0"/>
              </a:p>
              <a:p>
                <a:pPr marL="0" indent="0" algn="ctr">
                  <a:buNone/>
                </a:pPr>
                <a:endParaRPr lang="en-US" sz="2800" dirty="0" smtClean="0"/>
              </a:p>
              <a:p>
                <a:pPr marL="0" indent="0" algn="ctr">
                  <a:buNone/>
                </a:pPr>
                <a:r>
                  <a:rPr lang="en-US" sz="2800" dirty="0" smtClean="0"/>
                  <a:t>All that matters for your orbit is that put it at the right height at the right velocity!</a:t>
                </a:r>
                <a:endParaRPr lang="en-US" sz="28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0" y="1009934"/>
                <a:ext cx="9144000" cy="5053982"/>
              </a:xfrm>
              <a:blipFill rotWithShape="0">
                <a:blip r:embed="rId2" cstate="print"/>
                <a:stretch>
                  <a:fillRect b="-2171"/>
                </a:stretch>
              </a:blipFill>
            </p:spPr>
            <p:txBody>
              <a:bodyPr/>
              <a:lstStyle/>
              <a:p>
                <a:r>
                  <a:rPr lang="en-US">
                    <a:noFill/>
                  </a:rPr>
                  <a:t> </a:t>
                </a:r>
              </a:p>
            </p:txBody>
          </p:sp>
        </mc:Fallback>
      </mc:AlternateContent>
    </p:spTree>
    <p:extLst>
      <p:ext uri="{BB962C8B-B14F-4D97-AF65-F5344CB8AC3E}">
        <p14:creationId xmlns:p14="http://schemas.microsoft.com/office/powerpoint/2010/main" xmlns="" val="2011377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Orbital Characteristics</a:t>
            </a:r>
            <a:endParaRPr lang="en-US" dirty="0"/>
          </a:p>
        </p:txBody>
      </p:sp>
      <p:sp>
        <p:nvSpPr>
          <p:cNvPr id="3" name="Content Placeholder 2"/>
          <p:cNvSpPr>
            <a:spLocks noGrp="1"/>
          </p:cNvSpPr>
          <p:nvPr>
            <p:ph idx="1"/>
          </p:nvPr>
        </p:nvSpPr>
        <p:spPr/>
        <p:txBody>
          <a:bodyPr>
            <a:normAutofit lnSpcReduction="10000"/>
          </a:bodyPr>
          <a:lstStyle/>
          <a:p>
            <a:pPr marL="223838" indent="-223838">
              <a:buNone/>
            </a:pPr>
            <a:r>
              <a:rPr lang="en-US" dirty="0" smtClean="0"/>
              <a:t>Now you can play games to determine different orbits, and these can be used to determine idealized sampling strategies </a:t>
            </a:r>
          </a:p>
          <a:p>
            <a:pPr marL="223838" indent="-223838">
              <a:buNone/>
            </a:pPr>
            <a:endParaRPr lang="en-US" dirty="0"/>
          </a:p>
          <a:p>
            <a:pPr marL="223838" indent="-223838">
              <a:buNone/>
            </a:pPr>
            <a:r>
              <a:rPr lang="en-US" dirty="0" smtClean="0"/>
              <a:t>We will now walk through a few typical (and atypical) types of orbits in the earth sciences</a:t>
            </a:r>
          </a:p>
          <a:p>
            <a:pPr lvl="1"/>
            <a:r>
              <a:rPr lang="en-US" dirty="0" smtClean="0"/>
              <a:t>Sun-synchronous</a:t>
            </a:r>
          </a:p>
          <a:p>
            <a:pPr lvl="1"/>
            <a:r>
              <a:rPr lang="en-US" dirty="0" smtClean="0"/>
              <a:t>Geosynchronous (or geostationary)</a:t>
            </a:r>
          </a:p>
          <a:p>
            <a:pPr lvl="1"/>
            <a:r>
              <a:rPr lang="en-US" dirty="0" err="1" smtClean="0"/>
              <a:t>Molniya</a:t>
            </a:r>
            <a:endParaRPr lang="en-US" dirty="0" smtClean="0"/>
          </a:p>
          <a:p>
            <a:pPr lvl="1"/>
            <a:r>
              <a:rPr lang="en-US" dirty="0" smtClean="0"/>
              <a:t>Low inclination, low-earth orbits</a:t>
            </a:r>
          </a:p>
          <a:p>
            <a:pPr lvl="1"/>
            <a:endParaRPr lang="en-US" dirty="0"/>
          </a:p>
        </p:txBody>
      </p:sp>
    </p:spTree>
    <p:extLst>
      <p:ext uri="{BB962C8B-B14F-4D97-AF65-F5344CB8AC3E}">
        <p14:creationId xmlns:p14="http://schemas.microsoft.com/office/powerpoint/2010/main" xmlns="" val="26688182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Orbital Characteristics</a:t>
            </a:r>
            <a:endParaRPr lang="en-US" dirty="0"/>
          </a:p>
        </p:txBody>
      </p:sp>
      <p:sp>
        <p:nvSpPr>
          <p:cNvPr id="3" name="Content Placeholder 2"/>
          <p:cNvSpPr>
            <a:spLocks noGrp="1"/>
          </p:cNvSpPr>
          <p:nvPr>
            <p:ph idx="1"/>
          </p:nvPr>
        </p:nvSpPr>
        <p:spPr>
          <a:xfrm>
            <a:off x="0" y="1009934"/>
            <a:ext cx="5321132" cy="4841591"/>
          </a:xfrm>
        </p:spPr>
        <p:txBody>
          <a:bodyPr>
            <a:normAutofit fontScale="85000" lnSpcReduction="20000"/>
          </a:bodyPr>
          <a:lstStyle/>
          <a:p>
            <a:pPr marL="0" indent="0">
              <a:buNone/>
            </a:pPr>
            <a:r>
              <a:rPr lang="en-US" dirty="0" smtClean="0"/>
              <a:t>Quick definitions:</a:t>
            </a:r>
          </a:p>
          <a:p>
            <a:pPr marL="0" indent="0">
              <a:buNone/>
            </a:pPr>
            <a:endParaRPr lang="en-US" dirty="0" smtClean="0"/>
          </a:p>
          <a:p>
            <a:pPr marL="0" indent="0">
              <a:buNone/>
            </a:pPr>
            <a:r>
              <a:rPr lang="en-US" dirty="0" smtClean="0"/>
              <a:t>Orbit Inclination</a:t>
            </a:r>
          </a:p>
          <a:p>
            <a:pPr lvl="1"/>
            <a:r>
              <a:rPr lang="en-US" dirty="0" smtClean="0"/>
              <a:t>The angle of the orbit relative to the equator</a:t>
            </a:r>
          </a:p>
          <a:p>
            <a:pPr marL="0" indent="0">
              <a:buNone/>
            </a:pPr>
            <a:r>
              <a:rPr lang="en-US" dirty="0" smtClean="0"/>
              <a:t>Orbit Period</a:t>
            </a:r>
          </a:p>
          <a:p>
            <a:pPr lvl="1"/>
            <a:r>
              <a:rPr lang="en-US" dirty="0" smtClean="0"/>
              <a:t>The time it takes to complete a full orbit </a:t>
            </a:r>
          </a:p>
          <a:p>
            <a:pPr marL="0" indent="0">
              <a:buNone/>
            </a:pPr>
            <a:r>
              <a:rPr lang="en-US" dirty="0" smtClean="0"/>
              <a:t>Orbit Node</a:t>
            </a:r>
          </a:p>
          <a:p>
            <a:pPr lvl="1"/>
            <a:r>
              <a:rPr lang="en-US" dirty="0" smtClean="0"/>
              <a:t>The </a:t>
            </a:r>
            <a:r>
              <a:rPr lang="en-US" i="1" dirty="0"/>
              <a:t>a</a:t>
            </a:r>
            <a:r>
              <a:rPr lang="en-US" i="1" dirty="0" smtClean="0"/>
              <a:t>scending </a:t>
            </a:r>
            <a:r>
              <a:rPr lang="en-US" dirty="0" smtClean="0"/>
              <a:t>node is when the satellite travels from south to north, and the </a:t>
            </a:r>
            <a:r>
              <a:rPr lang="en-US" i="1" dirty="0" smtClean="0"/>
              <a:t>descending</a:t>
            </a:r>
            <a:r>
              <a:rPr lang="en-US" dirty="0" smtClean="0"/>
              <a:t> node is from north to south</a:t>
            </a:r>
          </a:p>
          <a:p>
            <a:pPr marL="0" indent="0">
              <a:buNone/>
            </a:pPr>
            <a:endParaRPr lang="en-US" dirty="0"/>
          </a:p>
        </p:txBody>
      </p:sp>
      <p:pic>
        <p:nvPicPr>
          <p:cNvPr id="2050" name="Picture 2" descr="http://smithplanet.com/stuff/orbiter/dockingimages/align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21132" y="1375609"/>
            <a:ext cx="3582235" cy="35822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09324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Sun-Synchronous Orbits</a:t>
            </a:r>
            <a:endParaRPr lang="en-US" dirty="0"/>
          </a:p>
        </p:txBody>
      </p:sp>
      <p:sp>
        <p:nvSpPr>
          <p:cNvPr id="3" name="Content Placeholder 2"/>
          <p:cNvSpPr>
            <a:spLocks noGrp="1"/>
          </p:cNvSpPr>
          <p:nvPr>
            <p:ph idx="1"/>
          </p:nvPr>
        </p:nvSpPr>
        <p:spPr>
          <a:xfrm>
            <a:off x="0" y="1009934"/>
            <a:ext cx="5149516" cy="5102108"/>
          </a:xfrm>
        </p:spPr>
        <p:txBody>
          <a:bodyPr>
            <a:normAutofit fontScale="85000" lnSpcReduction="10000"/>
          </a:bodyPr>
          <a:lstStyle/>
          <a:p>
            <a:pPr marL="465138" lvl="1"/>
            <a:r>
              <a:rPr lang="en-US" dirty="0" smtClean="0"/>
              <a:t>Low-earth orbit (~800 km)</a:t>
            </a:r>
          </a:p>
          <a:p>
            <a:pPr marL="465138" lvl="1"/>
            <a:r>
              <a:rPr lang="en-US" dirty="0" smtClean="0"/>
              <a:t>High Inclination (polar orbit)</a:t>
            </a:r>
          </a:p>
          <a:p>
            <a:pPr marL="465138" lvl="1"/>
            <a:r>
              <a:rPr lang="en-US" dirty="0" smtClean="0"/>
              <a:t>Orbit period is set based a fractional rotation of the earth underneath it </a:t>
            </a:r>
          </a:p>
          <a:p>
            <a:pPr marL="914400" lvl="2"/>
            <a:r>
              <a:rPr lang="en-US" dirty="0" smtClean="0"/>
              <a:t>The satellite overpasses  the equator at the same local time on its ascending node (e.g. noon at that point)</a:t>
            </a:r>
          </a:p>
          <a:p>
            <a:pPr marL="914400" lvl="2"/>
            <a:r>
              <a:rPr lang="en-US" dirty="0" smtClean="0"/>
              <a:t>e.g. 10 orbits per day? Then the period must be 144 minutes </a:t>
            </a:r>
          </a:p>
          <a:p>
            <a:pPr marL="1379538" lvl="3"/>
            <a:r>
              <a:rPr lang="en-US" dirty="0" smtClean="0"/>
              <a:t>10 orbits * 144 min = 24 </a:t>
            </a:r>
            <a:r>
              <a:rPr lang="en-US" dirty="0" err="1" smtClean="0"/>
              <a:t>hr</a:t>
            </a:r>
            <a:r>
              <a:rPr lang="en-US" dirty="0" smtClean="0"/>
              <a:t> * 60 min</a:t>
            </a:r>
          </a:p>
          <a:p>
            <a:pPr marL="465138" lvl="1"/>
            <a:r>
              <a:rPr lang="en-US" dirty="0" smtClean="0"/>
              <a:t>Orbital plane is consistent in position to the sun</a:t>
            </a:r>
          </a:p>
          <a:p>
            <a:pPr marL="465138" lvl="1"/>
            <a:r>
              <a:rPr lang="en-US" dirty="0" smtClean="0"/>
              <a:t>Allows for consistent global sampling daily</a:t>
            </a:r>
            <a:endParaRPr lang="en-US" dirty="0"/>
          </a:p>
        </p:txBody>
      </p:sp>
      <p:pic>
        <p:nvPicPr>
          <p:cNvPr id="3074" name="Picture 2" descr="With sun-synchronous orbi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54580" y="3240505"/>
            <a:ext cx="3589420" cy="2871537"/>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www.hss-1.us/fcst-cent/casestudies/weather-background/wx-sat_files/image007.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60346" y="1290972"/>
            <a:ext cx="3883653" cy="19495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420972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Geosynchronous (Geostationary) Orbit</a:t>
            </a:r>
            <a:endParaRPr lang="en-US" dirty="0"/>
          </a:p>
        </p:txBody>
      </p:sp>
      <p:sp>
        <p:nvSpPr>
          <p:cNvPr id="3" name="Content Placeholder 2"/>
          <p:cNvSpPr>
            <a:spLocks noGrp="1"/>
          </p:cNvSpPr>
          <p:nvPr>
            <p:ph idx="1"/>
          </p:nvPr>
        </p:nvSpPr>
        <p:spPr>
          <a:xfrm>
            <a:off x="0" y="1122946"/>
            <a:ext cx="5029918" cy="5133473"/>
          </a:xfrm>
        </p:spPr>
        <p:txBody>
          <a:bodyPr>
            <a:normAutofit fontScale="85000" lnSpcReduction="10000"/>
          </a:bodyPr>
          <a:lstStyle/>
          <a:p>
            <a:pPr marL="465138" lvl="1"/>
            <a:r>
              <a:rPr lang="en-US" dirty="0" smtClean="0"/>
              <a:t>High Earth Orbit (~35000 km)</a:t>
            </a:r>
          </a:p>
          <a:p>
            <a:pPr marL="465138" lvl="1"/>
            <a:r>
              <a:rPr lang="en-US" dirty="0" smtClean="0"/>
              <a:t>0° Inclination (orbits over equator)</a:t>
            </a:r>
          </a:p>
          <a:p>
            <a:pPr marL="465138" lvl="1"/>
            <a:r>
              <a:rPr lang="en-US" dirty="0" smtClean="0"/>
              <a:t>Angular velocity of satellite is equal to the angular velocity of Earth</a:t>
            </a:r>
          </a:p>
          <a:p>
            <a:pPr marL="865188" lvl="2"/>
            <a:r>
              <a:rPr lang="en-US" dirty="0" smtClean="0"/>
              <a:t>The relative velocity of the satellite to the earth’s surface is zero</a:t>
            </a:r>
          </a:p>
          <a:p>
            <a:pPr marL="865188" lvl="2"/>
            <a:r>
              <a:rPr lang="en-US" dirty="0" smtClean="0"/>
              <a:t>Therefore, the orbital period is 1 day, just like the earth</a:t>
            </a:r>
          </a:p>
          <a:p>
            <a:pPr marL="465138" lvl="1"/>
            <a:r>
              <a:rPr lang="en-US" dirty="0" smtClean="0"/>
              <a:t>Allows for good local temporal resolution below satellite</a:t>
            </a:r>
          </a:p>
          <a:p>
            <a:pPr marL="865188" lvl="2"/>
            <a:r>
              <a:rPr lang="en-US" dirty="0" smtClean="0"/>
              <a:t>multiple satellites are required for global coverage</a:t>
            </a:r>
          </a:p>
          <a:p>
            <a:pPr marL="865188" lvl="2"/>
            <a:r>
              <a:rPr lang="en-US" dirty="0" smtClean="0"/>
              <a:t>Also, weak for viewing poles because of high viewing angles</a:t>
            </a:r>
          </a:p>
          <a:p>
            <a:pPr marL="465138" lvl="1"/>
            <a:endParaRPr lang="en-US" dirty="0" smtClean="0"/>
          </a:p>
          <a:p>
            <a:pPr marL="865188" lvl="2"/>
            <a:endParaRPr lang="en-US" dirty="0"/>
          </a:p>
        </p:txBody>
      </p:sp>
      <p:pic>
        <p:nvPicPr>
          <p:cNvPr id="4098" name="Picture 2" descr="http://www.hss-1.us/fcst-cent/casestudies/weather-background/wx-sat_files/image003.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29918" y="996287"/>
            <a:ext cx="4114082" cy="1764882"/>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weather.msfc.nasa.gov/GOES/VFG13-1145201519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29918" y="3091182"/>
            <a:ext cx="4114082" cy="3740829"/>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http://weather.msfc.nasa.gov/GOES/VFG13-1445201519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29918" y="3091182"/>
            <a:ext cx="4114082" cy="37408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55286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Molnyia</a:t>
            </a:r>
            <a:r>
              <a:rPr lang="en-US" dirty="0" smtClean="0"/>
              <a:t> Orbit</a:t>
            </a:r>
            <a:endParaRPr lang="en-US" dirty="0"/>
          </a:p>
        </p:txBody>
      </p:sp>
      <p:sp>
        <p:nvSpPr>
          <p:cNvPr id="3" name="Content Placeholder 2"/>
          <p:cNvSpPr>
            <a:spLocks noGrp="1"/>
          </p:cNvSpPr>
          <p:nvPr>
            <p:ph idx="1"/>
          </p:nvPr>
        </p:nvSpPr>
        <p:spPr>
          <a:xfrm>
            <a:off x="0" y="1009934"/>
            <a:ext cx="4908884" cy="4841591"/>
          </a:xfrm>
        </p:spPr>
        <p:txBody>
          <a:bodyPr>
            <a:normAutofit fontScale="92500" lnSpcReduction="10000"/>
          </a:bodyPr>
          <a:lstStyle/>
          <a:p>
            <a:pPr marL="465138" lvl="1"/>
            <a:r>
              <a:rPr lang="en-US" dirty="0" smtClean="0"/>
              <a:t>Highly elliptical</a:t>
            </a:r>
          </a:p>
          <a:p>
            <a:pPr marL="465138" lvl="1"/>
            <a:r>
              <a:rPr lang="en-US" dirty="0" smtClean="0"/>
              <a:t>Provides long dwell over the north (or south if flipped) polar regions</a:t>
            </a:r>
          </a:p>
          <a:p>
            <a:pPr marL="465138" lvl="1"/>
            <a:r>
              <a:rPr lang="en-US" dirty="0" smtClean="0"/>
              <a:t>Named after a series of Soviet military communication satellites in the 1960s</a:t>
            </a:r>
          </a:p>
          <a:p>
            <a:pPr marL="465138" lvl="1"/>
            <a:r>
              <a:rPr lang="en-US" dirty="0" smtClean="0"/>
              <a:t>Has been proposed that a small constellation (~3 satellites) could provide geostationary temporal resolution for the poles</a:t>
            </a:r>
            <a:endParaRPr lang="en-US" dirty="0"/>
          </a:p>
        </p:txBody>
      </p:sp>
      <p:pic>
        <p:nvPicPr>
          <p:cNvPr id="5124" name="Picture 4" descr="https://www.agi.com/resources/educational-alliance-program/astro-primer/images/molniya2D.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44670" y="996287"/>
            <a:ext cx="3829050" cy="2400301"/>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https://www.agi.com/resources/educational-alliance-program/astro-primer/images/molniya3D.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44670" y="3396588"/>
            <a:ext cx="3829050" cy="28444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461432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Molnyia</a:t>
            </a:r>
            <a:r>
              <a:rPr lang="en-US" dirty="0" smtClean="0"/>
              <a:t> Orbit</a:t>
            </a:r>
            <a:endParaRPr lang="en-US" dirty="0"/>
          </a:p>
        </p:txBody>
      </p:sp>
      <p:pic>
        <p:nvPicPr>
          <p:cNvPr id="4" name="Satellite ground tracks - Eccentricity">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0" y="843887"/>
            <a:ext cx="9144000" cy="5143500"/>
          </a:xfrm>
          <a:prstGeom prst="rect">
            <a:avLst/>
          </a:prstGeom>
        </p:spPr>
      </p:pic>
    </p:spTree>
    <p:extLst>
      <p:ext uri="{BB962C8B-B14F-4D97-AF65-F5344CB8AC3E}">
        <p14:creationId xmlns:p14="http://schemas.microsoft.com/office/powerpoint/2010/main" xmlns="" val="468988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Low-Inclination Orbits</a:t>
            </a:r>
            <a:endParaRPr lang="en-US" dirty="0"/>
          </a:p>
        </p:txBody>
      </p:sp>
      <p:sp>
        <p:nvSpPr>
          <p:cNvPr id="3" name="Content Placeholder 2"/>
          <p:cNvSpPr>
            <a:spLocks noGrp="1"/>
          </p:cNvSpPr>
          <p:nvPr>
            <p:ph idx="1"/>
          </p:nvPr>
        </p:nvSpPr>
        <p:spPr>
          <a:xfrm>
            <a:off x="0" y="1009934"/>
            <a:ext cx="4572000" cy="4841591"/>
          </a:xfrm>
        </p:spPr>
        <p:txBody>
          <a:bodyPr>
            <a:normAutofit fontScale="77500" lnSpcReduction="20000"/>
          </a:bodyPr>
          <a:lstStyle/>
          <a:p>
            <a:pPr marL="277813" lvl="1" indent="-277813"/>
            <a:r>
              <a:rPr lang="en-US" dirty="0" smtClean="0"/>
              <a:t>Generally circular orbits at with inclination set to study a specific question</a:t>
            </a:r>
          </a:p>
          <a:p>
            <a:pPr marL="625475" lvl="2"/>
            <a:r>
              <a:rPr lang="en-US" dirty="0" smtClean="0"/>
              <a:t>Tropical Rainfall Measurement Mission (</a:t>
            </a:r>
            <a:r>
              <a:rPr lang="en-US" dirty="0" err="1" smtClean="0"/>
              <a:t>incl</a:t>
            </a:r>
            <a:r>
              <a:rPr lang="en-US" dirty="0" smtClean="0"/>
              <a:t> = 35°)</a:t>
            </a:r>
          </a:p>
          <a:p>
            <a:pPr marL="625475" lvl="2"/>
            <a:r>
              <a:rPr lang="en-US" dirty="0" smtClean="0"/>
              <a:t>Global Precipitation Mission (</a:t>
            </a:r>
            <a:r>
              <a:rPr lang="en-US" dirty="0" err="1" smtClean="0"/>
              <a:t>incl</a:t>
            </a:r>
            <a:r>
              <a:rPr lang="en-US" dirty="0" smtClean="0"/>
              <a:t> = 65°)</a:t>
            </a:r>
          </a:p>
          <a:p>
            <a:pPr marL="625475" lvl="2"/>
            <a:r>
              <a:rPr lang="en-US" dirty="0" smtClean="0"/>
              <a:t>RapidScat Instrument</a:t>
            </a:r>
          </a:p>
          <a:p>
            <a:pPr marL="1082675" lvl="3"/>
            <a:r>
              <a:rPr lang="en-US" dirty="0" smtClean="0"/>
              <a:t>Payload on International Space Station  (incl. = 51.6°)</a:t>
            </a:r>
          </a:p>
          <a:p>
            <a:pPr marL="225425" lvl="1"/>
            <a:r>
              <a:rPr lang="en-US" dirty="0" smtClean="0"/>
              <a:t>Not sun-synchronous, so diurnal information can be obtained</a:t>
            </a:r>
          </a:p>
          <a:p>
            <a:pPr marL="225425" lvl="1"/>
            <a:r>
              <a:rPr lang="en-US" dirty="0" smtClean="0"/>
              <a:t>The relative position to the sun can differ, resulting in complicated satellite maneuvers in space as a result more complicated power management</a:t>
            </a:r>
            <a:endParaRPr lang="en-US" dirty="0"/>
          </a:p>
        </p:txBody>
      </p:sp>
      <p:pic>
        <p:nvPicPr>
          <p:cNvPr id="8194" name="Picture 2" descr="Map showing TRMM's low Earth orbit at an inclination of 35 degree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12486" y="1357509"/>
            <a:ext cx="4114800" cy="2057401"/>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http://www.jpl.nasa.gov/images/earth/rapidscat/20141006/pia18824-ful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95773" y="3776133"/>
            <a:ext cx="4548227" cy="230822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8043333" y="3183467"/>
            <a:ext cx="883953" cy="369332"/>
          </a:xfrm>
          <a:prstGeom prst="rect">
            <a:avLst/>
          </a:prstGeom>
          <a:noFill/>
        </p:spPr>
        <p:txBody>
          <a:bodyPr wrap="square" rtlCol="0">
            <a:spAutoFit/>
          </a:bodyPr>
          <a:lstStyle/>
          <a:p>
            <a:r>
              <a:rPr lang="en-US" dirty="0" smtClean="0"/>
              <a:t>TRMM</a:t>
            </a:r>
            <a:endParaRPr lang="en-US" dirty="0"/>
          </a:p>
        </p:txBody>
      </p:sp>
      <p:sp>
        <p:nvSpPr>
          <p:cNvPr id="7" name="TextBox 6"/>
          <p:cNvSpPr txBox="1"/>
          <p:nvPr/>
        </p:nvSpPr>
        <p:spPr>
          <a:xfrm>
            <a:off x="7247466" y="5765825"/>
            <a:ext cx="1578219" cy="369332"/>
          </a:xfrm>
          <a:prstGeom prst="rect">
            <a:avLst/>
          </a:prstGeom>
          <a:noFill/>
        </p:spPr>
        <p:txBody>
          <a:bodyPr wrap="square" rtlCol="0">
            <a:spAutoFit/>
          </a:bodyPr>
          <a:lstStyle/>
          <a:p>
            <a:pPr algn="r"/>
            <a:r>
              <a:rPr lang="en-US" dirty="0" smtClean="0"/>
              <a:t>ISS-RapidScat</a:t>
            </a:r>
            <a:endParaRPr lang="en-US" dirty="0"/>
          </a:p>
        </p:txBody>
      </p:sp>
    </p:spTree>
    <p:extLst>
      <p:ext uri="{BB962C8B-B14F-4D97-AF65-F5344CB8AC3E}">
        <p14:creationId xmlns:p14="http://schemas.microsoft.com/office/powerpoint/2010/main" xmlns="" val="3222283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Orbits</a:t>
            </a:r>
            <a:endParaRPr lang="en-US" dirty="0"/>
          </a:p>
        </p:txBody>
      </p:sp>
      <p:sp>
        <p:nvSpPr>
          <p:cNvPr id="3" name="Content Placeholder 2"/>
          <p:cNvSpPr>
            <a:spLocks noGrp="1"/>
          </p:cNvSpPr>
          <p:nvPr>
            <p:ph idx="1"/>
          </p:nvPr>
        </p:nvSpPr>
        <p:spPr>
          <a:xfrm>
            <a:off x="1" y="1009934"/>
            <a:ext cx="9144000" cy="4841591"/>
          </a:xfrm>
        </p:spPr>
        <p:txBody>
          <a:bodyPr/>
          <a:lstStyle/>
          <a:p>
            <a:pPr marL="0" indent="0">
              <a:buNone/>
            </a:pPr>
            <a:r>
              <a:rPr lang="en-US" dirty="0" smtClean="0"/>
              <a:t>These are a sampling of the key meteorological orbits, but there are others of note</a:t>
            </a:r>
          </a:p>
          <a:p>
            <a:pPr lvl="1"/>
            <a:r>
              <a:rPr lang="en-US" dirty="0" smtClean="0"/>
              <a:t>GPS orbits (circular in medium earth orbit @ ~ 2000 km)</a:t>
            </a:r>
          </a:p>
          <a:p>
            <a:pPr lvl="1"/>
            <a:r>
              <a:rPr lang="en-US" dirty="0" smtClean="0"/>
              <a:t>Space sciences use all sorts of different orbits</a:t>
            </a:r>
          </a:p>
        </p:txBody>
      </p:sp>
    </p:spTree>
    <p:extLst>
      <p:ext uri="{BB962C8B-B14F-4D97-AF65-F5344CB8AC3E}">
        <p14:creationId xmlns:p14="http://schemas.microsoft.com/office/powerpoint/2010/main" xmlns="" val="3523206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Atmospheric Radiation</a:t>
            </a:r>
            <a:endParaRPr lang="en-US" dirty="0"/>
          </a:p>
        </p:txBody>
      </p:sp>
      <p:sp>
        <p:nvSpPr>
          <p:cNvPr id="3" name="Content Placeholder 2"/>
          <p:cNvSpPr>
            <a:spLocks noGrp="1"/>
          </p:cNvSpPr>
          <p:nvPr>
            <p:ph idx="1"/>
          </p:nvPr>
        </p:nvSpPr>
        <p:spPr>
          <a:xfrm>
            <a:off x="457200" y="1009934"/>
            <a:ext cx="8229600" cy="2734752"/>
          </a:xfrm>
        </p:spPr>
        <p:txBody>
          <a:bodyPr>
            <a:normAutofit fontScale="70000" lnSpcReduction="20000"/>
          </a:bodyPr>
          <a:lstStyle/>
          <a:p>
            <a:pPr marL="0" indent="0">
              <a:buNone/>
            </a:pPr>
            <a:r>
              <a:rPr lang="en-US" dirty="0" smtClean="0"/>
              <a:t>At their core, satellite instruments measure atmospheric radiation</a:t>
            </a:r>
          </a:p>
          <a:p>
            <a:pPr marL="0" indent="0">
              <a:buNone/>
            </a:pPr>
            <a:endParaRPr lang="en-US" dirty="0" smtClean="0"/>
          </a:p>
          <a:p>
            <a:pPr marL="0" indent="0">
              <a:buNone/>
            </a:pPr>
            <a:r>
              <a:rPr lang="en-US" dirty="0" smtClean="0"/>
              <a:t>Types of radiation are defined in spectral space by:</a:t>
            </a:r>
          </a:p>
          <a:p>
            <a:pPr lvl="1"/>
            <a:r>
              <a:rPr lang="en-US" dirty="0" smtClean="0"/>
              <a:t>Frequency (</a:t>
            </a:r>
            <a:r>
              <a:rPr lang="en-US" i="1" dirty="0" smtClean="0"/>
              <a:t>f</a:t>
            </a:r>
            <a:r>
              <a:rPr lang="en-US" dirty="0" smtClean="0"/>
              <a:t>) – the number of waves of radiation per second (Hz)</a:t>
            </a:r>
          </a:p>
          <a:p>
            <a:pPr lvl="1"/>
            <a:r>
              <a:rPr lang="en-US" dirty="0" smtClean="0"/>
              <a:t>Wavelength (</a:t>
            </a:r>
            <a:r>
              <a:rPr lang="el-GR" dirty="0" smtClean="0"/>
              <a:t>λ</a:t>
            </a:r>
            <a:r>
              <a:rPr lang="en-US" dirty="0" smtClean="0"/>
              <a:t>) – the length of a single wave of radiation (m)</a:t>
            </a:r>
          </a:p>
          <a:p>
            <a:pPr lvl="1"/>
            <a:r>
              <a:rPr lang="en-US" dirty="0" smtClean="0"/>
              <a:t>Wavenumber (</a:t>
            </a:r>
            <a:r>
              <a:rPr lang="en-US" altLang="en-US" dirty="0" smtClean="0">
                <a:sym typeface="Symbol" panose="05050102010706020507" pitchFamily="18" charset="2"/>
              </a:rPr>
              <a:t>) – one over the wavelength (1/m)</a:t>
            </a:r>
          </a:p>
          <a:p>
            <a:pPr lvl="1"/>
            <a:r>
              <a:rPr lang="en-US" altLang="en-US" dirty="0" smtClean="0">
                <a:sym typeface="Symbol" panose="05050102010706020507" pitchFamily="18" charset="2"/>
              </a:rPr>
              <a:t> = 1/</a:t>
            </a:r>
            <a:r>
              <a:rPr lang="el-GR" dirty="0"/>
              <a:t> </a:t>
            </a:r>
            <a:r>
              <a:rPr lang="el-GR" dirty="0" smtClean="0"/>
              <a:t>λ</a:t>
            </a:r>
            <a:r>
              <a:rPr lang="en-US" dirty="0" smtClean="0"/>
              <a:t> ; </a:t>
            </a:r>
            <a:r>
              <a:rPr lang="el-GR" dirty="0" smtClean="0"/>
              <a:t>λ</a:t>
            </a:r>
            <a:r>
              <a:rPr lang="en-US" i="1" dirty="0" smtClean="0"/>
              <a:t>f</a:t>
            </a:r>
            <a:r>
              <a:rPr lang="en-US" dirty="0" smtClean="0"/>
              <a:t> = c</a:t>
            </a:r>
          </a:p>
          <a:p>
            <a:pPr marL="0" indent="0">
              <a:buNone/>
            </a:pPr>
            <a:endParaRPr lang="en-US" dirty="0" smtClean="0"/>
          </a:p>
          <a:p>
            <a:pPr marL="914400" lvl="2" indent="0">
              <a:buNone/>
            </a:pPr>
            <a:endParaRPr lang="en-US" dirty="0"/>
          </a:p>
        </p:txBody>
      </p:sp>
      <p:pic>
        <p:nvPicPr>
          <p:cNvPr id="2050" name="Picture 2" descr="http://images.tutorvista.com/cms/images/83/frequency-wavelength-image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04961" y="3050495"/>
            <a:ext cx="3402239" cy="31116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110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First, parts of these two talks (Basics of Satellite Observations and Infrared Remote Sensing) are drawn from the previous talks of Chris Barnet.  He was kind enough to give me his talks and full permission to take from them</a:t>
            </a:r>
          </a:p>
          <a:p>
            <a:pPr marL="0" indent="0">
              <a:buNone/>
            </a:pPr>
            <a:endParaRPr lang="en-US" dirty="0" smtClean="0"/>
          </a:p>
          <a:p>
            <a:pPr marL="0" indent="0">
              <a:buNone/>
            </a:pPr>
            <a:r>
              <a:rPr lang="en-US" dirty="0" smtClean="0"/>
              <a:t>Second, a large portion of the figures in this talk were found via google.  I didn’t do a good job of giving credit where due, but I don’t deserve credit on many of them</a:t>
            </a:r>
          </a:p>
        </p:txBody>
      </p:sp>
    </p:spTree>
    <p:extLst>
      <p:ext uri="{BB962C8B-B14F-4D97-AF65-F5344CB8AC3E}">
        <p14:creationId xmlns:p14="http://schemas.microsoft.com/office/powerpoint/2010/main" xmlns="" val="2276476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Atmospheric Radiation</a:t>
            </a:r>
            <a:endParaRPr lang="en-US" dirty="0"/>
          </a:p>
        </p:txBody>
      </p:sp>
      <p:sp>
        <p:nvSpPr>
          <p:cNvPr id="3" name="Content Placeholder 2"/>
          <p:cNvSpPr>
            <a:spLocks noGrp="1"/>
          </p:cNvSpPr>
          <p:nvPr>
            <p:ph idx="1"/>
          </p:nvPr>
        </p:nvSpPr>
        <p:spPr>
          <a:xfrm>
            <a:off x="457200" y="1009935"/>
            <a:ext cx="8229600" cy="2470311"/>
          </a:xfrm>
        </p:spPr>
        <p:txBody>
          <a:bodyPr>
            <a:normAutofit fontScale="70000" lnSpcReduction="20000"/>
          </a:bodyPr>
          <a:lstStyle/>
          <a:p>
            <a:pPr marL="0" indent="0">
              <a:buNone/>
            </a:pPr>
            <a:r>
              <a:rPr lang="en-US" dirty="0" smtClean="0"/>
              <a:t>Basic Categories in our field:</a:t>
            </a:r>
          </a:p>
          <a:p>
            <a:pPr lvl="1"/>
            <a:r>
              <a:rPr lang="en-US" dirty="0" smtClean="0"/>
              <a:t>Ultraviolet  (</a:t>
            </a:r>
            <a:r>
              <a:rPr lang="el-GR" dirty="0" smtClean="0"/>
              <a:t>λ</a:t>
            </a:r>
            <a:r>
              <a:rPr lang="en-US" dirty="0" smtClean="0"/>
              <a:t> &lt; 400 nm)</a:t>
            </a:r>
          </a:p>
          <a:p>
            <a:pPr lvl="1"/>
            <a:r>
              <a:rPr lang="en-US" dirty="0" smtClean="0"/>
              <a:t>Visible (400 nm &lt; </a:t>
            </a:r>
            <a:r>
              <a:rPr lang="el-GR" dirty="0" smtClean="0"/>
              <a:t>λ</a:t>
            </a:r>
            <a:r>
              <a:rPr lang="en-US" dirty="0" smtClean="0"/>
              <a:t> &lt; 700 nm)</a:t>
            </a:r>
          </a:p>
          <a:p>
            <a:pPr lvl="1"/>
            <a:r>
              <a:rPr lang="en-US" dirty="0" smtClean="0"/>
              <a:t>Infrared (0.7 </a:t>
            </a:r>
            <a:r>
              <a:rPr lang="el-GR" dirty="0" smtClean="0"/>
              <a:t>μ</a:t>
            </a:r>
            <a:r>
              <a:rPr lang="en-US" dirty="0" smtClean="0"/>
              <a:t>m &lt; </a:t>
            </a:r>
            <a:r>
              <a:rPr lang="el-GR" dirty="0" smtClean="0"/>
              <a:t>λ</a:t>
            </a:r>
            <a:r>
              <a:rPr lang="en-US" dirty="0" smtClean="0"/>
              <a:t> &lt; 1 mm)</a:t>
            </a:r>
          </a:p>
          <a:p>
            <a:pPr lvl="1"/>
            <a:r>
              <a:rPr lang="en-US" dirty="0" smtClean="0"/>
              <a:t>Microwave (</a:t>
            </a:r>
            <a:r>
              <a:rPr lang="el-GR" dirty="0" smtClean="0"/>
              <a:t>λ</a:t>
            </a:r>
            <a:r>
              <a:rPr lang="en-US" dirty="0" smtClean="0"/>
              <a:t> &gt; 1 mm)</a:t>
            </a:r>
          </a:p>
          <a:p>
            <a:pPr marL="0" indent="0">
              <a:buNone/>
            </a:pPr>
            <a:endParaRPr lang="en-US" dirty="0" smtClean="0"/>
          </a:p>
          <a:p>
            <a:pPr marL="0" indent="0">
              <a:buNone/>
            </a:pPr>
            <a:r>
              <a:rPr lang="en-US" dirty="0" smtClean="0"/>
              <a:t>For this talk, I’m going to keep it that simple. </a:t>
            </a:r>
          </a:p>
          <a:p>
            <a:pPr marL="0" indent="0">
              <a:buNone/>
            </a:pPr>
            <a:endParaRPr lang="en-US" dirty="0" smtClean="0"/>
          </a:p>
          <a:p>
            <a:pPr marL="914400" lvl="2" indent="0">
              <a:buNone/>
            </a:pPr>
            <a:endParaRPr lang="en-US" dirty="0"/>
          </a:p>
        </p:txBody>
      </p:sp>
      <p:pic>
        <p:nvPicPr>
          <p:cNvPr id="1028" name="Picture 4" descr="http://www.pro-therm.com/images/infrared_basics_figure2_large.gif"/>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5086"/>
          <a:stretch/>
        </p:blipFill>
        <p:spPr bwMode="auto">
          <a:xfrm>
            <a:off x="1117600" y="3480246"/>
            <a:ext cx="6850743" cy="26289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54521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Very Simple Radiative Transfer</a:t>
            </a:r>
            <a:endParaRPr lang="en-US" dirty="0"/>
          </a:p>
        </p:txBody>
      </p:sp>
      <p:sp>
        <p:nvSpPr>
          <p:cNvPr id="3" name="Content Placeholder 2"/>
          <p:cNvSpPr>
            <a:spLocks noGrp="1"/>
          </p:cNvSpPr>
          <p:nvPr>
            <p:ph idx="1"/>
          </p:nvPr>
        </p:nvSpPr>
        <p:spPr>
          <a:xfrm>
            <a:off x="457200" y="1009935"/>
            <a:ext cx="8229600" cy="4861476"/>
          </a:xfrm>
        </p:spPr>
        <p:txBody>
          <a:bodyPr>
            <a:normAutofit fontScale="85000" lnSpcReduction="10000"/>
          </a:bodyPr>
          <a:lstStyle/>
          <a:p>
            <a:pPr marL="0" indent="0">
              <a:buNone/>
            </a:pPr>
            <a:r>
              <a:rPr lang="en-US" dirty="0" smtClean="0"/>
              <a:t>Something </a:t>
            </a:r>
            <a:r>
              <a:rPr lang="en-US" i="1" dirty="0" smtClean="0"/>
              <a:t>emits</a:t>
            </a:r>
            <a:r>
              <a:rPr lang="en-US" dirty="0" smtClean="0"/>
              <a:t> a photon (or light/radiation particle) at a given wavelength as a function of its temperature</a:t>
            </a:r>
          </a:p>
          <a:p>
            <a:pPr marL="0" indent="0">
              <a:buNone/>
            </a:pPr>
            <a:endParaRPr lang="en-US" dirty="0" smtClean="0"/>
          </a:p>
          <a:p>
            <a:pPr lvl="1"/>
            <a:endParaRPr lang="en-US" dirty="0" smtClean="0"/>
          </a:p>
          <a:p>
            <a:pPr lvl="1"/>
            <a:endParaRPr lang="en-US" dirty="0"/>
          </a:p>
          <a:p>
            <a:pPr lvl="1"/>
            <a:endParaRPr lang="en-US" dirty="0" smtClean="0"/>
          </a:p>
          <a:p>
            <a:pPr marL="0" indent="0">
              <a:buNone/>
            </a:pPr>
            <a:r>
              <a:rPr lang="en-US" dirty="0" smtClean="0"/>
              <a:t>When a photon interacts with a medium (gas, a surface, anything), it is either:</a:t>
            </a:r>
          </a:p>
          <a:p>
            <a:pPr lvl="1"/>
            <a:r>
              <a:rPr lang="en-US" i="1" dirty="0" smtClean="0"/>
              <a:t>Transmitted</a:t>
            </a:r>
            <a:r>
              <a:rPr lang="en-US" dirty="0" smtClean="0"/>
              <a:t> – passes through with no interaction</a:t>
            </a:r>
          </a:p>
          <a:p>
            <a:pPr lvl="1"/>
            <a:r>
              <a:rPr lang="en-US" i="1" dirty="0" smtClean="0"/>
              <a:t>Reflected</a:t>
            </a:r>
            <a:r>
              <a:rPr lang="en-US" dirty="0" smtClean="0"/>
              <a:t> – bounces off the medium</a:t>
            </a:r>
          </a:p>
          <a:p>
            <a:pPr lvl="1"/>
            <a:r>
              <a:rPr lang="en-US" i="1" dirty="0" smtClean="0"/>
              <a:t>Absorbed</a:t>
            </a:r>
            <a:r>
              <a:rPr lang="en-US" dirty="0" smtClean="0"/>
              <a:t> – the energy of the photon is incorporated into the internal energy of the medium</a:t>
            </a:r>
          </a:p>
          <a:p>
            <a:pPr lvl="1"/>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xmlns="" val="1104402219"/>
              </p:ext>
            </p:extLst>
          </p:nvPr>
        </p:nvGraphicFramePr>
        <p:xfrm>
          <a:off x="1298918" y="2079869"/>
          <a:ext cx="6096000" cy="1112520"/>
        </p:xfrm>
        <a:graphic>
          <a:graphicData uri="http://schemas.openxmlformats.org/drawingml/2006/table">
            <a:tbl>
              <a:tblPr firstRow="1" bandRow="1">
                <a:tableStyleId>{5C22544A-7EE6-4342-B048-85BDC9FD1C3A}</a:tableStyleId>
              </a:tblPr>
              <a:tblGrid>
                <a:gridCol w="811237"/>
                <a:gridCol w="1505243"/>
                <a:gridCol w="1889760"/>
                <a:gridCol w="1889760"/>
              </a:tblGrid>
              <a:tr h="370840">
                <a:tc>
                  <a:txBody>
                    <a:bodyPr/>
                    <a:lstStyle/>
                    <a:p>
                      <a:endParaRPr lang="en-US" dirty="0"/>
                    </a:p>
                  </a:txBody>
                  <a:tcPr>
                    <a:noFill/>
                  </a:tcPr>
                </a:tc>
                <a:tc>
                  <a:txBody>
                    <a:bodyPr/>
                    <a:lstStyle/>
                    <a:p>
                      <a:r>
                        <a:rPr lang="en-US" dirty="0" smtClean="0"/>
                        <a:t>Temperature</a:t>
                      </a:r>
                      <a:endParaRPr lang="en-US" dirty="0"/>
                    </a:p>
                  </a:txBody>
                  <a:tcPr/>
                </a:tc>
                <a:tc>
                  <a:txBody>
                    <a:bodyPr/>
                    <a:lstStyle/>
                    <a:p>
                      <a:r>
                        <a:rPr lang="en-US" dirty="0" smtClean="0"/>
                        <a:t>Peak Wavelength</a:t>
                      </a:r>
                      <a:endParaRPr lang="en-US" dirty="0"/>
                    </a:p>
                  </a:txBody>
                  <a:tcPr/>
                </a:tc>
                <a:tc>
                  <a:txBody>
                    <a:bodyPr/>
                    <a:lstStyle/>
                    <a:p>
                      <a:r>
                        <a:rPr lang="en-US" dirty="0" smtClean="0"/>
                        <a:t>Type of Radiation</a:t>
                      </a:r>
                      <a:endParaRPr lang="en-US" dirty="0"/>
                    </a:p>
                  </a:txBody>
                  <a:tcPr/>
                </a:tc>
              </a:tr>
              <a:tr h="370840">
                <a:tc>
                  <a:txBody>
                    <a:bodyPr/>
                    <a:lstStyle/>
                    <a:p>
                      <a:r>
                        <a:rPr lang="en-US" dirty="0" smtClean="0"/>
                        <a:t>Sun</a:t>
                      </a:r>
                      <a:endParaRPr lang="en-US" dirty="0"/>
                    </a:p>
                  </a:txBody>
                  <a:tcPr>
                    <a:solidFill>
                      <a:schemeClr val="accent1">
                        <a:lumMod val="20000"/>
                        <a:lumOff val="80000"/>
                      </a:schemeClr>
                    </a:solidFill>
                  </a:tcPr>
                </a:tc>
                <a:tc>
                  <a:txBody>
                    <a:bodyPr/>
                    <a:lstStyle/>
                    <a:p>
                      <a:pPr algn="ctr"/>
                      <a:r>
                        <a:rPr lang="en-US" dirty="0" smtClean="0"/>
                        <a:t>6000</a:t>
                      </a:r>
                      <a:r>
                        <a:rPr lang="en-US" baseline="0" dirty="0" smtClean="0"/>
                        <a:t> K</a:t>
                      </a:r>
                      <a:endParaRPr lang="en-US" dirty="0"/>
                    </a:p>
                  </a:txBody>
                  <a:tcPr>
                    <a:solidFill>
                      <a:schemeClr val="accent1">
                        <a:lumMod val="20000"/>
                        <a:lumOff val="80000"/>
                      </a:schemeClr>
                    </a:solidFill>
                  </a:tcPr>
                </a:tc>
                <a:tc>
                  <a:txBody>
                    <a:bodyPr/>
                    <a:lstStyle/>
                    <a:p>
                      <a:pPr algn="ctr"/>
                      <a:r>
                        <a:rPr lang="en-US" dirty="0" smtClean="0"/>
                        <a:t>500 nm</a:t>
                      </a:r>
                      <a:endParaRPr lang="en-US" dirty="0"/>
                    </a:p>
                  </a:txBody>
                  <a:tcPr>
                    <a:solidFill>
                      <a:schemeClr val="accent1">
                        <a:lumMod val="20000"/>
                        <a:lumOff val="80000"/>
                      </a:schemeClr>
                    </a:solidFill>
                  </a:tcPr>
                </a:tc>
                <a:tc>
                  <a:txBody>
                    <a:bodyPr/>
                    <a:lstStyle/>
                    <a:p>
                      <a:pPr algn="ctr"/>
                      <a:r>
                        <a:rPr lang="en-US" dirty="0" smtClean="0"/>
                        <a:t>Visible Light</a:t>
                      </a:r>
                      <a:endParaRPr lang="en-US" dirty="0"/>
                    </a:p>
                  </a:txBody>
                  <a:tcPr>
                    <a:solidFill>
                      <a:schemeClr val="accent1">
                        <a:lumMod val="20000"/>
                        <a:lumOff val="80000"/>
                      </a:schemeClr>
                    </a:solidFill>
                  </a:tcPr>
                </a:tc>
              </a:tr>
              <a:tr h="370840">
                <a:tc>
                  <a:txBody>
                    <a:bodyPr/>
                    <a:lstStyle/>
                    <a:p>
                      <a:r>
                        <a:rPr lang="en-US" dirty="0" smtClean="0"/>
                        <a:t>Earth</a:t>
                      </a:r>
                      <a:endParaRPr lang="en-US" dirty="0"/>
                    </a:p>
                  </a:txBody>
                  <a:tcPr>
                    <a:solidFill>
                      <a:schemeClr val="accent1">
                        <a:lumMod val="20000"/>
                        <a:lumOff val="80000"/>
                      </a:schemeClr>
                    </a:solidFill>
                  </a:tcPr>
                </a:tc>
                <a:tc>
                  <a:txBody>
                    <a:bodyPr/>
                    <a:lstStyle/>
                    <a:p>
                      <a:pPr algn="ctr"/>
                      <a:r>
                        <a:rPr lang="en-US" dirty="0" smtClean="0"/>
                        <a:t>290 K</a:t>
                      </a:r>
                      <a:endParaRPr lang="en-US" dirty="0"/>
                    </a:p>
                  </a:txBody>
                  <a:tcPr>
                    <a:solidFill>
                      <a:schemeClr val="accent1">
                        <a:lumMod val="20000"/>
                        <a:lumOff val="80000"/>
                      </a:schemeClr>
                    </a:solidFill>
                  </a:tcPr>
                </a:tc>
                <a:tc>
                  <a:txBody>
                    <a:bodyPr/>
                    <a:lstStyle/>
                    <a:p>
                      <a:pPr algn="ctr"/>
                      <a:r>
                        <a:rPr lang="en-US" dirty="0" smtClean="0"/>
                        <a:t>10 </a:t>
                      </a:r>
                      <a:r>
                        <a:rPr lang="el-GR" dirty="0" smtClean="0"/>
                        <a:t>μ</a:t>
                      </a:r>
                      <a:r>
                        <a:rPr lang="en-US" dirty="0" smtClean="0"/>
                        <a:t>m</a:t>
                      </a:r>
                      <a:endParaRPr lang="en-US" dirty="0"/>
                    </a:p>
                  </a:txBody>
                  <a:tcPr>
                    <a:solidFill>
                      <a:schemeClr val="accent1">
                        <a:lumMod val="20000"/>
                        <a:lumOff val="80000"/>
                      </a:schemeClr>
                    </a:solidFill>
                  </a:tcPr>
                </a:tc>
                <a:tc>
                  <a:txBody>
                    <a:bodyPr/>
                    <a:lstStyle/>
                    <a:p>
                      <a:pPr algn="ctr"/>
                      <a:r>
                        <a:rPr lang="en-US" dirty="0" smtClean="0"/>
                        <a:t>Thermal Infrared</a:t>
                      </a:r>
                      <a:endParaRPr lang="en-US" dirty="0"/>
                    </a:p>
                  </a:txBody>
                  <a:tcPr>
                    <a:solidFill>
                      <a:schemeClr val="accent1">
                        <a:lumMod val="20000"/>
                        <a:lumOff val="80000"/>
                      </a:schemeClr>
                    </a:solidFill>
                  </a:tcPr>
                </a:tc>
              </a:tr>
            </a:tbl>
          </a:graphicData>
        </a:graphic>
      </p:graphicFrame>
    </p:spTree>
    <p:extLst>
      <p:ext uri="{BB962C8B-B14F-4D97-AF65-F5344CB8AC3E}">
        <p14:creationId xmlns:p14="http://schemas.microsoft.com/office/powerpoint/2010/main" xmlns="" val="16562445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Very Simple Radiative Transfer</a:t>
            </a:r>
          </a:p>
        </p:txBody>
      </p:sp>
      <p:sp>
        <p:nvSpPr>
          <p:cNvPr id="3" name="Content Placeholder 2"/>
          <p:cNvSpPr>
            <a:spLocks noGrp="1"/>
          </p:cNvSpPr>
          <p:nvPr>
            <p:ph idx="1"/>
          </p:nvPr>
        </p:nvSpPr>
        <p:spPr>
          <a:xfrm>
            <a:off x="0" y="996287"/>
            <a:ext cx="9144000" cy="1343693"/>
          </a:xfrm>
        </p:spPr>
        <p:txBody>
          <a:bodyPr>
            <a:normAutofit fontScale="92500" lnSpcReduction="10000"/>
          </a:bodyPr>
          <a:lstStyle/>
          <a:p>
            <a:pPr marL="0" indent="0">
              <a:buNone/>
            </a:pPr>
            <a:r>
              <a:rPr lang="en-US" dirty="0" smtClean="0"/>
              <a:t>The efficiency of these three processes are known as </a:t>
            </a:r>
            <a:r>
              <a:rPr lang="en-US" i="1" dirty="0" smtClean="0"/>
              <a:t>transmissivity</a:t>
            </a:r>
            <a:r>
              <a:rPr lang="en-US" dirty="0" smtClean="0"/>
              <a:t> (t), </a:t>
            </a:r>
            <a:r>
              <a:rPr lang="en-US" i="1" dirty="0" smtClean="0"/>
              <a:t>reflectivity</a:t>
            </a:r>
            <a:r>
              <a:rPr lang="en-US" dirty="0" smtClean="0"/>
              <a:t> (</a:t>
            </a:r>
            <a:r>
              <a:rPr lang="el-GR" dirty="0" smtClean="0"/>
              <a:t>ρ</a:t>
            </a:r>
            <a:r>
              <a:rPr lang="en-US" dirty="0" smtClean="0"/>
              <a:t>), and </a:t>
            </a:r>
            <a:r>
              <a:rPr lang="en-US" i="1" dirty="0" smtClean="0"/>
              <a:t>absorptivity</a:t>
            </a:r>
            <a:r>
              <a:rPr lang="en-US" dirty="0" smtClean="0"/>
              <a:t> (</a:t>
            </a:r>
            <a:r>
              <a:rPr lang="el-GR" dirty="0" smtClean="0"/>
              <a:t>α</a:t>
            </a:r>
            <a:r>
              <a:rPr lang="en-US" dirty="0" smtClean="0"/>
              <a:t>), and their sum is equal to 1.0</a:t>
            </a:r>
            <a:endParaRPr lang="en-US" dirty="0"/>
          </a:p>
        </p:txBody>
      </p:sp>
      <p:grpSp>
        <p:nvGrpSpPr>
          <p:cNvPr id="13" name="Group 12"/>
          <p:cNvGrpSpPr/>
          <p:nvPr/>
        </p:nvGrpSpPr>
        <p:grpSpPr>
          <a:xfrm>
            <a:off x="457200" y="3833882"/>
            <a:ext cx="1764631" cy="369332"/>
            <a:chOff x="1010653" y="3866147"/>
            <a:chExt cx="1764631" cy="369332"/>
          </a:xfrm>
        </p:grpSpPr>
        <p:sp>
          <p:nvSpPr>
            <p:cNvPr id="5" name="Rectangle 4"/>
            <p:cNvSpPr/>
            <p:nvPr/>
          </p:nvSpPr>
          <p:spPr>
            <a:xfrm>
              <a:off x="1010653" y="3866148"/>
              <a:ext cx="1764631" cy="3368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 = 1.0</a:t>
              </a:r>
              <a:endParaRPr lang="en-US" dirty="0"/>
            </a:p>
          </p:txBody>
        </p:sp>
        <p:sp>
          <p:nvSpPr>
            <p:cNvPr id="8" name="TextBox 7"/>
            <p:cNvSpPr txBox="1"/>
            <p:nvPr/>
          </p:nvSpPr>
          <p:spPr>
            <a:xfrm>
              <a:off x="1010653" y="3866147"/>
              <a:ext cx="1764631" cy="369332"/>
            </a:xfrm>
            <a:prstGeom prst="rect">
              <a:avLst/>
            </a:prstGeom>
            <a:noFill/>
          </p:spPr>
          <p:txBody>
            <a:bodyPr wrap="square" rtlCol="0">
              <a:spAutoFit/>
            </a:bodyPr>
            <a:lstStyle/>
            <a:p>
              <a:pPr algn="ctr"/>
              <a:r>
                <a:rPr lang="en-US" dirty="0" smtClean="0"/>
                <a:t>t = 1.0</a:t>
              </a:r>
              <a:endParaRPr lang="en-US" dirty="0"/>
            </a:p>
          </p:txBody>
        </p:sp>
      </p:grpSp>
      <p:grpSp>
        <p:nvGrpSpPr>
          <p:cNvPr id="12" name="Group 11"/>
          <p:cNvGrpSpPr/>
          <p:nvPr/>
        </p:nvGrpSpPr>
        <p:grpSpPr>
          <a:xfrm>
            <a:off x="2530641" y="3834063"/>
            <a:ext cx="1764631" cy="369332"/>
            <a:chOff x="3689684" y="3866147"/>
            <a:chExt cx="1764631" cy="369332"/>
          </a:xfrm>
        </p:grpSpPr>
        <p:sp>
          <p:nvSpPr>
            <p:cNvPr id="6" name="Rectangle 5"/>
            <p:cNvSpPr/>
            <p:nvPr/>
          </p:nvSpPr>
          <p:spPr>
            <a:xfrm>
              <a:off x="3689684" y="3866147"/>
              <a:ext cx="1764631" cy="3368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689684" y="3866147"/>
              <a:ext cx="1764631" cy="369332"/>
            </a:xfrm>
            <a:prstGeom prst="rect">
              <a:avLst/>
            </a:prstGeom>
            <a:noFill/>
          </p:spPr>
          <p:txBody>
            <a:bodyPr wrap="square" rtlCol="0">
              <a:spAutoFit/>
            </a:bodyPr>
            <a:lstStyle/>
            <a:p>
              <a:pPr algn="ctr"/>
              <a:r>
                <a:rPr lang="el-GR" dirty="0" smtClean="0"/>
                <a:t>ρ</a:t>
              </a:r>
              <a:r>
                <a:rPr lang="en-US" dirty="0" smtClean="0"/>
                <a:t> = 1.0</a:t>
              </a:r>
              <a:endParaRPr lang="en-US" dirty="0"/>
            </a:p>
          </p:txBody>
        </p:sp>
      </p:grpSp>
      <p:grpSp>
        <p:nvGrpSpPr>
          <p:cNvPr id="11" name="Group 10"/>
          <p:cNvGrpSpPr/>
          <p:nvPr/>
        </p:nvGrpSpPr>
        <p:grpSpPr>
          <a:xfrm>
            <a:off x="4604084" y="3833882"/>
            <a:ext cx="1764631" cy="369332"/>
            <a:chOff x="6368715" y="3866147"/>
            <a:chExt cx="1764631" cy="369332"/>
          </a:xfrm>
        </p:grpSpPr>
        <p:sp>
          <p:nvSpPr>
            <p:cNvPr id="7" name="Rectangle 6"/>
            <p:cNvSpPr/>
            <p:nvPr/>
          </p:nvSpPr>
          <p:spPr>
            <a:xfrm>
              <a:off x="6368715" y="3866148"/>
              <a:ext cx="1764631" cy="3368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368715" y="3866147"/>
              <a:ext cx="1764631" cy="369332"/>
            </a:xfrm>
            <a:prstGeom prst="rect">
              <a:avLst/>
            </a:prstGeom>
            <a:noFill/>
          </p:spPr>
          <p:txBody>
            <a:bodyPr wrap="square" rtlCol="0">
              <a:spAutoFit/>
            </a:bodyPr>
            <a:lstStyle/>
            <a:p>
              <a:pPr algn="ctr"/>
              <a:r>
                <a:rPr lang="el-GR" dirty="0" smtClean="0"/>
                <a:t>α</a:t>
              </a:r>
              <a:r>
                <a:rPr lang="en-US" dirty="0" smtClean="0"/>
                <a:t> = 1.0</a:t>
              </a:r>
            </a:p>
          </p:txBody>
        </p:sp>
      </p:grpSp>
      <p:grpSp>
        <p:nvGrpSpPr>
          <p:cNvPr id="14" name="Group 13"/>
          <p:cNvGrpSpPr/>
          <p:nvPr/>
        </p:nvGrpSpPr>
        <p:grpSpPr>
          <a:xfrm>
            <a:off x="6677525" y="3833881"/>
            <a:ext cx="1764631" cy="369332"/>
            <a:chOff x="6368715" y="3866147"/>
            <a:chExt cx="1764631" cy="369332"/>
          </a:xfrm>
        </p:grpSpPr>
        <p:sp>
          <p:nvSpPr>
            <p:cNvPr id="15" name="Rectangle 14"/>
            <p:cNvSpPr/>
            <p:nvPr/>
          </p:nvSpPr>
          <p:spPr>
            <a:xfrm>
              <a:off x="6368715" y="3866148"/>
              <a:ext cx="1764631" cy="3368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368715" y="3866147"/>
              <a:ext cx="1764631" cy="369332"/>
            </a:xfrm>
            <a:prstGeom prst="rect">
              <a:avLst/>
            </a:prstGeom>
            <a:noFill/>
          </p:spPr>
          <p:txBody>
            <a:bodyPr wrap="square" rtlCol="0">
              <a:spAutoFit/>
            </a:bodyPr>
            <a:lstStyle/>
            <a:p>
              <a:pPr algn="ctr"/>
              <a:r>
                <a:rPr lang="en-US" dirty="0" smtClean="0"/>
                <a:t>t = </a:t>
              </a:r>
              <a:r>
                <a:rPr lang="el-GR" dirty="0" smtClean="0"/>
                <a:t>ρ</a:t>
              </a:r>
              <a:r>
                <a:rPr lang="en-US" dirty="0" smtClean="0"/>
                <a:t> = </a:t>
              </a:r>
              <a:r>
                <a:rPr lang="el-GR" dirty="0" smtClean="0"/>
                <a:t>α</a:t>
              </a:r>
              <a:r>
                <a:rPr lang="en-US" dirty="0" smtClean="0"/>
                <a:t> = 0.333</a:t>
              </a:r>
            </a:p>
          </p:txBody>
        </p:sp>
      </p:grpSp>
      <p:cxnSp>
        <p:nvCxnSpPr>
          <p:cNvPr id="18" name="Straight Arrow Connector 17"/>
          <p:cNvCxnSpPr/>
          <p:nvPr/>
        </p:nvCxnSpPr>
        <p:spPr>
          <a:xfrm>
            <a:off x="802105" y="2999874"/>
            <a:ext cx="537411" cy="83400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491916" y="4170767"/>
            <a:ext cx="537411" cy="83400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023935" y="3000054"/>
            <a:ext cx="537411" cy="83400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561346" y="3000054"/>
            <a:ext cx="493294" cy="801562"/>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948987" y="3000238"/>
            <a:ext cx="537411" cy="83400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882056" y="2984647"/>
            <a:ext cx="537411" cy="83400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7419467" y="2984647"/>
            <a:ext cx="493294" cy="80156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666114" y="4203213"/>
            <a:ext cx="537411" cy="83400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677525" y="5382941"/>
            <a:ext cx="741942"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712236" y="5385106"/>
            <a:ext cx="689811"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712235" y="5491185"/>
            <a:ext cx="689811"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712237" y="5278669"/>
            <a:ext cx="689811"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419467" y="5191153"/>
            <a:ext cx="246647"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xmlns="" val="39139747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Very Simple Radiative Transfer</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When considering the atmosphere, where there are many different molecules and particles interacting, radiation (many photons) can be </a:t>
            </a:r>
            <a:r>
              <a:rPr lang="en-US" i="1" dirty="0" smtClean="0"/>
              <a:t>scattered</a:t>
            </a:r>
          </a:p>
          <a:p>
            <a:pPr marL="0" indent="0">
              <a:buNone/>
            </a:pPr>
            <a:endParaRPr lang="en-US" i="1" dirty="0"/>
          </a:p>
          <a:p>
            <a:pPr marL="0" indent="0">
              <a:buNone/>
            </a:pPr>
            <a:endParaRPr lang="en-US" i="1" dirty="0" smtClean="0"/>
          </a:p>
          <a:p>
            <a:pPr marL="0" indent="0">
              <a:buNone/>
            </a:pPr>
            <a:endParaRPr lang="en-US" i="1" dirty="0" smtClean="0"/>
          </a:p>
          <a:p>
            <a:pPr marL="0" indent="0">
              <a:buNone/>
            </a:pPr>
            <a:endParaRPr lang="en-US" i="1" dirty="0"/>
          </a:p>
          <a:p>
            <a:pPr marL="0" indent="0">
              <a:buNone/>
            </a:pPr>
            <a:endParaRPr lang="en-US" i="1" dirty="0"/>
          </a:p>
          <a:p>
            <a:pPr marL="0" indent="0">
              <a:buNone/>
            </a:pPr>
            <a:r>
              <a:rPr lang="en-US" dirty="0" smtClean="0"/>
              <a:t>When radiation is scattered back to the source (satellite), that is called </a:t>
            </a:r>
            <a:r>
              <a:rPr lang="en-US" i="1" dirty="0" smtClean="0"/>
              <a:t>backscatter</a:t>
            </a:r>
            <a:endParaRPr lang="en-US" i="1" dirty="0"/>
          </a:p>
        </p:txBody>
      </p:sp>
      <p:sp>
        <p:nvSpPr>
          <p:cNvPr id="4" name="Oval 3"/>
          <p:cNvSpPr/>
          <p:nvPr/>
        </p:nvSpPr>
        <p:spPr>
          <a:xfrm>
            <a:off x="5137408" y="3091726"/>
            <a:ext cx="786063" cy="7539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3236670" y="3327316"/>
            <a:ext cx="1351291"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236670" y="3433395"/>
            <a:ext cx="1351290"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236670" y="3220879"/>
            <a:ext cx="1351292"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236670" y="3633621"/>
            <a:ext cx="1351293"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36670" y="3739700"/>
            <a:ext cx="1351292"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36670" y="3527184"/>
            <a:ext cx="1351294" cy="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5530440" y="2399634"/>
            <a:ext cx="0" cy="59400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4713246" y="2700480"/>
            <a:ext cx="432183" cy="43213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923471" y="2680034"/>
            <a:ext cx="475372" cy="43213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5530131" y="3965803"/>
            <a:ext cx="310" cy="59448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923471" y="3780000"/>
            <a:ext cx="483392" cy="45754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662361" y="3810544"/>
            <a:ext cx="474431" cy="43147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1786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 Characteristics</a:t>
            </a:r>
            <a:endParaRPr lang="en-US" dirty="0"/>
          </a:p>
        </p:txBody>
      </p:sp>
      <p:sp>
        <p:nvSpPr>
          <p:cNvPr id="3" name="Content Placeholder 2"/>
          <p:cNvSpPr>
            <a:spLocks noGrp="1"/>
          </p:cNvSpPr>
          <p:nvPr>
            <p:ph idx="1"/>
          </p:nvPr>
        </p:nvSpPr>
        <p:spPr/>
        <p:txBody>
          <a:bodyPr/>
          <a:lstStyle/>
          <a:p>
            <a:pPr marL="0" indent="0">
              <a:buNone/>
            </a:pPr>
            <a:r>
              <a:rPr lang="en-US" dirty="0" smtClean="0"/>
              <a:t>Active vs. Passive</a:t>
            </a:r>
          </a:p>
          <a:p>
            <a:pPr lvl="1"/>
            <a:r>
              <a:rPr lang="en-US" dirty="0" smtClean="0"/>
              <a:t>Active Instrument:  Measures the return reflected by an observed feature from an actively emitted (man-made) source</a:t>
            </a:r>
          </a:p>
          <a:p>
            <a:pPr lvl="2"/>
            <a:r>
              <a:rPr lang="en-US" dirty="0" smtClean="0"/>
              <a:t>e.g. Radar, Lidar</a:t>
            </a:r>
          </a:p>
          <a:p>
            <a:pPr lvl="1"/>
            <a:r>
              <a:rPr lang="en-US" dirty="0" smtClean="0"/>
              <a:t>Passive Instruments: Measures the radiation emitted or reflected from the observed feature from a natural source (generally Sun and Earth)</a:t>
            </a:r>
          </a:p>
          <a:p>
            <a:pPr lvl="2"/>
            <a:r>
              <a:rPr lang="en-US" dirty="0" smtClean="0"/>
              <a:t>e.g. Radiometer</a:t>
            </a:r>
          </a:p>
        </p:txBody>
      </p:sp>
    </p:spTree>
    <p:extLst>
      <p:ext uri="{BB962C8B-B14F-4D97-AF65-F5344CB8AC3E}">
        <p14:creationId xmlns:p14="http://schemas.microsoft.com/office/powerpoint/2010/main" xmlns="" val="2587941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Instruments</a:t>
            </a:r>
            <a:endParaRPr lang="en-US" dirty="0"/>
          </a:p>
        </p:txBody>
      </p:sp>
      <p:sp>
        <p:nvSpPr>
          <p:cNvPr id="3" name="Content Placeholder 2"/>
          <p:cNvSpPr>
            <a:spLocks noGrp="1"/>
          </p:cNvSpPr>
          <p:nvPr>
            <p:ph idx="1"/>
          </p:nvPr>
        </p:nvSpPr>
        <p:spPr>
          <a:xfrm>
            <a:off x="457200" y="1955409"/>
            <a:ext cx="8229600" cy="2883877"/>
          </a:xfrm>
        </p:spPr>
        <p:txBody>
          <a:bodyPr>
            <a:normAutofit/>
          </a:bodyPr>
          <a:lstStyle/>
          <a:p>
            <a:pPr marL="0" indent="0">
              <a:buNone/>
            </a:pPr>
            <a:r>
              <a:rPr lang="en-US" dirty="0" smtClean="0"/>
              <a:t>In atmospheric sciences, active instruments generally break down into three sources</a:t>
            </a:r>
          </a:p>
          <a:p>
            <a:pPr marL="465138" lvl="1"/>
            <a:r>
              <a:rPr lang="en-US" dirty="0" smtClean="0"/>
              <a:t>Radar</a:t>
            </a:r>
          </a:p>
          <a:p>
            <a:pPr marL="465138" lvl="1"/>
            <a:r>
              <a:rPr lang="en-US" dirty="0" smtClean="0"/>
              <a:t>Lidar</a:t>
            </a:r>
          </a:p>
          <a:p>
            <a:pPr marL="465138" lvl="1"/>
            <a:r>
              <a:rPr lang="en-US" dirty="0" smtClean="0"/>
              <a:t>GPS-Centric</a:t>
            </a:r>
            <a:endParaRPr lang="en-US" dirty="0"/>
          </a:p>
        </p:txBody>
      </p:sp>
    </p:spTree>
    <p:extLst>
      <p:ext uri="{BB962C8B-B14F-4D97-AF65-F5344CB8AC3E}">
        <p14:creationId xmlns:p14="http://schemas.microsoft.com/office/powerpoint/2010/main" xmlns="" val="2319611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Instruments</a:t>
            </a:r>
            <a:endParaRPr lang="en-US" dirty="0"/>
          </a:p>
        </p:txBody>
      </p:sp>
      <p:sp>
        <p:nvSpPr>
          <p:cNvPr id="3" name="Content Placeholder 2"/>
          <p:cNvSpPr>
            <a:spLocks noGrp="1"/>
          </p:cNvSpPr>
          <p:nvPr>
            <p:ph idx="1"/>
          </p:nvPr>
        </p:nvSpPr>
        <p:spPr>
          <a:xfrm>
            <a:off x="0" y="786063"/>
            <a:ext cx="9144000" cy="5309937"/>
          </a:xfrm>
        </p:spPr>
        <p:txBody>
          <a:bodyPr>
            <a:normAutofit fontScale="92500" lnSpcReduction="10000"/>
          </a:bodyPr>
          <a:lstStyle/>
          <a:p>
            <a:pPr marL="225425" indent="-225425">
              <a:buNone/>
            </a:pPr>
            <a:r>
              <a:rPr lang="en-US" dirty="0" smtClean="0"/>
              <a:t>Radar: a microwave pulse is emitted from the satellite and the backscatter is measured</a:t>
            </a:r>
          </a:p>
          <a:p>
            <a:pPr marL="514350" lvl="1"/>
            <a:r>
              <a:rPr lang="en-US" dirty="0" smtClean="0"/>
              <a:t>Some </a:t>
            </a:r>
            <a:r>
              <a:rPr lang="en-US" dirty="0" err="1" smtClean="0"/>
              <a:t>spaceborne</a:t>
            </a:r>
            <a:r>
              <a:rPr lang="en-US" dirty="0" smtClean="0"/>
              <a:t> radars are cloud- and precipitation profiling </a:t>
            </a:r>
          </a:p>
          <a:p>
            <a:pPr marL="514350" lvl="1"/>
            <a:r>
              <a:rPr lang="en-US" dirty="0" err="1" smtClean="0"/>
              <a:t>Scatterometry</a:t>
            </a:r>
            <a:r>
              <a:rPr lang="en-US" dirty="0" smtClean="0"/>
              <a:t> uses a radar to measure surface roughness, which is related to wind speed.  </a:t>
            </a:r>
          </a:p>
          <a:p>
            <a:pPr marL="922338" lvl="2"/>
            <a:r>
              <a:rPr lang="en-US" dirty="0" smtClean="0"/>
              <a:t>Many measurements from different angles can be used to determine a surface wind vector</a:t>
            </a:r>
          </a:p>
          <a:p>
            <a:pPr marL="522288" lvl="1"/>
            <a:r>
              <a:rPr lang="en-US" dirty="0" smtClean="0"/>
              <a:t>Examples:</a:t>
            </a:r>
          </a:p>
          <a:p>
            <a:pPr marL="922338" lvl="2"/>
            <a:r>
              <a:rPr lang="en-US" dirty="0" err="1" smtClean="0"/>
              <a:t>CloudSat</a:t>
            </a:r>
            <a:r>
              <a:rPr lang="en-US" dirty="0" smtClean="0"/>
              <a:t> Cloud Profiling Radar</a:t>
            </a:r>
          </a:p>
          <a:p>
            <a:pPr marL="922338" lvl="2"/>
            <a:r>
              <a:rPr lang="en-US" dirty="0" smtClean="0"/>
              <a:t>TRMM Precipitation Radar</a:t>
            </a:r>
          </a:p>
          <a:p>
            <a:pPr marL="922338" lvl="2"/>
            <a:r>
              <a:rPr lang="en-US" dirty="0" smtClean="0"/>
              <a:t>GPM Dual-Frequency </a:t>
            </a:r>
            <a:r>
              <a:rPr lang="en-US" dirty="0" err="1" smtClean="0"/>
              <a:t>Precip</a:t>
            </a:r>
            <a:r>
              <a:rPr lang="en-US" dirty="0" smtClean="0"/>
              <a:t/>
            </a:r>
            <a:br>
              <a:rPr lang="en-US" dirty="0" smtClean="0"/>
            </a:br>
            <a:r>
              <a:rPr lang="en-US" dirty="0" smtClean="0"/>
              <a:t>Radar</a:t>
            </a:r>
          </a:p>
          <a:p>
            <a:pPr marL="922338" lvl="2"/>
            <a:r>
              <a:rPr lang="en-US" dirty="0" smtClean="0"/>
              <a:t>RapidScat </a:t>
            </a:r>
            <a:r>
              <a:rPr lang="en-US" dirty="0" err="1" smtClean="0"/>
              <a:t>Scatterometer</a:t>
            </a:r>
            <a:endParaRPr lang="en-US" dirty="0" smtClean="0"/>
          </a:p>
          <a:p>
            <a:pPr marL="922338" lvl="2"/>
            <a:endParaRPr lang="en-US" dirty="0" smtClean="0"/>
          </a:p>
        </p:txBody>
      </p:sp>
      <p:pic>
        <p:nvPicPr>
          <p:cNvPr id="9218" name="Picture 2" descr="http://www.nasa.gov/images/content/375807main_CloudSat-Lana_20090803_ful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40034" y="3766307"/>
            <a:ext cx="4603966" cy="20717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10174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Instruments</a:t>
            </a:r>
            <a:endParaRPr lang="en-US" dirty="0"/>
          </a:p>
        </p:txBody>
      </p:sp>
      <p:sp>
        <p:nvSpPr>
          <p:cNvPr id="3" name="Content Placeholder 2"/>
          <p:cNvSpPr>
            <a:spLocks noGrp="1"/>
          </p:cNvSpPr>
          <p:nvPr>
            <p:ph idx="1"/>
          </p:nvPr>
        </p:nvSpPr>
        <p:spPr>
          <a:xfrm>
            <a:off x="0" y="787792"/>
            <a:ext cx="9144000" cy="2658090"/>
          </a:xfrm>
        </p:spPr>
        <p:txBody>
          <a:bodyPr>
            <a:normAutofit fontScale="70000" lnSpcReduction="20000"/>
          </a:bodyPr>
          <a:lstStyle/>
          <a:p>
            <a:pPr marL="225425" indent="-225425">
              <a:buNone/>
            </a:pPr>
            <a:r>
              <a:rPr lang="en-US" dirty="0" smtClean="0"/>
              <a:t>Lidar: An ultraviolet/visible/near-infrared pulse of light is emitted and the backscatter is measured</a:t>
            </a:r>
          </a:p>
          <a:p>
            <a:pPr lvl="1"/>
            <a:r>
              <a:rPr lang="en-US" dirty="0" smtClean="0"/>
              <a:t>Smaller wavelengths means sensitivity to smaller particles</a:t>
            </a:r>
          </a:p>
          <a:p>
            <a:pPr lvl="1"/>
            <a:r>
              <a:rPr lang="en-US" dirty="0" smtClean="0"/>
              <a:t>Often used for thin cloud and aerosol studies</a:t>
            </a:r>
          </a:p>
          <a:p>
            <a:pPr marL="0" indent="0">
              <a:buNone/>
            </a:pPr>
            <a:r>
              <a:rPr lang="en-US" dirty="0" smtClean="0"/>
              <a:t>Examples:</a:t>
            </a:r>
          </a:p>
          <a:p>
            <a:pPr lvl="1"/>
            <a:r>
              <a:rPr lang="en-US" dirty="0"/>
              <a:t>CALIPSO Cloud-Aerosol Lidar with Orthogonal Polarization (CALIOP</a:t>
            </a:r>
            <a:r>
              <a:rPr lang="en-US" dirty="0" smtClean="0"/>
              <a:t>)</a:t>
            </a:r>
          </a:p>
          <a:p>
            <a:pPr lvl="1"/>
            <a:r>
              <a:rPr lang="en-US" dirty="0" smtClean="0"/>
              <a:t>ISS </a:t>
            </a:r>
            <a:r>
              <a:rPr lang="pt-BR" dirty="0"/>
              <a:t>Cloud Aerosol Transport System (CATS</a:t>
            </a:r>
            <a:r>
              <a:rPr lang="pt-BR" dirty="0" smtClean="0"/>
              <a:t>)</a:t>
            </a:r>
          </a:p>
          <a:p>
            <a:pPr lvl="1"/>
            <a:r>
              <a:rPr lang="pt-BR" dirty="0" smtClean="0"/>
              <a:t>ICESat Geoscience Laser Altimeter System (GLAS)</a:t>
            </a:r>
            <a:endParaRPr lang="en-US" dirty="0" smtClean="0"/>
          </a:p>
          <a:p>
            <a:pPr marL="225425" indent="-225425">
              <a:buNone/>
            </a:pPr>
            <a:endParaRPr lang="en-US" dirty="0" smtClean="0"/>
          </a:p>
        </p:txBody>
      </p:sp>
      <p:pic>
        <p:nvPicPr>
          <p:cNvPr id="10242" name="Picture 2" descr="http://www.earthzine.org/wp-content/uploads/2010/12/Figure-14.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6626"/>
          <a:stretch/>
        </p:blipFill>
        <p:spPr bwMode="auto">
          <a:xfrm>
            <a:off x="867975" y="3573195"/>
            <a:ext cx="5265539" cy="226414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 name="Straight Arrow Connector 4"/>
          <p:cNvCxnSpPr/>
          <p:nvPr/>
        </p:nvCxnSpPr>
        <p:spPr>
          <a:xfrm flipH="1">
            <a:off x="3995225" y="5331655"/>
            <a:ext cx="2504049" cy="1828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499274" y="4914009"/>
            <a:ext cx="2504049" cy="1477328"/>
          </a:xfrm>
          <a:prstGeom prst="rect">
            <a:avLst/>
          </a:prstGeom>
          <a:noFill/>
        </p:spPr>
        <p:txBody>
          <a:bodyPr wrap="square" rtlCol="0">
            <a:spAutoFit/>
          </a:bodyPr>
          <a:lstStyle/>
          <a:p>
            <a:r>
              <a:rPr lang="en-US" dirty="0" smtClean="0"/>
              <a:t>Lidar is more sensitive to small aerosols.  Here dispersants from the BP Deepwater Horizon Oil Spill are seen</a:t>
            </a:r>
            <a:endParaRPr lang="en-US" dirty="0"/>
          </a:p>
        </p:txBody>
      </p:sp>
      <p:cxnSp>
        <p:nvCxnSpPr>
          <p:cNvPr id="9" name="Straight Arrow Connector 8"/>
          <p:cNvCxnSpPr/>
          <p:nvPr/>
        </p:nvCxnSpPr>
        <p:spPr>
          <a:xfrm flipH="1">
            <a:off x="5653102" y="3768685"/>
            <a:ext cx="1057187" cy="7960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710289" y="3168521"/>
            <a:ext cx="2433711" cy="1200329"/>
          </a:xfrm>
          <a:prstGeom prst="rect">
            <a:avLst/>
          </a:prstGeom>
          <a:noFill/>
        </p:spPr>
        <p:txBody>
          <a:bodyPr wrap="square" rtlCol="0">
            <a:spAutoFit/>
          </a:bodyPr>
          <a:lstStyle/>
          <a:p>
            <a:r>
              <a:rPr lang="en-US" dirty="0" smtClean="0"/>
              <a:t>Note the </a:t>
            </a:r>
            <a:r>
              <a:rPr lang="en-US" dirty="0" err="1" smtClean="0"/>
              <a:t>lidar</a:t>
            </a:r>
            <a:r>
              <a:rPr lang="en-US" dirty="0" smtClean="0"/>
              <a:t> data is subject to attenuation by clouds, while radar can penetrate through</a:t>
            </a:r>
            <a:endParaRPr lang="en-US" dirty="0"/>
          </a:p>
        </p:txBody>
      </p:sp>
    </p:spTree>
    <p:extLst>
      <p:ext uri="{BB962C8B-B14F-4D97-AF65-F5344CB8AC3E}">
        <p14:creationId xmlns:p14="http://schemas.microsoft.com/office/powerpoint/2010/main" xmlns="" val="20541618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Instruments</a:t>
            </a:r>
            <a:endParaRPr lang="en-US" dirty="0"/>
          </a:p>
        </p:txBody>
      </p:sp>
      <p:sp>
        <p:nvSpPr>
          <p:cNvPr id="3" name="Content Placeholder 2"/>
          <p:cNvSpPr>
            <a:spLocks noGrp="1"/>
          </p:cNvSpPr>
          <p:nvPr>
            <p:ph idx="1"/>
          </p:nvPr>
        </p:nvSpPr>
        <p:spPr>
          <a:xfrm>
            <a:off x="457200" y="786063"/>
            <a:ext cx="8229600" cy="5309937"/>
          </a:xfrm>
        </p:spPr>
        <p:txBody>
          <a:bodyPr>
            <a:normAutofit/>
          </a:bodyPr>
          <a:lstStyle/>
          <a:p>
            <a:pPr marL="225425" indent="-225425">
              <a:buNone/>
            </a:pPr>
            <a:r>
              <a:rPr lang="en-US" dirty="0" smtClean="0"/>
              <a:t>GPS: the characteristics of a GPS signal emitted from another satellite is measured and used to determine geophysical information</a:t>
            </a:r>
          </a:p>
          <a:p>
            <a:pPr marL="514350" lvl="1"/>
            <a:r>
              <a:rPr lang="en-US" dirty="0" smtClean="0"/>
              <a:t>GPS Radio Occultation</a:t>
            </a:r>
          </a:p>
          <a:p>
            <a:pPr marL="914400" lvl="2"/>
            <a:r>
              <a:rPr lang="en-US" dirty="0"/>
              <a:t>V</a:t>
            </a:r>
            <a:r>
              <a:rPr lang="en-US" dirty="0" smtClean="0"/>
              <a:t>ertical profiles of refractivity, which is related to temperature and moisture</a:t>
            </a:r>
          </a:p>
          <a:p>
            <a:pPr marL="514350" lvl="1"/>
            <a:r>
              <a:rPr lang="en-US" dirty="0" smtClean="0"/>
              <a:t>GPS Surface Wind Speed</a:t>
            </a:r>
          </a:p>
          <a:p>
            <a:pPr marL="914400" lvl="2"/>
            <a:r>
              <a:rPr lang="en-US" dirty="0" smtClean="0"/>
              <a:t>Surface roughness is determined by measuring GPS signals reflected off the ocean surface</a:t>
            </a:r>
          </a:p>
          <a:p>
            <a:pPr marL="514350" lvl="1"/>
            <a:r>
              <a:rPr lang="en-US" dirty="0" smtClean="0"/>
              <a:t>Lidia will talk more on this tomorrow</a:t>
            </a:r>
            <a:endParaRPr lang="en-US" dirty="0"/>
          </a:p>
        </p:txBody>
      </p:sp>
    </p:spTree>
    <p:extLst>
      <p:ext uri="{BB962C8B-B14F-4D97-AF65-F5344CB8AC3E}">
        <p14:creationId xmlns:p14="http://schemas.microsoft.com/office/powerpoint/2010/main" xmlns="" val="17672206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Passive Instruments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Passive instruments generally measure either:</a:t>
            </a:r>
          </a:p>
          <a:p>
            <a:pPr lvl="1"/>
            <a:r>
              <a:rPr lang="en-US" dirty="0" smtClean="0"/>
              <a:t>Solar radiation reflected by the earth</a:t>
            </a:r>
          </a:p>
          <a:p>
            <a:pPr lvl="1"/>
            <a:r>
              <a:rPr lang="en-US" dirty="0" smtClean="0"/>
              <a:t>Terrestrial radiation emitted by the Earth System</a:t>
            </a:r>
          </a:p>
          <a:p>
            <a:pPr lvl="2"/>
            <a:r>
              <a:rPr lang="en-US" dirty="0" smtClean="0"/>
              <a:t>Surface and atmosphere</a:t>
            </a:r>
          </a:p>
          <a:p>
            <a:pPr marL="0" indent="0">
              <a:buNone/>
            </a:pPr>
            <a:r>
              <a:rPr lang="en-US" dirty="0" smtClean="0"/>
              <a:t>Passive instruments are generally classified into two types:</a:t>
            </a:r>
          </a:p>
          <a:p>
            <a:pPr lvl="1"/>
            <a:r>
              <a:rPr lang="en-US" dirty="0" smtClean="0"/>
              <a:t>Imager</a:t>
            </a:r>
          </a:p>
          <a:p>
            <a:pPr lvl="2"/>
            <a:r>
              <a:rPr lang="en-US" dirty="0" smtClean="0"/>
              <a:t>Instruments that focus on horizontal resolution</a:t>
            </a:r>
          </a:p>
          <a:p>
            <a:pPr lvl="1"/>
            <a:r>
              <a:rPr lang="en-US" dirty="0" smtClean="0"/>
              <a:t>Sounder</a:t>
            </a:r>
          </a:p>
          <a:p>
            <a:pPr lvl="2"/>
            <a:r>
              <a:rPr lang="en-US" dirty="0" smtClean="0"/>
              <a:t>Instruments that focus on vertical resolution</a:t>
            </a:r>
          </a:p>
          <a:p>
            <a:pPr marL="0" indent="0">
              <a:buNone/>
            </a:pPr>
            <a:r>
              <a:rPr lang="en-US" dirty="0" smtClean="0"/>
              <a:t>Fundamental to all satellite instruments is the concept of </a:t>
            </a:r>
            <a:r>
              <a:rPr lang="en-US" i="1" u="sng" dirty="0" smtClean="0"/>
              <a:t>resolution</a:t>
            </a:r>
          </a:p>
          <a:p>
            <a:pPr marL="0" indent="0">
              <a:buNone/>
            </a:pPr>
            <a:endParaRPr lang="en-US" dirty="0"/>
          </a:p>
        </p:txBody>
      </p:sp>
    </p:spTree>
    <p:extLst>
      <p:ext uri="{BB962C8B-B14F-4D97-AF65-F5344CB8AC3E}">
        <p14:creationId xmlns:p14="http://schemas.microsoft.com/office/powerpoint/2010/main" xmlns="" val="28105837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B. S. Meteorology</a:t>
            </a:r>
          </a:p>
          <a:p>
            <a:pPr lvl="1"/>
            <a:r>
              <a:rPr lang="en-US" dirty="0" smtClean="0"/>
              <a:t>Valparaiso University (2003)</a:t>
            </a:r>
          </a:p>
          <a:p>
            <a:pPr marL="0" indent="0">
              <a:buNone/>
            </a:pPr>
            <a:r>
              <a:rPr lang="en-US" dirty="0" smtClean="0"/>
              <a:t>M.S., Ph. D. Atmospheric Science</a:t>
            </a:r>
          </a:p>
          <a:p>
            <a:pPr lvl="1"/>
            <a:r>
              <a:rPr lang="en-US" dirty="0" smtClean="0"/>
              <a:t>Univ. of Alabama in Huntsville (2005, 2008)</a:t>
            </a:r>
          </a:p>
          <a:p>
            <a:pPr marL="0" indent="0">
              <a:buNone/>
            </a:pPr>
            <a:r>
              <a:rPr lang="en-US" dirty="0" smtClean="0"/>
              <a:t>Global Modeling and Assimilation Office</a:t>
            </a:r>
          </a:p>
          <a:p>
            <a:pPr lvl="1"/>
            <a:r>
              <a:rPr lang="en-US" dirty="0" smtClean="0"/>
              <a:t>NASA Goddard Space Flight Center</a:t>
            </a:r>
          </a:p>
          <a:p>
            <a:pPr lvl="1"/>
            <a:r>
              <a:rPr lang="en-US" dirty="0" smtClean="0"/>
              <a:t>Since January 2009</a:t>
            </a:r>
            <a:endParaRPr lang="en-US" dirty="0"/>
          </a:p>
          <a:p>
            <a:pPr marL="0" indent="0">
              <a:buNone/>
            </a:pPr>
            <a:r>
              <a:rPr lang="en-US" dirty="0" smtClean="0"/>
              <a:t>Of Note:</a:t>
            </a:r>
          </a:p>
          <a:p>
            <a:pPr lvl="1"/>
            <a:r>
              <a:rPr lang="en-US" dirty="0" smtClean="0"/>
              <a:t>Summer 2006 (I think) – Spent summer at WWB working w/ John </a:t>
            </a:r>
            <a:r>
              <a:rPr lang="en-US" dirty="0" err="1" smtClean="0"/>
              <a:t>LeMarshall</a:t>
            </a:r>
            <a:r>
              <a:rPr lang="en-US" dirty="0" smtClean="0"/>
              <a:t> (then-director of JCSDA)</a:t>
            </a:r>
          </a:p>
          <a:p>
            <a:pPr lvl="1"/>
            <a:r>
              <a:rPr lang="en-US" dirty="0" smtClean="0"/>
              <a:t>Summer 2007 – Student at the first JCSDA Summer Colloquium</a:t>
            </a:r>
            <a:endParaRPr lang="en-US" dirty="0"/>
          </a:p>
        </p:txBody>
      </p:sp>
    </p:spTree>
    <p:extLst>
      <p:ext uri="{BB962C8B-B14F-4D97-AF65-F5344CB8AC3E}">
        <p14:creationId xmlns:p14="http://schemas.microsoft.com/office/powerpoint/2010/main" xmlns="" val="36405921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Fundemental</a:t>
            </a:r>
            <a:r>
              <a:rPr lang="en-US" dirty="0" smtClean="0"/>
              <a:t> Measurements</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p:txBody>
              <a:bodyPr>
                <a:normAutofit fontScale="85000" lnSpcReduction="20000"/>
              </a:bodyPr>
              <a:lstStyle/>
              <a:p>
                <a:pPr marL="0" indent="0">
                  <a:buNone/>
                </a:pPr>
                <a:r>
                  <a:rPr lang="en-US" dirty="0" smtClean="0"/>
                  <a:t>Radiance</a:t>
                </a:r>
              </a:p>
              <a:p>
                <a:pPr lvl="1"/>
                <a:r>
                  <a:rPr lang="en-US" dirty="0" smtClean="0"/>
                  <a:t>In wavenumber space:</a:t>
                </a:r>
              </a:p>
              <a:p>
                <a:pPr marL="914400" lvl="2"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𝑚𝑊</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𝑠𝑟</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𝑐𝑚</m:t>
                              </m:r>
                            </m:e>
                            <m:sup>
                              <m:r>
                                <a:rPr lang="en-US" b="0" i="1" smtClean="0">
                                  <a:latin typeface="Cambria Math" panose="02040503050406030204" pitchFamily="18" charset="0"/>
                                  <a:ea typeface="Cambria Math" panose="02040503050406030204" pitchFamily="18" charset="0"/>
                                </a:rPr>
                                <m:t>−1</m:t>
                              </m:r>
                            </m:sup>
                          </m:sSup>
                        </m:den>
                      </m:f>
                    </m:oMath>
                  </m:oMathPara>
                </a14:m>
                <a:endParaRPr lang="en-US" dirty="0"/>
              </a:p>
              <a:p>
                <a:pPr lvl="1"/>
                <a:r>
                  <a:rPr lang="en-US" dirty="0" smtClean="0"/>
                  <a:t>or, energy per second (</a:t>
                </a:r>
                <a:r>
                  <a:rPr lang="en-US" dirty="0" err="1" smtClean="0"/>
                  <a:t>mW</a:t>
                </a:r>
                <a:r>
                  <a:rPr lang="en-US" dirty="0" smtClean="0"/>
                  <a:t>) per unit area per unit of solid angle viewing (</a:t>
                </a:r>
                <a:r>
                  <a:rPr lang="en-US" dirty="0" err="1" smtClean="0"/>
                  <a:t>steradian</a:t>
                </a:r>
                <a:r>
                  <a:rPr lang="en-US" dirty="0" smtClean="0"/>
                  <a:t>) per wavenumber (cm</a:t>
                </a:r>
                <a:r>
                  <a:rPr lang="en-US" baseline="30000" dirty="0" smtClean="0"/>
                  <a:t>-1</a:t>
                </a:r>
                <a:r>
                  <a:rPr lang="en-US" dirty="0" smtClean="0"/>
                  <a:t>)</a:t>
                </a:r>
              </a:p>
              <a:p>
                <a:pPr marL="0" indent="0">
                  <a:buNone/>
                </a:pPr>
                <a:r>
                  <a:rPr lang="en-US" dirty="0"/>
                  <a:t>Irradiance</a:t>
                </a:r>
              </a:p>
              <a:p>
                <a:pPr lvl="1"/>
                <a:r>
                  <a:rPr lang="en-US" dirty="0"/>
                  <a:t>Earth Radiation </a:t>
                </a:r>
                <a:r>
                  <a:rPr lang="en-US" dirty="0"/>
                  <a:t>Budget Experiment (ERBE), Clouds and the Earth's Radiant Energy System </a:t>
                </a:r>
                <a:r>
                  <a:rPr lang="en-US" dirty="0"/>
                  <a:t>(CERES)</a:t>
                </a:r>
              </a:p>
              <a:p>
                <a:pPr lvl="1"/>
                <a:r>
                  <a:rPr lang="en-US" dirty="0"/>
                  <a:t>Generally,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𝑊</m:t>
                        </m:r>
                      </m:num>
                      <m:den>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2</m:t>
                            </m:r>
                          </m:sup>
                        </m:sSup>
                      </m:den>
                    </m:f>
                  </m:oMath>
                </a14:m>
                <a:endParaRPr lang="en-US" dirty="0"/>
              </a:p>
              <a:p>
                <a:pPr lvl="1"/>
                <a:r>
                  <a:rPr lang="en-US" dirty="0"/>
                  <a:t>Or Energy per second (J/s, or W) per unit area</a:t>
                </a:r>
                <a:endParaRPr lang="en-US" dirty="0" smtClean="0"/>
              </a:p>
              <a:p>
                <a:pPr marL="0" indent="0">
                  <a:buNone/>
                </a:pPr>
                <a:r>
                  <a:rPr lang="en-US" dirty="0" smtClean="0"/>
                  <a:t>Irradiance is simply radiance integrated over viewing area and wavenumber</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cstate="print"/>
                <a:stretch>
                  <a:fillRect l="-1407" t="-2645" r="-1481" b="-756"/>
                </a:stretch>
              </a:blipFill>
            </p:spPr>
            <p:txBody>
              <a:bodyPr/>
              <a:lstStyle/>
              <a:p>
                <a:r>
                  <a:rPr lang="en-US">
                    <a:noFill/>
                  </a:rPr>
                  <a:t> </a:t>
                </a:r>
              </a:p>
            </p:txBody>
          </p:sp>
        </mc:Fallback>
      </mc:AlternateContent>
    </p:spTree>
    <p:extLst>
      <p:ext uri="{BB962C8B-B14F-4D97-AF65-F5344CB8AC3E}">
        <p14:creationId xmlns:p14="http://schemas.microsoft.com/office/powerpoint/2010/main" xmlns="" val="9667389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Resolution</a:t>
            </a:r>
            <a:endParaRPr lang="en-US" dirty="0"/>
          </a:p>
        </p:txBody>
      </p:sp>
      <p:sp>
        <p:nvSpPr>
          <p:cNvPr id="3" name="Content Placeholder 2"/>
          <p:cNvSpPr>
            <a:spLocks noGrp="1"/>
          </p:cNvSpPr>
          <p:nvPr>
            <p:ph idx="1"/>
          </p:nvPr>
        </p:nvSpPr>
        <p:spPr/>
        <p:txBody>
          <a:bodyPr>
            <a:normAutofit fontScale="92500" lnSpcReduction="20000"/>
          </a:bodyPr>
          <a:lstStyle/>
          <a:p>
            <a:pPr marL="223838" indent="-223838">
              <a:buNone/>
            </a:pPr>
            <a:r>
              <a:rPr lang="en-US" dirty="0" smtClean="0"/>
              <a:t>At a basic level, satellites are measuring the number of photons hitting a detector over a given time</a:t>
            </a:r>
          </a:p>
          <a:p>
            <a:pPr marL="223838" indent="-223838">
              <a:buNone/>
            </a:pPr>
            <a:r>
              <a:rPr lang="en-US" dirty="0" smtClean="0"/>
              <a:t>The detector will have some quantifiable accuracy of how many photons it can detect over an integration period</a:t>
            </a:r>
          </a:p>
          <a:p>
            <a:pPr marL="223838" indent="-223838">
              <a:buNone/>
            </a:pPr>
            <a:r>
              <a:rPr lang="en-US" dirty="0" smtClean="0"/>
              <a:t>Detector accuracy translates to a trade-off study of different </a:t>
            </a:r>
            <a:r>
              <a:rPr lang="en-US" dirty="0"/>
              <a:t>t</a:t>
            </a:r>
            <a:r>
              <a:rPr lang="en-US" dirty="0" smtClean="0"/>
              <a:t>ypes of resolution:</a:t>
            </a:r>
          </a:p>
          <a:p>
            <a:pPr lvl="1"/>
            <a:r>
              <a:rPr lang="en-US" dirty="0" smtClean="0"/>
              <a:t>Spatial</a:t>
            </a:r>
          </a:p>
          <a:p>
            <a:pPr lvl="1"/>
            <a:r>
              <a:rPr lang="en-US" dirty="0" smtClean="0"/>
              <a:t>Spectral</a:t>
            </a:r>
          </a:p>
          <a:p>
            <a:pPr lvl="1"/>
            <a:r>
              <a:rPr lang="en-US" dirty="0" smtClean="0"/>
              <a:t>Temporal</a:t>
            </a:r>
          </a:p>
          <a:p>
            <a:pPr lvl="1"/>
            <a:r>
              <a:rPr lang="en-US" dirty="0" smtClean="0"/>
              <a:t>Radiometric</a:t>
            </a:r>
          </a:p>
          <a:p>
            <a:pPr lvl="1"/>
            <a:endParaRPr lang="en-US" dirty="0"/>
          </a:p>
        </p:txBody>
      </p:sp>
    </p:spTree>
    <p:extLst>
      <p:ext uri="{BB962C8B-B14F-4D97-AF65-F5344CB8AC3E}">
        <p14:creationId xmlns:p14="http://schemas.microsoft.com/office/powerpoint/2010/main" xmlns="" val="11286448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6287"/>
          </a:xfrm>
        </p:spPr>
        <p:txBody>
          <a:bodyPr>
            <a:normAutofit/>
          </a:bodyPr>
          <a:lstStyle/>
          <a:p>
            <a:r>
              <a:rPr lang="en-US" dirty="0" smtClean="0"/>
              <a:t>Satellite Resolution</a:t>
            </a:r>
            <a:endParaRPr lang="en-US" dirty="0"/>
          </a:p>
        </p:txBody>
      </p:sp>
      <p:sp>
        <p:nvSpPr>
          <p:cNvPr id="3" name="Content Placeholder 2"/>
          <p:cNvSpPr>
            <a:spLocks noGrp="1"/>
          </p:cNvSpPr>
          <p:nvPr>
            <p:ph idx="1"/>
          </p:nvPr>
        </p:nvSpPr>
        <p:spPr>
          <a:xfrm>
            <a:off x="0" y="1009934"/>
            <a:ext cx="8792308" cy="4841591"/>
          </a:xfrm>
        </p:spPr>
        <p:txBody>
          <a:bodyPr>
            <a:normAutofit fontScale="92500" lnSpcReduction="20000"/>
          </a:bodyPr>
          <a:lstStyle/>
          <a:p>
            <a:pPr marL="0" indent="0">
              <a:buNone/>
            </a:pPr>
            <a:r>
              <a:rPr lang="en-US" dirty="0" smtClean="0"/>
              <a:t>Spatial Resolution</a:t>
            </a:r>
          </a:p>
          <a:p>
            <a:pPr lvl="1"/>
            <a:r>
              <a:rPr lang="en-US" dirty="0" smtClean="0"/>
              <a:t>Observations are made over</a:t>
            </a:r>
            <a:br>
              <a:rPr lang="en-US" dirty="0" smtClean="0"/>
            </a:br>
            <a:r>
              <a:rPr lang="en-US" dirty="0" smtClean="0"/>
              <a:t>a viewing cone (IFOV)</a:t>
            </a:r>
          </a:p>
          <a:p>
            <a:pPr lvl="1"/>
            <a:r>
              <a:rPr lang="en-US" dirty="0" smtClean="0"/>
              <a:t>Width of this cone affects </a:t>
            </a:r>
            <a:br>
              <a:rPr lang="en-US" dirty="0" smtClean="0"/>
            </a:br>
            <a:r>
              <a:rPr lang="en-US" dirty="0" smtClean="0"/>
              <a:t>the amount of photons that </a:t>
            </a:r>
            <a:br>
              <a:rPr lang="en-US" dirty="0" smtClean="0"/>
            </a:br>
            <a:r>
              <a:rPr lang="en-US" dirty="0" smtClean="0"/>
              <a:t>reach the detector</a:t>
            </a:r>
          </a:p>
          <a:p>
            <a:pPr marL="0" indent="0">
              <a:buNone/>
            </a:pPr>
            <a:r>
              <a:rPr lang="en-US" dirty="0" smtClean="0"/>
              <a:t>Spectral Resolution</a:t>
            </a:r>
          </a:p>
          <a:p>
            <a:pPr lvl="1"/>
            <a:r>
              <a:rPr lang="en-US" dirty="0" smtClean="0"/>
              <a:t>Satellites measure over a </a:t>
            </a:r>
            <a:r>
              <a:rPr lang="en-US" i="1" dirty="0" smtClean="0"/>
              <a:t>spectral response function</a:t>
            </a:r>
          </a:p>
          <a:p>
            <a:pPr lvl="2"/>
            <a:r>
              <a:rPr lang="en-US" dirty="0" smtClean="0"/>
              <a:t>For some instruments this may be small (fractions of a cm</a:t>
            </a:r>
            <a:r>
              <a:rPr lang="en-US" baseline="30000" dirty="0" smtClean="0"/>
              <a:t>-1</a:t>
            </a:r>
            <a:r>
              <a:rPr lang="en-US" dirty="0" smtClean="0"/>
              <a:t>) and others large (many microns)</a:t>
            </a:r>
            <a:endParaRPr lang="en-US" baseline="30000" dirty="0" smtClean="0"/>
          </a:p>
          <a:p>
            <a:pPr lvl="1"/>
            <a:r>
              <a:rPr lang="en-US" dirty="0" smtClean="0"/>
              <a:t>Spectral resolution is analogous to vertical resolution</a:t>
            </a:r>
          </a:p>
          <a:p>
            <a:pPr lvl="2"/>
            <a:r>
              <a:rPr lang="en-US" dirty="0" smtClean="0"/>
              <a:t>Figuratively in land surface remote sensing </a:t>
            </a:r>
          </a:p>
          <a:p>
            <a:pPr lvl="2"/>
            <a:r>
              <a:rPr lang="en-US" dirty="0" smtClean="0"/>
              <a:t>Literally in the case of temperature and moisture remote sensing</a:t>
            </a:r>
            <a:endParaRPr lang="en-US" dirty="0"/>
          </a:p>
        </p:txBody>
      </p:sp>
      <p:pic>
        <p:nvPicPr>
          <p:cNvPr id="1026" name="Picture 2" descr="14ead21f6254ed0241"/>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3565" t="28628" r="19289" b="34990"/>
          <a:stretch/>
        </p:blipFill>
        <p:spPr bwMode="auto">
          <a:xfrm>
            <a:off x="4935415" y="996287"/>
            <a:ext cx="4208585" cy="182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10318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Satellite Resolution</a:t>
            </a:r>
          </a:p>
        </p:txBody>
      </p:sp>
      <p:sp>
        <p:nvSpPr>
          <p:cNvPr id="3" name="Content Placeholder 2"/>
          <p:cNvSpPr>
            <a:spLocks noGrp="1"/>
          </p:cNvSpPr>
          <p:nvPr>
            <p:ph idx="1"/>
          </p:nvPr>
        </p:nvSpPr>
        <p:spPr>
          <a:xfrm>
            <a:off x="0" y="1009934"/>
            <a:ext cx="5427785" cy="4841591"/>
          </a:xfrm>
        </p:spPr>
        <p:txBody>
          <a:bodyPr>
            <a:normAutofit fontScale="85000" lnSpcReduction="10000"/>
          </a:bodyPr>
          <a:lstStyle/>
          <a:p>
            <a:pPr marL="0" indent="0">
              <a:buNone/>
            </a:pPr>
            <a:r>
              <a:rPr lang="en-US" dirty="0" smtClean="0"/>
              <a:t>Temporal Resolution</a:t>
            </a:r>
          </a:p>
          <a:p>
            <a:pPr lvl="1"/>
            <a:r>
              <a:rPr lang="en-US" dirty="0" smtClean="0"/>
              <a:t>Amount of time between observations of the same earth spot</a:t>
            </a:r>
          </a:p>
          <a:p>
            <a:pPr lvl="1"/>
            <a:r>
              <a:rPr lang="en-US" dirty="0" smtClean="0"/>
              <a:t>Affects observation accuracy because better temporal resolution requires higher orbits</a:t>
            </a:r>
          </a:p>
          <a:p>
            <a:pPr lvl="2"/>
            <a:r>
              <a:rPr lang="en-US" dirty="0" smtClean="0"/>
              <a:t>Sun-Synchronous ~800 km (2x / day), Geostationary ~35000 km (4x / hour)</a:t>
            </a:r>
          </a:p>
          <a:p>
            <a:pPr lvl="2"/>
            <a:r>
              <a:rPr lang="en-US" dirty="0" smtClean="0"/>
              <a:t>Inverse square law</a:t>
            </a:r>
          </a:p>
          <a:p>
            <a:pPr marL="0" indent="0">
              <a:buNone/>
            </a:pPr>
            <a:r>
              <a:rPr lang="en-US" dirty="0" smtClean="0"/>
              <a:t>Radiometric Resolution</a:t>
            </a:r>
          </a:p>
          <a:p>
            <a:pPr lvl="1"/>
            <a:r>
              <a:rPr lang="en-US" dirty="0" smtClean="0"/>
              <a:t>The amount of pieces of data that can be discerned</a:t>
            </a:r>
          </a:p>
          <a:p>
            <a:pPr lvl="1"/>
            <a:r>
              <a:rPr lang="en-US" dirty="0" smtClean="0"/>
              <a:t>Bits of information!</a:t>
            </a:r>
          </a:p>
          <a:p>
            <a:pPr lvl="1"/>
            <a:endParaRPr lang="en-US" dirty="0"/>
          </a:p>
        </p:txBody>
      </p:sp>
      <p:pic>
        <p:nvPicPr>
          <p:cNvPr id="2050" name="Picture 2" descr="Two bit image compared to eight bit image. Please see text equivalen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29545" y="3692769"/>
            <a:ext cx="1428627" cy="2765822"/>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Two bit image compared to eight bit image. Please see text equivalen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34018" y="3692769"/>
            <a:ext cx="1428627" cy="2765822"/>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hyperphysics.phy-astr.gsu.edu/hbase/forces/imgfor/isqrr.gif"/>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256"/>
          <a:stretch/>
        </p:blipFill>
        <p:spPr bwMode="auto">
          <a:xfrm>
            <a:off x="5392615" y="1614395"/>
            <a:ext cx="3751384" cy="207837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829545" y="6458591"/>
            <a:ext cx="1438762" cy="369332"/>
          </a:xfrm>
          <a:prstGeom prst="rect">
            <a:avLst/>
          </a:prstGeom>
          <a:noFill/>
        </p:spPr>
        <p:txBody>
          <a:bodyPr wrap="square" rtlCol="0">
            <a:spAutoFit/>
          </a:bodyPr>
          <a:lstStyle/>
          <a:p>
            <a:pPr algn="ctr"/>
            <a:r>
              <a:rPr lang="en-US" dirty="0" smtClean="0"/>
              <a:t>2-bit</a:t>
            </a:r>
            <a:endParaRPr lang="en-US" dirty="0"/>
          </a:p>
        </p:txBody>
      </p:sp>
      <p:sp>
        <p:nvSpPr>
          <p:cNvPr id="8" name="TextBox 7"/>
          <p:cNvSpPr txBox="1"/>
          <p:nvPr/>
        </p:nvSpPr>
        <p:spPr>
          <a:xfrm>
            <a:off x="7423883" y="6458591"/>
            <a:ext cx="1438762" cy="369332"/>
          </a:xfrm>
          <a:prstGeom prst="rect">
            <a:avLst/>
          </a:prstGeom>
          <a:noFill/>
        </p:spPr>
        <p:txBody>
          <a:bodyPr wrap="square" rtlCol="0">
            <a:spAutoFit/>
          </a:bodyPr>
          <a:lstStyle/>
          <a:p>
            <a:pPr algn="ctr"/>
            <a:r>
              <a:rPr lang="en-US" dirty="0"/>
              <a:t>8</a:t>
            </a:r>
            <a:r>
              <a:rPr lang="en-US" dirty="0" smtClean="0"/>
              <a:t>-bit</a:t>
            </a:r>
            <a:endParaRPr lang="en-US" dirty="0"/>
          </a:p>
        </p:txBody>
      </p:sp>
    </p:spTree>
    <p:extLst>
      <p:ext uri="{BB962C8B-B14F-4D97-AF65-F5344CB8AC3E}">
        <p14:creationId xmlns:p14="http://schemas.microsoft.com/office/powerpoint/2010/main" xmlns="" val="4823435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Design</a:t>
            </a:r>
            <a:endParaRPr lang="en-US" dirty="0"/>
          </a:p>
        </p:txBody>
      </p:sp>
      <p:sp>
        <p:nvSpPr>
          <p:cNvPr id="3" name="Content Placeholder 2"/>
          <p:cNvSpPr>
            <a:spLocks noGrp="1"/>
          </p:cNvSpPr>
          <p:nvPr>
            <p:ph idx="1"/>
          </p:nvPr>
        </p:nvSpPr>
        <p:spPr/>
        <p:txBody>
          <a:bodyPr>
            <a:normAutofit fontScale="85000" lnSpcReduction="20000"/>
          </a:bodyPr>
          <a:lstStyle/>
          <a:p>
            <a:pPr marL="223838" indent="-223838">
              <a:buNone/>
            </a:pPr>
            <a:r>
              <a:rPr lang="en-US" dirty="0" smtClean="0"/>
              <a:t>The ultimate goal of all of these trade offs are to come up with a platform that is technically feasible but scientifically useful</a:t>
            </a:r>
          </a:p>
          <a:p>
            <a:pPr lvl="1"/>
            <a:r>
              <a:rPr lang="en-US" dirty="0" smtClean="0"/>
              <a:t>The bridge between satellite engineers and scientists is often a balance of what can be measured and how it is measured </a:t>
            </a:r>
          </a:p>
          <a:p>
            <a:pPr lvl="1"/>
            <a:r>
              <a:rPr lang="en-US" dirty="0" smtClean="0"/>
              <a:t>In terms of harsh stereotypes:</a:t>
            </a:r>
          </a:p>
          <a:p>
            <a:pPr lvl="2"/>
            <a:r>
              <a:rPr lang="en-US" dirty="0" smtClean="0"/>
              <a:t>Engineers don’t care about the use of the data, only on how the system can be designed to get the optimal measurement within the limits of technology </a:t>
            </a:r>
          </a:p>
          <a:p>
            <a:pPr lvl="2"/>
            <a:r>
              <a:rPr lang="en-US" dirty="0" smtClean="0"/>
              <a:t>Scientists don’t care why the measurements are limited, they just want all the data possible and typically more data and better data than is feasible</a:t>
            </a:r>
            <a:br>
              <a:rPr lang="en-US" dirty="0" smtClean="0"/>
            </a:br>
            <a:r>
              <a:rPr lang="en-US" dirty="0" smtClean="0"/>
              <a:t/>
            </a:r>
            <a:br>
              <a:rPr lang="en-US" dirty="0" smtClean="0"/>
            </a:br>
            <a:endParaRPr lang="en-US" dirty="0" smtClean="0"/>
          </a:p>
          <a:p>
            <a:pPr marL="223838" indent="-223838">
              <a:buNone/>
            </a:pPr>
            <a:endParaRPr lang="en-US" dirty="0"/>
          </a:p>
        </p:txBody>
      </p:sp>
    </p:spTree>
    <p:extLst>
      <p:ext uri="{BB962C8B-B14F-4D97-AF65-F5344CB8AC3E}">
        <p14:creationId xmlns:p14="http://schemas.microsoft.com/office/powerpoint/2010/main" xmlns="" val="27162777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Design</a:t>
            </a:r>
            <a:endParaRPr lang="en-US" dirty="0"/>
          </a:p>
        </p:txBody>
      </p:sp>
      <p:sp>
        <p:nvSpPr>
          <p:cNvPr id="3" name="Content Placeholder 2"/>
          <p:cNvSpPr>
            <a:spLocks noGrp="1"/>
          </p:cNvSpPr>
          <p:nvPr>
            <p:ph idx="1"/>
          </p:nvPr>
        </p:nvSpPr>
        <p:spPr/>
        <p:txBody>
          <a:bodyPr>
            <a:normAutofit fontScale="85000" lnSpcReduction="20000"/>
          </a:bodyPr>
          <a:lstStyle/>
          <a:p>
            <a:pPr marL="223838" indent="-223838">
              <a:buNone/>
            </a:pPr>
            <a:r>
              <a:rPr lang="en-US" dirty="0" smtClean="0"/>
              <a:t>The ultimate goal of all of these trade offs are to come up with a platform that is technically feasible but scientifically useful</a:t>
            </a:r>
          </a:p>
          <a:p>
            <a:pPr lvl="1"/>
            <a:r>
              <a:rPr lang="en-US" dirty="0" smtClean="0"/>
              <a:t>The bridge between satellite engineers and scientists is often a balance of what can be measured and how it is measured </a:t>
            </a:r>
          </a:p>
          <a:p>
            <a:pPr lvl="1"/>
            <a:r>
              <a:rPr lang="en-US" dirty="0" smtClean="0"/>
              <a:t>In terms of harsh stereotypes:</a:t>
            </a:r>
          </a:p>
          <a:p>
            <a:pPr lvl="2"/>
            <a:r>
              <a:rPr lang="en-US" dirty="0" smtClean="0"/>
              <a:t>Engineers don’t care about the use of the data, only on how the system can be designed to get the optimal measurement within the limits of technology </a:t>
            </a:r>
          </a:p>
          <a:p>
            <a:pPr lvl="2"/>
            <a:r>
              <a:rPr lang="en-US" dirty="0" smtClean="0"/>
              <a:t>Scientists don’t care why the measurements are limited, they just want all the data possible and typically more data and better data than is feasible</a:t>
            </a:r>
          </a:p>
          <a:p>
            <a:pPr lvl="2"/>
            <a:r>
              <a:rPr lang="en-US" dirty="0" smtClean="0"/>
              <a:t>Program managers get the fun of balancing all this within a cost cap</a:t>
            </a:r>
          </a:p>
          <a:p>
            <a:pPr marL="223838" indent="-223838">
              <a:buNone/>
            </a:pPr>
            <a:endParaRPr lang="en-US" dirty="0"/>
          </a:p>
        </p:txBody>
      </p:sp>
    </p:spTree>
    <p:extLst>
      <p:ext uri="{BB962C8B-B14F-4D97-AF65-F5344CB8AC3E}">
        <p14:creationId xmlns:p14="http://schemas.microsoft.com/office/powerpoint/2010/main" xmlns="" val="40374219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rmccart\AppData\Local\Microsoft\Windows\Temporary Internet Files\Content.Outlook\A1H4J0BN\m2-used (2).png"/>
          <p:cNvPicPr>
            <a:picLocks noChangeAspect="1" noChangeArrowheads="1"/>
          </p:cNvPicPr>
          <p:nvPr/>
        </p:nvPicPr>
        <p:blipFill>
          <a:blip r:embed="rId2" cstate="print"/>
          <a:srcRect/>
          <a:stretch>
            <a:fillRect/>
          </a:stretch>
        </p:blipFill>
        <p:spPr bwMode="auto">
          <a:xfrm>
            <a:off x="945927" y="835571"/>
            <a:ext cx="6984124" cy="3492062"/>
          </a:xfrm>
          <a:prstGeom prst="rect">
            <a:avLst/>
          </a:prstGeom>
          <a:noFill/>
        </p:spPr>
      </p:pic>
      <p:pic>
        <p:nvPicPr>
          <p:cNvPr id="5" name="Picture 4" descr="a-used.png"/>
          <p:cNvPicPr>
            <a:picLocks noChangeAspect="1"/>
          </p:cNvPicPr>
          <p:nvPr/>
        </p:nvPicPr>
        <p:blipFill>
          <a:blip r:embed="rId3" cstate="print">
            <a:extLst>
              <a:ext uri="{28A0092B-C50C-407E-A947-70E740481C1C}">
                <a14:useLocalDpi xmlns:a14="http://schemas.microsoft.com/office/drawing/2010/main" xmlns="" val="0"/>
              </a:ext>
            </a:extLst>
          </a:blip>
          <a:srcRect t="79163"/>
          <a:stretch>
            <a:fillRect/>
          </a:stretch>
        </p:blipFill>
        <p:spPr>
          <a:xfrm>
            <a:off x="1277314" y="4121544"/>
            <a:ext cx="6167238" cy="891882"/>
          </a:xfrm>
          <a:prstGeom prst="rect">
            <a:avLst/>
          </a:prstGeom>
        </p:spPr>
      </p:pic>
      <p:sp>
        <p:nvSpPr>
          <p:cNvPr id="9" name="TextBox 8"/>
          <p:cNvSpPr txBox="1"/>
          <p:nvPr/>
        </p:nvSpPr>
        <p:spPr>
          <a:xfrm>
            <a:off x="2249584" y="511521"/>
            <a:ext cx="4511870" cy="646330"/>
          </a:xfrm>
          <a:prstGeom prst="rect">
            <a:avLst/>
          </a:prstGeom>
          <a:solidFill>
            <a:schemeClr val="bg1"/>
          </a:solidFill>
        </p:spPr>
        <p:txBody>
          <a:bodyPr wrap="square" rtlCol="0">
            <a:spAutoFit/>
          </a:bodyPr>
          <a:lstStyle/>
          <a:p>
            <a:pPr algn="ctr"/>
            <a:endParaRPr lang="en-US" dirty="0"/>
          </a:p>
          <a:p>
            <a:pPr algn="ctr"/>
            <a:r>
              <a:rPr lang="en-US" dirty="0"/>
              <a:t>O</a:t>
            </a:r>
            <a:r>
              <a:rPr lang="en-US" dirty="0" smtClean="0"/>
              <a:t>bservations assimilated per 6-hr cycle</a:t>
            </a:r>
            <a:endParaRPr lang="en-US" dirty="0"/>
          </a:p>
        </p:txBody>
      </p:sp>
      <p:sp>
        <p:nvSpPr>
          <p:cNvPr id="2" name="Title 1"/>
          <p:cNvSpPr>
            <a:spLocks noGrp="1"/>
          </p:cNvSpPr>
          <p:nvPr>
            <p:ph type="title"/>
          </p:nvPr>
        </p:nvSpPr>
        <p:spPr/>
        <p:txBody>
          <a:bodyPr>
            <a:normAutofit/>
          </a:bodyPr>
          <a:lstStyle/>
          <a:p>
            <a:r>
              <a:rPr lang="en-US" dirty="0" smtClean="0"/>
              <a:t>Observations as a Function of Time</a:t>
            </a:r>
            <a:endParaRPr lang="en-US" dirty="0"/>
          </a:p>
        </p:txBody>
      </p:sp>
      <p:sp>
        <p:nvSpPr>
          <p:cNvPr id="3" name="Content Placeholder 2"/>
          <p:cNvSpPr>
            <a:spLocks noGrp="1"/>
          </p:cNvSpPr>
          <p:nvPr>
            <p:ph idx="1"/>
          </p:nvPr>
        </p:nvSpPr>
        <p:spPr>
          <a:xfrm>
            <a:off x="0" y="5060731"/>
            <a:ext cx="9144000" cy="1087822"/>
          </a:xfrm>
        </p:spPr>
        <p:txBody>
          <a:bodyPr>
            <a:normAutofit fontScale="77500" lnSpcReduction="20000"/>
          </a:bodyPr>
          <a:lstStyle/>
          <a:p>
            <a:pPr>
              <a:buNone/>
            </a:pPr>
            <a:r>
              <a:rPr lang="en-US" dirty="0" smtClean="0"/>
              <a:t>The vast majority of observations over the modern era (1979-onward) are of satellite origin</a:t>
            </a:r>
          </a:p>
          <a:p>
            <a:pPr marL="522288" lvl="1"/>
            <a:r>
              <a:rPr lang="en-US" dirty="0" smtClean="0"/>
              <a:t>This excludes SSMIS.  Using SSMIS, the total eclipses 5 million</a:t>
            </a:r>
          </a:p>
        </p:txBody>
      </p:sp>
      <p:sp>
        <p:nvSpPr>
          <p:cNvPr id="14" name="Rectangle 13"/>
          <p:cNvSpPr/>
          <p:nvPr/>
        </p:nvSpPr>
        <p:spPr>
          <a:xfrm>
            <a:off x="8209128" y="2586251"/>
            <a:ext cx="136478" cy="573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163364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Satellites in the Global Observation System</a:t>
            </a:r>
            <a:endParaRPr lang="en-US" sz="3400" dirty="0"/>
          </a:p>
        </p:txBody>
      </p:sp>
      <p:sp>
        <p:nvSpPr>
          <p:cNvPr id="3" name="Content Placeholder 2"/>
          <p:cNvSpPr>
            <a:spLocks noGrp="1"/>
          </p:cNvSpPr>
          <p:nvPr>
            <p:ph idx="1"/>
          </p:nvPr>
        </p:nvSpPr>
        <p:spPr/>
        <p:txBody>
          <a:bodyPr/>
          <a:lstStyle/>
          <a:p>
            <a:r>
              <a:rPr lang="en-US" dirty="0" smtClean="0"/>
              <a:t>Animation</a:t>
            </a:r>
            <a:endParaRPr lang="en-US" dirty="0"/>
          </a:p>
        </p:txBody>
      </p:sp>
      <p:pic>
        <p:nvPicPr>
          <p:cNvPr id="4" name="obs_movie_wm_20141210.hd">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0" y="897640"/>
            <a:ext cx="9144000" cy="5143500"/>
          </a:xfrm>
          <a:prstGeom prst="rect">
            <a:avLst/>
          </a:prstGeom>
        </p:spPr>
      </p:pic>
    </p:spTree>
    <p:extLst>
      <p:ext uri="{BB962C8B-B14F-4D97-AF65-F5344CB8AC3E}">
        <p14:creationId xmlns:p14="http://schemas.microsoft.com/office/powerpoint/2010/main" xmlns="" val="1052544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l="20599" t="58204" r="49230" b="34748"/>
          <a:stretch>
            <a:fillRect/>
          </a:stretch>
        </p:blipFill>
        <p:spPr bwMode="auto">
          <a:xfrm>
            <a:off x="1608083" y="851338"/>
            <a:ext cx="6458266" cy="804041"/>
          </a:xfrm>
          <a:prstGeom prst="rect">
            <a:avLst/>
          </a:prstGeom>
          <a:noFill/>
          <a:ln w="9525">
            <a:noFill/>
            <a:miter lim="800000"/>
            <a:headEnd/>
            <a:tailEnd/>
          </a:ln>
        </p:spPr>
      </p:pic>
      <p:sp>
        <p:nvSpPr>
          <p:cNvPr id="2" name="Title 1"/>
          <p:cNvSpPr>
            <a:spLocks noGrp="1"/>
          </p:cNvSpPr>
          <p:nvPr>
            <p:ph type="title"/>
          </p:nvPr>
        </p:nvSpPr>
        <p:spPr>
          <a:xfrm>
            <a:off x="0" y="0"/>
            <a:ext cx="9144000" cy="996287"/>
          </a:xfrm>
        </p:spPr>
        <p:txBody>
          <a:bodyPr>
            <a:normAutofit fontScale="90000"/>
          </a:bodyPr>
          <a:lstStyle/>
          <a:p>
            <a:r>
              <a:rPr lang="en-US" dirty="0" smtClean="0"/>
              <a:t>The </a:t>
            </a:r>
            <a:r>
              <a:rPr lang="en-US" dirty="0" err="1" smtClean="0"/>
              <a:t>Variational</a:t>
            </a:r>
            <a:r>
              <a:rPr lang="en-US" dirty="0" smtClean="0"/>
              <a:t> Approach for Satellite Data</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F7A9C30B-5E35-114B-871A-20E160D40306}" type="slidenum">
              <a:rPr lang="en-US" smtClean="0">
                <a:solidFill>
                  <a:prstClr val="white">
                    <a:lumMod val="50000"/>
                  </a:prstClr>
                </a:solidFill>
              </a:rPr>
              <a:pPr/>
              <a:t>38</a:t>
            </a:fld>
            <a:endParaRPr lang="en-US">
              <a:solidFill>
                <a:prstClr val="white">
                  <a:lumMod val="50000"/>
                </a:prstClr>
              </a:solidFill>
            </a:endParaRPr>
          </a:p>
        </p:txBody>
      </p:sp>
      <p:sp>
        <p:nvSpPr>
          <p:cNvPr id="5" name="Content Placeholder 2"/>
          <p:cNvSpPr txBox="1">
            <a:spLocks/>
          </p:cNvSpPr>
          <p:nvPr/>
        </p:nvSpPr>
        <p:spPr>
          <a:xfrm>
            <a:off x="375781" y="1615080"/>
            <a:ext cx="8768219" cy="4557120"/>
          </a:xfrm>
          <a:prstGeom prst="rect">
            <a:avLst/>
          </a:prstGeom>
        </p:spPr>
        <p:txBody>
          <a:bodyPr vert="horz" lIns="91440" tIns="45720" rIns="91440" bIns="45720" rtlCol="0">
            <a:normAutofit/>
          </a:bodyPr>
          <a:lstStyle/>
          <a:p>
            <a:pPr marL="742950" marR="0" lvl="1" indent="-28575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y</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 </a:t>
            </a:r>
            <a:r>
              <a:rPr kumimoji="0" lang="en-US" sz="24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H</a:t>
            </a:r>
            <a:r>
              <a:rPr lang="en-US" sz="2400" dirty="0" smtClean="0">
                <a:latin typeface="Times New Roman" pitchFamily="18" charset="0"/>
                <a:cs typeface="Times New Roman" pitchFamily="18" charset="0"/>
              </a:rPr>
              <a:t>(</a:t>
            </a:r>
            <a:r>
              <a:rPr kumimoji="0" lang="en-US"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x</a:t>
            </a:r>
            <a:r>
              <a:rPr lang="en-US" sz="2400" dirty="0" smtClean="0">
                <a:latin typeface="Times New Roman" pitchFamily="18" charset="0"/>
                <a:cs typeface="Times New Roman" pitchFamily="18" charset="0"/>
              </a:rPr>
              <a:t>)</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 </a:t>
            </a:r>
            <a:r>
              <a:rPr kumimoji="0" lang="en-US"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y</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 (</a:t>
            </a:r>
            <a:r>
              <a:rPr kumimoji="0" lang="en-US" sz="24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H</a:t>
            </a:r>
            <a:r>
              <a:rPr lang="en-US" sz="2400" dirty="0" smtClean="0">
                <a:latin typeface="Times New Roman" pitchFamily="18" charset="0"/>
                <a:cs typeface="Times New Roman" pitchFamily="18" charset="0"/>
              </a:rPr>
              <a:t>(</a:t>
            </a:r>
            <a:r>
              <a:rPr kumimoji="0" lang="en-US" sz="2400" b="1"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x</a:t>
            </a:r>
            <a:r>
              <a:rPr kumimoji="0" lang="en-US" sz="2400" b="1" i="0" u="none" strike="noStrike" kern="1200" cap="none" spc="0" normalizeH="0" baseline="-25000" noProof="0" dirty="0" err="1" smtClean="0">
                <a:ln>
                  <a:noFill/>
                </a:ln>
                <a:solidFill>
                  <a:schemeClr val="tx1"/>
                </a:solidFill>
                <a:effectLst/>
                <a:uLnTx/>
                <a:uFillTx/>
                <a:latin typeface="Times New Roman" pitchFamily="18" charset="0"/>
                <a:ea typeface="+mn-ea"/>
                <a:cs typeface="Times New Roman" pitchFamily="18" charset="0"/>
              </a:rPr>
              <a:t>b</a:t>
            </a:r>
            <a:r>
              <a:rPr lang="en-US" sz="2400" dirty="0" smtClean="0">
                <a:latin typeface="Times New Roman" pitchFamily="18" charset="0"/>
                <a:cs typeface="Times New Roman" pitchFamily="18" charset="0"/>
              </a:rPr>
              <a:t>)</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 </a:t>
            </a:r>
            <a:r>
              <a:rPr kumimoji="0" lang="en-US"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H</a:t>
            </a: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δ</a:t>
            </a:r>
            <a:r>
              <a:rPr kumimoji="0" lang="en-US"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x</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15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0" i="1" u="none" strike="noStrike" kern="1200" cap="none" spc="0" normalizeH="0" baseline="0" noProof="0" dirty="0" smtClean="0">
                <a:ln>
                  <a:noFill/>
                </a:ln>
                <a:solidFill>
                  <a:schemeClr val="tx1"/>
                </a:solidFill>
                <a:effectLst/>
                <a:uLnTx/>
                <a:uFillTx/>
                <a:latin typeface="+mn-lt"/>
                <a:ea typeface="+mn-ea"/>
                <a:cs typeface="+mn-cs"/>
              </a:rPr>
              <a:t>H</a:t>
            </a:r>
            <a:r>
              <a:rPr lang="en-US" sz="3200" dirty="0" smtClean="0"/>
              <a:t>(</a:t>
            </a:r>
            <a:r>
              <a:rPr kumimoji="0" lang="en-US" sz="3200" b="1" i="0" u="none" strike="noStrike" kern="1200" cap="none" spc="0" normalizeH="0" baseline="0" noProof="0" dirty="0" smtClean="0">
                <a:ln>
                  <a:noFill/>
                </a:ln>
                <a:solidFill>
                  <a:schemeClr val="tx1"/>
                </a:solidFill>
                <a:effectLst/>
                <a:uLnTx/>
                <a:uFillTx/>
                <a:latin typeface="+mn-lt"/>
                <a:ea typeface="+mn-ea"/>
                <a:cs typeface="+mn-cs"/>
              </a:rPr>
              <a:t>x</a:t>
            </a:r>
            <a:r>
              <a:rPr lang="en-US" sz="3200" dirty="0" smtClean="0"/>
              <a:t>)</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transforms the background/guess state to observation space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If in the same space, as simple as an interpolation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If in different space, </a:t>
            </a:r>
            <a:r>
              <a:rPr kumimoji="0" lang="en-US" sz="2800" b="0" i="1" u="none" strike="noStrike" kern="1200" cap="none" spc="0" normalizeH="0" baseline="0" noProof="0" dirty="0" smtClean="0">
                <a:ln>
                  <a:noFill/>
                </a:ln>
                <a:solidFill>
                  <a:schemeClr val="tx1"/>
                </a:solidFill>
                <a:effectLst/>
                <a:uLnTx/>
                <a:uFillTx/>
                <a:latin typeface="+mn-lt"/>
                <a:ea typeface="+mn-ea"/>
                <a:cs typeface="+mn-cs"/>
              </a:rPr>
              <a:t>H</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can be radiative transfer (radiances), a projection of the wind…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anything to relate analysis space</a:t>
            </a:r>
            <a:r>
              <a:rPr kumimoji="0" lang="en-US" sz="2800" b="0" i="0" u="none" strike="noStrike" kern="1200" cap="none" spc="0" normalizeH="0" noProof="0" dirty="0" smtClean="0">
                <a:ln>
                  <a:noFill/>
                </a:ln>
                <a:solidFill>
                  <a:schemeClr val="tx1"/>
                </a:solidFill>
                <a:effectLst/>
                <a:uLnTx/>
                <a:uFillTx/>
                <a:latin typeface="+mn-lt"/>
                <a:ea typeface="+mn-ea"/>
                <a:cs typeface="+mn-cs"/>
              </a:rPr>
              <a:t> to observation space (well, that can be linearized to </a:t>
            </a:r>
            <a:r>
              <a:rPr kumimoji="0" lang="en-US" sz="2800" b="1" i="0" u="none" strike="noStrike" kern="1200" cap="none" spc="0" normalizeH="0" noProof="0" dirty="0" smtClean="0">
                <a:ln>
                  <a:noFill/>
                </a:ln>
                <a:solidFill>
                  <a:schemeClr val="tx1"/>
                </a:solidFill>
                <a:effectLst/>
                <a:uLnTx/>
                <a:uFillTx/>
                <a:latin typeface="+mn-lt"/>
                <a:ea typeface="+mn-ea"/>
                <a:cs typeface="+mn-cs"/>
              </a:rPr>
              <a:t>H</a:t>
            </a:r>
            <a:r>
              <a:rPr kumimoji="0" lang="en-US" sz="2800" i="0" u="none" strike="noStrike" kern="1200" cap="none" spc="0" normalizeH="0" noProof="0" dirty="0" smtClean="0">
                <a:ln>
                  <a:noFill/>
                </a:ln>
                <a:solidFill>
                  <a:schemeClr val="tx1"/>
                </a:solidFill>
                <a:effectLst/>
                <a:uLnTx/>
                <a:uFillTx/>
                <a:latin typeface="+mn-lt"/>
                <a:ea typeface="+mn-ea"/>
                <a:cs typeface="+mn-cs"/>
              </a:rPr>
              <a:t>)</a:t>
            </a:r>
            <a:endParaRPr kumimoji="0" lang="en-US" sz="280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5727816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Data Assimilation</a:t>
            </a:r>
            <a:endParaRPr lang="en-US" dirty="0"/>
          </a:p>
        </p:txBody>
      </p:sp>
      <p:sp>
        <p:nvSpPr>
          <p:cNvPr id="3" name="Content Placeholder 2"/>
          <p:cNvSpPr>
            <a:spLocks noGrp="1"/>
          </p:cNvSpPr>
          <p:nvPr>
            <p:ph idx="1"/>
          </p:nvPr>
        </p:nvSpPr>
        <p:spPr/>
        <p:txBody>
          <a:bodyPr>
            <a:normAutofit fontScale="92500" lnSpcReduction="20000"/>
          </a:bodyPr>
          <a:lstStyle/>
          <a:p>
            <a:pPr marL="228600" indent="-228600">
              <a:buNone/>
            </a:pPr>
            <a:r>
              <a:rPr lang="en-US" dirty="0" smtClean="0"/>
              <a:t>A fundamental part of satellite data assimilation is an understanding of both the assimilation process and the observations</a:t>
            </a:r>
          </a:p>
          <a:p>
            <a:pPr lvl="1"/>
            <a:r>
              <a:rPr lang="en-US" dirty="0" smtClean="0"/>
              <a:t>And all the assumptions underlying</a:t>
            </a:r>
            <a:endParaRPr lang="en-US" dirty="0"/>
          </a:p>
          <a:p>
            <a:pPr marL="228600" indent="-228600">
              <a:buNone/>
            </a:pPr>
            <a:r>
              <a:rPr lang="en-US" dirty="0" smtClean="0"/>
              <a:t>The use of retrieved quantities adds another set of assumptions</a:t>
            </a:r>
          </a:p>
          <a:p>
            <a:pPr lvl="1"/>
            <a:r>
              <a:rPr lang="en-US" dirty="0" smtClean="0"/>
              <a:t>Some retrievals will be more compatible with data assimilation than others</a:t>
            </a:r>
          </a:p>
          <a:p>
            <a:pPr marL="228600" indent="-228600">
              <a:buNone/>
            </a:pPr>
            <a:r>
              <a:rPr lang="en-US" dirty="0" smtClean="0"/>
              <a:t>The modern observing system is debatably saturated</a:t>
            </a:r>
          </a:p>
          <a:p>
            <a:pPr lvl="1"/>
            <a:r>
              <a:rPr lang="en-US" dirty="0" smtClean="0"/>
              <a:t>It is difficult to gain quantifiable impact by adding new instruments via existing methodologies</a:t>
            </a:r>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xmlns="" val="3021952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Basics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What I won’t cover, but can at least address offline if you’re interested:</a:t>
            </a:r>
          </a:p>
          <a:p>
            <a:pPr lvl="1"/>
            <a:r>
              <a:rPr lang="en-US" dirty="0" smtClean="0"/>
              <a:t>Anything that looks upwards</a:t>
            </a:r>
          </a:p>
          <a:p>
            <a:pPr lvl="2"/>
            <a:r>
              <a:rPr lang="en-US" dirty="0" smtClean="0"/>
              <a:t>Links between ground-based and satellite remote sensing</a:t>
            </a:r>
          </a:p>
          <a:p>
            <a:pPr lvl="2"/>
            <a:r>
              <a:rPr lang="en-US" dirty="0" smtClean="0"/>
              <a:t>Links between earth science and space science</a:t>
            </a:r>
          </a:p>
          <a:p>
            <a:pPr marL="0" indent="0">
              <a:buNone/>
            </a:pPr>
            <a:endParaRPr lang="en-US" dirty="0" smtClean="0"/>
          </a:p>
          <a:p>
            <a:pPr marL="0" indent="0">
              <a:buNone/>
            </a:pPr>
            <a:r>
              <a:rPr lang="en-US" dirty="0" smtClean="0"/>
              <a:t>This talk will present a number of characteristics of satellite observations, hopefully introducing key terminology </a:t>
            </a:r>
          </a:p>
          <a:p>
            <a:pPr lvl="1"/>
            <a:endParaRPr lang="en-US" dirty="0"/>
          </a:p>
        </p:txBody>
      </p:sp>
    </p:spTree>
    <p:extLst>
      <p:ext uri="{BB962C8B-B14F-4D97-AF65-F5344CB8AC3E}">
        <p14:creationId xmlns:p14="http://schemas.microsoft.com/office/powerpoint/2010/main" xmlns="" val="9982389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 Vehicle/Satellite</a:t>
            </a:r>
            <a:endParaRPr lang="en-US" dirty="0"/>
          </a:p>
        </p:txBody>
      </p:sp>
      <p:pic>
        <p:nvPicPr>
          <p:cNvPr id="1026" name="Picture 2" descr="http://newsimg.bbc.co.uk/media/images/45507000/gif/_45507560_oco_sat_launch_466.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0650" y="2183402"/>
            <a:ext cx="5282699" cy="31741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606906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 Vehicle/Satellite</a:t>
            </a:r>
            <a:endParaRPr lang="en-US" dirty="0"/>
          </a:p>
        </p:txBody>
      </p:sp>
      <p:pic>
        <p:nvPicPr>
          <p:cNvPr id="1026" name="Picture 2" descr="http://newsimg.bbc.co.uk/media/images/45507000/gif/_45507560_oco_sat_launch_466.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0650" y="2183402"/>
            <a:ext cx="5282699" cy="317415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9" name="Straight Arrow Connector 8"/>
          <p:cNvCxnSpPr/>
          <p:nvPr/>
        </p:nvCxnSpPr>
        <p:spPr>
          <a:xfrm>
            <a:off x="5924550" y="1600200"/>
            <a:ext cx="0" cy="58320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568893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1020npp_fairing.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76300" y="994696"/>
            <a:ext cx="3367088"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lide Number Placeholder 7"/>
          <p:cNvSpPr>
            <a:spLocks noGrp="1"/>
          </p:cNvSpPr>
          <p:nvPr/>
        </p:nvSpPr>
        <p:spPr>
          <a:xfrm>
            <a:off x="6591300" y="5674646"/>
            <a:ext cx="2133600" cy="3651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fld id="{33143BE0-2D7A-47F6-865F-9A2DC2FD86FB}" type="slidenum">
              <a:rPr lang="en-US" altLang="en-US" sz="1400" b="0" smtClean="0"/>
              <a:pPr eaLnBrk="1" hangingPunct="1"/>
              <a:t>7</a:t>
            </a:fld>
            <a:endParaRPr lang="en-US" altLang="en-US" sz="1400" b="0" dirty="0" smtClean="0"/>
          </a:p>
        </p:txBody>
      </p:sp>
      <p:sp>
        <p:nvSpPr>
          <p:cNvPr id="7" name="Text Box 5"/>
          <p:cNvSpPr txBox="1">
            <a:spLocks noChangeArrowheads="1"/>
          </p:cNvSpPr>
          <p:nvPr/>
        </p:nvSpPr>
        <p:spPr bwMode="auto">
          <a:xfrm>
            <a:off x="6210300" y="4728496"/>
            <a:ext cx="2286000"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50000"/>
              </a:spcBef>
            </a:pPr>
            <a:r>
              <a:rPr lang="en-US" altLang="en-US" sz="2000" b="0">
                <a:latin typeface="Times New Roman" pitchFamily="18" charset="0"/>
              </a:rPr>
              <a:t>Delta-II-7920</a:t>
            </a:r>
          </a:p>
          <a:p>
            <a:pPr eaLnBrk="1" hangingPunct="1">
              <a:spcBef>
                <a:spcPct val="50000"/>
              </a:spcBef>
            </a:pPr>
            <a:r>
              <a:rPr lang="en-US" altLang="en-US" sz="2000" b="0">
                <a:latin typeface="Times New Roman" pitchFamily="18" charset="0"/>
              </a:rPr>
              <a:t>Vandenburg AFB</a:t>
            </a:r>
          </a:p>
        </p:txBody>
      </p:sp>
      <p:sp>
        <p:nvSpPr>
          <p:cNvPr id="8" name="Text Box 6"/>
          <p:cNvSpPr txBox="1">
            <a:spLocks noChangeArrowheads="1"/>
          </p:cNvSpPr>
          <p:nvPr/>
        </p:nvSpPr>
        <p:spPr bwMode="auto">
          <a:xfrm>
            <a:off x="647700" y="537496"/>
            <a:ext cx="1066800" cy="396875"/>
          </a:xfrm>
          <a:prstGeom prst="rect">
            <a:avLst/>
          </a:prstGeom>
          <a:solidFill>
            <a:schemeClr val="accent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pPr>
            <a:r>
              <a:rPr lang="en-US" altLang="en-US" sz="2000" b="0">
                <a:latin typeface="Times New Roman" pitchFamily="18" charset="0"/>
              </a:rPr>
              <a:t>VIIRS</a:t>
            </a:r>
          </a:p>
        </p:txBody>
      </p:sp>
      <p:sp>
        <p:nvSpPr>
          <p:cNvPr id="9" name="Line 7"/>
          <p:cNvSpPr>
            <a:spLocks noChangeShapeType="1"/>
          </p:cNvSpPr>
          <p:nvPr/>
        </p:nvSpPr>
        <p:spPr bwMode="auto">
          <a:xfrm>
            <a:off x="1714500" y="918496"/>
            <a:ext cx="381000" cy="16764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Text Box 8"/>
          <p:cNvSpPr txBox="1">
            <a:spLocks noChangeArrowheads="1"/>
          </p:cNvSpPr>
          <p:nvPr/>
        </p:nvSpPr>
        <p:spPr bwMode="auto">
          <a:xfrm>
            <a:off x="190500" y="2823496"/>
            <a:ext cx="914400" cy="400050"/>
          </a:xfrm>
          <a:prstGeom prst="rect">
            <a:avLst/>
          </a:prstGeom>
          <a:solidFill>
            <a:schemeClr val="accent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pPr>
            <a:r>
              <a:rPr lang="en-US" altLang="en-US" sz="2000" b="0">
                <a:latin typeface="Times New Roman" pitchFamily="18" charset="0"/>
              </a:rPr>
              <a:t>ATMS</a:t>
            </a:r>
          </a:p>
        </p:txBody>
      </p:sp>
      <p:sp>
        <p:nvSpPr>
          <p:cNvPr id="11" name="Line 9"/>
          <p:cNvSpPr>
            <a:spLocks noChangeShapeType="1"/>
          </p:cNvSpPr>
          <p:nvPr/>
        </p:nvSpPr>
        <p:spPr bwMode="auto">
          <a:xfrm>
            <a:off x="1104900" y="3052096"/>
            <a:ext cx="533400" cy="7620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Text Box 10"/>
          <p:cNvSpPr txBox="1">
            <a:spLocks noChangeArrowheads="1"/>
          </p:cNvSpPr>
          <p:nvPr/>
        </p:nvSpPr>
        <p:spPr bwMode="auto">
          <a:xfrm>
            <a:off x="3848100" y="2975896"/>
            <a:ext cx="1447800" cy="396875"/>
          </a:xfrm>
          <a:prstGeom prst="rect">
            <a:avLst/>
          </a:prstGeom>
          <a:solidFill>
            <a:schemeClr val="accent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pPr>
            <a:r>
              <a:rPr lang="en-US" altLang="en-US" sz="2000" b="0">
                <a:latin typeface="Times New Roman" pitchFamily="18" charset="0"/>
              </a:rPr>
              <a:t>CERES</a:t>
            </a:r>
          </a:p>
        </p:txBody>
      </p:sp>
      <p:sp>
        <p:nvSpPr>
          <p:cNvPr id="13" name="Text Box 11"/>
          <p:cNvSpPr txBox="1">
            <a:spLocks noChangeArrowheads="1"/>
          </p:cNvSpPr>
          <p:nvPr/>
        </p:nvSpPr>
        <p:spPr bwMode="auto">
          <a:xfrm>
            <a:off x="3771900" y="4331621"/>
            <a:ext cx="1676400" cy="646113"/>
          </a:xfrm>
          <a:prstGeom prst="rect">
            <a:avLst/>
          </a:prstGeom>
          <a:solidFill>
            <a:schemeClr val="accent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pPr>
            <a:r>
              <a:rPr lang="en-US" altLang="en-US" sz="2000" b="0">
                <a:latin typeface="Times New Roman" pitchFamily="18" charset="0"/>
              </a:rPr>
              <a:t>OMPS </a:t>
            </a:r>
            <a:r>
              <a:rPr lang="en-US" altLang="en-US" b="0">
                <a:latin typeface="Times New Roman" pitchFamily="18" charset="0"/>
              </a:rPr>
              <a:t>(electronics)</a:t>
            </a:r>
          </a:p>
        </p:txBody>
      </p:sp>
      <p:sp>
        <p:nvSpPr>
          <p:cNvPr id="14" name="Line 12"/>
          <p:cNvSpPr>
            <a:spLocks noChangeShapeType="1"/>
          </p:cNvSpPr>
          <p:nvPr/>
        </p:nvSpPr>
        <p:spPr bwMode="auto">
          <a:xfrm flipH="1">
            <a:off x="2400300" y="3204496"/>
            <a:ext cx="1447800" cy="3810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Line 13"/>
          <p:cNvSpPr>
            <a:spLocks noChangeShapeType="1"/>
          </p:cNvSpPr>
          <p:nvPr/>
        </p:nvSpPr>
        <p:spPr bwMode="auto">
          <a:xfrm flipH="1" flipV="1">
            <a:off x="2324100" y="4118896"/>
            <a:ext cx="1447800" cy="4572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Text Box 14"/>
          <p:cNvSpPr txBox="1">
            <a:spLocks noChangeArrowheads="1"/>
          </p:cNvSpPr>
          <p:nvPr/>
        </p:nvSpPr>
        <p:spPr bwMode="auto">
          <a:xfrm>
            <a:off x="114300" y="3509296"/>
            <a:ext cx="1295400" cy="646113"/>
          </a:xfrm>
          <a:prstGeom prst="rect">
            <a:avLst/>
          </a:prstGeom>
          <a:solidFill>
            <a:schemeClr val="accent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pPr>
            <a:r>
              <a:rPr lang="en-US" altLang="en-US" sz="2000" b="0">
                <a:latin typeface="Times New Roman" pitchFamily="18" charset="0"/>
              </a:rPr>
              <a:t>OMPS </a:t>
            </a:r>
            <a:r>
              <a:rPr lang="en-US" altLang="en-US" b="0">
                <a:latin typeface="Times New Roman" pitchFamily="18" charset="0"/>
              </a:rPr>
              <a:t>Nadir, limb</a:t>
            </a:r>
          </a:p>
        </p:txBody>
      </p:sp>
      <p:sp>
        <p:nvSpPr>
          <p:cNvPr id="17" name="Line 15"/>
          <p:cNvSpPr>
            <a:spLocks noChangeShapeType="1"/>
          </p:cNvSpPr>
          <p:nvPr/>
        </p:nvSpPr>
        <p:spPr bwMode="auto">
          <a:xfrm>
            <a:off x="1104900" y="4118896"/>
            <a:ext cx="609600" cy="1524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Line 16"/>
          <p:cNvSpPr>
            <a:spLocks noChangeShapeType="1"/>
          </p:cNvSpPr>
          <p:nvPr/>
        </p:nvSpPr>
        <p:spPr bwMode="auto">
          <a:xfrm>
            <a:off x="419100" y="4118896"/>
            <a:ext cx="1066800" cy="3048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Text Box 17"/>
          <p:cNvSpPr txBox="1">
            <a:spLocks noChangeArrowheads="1"/>
          </p:cNvSpPr>
          <p:nvPr/>
        </p:nvSpPr>
        <p:spPr bwMode="auto">
          <a:xfrm>
            <a:off x="190500" y="1985296"/>
            <a:ext cx="838200" cy="396875"/>
          </a:xfrm>
          <a:prstGeom prst="rect">
            <a:avLst/>
          </a:prstGeom>
          <a:solidFill>
            <a:schemeClr val="accent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pPr>
            <a:r>
              <a:rPr lang="en-US" altLang="en-US" sz="2000" b="0">
                <a:latin typeface="Times New Roman" pitchFamily="18" charset="0"/>
              </a:rPr>
              <a:t>CrIS</a:t>
            </a:r>
          </a:p>
        </p:txBody>
      </p:sp>
      <p:sp>
        <p:nvSpPr>
          <p:cNvPr id="20" name="Line 18"/>
          <p:cNvSpPr>
            <a:spLocks noChangeShapeType="1"/>
          </p:cNvSpPr>
          <p:nvPr/>
        </p:nvSpPr>
        <p:spPr bwMode="auto">
          <a:xfrm>
            <a:off x="1028700" y="2213896"/>
            <a:ext cx="533400" cy="10668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Line 19"/>
          <p:cNvSpPr>
            <a:spLocks noChangeShapeType="1"/>
          </p:cNvSpPr>
          <p:nvPr/>
        </p:nvSpPr>
        <p:spPr bwMode="auto">
          <a:xfrm flipH="1">
            <a:off x="2476500" y="2366296"/>
            <a:ext cx="1371600"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Text Box 20"/>
          <p:cNvSpPr txBox="1">
            <a:spLocks noChangeArrowheads="1"/>
          </p:cNvSpPr>
          <p:nvPr/>
        </p:nvSpPr>
        <p:spPr bwMode="auto">
          <a:xfrm>
            <a:off x="3848100" y="2061496"/>
            <a:ext cx="1447800" cy="708025"/>
          </a:xfrm>
          <a:prstGeom prst="rect">
            <a:avLst/>
          </a:prstGeom>
          <a:solidFill>
            <a:schemeClr val="accent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pPr>
            <a:r>
              <a:rPr lang="en-US" altLang="en-US" sz="2000" b="0">
                <a:latin typeface="Times New Roman" pitchFamily="18" charset="0"/>
              </a:rPr>
              <a:t>X-band DB Antenna</a:t>
            </a:r>
          </a:p>
        </p:txBody>
      </p:sp>
      <p:pic>
        <p:nvPicPr>
          <p:cNvPr id="23" name="Picture 22" descr="111028npp_v4.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81700" y="689896"/>
            <a:ext cx="2644775" cy="395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 Box 20"/>
          <p:cNvSpPr txBox="1">
            <a:spLocks noChangeArrowheads="1"/>
          </p:cNvSpPr>
          <p:nvPr/>
        </p:nvSpPr>
        <p:spPr bwMode="auto">
          <a:xfrm>
            <a:off x="3848100" y="3487071"/>
            <a:ext cx="1828800" cy="708025"/>
          </a:xfrm>
          <a:prstGeom prst="rect">
            <a:avLst/>
          </a:prstGeom>
          <a:solidFill>
            <a:schemeClr val="accent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pPr>
            <a:r>
              <a:rPr lang="en-US" altLang="en-US" sz="2000" b="0">
                <a:latin typeface="Times New Roman" pitchFamily="18" charset="0"/>
              </a:rPr>
              <a:t>X-band 300 Mb/s Antenna</a:t>
            </a:r>
          </a:p>
        </p:txBody>
      </p:sp>
      <p:sp>
        <p:nvSpPr>
          <p:cNvPr id="25" name="Line 19"/>
          <p:cNvSpPr>
            <a:spLocks noChangeShapeType="1"/>
          </p:cNvSpPr>
          <p:nvPr/>
        </p:nvSpPr>
        <p:spPr bwMode="auto">
          <a:xfrm flipH="1">
            <a:off x="2095500" y="3890296"/>
            <a:ext cx="1752600" cy="1524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Text Box 20"/>
          <p:cNvSpPr txBox="1">
            <a:spLocks noChangeArrowheads="1"/>
          </p:cNvSpPr>
          <p:nvPr/>
        </p:nvSpPr>
        <p:spPr bwMode="auto">
          <a:xfrm>
            <a:off x="3848100" y="1147096"/>
            <a:ext cx="1447800" cy="708025"/>
          </a:xfrm>
          <a:prstGeom prst="rect">
            <a:avLst/>
          </a:prstGeom>
          <a:solidFill>
            <a:schemeClr val="accent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pPr>
            <a:r>
              <a:rPr lang="en-US" altLang="en-US" sz="2000" b="0">
                <a:latin typeface="Times New Roman" pitchFamily="18" charset="0"/>
              </a:rPr>
              <a:t>S-band C+T Antenna</a:t>
            </a:r>
          </a:p>
        </p:txBody>
      </p:sp>
      <p:sp>
        <p:nvSpPr>
          <p:cNvPr id="27" name="Line 19"/>
          <p:cNvSpPr>
            <a:spLocks noChangeShapeType="1"/>
          </p:cNvSpPr>
          <p:nvPr/>
        </p:nvSpPr>
        <p:spPr bwMode="auto">
          <a:xfrm flipH="1">
            <a:off x="2552700" y="1451896"/>
            <a:ext cx="1295400" cy="990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Text Box 11"/>
          <p:cNvSpPr txBox="1">
            <a:spLocks noChangeArrowheads="1"/>
          </p:cNvSpPr>
          <p:nvPr/>
        </p:nvSpPr>
        <p:spPr bwMode="auto">
          <a:xfrm>
            <a:off x="4457700" y="5225383"/>
            <a:ext cx="1676400" cy="338554"/>
          </a:xfrm>
          <a:prstGeom prst="rect">
            <a:avLst/>
          </a:prstGeom>
          <a:solidFill>
            <a:schemeClr val="accent2">
              <a:lumMod val="60000"/>
              <a:lumOff val="40000"/>
            </a:schemeClr>
          </a:solidFill>
          <a:ln>
            <a:noFill/>
          </a:ln>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pPr>
            <a:r>
              <a:rPr lang="en-US" altLang="en-US" b="0" dirty="0" err="1" smtClean="0">
                <a:latin typeface="Times New Roman" pitchFamily="18" charset="0"/>
              </a:rPr>
              <a:t>Cubesats</a:t>
            </a:r>
            <a:endParaRPr lang="en-US" altLang="en-US" b="0" dirty="0">
              <a:latin typeface="Times New Roman" pitchFamily="18" charset="0"/>
            </a:endParaRPr>
          </a:p>
        </p:txBody>
      </p:sp>
      <p:sp>
        <p:nvSpPr>
          <p:cNvPr id="29" name="Line 13"/>
          <p:cNvSpPr>
            <a:spLocks noChangeShapeType="1"/>
          </p:cNvSpPr>
          <p:nvPr/>
        </p:nvSpPr>
        <p:spPr bwMode="auto">
          <a:xfrm flipH="1">
            <a:off x="3009900" y="5338096"/>
            <a:ext cx="1447800" cy="57912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Line 13"/>
          <p:cNvSpPr>
            <a:spLocks noChangeShapeType="1"/>
          </p:cNvSpPr>
          <p:nvPr/>
        </p:nvSpPr>
        <p:spPr bwMode="auto">
          <a:xfrm flipH="1">
            <a:off x="3162300" y="5338096"/>
            <a:ext cx="1318260" cy="3048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Title 1"/>
          <p:cNvSpPr>
            <a:spLocks noGrp="1"/>
          </p:cNvSpPr>
          <p:nvPr>
            <p:ph type="title"/>
          </p:nvPr>
        </p:nvSpPr>
        <p:spPr>
          <a:xfrm>
            <a:off x="4106778" y="5827046"/>
            <a:ext cx="5013409" cy="996287"/>
          </a:xfrm>
        </p:spPr>
        <p:txBody>
          <a:bodyPr>
            <a:normAutofit/>
          </a:bodyPr>
          <a:lstStyle/>
          <a:p>
            <a:r>
              <a:rPr lang="en-US" dirty="0" smtClean="0"/>
              <a:t>Satellite/Instruments</a:t>
            </a:r>
            <a:endParaRPr lang="en-US" dirty="0"/>
          </a:p>
        </p:txBody>
      </p:sp>
    </p:spTree>
    <p:extLst>
      <p:ext uri="{BB962C8B-B14F-4D97-AF65-F5344CB8AC3E}">
        <p14:creationId xmlns:p14="http://schemas.microsoft.com/office/powerpoint/2010/main" xmlns="" val="2427303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Orbit Characteristics</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3128210" y="1009934"/>
                <a:ext cx="5807243" cy="4841591"/>
              </a:xfrm>
            </p:spPr>
            <p:txBody>
              <a:bodyPr>
                <a:normAutofit fontScale="92500" lnSpcReduction="20000"/>
              </a:bodyPr>
              <a:lstStyle/>
              <a:p>
                <a:pPr marL="223838" indent="-223838">
                  <a:buNone/>
                </a:pPr>
                <a:r>
                  <a:rPr lang="en-US" dirty="0" smtClean="0"/>
                  <a:t>Satellites orbit as the result of the gravitational force that is equivalent to the net centripetal force</a:t>
                </a:r>
              </a:p>
              <a:p>
                <a:pPr marL="223838" indent="-223838">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𝑐𝑒𝑛𝑡𝑟𝑖𝑝𝑖𝑡𝑎𝑙</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𝑔𝑟𝑎𝑣𝑖𝑡𝑦</m:t>
                          </m:r>
                        </m:sub>
                      </m:sSub>
                    </m:oMath>
                  </m:oMathPara>
                </a14:m>
                <a:endParaRPr lang="en-US" dirty="0" smtClean="0"/>
              </a:p>
              <a:p>
                <a:pPr marL="223838" indent="-223838">
                  <a:buNone/>
                </a:pPr>
                <a:r>
                  <a:rPr lang="en-US" dirty="0" smtClean="0"/>
                  <a:t/>
                </a:r>
                <a:br>
                  <a:rPr lang="en-US" dirty="0" smtClean="0"/>
                </a:br>
                <a:endParaRPr lang="en-US" dirty="0"/>
              </a:p>
              <a:p>
                <a:pPr marL="223838" indent="-223838">
                  <a:buNone/>
                </a:pPr>
                <a:endParaRPr lang="en-US" dirty="0" smtClean="0"/>
              </a:p>
              <a:p>
                <a:pPr marL="223838" indent="-223838">
                  <a:buNone/>
                </a:pPr>
                <a:endParaRPr lang="en-US" dirty="0"/>
              </a:p>
              <a:p>
                <a:pPr marL="223838" indent="-223838">
                  <a:buNone/>
                </a:pPr>
                <a:endParaRPr lang="en-US" dirty="0" smtClean="0"/>
              </a:p>
              <a:p>
                <a:pPr marL="223838" indent="-223838">
                  <a:buNone/>
                </a:pPr>
                <a:r>
                  <a:rPr lang="en-US" dirty="0" smtClean="0"/>
                  <a:t>Let’s assume a circular orbit…</a:t>
                </a:r>
              </a:p>
              <a:p>
                <a:pPr marL="223838" indent="-223838">
                  <a:buNone/>
                </a:pPr>
                <a:endParaRPr lang="en-US" dirty="0" smtClean="0"/>
              </a:p>
              <a:p>
                <a:pPr marL="223838" indent="-223838">
                  <a:buNone/>
                </a:pPr>
                <a:endParaRPr lang="en-US" dirty="0" smtClean="0"/>
              </a:p>
              <a:p>
                <a:pPr marL="223838" indent="-223838">
                  <a:buNone/>
                </a:pPr>
                <a:endParaRPr lang="en-US" dirty="0" smtClean="0"/>
              </a:p>
              <a:p>
                <a:pPr marL="223838" indent="-223838">
                  <a:buNone/>
                </a:pPr>
                <a:endParaRPr lang="en-US" dirty="0" smtClean="0"/>
              </a:p>
              <a:p>
                <a:pPr marL="223838" indent="-223838">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128210" y="1009934"/>
                <a:ext cx="5807243" cy="4841591"/>
              </a:xfrm>
              <a:blipFill rotWithShape="0">
                <a:blip r:embed="rId2" cstate="print"/>
                <a:stretch>
                  <a:fillRect l="-2413" t="-3275" b="-1385"/>
                </a:stretch>
              </a:blipFill>
            </p:spPr>
            <p:txBody>
              <a:bodyPr/>
              <a:lstStyle/>
              <a:p>
                <a:r>
                  <a:rPr lang="en-US">
                    <a:noFill/>
                  </a:rPr>
                  <a:t> </a:t>
                </a:r>
              </a:p>
            </p:txBody>
          </p:sp>
        </mc:Fallback>
      </mc:AlternateContent>
      <p:pic>
        <p:nvPicPr>
          <p:cNvPr id="1026" name="Picture 2" descr="http://milesmathis.com/orb.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0710" y="2001979"/>
            <a:ext cx="2857500" cy="28575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www.physicsclassroom.com/Class/circles/u6l4b4.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69731" y="3109327"/>
            <a:ext cx="3124200" cy="19240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752974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Orbit Characteristics</a:t>
            </a: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0" y="888995"/>
                <a:ext cx="9144000" cy="5053982"/>
              </a:xfrm>
            </p:spPr>
            <p:txBody>
              <a:bodyPr>
                <a:normAutofit fontScale="92500"/>
              </a:body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𝑐𝑒𝑛𝑡𝑟𝑖𝑝𝑖𝑡𝑎𝑙</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𝑔𝑟𝑎𝑣𝑖𝑡𝑦</m:t>
                          </m:r>
                        </m:sub>
                      </m:sSub>
                    </m:oMath>
                  </m:oMathPara>
                </a14:m>
                <a:endParaRPr lang="en-US" dirty="0" smtClean="0"/>
              </a:p>
              <a:p>
                <a:pPr marL="0" indent="0">
                  <a:buNone/>
                </a:pPr>
                <a:endParaRPr lang="en-US" sz="900" dirty="0" smtClean="0"/>
              </a:p>
              <a:p>
                <a:pPr marL="0" indent="0" algn="ctr">
                  <a:buNone/>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𝐹</m:t>
                        </m:r>
                      </m:e>
                      <m:sub>
                        <m:r>
                          <a:rPr lang="en-US" sz="2800" i="1">
                            <a:latin typeface="Cambria Math" panose="02040503050406030204" pitchFamily="18" charset="0"/>
                          </a:rPr>
                          <m:t>𝑐𝑒𝑛𝑡𝑟𝑖𝑝𝑖𝑡𝑎𝑙</m:t>
                        </m:r>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𝑚</m:t>
                            </m:r>
                          </m:e>
                          <m:sub>
                            <m:r>
                              <a:rPr lang="en-US" sz="2800" i="1">
                                <a:latin typeface="Cambria Math" panose="02040503050406030204" pitchFamily="18" charset="0"/>
                              </a:rPr>
                              <m:t>𝑠𝑎𝑡𝑒𝑙𝑙𝑖𝑡𝑒</m:t>
                            </m:r>
                          </m:sub>
                        </m:sSub>
                        <m:sSup>
                          <m:sSupPr>
                            <m:ctrlPr>
                              <a:rPr lang="en-US" sz="2800" i="1">
                                <a:latin typeface="Cambria Math" panose="02040503050406030204" pitchFamily="18" charset="0"/>
                              </a:rPr>
                            </m:ctrlPr>
                          </m:sSupPr>
                          <m:e>
                            <m:sSub>
                              <m:sSubPr>
                                <m:ctrlPr>
                                  <a:rPr lang="en-US" sz="2800" i="1">
                                    <a:latin typeface="Cambria Math" panose="02040503050406030204" pitchFamily="18" charset="0"/>
                                  </a:rPr>
                                </m:ctrlPr>
                              </m:sSubPr>
                              <m:e>
                                <m:r>
                                  <a:rPr lang="en-US" sz="2800" i="1">
                                    <a:latin typeface="Cambria Math" panose="02040503050406030204" pitchFamily="18" charset="0"/>
                                  </a:rPr>
                                  <m:t>𝑣</m:t>
                                </m:r>
                              </m:e>
                              <m:sub>
                                <m:r>
                                  <a:rPr lang="en-US" sz="2800" i="1">
                                    <a:latin typeface="Cambria Math" panose="02040503050406030204" pitchFamily="18" charset="0"/>
                                  </a:rPr>
                                  <m:t>𝑠𝑎𝑡𝑒𝑙𝑙𝑖𝑡𝑒</m:t>
                                </m:r>
                              </m:sub>
                            </m:sSub>
                          </m:e>
                          <m:sup>
                            <m:r>
                              <a:rPr lang="en-US" sz="2800" i="1">
                                <a:latin typeface="Cambria Math" panose="02040503050406030204" pitchFamily="18" charset="0"/>
                              </a:rPr>
                              <m:t>2</m:t>
                            </m:r>
                          </m:sup>
                        </m:sSup>
                      </m:num>
                      <m:den>
                        <m:sSub>
                          <m:sSubPr>
                            <m:ctrlPr>
                              <a:rPr lang="en-US" sz="2800" i="1">
                                <a:latin typeface="Cambria Math" panose="02040503050406030204" pitchFamily="18" charset="0"/>
                              </a:rPr>
                            </m:ctrlPr>
                          </m:sSubPr>
                          <m:e>
                            <m:r>
                              <a:rPr lang="en-US" sz="2800" i="1">
                                <a:latin typeface="Cambria Math" panose="02040503050406030204" pitchFamily="18" charset="0"/>
                              </a:rPr>
                              <m:t>𝑟</m:t>
                            </m:r>
                          </m:e>
                          <m:sub>
                            <m:r>
                              <a:rPr lang="en-US" sz="2800" i="1">
                                <a:latin typeface="Cambria Math" panose="02040503050406030204" pitchFamily="18" charset="0"/>
                              </a:rPr>
                              <m:t>𝑒𝑎𝑟𝑡h</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𝑟</m:t>
                            </m:r>
                          </m:e>
                          <m:sub>
                            <m:r>
                              <a:rPr lang="en-US" sz="2800" i="1">
                                <a:latin typeface="Cambria Math" panose="02040503050406030204" pitchFamily="18" charset="0"/>
                              </a:rPr>
                              <m:t>𝑠𝑎𝑡𝑒𝑙𝑙𝑖𝑡𝑒</m:t>
                            </m:r>
                          </m:sub>
                        </m:sSub>
                      </m:den>
                    </m:f>
                  </m:oMath>
                </a14:m>
                <a:r>
                  <a:rPr lang="en-US" dirty="0" smtClean="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𝐹</m:t>
                        </m:r>
                      </m:e>
                      <m:sub>
                        <m:r>
                          <a:rPr lang="en-US" sz="2800" i="1">
                            <a:latin typeface="Cambria Math" panose="02040503050406030204" pitchFamily="18" charset="0"/>
                          </a:rPr>
                          <m:t>𝑔𝑟𝑎𝑣𝑖𝑡𝑦</m:t>
                        </m:r>
                      </m:sub>
                    </m:sSub>
                    <m:r>
                      <a:rPr lang="en-US" sz="2800" i="1">
                        <a:latin typeface="Cambria Math" panose="02040503050406030204" pitchFamily="18" charset="0"/>
                      </a:rPr>
                      <m:t>=</m:t>
                    </m:r>
                    <m:r>
                      <a:rPr lang="en-US" sz="2800" i="1">
                        <a:latin typeface="Cambria Math" panose="02040503050406030204" pitchFamily="18" charset="0"/>
                      </a:rPr>
                      <m:t>𝐺</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𝑚</m:t>
                            </m:r>
                          </m:e>
                          <m:sub>
                            <m:r>
                              <a:rPr lang="en-US" sz="2800" i="1">
                                <a:latin typeface="Cambria Math" panose="02040503050406030204" pitchFamily="18" charset="0"/>
                              </a:rPr>
                              <m:t>𝑠𝑎𝑡𝑒𝑙𝑙𝑖𝑡𝑒</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𝑚</m:t>
                            </m:r>
                          </m:e>
                          <m:sub>
                            <m:r>
                              <a:rPr lang="en-US" sz="2800" i="1">
                                <a:latin typeface="Cambria Math" panose="02040503050406030204" pitchFamily="18" charset="0"/>
                              </a:rPr>
                              <m:t>𝑒𝑎𝑟𝑡h</m:t>
                            </m:r>
                          </m:sub>
                        </m:sSub>
                      </m:num>
                      <m:den>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𝑟</m:t>
                                    </m:r>
                                  </m:e>
                                  <m:sub>
                                    <m:r>
                                      <a:rPr lang="en-US" sz="2800" i="1">
                                        <a:latin typeface="Cambria Math" panose="02040503050406030204" pitchFamily="18" charset="0"/>
                                      </a:rPr>
                                      <m:t>𝑒𝑎𝑟𝑡h</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𝑟</m:t>
                                    </m:r>
                                  </m:e>
                                  <m:sub>
                                    <m:r>
                                      <a:rPr lang="en-US" sz="2800" i="1">
                                        <a:latin typeface="Cambria Math" panose="02040503050406030204" pitchFamily="18" charset="0"/>
                                      </a:rPr>
                                      <m:t>𝑠𝑎𝑡𝑒𝑙𝑙𝑖𝑡𝑒</m:t>
                                    </m:r>
                                  </m:sub>
                                </m:sSub>
                              </m:e>
                            </m:d>
                          </m:e>
                          <m:sup>
                            <m:r>
                              <a:rPr lang="en-US" sz="2800" i="1">
                                <a:latin typeface="Cambria Math" panose="02040503050406030204" pitchFamily="18" charset="0"/>
                              </a:rPr>
                              <m:t>2</m:t>
                            </m:r>
                          </m:sup>
                        </m:sSup>
                      </m:den>
                    </m:f>
                  </m:oMath>
                </a14:m>
                <a:endParaRPr lang="en-US" sz="2800" dirty="0" smtClean="0"/>
              </a:p>
              <a:p>
                <a:pPr marL="0" indent="0" algn="ctr">
                  <a:buNone/>
                </a:pPr>
                <a:r>
                  <a:rPr lang="en-US" sz="1600" i="1" dirty="0" smtClean="0"/>
                  <a:t/>
                </a:r>
                <a:br>
                  <a:rPr lang="en-US" sz="1600" i="1" dirty="0" smtClean="0"/>
                </a:br>
                <a:r>
                  <a:rPr lang="en-US" sz="1600" i="1" dirty="0" smtClean="0"/>
                  <a:t/>
                </a:r>
                <a:br>
                  <a:rPr lang="en-US" sz="1600" i="1" dirty="0" smtClean="0"/>
                </a:br>
                <a:r>
                  <a:rPr lang="en-US" sz="1600" i="1" dirty="0" smtClean="0"/>
                  <a:t/>
                </a:r>
                <a:br>
                  <a:rPr lang="en-US" sz="1600" i="1" dirty="0" smtClean="0"/>
                </a:br>
                <a:r>
                  <a:rPr lang="en-US" sz="1600" i="1" dirty="0" smtClean="0"/>
                  <a:t/>
                </a:r>
                <a:br>
                  <a:rPr lang="en-US" sz="1600" i="1" dirty="0" smtClean="0"/>
                </a:br>
                <a:r>
                  <a:rPr lang="en-US" sz="1600" i="1" dirty="0" smtClean="0"/>
                  <a:t/>
                </a:r>
                <a:br>
                  <a:rPr lang="en-US" sz="1600" i="1" dirty="0" smtClean="0"/>
                </a:br>
                <a:r>
                  <a:rPr lang="en-US" sz="1600" i="1" dirty="0" smtClean="0"/>
                  <a:t/>
                </a:r>
                <a:br>
                  <a:rPr lang="en-US" sz="1600" i="1" dirty="0" smtClean="0"/>
                </a:br>
                <a:r>
                  <a:rPr lang="en-US" sz="1600" i="1" dirty="0" smtClean="0"/>
                  <a:t/>
                </a:r>
                <a:br>
                  <a:rPr lang="en-US" sz="1600" i="1" dirty="0" smtClean="0"/>
                </a:br>
                <a:r>
                  <a:rPr lang="en-US" sz="1600" i="1" dirty="0" smtClean="0"/>
                  <a:t/>
                </a:r>
                <a:br>
                  <a:rPr lang="en-US" sz="1600" i="1" dirty="0" smtClean="0"/>
                </a:br>
                <a:r>
                  <a:rPr lang="en-US" sz="1600" i="1" dirty="0" smtClean="0"/>
                  <a:t/>
                </a:r>
                <a:br>
                  <a:rPr lang="en-US" sz="1600" i="1" dirty="0" smtClean="0"/>
                </a:br>
                <a:r>
                  <a:rPr lang="en-US" sz="1600" i="1" dirty="0" smtClean="0"/>
                  <a:t/>
                </a:r>
                <a:br>
                  <a:rPr lang="en-US" sz="1600" i="1" dirty="0" smtClean="0"/>
                </a:br>
                <a:r>
                  <a:rPr lang="en-US" sz="1600" i="1" dirty="0" smtClean="0"/>
                  <a:t/>
                </a:r>
                <a:br>
                  <a:rPr lang="en-US" sz="1600" i="1" dirty="0" smtClean="0"/>
                </a:br>
                <a:r>
                  <a:rPr lang="en-US" sz="1600" i="1" dirty="0" smtClean="0"/>
                  <a:t/>
                </a:r>
                <a:br>
                  <a:rPr lang="en-US" sz="1600" i="1" dirty="0" smtClean="0"/>
                </a:br>
                <a:r>
                  <a:rPr lang="en-US" sz="1600" i="1" dirty="0" smtClean="0"/>
                  <a:t/>
                </a:r>
                <a:br>
                  <a:rPr lang="en-US" sz="1600" i="1" dirty="0" smtClean="0"/>
                </a:br>
                <a:endParaRPr lang="en-US" sz="1600" i="1"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0" y="888995"/>
                <a:ext cx="9144000" cy="5053982"/>
              </a:xfrm>
              <a:blipFill rotWithShape="0">
                <a:blip r:embed="rId2" cstate="print"/>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graphicFrame>
            <p:nvGraphicFramePr>
              <p:cNvPr id="4" name="Table 3"/>
              <p:cNvGraphicFramePr>
                <a:graphicFrameLocks noGrp="1"/>
              </p:cNvGraphicFramePr>
              <p:nvPr>
                <p:extLst>
                  <p:ext uri="{D42A27DB-BD31-4B8C-83A1-F6EECF244321}">
                    <p14:modId xmlns:p14="http://schemas.microsoft.com/office/powerpoint/2010/main" val="3492250760"/>
                  </p:ext>
                </p:extLst>
              </p:nvPr>
            </p:nvGraphicFramePr>
            <p:xfrm>
              <a:off x="949569" y="2582974"/>
              <a:ext cx="7627035" cy="3475835"/>
            </p:xfrm>
            <a:graphic>
              <a:graphicData uri="http://schemas.openxmlformats.org/drawingml/2006/table">
                <a:tbl>
                  <a:tblPr firstRow="1" bandRow="1">
                    <a:tableStyleId>{5C22544A-7EE6-4342-B048-85BDC9FD1C3A}</a:tableStyleId>
                  </a:tblPr>
                  <a:tblGrid>
                    <a:gridCol w="1599028"/>
                    <a:gridCol w="2574387"/>
                    <a:gridCol w="3453620"/>
                  </a:tblGrid>
                  <a:tr h="370840">
                    <a:tc>
                      <a:txBody>
                        <a:bodyPr/>
                        <a:lstStyle/>
                        <a:p>
                          <a:pPr algn="ctr"/>
                          <a:r>
                            <a:rPr lang="en-US" dirty="0" smtClean="0"/>
                            <a:t>Variable</a:t>
                          </a:r>
                          <a:endParaRPr lang="en-US" dirty="0"/>
                        </a:p>
                      </a:txBody>
                      <a:tcPr/>
                    </a:tc>
                    <a:tc>
                      <a:txBody>
                        <a:bodyPr/>
                        <a:lstStyle/>
                        <a:p>
                          <a:pPr algn="ctr"/>
                          <a:r>
                            <a:rPr lang="en-US" dirty="0" smtClean="0"/>
                            <a:t>Value</a:t>
                          </a:r>
                          <a:endParaRPr lang="en-US" dirty="0"/>
                        </a:p>
                      </a:txBody>
                      <a:tcPr/>
                    </a:tc>
                    <a:tc>
                      <a:txBody>
                        <a:bodyPr/>
                        <a:lstStyle/>
                        <a:p>
                          <a:pPr algn="ctr"/>
                          <a:r>
                            <a:rPr lang="en-US" dirty="0" smtClean="0"/>
                            <a:t>Description</a:t>
                          </a:r>
                          <a:endParaRPr lang="en-US" dirty="0"/>
                        </a:p>
                      </a:txBody>
                      <a:tcPr/>
                    </a:tc>
                  </a:tr>
                  <a:tr h="370840">
                    <a:tc>
                      <a:txBody>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𝑟</m:t>
                                    </m:r>
                                  </m:e>
                                  <m:sub>
                                    <m:r>
                                      <a:rPr lang="en-US" sz="1800" i="1">
                                        <a:latin typeface="Cambria Math" panose="02040503050406030204" pitchFamily="18" charset="0"/>
                                      </a:rPr>
                                      <m:t>𝑠𝑎𝑡𝑒𝑙𝑙𝑖𝑡𝑒</m:t>
                                    </m:r>
                                  </m:sub>
                                </m:sSub>
                              </m:oMath>
                            </m:oMathPara>
                          </a14:m>
                          <a:endParaRPr lang="en-US" dirty="0"/>
                        </a:p>
                      </a:txBody>
                      <a:tcPr/>
                    </a:tc>
                    <a:tc>
                      <a:txBody>
                        <a:bodyPr/>
                        <a:lstStyle/>
                        <a:p>
                          <a:pPr algn="ctr"/>
                          <a:r>
                            <a:rPr lang="en-US" dirty="0" smtClean="0"/>
                            <a:t>constant</a:t>
                          </a:r>
                          <a:endParaRPr lang="en-US" dirty="0"/>
                        </a:p>
                      </a:txBody>
                      <a:tcPr/>
                    </a:tc>
                    <a:tc>
                      <a:txBody>
                        <a:bodyPr/>
                        <a:lstStyle/>
                        <a:p>
                          <a:r>
                            <a:rPr lang="en-US" dirty="0" smtClean="0"/>
                            <a:t>Satellite height above surface</a:t>
                          </a:r>
                        </a:p>
                      </a:txBody>
                      <a:tcPr/>
                    </a:tc>
                  </a:tr>
                  <a:tr h="1279429">
                    <a:tc>
                      <a:txBody>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𝑟</m:t>
                                    </m:r>
                                  </m:e>
                                  <m:sub>
                                    <m:r>
                                      <a:rPr lang="en-US" sz="1800" i="1">
                                        <a:latin typeface="Cambria Math" panose="02040503050406030204" pitchFamily="18" charset="0"/>
                                      </a:rPr>
                                      <m:t>𝑒𝑎𝑟𝑡h</m:t>
                                    </m:r>
                                  </m:sub>
                                </m:sSub>
                              </m:oMath>
                            </m:oMathPara>
                          </a14:m>
                          <a:endParaRPr lang="en-US" dirty="0"/>
                        </a:p>
                      </a:txBody>
                      <a:tcPr/>
                    </a:tc>
                    <a:tc>
                      <a:txBody>
                        <a:bodyPr/>
                        <a:lstStyle/>
                        <a:p>
                          <a:pPr algn="ctr"/>
                          <a:r>
                            <a:rPr lang="en-US" dirty="0" smtClean="0"/>
                            <a:t>6,378,137.0 m</a:t>
                          </a:r>
                          <a:endParaRPr lang="en-US" dirty="0"/>
                        </a:p>
                      </a:txBody>
                      <a:tcPr/>
                    </a:tc>
                    <a:tc>
                      <a:txBody>
                        <a:bodyPr/>
                        <a:lstStyle/>
                        <a:p>
                          <a:r>
                            <a:rPr lang="en-US" dirty="0" smtClean="0"/>
                            <a:t>Earth Radius at</a:t>
                          </a:r>
                          <a:r>
                            <a:rPr lang="en-US" baseline="0" dirty="0" smtClean="0"/>
                            <a:t> equator</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smtClean="0"/>
                            <a:t>The earth</a:t>
                          </a:r>
                          <a:r>
                            <a:rPr lang="en-US" sz="1800" baseline="0" dirty="0" smtClean="0"/>
                            <a:t> </a:t>
                          </a:r>
                          <a:r>
                            <a:rPr lang="en-US" sz="1800" dirty="0" smtClean="0"/>
                            <a:t>is not a perfect sphere but an oblate spheroid </a:t>
                          </a:r>
                        </a:p>
                        <a:p>
                          <a:pPr marL="0" marR="0" lvl="1"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smtClean="0"/>
                            <a:t>(</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𝑟</m:t>
                                  </m:r>
                                </m:e>
                                <m:sub>
                                  <m:r>
                                    <a:rPr lang="en-US" sz="1800" i="1">
                                      <a:latin typeface="Cambria Math" panose="02040503050406030204" pitchFamily="18" charset="0"/>
                                    </a:rPr>
                                    <m:t>𝑒𝑎𝑟𝑡h</m:t>
                                  </m:r>
                                </m:sub>
                                <m:sup>
                                  <m:r>
                                    <a:rPr lang="en-US" sz="1800" i="1">
                                      <a:latin typeface="Cambria Math" panose="02040503050406030204" pitchFamily="18" charset="0"/>
                                    </a:rPr>
                                    <m:t>𝑒𝑞𝑢𝑎𝑡𝑜𝑟</m:t>
                                  </m:r>
                                </m:sup>
                              </m:sSubSup>
                              <m:r>
                                <a:rPr lang="en-US" sz="1800" i="1">
                                  <a:latin typeface="Cambria Math" panose="02040503050406030204" pitchFamily="18" charset="0"/>
                                </a:rPr>
                                <m:t>&gt;</m:t>
                              </m:r>
                              <m:sSubSup>
                                <m:sSubSupPr>
                                  <m:ctrlPr>
                                    <a:rPr lang="en-US" sz="1800" i="1">
                                      <a:latin typeface="Cambria Math" panose="02040503050406030204" pitchFamily="18" charset="0"/>
                                    </a:rPr>
                                  </m:ctrlPr>
                                </m:sSubSupPr>
                                <m:e>
                                  <m:r>
                                    <a:rPr lang="en-US" sz="1800" i="1">
                                      <a:latin typeface="Cambria Math" panose="02040503050406030204" pitchFamily="18" charset="0"/>
                                    </a:rPr>
                                    <m:t>𝑟</m:t>
                                  </m:r>
                                </m:e>
                                <m:sub>
                                  <m:r>
                                    <a:rPr lang="en-US" sz="1800" i="1">
                                      <a:latin typeface="Cambria Math" panose="02040503050406030204" pitchFamily="18" charset="0"/>
                                    </a:rPr>
                                    <m:t>𝑒𝑎𝑟𝑡h</m:t>
                                  </m:r>
                                </m:sub>
                                <m:sup>
                                  <m:r>
                                    <a:rPr lang="en-US" sz="1800" i="1">
                                      <a:latin typeface="Cambria Math" panose="02040503050406030204" pitchFamily="18" charset="0"/>
                                    </a:rPr>
                                    <m:t>𝑝𝑜𝑙𝑒</m:t>
                                  </m:r>
                                </m:sup>
                              </m:sSubSup>
                            </m:oMath>
                          </a14:m>
                          <a:r>
                            <a:rPr lang="en-US" sz="1800" dirty="0" smtClean="0"/>
                            <a:t>)</a:t>
                          </a:r>
                          <a:endParaRPr lang="en-US" dirty="0"/>
                        </a:p>
                      </a:txBody>
                      <a:tcPr/>
                    </a:tc>
                  </a:tr>
                  <a:tr h="393895">
                    <a:tc>
                      <a:txBody>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𝑚</m:t>
                                    </m:r>
                                  </m:e>
                                  <m:sub>
                                    <m:r>
                                      <a:rPr lang="en-US" sz="1800" i="1">
                                        <a:latin typeface="Cambria Math" panose="02040503050406030204" pitchFamily="18" charset="0"/>
                                      </a:rPr>
                                      <m:t>𝑒𝑎𝑟𝑡h</m:t>
                                    </m:r>
                                  </m:sub>
                                </m:sSub>
                              </m:oMath>
                            </m:oMathPara>
                          </a14:m>
                          <a:endParaRPr lang="en-US" dirty="0"/>
                        </a:p>
                      </a:txBody>
                      <a:tcPr/>
                    </a:tc>
                    <a:tc>
                      <a:txBody>
                        <a:bodyPr/>
                        <a:lstStyle/>
                        <a:p>
                          <a:pPr algn="ctr"/>
                          <a:r>
                            <a:rPr lang="en-US" dirty="0" smtClean="0"/>
                            <a:t>5.972 x </a:t>
                          </a:r>
                          <a:r>
                            <a:rPr lang="en-US" dirty="0" smtClean="0"/>
                            <a:t>10</a:t>
                          </a:r>
                          <a:r>
                            <a:rPr lang="en-US" baseline="30000" dirty="0" smtClean="0"/>
                            <a:t>24</a:t>
                          </a:r>
                          <a:r>
                            <a:rPr lang="en-US" dirty="0" smtClean="0"/>
                            <a:t>  </a:t>
                          </a:r>
                          <a:r>
                            <a:rPr lang="en-US" dirty="0" smtClean="0"/>
                            <a:t>kg</a:t>
                          </a:r>
                          <a:endParaRPr lang="en-US" dirty="0"/>
                        </a:p>
                      </a:txBody>
                      <a:tcPr/>
                    </a:tc>
                    <a:tc>
                      <a:txBody>
                        <a:bodyPr/>
                        <a:lstStyle/>
                        <a:p>
                          <a:r>
                            <a:rPr lang="en-US" dirty="0" smtClean="0"/>
                            <a:t>Mass of the Earth</a:t>
                          </a:r>
                          <a:endParaRPr lang="en-US" dirty="0"/>
                        </a:p>
                      </a:txBody>
                      <a:tcPr/>
                    </a:tc>
                  </a:tr>
                  <a:tr h="370840">
                    <a:tc>
                      <a:txBody>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𝑠𝑎𝑡𝑒𝑙𝑙𝑖𝑡𝑒</m:t>
                                    </m:r>
                                  </m:sub>
                                </m:sSub>
                              </m:oMath>
                            </m:oMathPara>
                          </a14:m>
                          <a:endParaRPr lang="en-US" dirty="0"/>
                        </a:p>
                      </a:txBody>
                      <a:tcPr/>
                    </a:tc>
                    <a:tc>
                      <a:txBody>
                        <a:bodyPr/>
                        <a:lstStyle/>
                        <a:p>
                          <a:pPr algn="ctr"/>
                          <a:r>
                            <a:rPr lang="en-US" dirty="0" smtClean="0"/>
                            <a:t>unknown</a:t>
                          </a:r>
                          <a:endParaRPr lang="en-US" dirty="0"/>
                        </a:p>
                      </a:txBody>
                      <a:tcPr/>
                    </a:tc>
                    <a:tc>
                      <a:txBody>
                        <a:bodyPr/>
                        <a:lstStyle/>
                        <a:p>
                          <a:r>
                            <a:rPr lang="en-US" dirty="0" smtClean="0"/>
                            <a:t>Satellite Velocity</a:t>
                          </a:r>
                          <a:endParaRPr lang="en-US" dirty="0"/>
                        </a:p>
                      </a:txBody>
                      <a:tcPr/>
                    </a:tc>
                  </a:tr>
                  <a:tr h="370840">
                    <a:tc>
                      <a:txBody>
                        <a:bodyPr/>
                        <a:lstStyle/>
                        <a:p>
                          <a:pPr algn="ctr"/>
                          <a:r>
                            <a:rPr lang="en-US" i="1" dirty="0" smtClean="0"/>
                            <a:t>G</a:t>
                          </a:r>
                          <a:endParaRPr lang="en-US" i="1" dirty="0"/>
                        </a:p>
                      </a:txBody>
                      <a:tcPr/>
                    </a:tc>
                    <a:tc>
                      <a:txBody>
                        <a:bodyPr/>
                        <a:lstStyle/>
                        <a:p>
                          <a:pPr algn="ct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6.67384×</m:t>
                                </m:r>
                                <m:sSup>
                                  <m:sSupPr>
                                    <m:ctrlPr>
                                      <a:rPr lang="en-US" sz="1800" i="1">
                                        <a:latin typeface="Cambria Math" panose="02040503050406030204" pitchFamily="18" charset="0"/>
                                      </a:rPr>
                                    </m:ctrlPr>
                                  </m:sSupPr>
                                  <m:e>
                                    <m:r>
                                      <a:rPr lang="en-US" sz="1800" i="1">
                                        <a:latin typeface="Cambria Math" panose="02040503050406030204" pitchFamily="18" charset="0"/>
                                      </a:rPr>
                                      <m:t>10</m:t>
                                    </m:r>
                                  </m:e>
                                  <m:sup>
                                    <m:r>
                                      <a:rPr lang="en-US" sz="1800" i="1">
                                        <a:latin typeface="Cambria Math" panose="02040503050406030204" pitchFamily="18" charset="0"/>
                                      </a:rPr>
                                      <m:t>−11</m:t>
                                    </m:r>
                                  </m:sup>
                                </m:sSup>
                                <m:r>
                                  <a:rPr lang="en-US" sz="1800" i="1">
                                    <a:latin typeface="Cambria Math" panose="02040503050406030204" pitchFamily="18" charset="0"/>
                                  </a:rPr>
                                  <m:t> </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𝑚</m:t>
                                        </m:r>
                                      </m:e>
                                      <m:sup>
                                        <m:r>
                                          <a:rPr lang="en-US" sz="1800" i="1">
                                            <a:latin typeface="Cambria Math" panose="02040503050406030204" pitchFamily="18" charset="0"/>
                                          </a:rPr>
                                          <m:t>3</m:t>
                                        </m:r>
                                      </m:sup>
                                    </m:sSup>
                                  </m:num>
                                  <m:den>
                                    <m:r>
                                      <a:rPr lang="en-US" sz="1800" i="1">
                                        <a:latin typeface="Cambria Math" panose="02040503050406030204" pitchFamily="18" charset="0"/>
                                      </a:rPr>
                                      <m:t>𝑘𝑔</m:t>
                                    </m:r>
                                    <m:r>
                                      <a:rPr lang="en-US" sz="1800" i="1">
                                        <a:latin typeface="Cambria Math" panose="02040503050406030204" pitchFamily="18" charset="0"/>
                                      </a:rPr>
                                      <m:t> </m:t>
                                    </m:r>
                                    <m:sSup>
                                      <m:sSupPr>
                                        <m:ctrlPr>
                                          <a:rPr lang="en-US" sz="1800" i="1">
                                            <a:latin typeface="Cambria Math" panose="02040503050406030204" pitchFamily="18" charset="0"/>
                                          </a:rPr>
                                        </m:ctrlPr>
                                      </m:sSupPr>
                                      <m:e>
                                        <m:r>
                                          <a:rPr lang="en-US" sz="1800" i="1">
                                            <a:latin typeface="Cambria Math" panose="02040503050406030204" pitchFamily="18" charset="0"/>
                                          </a:rPr>
                                          <m:t>𝑠</m:t>
                                        </m:r>
                                      </m:e>
                                      <m:sup>
                                        <m:r>
                                          <a:rPr lang="en-US" sz="1800" i="1">
                                            <a:latin typeface="Cambria Math" panose="02040503050406030204" pitchFamily="18" charset="0"/>
                                          </a:rPr>
                                          <m:t>2</m:t>
                                        </m:r>
                                      </m:sup>
                                    </m:sSup>
                                  </m:den>
                                </m:f>
                              </m:oMath>
                            </m:oMathPara>
                          </a14:m>
                          <a:endParaRPr lang="en-US" dirty="0"/>
                        </a:p>
                      </a:txBody>
                      <a:tcPr/>
                    </a:tc>
                    <a:tc>
                      <a:txBody>
                        <a:bodyPr/>
                        <a:lstStyle/>
                        <a:p>
                          <a:r>
                            <a:rPr lang="en-US" dirty="0" smtClean="0"/>
                            <a:t>Gravitational constant</a:t>
                          </a:r>
                          <a:endParaRPr lang="en-US" dirty="0"/>
                        </a:p>
                      </a:txBody>
                      <a:tcPr/>
                    </a:tc>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xmlns="" val="3492250760"/>
                  </p:ext>
                </p:extLst>
              </p:nvPr>
            </p:nvGraphicFramePr>
            <p:xfrm>
              <a:off x="949569" y="2582974"/>
              <a:ext cx="7627035" cy="3475835"/>
            </p:xfrm>
            <a:graphic>
              <a:graphicData uri="http://schemas.openxmlformats.org/drawingml/2006/table">
                <a:tbl>
                  <a:tblPr firstRow="1" bandRow="1">
                    <a:tableStyleId>{5C22544A-7EE6-4342-B048-85BDC9FD1C3A}</a:tableStyleId>
                  </a:tblPr>
                  <a:tblGrid>
                    <a:gridCol w="1599028"/>
                    <a:gridCol w="2574387"/>
                    <a:gridCol w="3453620"/>
                  </a:tblGrid>
                  <a:tr h="370840">
                    <a:tc>
                      <a:txBody>
                        <a:bodyPr/>
                        <a:lstStyle/>
                        <a:p>
                          <a:pPr algn="ctr"/>
                          <a:r>
                            <a:rPr lang="en-US" dirty="0" smtClean="0"/>
                            <a:t>Variable</a:t>
                          </a:r>
                          <a:endParaRPr lang="en-US" dirty="0"/>
                        </a:p>
                      </a:txBody>
                      <a:tcPr/>
                    </a:tc>
                    <a:tc>
                      <a:txBody>
                        <a:bodyPr/>
                        <a:lstStyle/>
                        <a:p>
                          <a:pPr algn="ctr"/>
                          <a:r>
                            <a:rPr lang="en-US" dirty="0" smtClean="0"/>
                            <a:t>Value</a:t>
                          </a:r>
                          <a:endParaRPr lang="en-US" dirty="0"/>
                        </a:p>
                      </a:txBody>
                      <a:tcPr/>
                    </a:tc>
                    <a:tc>
                      <a:txBody>
                        <a:bodyPr/>
                        <a:lstStyle/>
                        <a:p>
                          <a:pPr algn="ctr"/>
                          <a:r>
                            <a:rPr lang="en-US" dirty="0" smtClean="0"/>
                            <a:t>Description</a:t>
                          </a:r>
                          <a:endParaRPr lang="en-US" dirty="0"/>
                        </a:p>
                      </a:txBody>
                      <a:tcPr/>
                    </a:tc>
                  </a:tr>
                  <a:tr h="370840">
                    <a:tc>
                      <a:txBody>
                        <a:bodyPr/>
                        <a:lstStyle/>
                        <a:p>
                          <a:endParaRPr lang="en-US"/>
                        </a:p>
                      </a:txBody>
                      <a:tcPr>
                        <a:blipFill rotWithShape="0">
                          <a:blip r:embed="rId3"/>
                          <a:stretch>
                            <a:fillRect l="-382" t="-108197" r="-379771" b="-739344"/>
                          </a:stretch>
                        </a:blipFill>
                      </a:tcPr>
                    </a:tc>
                    <a:tc>
                      <a:txBody>
                        <a:bodyPr/>
                        <a:lstStyle/>
                        <a:p>
                          <a:pPr algn="ctr"/>
                          <a:r>
                            <a:rPr lang="en-US" dirty="0" smtClean="0"/>
                            <a:t>constant</a:t>
                          </a:r>
                          <a:endParaRPr lang="en-US" dirty="0"/>
                        </a:p>
                      </a:txBody>
                      <a:tcPr/>
                    </a:tc>
                    <a:tc>
                      <a:txBody>
                        <a:bodyPr/>
                        <a:lstStyle/>
                        <a:p>
                          <a:r>
                            <a:rPr lang="en-US" dirty="0" smtClean="0"/>
                            <a:t>Satellite height above surface</a:t>
                          </a:r>
                        </a:p>
                      </a:txBody>
                      <a:tcPr/>
                    </a:tc>
                  </a:tr>
                  <a:tr h="1279429">
                    <a:tc>
                      <a:txBody>
                        <a:bodyPr/>
                        <a:lstStyle/>
                        <a:p>
                          <a:endParaRPr lang="en-US"/>
                        </a:p>
                      </a:txBody>
                      <a:tcPr>
                        <a:blipFill rotWithShape="0">
                          <a:blip r:embed="rId3"/>
                          <a:stretch>
                            <a:fillRect l="-382" t="-60476" r="-379771" b="-114762"/>
                          </a:stretch>
                        </a:blipFill>
                      </a:tcPr>
                    </a:tc>
                    <a:tc>
                      <a:txBody>
                        <a:bodyPr/>
                        <a:lstStyle/>
                        <a:p>
                          <a:pPr algn="ctr"/>
                          <a:r>
                            <a:rPr lang="en-US" dirty="0" smtClean="0"/>
                            <a:t>6,378,137.0 m</a:t>
                          </a:r>
                          <a:endParaRPr lang="en-US" dirty="0"/>
                        </a:p>
                      </a:txBody>
                      <a:tcPr/>
                    </a:tc>
                    <a:tc>
                      <a:txBody>
                        <a:bodyPr/>
                        <a:lstStyle/>
                        <a:p>
                          <a:endParaRPr lang="en-US"/>
                        </a:p>
                      </a:txBody>
                      <a:tcPr>
                        <a:blipFill rotWithShape="0">
                          <a:blip r:embed="rId3"/>
                          <a:stretch>
                            <a:fillRect l="-120988" t="-60476" r="-882" b="-114762"/>
                          </a:stretch>
                        </a:blipFill>
                      </a:tcPr>
                    </a:tc>
                  </a:tr>
                  <a:tr h="393895">
                    <a:tc>
                      <a:txBody>
                        <a:bodyPr/>
                        <a:lstStyle/>
                        <a:p>
                          <a:endParaRPr lang="en-US"/>
                        </a:p>
                      </a:txBody>
                      <a:tcPr>
                        <a:blipFill rotWithShape="0">
                          <a:blip r:embed="rId3"/>
                          <a:stretch>
                            <a:fillRect l="-382" t="-518462" r="-379771" b="-270769"/>
                          </a:stretch>
                        </a:blipFill>
                      </a:tcPr>
                    </a:tc>
                    <a:tc>
                      <a:txBody>
                        <a:bodyPr/>
                        <a:lstStyle/>
                        <a:p>
                          <a:pPr algn="ctr"/>
                          <a:r>
                            <a:rPr lang="en-US" dirty="0" smtClean="0"/>
                            <a:t>5.972 x 10</a:t>
                          </a:r>
                          <a:r>
                            <a:rPr lang="en-US" baseline="30000" dirty="0" smtClean="0"/>
                            <a:t>24</a:t>
                          </a:r>
                          <a:r>
                            <a:rPr lang="en-US" dirty="0" smtClean="0"/>
                            <a:t>  kg</a:t>
                          </a:r>
                          <a:endParaRPr lang="en-US" dirty="0"/>
                        </a:p>
                      </a:txBody>
                      <a:tcPr/>
                    </a:tc>
                    <a:tc>
                      <a:txBody>
                        <a:bodyPr/>
                        <a:lstStyle/>
                        <a:p>
                          <a:r>
                            <a:rPr lang="en-US" dirty="0" smtClean="0"/>
                            <a:t>Mass of the Earth</a:t>
                          </a:r>
                          <a:endParaRPr lang="en-US" dirty="0"/>
                        </a:p>
                      </a:txBody>
                      <a:tcPr/>
                    </a:tc>
                  </a:tr>
                  <a:tr h="370840">
                    <a:tc>
                      <a:txBody>
                        <a:bodyPr/>
                        <a:lstStyle/>
                        <a:p>
                          <a:endParaRPr lang="en-US"/>
                        </a:p>
                      </a:txBody>
                      <a:tcPr>
                        <a:blipFill rotWithShape="0">
                          <a:blip r:embed="rId3"/>
                          <a:stretch>
                            <a:fillRect l="-382" t="-659016" r="-379771" b="-188525"/>
                          </a:stretch>
                        </a:blipFill>
                      </a:tcPr>
                    </a:tc>
                    <a:tc>
                      <a:txBody>
                        <a:bodyPr/>
                        <a:lstStyle/>
                        <a:p>
                          <a:pPr algn="ctr"/>
                          <a:r>
                            <a:rPr lang="en-US" dirty="0" smtClean="0"/>
                            <a:t>unknown</a:t>
                          </a:r>
                          <a:endParaRPr lang="en-US" dirty="0"/>
                        </a:p>
                      </a:txBody>
                      <a:tcPr/>
                    </a:tc>
                    <a:tc>
                      <a:txBody>
                        <a:bodyPr/>
                        <a:lstStyle/>
                        <a:p>
                          <a:r>
                            <a:rPr lang="en-US" dirty="0" smtClean="0"/>
                            <a:t>Satellite Velocity</a:t>
                          </a:r>
                          <a:endParaRPr lang="en-US" dirty="0"/>
                        </a:p>
                      </a:txBody>
                      <a:tcPr/>
                    </a:tc>
                  </a:tr>
                  <a:tr h="689991">
                    <a:tc>
                      <a:txBody>
                        <a:bodyPr/>
                        <a:lstStyle/>
                        <a:p>
                          <a:pPr algn="ctr"/>
                          <a:r>
                            <a:rPr lang="en-US" i="1" dirty="0" smtClean="0"/>
                            <a:t>G</a:t>
                          </a:r>
                          <a:endParaRPr lang="en-US" i="1" dirty="0"/>
                        </a:p>
                      </a:txBody>
                      <a:tcPr/>
                    </a:tc>
                    <a:tc>
                      <a:txBody>
                        <a:bodyPr/>
                        <a:lstStyle/>
                        <a:p>
                          <a:endParaRPr lang="en-US"/>
                        </a:p>
                      </a:txBody>
                      <a:tcPr>
                        <a:blipFill rotWithShape="0">
                          <a:blip r:embed="rId3"/>
                          <a:stretch>
                            <a:fillRect l="-62175" t="-409735" r="-135225" b="-1770"/>
                          </a:stretch>
                        </a:blipFill>
                      </a:tcPr>
                    </a:tc>
                    <a:tc>
                      <a:txBody>
                        <a:bodyPr/>
                        <a:lstStyle/>
                        <a:p>
                          <a:r>
                            <a:rPr lang="en-US" dirty="0" smtClean="0"/>
                            <a:t>Gravitational constant</a:t>
                          </a:r>
                          <a:endParaRPr lang="en-US" dirty="0"/>
                        </a:p>
                      </a:txBody>
                      <a:tcPr/>
                    </a:tc>
                  </a:tr>
                </a:tbl>
              </a:graphicData>
            </a:graphic>
          </p:graphicFrame>
        </mc:Fallback>
      </mc:AlternateContent>
    </p:spTree>
    <p:extLst>
      <p:ext uri="{BB962C8B-B14F-4D97-AF65-F5344CB8AC3E}">
        <p14:creationId xmlns:p14="http://schemas.microsoft.com/office/powerpoint/2010/main" xmlns="" val="26762104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23001</TotalTime>
  <Words>1942</Words>
  <Application>Microsoft Office PowerPoint</Application>
  <PresentationFormat>On-screen Show (4:3)</PresentationFormat>
  <Paragraphs>285</Paragraphs>
  <Slides>39</Slides>
  <Notes>0</Notes>
  <HiddenSlides>0</HiddenSlides>
  <MMClips>2</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Basics of Satellite Observations</vt:lpstr>
      <vt:lpstr>Acknowledgments</vt:lpstr>
      <vt:lpstr>My Background</vt:lpstr>
      <vt:lpstr>Satellite Basics</vt:lpstr>
      <vt:lpstr>Launch Vehicle/Satellite</vt:lpstr>
      <vt:lpstr>Launch Vehicle/Satellite</vt:lpstr>
      <vt:lpstr>Satellite/Instruments</vt:lpstr>
      <vt:lpstr>Orbit Characteristics</vt:lpstr>
      <vt:lpstr>Orbit Characteristics</vt:lpstr>
      <vt:lpstr>Orbit Characteristics</vt:lpstr>
      <vt:lpstr>Orbital Characteristics</vt:lpstr>
      <vt:lpstr>Orbital Characteristics</vt:lpstr>
      <vt:lpstr>Sun-Synchronous Orbits</vt:lpstr>
      <vt:lpstr>Geosynchronous (Geostationary) Orbit</vt:lpstr>
      <vt:lpstr>Molnyia Orbit</vt:lpstr>
      <vt:lpstr>Molnyia Orbit</vt:lpstr>
      <vt:lpstr>Low-Inclination Orbits</vt:lpstr>
      <vt:lpstr>Other Orbits</vt:lpstr>
      <vt:lpstr>Atmospheric Radiation</vt:lpstr>
      <vt:lpstr>Atmospheric Radiation</vt:lpstr>
      <vt:lpstr>Very Simple Radiative Transfer</vt:lpstr>
      <vt:lpstr>Very Simple Radiative Transfer</vt:lpstr>
      <vt:lpstr>Very Simple Radiative Transfer</vt:lpstr>
      <vt:lpstr>Instrument Characteristics</vt:lpstr>
      <vt:lpstr>Active Instruments</vt:lpstr>
      <vt:lpstr>Active Instruments</vt:lpstr>
      <vt:lpstr>Active Instruments</vt:lpstr>
      <vt:lpstr>Active Instruments</vt:lpstr>
      <vt:lpstr>Passive Instruments</vt:lpstr>
      <vt:lpstr>Fundemental Measurements</vt:lpstr>
      <vt:lpstr>Satellite Resolution</vt:lpstr>
      <vt:lpstr>Satellite Resolution</vt:lpstr>
      <vt:lpstr>Satellite Resolution</vt:lpstr>
      <vt:lpstr>Satellite Design</vt:lpstr>
      <vt:lpstr>Satellite Design</vt:lpstr>
      <vt:lpstr>Observations as a Function of Time</vt:lpstr>
      <vt:lpstr>Satellites in the Global Observation System</vt:lpstr>
      <vt:lpstr>The Variational Approach for Satellite Data</vt:lpstr>
      <vt:lpstr>Satellite Data Assimilation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 McCarty</dc:creator>
  <cp:lastModifiedBy>ejones</cp:lastModifiedBy>
  <cp:revision>882</cp:revision>
  <dcterms:created xsi:type="dcterms:W3CDTF">2014-01-02T16:39:40Z</dcterms:created>
  <dcterms:modified xsi:type="dcterms:W3CDTF">2015-09-18T19:55:28Z</dcterms:modified>
</cp:coreProperties>
</file>