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  <p:sldMasterId id="2147483662" r:id="rId2"/>
    <p:sldMasterId id="2147483740" r:id="rId3"/>
    <p:sldMasterId id="2147483764" r:id="rId4"/>
  </p:sldMasterIdLst>
  <p:notesMasterIdLst>
    <p:notesMasterId r:id="rId43"/>
  </p:notesMasterIdLst>
  <p:handoutMasterIdLst>
    <p:handoutMasterId r:id="rId44"/>
  </p:handoutMasterIdLst>
  <p:sldIdLst>
    <p:sldId id="256" r:id="rId5"/>
    <p:sldId id="459" r:id="rId6"/>
    <p:sldId id="490" r:id="rId7"/>
    <p:sldId id="488" r:id="rId8"/>
    <p:sldId id="517" r:id="rId9"/>
    <p:sldId id="492" r:id="rId10"/>
    <p:sldId id="547" r:id="rId11"/>
    <p:sldId id="511" r:id="rId12"/>
    <p:sldId id="527" r:id="rId13"/>
    <p:sldId id="493" r:id="rId14"/>
    <p:sldId id="502" r:id="rId15"/>
    <p:sldId id="510" r:id="rId16"/>
    <p:sldId id="494" r:id="rId17"/>
    <p:sldId id="528" r:id="rId18"/>
    <p:sldId id="495" r:id="rId19"/>
    <p:sldId id="503" r:id="rId20"/>
    <p:sldId id="530" r:id="rId21"/>
    <p:sldId id="496" r:id="rId22"/>
    <p:sldId id="497" r:id="rId23"/>
    <p:sldId id="507" r:id="rId24"/>
    <p:sldId id="534" r:id="rId25"/>
    <p:sldId id="549" r:id="rId26"/>
    <p:sldId id="498" r:id="rId27"/>
    <p:sldId id="504" r:id="rId28"/>
    <p:sldId id="505" r:id="rId29"/>
    <p:sldId id="537" r:id="rId30"/>
    <p:sldId id="515" r:id="rId31"/>
    <p:sldId id="539" r:id="rId32"/>
    <p:sldId id="512" r:id="rId33"/>
    <p:sldId id="500" r:id="rId34"/>
    <p:sldId id="543" r:id="rId35"/>
    <p:sldId id="525" r:id="rId36"/>
    <p:sldId id="521" r:id="rId37"/>
    <p:sldId id="526" r:id="rId38"/>
    <p:sldId id="550" r:id="rId39"/>
    <p:sldId id="545" r:id="rId40"/>
    <p:sldId id="544" r:id="rId41"/>
    <p:sldId id="541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202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584264F-FF5D-4DE4-A110-B2AD1DC30DAC}" type="datetime1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D97AF8-F0AC-4C14-A898-E276FE1942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5C8929-2A88-49B6-8D5F-2BBAAC14F7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866FD-9D0A-418D-8601-4324D2102D0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1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2F8E7-8E9A-4888-B29C-F591F8CF269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DB415-C333-4830-A423-2BA0EFE3F14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467E8-74B4-4C67-88F7-C92B3F5FC08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935E23-4262-4A6C-8451-64848F91225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786C6-CD14-475C-B41C-8C08F8AB3ED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39C7E-2F33-4CA7-9DED-02D6079834B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D0EFF-B3DD-4D90-8E9C-D9410E576CB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84AA6-A676-434C-B8F7-8229CC06B15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1AE89-8938-48E5-946D-A707EF53DA1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4D02D-078B-44BA-AD7B-88AF0112E360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8EBB4-BD9C-4BD0-ABD2-A522D880BA8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3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1A91D-8AD9-4CAD-A3FE-7480337A753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63FEFE-FF18-4F60-9C2F-6D0A13BCE0C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916FDD-C289-4451-A872-721581F0E1F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287AA-3F0A-4B16-947F-CC049898989F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9718B-FE4B-488E-ACD9-74F88F0135F2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222FA-8003-4533-8FE9-174E605CFEAC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551AA-170F-49E2-BB30-8370C57F1CA5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3F023-9C62-4094-9EEA-7DC3EC8C32B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sz="1800" smtClean="0">
                <a:ea typeface="ＭＳ Ｐゴシック" pitchFamily="34" charset="-128"/>
              </a:rPr>
              <a:t>Opportunity to discuss three-legged stool of science/tech (model and DAS), HPC, and observations, and the need for balance.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9FDCC-66DC-499A-855F-C820E4F6A23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z="1800" smtClean="0">
                <a:ea typeface="ＭＳ Ｐゴシック" pitchFamily="34" charset="-128"/>
              </a:rPr>
              <a:t>NWP beyond the two to three-day range is a </a:t>
            </a:r>
            <a:r>
              <a:rPr lang="en-US" altLang="en-US" sz="1800" i="1" u="sng" smtClean="0">
                <a:ea typeface="ＭＳ Ｐゴシック" pitchFamily="34" charset="-128"/>
              </a:rPr>
              <a:t>global</a:t>
            </a:r>
            <a:r>
              <a:rPr lang="en-US" altLang="en-US" sz="1800" smtClean="0">
                <a:ea typeface="ＭＳ Ｐゴシック" pitchFamily="34" charset="-128"/>
              </a:rPr>
              <a:t> problem, requiring a continuous supply of observational data from the entire global domain</a:t>
            </a: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ACC3C-5718-4243-A71C-6AEBA1E50A8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D64C9-167D-40D6-9C48-589E503B5C8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2000" smtClean="0">
                <a:ea typeface="ＭＳ Ｐゴシック" pitchFamily="34" charset="-128"/>
              </a:rPr>
              <a:t>The reality of the ownership places huge constraints on the international management.  WMO is in a good position to </a:t>
            </a:r>
            <a:r>
              <a:rPr lang="en-US" altLang="en-US" sz="2000" b="1" smtClean="0">
                <a:ea typeface="ＭＳ Ｐゴシック" pitchFamily="34" charset="-128"/>
              </a:rPr>
              <a:t>recommend and encourage</a:t>
            </a:r>
            <a:r>
              <a:rPr lang="en-US" altLang="en-US" sz="2000" smtClean="0">
                <a:ea typeface="ＭＳ Ｐゴシック" pitchFamily="34" charset="-128"/>
              </a:rPr>
              <a:t>, but</a:t>
            </a:r>
            <a:r>
              <a:rPr lang="en-US" altLang="en-US" sz="2000" b="1" smtClean="0">
                <a:ea typeface="ＭＳ Ｐゴシック" pitchFamily="34" charset="-128"/>
              </a:rPr>
              <a:t> NOT </a:t>
            </a:r>
            <a:r>
              <a:rPr lang="en-US" altLang="en-US" sz="2000" smtClean="0">
                <a:ea typeface="ＭＳ Ｐゴシック" pitchFamily="34" charset="-128"/>
              </a:rPr>
              <a:t>to dictate.  Generally cooperation is good, w/in the bounds of varying resources by individual nations – since ALL need more observations than they can afford or are otherwise able to collect, open exchange is the norm.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29BD5-E7DC-471C-8201-B575D766C3CE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DCEA28-FFFF-4DF6-AFE6-0CE79B3D78B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4A65C-1817-4F03-8DBC-22FB590E350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35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F421C30-60CA-4F66-B3DA-23F851D1E8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2BD65-65EF-4FBD-833D-843E4A589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214313"/>
            <a:ext cx="19431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2688" y="214313"/>
            <a:ext cx="5676900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39C2D-6DB1-4172-834B-83DCE2B5C3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  <a:endParaRPr lang="en-US" sz="140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50AD3-2380-481C-84B6-91DA92AAA3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  <a:endParaRPr lang="en-US" sz="140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3877A-084F-4100-8A2B-432818F112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  <a:endParaRPr lang="en-US" sz="140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77D8C-429A-4FE7-AD51-A7F4F4112F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  <a:endParaRPr lang="en-US" sz="140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05639-8C67-4418-9660-32958669B4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  <a:endParaRPr lang="en-US" sz="1400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9C020-AB79-4A09-80F3-013ACF9E17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  <a:endParaRPr lang="en-US" sz="140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208B8-2FC9-4B39-A57B-ABDE40C4DB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  <a:endParaRPr lang="en-US" sz="140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2D122-ABD3-4AD4-A53B-804E8A15CD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  <a:endParaRPr lang="en-US" sz="140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412C9-38AB-49FB-94C1-FF1A69E569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5DE51-3721-48D6-BD14-388A03D40F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  <a:endParaRPr lang="en-US" sz="140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8A35E-7CE5-4C2C-AF38-36694D67AB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  <a:endParaRPr lang="en-US" sz="140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6D08E-2FAF-41B6-9B9C-AF28732421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  <a:endParaRPr lang="en-US" sz="140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5524D-BA8A-4995-BA02-4B11E97761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imss_for_engraving_crop"/>
          <p:cNvPicPr>
            <a:picLocks noChangeAspect="1" noChangeArrowheads="1"/>
          </p:cNvPicPr>
          <p:nvPr userDrawn="1"/>
        </p:nvPicPr>
        <p:blipFill>
          <a:blip r:embed="rId3"/>
          <a:srcRect b="10629"/>
          <a:stretch>
            <a:fillRect/>
          </a:stretch>
        </p:blipFill>
        <p:spPr bwMode="auto">
          <a:xfrm>
            <a:off x="8001000" y="6146800"/>
            <a:ext cx="1143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28600"/>
            <a:ext cx="7772400" cy="685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95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4425BD-D99B-4AB2-92E1-7A7B27CA5F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562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CA857-81C0-4AAA-8BCF-766BC2230B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512AC-AF59-4238-A532-4E82BAFD82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3716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9AFFA-761F-43F0-B327-6D83ED2DE7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41893-A94B-4AE9-979F-D8DBB60364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5C13C-0177-4E35-A85B-2E6D04B6C4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E75FC-EEA5-4F1D-96D5-F3CBA2483A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021F7-0E3C-4BC5-B438-78EBB6860C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8A559-5178-4FAC-84DD-01987DC627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350D0-D974-4A5B-BF7C-F7A9EE1B4D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2B712-E93F-448B-8CFD-7C80A5024D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524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1AC4D-7289-441D-9C24-A30C28CF2C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AC81D-6319-4F26-A240-61FC50B343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B5B1F-8061-4043-AE10-9135D8838C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B79B1-E71C-4F32-9F50-832564464C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242A4-B335-4EA6-A035-7CF52199BE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899FB-9889-444D-8BB4-327378EF46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073F7-8C0C-488F-85B3-5038A25EF6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62190-7EB6-413A-B45C-5BAFF9773A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16BC9-A672-4830-B53A-7594322BE1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C3952-7ACB-498F-BB51-514AC57DFE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1AFA9-AC98-4F4E-8F62-E01984DAB0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5E93E-0B9F-4233-AD7C-D9CF60BCA0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D932C-F979-431F-9518-7A310788F4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D943A-9754-4401-86D7-4BBC9F1366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9168E-6BA2-4758-AA8B-86841AF089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A8F96-4D26-46BA-A3A9-684AB79D42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C5F27-2579-4DF2-9D0A-95699922CA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4F526-D867-4020-8D9D-1EF9E2A7AA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>
              <a:latin typeface="Tahoma" pitchFamily="34" charset="0"/>
            </a:endParaRP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427163" y="214313"/>
            <a:ext cx="74882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625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2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248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6625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itchFamily="34" charset="0"/>
              </a:defRPr>
            </a:lvl1pPr>
          </a:lstStyle>
          <a:p>
            <a:fld id="{B0332FC4-42BA-4B5D-87F8-2FBA70F3664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15" descr="JCSDA_new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2400"/>
            <a:ext cx="1481138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3901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901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3246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JCSDA Summer Colloquium, 07/28/2015</a:t>
            </a:r>
            <a:endParaRPr lang="en-US" sz="1400"/>
          </a:p>
        </p:txBody>
      </p:sp>
      <p:sp>
        <p:nvSpPr>
          <p:cNvPr id="93901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429B9C-8163-4A02-8DE9-F9B73AE8CF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366FF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52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C0D1A"/>
                </a:solidFill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C0D1A"/>
                </a:solidFill>
                <a:latin typeface="Tahoma" pitchFamily="34" charset="0"/>
              </a:defRPr>
            </a:lvl1pPr>
          </a:lstStyle>
          <a:p>
            <a:fld id="{F1E2DA66-0BA3-46BD-BE63-08A5B8040F2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9" name="Picture 7" descr="logo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4478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imss_for_engraving_crop"/>
          <p:cNvPicPr>
            <a:picLocks noChangeAspect="1" noChangeArrowheads="1"/>
          </p:cNvPicPr>
          <p:nvPr userDrawn="1"/>
        </p:nvPicPr>
        <p:blipFill>
          <a:blip r:embed="rId14"/>
          <a:srcRect b="10629"/>
          <a:stretch>
            <a:fillRect/>
          </a:stretch>
        </p:blipFill>
        <p:spPr bwMode="auto">
          <a:xfrm>
            <a:off x="8001000" y="6146800"/>
            <a:ext cx="1143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4020D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4020D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4020D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4020D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4020D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24020D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24020D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24020D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24020D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C019F"/>
        </a:buClr>
        <a:buChar char="•"/>
        <a:defRPr sz="3200">
          <a:solidFill>
            <a:srgbClr val="0C019F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C019F"/>
        </a:buClr>
        <a:buFont typeface="Symbol" pitchFamily="18" charset="2"/>
        <a:buChar char="-"/>
        <a:defRPr sz="2800">
          <a:solidFill>
            <a:srgbClr val="0C019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019F"/>
        </a:buClr>
        <a:buFont typeface="Wingdings" pitchFamily="2" charset="2"/>
        <a:buChar char="w"/>
        <a:defRPr sz="2400">
          <a:solidFill>
            <a:srgbClr val="0C019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C019F"/>
        </a:buClr>
        <a:buFont typeface="Wingdings" pitchFamily="2" charset="2"/>
        <a:buChar char="n"/>
        <a:defRPr sz="2000">
          <a:solidFill>
            <a:srgbClr val="0C019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C019F"/>
        </a:buClr>
        <a:buFont typeface="Wingdings" pitchFamily="2" charset="2"/>
        <a:buChar char="n"/>
        <a:defRPr sz="2000">
          <a:solidFill>
            <a:srgbClr val="0C019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C019F"/>
        </a:buClr>
        <a:buFont typeface="Wingdings" pitchFamily="2" charset="2"/>
        <a:buChar char="n"/>
        <a:defRPr sz="2000">
          <a:solidFill>
            <a:srgbClr val="0C019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C019F"/>
        </a:buClr>
        <a:buFont typeface="Wingdings" pitchFamily="2" charset="2"/>
        <a:buChar char="n"/>
        <a:defRPr sz="2000">
          <a:solidFill>
            <a:srgbClr val="0C019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C019F"/>
        </a:buClr>
        <a:buFont typeface="Wingdings" pitchFamily="2" charset="2"/>
        <a:buChar char="n"/>
        <a:defRPr sz="2000">
          <a:solidFill>
            <a:srgbClr val="0C019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C019F"/>
        </a:buClr>
        <a:buFont typeface="Wingdings" pitchFamily="2" charset="2"/>
        <a:buChar char="n"/>
        <a:defRPr sz="2000">
          <a:solidFill>
            <a:srgbClr val="0C019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JCSDA Summer Colloquium, 07/28/2015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95959"/>
                </a:solidFill>
              </a:defRPr>
            </a:lvl1pPr>
          </a:lstStyle>
          <a:p>
            <a:fld id="{E89E5A91-93C8-412B-B468-D3CE705D21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33F372-0151-4EF4-B0F4-F85DE6D3E53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438400"/>
            <a:ext cx="7772400" cy="1371600"/>
          </a:xfrm>
        </p:spPr>
        <p:txBody>
          <a:bodyPr/>
          <a:lstStyle/>
          <a:p>
            <a:pPr algn="ctr" eaLnBrk="1" fontAlgn="ctr" hangingPunct="1"/>
            <a:r>
              <a:rPr lang="en-US" altLang="en-US" sz="4000" b="1" smtClean="0">
                <a:ea typeface="ＭＳ Ｐゴシック" pitchFamily="34" charset="-128"/>
              </a:rPr>
              <a:t>The Global Observing System</a:t>
            </a:r>
            <a:endParaRPr lang="en-US" altLang="en-US" sz="3600" b="1" smtClean="0">
              <a:ea typeface="ＭＳ Ｐゴシック" pitchFamily="34" charset="-128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191000"/>
            <a:ext cx="76200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smtClean="0">
                <a:ea typeface="ＭＳ Ｐゴシック" pitchFamily="34" charset="-128"/>
              </a:rPr>
              <a:t>Presented By: Jim Yoe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i="1" smtClean="0">
                <a:ea typeface="ＭＳ Ｐゴシック" pitchFamily="34" charset="-128"/>
              </a:rPr>
              <a:t>Based on a presentation by Lars Peter Riishojgaard</a:t>
            </a:r>
            <a:endParaRPr lang="en-US" altLang="en-US" sz="1600" i="1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0245" name="Picture 4" descr="log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793944-A108-4A2E-8C0E-3378940AC8A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/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mtClean="0">
                <a:ea typeface="ＭＳ Ｐゴシック" pitchFamily="34" charset="-128"/>
              </a:rPr>
              <a:t>Surface-based components of the GOS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SYNOPs (Z,u,v,t,q, cloud base, visibility, etc., reported every 6 h)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Ships, buoys (similar to SYNOPS, at sea)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Wind profilers - regional, over the US, Europe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Radars – precipitation (phase, rate), wind; essential for nowcasting, AND for regional NWP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Lidars - limited range, useful for clear air wind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SODARs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Ground-based GPS sensors for column IWV (US, Japan, Europe)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5EC6E2-D940-4825-A0E7-953AE13A25B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5763" y="214313"/>
            <a:ext cx="7488237" cy="1462087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SYNOPS, SHIPS</a:t>
            </a:r>
          </a:p>
        </p:txBody>
      </p:sp>
      <p:pic>
        <p:nvPicPr>
          <p:cNvPr id="29701" name="Picture 4" descr="synop45sh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5722938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6248400" y="2093913"/>
            <a:ext cx="2514600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Impact, issues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Models cannot function well without these data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Highly heterogeneous distribution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Sparse in the Southern Hemisphere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/>
              <a:t>Observations over land difficult to use in terrain (mismatch between actual vs. model topography)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7BBDFB-7BA5-46AE-AFE9-5932DAB2AFE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In situ measurements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Balloon-borne radiosondes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TEMP - u, v, T, q at synoptic times (00 and 12 Z) at ~600 locations mostly over the densely populated regions in the NH</a:t>
            </a:r>
            <a:endParaRPr lang="en-US" altLang="en-US" sz="200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PILOT - u, v at synoptic times (6 and 18Z) at limited number of locations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Dropsondes (targeted)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Aircraft measurements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Research balloons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8DCDDD-C85D-4838-95BE-7C7D60F3D30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Radiosondes (TEMP)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82296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sz="2000" b="1"/>
              <a:t>“Point” measurements of (Z),T, u, v, q 	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sz="2000" b="1"/>
              <a:t>Essential for NWP skill, both directly and indirectly (satellite radiance bias correction)</a:t>
            </a:r>
            <a:endParaRPr lang="en-US" altLang="en-US" sz="2000"/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sz="2000"/>
              <a:t>Time sampling is problematic</a:t>
            </a: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en-US" altLang="en-US" sz="2000"/>
              <a:t>Different parts of the globe systematically sampled at different local times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sz="2000"/>
              <a:t>Horizontal sampling is inadequate (minimal SH, oceanic coverage)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sz="2000"/>
              <a:t>Little or no stratospheric penetration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sz="2000"/>
              <a:t>Quality control very difficult</a:t>
            </a: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en-US" altLang="en-US" sz="2000"/>
              <a:t>Different operating (and reporting) practices</a:t>
            </a: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en-US" altLang="en-US" sz="2000"/>
              <a:t>Different models and manufacturers of on-board sensors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sz="2000"/>
              <a:t>Operating costs (~$B/year; some nations reducing to save)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D725CE-11C1-4A53-8167-195923464DAF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35844" name="Picture 5" descr="Temp 07252012 1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3363"/>
            <a:ext cx="914400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B75214-3EB0-4281-BA8A-D6079CB90C1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Aircraft observations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PIREP - human report, provided by both general and commercial aviation; no longer widely used for NWP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AIREP - human report, regular lat/lon intervals, disseminated on WMO GTS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ea typeface="ＭＳ Ｐゴシック" pitchFamily="34" charset="-128"/>
              </a:rPr>
              <a:t>AMDAR</a:t>
            </a:r>
            <a:r>
              <a:rPr lang="en-US" altLang="en-US" sz="2400" smtClean="0">
                <a:ea typeface="ＭＳ Ｐゴシック" pitchFamily="34" charset="-128"/>
              </a:rPr>
              <a:t> - automated observations of u,v,T transmitted to ground via terrestrial or satellite radio, disseminated on GTS</a:t>
            </a:r>
            <a:endParaRPr lang="en-US" altLang="en-US" sz="280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Both ascent/descent profiles and flight level information widely used for NWP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Pilot programs with on-board humidity sensors both in Europe and the US (primarily for profiling)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04894C-0464-4A47-AD6C-F26A125F67E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AMDAR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8610600" cy="41148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ea typeface="ＭＳ Ｐゴシック" pitchFamily="34" charset="-128"/>
              </a:rPr>
              <a:t>Large and growing NWP impact</a:t>
            </a:r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Anisotropic sampling both horizontally and vertically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Flight level winds represent a biased sampling (routing driven by fuel savings)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Vertical profiles are sparse (ascent/descent near major airports) 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Difficult QC problem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E.g. record does not include aircraft tail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31E111-A9EE-433D-8FDE-55B3BBEF7640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40964" name="Picture 5" descr="aircraft 07252012 0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3363"/>
            <a:ext cx="914400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C25C84-01FE-4BAE-9F59-DA802D6F190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7163" y="214313"/>
            <a:ext cx="7869237" cy="1462087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itchFamily="34" charset="-128"/>
              </a:rPr>
              <a:t>Space-based components of the GOS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66938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Geostationary orbit</a:t>
            </a:r>
          </a:p>
          <a:p>
            <a:pPr eaLnBrk="1" hangingPunct="1"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Polar orbit</a:t>
            </a:r>
          </a:p>
          <a:p>
            <a:pPr lvl="1" eaLnBrk="1" hangingPunct="1"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Sun-synchronous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30E48F-463A-4227-9850-A1BAB25E811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Geostationary satellites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1663"/>
            <a:ext cx="8229600" cy="411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An international constellation of ~6 operational satellites at 35,800 km altitude at fixed longitudes in the Earth’s equatorial plane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High temporal resolution imaging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Extremely valuable for monitoring &amp;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nowcasting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High and “upper middle” latitudes not well covered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Data assimilation </a:t>
            </a:r>
            <a:r>
              <a:rPr lang="en-US" altLang="en-US" sz="2400" u="sng" dirty="0" smtClean="0">
                <a:ea typeface="ＭＳ Ｐゴシック" panose="020B0600070205080204" pitchFamily="34" charset="-128"/>
              </a:rPr>
              <a:t>previously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considered a secondary</a:t>
            </a:r>
          </a:p>
          <a:p>
            <a:pPr lvl="2" eaLnBrk="1" hangingPunct="1">
              <a:defRPr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Changing with advances in time-dependent DA</a:t>
            </a:r>
          </a:p>
          <a:p>
            <a:pPr lvl="2" eaLnBrk="1" hangingPunct="1">
              <a:defRPr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Changing with coming  of more “sounder-like” sensors</a:t>
            </a:r>
          </a:p>
          <a:p>
            <a:pPr lvl="2" eaLnBrk="1" hangingPunct="1">
              <a:defRPr/>
            </a:pPr>
            <a:endParaRPr lang="en-US" altLang="en-US" sz="2000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8C30DF-D1A7-4E62-9D9D-DF57922DD18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   Overview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7772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Why is a Global Observing System needed?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Characteristics of the GOS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Ideal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Actual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Ownership and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Main GOS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Surface-based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In-situ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Satellites</a:t>
            </a: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How do we know how well it works?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The future of the Global Observing System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2E2FBA-3C82-4CC5-B426-2B3605AA396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/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z="4000" smtClean="0">
                <a:ea typeface="ＭＳ Ｐゴシック" pitchFamily="34" charset="-128"/>
              </a:rPr>
              <a:t>AMV (SATWIND)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2117725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Winds derived from tracking of features in cloud (or WV) field in imagery from geostationary and polar platforms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ea typeface="ＭＳ Ｐゴシック" pitchFamily="34" charset="-128"/>
              </a:rPr>
              <a:t>Large and growing impact on NWP skill</a:t>
            </a: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Single level coverage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No operational high-latitude coverage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Experimental dataset available from MODIS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Difficult quality control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Errors in assigned height can lead to negative impact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Errors in tracking can lead to gross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8E81A9-ADB0-4AF9-A24F-C393A4EA074D}" type="slidenum">
              <a:rPr lang="en-US" altLang="en-US"/>
              <a:pPr/>
              <a:t>21</a:t>
            </a:fld>
            <a:endParaRPr lang="en-US" altLang="en-US"/>
          </a:p>
        </p:txBody>
      </p:sp>
      <p:pic>
        <p:nvPicPr>
          <p:cNvPr id="48132" name="Picture 5" descr="AMVs45Infrared 07252012 0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3363"/>
            <a:ext cx="914400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361A2A-A331-4D99-A9ED-A9412DFAA27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GOES-R:  Coming 2016</a:t>
            </a:r>
          </a:p>
        </p:txBody>
      </p:sp>
      <p:pic>
        <p:nvPicPr>
          <p:cNvPr id="4915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90738"/>
            <a:ext cx="4191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1338" y="19050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Box 4"/>
          <p:cNvSpPr txBox="1">
            <a:spLocks noChangeArrowheads="1"/>
          </p:cNvSpPr>
          <p:nvPr/>
        </p:nvSpPr>
        <p:spPr bwMode="auto">
          <a:xfrm>
            <a:off x="4627563" y="5676900"/>
            <a:ext cx="4319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H8 Image of Typhoon – 7/7/15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EA3D8D-0D7F-435D-B170-AE4DE3ED702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Polar orbiters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84978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Large fleet of research and operational satellites in a variety of “polar” orbits (many sun-synchronous) provides NWP impact (see later slides) w/resilience</a:t>
            </a:r>
            <a:endParaRPr lang="en-US" altLang="en-US" sz="240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Operational satellites include: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NOAA/NESDIS: POES, S-NPP, JPSS (coming)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EUMETSAT: METOP A and B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China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Research satellites include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NASA: Aqua/AIRS, Terra, GPM, SMAP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JAXA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ESA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CSA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3CF9BE-C5A2-4381-B1C3-D6165D8EF2A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Polar orbiters (II)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Observations are asynoptic by nature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Typical orbit height between 350 and 850 km; velocity relative to ground ~7 km/s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Global coverage is “patched” together over a period of 12 or 24 hours or longer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Data assimilation is the primary application for several polar orbiting sensors</a:t>
            </a:r>
          </a:p>
          <a:p>
            <a:pPr lvl="2" eaLnBrk="1" hangingPunct="1"/>
            <a:r>
              <a:rPr lang="en-US" altLang="en-US" b="1" smtClean="0">
                <a:ea typeface="ＭＳ Ｐゴシック" pitchFamily="34" charset="-128"/>
              </a:rPr>
              <a:t>Microwave sounders and hyperspectral IR sounders are among the most important data sources for NWP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401C9B-92B1-47FE-84A8-7F67F3525653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1963" y="304800"/>
            <a:ext cx="7183437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Microwave Sounders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077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ea typeface="ＭＳ Ｐゴシック" pitchFamily="34" charset="-128"/>
              </a:rPr>
              <a:t>Essential for NWP (AMSU-A typically ranked at or near the top in terms of impact on skill)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Best global coverage of any observing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Requires observation operators (radiative transfer modeling)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Use of surface sensing channels problematic; emissivity of snow, ice, land, and to some extent sea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Clouds, precipitation affect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Inter-instrument biases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75D654-ED94-45B8-9A8E-7F38A88CCA0C}" type="slidenum">
              <a:rPr lang="en-US" altLang="en-US"/>
              <a:pPr/>
              <a:t>26</a:t>
            </a:fld>
            <a:endParaRPr lang="en-US" altLang="en-US"/>
          </a:p>
        </p:txBody>
      </p:sp>
      <p:pic>
        <p:nvPicPr>
          <p:cNvPr id="57348" name="Picture 5" descr="AMSUA 0725201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3363"/>
            <a:ext cx="914400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0D62A5-CCB6-4B3F-852D-B4B02EA4F86C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7163" y="214313"/>
            <a:ext cx="7183437" cy="1462087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itchFamily="34" charset="-128"/>
              </a:rPr>
              <a:t>Hyperspectral IR sounders</a:t>
            </a:r>
            <a:br>
              <a:rPr lang="en-US" altLang="en-US" sz="3600" smtClean="0">
                <a:ea typeface="ＭＳ Ｐゴシック" pitchFamily="34" charset="-128"/>
              </a:rPr>
            </a:br>
            <a:r>
              <a:rPr lang="en-US" altLang="en-US" sz="3600" smtClean="0">
                <a:ea typeface="ＭＳ Ｐゴシック" pitchFamily="34" charset="-128"/>
              </a:rPr>
              <a:t>(AIRS, IASI, CrIS)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ea typeface="ＭＳ Ｐゴシック" pitchFamily="34" charset="-128"/>
              </a:rPr>
              <a:t>Typically ranked at or near the top in terms of impact on skill </a:t>
            </a:r>
            <a:r>
              <a:rPr lang="en-US" altLang="en-US" sz="2400" b="1" u="sng" smtClean="0">
                <a:ea typeface="ＭＳ Ｐゴシック" pitchFamily="34" charset="-128"/>
              </a:rPr>
              <a:t>per instrument</a:t>
            </a:r>
            <a:endParaRPr lang="en-US" alt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Prolific data source (billions of measurements per day)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Only a small fraction these used for NWP due to difficulties with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Clouds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Model prediction (WV)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Surface emissivity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Correlated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Data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7E7F24-A9A4-474A-BC34-ECE8F5134BCB}" type="slidenum">
              <a:rPr lang="en-US" altLang="en-US"/>
              <a:pPr/>
              <a:t>28</a:t>
            </a:fld>
            <a:endParaRPr lang="en-US" altLang="en-US"/>
          </a:p>
        </p:txBody>
      </p:sp>
      <p:pic>
        <p:nvPicPr>
          <p:cNvPr id="60419" name="Picture 2" descr="IASI 07252012 0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3363"/>
            <a:ext cx="914400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JCSDA Summer Colloquium, 07/28/2015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slide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6477000" y="-3048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1" u="sng"/>
              <a:t>Slide from Cucurull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3F4D9C-2CDC-4F3E-819B-4306D51AB4C3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14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012979-E259-43AC-8B98-2B60EF9658A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4363" y="214313"/>
            <a:ext cx="5507037" cy="1462087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Need for the GOS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116888" cy="41148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Numerical weather prediction is an </a:t>
            </a:r>
            <a:r>
              <a:rPr lang="en-US" altLang="en-US" sz="2400" i="1" smtClean="0">
                <a:ea typeface="ＭＳ Ｐゴシック" pitchFamily="34" charset="-128"/>
              </a:rPr>
              <a:t>Initial Value Problem</a:t>
            </a:r>
          </a:p>
          <a:p>
            <a:pPr lvl="2" eaLnBrk="1" hangingPunct="1"/>
            <a:r>
              <a:rPr lang="en-US" altLang="en-US" smtClean="0">
                <a:ea typeface="ＭＳ Ｐゴシック" pitchFamily="34" charset="-128"/>
              </a:rPr>
              <a:t>The kinematics, dynamics, and thermodynamics of the atmosphere can be described by known partial differential equations, discretized versions of which are solved using high performance computing systems</a:t>
            </a:r>
          </a:p>
          <a:p>
            <a:pPr lvl="2" eaLnBrk="1" hangingPunct="1"/>
            <a:r>
              <a:rPr lang="en-US" altLang="en-US" smtClean="0">
                <a:ea typeface="ＭＳ Ｐゴシック" pitchFamily="34" charset="-128"/>
              </a:rPr>
              <a:t>Initial conditions necessarily for solving these equations are established using observations</a:t>
            </a:r>
            <a:endParaRPr lang="en-US" altLang="en-US" u="sng" smtClean="0">
              <a:ea typeface="ＭＳ Ｐゴシック" pitchFamily="34" charset="-128"/>
            </a:endParaRPr>
          </a:p>
          <a:p>
            <a:pPr lvl="2" eaLnBrk="1" hangingPunct="1"/>
            <a:r>
              <a:rPr lang="en-US" altLang="en-US" smtClean="0">
                <a:ea typeface="ＭＳ Ｐゴシック" pitchFamily="34" charset="-128"/>
              </a:rPr>
              <a:t>Three-legged stool analogy often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0C2181-278F-4C84-A7E2-235FC2FE3E5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 GPSRO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17713"/>
            <a:ext cx="84216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ea typeface="ＭＳ Ｐゴシック" pitchFamily="34" charset="-128"/>
              </a:rPr>
              <a:t>Medium/high impact on NWP skill</a:t>
            </a: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Large impact especially in the upper troposphere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Free from calibration drift; can be used to calibrate data from other observing systems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Assimilation methodology still evolving: From T/q to refractivity to bending angle to phase delay ….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Unusual (complementary) measurement geometry due to limb approach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Good global coverage can be obtained by constellation approach (COSMIC and COSMIC-2)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itchFamily="34" charset="-128"/>
              </a:rPr>
              <a:t>Other satellite sensors used for assimilation or validation of NWP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Scatterometers and Synthetic Aperture Radars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Radar altimeters (Ocean Surface Topograpghy)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Microwave imagers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VIS/IR imagers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Precipitation radars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Cloud radars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Aerosol lidars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UV imagers/spectrometers for atmospheric composition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New sensors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GOES-R Lighting Mapper (GLM)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Soil Moisture Active/Passive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Doppler Wind Lidar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655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655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D85F13-7E28-44A3-ABEF-46E9313CE459}" type="slidenum">
              <a:rPr lang="en-US" altLang="en-US"/>
              <a:pPr/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Impact assessment (I)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2017713"/>
            <a:ext cx="8497888" cy="4114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Observing system simulation experiments (data denials)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No additional development required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Computational expensive to run</a:t>
            </a:r>
          </a:p>
          <a:p>
            <a:pPr lvl="2"/>
            <a:r>
              <a:rPr lang="en-US" altLang="en-US" sz="2000" smtClean="0">
                <a:ea typeface="ＭＳ Ｐゴシック" pitchFamily="34" charset="-128"/>
              </a:rPr>
              <a:t>Typically require runs in TWO seasons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Only bulk measure of impact</a:t>
            </a:r>
          </a:p>
          <a:p>
            <a:pPr lvl="2"/>
            <a:r>
              <a:rPr lang="en-US" altLang="en-US" sz="2000" smtClean="0">
                <a:ea typeface="ＭＳ Ｐゴシック" pitchFamily="34" charset="-128"/>
              </a:rPr>
              <a:t>But more statistically significant that case studies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Focusing on the medium range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Many different measures of skill can be studied for a given set of experiments</a:t>
            </a:r>
          </a:p>
        </p:txBody>
      </p:sp>
      <p:sp>
        <p:nvSpPr>
          <p:cNvPr id="675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7EEBF5-AD5B-450C-89D7-5EF4E3D2784D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500 hPa Anomaly Correlations</a:t>
            </a:r>
            <a:br>
              <a:rPr lang="en-US" altLang="en-US" sz="2400" smtClean="0">
                <a:ea typeface="ＭＳ Ｐゴシック" pitchFamily="34" charset="-128"/>
              </a:rPr>
            </a:br>
            <a:r>
              <a:rPr lang="en-US" altLang="en-US" sz="2400" smtClean="0">
                <a:ea typeface="ＭＳ Ｐゴシック" pitchFamily="34" charset="-128"/>
              </a:rPr>
              <a:t>15 Aug – 30 Sep 2010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3E7AD1-E9B5-4616-B34C-AFC726C2C160}" type="slidenum">
              <a:rPr lang="en-US" altLang="en-US"/>
              <a:pPr/>
              <a:t>33</a:t>
            </a:fld>
            <a:endParaRPr lang="en-US" altLang="en-US"/>
          </a:p>
        </p:txBody>
      </p:sp>
      <p:pic>
        <p:nvPicPr>
          <p:cNvPr id="68612" name="Picture 4" descr="cordieoff_HGT_P500_G2NHX_00Z.png"/>
          <p:cNvPicPr>
            <a:picLocks noChangeAspect="1"/>
          </p:cNvPicPr>
          <p:nvPr/>
        </p:nvPicPr>
        <p:blipFill>
          <a:blip r:embed="rId2"/>
          <a:srcRect t="8229"/>
          <a:stretch>
            <a:fillRect/>
          </a:stretch>
        </p:blipFill>
        <p:spPr bwMode="auto">
          <a:xfrm>
            <a:off x="0" y="1525588"/>
            <a:ext cx="464820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cordieoff_HGT_P500_G2SHX_00Z.png"/>
          <p:cNvPicPr>
            <a:picLocks noChangeAspect="1"/>
          </p:cNvPicPr>
          <p:nvPr/>
        </p:nvPicPr>
        <p:blipFill>
          <a:blip r:embed="rId3"/>
          <a:srcRect t="8229"/>
          <a:stretch>
            <a:fillRect/>
          </a:stretch>
        </p:blipFill>
        <p:spPr bwMode="auto">
          <a:xfrm>
            <a:off x="4495800" y="1525588"/>
            <a:ext cx="464820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614" name="Group 8"/>
          <p:cNvGrpSpPr>
            <a:grpSpLocks/>
          </p:cNvGrpSpPr>
          <p:nvPr/>
        </p:nvGrpSpPr>
        <p:grpSpPr bwMode="auto">
          <a:xfrm>
            <a:off x="1244600" y="1143000"/>
            <a:ext cx="6654800" cy="1924050"/>
            <a:chOff x="1244600" y="1143000"/>
            <a:chExt cx="6654800" cy="1924110"/>
          </a:xfrm>
        </p:grpSpPr>
        <p:sp>
          <p:nvSpPr>
            <p:cNvPr id="68617" name="TextBox 5"/>
            <p:cNvSpPr txBox="1">
              <a:spLocks noChangeArrowheads="1"/>
            </p:cNvSpPr>
            <p:nvPr/>
          </p:nvSpPr>
          <p:spPr bwMode="auto">
            <a:xfrm>
              <a:off x="2438400" y="1143000"/>
              <a:ext cx="4267200" cy="400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/>
                <a:t>No Satellite / No Conventional  Data</a:t>
              </a:r>
            </a:p>
          </p:txBody>
        </p:sp>
        <p:sp>
          <p:nvSpPr>
            <p:cNvPr id="68618" name="TextBox 6"/>
            <p:cNvSpPr txBox="1">
              <a:spLocks noChangeArrowheads="1"/>
            </p:cNvSpPr>
            <p:nvPr/>
          </p:nvSpPr>
          <p:spPr bwMode="auto">
            <a:xfrm>
              <a:off x="1244600" y="2667000"/>
              <a:ext cx="2667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/>
                <a:t>Northern Hemisphere</a:t>
              </a:r>
            </a:p>
          </p:txBody>
        </p:sp>
        <p:sp>
          <p:nvSpPr>
            <p:cNvPr id="68619" name="TextBox 7"/>
            <p:cNvSpPr txBox="1">
              <a:spLocks noChangeArrowheads="1"/>
            </p:cNvSpPr>
            <p:nvPr/>
          </p:nvSpPr>
          <p:spPr bwMode="auto">
            <a:xfrm>
              <a:off x="5156200" y="2667000"/>
              <a:ext cx="2743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/>
                <a:t>Southern Hemisphere</a:t>
              </a:r>
            </a:p>
          </p:txBody>
        </p:sp>
      </p:grpSp>
      <p:sp>
        <p:nvSpPr>
          <p:cNvPr id="6861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z="1100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68616" name="TextBox 10"/>
          <p:cNvSpPr txBox="1">
            <a:spLocks noChangeArrowheads="1"/>
          </p:cNvSpPr>
          <p:nvPr/>
        </p:nvSpPr>
        <p:spPr bwMode="auto">
          <a:xfrm>
            <a:off x="1082675" y="5711825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i="1"/>
              <a:t>(J. Jung, 5</a:t>
            </a:r>
            <a:r>
              <a:rPr lang="en-US" altLang="en-US" i="1" baseline="30000"/>
              <a:t>th</a:t>
            </a:r>
            <a:r>
              <a:rPr lang="en-US" altLang="en-US" i="1"/>
              <a:t> WMO Impact Workshop, Sedona 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Impact assessment (II)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Forecast Sensitivity to Observations (FSO)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Development-intensive (e.g. adjoint of forecast model)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Relatively inexpensive to run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Detailed “per ob” apportionment of impact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Focus on impact of the observation on skill during first 24 h (assumption of linearity)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Method only shows impact on one pre-defined cost function per calculation</a:t>
            </a:r>
          </a:p>
        </p:txBody>
      </p:sp>
      <p:sp>
        <p:nvSpPr>
          <p:cNvPr id="696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6F1468-C721-4849-A1C0-9D6A0DFB39FB}" type="slidenum">
              <a:rPr lang="en-US" altLang="en-US"/>
              <a:pPr/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FSO Example From NASA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765175" y="2071688"/>
            <a:ext cx="8269288" cy="4114800"/>
          </a:xfrm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06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D885F2-D439-4DA0-B0FE-F7EDA5DBC9DC}" type="slidenum">
              <a:rPr lang="en-US" altLang="en-US"/>
              <a:pPr/>
              <a:t>35</a:t>
            </a:fld>
            <a:endParaRPr lang="en-US" altLang="en-US"/>
          </a:p>
        </p:txBody>
      </p:sp>
      <p:pic>
        <p:nvPicPr>
          <p:cNvPr id="70662" name="Picture 4" descr="summary_all+year+global+impact_per_anl.png"/>
          <p:cNvPicPr>
            <a:picLocks noChangeAspect="1"/>
          </p:cNvPicPr>
          <p:nvPr/>
        </p:nvPicPr>
        <p:blipFill>
          <a:blip r:embed="rId2"/>
          <a:srcRect r="3300"/>
          <a:stretch>
            <a:fillRect/>
          </a:stretch>
        </p:blipFill>
        <p:spPr bwMode="auto">
          <a:xfrm>
            <a:off x="765175" y="2076450"/>
            <a:ext cx="7229475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future of the GOS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383087"/>
          </a:xfrm>
        </p:spPr>
        <p:txBody>
          <a:bodyPr/>
          <a:lstStyle/>
          <a:p>
            <a:r>
              <a:rPr lang="en-US" altLang="en-US" sz="2400" smtClean="0">
                <a:ea typeface="ＭＳ Ｐゴシック" pitchFamily="34" charset="-128"/>
              </a:rPr>
              <a:t>Recognizing that the mandates of most National Meteorological and Hydrological Services are expanding, WMO has decided to implement WIGOS, the WMO Integrated Global Observing System</a:t>
            </a:r>
          </a:p>
          <a:p>
            <a:r>
              <a:rPr lang="en-US" altLang="en-US" sz="2000" smtClean="0">
                <a:ea typeface="ＭＳ Ｐゴシック" pitchFamily="34" charset="-128"/>
              </a:rPr>
              <a:t>“GOS++”, or GOS with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Observations (beyond those needed for weather applications) of climate, atmospheric composition, oceans, land surface, hydrology parameters  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RRR fully integrated for all components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Quality Management Framework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Disseminated via WIS (WMO Information System)</a:t>
            </a:r>
          </a:p>
        </p:txBody>
      </p:sp>
      <p:sp>
        <p:nvSpPr>
          <p:cNvPr id="716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716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5180FC-E293-440F-9A17-38EED773A78F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GOS in Summary (1)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772400" cy="4114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Critical collection of infrastructure for meteorology and NWP</a:t>
            </a:r>
          </a:p>
          <a:p>
            <a:r>
              <a:rPr lang="en-US" altLang="en-US" smtClean="0">
                <a:ea typeface="ＭＳ Ｐゴシック" pitchFamily="34" charset="-128"/>
              </a:rPr>
              <a:t>Complex with many stakeholders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Users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Providers</a:t>
            </a:r>
          </a:p>
          <a:p>
            <a:r>
              <a:rPr lang="en-US" altLang="en-US" smtClean="0">
                <a:ea typeface="ＭＳ Ｐゴシック" pitchFamily="34" charset="-128"/>
              </a:rPr>
              <a:t>“Somewhat opaque management structure and decision-making processes”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45F45F-D6A7-49DE-807C-045300F46869}" type="slidenum">
              <a:rPr lang="en-US" altLang="en-US"/>
              <a:pPr/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GOS in Summary (2)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smtClean="0">
                <a:ea typeface="ＭＳ Ｐゴシック" pitchFamily="34" charset="-128"/>
              </a:rPr>
              <a:t>In spite of its successes, the heterogeneity of the GOS poses an enormous challenge to the data assimilation/NWP community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Quality control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Bias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Observation operators (relationship between observed and modeled variables)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Data latency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smtClean="0">
                <a:ea typeface="ＭＳ Ｐゴシック" pitchFamily="34" charset="-128"/>
              </a:rPr>
              <a:t>Data assimilation community can help define the GOS of the future</a:t>
            </a:r>
          </a:p>
        </p:txBody>
      </p:sp>
      <p:sp>
        <p:nvSpPr>
          <p:cNvPr id="737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737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7799B0-6FA5-4FA4-820A-6A3A83BCDD1C}" type="slidenum">
              <a:rPr lang="en-US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JCSDA Summer Colloquium, 07/28/2015</a:t>
            </a:r>
            <a:endParaRPr lang="en-US" altLang="en-US" sz="1400" smtClean="0">
              <a:ea typeface="ＭＳ Ｐゴシック" pitchFamily="34" charset="-128"/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5ADCE1-DCF7-42FF-B0F9-06530E9C512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NWP requirements for upper-air data coverage 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4125" y="1981200"/>
            <a:ext cx="663416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1916EB-C054-4B38-BB39-15700ADDB46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7488238" cy="8382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0000"/>
                </a:solidFill>
                <a:ea typeface="ＭＳ Ｐゴシック" pitchFamily="34" charset="-128"/>
              </a:rPr>
              <a:t>Ideal </a:t>
            </a:r>
            <a:r>
              <a:rPr lang="en-US" altLang="en-US" sz="3600" smtClean="0">
                <a:ea typeface="ＭＳ Ｐゴシック" pitchFamily="34" charset="-128"/>
              </a:rPr>
              <a:t>Global Observations for NWP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9725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Regularly spaced measurements over entire model domain; Close to model resolution; taken at regular intervals in time, of the following quantities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Temperature (3D)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Humidity (3D)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Horizontal winds (3D)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Secondary constituents - e.g. ozone (3D), aerosols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Surface pressure (2D)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Lower boundary conditions; sea ice characteristics, sea/land surface temperature, soil moisture &amp; type, vegetation (2D)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u="sng" smtClean="0">
                <a:ea typeface="ＭＳ Ｐゴシック" pitchFamily="34" charset="-128"/>
              </a:rPr>
              <a:t>We need this at low latency, i.e. data should be no older than 1-2 hours by the time they are available to modelers (and growing more stringent)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11FB61-092A-45CC-B445-1315F23670F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ea typeface="ＭＳ Ｐゴシック" pitchFamily="34" charset="-128"/>
              </a:rPr>
              <a:t>Actual</a:t>
            </a:r>
            <a:r>
              <a:rPr lang="en-US" altLang="en-US" smtClean="0">
                <a:ea typeface="ＭＳ Ｐゴシック" pitchFamily="34" charset="-128"/>
              </a:rPr>
              <a:t> Global Observations 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 heterogeneous mix of measurements at widely varying spatial and temporal resolutions 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Quantities that are mostly indirectly related to the predicted and analyzed variables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Data latencies varying from minutes to 8-10 hours or more</a:t>
            </a:r>
          </a:p>
          <a:p>
            <a:pPr eaLnBrk="1" hangingPunct="1"/>
            <a:r>
              <a:rPr lang="en-US" altLang="en-US" sz="2800" i="1" smtClean="0">
                <a:solidFill>
                  <a:srgbClr val="FF0000"/>
                </a:solidFill>
                <a:ea typeface="ＭＳ Ｐゴシック" pitchFamily="34" charset="-128"/>
              </a:rPr>
              <a:t>Part of the challenge in data assimilation</a:t>
            </a:r>
          </a:p>
          <a:p>
            <a:pPr eaLnBrk="1" hangingPunct="1"/>
            <a:r>
              <a:rPr lang="en-US" altLang="en-US" sz="2800" i="1" smtClean="0">
                <a:solidFill>
                  <a:srgbClr val="FF0000"/>
                </a:solidFill>
                <a:ea typeface="ＭＳ Ｐゴシック" pitchFamily="34" charset="-128"/>
              </a:rPr>
              <a:t>Why? Partly physics, and partly……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Ownership and Management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Ownership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Multiple national entities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Predominately public, but some private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Operational and research components</a:t>
            </a:r>
          </a:p>
          <a:p>
            <a:r>
              <a:rPr lang="en-US" altLang="en-US" smtClean="0">
                <a:ea typeface="ＭＳ Ｐゴシック" pitchFamily="34" charset="-128"/>
              </a:rPr>
              <a:t>Management (Simplified/Idealized)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World Meteorological Organization (UN)</a:t>
            </a:r>
          </a:p>
          <a:p>
            <a:pPr lvl="2"/>
            <a:r>
              <a:rPr lang="en-US" altLang="en-US" smtClean="0">
                <a:ea typeface="ＭＳ Ｐゴシック" pitchFamily="34" charset="-128"/>
              </a:rPr>
              <a:t>World Weather Watch</a:t>
            </a:r>
          </a:p>
          <a:p>
            <a:pPr lvl="3"/>
            <a:r>
              <a:rPr lang="en-US" altLang="en-US" smtClean="0">
                <a:ea typeface="ＭＳ Ｐゴシック" pitchFamily="34" charset="-128"/>
              </a:rPr>
              <a:t>Global Observing System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92A695-64DC-4C55-9866-EA6298FCF0F9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56D303-45C0-48F1-918D-5538B955A5C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Global Observing System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 global network of observatories taking routine weather-related observations that are processed and disseminated to all WMO member states in (near-) real time 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“Observatories” are operated by WMO </a:t>
            </a:r>
            <a:r>
              <a:rPr lang="en-US" altLang="en-US" u="sng" smtClean="0">
                <a:ea typeface="ＭＳ Ｐゴシック" pitchFamily="34" charset="-128"/>
              </a:rPr>
              <a:t>members </a:t>
            </a:r>
            <a:r>
              <a:rPr lang="en-US" altLang="en-US" smtClean="0">
                <a:ea typeface="ＭＳ Ｐゴシック" pitchFamily="34" charset="-128"/>
              </a:rPr>
              <a:t>(NMHS’s), and international organizations (e.g. ESA, EUMETSAT) 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WMO coordinates,</a:t>
            </a:r>
            <a:r>
              <a:rPr lang="en-US" altLang="en-US" u="sng" smtClean="0">
                <a:ea typeface="ＭＳ Ｐゴシック" pitchFamily="34" charset="-128"/>
              </a:rPr>
              <a:t> regulates</a:t>
            </a:r>
            <a:r>
              <a:rPr lang="en-US" altLang="en-US" smtClean="0">
                <a:ea typeface="ＭＳ Ｐゴシック" pitchFamily="34" charset="-128"/>
              </a:rPr>
              <a:t>, and issues guidelines and standards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ea typeface="ＭＳ Ｐゴシック" pitchFamily="34" charset="-128"/>
              </a:rPr>
              <a:t>The Global Observing System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itchFamily="34" charset="-128"/>
              </a:rPr>
              <a:t>The GOS represents the collective efforts of the ~190 WMO member states, associated territories and partner international organizations toward getting real-time meteorological observations</a:t>
            </a:r>
          </a:p>
          <a:p>
            <a:r>
              <a:rPr lang="en-US" altLang="en-US" sz="2800" smtClean="0">
                <a:ea typeface="ＭＳ Ｐゴシック" pitchFamily="34" charset="-128"/>
              </a:rPr>
              <a:t>Total cost of running all components of the GOS estimated to be on the order of $10B/year</a:t>
            </a:r>
          </a:p>
          <a:p>
            <a:r>
              <a:rPr lang="en-US" altLang="en-US" sz="2800" smtClean="0">
                <a:ea typeface="ＭＳ Ｐゴシック" pitchFamily="34" charset="-128"/>
              </a:rPr>
              <a:t>~ 50 years of international collaboration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Tahoma" pitchFamily="34" charset="0"/>
                <a:ea typeface="ＭＳ Ｐゴシック" pitchFamily="34" charset="-128"/>
              </a:rPr>
              <a:t>JCSDA Summer Colloquium, 07/28/2015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402DB5-8E1F-4E32-8042-90B314F8F938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print">
  <a:themeElements>
    <a:clrScheme name="">
      <a:dk1>
        <a:srgbClr val="030305"/>
      </a:dk1>
      <a:lt1>
        <a:srgbClr val="FFFFFF"/>
      </a:lt1>
      <a:dk2>
        <a:srgbClr val="660066"/>
      </a:dk2>
      <a:lt2>
        <a:srgbClr val="B7C1EB"/>
      </a:lt2>
      <a:accent1>
        <a:srgbClr val="A587E7"/>
      </a:accent1>
      <a:accent2>
        <a:srgbClr val="B2B2B2"/>
      </a:accent2>
      <a:accent3>
        <a:srgbClr val="FFFFFF"/>
      </a:accent3>
      <a:accent4>
        <a:srgbClr val="020203"/>
      </a:accent4>
      <a:accent5>
        <a:srgbClr val="CFC3F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6074</TotalTime>
  <Words>1869</Words>
  <Application>Microsoft Office PowerPoint</Application>
  <PresentationFormat>On-screen Show (4:3)</PresentationFormat>
  <Paragraphs>325</Paragraphs>
  <Slides>38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ＭＳ Ｐゴシック</vt:lpstr>
      <vt:lpstr>Tahoma</vt:lpstr>
      <vt:lpstr>Wingdings</vt:lpstr>
      <vt:lpstr>Times New Roman</vt:lpstr>
      <vt:lpstr>Symbol</vt:lpstr>
      <vt:lpstr>Calibri</vt:lpstr>
      <vt:lpstr>Blends</vt:lpstr>
      <vt:lpstr>Blank Presentation</vt:lpstr>
      <vt:lpstr>Blueprint</vt:lpstr>
      <vt:lpstr>Office Theme</vt:lpstr>
      <vt:lpstr>The Global Observing System</vt:lpstr>
      <vt:lpstr>   Overview</vt:lpstr>
      <vt:lpstr>Need for the GOS</vt:lpstr>
      <vt:lpstr>NWP requirements for upper-air data coverage </vt:lpstr>
      <vt:lpstr>Ideal Global Observations for NWP</vt:lpstr>
      <vt:lpstr>Actual Global Observations </vt:lpstr>
      <vt:lpstr>Ownership and Management</vt:lpstr>
      <vt:lpstr>The Global Observing System</vt:lpstr>
      <vt:lpstr>The Global Observing System (II)</vt:lpstr>
      <vt:lpstr> Surface-based components of the GOS</vt:lpstr>
      <vt:lpstr>SYNOPS, SHIPS</vt:lpstr>
      <vt:lpstr>In situ measurements</vt:lpstr>
      <vt:lpstr>Radiosondes (TEMP)</vt:lpstr>
      <vt:lpstr>Slide 14</vt:lpstr>
      <vt:lpstr>Aircraft observations</vt:lpstr>
      <vt:lpstr>AMDAR</vt:lpstr>
      <vt:lpstr>Slide 17</vt:lpstr>
      <vt:lpstr>Space-based components of the GOS</vt:lpstr>
      <vt:lpstr>Geostationary satellites</vt:lpstr>
      <vt:lpstr> AMV (SATWIND)</vt:lpstr>
      <vt:lpstr>Slide 21</vt:lpstr>
      <vt:lpstr>GOES-R:  Coming 2016</vt:lpstr>
      <vt:lpstr>Polar orbiters</vt:lpstr>
      <vt:lpstr>Polar orbiters (II)</vt:lpstr>
      <vt:lpstr>Microwave Sounders</vt:lpstr>
      <vt:lpstr>Slide 26</vt:lpstr>
      <vt:lpstr>Hyperspectral IR sounders (AIRS, IASI, CrIS)</vt:lpstr>
      <vt:lpstr>Slide 28</vt:lpstr>
      <vt:lpstr>Slide 29</vt:lpstr>
      <vt:lpstr> GPSRO</vt:lpstr>
      <vt:lpstr>Other satellite sensors used for assimilation or validation of NWP</vt:lpstr>
      <vt:lpstr>Impact assessment (I)</vt:lpstr>
      <vt:lpstr>500 hPa Anomaly Correlations 15 Aug – 30 Sep 2010</vt:lpstr>
      <vt:lpstr>Impact assessment (II)</vt:lpstr>
      <vt:lpstr>FSO Example From NASA</vt:lpstr>
      <vt:lpstr>The future of the GOS</vt:lpstr>
      <vt:lpstr>GOS in Summary (1)</vt:lpstr>
      <vt:lpstr>GOS in Summary (2)</vt:lpstr>
    </vt:vector>
  </TitlesOfParts>
  <Company>GMAO Administrator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JCSDA Briefing to Agency Executives</dc:title>
  <dc:creator>GMAO Administrator</dc:creator>
  <cp:lastModifiedBy>ejones</cp:lastModifiedBy>
  <cp:revision>128</cp:revision>
  <cp:lastPrinted>2009-07-07T06:22:50Z</cp:lastPrinted>
  <dcterms:created xsi:type="dcterms:W3CDTF">2012-07-25T22:06:43Z</dcterms:created>
  <dcterms:modified xsi:type="dcterms:W3CDTF">2015-09-18T18:36:29Z</dcterms:modified>
</cp:coreProperties>
</file>