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47" r:id="rId6"/>
    <p:sldId id="337" r:id="rId7"/>
    <p:sldId id="338" r:id="rId8"/>
    <p:sldId id="339" r:id="rId9"/>
    <p:sldId id="340" r:id="rId10"/>
    <p:sldId id="341" r:id="rId11"/>
    <p:sldId id="342" r:id="rId12"/>
    <p:sldId id="334" r:id="rId13"/>
    <p:sldId id="335" r:id="rId14"/>
    <p:sldId id="336" r:id="rId15"/>
    <p:sldId id="343" r:id="rId16"/>
    <p:sldId id="344" r:id="rId17"/>
    <p:sldId id="345" r:id="rId18"/>
    <p:sldId id="280" r:id="rId19"/>
    <p:sldId id="346" r:id="rId20"/>
    <p:sldId id="291" r:id="rId21"/>
    <p:sldId id="329" r:id="rId22"/>
    <p:sldId id="330" r:id="rId23"/>
    <p:sldId id="298" r:id="rId24"/>
    <p:sldId id="331" r:id="rId25"/>
    <p:sldId id="332" r:id="rId26"/>
    <p:sldId id="333" r:id="rId27"/>
    <p:sldId id="262" r:id="rId28"/>
    <p:sldId id="348" r:id="rId29"/>
    <p:sldId id="263" r:id="rId30"/>
    <p:sldId id="264" r:id="rId31"/>
    <p:sldId id="290" r:id="rId32"/>
    <p:sldId id="268" r:id="rId33"/>
    <p:sldId id="279" r:id="rId34"/>
    <p:sldId id="269" r:id="rId35"/>
    <p:sldId id="278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301" r:id="rId45"/>
    <p:sldId id="303" r:id="rId46"/>
    <p:sldId id="304" r:id="rId47"/>
    <p:sldId id="305" r:id="rId48"/>
    <p:sldId id="316" r:id="rId49"/>
    <p:sldId id="302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8" r:id="rId58"/>
    <p:sldId id="327" r:id="rId59"/>
    <p:sldId id="324" r:id="rId60"/>
    <p:sldId id="325" r:id="rId61"/>
    <p:sldId id="326" r:id="rId62"/>
    <p:sldId id="306" r:id="rId63"/>
    <p:sldId id="300" r:id="rId64"/>
    <p:sldId id="308" r:id="rId65"/>
    <p:sldId id="307" r:id="rId66"/>
    <p:sldId id="309" r:id="rId67"/>
    <p:sldId id="310" r:id="rId68"/>
    <p:sldId id="312" r:id="rId69"/>
    <p:sldId id="311" r:id="rId70"/>
    <p:sldId id="313" r:id="rId71"/>
    <p:sldId id="314" r:id="rId72"/>
    <p:sldId id="315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D2E087-155F-E44B-977A-3CBA7A4670FD}">
          <p14:sldIdLst>
            <p14:sldId id="256"/>
            <p14:sldId id="257"/>
            <p14:sldId id="258"/>
          </p14:sldIdLst>
        </p14:section>
        <p14:section name="Background" id="{7F992B28-6F6F-7543-B286-29000A3DFF58}">
          <p14:sldIdLst>
            <p14:sldId id="347"/>
            <p14:sldId id="337"/>
            <p14:sldId id="338"/>
            <p14:sldId id="339"/>
            <p14:sldId id="340"/>
            <p14:sldId id="341"/>
            <p14:sldId id="342"/>
            <p14:sldId id="334"/>
            <p14:sldId id="335"/>
            <p14:sldId id="336"/>
            <p14:sldId id="343"/>
            <p14:sldId id="344"/>
            <p14:sldId id="345"/>
            <p14:sldId id="280"/>
            <p14:sldId id="346"/>
          </p14:sldIdLst>
        </p14:section>
        <p14:section name="Science" id="{E999CC0C-0A88-AF44-AE8E-4D499A921A6E}">
          <p14:sldIdLst>
            <p14:sldId id="291"/>
            <p14:sldId id="329"/>
            <p14:sldId id="330"/>
            <p14:sldId id="298"/>
            <p14:sldId id="331"/>
            <p14:sldId id="332"/>
            <p14:sldId id="333"/>
            <p14:sldId id="262"/>
            <p14:sldId id="348"/>
            <p14:sldId id="263"/>
            <p14:sldId id="264"/>
          </p14:sldIdLst>
        </p14:section>
        <p14:section name="Interface" id="{EB49973F-98C7-EC40-ACC8-94A896F97B05}">
          <p14:sldIdLst>
            <p14:sldId id="290"/>
            <p14:sldId id="268"/>
            <p14:sldId id="279"/>
            <p14:sldId id="269"/>
            <p14:sldId id="27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301"/>
            <p14:sldId id="303"/>
            <p14:sldId id="304"/>
            <p14:sldId id="305"/>
          </p14:sldIdLst>
        </p14:section>
        <p14:section name="Calling the CRTM" id="{0F616DEF-3BFC-3748-8EDC-8006119E8E83}">
          <p14:sldIdLst>
            <p14:sldId id="316"/>
            <p14:sldId id="302"/>
            <p14:sldId id="317"/>
            <p14:sldId id="318"/>
            <p14:sldId id="319"/>
            <p14:sldId id="320"/>
            <p14:sldId id="321"/>
            <p14:sldId id="322"/>
            <p14:sldId id="323"/>
            <p14:sldId id="328"/>
            <p14:sldId id="327"/>
            <p14:sldId id="324"/>
            <p14:sldId id="325"/>
            <p14:sldId id="326"/>
          </p14:sldIdLst>
        </p14:section>
        <p14:section name="Default available object methods" id="{5F20EBFE-46A1-6F4D-B6FE-B957F0EF70A1}">
          <p14:sldIdLst>
            <p14:sldId id="306"/>
            <p14:sldId id="300"/>
            <p14:sldId id="308"/>
            <p14:sldId id="307"/>
            <p14:sldId id="309"/>
            <p14:sldId id="310"/>
            <p14:sldId id="312"/>
            <p14:sldId id="311"/>
            <p14:sldId id="313"/>
            <p14:sldId id="314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4F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6" autoAdjust="0"/>
  </p:normalViewPr>
  <p:slideViewPr>
    <p:cSldViewPr>
      <p:cViewPr varScale="1">
        <p:scale>
          <a:sx n="107" d="100"/>
          <a:sy n="107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0" y="2895600"/>
            <a:ext cx="838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7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0"/>
            <a:ext cx="7016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295400"/>
            <a:ext cx="8610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566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D916-C769-2B40-BD22-EEBB18EC4D67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40E8-2FB6-7046-A58B-431DB2E0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5" Type="http://schemas.openxmlformats.org/officeDocument/2006/relationships/image" Target="../media/image27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64170"/>
            <a:ext cx="8305800" cy="1927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Community </a:t>
            </a:r>
            <a:r>
              <a:rPr lang="en-US" sz="4000" dirty="0" err="1" smtClean="0"/>
              <a:t>Radiative</a:t>
            </a:r>
            <a:r>
              <a:rPr lang="en-US" sz="4000" dirty="0" smtClean="0"/>
              <a:t> Transfer Model</a:t>
            </a:r>
            <a:br>
              <a:rPr lang="en-US" sz="4000" dirty="0" smtClean="0"/>
            </a:br>
            <a:r>
              <a:rPr lang="en-US" sz="4000" dirty="0" smtClean="0"/>
              <a:t>(CRTM)</a:t>
            </a:r>
            <a:br>
              <a:rPr lang="en-US" sz="4000" dirty="0" smtClean="0"/>
            </a:br>
            <a:r>
              <a:rPr lang="en-US" sz="4000" smtClean="0"/>
              <a:t> Overview </a:t>
            </a:r>
            <a:r>
              <a:rPr lang="en-US" sz="4000" dirty="0" smtClean="0"/>
              <a:t>and Tutorial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0"/>
            <a:ext cx="7454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behind the interaction of radiation and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change in a molecule’s dipole moment (electric or magnetic) as it rotates or vibrates is what allows it to interact with radiation.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energies at which molecules interact with radiation are determined by properties such as their shape (e.g. rotational inertia) and bond strength (e.g. elasticity of stretching and bending motions).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Additionally, the rotational and vibrational energies of molecules are </a:t>
            </a:r>
            <a:r>
              <a:rPr lang="en-US" dirty="0" err="1" smtClean="0"/>
              <a:t>quantised</a:t>
            </a:r>
            <a:r>
              <a:rPr lang="en-US" dirty="0" smtClean="0"/>
              <a:t>. Thus, molecules interact with radiation at well defined frequencies.</a:t>
            </a:r>
          </a:p>
          <a:p>
            <a:r>
              <a:rPr lang="en-US" dirty="0" smtClean="0"/>
              <a:t>So what?</a:t>
            </a:r>
          </a:p>
        </p:txBody>
      </p:sp>
    </p:spTree>
    <p:extLst>
      <p:ext uri="{BB962C8B-B14F-4D97-AF65-F5344CB8AC3E}">
        <p14:creationId xmlns:p14="http://schemas.microsoft.com/office/powerpoint/2010/main" val="303947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Infrared spectrum</a:t>
            </a:r>
            <a:endParaRPr lang="en-US" dirty="0"/>
          </a:p>
        </p:txBody>
      </p:sp>
      <p:pic>
        <p:nvPicPr>
          <p:cNvPr id="4" name="Picture 3" descr="infrar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229" r="2000" b="8825"/>
          <a:stretch/>
        </p:blipFill>
        <p:spPr>
          <a:xfrm>
            <a:off x="365760" y="1463040"/>
            <a:ext cx="8412480" cy="36484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52600" y="4648200"/>
            <a:ext cx="3249608" cy="1055132"/>
            <a:chOff x="3048000" y="5791200"/>
            <a:chExt cx="3249608" cy="1055132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3048000" y="5791200"/>
              <a:ext cx="228600" cy="762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477000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HIRS spectral response functions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6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Microwave spectrum</a:t>
            </a:r>
            <a:endParaRPr lang="en-US" dirty="0"/>
          </a:p>
        </p:txBody>
      </p:sp>
      <p:pic>
        <p:nvPicPr>
          <p:cNvPr id="7" name="Picture 6" descr="microwav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229" r="3998" b="8826"/>
          <a:stretch/>
        </p:blipFill>
        <p:spPr>
          <a:xfrm>
            <a:off x="365760" y="1463040"/>
            <a:ext cx="8412480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3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835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in the measured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measured spectra give us information about the state of the atmosphere and surface.</a:t>
            </a:r>
          </a:p>
          <a:p>
            <a:pPr lvl="1"/>
            <a:r>
              <a:rPr lang="en-US" dirty="0" smtClean="0"/>
              <a:t>How much of molecule X?</a:t>
            </a:r>
          </a:p>
          <a:p>
            <a:pPr lvl="1"/>
            <a:r>
              <a:rPr lang="en-US" dirty="0" smtClean="0"/>
              <a:t>Temperature at pressure Y?</a:t>
            </a:r>
          </a:p>
          <a:p>
            <a:pPr lvl="1"/>
            <a:r>
              <a:rPr lang="en-US" dirty="0" smtClean="0"/>
              <a:t>Surface temperature?</a:t>
            </a:r>
            <a:endParaRPr lang="en-US" dirty="0"/>
          </a:p>
          <a:p>
            <a:r>
              <a:rPr lang="en-US" dirty="0" smtClean="0"/>
              <a:t>Extracting this information from radiance measurements is a classical inversion problem.</a:t>
            </a:r>
          </a:p>
          <a:p>
            <a:r>
              <a:rPr lang="en-US" dirty="0" smtClean="0"/>
              <a:t>But first we have to be able to simulate the transfer of radiation through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89236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835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Absorption</a:t>
            </a:r>
            <a:r>
              <a:rPr lang="en-US" dirty="0" smtClean="0"/>
              <a:t>, </a:t>
            </a:r>
            <a:r>
              <a:rPr lang="en-US" u="sng" dirty="0" smtClean="0"/>
              <a:t>extinction</a:t>
            </a:r>
            <a:r>
              <a:rPr lang="en-US" dirty="0" smtClean="0"/>
              <a:t>: radiance decreases.</a:t>
            </a:r>
          </a:p>
          <a:p>
            <a:pPr>
              <a:spcAft>
                <a:spcPts val="600"/>
              </a:spcAft>
            </a:pPr>
            <a:r>
              <a:rPr lang="en-US" u="sng" dirty="0" smtClean="0"/>
              <a:t>Emission</a:t>
            </a:r>
            <a:r>
              <a:rPr lang="en-US" dirty="0" smtClean="0"/>
              <a:t>: radiance increases.</a:t>
            </a:r>
          </a:p>
          <a:p>
            <a:pPr>
              <a:spcAft>
                <a:spcPts val="600"/>
              </a:spcAft>
            </a:pPr>
            <a:r>
              <a:rPr lang="en-US" u="sng" dirty="0" err="1" smtClean="0"/>
              <a:t>Kirchoff’s</a:t>
            </a:r>
            <a:r>
              <a:rPr lang="en-US" u="sng" dirty="0" smtClean="0"/>
              <a:t> Law</a:t>
            </a:r>
            <a:r>
              <a:rPr lang="en-US" dirty="0" smtClean="0"/>
              <a:t>: Under the conditions of local thermodynamic equilibrium (LTE), the absorptivity, </a:t>
            </a:r>
            <a:r>
              <a:rPr lang="en-US" i="1" dirty="0" smtClean="0"/>
              <a:t>a</a:t>
            </a:r>
            <a:r>
              <a:rPr lang="en-US" dirty="0" smtClean="0"/>
              <a:t>, of a medium is equal to its emissivity, </a:t>
            </a:r>
            <a:r>
              <a:rPr lang="en-US" i="1" dirty="0" err="1" smtClean="0"/>
              <a:t>ε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Lambert’s (or </a:t>
            </a:r>
            <a:r>
              <a:rPr lang="en-US" u="sng" dirty="0" err="1" smtClean="0"/>
              <a:t>Bouguet’s</a:t>
            </a:r>
            <a:r>
              <a:rPr lang="en-US" u="sng" dirty="0" smtClean="0"/>
              <a:t>) law</a:t>
            </a:r>
            <a:r>
              <a:rPr lang="en-US" dirty="0" smtClean="0"/>
              <a:t>: The absorption process is linear, independent of the radiant intensity and amount of matter, provided the physical state is held constant.</a:t>
            </a:r>
          </a:p>
        </p:txBody>
      </p:sp>
    </p:spTree>
    <p:extLst>
      <p:ext uri="{BB962C8B-B14F-4D97-AF65-F5344CB8AC3E}">
        <p14:creationId xmlns:p14="http://schemas.microsoft.com/office/powerpoint/2010/main" val="15640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835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 of radiation and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From Lambert’s law, the change of radiance, 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, along a path </a:t>
            </a:r>
            <a:r>
              <a:rPr lang="en-US" i="1" dirty="0" smtClean="0">
                <a:latin typeface="Times New Roman"/>
                <a:cs typeface="Times New Roman"/>
              </a:rPr>
              <a:t>ds</a:t>
            </a:r>
            <a:r>
              <a:rPr lang="en-US" dirty="0" smtClean="0"/>
              <a:t> due to extinction is proportional to the amount of matter in the path: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Similarly for emission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β</a:t>
            </a:r>
            <a:r>
              <a:rPr lang="en-US" i="1" baseline="-25000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= volume absorption coefficient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/>
              <a:t> = source function.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change in radiance due to interaction of radiation and matter is then,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</a:t>
            </a:r>
            <a:r>
              <a:rPr lang="en-US" dirty="0" err="1" smtClean="0"/>
              <a:t>Schwarzchild’s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6400800"/>
            <a:ext cx="75057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Petty, G.W., 2004, “A First Course in Atmospheric Radiation”, Sundog Publishing, Madison WI</a:t>
            </a:r>
            <a:r>
              <a:rPr lang="en-US" sz="1100" dirty="0" smtClean="0"/>
              <a:t>.</a:t>
            </a:r>
            <a:endParaRPr lang="en-US" sz="1100" dirty="0"/>
          </a:p>
          <a:p>
            <a:pPr marL="0" indent="0">
              <a:buFont typeface="Arial" pitchFamily="34" charset="0"/>
              <a:buNone/>
            </a:pPr>
            <a:r>
              <a:rPr lang="en-US" sz="1100" dirty="0" smtClean="0"/>
              <a:t>Goody, R.M. and Y.L. Yung, 1989, “Atmospheric Radiation: Theoretical Basis”, 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Ed, Oxford University Press, New York.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80647"/>
              </p:ext>
            </p:extLst>
          </p:nvPr>
        </p:nvGraphicFramePr>
        <p:xfrm>
          <a:off x="3511550" y="2044700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3" imgW="1536700" imgH="317500" progId="Equation.3">
                  <p:embed/>
                </p:oleObj>
              </mc:Choice>
              <mc:Fallback>
                <p:oleObj name="Equation" r:id="rId3" imgW="1536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550" y="2044700"/>
                        <a:ext cx="1536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396359"/>
              </p:ext>
            </p:extLst>
          </p:nvPr>
        </p:nvGraphicFramePr>
        <p:xfrm>
          <a:off x="3530600" y="2895600"/>
          <a:ext cx="147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Equation" r:id="rId5" imgW="1473200" imgH="317500" progId="Equation.3">
                  <p:embed/>
                </p:oleObj>
              </mc:Choice>
              <mc:Fallback>
                <p:oleObj name="Equation" r:id="rId5" imgW="1473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0600" y="2895600"/>
                        <a:ext cx="147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2057"/>
              </p:ext>
            </p:extLst>
          </p:nvPr>
        </p:nvGraphicFramePr>
        <p:xfrm>
          <a:off x="2482850" y="4864100"/>
          <a:ext cx="3581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Equation" r:id="rId7" imgW="3581400" imgH="1104900" progId="Equation.3">
                  <p:embed/>
                </p:oleObj>
              </mc:Choice>
              <mc:Fallback>
                <p:oleObj name="Equation" r:id="rId7" imgW="35814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2850" y="4864100"/>
                        <a:ext cx="3581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43400" y="1981200"/>
            <a:ext cx="4648200" cy="1524000"/>
            <a:chOff x="4343400" y="1981200"/>
            <a:chExt cx="4648200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5715000" y="1981200"/>
              <a:ext cx="3276600" cy="99060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  <a:p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endParaRPr>
            </a:p>
            <a:p>
              <a:r>
                <a:rPr lang="en-US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k</a:t>
              </a:r>
              <a:r>
                <a:rPr lang="en-US" i="1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a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= mass absorption coefficient</a:t>
              </a:r>
            </a:p>
            <a:p>
              <a:r>
                <a:rPr lang="en-US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ρ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= density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1362149"/>
                </p:ext>
              </p:extLst>
            </p:nvPr>
          </p:nvGraphicFramePr>
          <p:xfrm>
            <a:off x="6927850" y="2057400"/>
            <a:ext cx="889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5" name="Equation" r:id="rId9" imgW="889000" imgH="317500" progId="Equation.3">
                    <p:embed/>
                  </p:oleObj>
                </mc:Choice>
                <mc:Fallback>
                  <p:oleObj name="Equation" r:id="rId9" imgW="8890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27850" y="2057400"/>
                          <a:ext cx="889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Elbow Connector 10"/>
            <p:cNvCxnSpPr>
              <a:stCxn id="8" idx="2"/>
            </p:cNvCxnSpPr>
            <p:nvPr/>
          </p:nvCxnSpPr>
          <p:spPr>
            <a:xfrm rot="5400000">
              <a:off x="5581650" y="1733550"/>
              <a:ext cx="533400" cy="3009900"/>
            </a:xfrm>
            <a:prstGeom prst="bentConnector2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971800" y="3810000"/>
            <a:ext cx="6019800" cy="609600"/>
            <a:chOff x="2971800" y="3810000"/>
            <a:chExt cx="60198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5486400" y="3810000"/>
              <a:ext cx="3505200" cy="60960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 the Planck function, </a:t>
              </a:r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B(T)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under LTE in a non-scattering medium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8" name="Elbow Connector 17"/>
            <p:cNvCxnSpPr>
              <a:stCxn id="14" idx="1"/>
            </p:cNvCxnSpPr>
            <p:nvPr/>
          </p:nvCxnSpPr>
          <p:spPr>
            <a:xfrm rot="10800000">
              <a:off x="2971800" y="3810000"/>
              <a:ext cx="2514600" cy="304800"/>
            </a:xfrm>
            <a:prstGeom prst="bentConnector3">
              <a:avLst>
                <a:gd name="adj1" fmla="val 50000"/>
              </a:avLst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34000" y="5105400"/>
            <a:ext cx="3657600" cy="990600"/>
            <a:chOff x="5334000" y="5105400"/>
            <a:chExt cx="3657600" cy="990600"/>
          </a:xfrm>
        </p:grpSpPr>
        <p:sp>
          <p:nvSpPr>
            <p:cNvPr id="16" name="Rounded Rectangle 15"/>
            <p:cNvSpPr/>
            <p:nvPr/>
          </p:nvSpPr>
          <p:spPr>
            <a:xfrm>
              <a:off x="6324600" y="5105400"/>
              <a:ext cx="2667000" cy="99060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apologies to Max Planck, </a:t>
              </a:r>
              <a:r>
                <a:rPr lang="en-US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k</a:t>
              </a:r>
              <a:r>
                <a:rPr lang="en-US" i="1" baseline="-25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cs typeface="Times New Roman"/>
                </a:rPr>
                <a:t>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encompasses 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the interesting physics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334000" y="5638800"/>
              <a:ext cx="990600" cy="0"/>
            </a:xfrm>
            <a:prstGeom prst="straightConnector1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8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835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Non-scattering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181600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2000" dirty="0" smtClean="0"/>
              <a:t>This is where we define the optical thickness between two points along the path:</a:t>
            </a:r>
          </a:p>
          <a:p>
            <a:pPr>
              <a:spcAft>
                <a:spcPts val="6000"/>
              </a:spcAft>
            </a:pPr>
            <a:r>
              <a:rPr lang="en-US" sz="2000" dirty="0" smtClean="0"/>
              <a:t>Using this in </a:t>
            </a:r>
            <a:r>
              <a:rPr lang="en-US" sz="2000" dirty="0" err="1" smtClean="0"/>
              <a:t>Schwarzchild’s</a:t>
            </a:r>
            <a:r>
              <a:rPr lang="en-US" sz="2000" dirty="0" smtClean="0"/>
              <a:t> equation and integrating the optical thickness thickness from </a:t>
            </a:r>
            <a:r>
              <a:rPr lang="en-US" sz="2000" i="1" dirty="0" smtClean="0">
                <a:latin typeface="Times New Roman"/>
                <a:cs typeface="Times New Roman"/>
              </a:rPr>
              <a:t>0</a:t>
            </a:r>
            <a:r>
              <a:rPr lang="en-US" sz="2000" dirty="0" smtClean="0"/>
              <a:t> (</a:t>
            </a:r>
            <a:r>
              <a:rPr lang="en-US" sz="2000" i="1" dirty="0" err="1" smtClean="0">
                <a:latin typeface="Times New Roman"/>
                <a:cs typeface="Times New Roman"/>
              </a:rPr>
              <a:t>s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toa</a:t>
            </a:r>
            <a:r>
              <a:rPr lang="en-US" sz="2000" dirty="0" smtClean="0"/>
              <a:t>) to it’s value at the surface (</a:t>
            </a:r>
            <a:r>
              <a:rPr lang="en-US" sz="2000" i="1" dirty="0" err="1" smtClean="0">
                <a:latin typeface="Times New Roman"/>
                <a:cs typeface="Times New Roman"/>
              </a:rPr>
              <a:t>s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sfc</a:t>
            </a:r>
            <a:r>
              <a:rPr lang="en-US" sz="2000" dirty="0" smtClean="0"/>
              <a:t>) :</a:t>
            </a:r>
          </a:p>
          <a:p>
            <a:r>
              <a:rPr lang="en-US" sz="2000" dirty="0" smtClean="0"/>
              <a:t>Manipulation of this expression leads to the more familiar (well, to me) non-scattering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transfer equation (RTE),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where 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6400800"/>
            <a:ext cx="75057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Petty</a:t>
            </a:r>
            <a:r>
              <a:rPr lang="en-US" sz="1100" dirty="0"/>
              <a:t>, G.W., 2004, “A First Course in Atmospheric Radiation”, Sundog Publishing, Madison WI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48540"/>
              </p:ext>
            </p:extLst>
          </p:nvPr>
        </p:nvGraphicFramePr>
        <p:xfrm>
          <a:off x="1822450" y="1720850"/>
          <a:ext cx="491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Equation" r:id="rId3" imgW="4914900" imgH="736600" progId="Equation.3">
                  <p:embed/>
                </p:oleObj>
              </mc:Choice>
              <mc:Fallback>
                <p:oleObj name="Equation" r:id="rId3" imgW="49149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450" y="1720850"/>
                        <a:ext cx="4914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70520"/>
              </p:ext>
            </p:extLst>
          </p:nvPr>
        </p:nvGraphicFramePr>
        <p:xfrm>
          <a:off x="2571750" y="3136900"/>
          <a:ext cx="3390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8" name="Equation" r:id="rId5" imgW="3390900" imgH="749300" progId="Equation.3">
                  <p:embed/>
                </p:oleObj>
              </mc:Choice>
              <mc:Fallback>
                <p:oleObj name="Equation" r:id="rId5" imgW="33909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0" y="3136900"/>
                        <a:ext cx="3390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454692"/>
              </p:ext>
            </p:extLst>
          </p:nvPr>
        </p:nvGraphicFramePr>
        <p:xfrm>
          <a:off x="2362200" y="4546600"/>
          <a:ext cx="441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9" name="Equation" r:id="rId7" imgW="4419600" imgH="787400" progId="Equation.3">
                  <p:embed/>
                </p:oleObj>
              </mc:Choice>
              <mc:Fallback>
                <p:oleObj name="Equation" r:id="rId7" imgW="44196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4546600"/>
                        <a:ext cx="4419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157128" y="4586248"/>
            <a:ext cx="2057400" cy="1585952"/>
            <a:chOff x="5203592" y="4586248"/>
            <a:chExt cx="2057400" cy="1585952"/>
          </a:xfrm>
        </p:grpSpPr>
        <p:sp>
          <p:nvSpPr>
            <p:cNvPr id="10" name="Rounded Rectangle 9"/>
            <p:cNvSpPr/>
            <p:nvPr/>
          </p:nvSpPr>
          <p:spPr>
            <a:xfrm>
              <a:off x="5203592" y="5715000"/>
              <a:ext cx="2057400" cy="45720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Weighting function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28112" y="4586248"/>
              <a:ext cx="609600" cy="72452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>
              <a:stCxn id="10" idx="0"/>
              <a:endCxn id="12" idx="2"/>
            </p:cNvCxnSpPr>
            <p:nvPr/>
          </p:nvCxnSpPr>
          <p:spPr>
            <a:xfrm flipV="1">
              <a:off x="6232292" y="5310768"/>
              <a:ext cx="620" cy="40423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37625"/>
              </p:ext>
            </p:extLst>
          </p:nvPr>
        </p:nvGraphicFramePr>
        <p:xfrm>
          <a:off x="1752600" y="5610612"/>
          <a:ext cx="1943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9" imgW="1943100" imgH="546100" progId="Equation.3">
                  <p:embed/>
                </p:oleObj>
              </mc:Choice>
              <mc:Fallback>
                <p:oleObj name="Equation" r:id="rId9" imgW="1943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5610612"/>
                        <a:ext cx="1943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07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Transmittance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gaseous absorption algorithm is the core of the CRTM (or any model).</a:t>
            </a:r>
          </a:p>
          <a:p>
            <a:pPr>
              <a:spcAft>
                <a:spcPts val="4800"/>
              </a:spcAft>
            </a:pPr>
            <a:r>
              <a:rPr lang="en-US" sz="2000" dirty="0" smtClean="0"/>
              <a:t>Regular regression model is used where frequency dependent regression coefficients, </a:t>
            </a:r>
            <a:r>
              <a:rPr lang="en-US" sz="2000" i="1" dirty="0" err="1" smtClean="0">
                <a:latin typeface="Times New Roman"/>
              </a:rPr>
              <a:t>c</a:t>
            </a:r>
            <a:r>
              <a:rPr lang="en-US" sz="2000" i="1" baseline="-25000" dirty="0" err="1" smtClean="0">
                <a:latin typeface="Times New Roman"/>
              </a:rPr>
              <a:t>i,v</a:t>
            </a:r>
            <a:r>
              <a:rPr lang="en-US" sz="2000" dirty="0" smtClean="0"/>
              <a:t>, are used with atmospheric state predictors, </a:t>
            </a:r>
            <a:r>
              <a:rPr lang="en-US" sz="2000" i="1" dirty="0" smtClean="0">
                <a:latin typeface="Times New Roman"/>
              </a:rPr>
              <a:t>X</a:t>
            </a:r>
            <a:r>
              <a:rPr lang="en-US" sz="2000" i="1" baseline="-25000" dirty="0" smtClean="0">
                <a:latin typeface="Times New Roman"/>
              </a:rPr>
              <a:t>i</a:t>
            </a:r>
            <a:r>
              <a:rPr lang="en-US" sz="2000" dirty="0" smtClean="0"/>
              <a:t>, to compute the channel absorption coefficients,</a:t>
            </a:r>
          </a:p>
          <a:p>
            <a:r>
              <a:rPr lang="en-US" sz="2000" dirty="0" smtClean="0"/>
              <a:t>Two algorithms for gaseous absorption</a:t>
            </a:r>
          </a:p>
          <a:p>
            <a:pPr lvl="1"/>
            <a:r>
              <a:rPr lang="en-US" sz="1800" dirty="0" smtClean="0"/>
              <a:t>ODAS (</a:t>
            </a:r>
            <a:r>
              <a:rPr lang="en-US" sz="1800" b="1" dirty="0" smtClean="0"/>
              <a:t>O</a:t>
            </a:r>
            <a:r>
              <a:rPr lang="en-US" sz="1800" dirty="0" smtClean="0"/>
              <a:t>ptical </a:t>
            </a:r>
            <a:r>
              <a:rPr lang="en-US" sz="1800" b="1" dirty="0" smtClean="0"/>
              <a:t>D</a:t>
            </a:r>
            <a:r>
              <a:rPr lang="en-US" sz="1800" dirty="0" smtClean="0"/>
              <a:t>epth in </a:t>
            </a:r>
            <a:r>
              <a:rPr lang="en-US" sz="1800" b="1" dirty="0" smtClean="0"/>
              <a:t>A</a:t>
            </a:r>
            <a:r>
              <a:rPr lang="en-US" sz="1800" dirty="0" smtClean="0"/>
              <a:t>bsorber </a:t>
            </a:r>
            <a:r>
              <a:rPr lang="en-US" sz="1800" b="1" dirty="0" smtClean="0"/>
              <a:t>S</a:t>
            </a:r>
            <a:r>
              <a:rPr lang="en-US" sz="1800" dirty="0" smtClean="0"/>
              <a:t>pace).</a:t>
            </a:r>
          </a:p>
          <a:p>
            <a:pPr lvl="2"/>
            <a:r>
              <a:rPr lang="en-US" sz="1600" dirty="0" smtClean="0"/>
              <a:t>A “compact” version of the OPTRAN model.</a:t>
            </a:r>
          </a:p>
          <a:p>
            <a:pPr lvl="2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O,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absorption only.</a:t>
            </a:r>
          </a:p>
          <a:p>
            <a:pPr lvl="1"/>
            <a:r>
              <a:rPr lang="en-US" sz="1800" dirty="0" smtClean="0"/>
              <a:t>ODPS (</a:t>
            </a:r>
            <a:r>
              <a:rPr lang="en-US" sz="1800" b="1" dirty="0" smtClean="0"/>
              <a:t>O</a:t>
            </a:r>
            <a:r>
              <a:rPr lang="en-US" sz="1800" dirty="0" smtClean="0"/>
              <a:t>ptical </a:t>
            </a:r>
            <a:r>
              <a:rPr lang="en-US" sz="1800" b="1" dirty="0" smtClean="0"/>
              <a:t>D</a:t>
            </a:r>
            <a:r>
              <a:rPr lang="en-US" sz="1800" dirty="0" smtClean="0"/>
              <a:t>epth in </a:t>
            </a:r>
            <a:r>
              <a:rPr lang="en-US" sz="1800" b="1" dirty="0" smtClean="0"/>
              <a:t>P</a:t>
            </a:r>
            <a:r>
              <a:rPr lang="en-US" sz="1800" dirty="0" smtClean="0"/>
              <a:t>ressure </a:t>
            </a:r>
            <a:r>
              <a:rPr lang="en-US" sz="1800" b="1" dirty="0" smtClean="0"/>
              <a:t>S</a:t>
            </a:r>
            <a:r>
              <a:rPr lang="en-US" sz="1800" dirty="0" smtClean="0"/>
              <a:t>pace).</a:t>
            </a:r>
          </a:p>
          <a:p>
            <a:pPr lvl="2"/>
            <a:r>
              <a:rPr lang="en-US" sz="1600" dirty="0" smtClean="0"/>
              <a:t>Optical depths computed on a fixed pressure grid.</a:t>
            </a:r>
          </a:p>
          <a:p>
            <a:pPr lvl="2"/>
            <a:r>
              <a:rPr lang="en-US" sz="1600" dirty="0" smtClean="0"/>
              <a:t>Better fitting statistics.</a:t>
            </a:r>
          </a:p>
          <a:p>
            <a:pPr lvl="2"/>
            <a:r>
              <a:rPr lang="en-US" sz="1600" dirty="0" smtClean="0"/>
              <a:t>More trace gases: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O.</a:t>
            </a:r>
          </a:p>
          <a:p>
            <a:pPr lvl="2"/>
            <a:r>
              <a:rPr lang="en-US" sz="1600" dirty="0" smtClean="0"/>
              <a:t>Enables incorporation of Zeeman model (requires fixed pressure grid).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297"/>
              </p:ext>
            </p:extLst>
          </p:nvPr>
        </p:nvGraphicFramePr>
        <p:xfrm>
          <a:off x="3581400" y="2590800"/>
          <a:ext cx="1981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1981200" imgH="723900" progId="Equation.3">
                  <p:embed/>
                </p:oleObj>
              </mc:Choice>
              <mc:Fallback>
                <p:oleObj name="Equation" r:id="rId3" imgW="19812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590800"/>
                        <a:ext cx="1981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01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835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RTE with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scattering the change in intensity, </a:t>
            </a:r>
            <a:r>
              <a:rPr lang="en-US" sz="2000" i="1" dirty="0" err="1" smtClean="0">
                <a:latin typeface="Times New Roman"/>
                <a:cs typeface="Times New Roman"/>
              </a:rPr>
              <a:t>dI</a:t>
            </a:r>
            <a:r>
              <a:rPr lang="en-US" sz="2000" dirty="0" smtClean="0"/>
              <a:t>, becomes: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where</a:t>
            </a:r>
            <a:endParaRPr lang="en-US" sz="1600" dirty="0"/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and</a:t>
            </a:r>
          </a:p>
          <a:p>
            <a:pPr>
              <a:spcAft>
                <a:spcPts val="7800"/>
              </a:spcAft>
            </a:pPr>
            <a:r>
              <a:rPr lang="en-US" sz="2000" dirty="0" smtClean="0"/>
              <a:t>The </a:t>
            </a:r>
            <a:r>
              <a:rPr lang="en-US" sz="2000" i="1" dirty="0" err="1" smtClean="0">
                <a:latin typeface="Times New Roman"/>
                <a:cs typeface="Times New Roman"/>
              </a:rPr>
              <a:t>dI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scat</a:t>
            </a:r>
            <a:r>
              <a:rPr lang="en-US" sz="2000" dirty="0" smtClean="0"/>
              <a:t> term takes into account radiation from any direction being scattered into the sensor field-of-view (FOV),</a:t>
            </a:r>
            <a:endParaRPr lang="en-US" sz="2000" dirty="0"/>
          </a:p>
          <a:p>
            <a:r>
              <a:rPr lang="en-US" sz="2000" dirty="0" smtClean="0"/>
              <a:t>The CRTM uses a look-up table to obtain scattering optical properties (e.g. extinction coefficient, single scatter albedo, </a:t>
            </a:r>
            <a:r>
              <a:rPr lang="en-US" sz="2000" dirty="0" err="1" smtClean="0"/>
              <a:t>etc</a:t>
            </a:r>
            <a:r>
              <a:rPr lang="en-US" sz="2000" dirty="0" smtClean="0"/>
              <a:t>) and reconstruct phase functions for the necessary number of streams (angles over which the zenith integration is done)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6400800"/>
            <a:ext cx="75057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Petty</a:t>
            </a:r>
            <a:r>
              <a:rPr lang="en-US" sz="1100" dirty="0"/>
              <a:t>, G.W., 2004, “A First Course in Atmospheric Radiation”, Sundog Publishing, Madison WI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59908"/>
              </p:ext>
            </p:extLst>
          </p:nvPr>
        </p:nvGraphicFramePr>
        <p:xfrm>
          <a:off x="1701800" y="2082800"/>
          <a:ext cx="1193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3" imgW="1193800" imgH="266700" progId="Equation.3">
                  <p:embed/>
                </p:oleObj>
              </mc:Choice>
              <mc:Fallback>
                <p:oleObj name="Equation" r:id="rId3" imgW="1193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800" y="2082800"/>
                        <a:ext cx="1193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965641"/>
              </p:ext>
            </p:extLst>
          </p:nvPr>
        </p:nvGraphicFramePr>
        <p:xfrm>
          <a:off x="2578100" y="34290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5" imgW="3378200" imgH="685800" progId="Equation.3">
                  <p:embed/>
                </p:oleObj>
              </mc:Choice>
              <mc:Fallback>
                <p:oleObj name="Equation" r:id="rId5" imgW="33782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8100" y="3429000"/>
                        <a:ext cx="337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737196"/>
              </p:ext>
            </p:extLst>
          </p:nvPr>
        </p:nvGraphicFramePr>
        <p:xfrm>
          <a:off x="3098800" y="1752600"/>
          <a:ext cx="2349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7" imgW="2349500" imgH="317500" progId="Equation.3">
                  <p:embed/>
                </p:oleObj>
              </mc:Choice>
              <mc:Fallback>
                <p:oleObj name="Equation" r:id="rId7" imgW="2349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800" y="1752600"/>
                        <a:ext cx="2349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29"/>
              </p:ext>
            </p:extLst>
          </p:nvPr>
        </p:nvGraphicFramePr>
        <p:xfrm>
          <a:off x="1701800" y="2362200"/>
          <a:ext cx="965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Equation" r:id="rId9" imgW="965200" imgH="266700" progId="Equation.3">
                  <p:embed/>
                </p:oleObj>
              </mc:Choice>
              <mc:Fallback>
                <p:oleObj name="Equation" r:id="rId9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1800" y="2362200"/>
                        <a:ext cx="965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896296" y="3498653"/>
            <a:ext cx="5043576" cy="463790"/>
            <a:chOff x="3896296" y="3505200"/>
            <a:chExt cx="5043576" cy="510169"/>
          </a:xfrm>
        </p:grpSpPr>
        <p:sp>
          <p:nvSpPr>
            <p:cNvPr id="22" name="Rounded Rectangle 21"/>
            <p:cNvSpPr/>
            <p:nvPr/>
          </p:nvSpPr>
          <p:spPr>
            <a:xfrm>
              <a:off x="6324600" y="3505200"/>
              <a:ext cx="2615272" cy="457200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Scattering phase function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96296" y="3505200"/>
              <a:ext cx="878721" cy="510168"/>
            </a:xfrm>
            <a:prstGeom prst="roundRect">
              <a:avLst/>
            </a:prstGeom>
            <a:solidFill>
              <a:schemeClr val="bg1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2" name="Elbow Connector 31"/>
            <p:cNvCxnSpPr>
              <a:stCxn id="22" idx="2"/>
              <a:endCxn id="24" idx="2"/>
            </p:cNvCxnSpPr>
            <p:nvPr/>
          </p:nvCxnSpPr>
          <p:spPr>
            <a:xfrm rot="5400000">
              <a:off x="5957463" y="2340595"/>
              <a:ext cx="52968" cy="3296579"/>
            </a:xfrm>
            <a:prstGeom prst="bentConnector3">
              <a:avLst>
                <a:gd name="adj1" fmla="val 370762"/>
              </a:avLst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CRTM components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background</a:t>
            </a:r>
          </a:p>
          <a:p>
            <a:pPr lvl="1"/>
            <a:r>
              <a:rPr lang="en-US" dirty="0" smtClean="0"/>
              <a:t>How does radiation interact with matter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 err="1" smtClean="0"/>
              <a:t>radiative</a:t>
            </a:r>
            <a:r>
              <a:rPr lang="en-US" dirty="0" smtClean="0"/>
              <a:t> transfer</a:t>
            </a:r>
          </a:p>
          <a:p>
            <a:r>
              <a:rPr lang="en-US" dirty="0" smtClean="0"/>
              <a:t>Additional CRTM components (not all, </a:t>
            </a:r>
            <a:r>
              <a:rPr lang="en-US" dirty="0" smtClean="0"/>
              <a:t>just some)</a:t>
            </a:r>
            <a:endParaRPr lang="en-US" dirty="0" smtClean="0"/>
          </a:p>
          <a:p>
            <a:pPr lvl="1"/>
            <a:r>
              <a:rPr lang="en-US" dirty="0" smtClean="0"/>
              <a:t>Non-LTE, Zeeman, emissivity models,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CRTM Interface</a:t>
            </a:r>
          </a:p>
          <a:p>
            <a:pPr lvl="1"/>
            <a:r>
              <a:rPr lang="en-US" dirty="0" smtClean="0"/>
              <a:t>Forward, Tangent-linear, </a:t>
            </a:r>
            <a:r>
              <a:rPr lang="en-US" dirty="0" err="1" smtClean="0"/>
              <a:t>Adjoint</a:t>
            </a:r>
            <a:r>
              <a:rPr lang="en-US" dirty="0" smtClean="0"/>
              <a:t>, and K-matrix models.</a:t>
            </a:r>
          </a:p>
          <a:p>
            <a:r>
              <a:rPr lang="en-US" dirty="0" smtClean="0"/>
              <a:t>Calling the CRTM</a:t>
            </a:r>
            <a:endParaRPr lang="en-US" dirty="0"/>
          </a:p>
          <a:p>
            <a:pPr lvl="1"/>
            <a:r>
              <a:rPr lang="en-US" dirty="0" smtClean="0"/>
              <a:t>Step-by-step for the K-matrix model.</a:t>
            </a:r>
            <a:endParaRPr lang="en-US" dirty="0"/>
          </a:p>
          <a:p>
            <a:r>
              <a:rPr lang="en-US" dirty="0"/>
              <a:t>Default available object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/>
              <a:t>Not really OO yet, but we’re heading that way.</a:t>
            </a:r>
          </a:p>
        </p:txBody>
      </p:sp>
    </p:spTree>
    <p:extLst>
      <p:ext uri="{BB962C8B-B14F-4D97-AF65-F5344CB8AC3E}">
        <p14:creationId xmlns:p14="http://schemas.microsoft.com/office/powerpoint/2010/main" val="396469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Non-LTE model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52197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high altitudes, vibrational transitions depart from LTE.</a:t>
            </a:r>
          </a:p>
          <a:p>
            <a:r>
              <a:rPr lang="en-US" sz="2000" dirty="0" smtClean="0"/>
              <a:t>Planck function cannot be used as a source function.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06456"/>
              </p:ext>
            </p:extLst>
          </p:nvPr>
        </p:nvGraphicFramePr>
        <p:xfrm>
          <a:off x="762000" y="2819400"/>
          <a:ext cx="151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3" imgW="1511300" imgH="647700" progId="Equation.3">
                  <p:embed/>
                </p:oleObj>
              </mc:Choice>
              <mc:Fallback>
                <p:oleObj name="Equation" r:id="rId3" imgW="15113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819400"/>
                        <a:ext cx="15113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D:\Home\yhan\work\JCSDA_CRTM\nlte\vibration_t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850" y="1206500"/>
            <a:ext cx="3740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Home\yhan\work\JCSDA_CRTM\nlte\vibration_t_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850" y="3949700"/>
            <a:ext cx="3740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001000" y="2667000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4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Vibrational temperature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8229600" y="2133600"/>
            <a:ext cx="76200" cy="533400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2743200"/>
            <a:ext cx="609600" cy="22860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47500" lnSpcReduction="20000"/>
          </a:bodyPr>
          <a:lstStyle/>
          <a:p>
            <a:r>
              <a:rPr lang="en-US" dirty="0" smtClean="0"/>
              <a:t>Kinetic temperature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6477000" y="2209800"/>
            <a:ext cx="2286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38621"/>
              </p:ext>
            </p:extLst>
          </p:nvPr>
        </p:nvGraphicFramePr>
        <p:xfrm>
          <a:off x="693497" y="4064000"/>
          <a:ext cx="37719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7" imgW="3771900" imgH="1422400" progId="Equation.3">
                  <p:embed/>
                </p:oleObj>
              </mc:Choice>
              <mc:Fallback>
                <p:oleObj name="Equation" r:id="rId7" imgW="3771900" imgH="142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97" y="4064000"/>
                        <a:ext cx="37719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676400" y="2514600"/>
            <a:ext cx="2667000" cy="381000"/>
            <a:chOff x="1676400" y="2514600"/>
            <a:chExt cx="26670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2819401" y="2514600"/>
              <a:ext cx="1523999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7500" lnSpcReduction="20000"/>
            </a:bodyPr>
            <a:lstStyle/>
            <a:p>
              <a:r>
                <a:rPr lang="en-US" dirty="0" smtClean="0"/>
                <a:t>Populations of NLTE and LTE high states</a:t>
              </a:r>
              <a:endParaRPr lang="en-US" dirty="0"/>
            </a:p>
          </p:txBody>
        </p:sp>
        <p:cxnSp>
          <p:nvCxnSpPr>
            <p:cNvPr id="28" name="Elbow Connector 27"/>
            <p:cNvCxnSpPr/>
            <p:nvPr/>
          </p:nvCxnSpPr>
          <p:spPr>
            <a:xfrm rot="10800000" flipV="1">
              <a:off x="1676400" y="2667000"/>
              <a:ext cx="1066800" cy="228600"/>
            </a:xfrm>
            <a:prstGeom prst="bentConnector3">
              <a:avLst>
                <a:gd name="adj1" fmla="val 100505"/>
              </a:avLst>
            </a:prstGeom>
            <a:ln w="19050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981200" y="3429000"/>
            <a:ext cx="2438400" cy="381000"/>
            <a:chOff x="1981200" y="2514600"/>
            <a:chExt cx="2438400" cy="3810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1" y="2514600"/>
              <a:ext cx="1600199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0000" lnSpcReduction="20000"/>
            </a:bodyPr>
            <a:lstStyle/>
            <a:p>
              <a:r>
                <a:rPr lang="en-US" dirty="0" smtClean="0"/>
                <a:t>NLTE and LTE absorption coefficients</a:t>
              </a:r>
              <a:endParaRPr lang="en-US" dirty="0"/>
            </a:p>
          </p:txBody>
        </p:sp>
        <p:cxnSp>
          <p:nvCxnSpPr>
            <p:cNvPr id="37" name="Elbow Connector 36"/>
            <p:cNvCxnSpPr/>
            <p:nvPr/>
          </p:nvCxnSpPr>
          <p:spPr>
            <a:xfrm rot="10800000">
              <a:off x="1981200" y="2590800"/>
              <a:ext cx="762000" cy="152400"/>
            </a:xfrm>
            <a:prstGeom prst="bentConnector3">
              <a:avLst>
                <a:gd name="adj1" fmla="val 99495"/>
              </a:avLst>
            </a:prstGeom>
            <a:ln w="19050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362200" y="5486400"/>
            <a:ext cx="1828800" cy="685800"/>
            <a:chOff x="1905000" y="2209800"/>
            <a:chExt cx="1828800" cy="685800"/>
          </a:xfrm>
        </p:grpSpPr>
        <p:sp>
          <p:nvSpPr>
            <p:cNvPr id="42" name="TextBox 41"/>
            <p:cNvSpPr txBox="1"/>
            <p:nvPr/>
          </p:nvSpPr>
          <p:spPr>
            <a:xfrm>
              <a:off x="2819401" y="2514600"/>
              <a:ext cx="914399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0000" lnSpcReduction="20000"/>
            </a:bodyPr>
            <a:lstStyle/>
            <a:p>
              <a:r>
                <a:rPr lang="en-US" dirty="0" smtClean="0"/>
                <a:t>Vibrational temperature</a:t>
              </a:r>
              <a:endParaRPr lang="en-US" dirty="0"/>
            </a:p>
          </p:txBody>
        </p:sp>
        <p:cxnSp>
          <p:nvCxnSpPr>
            <p:cNvPr id="43" name="Elbow Connector 42"/>
            <p:cNvCxnSpPr/>
            <p:nvPr/>
          </p:nvCxnSpPr>
          <p:spPr>
            <a:xfrm rot="10800000">
              <a:off x="1905000" y="2209800"/>
              <a:ext cx="838200" cy="457200"/>
            </a:xfrm>
            <a:prstGeom prst="bentConnector3">
              <a:avLst>
                <a:gd name="adj1" fmla="val 99587"/>
              </a:avLst>
            </a:prstGeom>
            <a:ln w="19050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47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Non-LTE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Simple regression model predicts the correction to LTE radiances,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94116"/>
              </p:ext>
            </p:extLst>
          </p:nvPr>
        </p:nvGraphicFramePr>
        <p:xfrm>
          <a:off x="965200" y="1905000"/>
          <a:ext cx="2133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3" imgW="2133600" imgH="1028700" progId="Equation.3">
                  <p:embed/>
                </p:oleObj>
              </mc:Choice>
              <mc:Fallback>
                <p:oleObj name="Equation" r:id="rId3" imgW="21336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1905000"/>
                        <a:ext cx="21336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69727"/>
              </p:ext>
            </p:extLst>
          </p:nvPr>
        </p:nvGraphicFramePr>
        <p:xfrm>
          <a:off x="4064000" y="1752600"/>
          <a:ext cx="4114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"/>
                <a:gridCol w="3034665"/>
              </a:tblGrid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Predictors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i="1" dirty="0" smtClean="0">
                          <a:latin typeface="Times New Roman"/>
                        </a:rPr>
                        <a:t>X</a:t>
                      </a:r>
                      <a:r>
                        <a:rPr lang="en-US" sz="1200" i="0" baseline="-25000" dirty="0" smtClean="0">
                          <a:latin typeface="Times New Roman"/>
                        </a:rPr>
                        <a:t>1</a:t>
                      </a:r>
                      <a:endParaRPr lang="en-US" sz="1200" i="0" baseline="-250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Solar zenith angle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i="1" dirty="0" smtClean="0">
                          <a:latin typeface="Times New Roman"/>
                        </a:rPr>
                        <a:t>X</a:t>
                      </a:r>
                      <a:r>
                        <a:rPr lang="en-US" sz="1200" i="0" baseline="-25000" dirty="0" smtClean="0">
                          <a:latin typeface="Times New Roman"/>
                        </a:rPr>
                        <a:t>2</a:t>
                      </a:r>
                      <a:endParaRPr lang="en-US" sz="1200" i="0" baseline="-250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Mean temperature from 0.005-0.2hPa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i="1" dirty="0" smtClean="0">
                          <a:latin typeface="Times New Roman"/>
                        </a:rPr>
                        <a:t>X</a:t>
                      </a:r>
                      <a:r>
                        <a:rPr lang="en-US" sz="1200" i="0" baseline="-25000" dirty="0" smtClean="0">
                          <a:latin typeface="Times New Roman"/>
                        </a:rPr>
                        <a:t>3</a:t>
                      </a:r>
                      <a:endParaRPr lang="en-US" sz="1200" i="0" baseline="-250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Mean temperature from 0.2-52hPa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i="1" dirty="0" smtClean="0">
                          <a:latin typeface="Times New Roman"/>
                        </a:rPr>
                        <a:t>X</a:t>
                      </a:r>
                      <a:r>
                        <a:rPr lang="en-US" sz="1200" i="1" baseline="-25000" dirty="0" smtClean="0">
                          <a:latin typeface="Times New Roman"/>
                        </a:rPr>
                        <a:t>4</a:t>
                      </a:r>
                      <a:endParaRPr lang="en-US" sz="1200" i="1" baseline="-250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smtClean="0"/>
                        <a:t>Sensor zenith angle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Home\yhan\work\JCSDA_CRTM\nlte\AIRS.2010.08.01.sample.0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477774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724400" y="4648200"/>
            <a:ext cx="3581400" cy="1676400"/>
            <a:chOff x="4724400" y="4648200"/>
            <a:chExt cx="3581400" cy="1676400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4648200"/>
              <a:ext cx="2209800" cy="1676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r>
                <a:rPr lang="en-US" sz="1400" dirty="0" smtClean="0"/>
                <a:t>Remaining differences between observations and NLTE simulations in the shortwave traced to certain CO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isotopologues</a:t>
              </a:r>
              <a:r>
                <a:rPr lang="en-US" sz="1400" dirty="0" smtClean="0"/>
                <a:t> not being present in the spectroscopic database. 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4724400" y="5486400"/>
              <a:ext cx="13716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209800" y="4029075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Non-LTE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Comparison of observations and CRTM calculations for IASI shortwave channels, both day and night.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09800" y="4029075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06040"/>
            <a:ext cx="7010400" cy="35661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2133600"/>
            <a:ext cx="990600" cy="914400"/>
            <a:chOff x="1676400" y="2133600"/>
            <a:chExt cx="990600" cy="914400"/>
          </a:xfrm>
        </p:grpSpPr>
        <p:sp>
          <p:nvSpPr>
            <p:cNvPr id="16" name="TextBox 15"/>
            <p:cNvSpPr txBox="1"/>
            <p:nvPr/>
          </p:nvSpPr>
          <p:spPr>
            <a:xfrm>
              <a:off x="1676400" y="2133600"/>
              <a:ext cx="96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Non-LTE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161193" y="2502932"/>
              <a:ext cx="505807" cy="54506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62400" y="2133600"/>
            <a:ext cx="3886200" cy="1219201"/>
            <a:chOff x="3962400" y="2133600"/>
            <a:chExt cx="3886200" cy="1219201"/>
          </a:xfrm>
        </p:grpSpPr>
        <p:sp>
          <p:nvSpPr>
            <p:cNvPr id="20" name="TextBox 19"/>
            <p:cNvSpPr txBox="1"/>
            <p:nvPr/>
          </p:nvSpPr>
          <p:spPr>
            <a:xfrm>
              <a:off x="5562600" y="21336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BRDF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2"/>
              <a:endCxn id="23" idx="1"/>
            </p:cNvCxnSpPr>
            <p:nvPr/>
          </p:nvCxnSpPr>
          <p:spPr>
            <a:xfrm>
              <a:off x="5905002" y="2502932"/>
              <a:ext cx="498" cy="6212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 rot="16200000">
              <a:off x="5791200" y="1295401"/>
              <a:ext cx="228600" cy="3886200"/>
            </a:xfrm>
            <a:prstGeom prst="rightBrac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53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Zeeman model (1)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4191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40000"/>
              </a:spcAft>
            </a:pPr>
            <a:r>
              <a:rPr lang="en-US" sz="1400" b="1" dirty="0"/>
              <a:t>Energy level splitting:</a:t>
            </a:r>
          </a:p>
          <a:p>
            <a:r>
              <a:rPr lang="en-US" sz="1200" dirty="0"/>
              <a:t>In the presence of an external magnetic field,  each energy level associated with the total angular momentum quantum number J is split into 2J+1 levels corresponding to the azimuthal quantum number M = -J, …, 0, …,J</a:t>
            </a:r>
          </a:p>
          <a:p>
            <a:endParaRPr lang="en-US" sz="1200" dirty="0"/>
          </a:p>
          <a:p>
            <a:endParaRPr lang="en-US" sz="1200" dirty="0"/>
          </a:p>
          <a:p>
            <a:pPr>
              <a:spcAft>
                <a:spcPct val="40000"/>
              </a:spcAft>
            </a:pPr>
            <a:r>
              <a:rPr lang="en-US" sz="1400" b="1" dirty="0"/>
              <a:t>Transition lines</a:t>
            </a:r>
            <a:r>
              <a:rPr lang="en-US" sz="1400" dirty="0"/>
              <a:t> (Zeeman components) :</a:t>
            </a:r>
          </a:p>
          <a:p>
            <a:r>
              <a:rPr lang="en-US" sz="1200" dirty="0">
                <a:cs typeface="Arial" charset="0"/>
              </a:rPr>
              <a:t>The selection rules permit transitions with ∆J = ±1 and </a:t>
            </a:r>
            <a:r>
              <a:rPr lang="en-US" sz="1200" dirty="0"/>
              <a:t>∆M = 0, ±1.  For a change in J </a:t>
            </a:r>
            <a:r>
              <a:rPr lang="en-US" sz="1200" dirty="0" smtClean="0"/>
              <a:t>(</a:t>
            </a:r>
            <a:r>
              <a:rPr lang="en-US" sz="1200" dirty="0"/>
              <a:t>e</a:t>
            </a:r>
            <a:r>
              <a:rPr lang="en-US" sz="1200" dirty="0" smtClean="0"/>
              <a:t>.g</a:t>
            </a:r>
            <a:r>
              <a:rPr lang="en-US" sz="1200" dirty="0"/>
              <a:t>. J=3 to J=4, represented by 3</a:t>
            </a:r>
            <a:r>
              <a:rPr lang="en-US" sz="1200" baseline="30000" dirty="0"/>
              <a:t>+</a:t>
            </a:r>
            <a:r>
              <a:rPr lang="en-US" sz="1200" dirty="0"/>
              <a:t>), transitions with </a:t>
            </a:r>
          </a:p>
          <a:p>
            <a:r>
              <a:rPr lang="en-US" sz="1200" dirty="0"/>
              <a:t>      </a:t>
            </a:r>
            <a:r>
              <a:rPr lang="en-US" sz="1200" dirty="0">
                <a:cs typeface="Arial" charset="0"/>
              </a:rPr>
              <a:t>∆M = 0 are called </a:t>
            </a:r>
            <a:r>
              <a:rPr lang="el-GR" sz="1200" dirty="0">
                <a:cs typeface="Arial" charset="0"/>
              </a:rPr>
              <a:t>π</a:t>
            </a:r>
            <a:r>
              <a:rPr lang="en-US" sz="1200" dirty="0">
                <a:cs typeface="Arial" charset="0"/>
              </a:rPr>
              <a:t> components,</a:t>
            </a:r>
          </a:p>
          <a:p>
            <a:r>
              <a:rPr lang="en-US" sz="1200" dirty="0">
                <a:cs typeface="Arial" charset="0"/>
              </a:rPr>
              <a:t>      ∆M = 1 are called </a:t>
            </a:r>
            <a:r>
              <a:rPr lang="el-GR" sz="1200" dirty="0">
                <a:cs typeface="Arial" charset="0"/>
              </a:rPr>
              <a:t>σ</a:t>
            </a:r>
            <a:r>
              <a:rPr lang="en-US" sz="1200" dirty="0">
                <a:cs typeface="Arial" charset="0"/>
              </a:rPr>
              <a:t>+ components and</a:t>
            </a:r>
          </a:p>
          <a:p>
            <a:r>
              <a:rPr lang="en-US" sz="1200" dirty="0">
                <a:cs typeface="Arial" charset="0"/>
              </a:rPr>
              <a:t>      ∆M = -1 are called </a:t>
            </a:r>
            <a:r>
              <a:rPr lang="el-GR" sz="1200" dirty="0">
                <a:cs typeface="Arial" charset="0"/>
              </a:rPr>
              <a:t>σ</a:t>
            </a:r>
            <a:r>
              <a:rPr lang="en-US" sz="1200" dirty="0">
                <a:cs typeface="Arial" charset="0"/>
              </a:rPr>
              <a:t>- components.</a:t>
            </a:r>
          </a:p>
          <a:p>
            <a:endParaRPr lang="en-US" sz="1200" dirty="0">
              <a:cs typeface="Arial" charset="0"/>
            </a:endParaRPr>
          </a:p>
          <a:p>
            <a:endParaRPr lang="en-US" sz="1200" dirty="0">
              <a:cs typeface="Arial" charset="0"/>
            </a:endParaRPr>
          </a:p>
          <a:p>
            <a:pPr>
              <a:spcAft>
                <a:spcPct val="40000"/>
              </a:spcAft>
            </a:pPr>
            <a:r>
              <a:rPr lang="en-US" sz="1400" b="1" dirty="0">
                <a:cs typeface="Arial" charset="0"/>
              </a:rPr>
              <a:t>Polarization:</a:t>
            </a:r>
          </a:p>
          <a:p>
            <a:r>
              <a:rPr lang="en-US" sz="1200" dirty="0">
                <a:cs typeface="Arial" charset="0"/>
              </a:rPr>
              <a:t>The three groups of Zeeman components also exhibit polarization effects with different characteristics. Radiation from these components received by a circularly polarized radiometer such as the SSMIS upper-air channels is a function of the magnetic field strength |</a:t>
            </a:r>
            <a:r>
              <a:rPr lang="en-US" sz="1200" b="1" dirty="0">
                <a:cs typeface="Arial" charset="0"/>
              </a:rPr>
              <a:t>B</a:t>
            </a:r>
            <a:r>
              <a:rPr lang="en-US" sz="1200" dirty="0">
                <a:cs typeface="Arial" charset="0"/>
              </a:rPr>
              <a:t>|, the angle </a:t>
            </a:r>
            <a:r>
              <a:rPr lang="el-GR" sz="1200" dirty="0">
                <a:cs typeface="Arial" charset="0"/>
              </a:rPr>
              <a:t>θ</a:t>
            </a:r>
            <a:r>
              <a:rPr lang="en-US" sz="1200" baseline="-25000" dirty="0">
                <a:cs typeface="Arial" charset="0"/>
              </a:rPr>
              <a:t>B</a:t>
            </a:r>
            <a:r>
              <a:rPr lang="en-US" sz="1200" dirty="0">
                <a:cs typeface="Arial" charset="0"/>
              </a:rPr>
              <a:t> between </a:t>
            </a:r>
            <a:r>
              <a:rPr lang="en-US" sz="1200" b="1" dirty="0">
                <a:cs typeface="Arial" charset="0"/>
              </a:rPr>
              <a:t>B</a:t>
            </a:r>
            <a:r>
              <a:rPr lang="en-US" sz="1200" dirty="0">
                <a:cs typeface="Arial" charset="0"/>
              </a:rPr>
              <a:t> and the wave propagation direction </a:t>
            </a:r>
            <a:r>
              <a:rPr lang="en-US" sz="1200" b="1" dirty="0">
                <a:cs typeface="Arial" charset="0"/>
              </a:rPr>
              <a:t>k</a:t>
            </a:r>
            <a:r>
              <a:rPr lang="en-US" sz="1200" dirty="0">
                <a:cs typeface="Arial" charset="0"/>
              </a:rPr>
              <a:t> as well as the state of atmosphere, not dependent on the azimuthal angle of </a:t>
            </a:r>
            <a:r>
              <a:rPr lang="en-US" sz="1200" b="1" dirty="0">
                <a:cs typeface="Arial" charset="0"/>
              </a:rPr>
              <a:t>k</a:t>
            </a:r>
            <a:r>
              <a:rPr lang="en-US" sz="1200" dirty="0">
                <a:cs typeface="Arial" charset="0"/>
              </a:rPr>
              <a:t> relative to </a:t>
            </a:r>
            <a:r>
              <a:rPr lang="en-US" sz="1200" b="1" dirty="0">
                <a:cs typeface="Arial" charset="0"/>
              </a:rPr>
              <a:t>B</a:t>
            </a:r>
            <a:r>
              <a:rPr lang="en-US" sz="1200" dirty="0">
                <a:cs typeface="Arial" charset="0"/>
              </a:rPr>
              <a:t>.</a:t>
            </a:r>
          </a:p>
          <a:p>
            <a:r>
              <a:rPr lang="en-US" sz="1200" dirty="0">
                <a:cs typeface="Arial" charset="0"/>
              </a:rPr>
              <a:t>        </a:t>
            </a:r>
          </a:p>
          <a:p>
            <a:endParaRPr lang="el-GR" sz="1200" dirty="0">
              <a:cs typeface="Arial" charset="0"/>
            </a:endParaRPr>
          </a:p>
        </p:txBody>
      </p:sp>
      <p:pic>
        <p:nvPicPr>
          <p:cNvPr id="5" name="Picture 4" descr="energy_sp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648200" cy="2667000"/>
          </a:xfrm>
          <a:prstGeom prst="rect">
            <a:avLst/>
          </a:prstGeom>
          <a:noFill/>
        </p:spPr>
      </p:pic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343400" y="4038600"/>
          <a:ext cx="48006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Chart" r:id="rId4" imgW="6962915" imgH="3819636" progId="Excel.Chart.8">
                  <p:embed/>
                </p:oleObj>
              </mc:Choice>
              <mc:Fallback>
                <p:oleObj name="Chart" r:id="rId4" imgW="6962915" imgH="381963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4800600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629400" y="5715000"/>
            <a:ext cx="2438400" cy="304800"/>
            <a:chOff x="6629400" y="5715000"/>
            <a:chExt cx="2438400" cy="304800"/>
          </a:xfrm>
        </p:grpSpPr>
        <p:sp>
          <p:nvSpPr>
            <p:cNvPr id="7" name="Rounded Rectangle 6"/>
            <p:cNvSpPr/>
            <p:nvPr/>
          </p:nvSpPr>
          <p:spPr>
            <a:xfrm>
              <a:off x="8229600" y="5715000"/>
              <a:ext cx="838200" cy="304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>
              <a:off x="6629400" y="5867400"/>
              <a:ext cx="16002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01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Zeeman model (2)</a:t>
            </a:r>
            <a:endParaRPr lang="en-US" dirty="0"/>
          </a:p>
        </p:txBody>
      </p:sp>
      <p:pic>
        <p:nvPicPr>
          <p:cNvPr id="4" name="Picture 2" descr="scatterPlot_tb1"/>
          <p:cNvPicPr>
            <a:picLocks noChangeAspect="1" noChangeArrowheads="1"/>
          </p:cNvPicPr>
          <p:nvPr/>
        </p:nvPicPr>
        <p:blipFill rotWithShape="1">
          <a:blip r:embed="rId2" cstate="print"/>
          <a:srcRect t="6956"/>
          <a:stretch/>
        </p:blipFill>
        <p:spPr bwMode="auto">
          <a:xfrm>
            <a:off x="381000" y="1661160"/>
            <a:ext cx="4062412" cy="4892040"/>
          </a:xfrm>
          <a:prstGeom prst="rect">
            <a:avLst/>
          </a:prstGeom>
          <a:noFill/>
        </p:spPr>
      </p:pic>
      <p:pic>
        <p:nvPicPr>
          <p:cNvPr id="5" name="Picture 3" descr="scatterPlot_tb3"/>
          <p:cNvPicPr>
            <a:picLocks noChangeAspect="1" noChangeArrowheads="1"/>
          </p:cNvPicPr>
          <p:nvPr/>
        </p:nvPicPr>
        <p:blipFill rotWithShape="1">
          <a:blip r:embed="rId3" cstate="print"/>
          <a:srcRect t="7112" b="31911"/>
          <a:stretch/>
        </p:blipFill>
        <p:spPr bwMode="auto">
          <a:xfrm>
            <a:off x="4787900" y="1664208"/>
            <a:ext cx="3975100" cy="313639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622542" y="1524000"/>
            <a:ext cx="0" cy="5334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5788" y="1143000"/>
            <a:ext cx="5107893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b="1" dirty="0" smtClean="0"/>
              <a:t>Comparison between SSMIS observations and CRTM calculations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379297"/>
            <a:ext cx="1752600" cy="297103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sz="1400" dirty="0" smtClean="0"/>
              <a:t>Including Zeeman effect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379297"/>
            <a:ext cx="2209800" cy="297103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sz="1400" dirty="0" smtClean="0"/>
              <a:t>Without including Zeeman effect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036897"/>
            <a:ext cx="3657600" cy="144010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 smtClean="0"/>
              <a:t>Channels 23 and 24 are not affected by Zeeman-splitting.</a:t>
            </a:r>
          </a:p>
          <a:p>
            <a:endParaRPr lang="en-US" sz="1400" dirty="0"/>
          </a:p>
          <a:p>
            <a:r>
              <a:rPr lang="en-US" sz="1400" dirty="0" err="1" smtClean="0"/>
              <a:t>Colocated</a:t>
            </a:r>
            <a:r>
              <a:rPr lang="en-US" sz="1400" dirty="0" smtClean="0"/>
              <a:t> temperature profiles for model inputs are retrievals from the SABER experiment. 1097 samples.</a:t>
            </a:r>
          </a:p>
          <a:p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43400" y="5257800"/>
            <a:ext cx="5334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4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Zeeman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Frequency shift of radiation spectrum due to Earth’s rotation also has to be taken into account.</a:t>
            </a:r>
          </a:p>
          <a:p>
            <a:r>
              <a:rPr lang="en-US" sz="1400" dirty="0" smtClean="0"/>
              <a:t>Doppler shift in frequencies can be as much as 80kHz in some regions and scan pixels.</a:t>
            </a:r>
          </a:p>
          <a:p>
            <a:r>
              <a:rPr lang="en-US" sz="1400" dirty="0" smtClean="0"/>
              <a:t>Impact of Doppler shift has a strong dependence on the angle between the Earth’s magnetic field and the wave propagation direction,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. Can reach 2K when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B</a:t>
            </a:r>
            <a:r>
              <a:rPr lang="en-US" sz="1400" dirty="0"/>
              <a:t> </a:t>
            </a:r>
            <a:r>
              <a:rPr lang="en-US" sz="1400" dirty="0" smtClean="0"/>
              <a:t>= 0° or 180</a:t>
            </a:r>
            <a:r>
              <a:rPr lang="en-US" sz="1400" dirty="0"/>
              <a:t>°</a:t>
            </a:r>
            <a:r>
              <a:rPr lang="en-US" sz="1400" dirty="0" smtClean="0"/>
              <a:t>, but becomes very small when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=90</a:t>
            </a:r>
            <a:r>
              <a:rPr lang="en-US" sz="1400" dirty="0"/>
              <a:t>°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Simulated brightness temperature differences for SSMIS channel 20 with and without the inclusion of the Doppler shift effect for observations on January 1, 2006. Temperature profiles obtained from the CIRA-88 model.</a:t>
            </a:r>
          </a:p>
        </p:txBody>
      </p:sp>
      <p:pic>
        <p:nvPicPr>
          <p:cNvPr id="4" name="Picture 491" descr="ssmis_uas_dtb_fshift_effect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49738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92" descr="ssmis_uas_dtb_fshift_effect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438400"/>
            <a:ext cx="45005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FASTEM-6 azimuthal </a:t>
            </a:r>
            <a:r>
              <a:rPr lang="en-US" sz="1800" dirty="0" smtClean="0"/>
              <a:t>emissivity dependence using </a:t>
            </a:r>
            <a:r>
              <a:rPr lang="en-US" sz="1800" dirty="0" err="1" smtClean="0"/>
              <a:t>Kazumori</a:t>
            </a:r>
            <a:r>
              <a:rPr lang="en-US" sz="1800" dirty="0" smtClean="0"/>
              <a:t> and English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RWD model.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Microwave sea surface emissivity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6248400"/>
            <a:ext cx="8762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Kazumori, M. and S.J. English (2014), </a:t>
            </a:r>
            <a:r>
              <a:rPr lang="en-US" sz="1000" i="1" dirty="0" smtClean="0"/>
              <a:t>Q. J. R. </a:t>
            </a:r>
            <a:r>
              <a:rPr lang="en-US" sz="1000" i="1" dirty="0" err="1" smtClean="0"/>
              <a:t>Meteorol</a:t>
            </a:r>
            <a:r>
              <a:rPr lang="en-US" sz="1000" i="1" dirty="0" smtClean="0"/>
              <a:t>. Soc.</a:t>
            </a:r>
            <a:r>
              <a:rPr lang="en-US" sz="1000" dirty="0" smtClean="0"/>
              <a:t>, doi:10.1002/qj.2445</a:t>
            </a:r>
            <a:endParaRPr lang="en-US" sz="1000" dirty="0"/>
          </a:p>
        </p:txBody>
      </p:sp>
      <p:pic>
        <p:nvPicPr>
          <p:cNvPr id="7" name="Picture 6" descr="crtm_fastem-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13334" r="31043" b="23998"/>
          <a:stretch/>
        </p:blipFill>
        <p:spPr>
          <a:xfrm>
            <a:off x="1293326" y="1981200"/>
            <a:ext cx="3050074" cy="4095856"/>
          </a:xfrm>
          <a:prstGeom prst="rect">
            <a:avLst/>
          </a:prstGeom>
        </p:spPr>
      </p:pic>
      <p:pic>
        <p:nvPicPr>
          <p:cNvPr id="8" name="Picture 7" descr="fastem-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13333" r="31043" b="21334"/>
          <a:stretch/>
        </p:blipFill>
        <p:spPr>
          <a:xfrm>
            <a:off x="5029200" y="1981200"/>
            <a:ext cx="2992525" cy="418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655" y="1676400"/>
            <a:ext cx="2108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FASTEM-5 CRTM response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1676400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FASTEM-6 response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55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/>
              <a:t>CRTM currently contains models to handle IR/MW land/sea/snow/ice surface optics.</a:t>
            </a:r>
          </a:p>
          <a:p>
            <a:r>
              <a:rPr lang="en-US" sz="1800" dirty="0" smtClean="0"/>
              <a:t>We are moving towards use of a separate library, the Community Surface Emissivity Model (CSEM) within the CRTM to allow for quicker updates to surface models.</a:t>
            </a:r>
          </a:p>
          <a:p>
            <a:r>
              <a:rPr lang="en-US" sz="1800" dirty="0" smtClean="0"/>
              <a:t>Ming Chen (NESDIS/STAR – JCSDA) is the project lead for this implementation</a:t>
            </a:r>
          </a:p>
          <a:p>
            <a:endParaRPr lang="en-US" sz="1800" dirty="0"/>
          </a:p>
          <a:p>
            <a:r>
              <a:rPr lang="en-US" sz="1800" dirty="0" smtClean="0"/>
              <a:t>CSEM </a:t>
            </a:r>
            <a:r>
              <a:rPr lang="en-US" sz="1800" dirty="0"/>
              <a:t>is a </a:t>
            </a:r>
            <a:r>
              <a:rPr lang="en-US" sz="1800" dirty="0" smtClean="0"/>
              <a:t>OOP</a:t>
            </a:r>
            <a:r>
              <a:rPr lang="en-US" sz="1800" dirty="0"/>
              <a:t>-based surface emissivity model system: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600" dirty="0"/>
              <a:t>It may be used as an </a:t>
            </a:r>
            <a:r>
              <a:rPr lang="en-US" sz="1600" dirty="0" smtClean="0"/>
              <a:t>independent </a:t>
            </a:r>
            <a:r>
              <a:rPr lang="en-US" sz="1600" dirty="0"/>
              <a:t>model system or as a subsystem of upper-level systems, e.g. CRTM.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600" dirty="0"/>
              <a:t>CSEM is designed to offer such a platform where optional research algorithms (models) may be easily developed, added, tested and used besides those that have been chosen for operational (default) use.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600" dirty="0"/>
              <a:t>CSEM will have its own infrastructure module design and software abstract layers to facilitate the off-line model optimizations and the R2O processes for the implementation in CRTM</a:t>
            </a:r>
            <a:r>
              <a:rPr lang="en-US" sz="1600" dirty="0" smtClean="0"/>
              <a:t>. </a:t>
            </a:r>
            <a:endParaRPr lang="en-US" sz="1600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600" dirty="0"/>
              <a:t>The OOP-based I/O data structures and software architecture </a:t>
            </a:r>
            <a:r>
              <a:rPr lang="en-US" sz="1600" dirty="0" smtClean="0"/>
              <a:t>should provide flexible  </a:t>
            </a:r>
            <a:r>
              <a:rPr lang="en-US" sz="1600" dirty="0"/>
              <a:t>interfacing with different host </a:t>
            </a:r>
            <a:r>
              <a:rPr lang="en-US" sz="1600" dirty="0" smtClean="0"/>
              <a:t>systems to allow easier </a:t>
            </a:r>
            <a:r>
              <a:rPr lang="en-US" sz="1600" dirty="0"/>
              <a:t>model expansion and code </a:t>
            </a:r>
            <a:r>
              <a:rPr lang="en-US" sz="1600" dirty="0" smtClean="0"/>
              <a:t>maintenance.</a:t>
            </a:r>
            <a:endParaRPr lang="en-US" sz="1600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600" dirty="0"/>
              <a:t>It will </a:t>
            </a:r>
            <a:r>
              <a:rPr lang="en-US" sz="1600" dirty="0" smtClean="0"/>
              <a:t>cover </a:t>
            </a:r>
            <a:r>
              <a:rPr lang="en-US" sz="1600" dirty="0"/>
              <a:t>the full functions of the current surface subsystem of CRTM, </a:t>
            </a:r>
            <a:r>
              <a:rPr lang="en-US" sz="1600" dirty="0" smtClean="0"/>
              <a:t>providing </a:t>
            </a:r>
            <a:r>
              <a:rPr lang="en-US" sz="1600" dirty="0"/>
              <a:t>forward, tangent-linear, and </a:t>
            </a:r>
            <a:r>
              <a:rPr lang="en-US" sz="1600" dirty="0" err="1"/>
              <a:t>adjoint</a:t>
            </a:r>
            <a:r>
              <a:rPr lang="en-US" sz="1600" dirty="0"/>
              <a:t> computations in the  microwave, infrared, and visible spectral regions for the supported sensors, and over </a:t>
            </a:r>
            <a:r>
              <a:rPr lang="en-US" sz="1600" dirty="0" smtClean="0"/>
              <a:t>the different surface types</a:t>
            </a:r>
            <a:r>
              <a:rPr lang="en-US" sz="1600" dirty="0"/>
              <a:t>.</a:t>
            </a:r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regarding emissivity modeling…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2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Implementation of a user-selectable switch to </a:t>
            </a:r>
            <a:r>
              <a:rPr lang="en-US" sz="1800" dirty="0" smtClean="0"/>
              <a:t>skip </a:t>
            </a:r>
            <a:r>
              <a:rPr lang="en-US" sz="1800" dirty="0"/>
              <a:t>the scattering computations and only compute the cloud and aerosol </a:t>
            </a:r>
            <a:r>
              <a:rPr lang="en-US" sz="1800" i="1" dirty="0" smtClean="0"/>
              <a:t>absorption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Useful for initial cloud detection in assimilation system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924425" cy="39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766"/>
          <a:stretch/>
        </p:blipFill>
        <p:spPr>
          <a:xfrm>
            <a:off x="5029200" y="2362200"/>
            <a:ext cx="40233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Implementation of additional RT solvers.</a:t>
            </a:r>
          </a:p>
          <a:p>
            <a:pPr lvl="1"/>
            <a:r>
              <a:rPr lang="en-US" dirty="0" smtClean="0"/>
              <a:t>Successive Order of Interaction (SOI) algorithm implemented. Under review.</a:t>
            </a:r>
          </a:p>
          <a:p>
            <a:pPr lvl="1"/>
            <a:r>
              <a:rPr lang="en-US" dirty="0" smtClean="0"/>
              <a:t>Additional algorithms being </a:t>
            </a:r>
            <a:r>
              <a:rPr lang="en-US" dirty="0" smtClean="0"/>
              <a:t>considered</a:t>
            </a:r>
          </a:p>
          <a:p>
            <a:pPr lvl="2"/>
            <a:r>
              <a:rPr lang="en-US" dirty="0" smtClean="0"/>
              <a:t>Dedicated 2/4-stream algorithms.</a:t>
            </a:r>
          </a:p>
          <a:p>
            <a:pPr lvl="2"/>
            <a:r>
              <a:rPr lang="en-US" dirty="0" smtClean="0"/>
              <a:t>VDISORT </a:t>
            </a:r>
            <a:r>
              <a:rPr lang="en-US" dirty="0" smtClean="0"/>
              <a:t>for research use (fast, but too slow for operational use).</a:t>
            </a:r>
          </a:p>
          <a:p>
            <a:r>
              <a:rPr lang="en-US" dirty="0" smtClean="0"/>
              <a:t>Cloud fraction implementation (ongoing)</a:t>
            </a:r>
          </a:p>
          <a:p>
            <a:r>
              <a:rPr lang="en-US" dirty="0" smtClean="0"/>
              <a:t>Overcast radiance computation</a:t>
            </a:r>
          </a:p>
          <a:p>
            <a:r>
              <a:rPr lang="en-US" dirty="0" smtClean="0"/>
              <a:t>AOD </a:t>
            </a:r>
            <a:r>
              <a:rPr lang="en-US" dirty="0" smtClean="0"/>
              <a:t>computation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Update of aerosol inputs (being formulated)</a:t>
            </a:r>
            <a:endParaRPr lang="en-US" dirty="0" smtClean="0"/>
          </a:p>
          <a:p>
            <a:r>
              <a:rPr lang="en-US" dirty="0" smtClean="0"/>
              <a:t>Channel </a:t>
            </a:r>
            <a:r>
              <a:rPr lang="en-US" dirty="0" smtClean="0"/>
              <a:t>selection capability</a:t>
            </a:r>
            <a:endParaRPr lang="en-US" dirty="0"/>
          </a:p>
          <a:p>
            <a:pPr lvl="1"/>
            <a:r>
              <a:rPr lang="en-US" dirty="0" smtClean="0"/>
              <a:t>Selection </a:t>
            </a:r>
            <a:r>
              <a:rPr lang="en-US" dirty="0" smtClean="0"/>
              <a:t>capability allows users to turn off the processing of unwanted channels.</a:t>
            </a:r>
          </a:p>
          <a:p>
            <a:r>
              <a:rPr lang="en-US" dirty="0" smtClean="0"/>
              <a:t>User specified number of streams</a:t>
            </a:r>
          </a:p>
          <a:p>
            <a:pPr lvl="1"/>
            <a:r>
              <a:rPr lang="en-US" dirty="0" smtClean="0"/>
              <a:t>Users </a:t>
            </a:r>
            <a:r>
              <a:rPr lang="en-US" dirty="0" smtClean="0"/>
              <a:t>can input their own </a:t>
            </a:r>
            <a:r>
              <a:rPr lang="en-US" dirty="0" smtClean="0"/>
              <a:t>value which overrides default.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0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CRTM is a library containing functions to compute satellite sensor radiances, and </a:t>
            </a:r>
            <a:r>
              <a:rPr lang="en-US" dirty="0" err="1" smtClean="0"/>
              <a:t>Jacobians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Fortran95/2003.</a:t>
            </a:r>
          </a:p>
          <a:p>
            <a:pPr lvl="1"/>
            <a:r>
              <a:rPr lang="en-US" dirty="0" smtClean="0"/>
              <a:t>Heavy use of language features made to ease code maintenance and reuse of common components.</a:t>
            </a:r>
          </a:p>
          <a:p>
            <a:r>
              <a:rPr lang="en-US" dirty="0" smtClean="0"/>
              <a:t>Geared towards data assimilation (i.e. GSI at NCEP) but used in other contexts.</a:t>
            </a:r>
          </a:p>
          <a:p>
            <a:r>
              <a:rPr lang="en-US" dirty="0" smtClean="0"/>
              <a:t>There are forward, tangent-linear, </a:t>
            </a:r>
            <a:r>
              <a:rPr lang="en-US" dirty="0" err="1" smtClean="0"/>
              <a:t>adjoint</a:t>
            </a:r>
            <a:r>
              <a:rPr lang="en-US" dirty="0" smtClean="0"/>
              <a:t>, and K-matrix functions.</a:t>
            </a:r>
          </a:p>
          <a:p>
            <a:pPr lvl="1"/>
            <a:r>
              <a:rPr lang="en-US" dirty="0" smtClean="0"/>
              <a:t>Forward model is “built in” to the other functions so they are all stand-alone.</a:t>
            </a:r>
          </a:p>
        </p:txBody>
      </p:sp>
    </p:spTree>
    <p:extLst>
      <p:ext uri="{BB962C8B-B14F-4D97-AF65-F5344CB8AC3E}">
        <p14:creationId xmlns:p14="http://schemas.microsoft.com/office/powerpoint/2010/main" val="36071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Interface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5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procedure flow.</a:t>
            </a:r>
          </a:p>
          <a:p>
            <a:r>
              <a:rPr lang="en-US" dirty="0" smtClean="0"/>
              <a:t>Main function interface definitions</a:t>
            </a:r>
          </a:p>
          <a:p>
            <a:pPr lvl="1"/>
            <a:r>
              <a:rPr lang="en-US" dirty="0" smtClean="0"/>
              <a:t>Dimensioning</a:t>
            </a:r>
          </a:p>
          <a:p>
            <a:pPr lvl="1"/>
            <a:r>
              <a:rPr lang="en-US" dirty="0" smtClean="0"/>
              <a:t>Argument structure definitions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Atmosphere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Surface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Geometry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ChannelInfo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Options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RTSolution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err="1" smtClean="0"/>
              <a:t>Initialisation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smtClean="0"/>
              <a:t>definition</a:t>
            </a:r>
            <a:endParaRPr lang="en-US" dirty="0"/>
          </a:p>
          <a:p>
            <a:pPr lvl="1"/>
            <a:r>
              <a:rPr lang="en-US" dirty="0" smtClean="0"/>
              <a:t>Argument definitions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663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/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CRTM uses regression transmittance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Cloud and aerosol optical properties are read from a LUT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Surface emissivity models are split into four “gross” surface types (land, water, snow, and ice) and three spectral regions (microwave, infrared, and visible). There is a great variety of model implementations, e.g. surface categories, emissivity atlases, empirical models, physical models.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Radiative</a:t>
            </a:r>
            <a:r>
              <a:rPr lang="en-US" dirty="0" smtClean="0"/>
              <a:t> transfer is a simple emission model for clear sky; ADA, or SOI, for scattering.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Inputs and outputs to the CRTM are packaged in their own structures.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Tangent-linear, </a:t>
            </a:r>
            <a:r>
              <a:rPr lang="en-US" dirty="0" err="1" smtClean="0"/>
              <a:t>adjoint</a:t>
            </a:r>
            <a:r>
              <a:rPr lang="en-US" dirty="0" smtClean="0"/>
              <a:t>, and K-matrix functions are all constructed “line-by-line” from the forward model. Each are stand-alone, i.e. the forward model calls are incorporated in each.</a:t>
            </a:r>
          </a:p>
        </p:txBody>
      </p:sp>
    </p:spTree>
    <p:extLst>
      <p:ext uri="{BB962C8B-B14F-4D97-AF65-F5344CB8AC3E}">
        <p14:creationId xmlns:p14="http://schemas.microsoft.com/office/powerpoint/2010/main" val="224222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Argument definitions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110805"/>
            <a:ext cx="8839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urier New" pitchFamily="49" charset="0"/>
              </a:rPr>
              <a:t>Argument type definitions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CRTM_Atmosphere_type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       INTENT(IN)     :: Atmosphere(:)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M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CRTM_Surface_type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          INTENT(IN)     :: Surface(:)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M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CRTM_Geometry_type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         INTENT(IN)     :: Geometry(:)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M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CRTM_ChannelInfo_type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      INTENT(IN)     ::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(:)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CRTM_RTSolution_type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       INTENT(IN OUT) ::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(:,:)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L x M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CRTM_Options_type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OPTIONAL, INTENT(IN)     :: Options(:)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 M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400" dirty="0" smtClean="0">
                <a:cs typeface="Courier New" pitchFamily="49" charset="0"/>
              </a:rPr>
              <a:t>Dimension Key</a:t>
            </a:r>
          </a:p>
          <a:p>
            <a:pPr algn="ctr"/>
            <a:r>
              <a:rPr lang="en-US" sz="1400" dirty="0">
                <a:latin typeface="Courier New" pitchFamily="49" charset="0"/>
                <a:cs typeface="Courier New" pitchFamily="49" charset="0"/>
              </a:rPr>
              <a:t>L = </a:t>
            </a:r>
            <a:r>
              <a:rPr lang="en-US" sz="1400" dirty="0">
                <a:cs typeface="Courier New" pitchFamily="49" charset="0"/>
              </a:rPr>
              <a:t>number of channels</a:t>
            </a:r>
            <a:endParaRPr lang="en-US" sz="1400" dirty="0">
              <a:solidFill>
                <a:schemeClr val="accent3">
                  <a:lumMod val="75000"/>
                </a:schemeClr>
              </a:solidFill>
              <a:cs typeface="Courier New" pitchFamily="49" charset="0"/>
            </a:endParaRPr>
          </a:p>
          <a:p>
            <a:pPr 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>
                <a:cs typeface="Courier New" pitchFamily="49" charset="0"/>
              </a:rPr>
              <a:t>number of profiles</a:t>
            </a:r>
          </a:p>
          <a:p>
            <a:pPr algn="ctr"/>
            <a:r>
              <a:rPr lang="en-US" sz="1400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1400" dirty="0">
                <a:cs typeface="Courier New" pitchFamily="49" charset="0"/>
              </a:rPr>
              <a:t>number of </a:t>
            </a:r>
            <a:r>
              <a:rPr lang="en-US" sz="1400" dirty="0" smtClean="0">
                <a:cs typeface="Courier New" pitchFamily="49" charset="0"/>
              </a:rPr>
              <a:t>sensors</a:t>
            </a:r>
            <a:endParaRPr lang="en-US" sz="1400" dirty="0"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295400"/>
            <a:ext cx="37338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Using the forward model as an example here.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Structure definitions and dimensioning are appropriately similar for the tangent-linear, </a:t>
            </a:r>
            <a:r>
              <a:rPr lang="en-US" sz="1400" dirty="0" err="1" smtClean="0"/>
              <a:t>adjoint</a:t>
            </a:r>
            <a:r>
              <a:rPr lang="en-US" sz="1400" dirty="0" smtClean="0"/>
              <a:t>, and K-matrix functions.</a:t>
            </a:r>
            <a:endParaRPr lang="en-US" sz="1000" dirty="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57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Atmosphere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1676400"/>
            <a:ext cx="5486400" cy="5037117"/>
            <a:chOff x="3505200" y="1676400"/>
            <a:chExt cx="5486400" cy="5037117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39703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 values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smtClean="0">
                  <a:latin typeface="Courier New"/>
                  <a:cs typeface="Courier New"/>
                </a:rPr>
                <a:t>K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n_Absorbers</a:t>
              </a:r>
              <a:r>
                <a:rPr lang="en-US" sz="1200" dirty="0">
                  <a:latin typeface="Courier New"/>
                  <a:cs typeface="Courier New"/>
                </a:rPr>
                <a:t>  = 0  ! J 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n_Clouds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err="1" smtClean="0">
                  <a:latin typeface="Courier New"/>
                  <a:cs typeface="Courier New"/>
                </a:rPr>
                <a:t>Nc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n_Aerosols</a:t>
              </a:r>
              <a:r>
                <a:rPr lang="en-US" sz="1200" dirty="0">
                  <a:latin typeface="Courier New"/>
                  <a:cs typeface="Courier New"/>
                </a:rPr>
                <a:t>   = 0  ! </a:t>
              </a:r>
              <a:r>
                <a:rPr lang="en-US" sz="1200" dirty="0" smtClean="0">
                  <a:latin typeface="Courier New"/>
                  <a:cs typeface="Courier New"/>
                </a:rPr>
                <a:t>Na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Climatology model associated with the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>
                  <a:latin typeface="Courier New"/>
                  <a:cs typeface="Courier New"/>
                </a:rPr>
                <a:t>Climatology</a:t>
              </a:r>
              <a:r>
                <a:rPr lang="en-US" sz="1200" dirty="0">
                  <a:latin typeface="Courier New"/>
                  <a:cs typeface="Courier New"/>
                </a:rPr>
                <a:t> = US_STANDARD_ATMOSPHERE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Absorber ID and units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Absorber_ID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Absorber_Units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Profile LEVEL and LAYER quantities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Level_Pressure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! 0:K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Pressure(:)</a:t>
              </a:r>
              <a:r>
                <a:rPr lang="en-US" sz="1200" dirty="0">
                  <a:latin typeface="Courier New"/>
                  <a:cs typeface="Courier New"/>
                </a:rPr>
                <a:t>   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Temperature(:)</a:t>
              </a:r>
              <a:r>
                <a:rPr lang="en-US" sz="1200" dirty="0">
                  <a:latin typeface="Courier New"/>
                  <a:cs typeface="Courier New"/>
                </a:rPr>
                <a:t>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Absorber(:,:)</a:t>
              </a:r>
              <a:r>
                <a:rPr lang="en-US" sz="1200" dirty="0">
                  <a:latin typeface="Courier New"/>
                  <a:cs typeface="Courier New"/>
                </a:rPr>
                <a:t>      ! K x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Clouds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CRTM_Cloud_type</a:t>
              </a:r>
              <a:r>
                <a:rPr lang="en-US" sz="1200" dirty="0">
                  <a:latin typeface="Courier New"/>
                  <a:cs typeface="Courier New"/>
                </a:rPr>
                <a:t>),   ALLOCATABLE :: </a:t>
              </a:r>
              <a:r>
                <a:rPr lang="en-US" sz="1200" b="1" dirty="0">
                  <a:latin typeface="Courier New"/>
                  <a:cs typeface="Courier New"/>
                </a:rPr>
                <a:t>Cloud(:)</a:t>
              </a:r>
              <a:r>
                <a:rPr lang="en-US" sz="1200" dirty="0">
                  <a:latin typeface="Courier New"/>
                  <a:cs typeface="Courier New"/>
                </a:rPr>
                <a:t> 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 err="1">
                  <a:latin typeface="Courier New"/>
                  <a:cs typeface="Courier New"/>
                </a:rPr>
                <a:t>Nc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Aerosols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CRTM_Aerosol_type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Aerosol(:)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Na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4381500" y="876300"/>
              <a:ext cx="1066800" cy="2667000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53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Cloud</a:t>
            </a:r>
            <a:r>
              <a:rPr lang="en-US" dirty="0" smtClean="0"/>
              <a:t> substructure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1676400"/>
            <a:ext cx="5486400" cy="5037117"/>
            <a:chOff x="3505200" y="1676400"/>
            <a:chExt cx="5486400" cy="5037117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39703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 values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smtClean="0">
                  <a:latin typeface="Courier New"/>
                  <a:cs typeface="Courier New"/>
                </a:rPr>
                <a:t>K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n_Absorbers</a:t>
              </a:r>
              <a:r>
                <a:rPr lang="en-US" sz="1200" dirty="0">
                  <a:latin typeface="Courier New"/>
                  <a:cs typeface="Courier New"/>
                </a:rPr>
                <a:t>  = 0  ! J 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n_Clouds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err="1" smtClean="0">
                  <a:latin typeface="Courier New"/>
                  <a:cs typeface="Courier New"/>
                </a:rPr>
                <a:t>Nc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n_Aerosols</a:t>
              </a:r>
              <a:r>
                <a:rPr lang="en-US" sz="1200" dirty="0">
                  <a:latin typeface="Courier New"/>
                  <a:cs typeface="Courier New"/>
                </a:rPr>
                <a:t>   = 0  ! </a:t>
              </a:r>
              <a:r>
                <a:rPr lang="en-US" sz="1200" dirty="0" smtClean="0">
                  <a:latin typeface="Courier New"/>
                  <a:cs typeface="Courier New"/>
                </a:rPr>
                <a:t>Na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Climatology model associated with the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>
                  <a:latin typeface="Courier New"/>
                  <a:cs typeface="Courier New"/>
                </a:rPr>
                <a:t>Climatology</a:t>
              </a:r>
              <a:r>
                <a:rPr lang="en-US" sz="1200" dirty="0">
                  <a:latin typeface="Courier New"/>
                  <a:cs typeface="Courier New"/>
                </a:rPr>
                <a:t> = US_STANDARD_ATMOSPHERE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Absorber ID and units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Absorber_ID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Absorber_Units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Profile LEVEL and LAYER quantities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Level_Pressure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! 0:K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Pressure(:)</a:t>
              </a:r>
              <a:r>
                <a:rPr lang="en-US" sz="1200" dirty="0">
                  <a:latin typeface="Courier New"/>
                  <a:cs typeface="Courier New"/>
                </a:rPr>
                <a:t>   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Temperature(:)</a:t>
              </a:r>
              <a:r>
                <a:rPr lang="en-US" sz="1200" dirty="0">
                  <a:latin typeface="Courier New"/>
                  <a:cs typeface="Courier New"/>
                </a:rPr>
                <a:t>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Absorber(:,:)</a:t>
              </a:r>
              <a:r>
                <a:rPr lang="en-US" sz="1200" dirty="0">
                  <a:latin typeface="Courier New"/>
                  <a:cs typeface="Courier New"/>
                </a:rPr>
                <a:t>      ! K x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Clouds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CRTM_Cloud_type</a:t>
              </a:r>
              <a:r>
                <a:rPr lang="en-US" sz="1200" dirty="0">
                  <a:latin typeface="Courier New"/>
                  <a:cs typeface="Courier New"/>
                </a:rPr>
                <a:t>),   ALLOCATABLE :: </a:t>
              </a:r>
              <a:r>
                <a:rPr lang="en-US" sz="1200" b="1" dirty="0">
                  <a:latin typeface="Courier New"/>
                  <a:cs typeface="Courier New"/>
                </a:rPr>
                <a:t>Cloud(:)</a:t>
              </a:r>
              <a:r>
                <a:rPr lang="en-US" sz="1200" dirty="0">
                  <a:latin typeface="Courier New"/>
                  <a:cs typeface="Courier New"/>
                </a:rPr>
                <a:t> 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 err="1">
                  <a:latin typeface="Courier New"/>
                  <a:cs typeface="Courier New"/>
                </a:rPr>
                <a:t>Nc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Aerosols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CRTM_Aerosol_type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Aerosol(:)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Na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4381500" y="876300"/>
              <a:ext cx="1066800" cy="2667000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400" y="3330903"/>
            <a:ext cx="5638800" cy="2667001"/>
            <a:chOff x="152400" y="3352800"/>
            <a:chExt cx="5638800" cy="2667001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3352800"/>
              <a:ext cx="5638800" cy="1754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Ins="0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CRTM_Cloud_type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 values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= </a:t>
              </a:r>
              <a:r>
                <a:rPr lang="en-US" sz="1200" dirty="0">
                  <a:latin typeface="Courier New"/>
                  <a:cs typeface="Courier New"/>
                </a:rPr>
                <a:t>0  ! </a:t>
              </a:r>
              <a:r>
                <a:rPr lang="en-US" sz="1200" dirty="0" smtClean="0">
                  <a:latin typeface="Courier New"/>
                  <a:cs typeface="Courier New"/>
                </a:rPr>
                <a:t>K </a:t>
              </a:r>
              <a:r>
                <a:rPr lang="en-US" sz="1200" dirty="0">
                  <a:latin typeface="Courier New"/>
                  <a:cs typeface="Courier New"/>
                </a:rPr>
                <a:t>dimension.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Cloud type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 = INVALID_CLOUD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Cloud state variables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Effective_Radius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K</a:t>
              </a:r>
              <a:r>
                <a:rPr lang="en-US" sz="1200" dirty="0" smtClean="0">
                  <a:latin typeface="Courier New"/>
                  <a:cs typeface="Courier New"/>
                </a:rPr>
                <a:t>. um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Water_Content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K. </a:t>
              </a:r>
              <a:r>
                <a:rPr lang="en-US" sz="1200" dirty="0" smtClean="0">
                  <a:latin typeface="Courier New"/>
                  <a:cs typeface="Courier New"/>
                </a:rPr>
                <a:t>kg</a:t>
              </a:r>
              <a:r>
                <a:rPr lang="en-US" sz="1200" dirty="0">
                  <a:latin typeface="Courier New"/>
                  <a:cs typeface="Courier New"/>
                </a:rPr>
                <a:t>/m^2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CRTM_Cloud_type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8" name="Elbow Connector 7"/>
            <p:cNvCxnSpPr>
              <a:stCxn id="7" idx="2"/>
            </p:cNvCxnSpPr>
            <p:nvPr/>
          </p:nvCxnSpPr>
          <p:spPr>
            <a:xfrm rot="16200000" flipH="1">
              <a:off x="2896464" y="5182463"/>
              <a:ext cx="912674" cy="762002"/>
            </a:xfrm>
            <a:prstGeom prst="bentConnector3">
              <a:avLst>
                <a:gd name="adj1" fmla="val 100916"/>
              </a:avLst>
            </a:prstGeom>
            <a:ln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924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Aerosol</a:t>
            </a:r>
            <a:r>
              <a:rPr lang="en-US" dirty="0" smtClean="0"/>
              <a:t> substructure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1676400"/>
            <a:ext cx="5486400" cy="5037117"/>
            <a:chOff x="3505200" y="1676400"/>
            <a:chExt cx="5486400" cy="5037117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39703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 values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smtClean="0">
                  <a:latin typeface="Courier New"/>
                  <a:cs typeface="Courier New"/>
                </a:rPr>
                <a:t>K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n_Absorbers</a:t>
              </a:r>
              <a:r>
                <a:rPr lang="en-US" sz="1200" dirty="0">
                  <a:latin typeface="Courier New"/>
                  <a:cs typeface="Courier New"/>
                </a:rPr>
                <a:t>  = 0  ! J 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n_Clouds</a:t>
              </a:r>
              <a:r>
                <a:rPr lang="en-US" sz="1200" dirty="0">
                  <a:latin typeface="Courier New"/>
                  <a:cs typeface="Courier New"/>
                </a:rPr>
                <a:t>     = 0  ! </a:t>
              </a:r>
              <a:r>
                <a:rPr lang="en-US" sz="1200" dirty="0" err="1" smtClean="0">
                  <a:latin typeface="Courier New"/>
                  <a:cs typeface="Courier New"/>
                </a:rPr>
                <a:t>Nc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n_Aerosols</a:t>
              </a:r>
              <a:r>
                <a:rPr lang="en-US" sz="1200" dirty="0">
                  <a:latin typeface="Courier New"/>
                  <a:cs typeface="Courier New"/>
                </a:rPr>
                <a:t>   = 0  ! </a:t>
              </a:r>
              <a:r>
                <a:rPr lang="en-US" sz="1200" dirty="0" smtClean="0">
                  <a:latin typeface="Courier New"/>
                  <a:cs typeface="Courier New"/>
                </a:rPr>
                <a:t>Na </a:t>
              </a:r>
              <a:r>
                <a:rPr lang="en-US" sz="1200" dirty="0">
                  <a:latin typeface="Courier New"/>
                  <a:cs typeface="Courier New"/>
                </a:rPr>
                <a:t>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Climatology model associated with the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>
                  <a:latin typeface="Courier New"/>
                  <a:cs typeface="Courier New"/>
                </a:rPr>
                <a:t>Climatology</a:t>
              </a:r>
              <a:r>
                <a:rPr lang="en-US" sz="1200" dirty="0">
                  <a:latin typeface="Courier New"/>
                  <a:cs typeface="Courier New"/>
                </a:rPr>
                <a:t> = US_STANDARD_ATMOSPHERE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Absorber ID and units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Absorber_ID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</a:t>
              </a:r>
              <a:r>
                <a:rPr lang="en-US" sz="1200" dirty="0">
                  <a:latin typeface="Courier New"/>
                  <a:cs typeface="Courier New"/>
                </a:rPr>
                <a:t>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Absorber_Units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!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Profile LEVEL and LAYER quantities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Level_Pressure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! 0:K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Pressure(:)</a:t>
              </a:r>
              <a:r>
                <a:rPr lang="en-US" sz="1200" dirty="0">
                  <a:latin typeface="Courier New"/>
                  <a:cs typeface="Courier New"/>
                </a:rPr>
                <a:t>   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Temperature(:)</a:t>
              </a:r>
              <a:r>
                <a:rPr lang="en-US" sz="1200" dirty="0">
                  <a:latin typeface="Courier New"/>
                  <a:cs typeface="Courier New"/>
                </a:rPr>
                <a:t>     ! K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Absorber(:,:)</a:t>
              </a:r>
              <a:r>
                <a:rPr lang="en-US" sz="1200" dirty="0">
                  <a:latin typeface="Courier New"/>
                  <a:cs typeface="Courier New"/>
                </a:rPr>
                <a:t>      ! K x J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Clouds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CRTM_Cloud_type</a:t>
              </a:r>
              <a:r>
                <a:rPr lang="en-US" sz="1200" dirty="0">
                  <a:latin typeface="Courier New"/>
                  <a:cs typeface="Courier New"/>
                </a:rPr>
                <a:t>),   ALLOCATABLE :: </a:t>
              </a:r>
              <a:r>
                <a:rPr lang="en-US" sz="1200" b="1" dirty="0">
                  <a:latin typeface="Courier New"/>
                  <a:cs typeface="Courier New"/>
                </a:rPr>
                <a:t>Cloud(:)</a:t>
              </a:r>
              <a:r>
                <a:rPr lang="en-US" sz="1200" dirty="0">
                  <a:latin typeface="Courier New"/>
                  <a:cs typeface="Courier New"/>
                </a:rPr>
                <a:t> 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 err="1">
                  <a:latin typeface="Courier New"/>
                  <a:cs typeface="Courier New"/>
                </a:rPr>
                <a:t>Nc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Aerosols associated with each profile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CRTM_Aerosol_type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Aerosol(:)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Na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CRTM_Atmosphere_type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4381500" y="876300"/>
              <a:ext cx="1066800" cy="2667000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400" y="3694095"/>
            <a:ext cx="5638800" cy="2666997"/>
            <a:chOff x="152400" y="3352800"/>
            <a:chExt cx="5638800" cy="2666997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3352800"/>
              <a:ext cx="5638800" cy="1754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 smtClean="0">
                  <a:latin typeface="Courier New"/>
                  <a:cs typeface="Courier New"/>
                </a:rPr>
                <a:t>CRTM_Aerosol_type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 values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= </a:t>
              </a:r>
              <a:r>
                <a:rPr lang="en-US" sz="1200" dirty="0">
                  <a:latin typeface="Courier New"/>
                  <a:cs typeface="Courier New"/>
                </a:rPr>
                <a:t>0  ! </a:t>
              </a:r>
              <a:r>
                <a:rPr lang="en-US" sz="1200" dirty="0" smtClean="0">
                  <a:latin typeface="Courier New"/>
                  <a:cs typeface="Courier New"/>
                </a:rPr>
                <a:t>K </a:t>
              </a:r>
              <a:r>
                <a:rPr lang="en-US" sz="1200" dirty="0">
                  <a:latin typeface="Courier New"/>
                  <a:cs typeface="Courier New"/>
                </a:rPr>
                <a:t>dimension.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Aerosol </a:t>
              </a:r>
              <a:r>
                <a:rPr lang="en-US" sz="1200" dirty="0">
                  <a:latin typeface="Courier New"/>
                  <a:cs typeface="Courier New"/>
                </a:rPr>
                <a:t>type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>
                  <a:latin typeface="Courier New"/>
                  <a:cs typeface="Courier New"/>
                </a:rPr>
                <a:t>Type</a:t>
              </a:r>
              <a:r>
                <a:rPr lang="en-US" sz="1200" dirty="0">
                  <a:latin typeface="Courier New"/>
                  <a:cs typeface="Courier New"/>
                </a:rPr>
                <a:t> = </a:t>
              </a:r>
              <a:r>
                <a:rPr lang="en-US" sz="1200" dirty="0" smtClean="0">
                  <a:latin typeface="Courier New"/>
                  <a:cs typeface="Courier New"/>
                </a:rPr>
                <a:t>INVALID_AEROSOL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Aerosol </a:t>
              </a:r>
              <a:r>
                <a:rPr lang="en-US" sz="1200" dirty="0">
                  <a:latin typeface="Courier New"/>
                  <a:cs typeface="Courier New"/>
                </a:rPr>
                <a:t>state variables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Effective_Radius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K</a:t>
              </a:r>
              <a:r>
                <a:rPr lang="en-US" sz="1200" dirty="0" smtClean="0">
                  <a:latin typeface="Courier New"/>
                  <a:cs typeface="Courier New"/>
                </a:rPr>
                <a:t>. um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smtClean="0">
                  <a:latin typeface="Courier New"/>
                  <a:cs typeface="Courier New"/>
                </a:rPr>
                <a:t>Concentration(</a:t>
              </a:r>
              <a:r>
                <a:rPr lang="en-US" sz="1200" b="1" dirty="0">
                  <a:latin typeface="Courier New"/>
                  <a:cs typeface="Courier New"/>
                </a:rPr>
                <a:t>:)</a:t>
              </a:r>
              <a:r>
                <a:rPr lang="en-US" sz="1200" dirty="0">
                  <a:latin typeface="Courier New"/>
                  <a:cs typeface="Courier New"/>
                </a:rPr>
                <a:t>  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K. </a:t>
              </a:r>
              <a:r>
                <a:rPr lang="en-US" sz="1200" dirty="0" smtClean="0">
                  <a:latin typeface="Courier New"/>
                  <a:cs typeface="Courier New"/>
                </a:rPr>
                <a:t>kg</a:t>
              </a:r>
              <a:r>
                <a:rPr lang="en-US" sz="1200" dirty="0">
                  <a:latin typeface="Courier New"/>
                  <a:cs typeface="Courier New"/>
                </a:rPr>
                <a:t>/m^2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 smtClean="0">
                  <a:latin typeface="Courier New"/>
                  <a:cs typeface="Courier New"/>
                </a:rPr>
                <a:t>CRTM_Aerosol_type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8" name="Elbow Connector 7"/>
            <p:cNvCxnSpPr>
              <a:stCxn id="7" idx="2"/>
            </p:cNvCxnSpPr>
            <p:nvPr/>
          </p:nvCxnSpPr>
          <p:spPr>
            <a:xfrm rot="16200000" flipH="1">
              <a:off x="2896465" y="5182462"/>
              <a:ext cx="912670" cy="762000"/>
            </a:xfrm>
            <a:prstGeom prst="bentConnector3">
              <a:avLst>
                <a:gd name="adj1" fmla="val 100916"/>
              </a:avLst>
            </a:prstGeom>
            <a:ln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383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Surface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5600" y="1887192"/>
            <a:ext cx="6096000" cy="4456993"/>
            <a:chOff x="2341418" y="1887192"/>
            <a:chExt cx="6650182" cy="4456993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36009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CRTM_Surface_type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Gross type of surface determined by coverage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Land_Coverage</a:t>
              </a:r>
              <a:r>
                <a:rPr lang="en-US" sz="1200" dirty="0">
                  <a:latin typeface="Courier New"/>
                  <a:cs typeface="Courier New"/>
                </a:rPr>
                <a:t>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Water_Coverage</a:t>
              </a:r>
              <a:r>
                <a:rPr lang="en-US" sz="1200" dirty="0">
                  <a:latin typeface="Courier New"/>
                  <a:cs typeface="Courier New"/>
                </a:rPr>
                <a:t>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Snow_Coverage</a:t>
              </a:r>
              <a:r>
                <a:rPr lang="en-US" sz="1200" dirty="0">
                  <a:latin typeface="Courier New"/>
                  <a:cs typeface="Courier New"/>
                </a:rPr>
                <a:t>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Ice_Coverage</a:t>
              </a:r>
              <a:r>
                <a:rPr lang="en-US" sz="1200" dirty="0">
                  <a:latin typeface="Courier New"/>
                  <a:cs typeface="Courier New"/>
                </a:rPr>
                <a:t> 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Land surface type data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Land_Type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= </a:t>
              </a:r>
              <a:r>
                <a:rPr lang="en-US" sz="1200" dirty="0" smtClean="0">
                  <a:latin typeface="Courier New"/>
                  <a:cs typeface="Courier New"/>
                </a:rPr>
                <a:t>DEFAULT_LAND_TYPE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i="1" dirty="0" smtClean="0">
                  <a:cs typeface="Courier New"/>
                </a:rPr>
                <a:t>...other land surface inputs...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Water type data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Water_Type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= </a:t>
              </a:r>
              <a:r>
                <a:rPr lang="en-US" sz="1200" dirty="0" smtClean="0">
                  <a:latin typeface="Courier New"/>
                  <a:cs typeface="Courier New"/>
                </a:rPr>
                <a:t>DEFAULT_WATER_TYPE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i="1" dirty="0">
                  <a:cs typeface="Courier New"/>
                </a:rPr>
                <a:t>...other </a:t>
              </a:r>
              <a:r>
                <a:rPr lang="en-US" sz="1200" i="1" dirty="0" smtClean="0">
                  <a:cs typeface="Courier New"/>
                </a:rPr>
                <a:t>water </a:t>
              </a:r>
              <a:r>
                <a:rPr lang="en-US" sz="1200" i="1" dirty="0">
                  <a:cs typeface="Courier New"/>
                </a:rPr>
                <a:t>surface </a:t>
              </a:r>
              <a:r>
                <a:rPr lang="en-US" sz="1200" i="1" dirty="0" smtClean="0">
                  <a:cs typeface="Courier New"/>
                </a:rPr>
                <a:t>inputs…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Snow surface type data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Snow_Type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= </a:t>
              </a:r>
              <a:r>
                <a:rPr lang="en-US" sz="1200" dirty="0" smtClean="0">
                  <a:latin typeface="Courier New"/>
                  <a:cs typeface="Courier New"/>
                </a:rPr>
                <a:t>DEFAULT_SNOW_TYPE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i="1" dirty="0" smtClean="0">
                  <a:cs typeface="Courier New"/>
                </a:rPr>
                <a:t>.</a:t>
              </a:r>
              <a:r>
                <a:rPr lang="en-US" sz="1200" i="1" dirty="0">
                  <a:cs typeface="Courier New"/>
                </a:rPr>
                <a:t>..other </a:t>
              </a:r>
              <a:r>
                <a:rPr lang="en-US" sz="1200" i="1" dirty="0" smtClean="0">
                  <a:cs typeface="Courier New"/>
                </a:rPr>
                <a:t>snow </a:t>
              </a:r>
              <a:r>
                <a:rPr lang="en-US" sz="1200" i="1" dirty="0">
                  <a:cs typeface="Courier New"/>
                </a:rPr>
                <a:t>surface inputs…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Ice surface type data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:: </a:t>
              </a:r>
              <a:r>
                <a:rPr lang="en-US" sz="1200" b="1" dirty="0" err="1">
                  <a:latin typeface="Courier New"/>
                  <a:cs typeface="Courier New"/>
                </a:rPr>
                <a:t>Ice_Type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= DEFAULT_ICE_TYPE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i="1" dirty="0" smtClean="0">
                  <a:cs typeface="Courier New"/>
                </a:rPr>
                <a:t>.</a:t>
              </a:r>
              <a:r>
                <a:rPr lang="en-US" sz="1200" i="1" dirty="0">
                  <a:cs typeface="Courier New"/>
                </a:rPr>
                <a:t>..other </a:t>
              </a:r>
              <a:r>
                <a:rPr lang="en-US" sz="1200" i="1" dirty="0" smtClean="0">
                  <a:cs typeface="Courier New"/>
                </a:rPr>
                <a:t>ice </a:t>
              </a:r>
              <a:r>
                <a:rPr lang="en-US" sz="1200" i="1" dirty="0">
                  <a:cs typeface="Courier New"/>
                </a:rPr>
                <a:t>surface inputs…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 smtClean="0">
                  <a:latin typeface="Courier New"/>
                  <a:cs typeface="Courier New"/>
                </a:rPr>
                <a:t>CRTM_Surface_type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3866905" y="361705"/>
              <a:ext cx="856008" cy="3906982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2400" y="3352800"/>
            <a:ext cx="37338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In v3.0, to accommodate multiple surface </a:t>
            </a:r>
            <a:r>
              <a:rPr lang="en-US" sz="1400" i="1" dirty="0" smtClean="0"/>
              <a:t>subtypes</a:t>
            </a:r>
            <a:r>
              <a:rPr lang="en-US" sz="1400" dirty="0" smtClean="0"/>
              <a:t> in a single FOV (in particular the land subtypes), the gross surface types will be split into their own structure arrays, e.g.</a:t>
            </a:r>
          </a:p>
          <a:p>
            <a:endParaRPr lang="en-US" sz="800" dirty="0" smtClean="0"/>
          </a:p>
          <a:p>
            <a:r>
              <a:rPr lang="en-US" sz="1000" dirty="0" smtClean="0">
                <a:latin typeface="Courier New"/>
              </a:rPr>
              <a:t>TYPE(</a:t>
            </a:r>
            <a:r>
              <a:rPr lang="en-US" sz="1000" dirty="0" err="1" smtClean="0">
                <a:latin typeface="Courier New"/>
              </a:rPr>
              <a:t>LandSurface_type</a:t>
            </a:r>
            <a:r>
              <a:rPr lang="en-US" sz="1000" dirty="0" smtClean="0">
                <a:latin typeface="Courier New"/>
              </a:rPr>
              <a:t>), ALLOCATABLE :: Land(:) </a:t>
            </a:r>
            <a:endParaRPr lang="en-US" sz="1000" dirty="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0272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Geometry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, &amp;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5600" y="2115792"/>
            <a:ext cx="6096000" cy="3859061"/>
            <a:chOff x="2341418" y="2115792"/>
            <a:chExt cx="6650182" cy="3859061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32316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CRTM_Geometry_type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Field of view index (1-nFOV)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INTEGER 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iFOV</a:t>
              </a:r>
              <a:r>
                <a:rPr lang="en-US" sz="1200" dirty="0">
                  <a:latin typeface="Courier New"/>
                  <a:cs typeface="Courier New"/>
                </a:rPr>
                <a:t> = 0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Earth location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>
                  <a:latin typeface="Courier New"/>
                  <a:cs typeface="Courier New"/>
                </a:rPr>
                <a:t>Longitude</a:t>
              </a:r>
              <a:r>
                <a:rPr lang="en-US" sz="1200" dirty="0">
                  <a:latin typeface="Courier New"/>
                  <a:cs typeface="Courier New"/>
                </a:rPr>
                <a:t>      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>
                  <a:latin typeface="Courier New"/>
                  <a:cs typeface="Courier New"/>
                </a:rPr>
                <a:t>Latitude</a:t>
              </a:r>
              <a:r>
                <a:rPr lang="en-US" sz="1200" dirty="0">
                  <a:latin typeface="Courier New"/>
                  <a:cs typeface="Courier New"/>
                </a:rPr>
                <a:t>       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Surface_Altitude</a:t>
              </a:r>
              <a:r>
                <a:rPr lang="en-US" sz="1200" dirty="0">
                  <a:latin typeface="Courier New"/>
                  <a:cs typeface="Courier New"/>
                </a:rPr>
                <a:t>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Sensor angle information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Sensor_Scan_Angle</a:t>
              </a:r>
              <a:r>
                <a:rPr lang="en-US" sz="1200" dirty="0">
                  <a:latin typeface="Courier New"/>
                  <a:cs typeface="Courier New"/>
                </a:rPr>
                <a:t>  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Sensor_Zenith_Angle</a:t>
              </a:r>
              <a:r>
                <a:rPr lang="en-US" sz="1200" dirty="0">
                  <a:latin typeface="Courier New"/>
                  <a:cs typeface="Courier New"/>
                </a:rPr>
                <a:t> 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Sensor_Azimuth_Angle</a:t>
              </a:r>
              <a:r>
                <a:rPr lang="en-US" sz="1200" dirty="0">
                  <a:latin typeface="Courier New"/>
                  <a:cs typeface="Courier New"/>
                </a:rPr>
                <a:t> = </a:t>
              </a:r>
              <a:r>
                <a:rPr lang="en-US" sz="1200" dirty="0" smtClean="0">
                  <a:latin typeface="Courier New"/>
                  <a:cs typeface="Courier New"/>
                </a:rPr>
                <a:t>999.9_fp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Source angle information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Source_Zenith_Angle</a:t>
              </a:r>
              <a:r>
                <a:rPr lang="en-US" sz="1200" dirty="0">
                  <a:latin typeface="Courier New"/>
                  <a:cs typeface="Courier New"/>
                </a:rPr>
                <a:t>  = </a:t>
              </a:r>
              <a:r>
                <a:rPr lang="en-US" sz="1200" dirty="0" smtClean="0">
                  <a:latin typeface="Courier New"/>
                  <a:cs typeface="Courier New"/>
                </a:rPr>
                <a:t>100.0_fp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Source_Azimuth_Angle</a:t>
              </a:r>
              <a:r>
                <a:rPr lang="en-US" sz="1200" dirty="0">
                  <a:latin typeface="Courier New"/>
                  <a:cs typeface="Courier New"/>
                </a:rPr>
                <a:t> = ZERO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! </a:t>
              </a:r>
              <a:r>
                <a:rPr lang="en-US" sz="1200" dirty="0">
                  <a:latin typeface="Courier New"/>
                  <a:cs typeface="Courier New"/>
                </a:rPr>
                <a:t>Flux angle information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 </a:t>
              </a:r>
              <a:r>
                <a:rPr lang="en-US" sz="1200" dirty="0" smtClean="0">
                  <a:latin typeface="Courier New"/>
                  <a:cs typeface="Courier New"/>
                </a:rPr>
                <a:t>REAL</a:t>
              </a:r>
              <a:r>
                <a:rPr lang="en-US" sz="1200" dirty="0">
                  <a:latin typeface="Courier New"/>
                  <a:cs typeface="Courier New"/>
                </a:rPr>
                <a:t>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Flux_Zenith_Angle</a:t>
              </a:r>
              <a:r>
                <a:rPr lang="en-US" sz="1200" dirty="0">
                  <a:latin typeface="Courier New"/>
                  <a:cs typeface="Courier New"/>
                </a:rPr>
                <a:t> = DIFFUSIVITY_ANGLE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CRTM_Geometry_type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3981205" y="476005"/>
              <a:ext cx="627408" cy="3906982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2400" y="3352800"/>
            <a:ext cx="3733800" cy="2667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Not all the data in the structure is always required. E.g.: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Courier New"/>
                <a:cs typeface="Courier New"/>
              </a:rPr>
              <a:t>iFOV</a:t>
            </a:r>
            <a:r>
              <a:rPr lang="en-US" sz="1400" dirty="0" smtClean="0"/>
              <a:t> is only used in antenna correction for the AMSU/MHS instruments,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Courier New"/>
                <a:cs typeface="Courier New"/>
              </a:rPr>
              <a:t>Lat</a:t>
            </a:r>
            <a:r>
              <a:rPr lang="en-US" sz="1400" dirty="0" smtClean="0"/>
              <a:t>/</a:t>
            </a:r>
            <a:r>
              <a:rPr lang="en-US" sz="1400" dirty="0" smtClean="0">
                <a:latin typeface="Courier New"/>
                <a:cs typeface="Courier New"/>
              </a:rPr>
              <a:t>Lon</a:t>
            </a:r>
            <a:r>
              <a:rPr lang="en-US" sz="1400" dirty="0" smtClean="0"/>
              <a:t> is planned for use with atlas-type emissivity databases,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Azimuth angles are only used in surface emissivity model for microwave </a:t>
            </a:r>
            <a:r>
              <a:rPr lang="en-US" sz="1400" dirty="0" err="1" smtClean="0"/>
              <a:t>polarimetric</a:t>
            </a:r>
            <a:r>
              <a:rPr lang="en-US" sz="1400" dirty="0" smtClean="0"/>
              <a:t> sensors, and in solar calculations for visible sensors. Recent VIIRS comparisons indicate it’s also required for multi-detector SWIR and NIR channels.</a:t>
            </a:r>
            <a:endParaRPr lang="en-US" sz="1000" dirty="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2560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ChannelInfo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5600" y="2333736"/>
            <a:ext cx="6096000" cy="3305064"/>
            <a:chOff x="2341418" y="2115792"/>
            <a:chExt cx="6650182" cy="3305064"/>
          </a:xfrm>
        </p:grpSpPr>
        <p:sp>
          <p:nvSpPr>
            <p:cNvPr id="3" name="TextBox 2"/>
            <p:cNvSpPr txBox="1"/>
            <p:nvPr/>
          </p:nvSpPr>
          <p:spPr>
            <a:xfrm>
              <a:off x="3505200" y="2743200"/>
              <a:ext cx="5486400" cy="26776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CRTM_ChannelInfo_type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Dimensions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n_Channels</a:t>
              </a:r>
              <a:r>
                <a:rPr lang="en-US" sz="1200" dirty="0">
                  <a:latin typeface="Courier New"/>
                  <a:cs typeface="Courier New"/>
                </a:rPr>
                <a:t> = 0  ! L dimension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Scalar data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CHARACTER(STRLEN)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Sensor_ID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       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Sensor_Type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       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WMO_Satellite_ID</a:t>
              </a:r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         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WMO_Sensor_ID</a:t>
              </a:r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INTEGER          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Sensor_Index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Array data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LOGICAL,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Process_Channel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! L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Sensor_Channel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! L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Channel_Index</a:t>
              </a:r>
              <a:r>
                <a:rPr lang="en-US" sz="1200" b="1" dirty="0">
                  <a:latin typeface="Courier New"/>
                  <a:cs typeface="Courier New"/>
                </a:rPr>
                <a:t>(:)</a:t>
              </a:r>
              <a:r>
                <a:rPr lang="en-US" sz="1200" dirty="0">
                  <a:latin typeface="Courier New"/>
                  <a:cs typeface="Courier New"/>
                </a:rPr>
                <a:t>    ! L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CRTM_ChannelInfo_type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>
              <a:stCxn id="3" idx="0"/>
            </p:cNvCxnSpPr>
            <p:nvPr/>
          </p:nvCxnSpPr>
          <p:spPr>
            <a:xfrm rot="16200000" flipV="1">
              <a:off x="3981205" y="476005"/>
              <a:ext cx="627408" cy="3906982"/>
            </a:xfrm>
            <a:prstGeom prst="bentConnector2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2400" y="3352800"/>
            <a:ext cx="37338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Users do not have to worry about filling this data structure – it is done during the CRTM </a:t>
            </a:r>
            <a:r>
              <a:rPr lang="en-US" sz="1400" dirty="0" err="1" smtClean="0"/>
              <a:t>initialisation</a:t>
            </a:r>
            <a:r>
              <a:rPr lang="en-US" sz="1400" dirty="0" smtClean="0"/>
              <a:t> step.</a:t>
            </a:r>
          </a:p>
          <a:p>
            <a:endParaRPr lang="en-US" sz="1400" dirty="0"/>
          </a:p>
          <a:p>
            <a:r>
              <a:rPr lang="en-US" sz="1400" dirty="0" smtClean="0"/>
              <a:t>CRTM v2.1 (re)introduces a channel selection capability. By default, all channels for a given sensor are processed. A call to the new channel subset function allows the user to control what channels are processed.</a:t>
            </a:r>
            <a:endParaRPr lang="en-US" sz="1400" dirty="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52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RTSolution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352800"/>
            <a:ext cx="3733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The internal arrays do not </a:t>
            </a:r>
            <a:r>
              <a:rPr lang="en-US" sz="1400" i="1" dirty="0" smtClean="0"/>
              <a:t>have</a:t>
            </a:r>
            <a:r>
              <a:rPr lang="en-US" sz="1400" dirty="0" smtClean="0"/>
              <a:t> to be allocated – the code checks if they are allocated before attempting to assign them.</a:t>
            </a:r>
          </a:p>
          <a:p>
            <a:endParaRPr lang="en-US" sz="1400" dirty="0"/>
          </a:p>
          <a:p>
            <a:r>
              <a:rPr lang="en-US" sz="1400" dirty="0" smtClean="0"/>
              <a:t>The channel dimension is handled by dimensioning the </a:t>
            </a:r>
            <a:r>
              <a:rPr lang="en-US" sz="1400" dirty="0" err="1" smtClean="0">
                <a:latin typeface="Courier New"/>
                <a:cs typeface="Courier New"/>
              </a:rPr>
              <a:t>RTSolution</a:t>
            </a:r>
            <a:r>
              <a:rPr lang="en-US" sz="1400" dirty="0" smtClean="0"/>
              <a:t> argument to the required number of channels. We have considered putting the channel dimension inside the structure definition to make it congruent with the </a:t>
            </a:r>
            <a:r>
              <a:rPr lang="en-US" sz="1400" dirty="0" err="1" smtClean="0">
                <a:latin typeface="Courier New"/>
                <a:cs typeface="Courier New"/>
              </a:rPr>
              <a:t>ChannelInfo</a:t>
            </a:r>
            <a:r>
              <a:rPr lang="en-US" sz="1400" dirty="0" smtClean="0"/>
              <a:t> input.</a:t>
            </a:r>
            <a:endParaRPr lang="en-US" sz="1400" dirty="0">
              <a:latin typeface="Courier New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67000" y="1835150"/>
            <a:ext cx="6318250" cy="4154983"/>
            <a:chOff x="2667000" y="1835150"/>
            <a:chExt cx="6318250" cy="4154983"/>
          </a:xfrm>
        </p:grpSpPr>
        <p:sp>
          <p:nvSpPr>
            <p:cNvPr id="3" name="TextBox 2"/>
            <p:cNvSpPr txBox="1"/>
            <p:nvPr/>
          </p:nvSpPr>
          <p:spPr>
            <a:xfrm>
              <a:off x="3956050" y="1835150"/>
              <a:ext cx="5029200" cy="41549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CRTM_RTSolution_type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Dimensions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n_Layers</a:t>
              </a:r>
              <a:r>
                <a:rPr lang="en-US" sz="1200" dirty="0">
                  <a:latin typeface="Courier New"/>
                  <a:cs typeface="Courier New"/>
                </a:rPr>
                <a:t> = 0  ! K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Sensor information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CHARACTER(STRLEN)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Sensor_ID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       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WMO_Satellite_ID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       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WMO_Sensor_ID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         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Sensor_Channel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Forward </a:t>
              </a:r>
              <a:r>
                <a:rPr lang="en-US" sz="1200" dirty="0">
                  <a:latin typeface="Courier New"/>
                  <a:cs typeface="Courier New"/>
                </a:rPr>
                <a:t>intermediate </a:t>
              </a:r>
              <a:r>
                <a:rPr lang="en-US" sz="1200" dirty="0" smtClean="0">
                  <a:latin typeface="Courier New"/>
                  <a:cs typeface="Courier New"/>
                </a:rPr>
                <a:t>results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</a:t>
              </a:r>
              <a:r>
                <a:rPr lang="en-US" sz="1200" dirty="0" smtClean="0">
                  <a:latin typeface="Courier New"/>
                  <a:cs typeface="Courier New"/>
                </a:rPr>
                <a:t>Not </a:t>
              </a:r>
              <a:r>
                <a:rPr lang="en-US" sz="1200" dirty="0">
                  <a:latin typeface="Courier New"/>
                  <a:cs typeface="Courier New"/>
                </a:rPr>
                <a:t>defined when they </a:t>
              </a:r>
              <a:r>
                <a:rPr lang="en-US" sz="1200" dirty="0" smtClean="0">
                  <a:latin typeface="Courier New"/>
                  <a:cs typeface="Courier New"/>
                </a:rPr>
                <a:t>for TL</a:t>
              </a:r>
              <a:r>
                <a:rPr lang="en-US" sz="1200" dirty="0">
                  <a:latin typeface="Courier New"/>
                  <a:cs typeface="Courier New"/>
                </a:rPr>
                <a:t>, </a:t>
              </a:r>
              <a:r>
                <a:rPr lang="en-US" sz="1200" dirty="0" smtClean="0">
                  <a:latin typeface="Courier New"/>
                  <a:cs typeface="Courier New"/>
                </a:rPr>
                <a:t>AD, and K.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Surface_Emissivity</a:t>
              </a:r>
              <a:r>
                <a:rPr lang="en-US" sz="1200" dirty="0">
                  <a:latin typeface="Courier New"/>
                  <a:cs typeface="Courier New"/>
                </a:rPr>
                <a:t>     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Up_Radiance</a:t>
              </a:r>
              <a:r>
                <a:rPr lang="en-US" sz="1200" dirty="0">
                  <a:latin typeface="Courier New"/>
                  <a:cs typeface="Courier New"/>
                </a:rPr>
                <a:t>            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Down_Radiance</a:t>
              </a:r>
              <a:r>
                <a:rPr lang="en-US" sz="1200" dirty="0">
                  <a:latin typeface="Courier New"/>
                  <a:cs typeface="Courier New"/>
                </a:rPr>
                <a:t>          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Down_Solar_Radiance</a:t>
              </a:r>
              <a:r>
                <a:rPr lang="en-US" sz="1200" dirty="0">
                  <a:latin typeface="Courier New"/>
                  <a:cs typeface="Courier New"/>
                </a:rPr>
                <a:t>    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Surface_Planck_Radiance</a:t>
              </a:r>
              <a:r>
                <a:rPr lang="en-US" sz="1200" dirty="0">
                  <a:latin typeface="Courier New"/>
                  <a:cs typeface="Courier New"/>
                </a:rPr>
                <a:t>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Upwelling_Radiance</a:t>
              </a:r>
              <a:r>
                <a:rPr lang="en-US" sz="1200" dirty="0" smtClean="0">
                  <a:latin typeface="Courier New"/>
                  <a:cs typeface="Courier New"/>
                </a:rPr>
                <a:t>(:)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The layer optical depths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Layer_Optical_Depth</a:t>
              </a:r>
              <a:r>
                <a:rPr lang="en-US" sz="1200" dirty="0" smtClean="0">
                  <a:latin typeface="Courier New"/>
                  <a:cs typeface="Courier New"/>
                </a:rPr>
                <a:t>(:)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</a:t>
              </a:r>
              <a:r>
                <a:rPr lang="en-US" sz="1200" dirty="0" smtClean="0">
                  <a:latin typeface="Courier New"/>
                  <a:cs typeface="Courier New"/>
                </a:rPr>
                <a:t>RT </a:t>
              </a:r>
              <a:r>
                <a:rPr lang="en-US" sz="1200" dirty="0">
                  <a:latin typeface="Courier New"/>
                  <a:cs typeface="Courier New"/>
                </a:rPr>
                <a:t>results for a single </a:t>
              </a:r>
              <a:r>
                <a:rPr lang="en-US" sz="1200" dirty="0" smtClean="0">
                  <a:latin typeface="Courier New"/>
                  <a:cs typeface="Courier New"/>
                </a:rPr>
                <a:t>channel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>
                  <a:latin typeface="Courier New"/>
                  <a:cs typeface="Courier New"/>
                </a:rPr>
                <a:t>Radiance</a:t>
              </a:r>
              <a:r>
                <a:rPr lang="en-US" sz="1200" dirty="0">
                  <a:latin typeface="Courier New"/>
                  <a:cs typeface="Courier New"/>
                </a:rPr>
                <a:t>              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Brightness_Temperature</a:t>
              </a:r>
              <a:r>
                <a:rPr lang="en-US" sz="1200" dirty="0">
                  <a:latin typeface="Courier New"/>
                  <a:cs typeface="Courier New"/>
                </a:rPr>
                <a:t> = ZERO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CRTM_RTSolution_type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667000" y="2551095"/>
              <a:ext cx="1295400" cy="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18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Options</a:t>
            </a:r>
            <a:r>
              <a:rPr lang="en-US" dirty="0" smtClean="0"/>
              <a:t> structure (optional)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429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CRTM_Forward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&amp;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124200"/>
            <a:ext cx="3733800" cy="3352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This is where all the optional features are specified. (Note: not all options slated for v2.1 are shown here as they still reside in their respective branches in the repository.)</a:t>
            </a:r>
          </a:p>
          <a:p>
            <a:endParaRPr lang="en-US" sz="1400" dirty="0"/>
          </a:p>
          <a:p>
            <a:r>
              <a:rPr lang="en-US" sz="1400" dirty="0" smtClean="0"/>
              <a:t>The emissivity/reflectivity input option was an early request (in v1.x). It will eventually be moved into its own structure, like the </a:t>
            </a:r>
            <a:r>
              <a:rPr lang="en-US" sz="1400" dirty="0" smtClean="0">
                <a:latin typeface="Courier New"/>
                <a:cs typeface="Courier New"/>
              </a:rPr>
              <a:t>SSU</a:t>
            </a:r>
            <a:r>
              <a:rPr lang="en-US" sz="1400" dirty="0" smtClean="0"/>
              <a:t> and </a:t>
            </a:r>
            <a:r>
              <a:rPr lang="en-US" sz="1400" dirty="0" smtClean="0">
                <a:latin typeface="Courier New"/>
                <a:cs typeface="Courier New"/>
              </a:rPr>
              <a:t>Zeeman</a:t>
            </a:r>
            <a:r>
              <a:rPr lang="en-US" sz="1400" dirty="0" smtClean="0"/>
              <a:t> components, but not until v3.0 (we restrict existing interface changes to the main version number updates).</a:t>
            </a:r>
          </a:p>
          <a:p>
            <a:endParaRPr lang="en-US" sz="1400" dirty="0" smtClean="0"/>
          </a:p>
          <a:p>
            <a:r>
              <a:rPr lang="en-US" sz="1400" dirty="0" smtClean="0"/>
              <a:t>Prior to v3.0, we’ve begun discussing implementation of a user-specified input reflectivity matrix. </a:t>
            </a:r>
          </a:p>
          <a:p>
            <a:endParaRPr lang="en-US" sz="1400" dirty="0">
              <a:latin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3200" y="1752600"/>
            <a:ext cx="6248400" cy="4339649"/>
            <a:chOff x="2743200" y="1752600"/>
            <a:chExt cx="6248400" cy="4339649"/>
          </a:xfrm>
        </p:grpSpPr>
        <p:sp>
          <p:nvSpPr>
            <p:cNvPr id="3" name="TextBox 2"/>
            <p:cNvSpPr txBox="1"/>
            <p:nvPr/>
          </p:nvSpPr>
          <p:spPr>
            <a:xfrm>
              <a:off x="3962400" y="1752600"/>
              <a:ext cx="5029200" cy="43396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/>
                  <a:cs typeface="Courier New"/>
                </a:rPr>
                <a:t>TYPE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dirty="0" err="1">
                  <a:latin typeface="Courier New"/>
                  <a:cs typeface="Courier New"/>
                </a:rPr>
                <a:t>CRTM_Options_type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Check_Input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          = </a:t>
              </a:r>
              <a:r>
                <a:rPr lang="en-US" sz="1200" dirty="0">
                  <a:latin typeface="Courier New"/>
                  <a:cs typeface="Courier New"/>
                </a:rPr>
                <a:t>.TRUE.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Use_Old_MWSSEM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       = </a:t>
              </a:r>
              <a:r>
                <a:rPr lang="en-US" sz="1200" dirty="0">
                  <a:latin typeface="Courier New"/>
                  <a:cs typeface="Courier New"/>
                </a:rPr>
                <a:t>.FALSE.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Use_Antenna_Correction</a:t>
              </a:r>
              <a:r>
                <a:rPr lang="en-US" sz="1200" dirty="0">
                  <a:latin typeface="Courier New"/>
                  <a:cs typeface="Courier New"/>
                </a:rPr>
                <a:t> = .FALSE.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Apply_NLTE_Correction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= </a:t>
              </a:r>
              <a:r>
                <a:rPr lang="en-US" sz="1200" dirty="0">
                  <a:latin typeface="Courier New"/>
                  <a:cs typeface="Courier New"/>
                </a:rPr>
                <a:t>.TRUE.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Include_Scattering</a:t>
              </a:r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   = </a:t>
              </a:r>
              <a:r>
                <a:rPr lang="en-US" sz="1200" dirty="0">
                  <a:latin typeface="Courier New"/>
                  <a:cs typeface="Courier New"/>
                </a:rPr>
                <a:t>.TRUE.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Aircraft flight level pressure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Value &gt; 0 turns "on" the aircraft option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 err="1">
                  <a:latin typeface="Courier New"/>
                  <a:cs typeface="Courier New"/>
                </a:rPr>
                <a:t>Aircraft_Pressure</a:t>
              </a:r>
              <a:r>
                <a:rPr lang="en-US" sz="1200" dirty="0">
                  <a:latin typeface="Courier New"/>
                  <a:cs typeface="Courier New"/>
                </a:rPr>
                <a:t> = -ONE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User defined emissivity/reflectivity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INTEGER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n_Channels</a:t>
              </a:r>
              <a:r>
                <a:rPr lang="en-US" sz="1200" dirty="0">
                  <a:latin typeface="Courier New"/>
                  <a:cs typeface="Courier New"/>
                </a:rPr>
                <a:t> = </a:t>
              </a:r>
              <a:r>
                <a:rPr lang="en-US" sz="1200" dirty="0" smtClean="0">
                  <a:latin typeface="Courier New"/>
                  <a:cs typeface="Courier New"/>
                </a:rPr>
                <a:t>0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Use_Emissivity</a:t>
              </a:r>
              <a:r>
                <a:rPr lang="en-US" sz="1200" dirty="0">
                  <a:latin typeface="Courier New"/>
                  <a:cs typeface="Courier New"/>
                </a:rPr>
                <a:t> = .FALSE.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>
                  <a:latin typeface="Courier New"/>
                  <a:cs typeface="Courier New"/>
                </a:rPr>
                <a:t>Emissivity</a:t>
              </a:r>
              <a:r>
                <a:rPr lang="en-US" sz="1200" b="1" dirty="0" smtClean="0">
                  <a:latin typeface="Courier New"/>
                  <a:cs typeface="Courier New"/>
                </a:rPr>
                <a:t>(:)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LOGICAL </a:t>
              </a:r>
              <a:r>
                <a:rPr lang="en-US" sz="1200" dirty="0">
                  <a:latin typeface="Courier New"/>
                  <a:cs typeface="Courier New"/>
                </a:rPr>
                <a:t>:: </a:t>
              </a:r>
              <a:r>
                <a:rPr lang="en-US" sz="1200" b="1" dirty="0" err="1">
                  <a:latin typeface="Courier New"/>
                  <a:cs typeface="Courier New"/>
                </a:rPr>
                <a:t>Use_Direct_Reflectivity</a:t>
              </a:r>
              <a:r>
                <a:rPr lang="en-US" sz="1200" dirty="0">
                  <a:latin typeface="Courier New"/>
                  <a:cs typeface="Courier New"/>
                </a:rPr>
                <a:t> = .FALSE.</a:t>
              </a:r>
            </a:p>
            <a:p>
              <a:r>
                <a:rPr lang="en-US" sz="1200" dirty="0"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REAL(</a:t>
              </a:r>
              <a:r>
                <a:rPr lang="en-US" sz="1200" dirty="0" err="1">
                  <a:latin typeface="Courier New"/>
                  <a:cs typeface="Courier New"/>
                </a:rPr>
                <a:t>fp</a:t>
              </a:r>
              <a:r>
                <a:rPr lang="en-US" sz="1200" dirty="0">
                  <a:latin typeface="Courier New"/>
                  <a:cs typeface="Courier New"/>
                </a:rPr>
                <a:t>), ALLOCATABLE :: </a:t>
              </a:r>
              <a:r>
                <a:rPr lang="en-US" sz="1200" b="1" dirty="0" err="1">
                  <a:latin typeface="Courier New"/>
                  <a:cs typeface="Courier New"/>
                </a:rPr>
                <a:t>Direct_Reflectivity</a:t>
              </a:r>
              <a:r>
                <a:rPr lang="en-US" sz="1200" b="1" dirty="0" smtClean="0">
                  <a:latin typeface="Courier New"/>
                  <a:cs typeface="Courier New"/>
                </a:rPr>
                <a:t>(:)</a:t>
              </a:r>
              <a:endParaRPr lang="en-US" sz="1200" b="1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! </a:t>
              </a:r>
              <a:r>
                <a:rPr lang="en-US" sz="1200" dirty="0">
                  <a:latin typeface="Courier New"/>
                  <a:cs typeface="Courier New"/>
                </a:rPr>
                <a:t>User defined number of RT </a:t>
              </a:r>
              <a:r>
                <a:rPr lang="en-US" sz="1200" dirty="0" smtClean="0">
                  <a:latin typeface="Courier New"/>
                  <a:cs typeface="Courier New"/>
                </a:rPr>
                <a:t>streams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LOGICAL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Use_n_Streams</a:t>
              </a:r>
              <a:r>
                <a:rPr lang="en-US" sz="1200" dirty="0" smtClean="0">
                  <a:latin typeface="Courier New"/>
                  <a:cs typeface="Courier New"/>
                </a:rPr>
                <a:t> </a:t>
              </a:r>
              <a:r>
                <a:rPr lang="en-US" sz="1200" dirty="0">
                  <a:latin typeface="Courier New"/>
                  <a:cs typeface="Courier New"/>
                </a:rPr>
                <a:t>= .FALSE.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>
                  <a:latin typeface="Courier New"/>
                  <a:cs typeface="Courier New"/>
                </a:rPr>
                <a:t>n_Streams</a:t>
              </a:r>
              <a:r>
                <a:rPr lang="en-US" sz="1200" dirty="0">
                  <a:latin typeface="Courier New"/>
                  <a:cs typeface="Courier New"/>
                </a:rPr>
                <a:t> = 0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SSU instrument input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TYPE(</a:t>
              </a:r>
              <a:r>
                <a:rPr lang="en-US" sz="1200" dirty="0" err="1">
                  <a:latin typeface="Courier New"/>
                  <a:cs typeface="Courier New"/>
                </a:rPr>
                <a:t>SSU_Input_type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>
                  <a:latin typeface="Courier New"/>
                  <a:cs typeface="Courier New"/>
                </a:rPr>
                <a:t>SSU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! Zeeman-splitting </a:t>
              </a:r>
              <a:r>
                <a:rPr lang="en-US" sz="1200" dirty="0" smtClean="0">
                  <a:latin typeface="Courier New"/>
                  <a:cs typeface="Courier New"/>
                </a:rPr>
                <a:t>input</a:t>
              </a:r>
              <a:endParaRPr lang="en-US" sz="1200" dirty="0">
                <a:latin typeface="Courier New"/>
                <a:cs typeface="Courier New"/>
              </a:endParaRPr>
            </a:p>
            <a:p>
              <a:r>
                <a:rPr lang="en-US" sz="1200" dirty="0" smtClean="0">
                  <a:latin typeface="Courier New"/>
                  <a:cs typeface="Courier New"/>
                </a:rPr>
                <a:t>  </a:t>
              </a:r>
              <a:r>
                <a:rPr lang="en-US" sz="1200" dirty="0">
                  <a:latin typeface="Courier New"/>
                  <a:cs typeface="Courier New"/>
                </a:rPr>
                <a:t>TYPE(</a:t>
              </a:r>
              <a:r>
                <a:rPr lang="en-US" sz="1200" dirty="0" err="1">
                  <a:latin typeface="Courier New"/>
                  <a:cs typeface="Courier New"/>
                </a:rPr>
                <a:t>Zeeman_Input_type</a:t>
              </a:r>
              <a:r>
                <a:rPr lang="en-US" sz="1200" dirty="0">
                  <a:latin typeface="Courier New"/>
                  <a:cs typeface="Courier New"/>
                </a:rPr>
                <a:t>) :: </a:t>
              </a:r>
              <a:r>
                <a:rPr lang="en-US" sz="1200" b="1" dirty="0">
                  <a:latin typeface="Courier New"/>
                  <a:cs typeface="Courier New"/>
                </a:rPr>
                <a:t>Zeeman</a:t>
              </a:r>
            </a:p>
            <a:p>
              <a:r>
                <a:rPr lang="en-US" sz="1200" dirty="0" smtClean="0">
                  <a:latin typeface="Courier New"/>
                  <a:cs typeface="Courier New"/>
                </a:rPr>
                <a:t>END </a:t>
              </a:r>
              <a:r>
                <a:rPr lang="en-US" sz="1200" dirty="0">
                  <a:latin typeface="Courier New"/>
                  <a:cs typeface="Courier New"/>
                </a:rPr>
                <a:t>TYPE </a:t>
              </a:r>
              <a:r>
                <a:rPr lang="en-US" sz="1200" dirty="0" err="1">
                  <a:latin typeface="Courier New"/>
                  <a:cs typeface="Courier New"/>
                </a:rPr>
                <a:t>CRTM_Options_type</a:t>
              </a:r>
              <a:endParaRPr lang="en-US" sz="1200" dirty="0">
                <a:latin typeface="Courier New"/>
                <a:cs typeface="Courier New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743200" y="2743200"/>
              <a:ext cx="121920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Line Callout 2 (Accent Bar) 10"/>
          <p:cNvSpPr/>
          <p:nvPr/>
        </p:nvSpPr>
        <p:spPr>
          <a:xfrm>
            <a:off x="4114800" y="3472794"/>
            <a:ext cx="4495800" cy="1099206"/>
          </a:xfrm>
          <a:prstGeom prst="accentCallout2">
            <a:avLst>
              <a:gd name="adj1" fmla="val 20078"/>
              <a:gd name="adj2" fmla="val -2164"/>
              <a:gd name="adj3" fmla="val 20078"/>
              <a:gd name="adj4" fmla="val -10660"/>
              <a:gd name="adj5" fmla="val 71332"/>
              <a:gd name="adj6" fmla="val -17606"/>
            </a:avLst>
          </a:prstGeom>
          <a:solidFill>
            <a:schemeClr val="tx1">
              <a:lumMod val="50000"/>
              <a:lumOff val="50000"/>
              <a:alpha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main functions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1910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CRTM_Tangent_Linear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Atmosphere_TL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Surface_TL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RTSolution_TL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295400"/>
            <a:ext cx="4191000" cy="2209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smtClean="0"/>
              <a:t>Similar interfaces for tangent-linear, </a:t>
            </a:r>
            <a:r>
              <a:rPr lang="en-US" sz="1600" dirty="0" err="1" smtClean="0"/>
              <a:t>adjoint</a:t>
            </a:r>
            <a:r>
              <a:rPr lang="en-US" sz="1600" dirty="0" smtClean="0"/>
              <a:t>, and K-matrix functions.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err="1" smtClean="0"/>
              <a:t>Adjoint</a:t>
            </a:r>
            <a:r>
              <a:rPr lang="en-US" sz="1600" dirty="0" smtClean="0"/>
              <a:t> and K-matrix functions are similar</a:t>
            </a:r>
          </a:p>
          <a:p>
            <a:pPr marL="284163" lvl="1" indent="-111125">
              <a:buFont typeface="Arial"/>
              <a:buChar char="•"/>
            </a:pPr>
            <a:r>
              <a:rPr lang="en-US" sz="1200" dirty="0" err="1" smtClean="0"/>
              <a:t>Adjoint</a:t>
            </a:r>
            <a:r>
              <a:rPr lang="en-US" sz="1200" dirty="0" smtClean="0"/>
              <a:t> is a strict transpose of the tangent-linear code, so atmosphere and surface </a:t>
            </a:r>
            <a:r>
              <a:rPr lang="en-US" sz="1200" dirty="0" err="1" smtClean="0"/>
              <a:t>adjoint</a:t>
            </a:r>
            <a:r>
              <a:rPr lang="en-US" sz="1200" dirty="0" smtClean="0"/>
              <a:t> results are a sum over channels.</a:t>
            </a:r>
          </a:p>
          <a:p>
            <a:pPr marL="284163" lvl="1" indent="-111125">
              <a:buFont typeface="Arial"/>
              <a:buChar char="•"/>
            </a:pPr>
            <a:r>
              <a:rPr lang="en-US" sz="1200" dirty="0" smtClean="0"/>
              <a:t>K-matrix function simply moves all the channel independent code inside the channel loop to provide </a:t>
            </a:r>
            <a:r>
              <a:rPr lang="en-US" sz="1200" dirty="0" err="1" smtClean="0"/>
              <a:t>Jacobians</a:t>
            </a:r>
            <a:r>
              <a:rPr lang="en-US" sz="1200" dirty="0" smtClean="0"/>
              <a:t> for each channel.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96831"/>
            <a:ext cx="41910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CRTM_Adjoint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RTSolution_AD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Atmosphere_AD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Surface_AD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696831"/>
            <a:ext cx="41910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CRTM_K_Matrix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Atmosphere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Surface 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RTSolution_K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Geometry  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M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Atmosphere_K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Surface_K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RTSolution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L x M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Options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5029200"/>
            <a:ext cx="7620000" cy="1298377"/>
            <a:chOff x="381000" y="5029200"/>
            <a:chExt cx="7620000" cy="1298377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5029200"/>
              <a:ext cx="3276600" cy="4572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24400" y="5029200"/>
              <a:ext cx="3276600" cy="4572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6019800"/>
              <a:ext cx="1915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Note dimension change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>
              <a:stCxn id="4" idx="3"/>
              <a:endCxn id="14" idx="1"/>
            </p:cNvCxnSpPr>
            <p:nvPr/>
          </p:nvCxnSpPr>
          <p:spPr>
            <a:xfrm>
              <a:off x="3657600" y="5257800"/>
              <a:ext cx="1066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13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Initialisation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6477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Sensor_ID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cs typeface="Courier New" pitchFamily="49" charset="0"/>
              </a:rPr>
              <a:t>optional specification of explicit coefficient filenames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 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1" y="1676404"/>
            <a:ext cx="5410200" cy="4287794"/>
            <a:chOff x="3089564" y="1133062"/>
            <a:chExt cx="5902036" cy="4287794"/>
          </a:xfrm>
        </p:grpSpPr>
        <p:sp>
          <p:nvSpPr>
            <p:cNvPr id="7" name="TextBox 6"/>
            <p:cNvSpPr txBox="1"/>
            <p:nvPr/>
          </p:nvSpPr>
          <p:spPr>
            <a:xfrm>
              <a:off x="3089564" y="2743200"/>
              <a:ext cx="5902036" cy="26776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ourier New"/>
                  <a:cs typeface="Courier New"/>
                </a:rPr>
                <a:t>CHARACTER</a:t>
              </a:r>
              <a:r>
                <a:rPr lang="en-US" sz="1400" b="1" dirty="0">
                  <a:latin typeface="Courier New"/>
                  <a:cs typeface="Courier New"/>
                </a:rPr>
                <a:t>(*</a:t>
              </a:r>
              <a:r>
                <a:rPr lang="en-US" sz="1400" b="1" dirty="0" smtClean="0">
                  <a:latin typeface="Courier New"/>
                  <a:cs typeface="Courier New"/>
                </a:rPr>
                <a:t>), </a:t>
              </a:r>
              <a:r>
                <a:rPr lang="en-US" sz="1400" b="1" dirty="0">
                  <a:latin typeface="Courier New"/>
                  <a:cs typeface="Courier New"/>
                </a:rPr>
                <a:t>INTENT(IN</a:t>
              </a:r>
              <a:r>
                <a:rPr lang="en-US" sz="1400" b="1" dirty="0" smtClean="0">
                  <a:latin typeface="Courier New"/>
                  <a:cs typeface="Courier New"/>
                </a:rPr>
                <a:t>) :</a:t>
              </a:r>
              <a:r>
                <a:rPr lang="en-US" sz="1400" b="1" dirty="0">
                  <a:latin typeface="Courier New"/>
                  <a:cs typeface="Courier New"/>
                </a:rPr>
                <a:t>: </a:t>
              </a:r>
              <a:r>
                <a:rPr lang="en-US" sz="1400" b="1" dirty="0" err="1">
                  <a:latin typeface="Courier New"/>
                  <a:cs typeface="Courier New"/>
                </a:rPr>
                <a:t>Sensor_ID</a:t>
              </a:r>
              <a:r>
                <a:rPr lang="en-US" sz="1400" b="1" dirty="0" smtClean="0">
                  <a:latin typeface="Courier New"/>
                  <a:cs typeface="Courier New"/>
                </a:rPr>
                <a:t>(:)</a:t>
              </a:r>
            </a:p>
            <a:p>
              <a:endParaRPr lang="en-US" sz="1400" dirty="0">
                <a:latin typeface="Courier New"/>
                <a:cs typeface="Courier New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Character string identifying the sensor and platform for which radiances are to be computed.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Filenames are constructed from this value.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Standard specification of “</a:t>
              </a:r>
              <a:r>
                <a:rPr lang="en-US" sz="1400" b="1" dirty="0" err="1" smtClean="0">
                  <a:latin typeface="Courier New"/>
                  <a:cs typeface="Courier New"/>
                </a:rPr>
                <a:t>sensor_platform</a:t>
              </a:r>
              <a:r>
                <a:rPr lang="en-US" sz="1400" dirty="0" smtClean="0">
                  <a:cs typeface="Courier New"/>
                </a:rPr>
                <a:t>”</a:t>
              </a:r>
            </a:p>
            <a:p>
              <a:pPr marL="628650" lvl="1" indent="-171450">
                <a:buFont typeface="Arial"/>
                <a:buChar char="•"/>
              </a:pPr>
              <a:r>
                <a:rPr lang="en-US" sz="1400" b="1" dirty="0" err="1" smtClean="0">
                  <a:latin typeface="Courier New"/>
                  <a:cs typeface="Courier New"/>
                </a:rPr>
                <a:t>abi_gr</a:t>
              </a:r>
              <a:endParaRPr lang="en-US" sz="1400" b="1" dirty="0" smtClean="0">
                <a:latin typeface="Courier New"/>
                <a:cs typeface="Courier New"/>
              </a:endParaRPr>
            </a:p>
            <a:p>
              <a:pPr marL="628650" lvl="1" indent="-171450">
                <a:buFont typeface="Arial"/>
                <a:buChar char="•"/>
              </a:pPr>
              <a:r>
                <a:rPr lang="en-US" sz="1400" b="1" dirty="0" err="1">
                  <a:latin typeface="Courier New"/>
                  <a:cs typeface="Courier New"/>
                </a:rPr>
                <a:t>a</a:t>
              </a:r>
              <a:r>
                <a:rPr lang="en-US" sz="1400" b="1" dirty="0" err="1" smtClean="0">
                  <a:latin typeface="Courier New"/>
                  <a:cs typeface="Courier New"/>
                </a:rPr>
                <a:t>musa_metop</a:t>
              </a:r>
              <a:r>
                <a:rPr lang="en-US" sz="1400" b="1" dirty="0" smtClean="0">
                  <a:latin typeface="Courier New"/>
                  <a:cs typeface="Courier New"/>
                </a:rPr>
                <a:t>-a</a:t>
              </a:r>
            </a:p>
            <a:p>
              <a:pPr marL="628650" lvl="1" indent="-171450">
                <a:buFont typeface="Arial"/>
                <a:buChar char="•"/>
              </a:pPr>
              <a:r>
                <a:rPr lang="en-US" sz="1400" b="1" dirty="0" err="1">
                  <a:latin typeface="Courier New"/>
                  <a:cs typeface="Courier New"/>
                </a:rPr>
                <a:t>i</a:t>
              </a:r>
              <a:r>
                <a:rPr lang="en-US" sz="1400" b="1" dirty="0" err="1" smtClean="0">
                  <a:latin typeface="Courier New"/>
                  <a:cs typeface="Courier New"/>
                </a:rPr>
                <a:t>asi_metop</a:t>
              </a:r>
              <a:r>
                <a:rPr lang="en-US" sz="1400" b="1" dirty="0" smtClean="0">
                  <a:latin typeface="Courier New"/>
                  <a:cs typeface="Courier New"/>
                </a:rPr>
                <a:t>-b</a:t>
              </a:r>
            </a:p>
            <a:p>
              <a:pPr marL="628650" lvl="1" indent="-171450">
                <a:buFont typeface="Arial"/>
                <a:buChar char="•"/>
              </a:pPr>
              <a:r>
                <a:rPr lang="en-US" sz="1400" b="1" dirty="0" err="1">
                  <a:latin typeface="Courier New"/>
                  <a:cs typeface="Courier New"/>
                </a:rPr>
                <a:t>c</a:t>
              </a:r>
              <a:r>
                <a:rPr lang="en-US" sz="1400" b="1" dirty="0" err="1" smtClean="0">
                  <a:latin typeface="Courier New"/>
                  <a:cs typeface="Courier New"/>
                </a:rPr>
                <a:t>ris_npp</a:t>
              </a:r>
              <a:endParaRPr lang="en-US" sz="1400" b="1" dirty="0" smtClean="0">
                <a:latin typeface="Courier New"/>
                <a:cs typeface="Courier New"/>
              </a:endParaRPr>
            </a:p>
            <a:p>
              <a:pPr marL="628650" lvl="1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Etc..</a:t>
              </a:r>
              <a:endParaRPr lang="en-US" sz="1400" dirty="0">
                <a:cs typeface="Courier New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Dimension, </a:t>
              </a:r>
              <a:r>
                <a:rPr lang="en-US" sz="1400" b="1" dirty="0" smtClean="0">
                  <a:latin typeface="Courier New"/>
                  <a:cs typeface="Courier New"/>
                </a:rPr>
                <a:t>N</a:t>
              </a:r>
              <a:r>
                <a:rPr lang="en-US" sz="1400" dirty="0" smtClean="0">
                  <a:cs typeface="Courier New"/>
                </a:rPr>
                <a:t>, is the number of sensors. Most often this is just one.</a:t>
              </a:r>
            </a:p>
          </p:txBody>
        </p:sp>
        <p:cxnSp>
          <p:nvCxnSpPr>
            <p:cNvPr id="9" name="Elbow Connector 8"/>
            <p:cNvCxnSpPr>
              <a:stCxn id="7" idx="3"/>
            </p:cNvCxnSpPr>
            <p:nvPr/>
          </p:nvCxnSpPr>
          <p:spPr>
            <a:xfrm flipH="1" flipV="1">
              <a:off x="6580909" y="1133062"/>
              <a:ext cx="2410690" cy="2948966"/>
            </a:xfrm>
            <a:prstGeom prst="bentConnector4">
              <a:avLst>
                <a:gd name="adj1" fmla="val -10345"/>
                <a:gd name="adj2" fmla="val 100383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5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Initialisation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6477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Sensor_ID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cs typeface="Courier New" pitchFamily="49" charset="0"/>
              </a:rPr>
              <a:t>optional specification of explicit coefficient filenames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 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1" y="1905000"/>
            <a:ext cx="6476999" cy="2551093"/>
            <a:chOff x="2341418" y="1361658"/>
            <a:chExt cx="7065816" cy="2551093"/>
          </a:xfrm>
        </p:grpSpPr>
        <p:sp>
          <p:nvSpPr>
            <p:cNvPr id="7" name="TextBox 6"/>
            <p:cNvSpPr txBox="1"/>
            <p:nvPr/>
          </p:nvSpPr>
          <p:spPr>
            <a:xfrm>
              <a:off x="2341418" y="2743200"/>
              <a:ext cx="7065816" cy="11695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ourier New"/>
                  <a:cs typeface="Courier New"/>
                </a:rPr>
                <a:t>TYPE(</a:t>
              </a:r>
              <a:r>
                <a:rPr lang="en-US" sz="1400" b="1" dirty="0" err="1" smtClean="0">
                  <a:latin typeface="Courier New"/>
                  <a:cs typeface="Courier New"/>
                </a:rPr>
                <a:t>CRTM_ChannelInfo_type</a:t>
              </a:r>
              <a:r>
                <a:rPr lang="en-US" sz="1400" b="1" dirty="0" smtClean="0">
                  <a:latin typeface="Courier New"/>
                  <a:cs typeface="Courier New"/>
                </a:rPr>
                <a:t>), INTENT(OUT) :</a:t>
              </a:r>
              <a:r>
                <a:rPr lang="en-US" sz="1400" b="1" dirty="0">
                  <a:latin typeface="Courier New"/>
                  <a:cs typeface="Courier New"/>
                </a:rPr>
                <a:t>: </a:t>
              </a:r>
              <a:r>
                <a:rPr lang="en-US" sz="1400" b="1" dirty="0" err="1" smtClean="0">
                  <a:latin typeface="Courier New"/>
                  <a:cs typeface="Courier New"/>
                </a:rPr>
                <a:t>ChannelInfo</a:t>
              </a:r>
              <a:r>
                <a:rPr lang="en-US" sz="1400" b="1" dirty="0" smtClean="0">
                  <a:latin typeface="Courier New"/>
                  <a:cs typeface="Courier New"/>
                </a:rPr>
                <a:t>(:)</a:t>
              </a:r>
            </a:p>
            <a:p>
              <a:endParaRPr lang="en-US" sz="1400" dirty="0">
                <a:latin typeface="Courier New"/>
                <a:cs typeface="Courier New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Structure array (described previously) whose contents are populated based on the contents of the sensor coefficient files..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Dimension, </a:t>
              </a:r>
              <a:r>
                <a:rPr lang="en-US" sz="1400" b="1" dirty="0" smtClean="0">
                  <a:latin typeface="Courier New"/>
                  <a:cs typeface="Courier New"/>
                </a:rPr>
                <a:t>N</a:t>
              </a:r>
              <a:r>
                <a:rPr lang="en-US" sz="1400" dirty="0" smtClean="0">
                  <a:cs typeface="Courier New"/>
                </a:rPr>
                <a:t>, is the number of sensors. Must be the same as </a:t>
              </a:r>
              <a:r>
                <a:rPr lang="en-US" sz="1400" b="1" dirty="0" err="1" smtClean="0">
                  <a:latin typeface="Courier New"/>
                  <a:cs typeface="Courier New"/>
                </a:rPr>
                <a:t>Sensor_Id</a:t>
              </a:r>
              <a:r>
                <a:rPr lang="en-US" sz="1400" dirty="0" smtClean="0">
                  <a:cs typeface="Courier New"/>
                </a:rPr>
                <a:t>.</a:t>
              </a:r>
            </a:p>
          </p:txBody>
        </p:sp>
        <p:cxnSp>
          <p:nvCxnSpPr>
            <p:cNvPr id="9" name="Elbow Connector 8"/>
            <p:cNvCxnSpPr>
              <a:stCxn id="7" idx="3"/>
            </p:cNvCxnSpPr>
            <p:nvPr/>
          </p:nvCxnSpPr>
          <p:spPr>
            <a:xfrm flipH="1" flipV="1">
              <a:off x="6580907" y="1361658"/>
              <a:ext cx="2826327" cy="1966318"/>
            </a:xfrm>
            <a:prstGeom prst="bentConnector3">
              <a:avLst>
                <a:gd name="adj1" fmla="val -8824"/>
              </a:avLst>
            </a:prstGeom>
            <a:ln w="19050">
              <a:solidFill>
                <a:schemeClr val="accent4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23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Initialisation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6477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Sensor_ID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cs typeface="Courier New" pitchFamily="49" charset="0"/>
              </a:rPr>
              <a:t>optional specification of explicit coefficient filenames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 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1" y="2133601"/>
            <a:ext cx="6476999" cy="2322492"/>
            <a:chOff x="2341418" y="1590259"/>
            <a:chExt cx="7065816" cy="2322492"/>
          </a:xfrm>
        </p:grpSpPr>
        <p:sp>
          <p:nvSpPr>
            <p:cNvPr id="7" name="TextBox 6"/>
            <p:cNvSpPr txBox="1"/>
            <p:nvPr/>
          </p:nvSpPr>
          <p:spPr>
            <a:xfrm>
              <a:off x="2341418" y="2743200"/>
              <a:ext cx="7065816" cy="11695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ourier New"/>
                  <a:cs typeface="Courier New"/>
                </a:rPr>
                <a:t>CHARACTER(*), OPTIONAL, INTENT(IN) :</a:t>
              </a:r>
              <a:r>
                <a:rPr lang="en-US" sz="1400" b="1" dirty="0">
                  <a:latin typeface="Courier New"/>
                  <a:cs typeface="Courier New"/>
                </a:rPr>
                <a:t>: </a:t>
              </a:r>
              <a:r>
                <a:rPr lang="en-US" sz="1400" b="1" dirty="0" err="1" smtClean="0">
                  <a:latin typeface="Courier New"/>
                  <a:cs typeface="Courier New"/>
                </a:rPr>
                <a:t>File_Path</a:t>
              </a:r>
              <a:endParaRPr lang="en-US" sz="1400" b="1" dirty="0" smtClean="0">
                <a:latin typeface="Courier New"/>
                <a:cs typeface="Courier New"/>
              </a:endParaRPr>
            </a:p>
            <a:p>
              <a:endParaRPr lang="en-US" sz="1400" dirty="0">
                <a:latin typeface="Courier New"/>
                <a:cs typeface="Courier New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Character </a:t>
              </a:r>
              <a:r>
                <a:rPr lang="en-US" sz="1400" dirty="0">
                  <a:cs typeface="Courier New"/>
                </a:rPr>
                <a:t>string specifying a file path for </a:t>
              </a:r>
              <a:r>
                <a:rPr lang="en-US" sz="1400" dirty="0" smtClean="0">
                  <a:cs typeface="Courier New"/>
                </a:rPr>
                <a:t>the various input coefficient </a:t>
              </a:r>
              <a:r>
                <a:rPr lang="en-US" sz="1400" dirty="0">
                  <a:cs typeface="Courier New"/>
                </a:rPr>
                <a:t>files</a:t>
              </a:r>
              <a:r>
                <a:rPr lang="en-US" sz="1400" dirty="0" smtClean="0">
                  <a:cs typeface="Courier New"/>
                </a:rPr>
                <a:t>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If </a:t>
              </a:r>
              <a:r>
                <a:rPr lang="en-US" sz="1400" dirty="0">
                  <a:cs typeface="Courier New"/>
                </a:rPr>
                <a:t>not specified, the </a:t>
              </a:r>
              <a:r>
                <a:rPr lang="en-US" sz="1400" dirty="0" smtClean="0">
                  <a:cs typeface="Courier New"/>
                </a:rPr>
                <a:t>current directory </a:t>
              </a:r>
              <a:r>
                <a:rPr lang="en-US" sz="1400" dirty="0">
                  <a:cs typeface="Courier New"/>
                </a:rPr>
                <a:t>is the </a:t>
              </a:r>
              <a:r>
                <a:rPr lang="en-US" sz="1400" dirty="0" smtClean="0">
                  <a:cs typeface="Courier New"/>
                </a:rPr>
                <a:t>default.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No fine-grain control of locations; all files in one place.</a:t>
              </a:r>
            </a:p>
          </p:txBody>
        </p:sp>
        <p:cxnSp>
          <p:nvCxnSpPr>
            <p:cNvPr id="9" name="Elbow Connector 8"/>
            <p:cNvCxnSpPr>
              <a:stCxn id="7" idx="3"/>
            </p:cNvCxnSpPr>
            <p:nvPr/>
          </p:nvCxnSpPr>
          <p:spPr>
            <a:xfrm flipH="1" flipV="1">
              <a:off x="7162798" y="1590259"/>
              <a:ext cx="2244436" cy="1737717"/>
            </a:xfrm>
            <a:prstGeom prst="bentConnector3">
              <a:avLst>
                <a:gd name="adj1" fmla="val -11111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905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Initialisation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64770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Error_Status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CRTM_Init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&amp;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Sensor_ID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ChannelInfo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File_Path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!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Load_CloudCoeff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Load_AerosolCoeff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&amp;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 Scalar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cs typeface="Courier New" pitchFamily="49" charset="0"/>
              </a:rPr>
              <a:t>optional specification of explicit coefficient filenames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 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1" y="2438400"/>
            <a:ext cx="6476999" cy="2448580"/>
            <a:chOff x="2341418" y="1895058"/>
            <a:chExt cx="7065816" cy="2448580"/>
          </a:xfrm>
        </p:grpSpPr>
        <p:sp>
          <p:nvSpPr>
            <p:cNvPr id="7" name="TextBox 6"/>
            <p:cNvSpPr txBox="1"/>
            <p:nvPr/>
          </p:nvSpPr>
          <p:spPr>
            <a:xfrm>
              <a:off x="2341418" y="2743200"/>
              <a:ext cx="7065816" cy="16004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ourier New"/>
                  <a:cs typeface="Courier New"/>
                </a:rPr>
                <a:t>LOGICAL, OPTIONAL, INTENT(IN) :</a:t>
              </a:r>
              <a:r>
                <a:rPr lang="en-US" sz="1400" b="1" dirty="0">
                  <a:latin typeface="Courier New"/>
                  <a:cs typeface="Courier New"/>
                </a:rPr>
                <a:t>: </a:t>
              </a:r>
              <a:r>
                <a:rPr lang="en-US" sz="1400" b="1" dirty="0" err="1" smtClean="0">
                  <a:latin typeface="Courier New"/>
                  <a:cs typeface="Courier New"/>
                </a:rPr>
                <a:t>Load_CloudCoeff</a:t>
              </a:r>
              <a:endParaRPr lang="en-US" sz="1400" b="1" dirty="0" smtClean="0">
                <a:latin typeface="Courier New"/>
                <a:cs typeface="Courier New"/>
              </a:endParaRPr>
            </a:p>
            <a:p>
              <a:r>
                <a:rPr lang="en-US" sz="1400" b="1" dirty="0">
                  <a:latin typeface="Courier New"/>
                  <a:cs typeface="Courier New"/>
                </a:rPr>
                <a:t>LOGICAL, OPTIONAL, INTENT(IN) :: </a:t>
              </a:r>
              <a:r>
                <a:rPr lang="en-US" sz="1400" b="1" dirty="0" err="1" smtClean="0">
                  <a:latin typeface="Courier New"/>
                  <a:cs typeface="Courier New"/>
                </a:rPr>
                <a:t>Load_AerosolCoeff</a:t>
              </a:r>
              <a:endParaRPr lang="en-US" sz="1400" b="1" dirty="0">
                <a:latin typeface="Courier New"/>
                <a:cs typeface="Courier New"/>
              </a:endParaRPr>
            </a:p>
            <a:p>
              <a:endParaRPr lang="en-US" sz="1400" dirty="0">
                <a:latin typeface="Courier New"/>
                <a:cs typeface="Courier New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Logical switches to disable loading of cloud and aerosol optical properties look-up tables.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Saves memory for clear-sky-only computations.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400" dirty="0" smtClean="0">
                  <a:cs typeface="Courier New"/>
                </a:rPr>
                <a:t>Default is to load the data. Set to </a:t>
              </a:r>
              <a:r>
                <a:rPr lang="en-US" sz="1400" b="1" dirty="0" smtClean="0">
                  <a:latin typeface="Courier New"/>
                  <a:cs typeface="Courier New"/>
                </a:rPr>
                <a:t>.FALSE.</a:t>
              </a:r>
              <a:r>
                <a:rPr lang="en-US" sz="1400" dirty="0" smtClean="0">
                  <a:cs typeface="Courier New"/>
                </a:rPr>
                <a:t> to disable.</a:t>
              </a:r>
            </a:p>
          </p:txBody>
        </p:sp>
        <p:cxnSp>
          <p:nvCxnSpPr>
            <p:cNvPr id="9" name="Elbow Connector 8"/>
            <p:cNvCxnSpPr>
              <a:stCxn id="7" idx="3"/>
            </p:cNvCxnSpPr>
            <p:nvPr/>
          </p:nvCxnSpPr>
          <p:spPr>
            <a:xfrm flipH="1" flipV="1">
              <a:off x="7162798" y="1895058"/>
              <a:ext cx="2244436" cy="1648361"/>
            </a:xfrm>
            <a:prstGeom prst="bentConnector3">
              <a:avLst>
                <a:gd name="adj1" fmla="val -11111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7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CRTM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calling the CRTM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Will use </a:t>
            </a:r>
            <a:r>
              <a:rPr lang="en-US" dirty="0"/>
              <a:t>K</a:t>
            </a:r>
            <a:r>
              <a:rPr lang="en-US" dirty="0" smtClean="0"/>
              <a:t>-matrix function.</a:t>
            </a:r>
          </a:p>
          <a:p>
            <a:r>
              <a:rPr lang="en-US" dirty="0" smtClean="0"/>
              <a:t>Dimensions to be defined: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n</a:t>
            </a:r>
            <a:r>
              <a:rPr lang="en-US" dirty="0" err="1" smtClean="0">
                <a:latin typeface="Courier New"/>
                <a:cs typeface="Courier New"/>
              </a:rPr>
              <a:t>_Profiles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>
                <a:latin typeface="Courier New"/>
                <a:cs typeface="Courier New"/>
              </a:rPr>
              <a:t>n</a:t>
            </a:r>
            <a:r>
              <a:rPr lang="en-US" dirty="0" err="1" smtClean="0">
                <a:latin typeface="Courier New"/>
                <a:cs typeface="Courier New"/>
              </a:rPr>
              <a:t>_Layers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>
                <a:latin typeface="Courier New"/>
                <a:cs typeface="Courier New"/>
              </a:rPr>
              <a:t>n</a:t>
            </a:r>
            <a:r>
              <a:rPr lang="en-US" dirty="0" err="1" smtClean="0">
                <a:latin typeface="Courier New"/>
                <a:cs typeface="Courier New"/>
              </a:rPr>
              <a:t>_Absorbers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>
                <a:latin typeface="Courier New"/>
                <a:cs typeface="Courier New"/>
              </a:rPr>
              <a:t>n</a:t>
            </a:r>
            <a:r>
              <a:rPr lang="en-US" dirty="0" err="1" smtClean="0">
                <a:latin typeface="Courier New"/>
                <a:cs typeface="Courier New"/>
              </a:rPr>
              <a:t>_Clouds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>
                <a:latin typeface="Courier New"/>
                <a:cs typeface="Courier New"/>
              </a:rPr>
              <a:t>n</a:t>
            </a:r>
            <a:r>
              <a:rPr lang="en-US" dirty="0" err="1" smtClean="0">
                <a:latin typeface="Courier New"/>
                <a:cs typeface="Courier New"/>
              </a:rPr>
              <a:t>_Aerosols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We’ll set the number of sensor, </a:t>
            </a:r>
            <a:r>
              <a:rPr lang="en-US" dirty="0" err="1" smtClean="0">
                <a:latin typeface="Courier New"/>
                <a:cs typeface="Courier New"/>
              </a:rPr>
              <a:t>n_Sensors</a:t>
            </a:r>
            <a:r>
              <a:rPr lang="en-US" dirty="0" smtClean="0"/>
              <a:t>, to just one.</a:t>
            </a:r>
          </a:p>
        </p:txBody>
      </p:sp>
    </p:spTree>
    <p:extLst>
      <p:ext uri="{BB962C8B-B14F-4D97-AF65-F5344CB8AC3E}">
        <p14:creationId xmlns:p14="http://schemas.microsoft.com/office/powerpoint/2010/main" val="3141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0: Define the dimensions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150" y="1447800"/>
            <a:ext cx="59817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>
                <a:latin typeface="Courier New"/>
                <a:cs typeface="Courier New"/>
              </a:rPr>
              <a:t>! This example processes TWO profiles of 100 layers and</a:t>
            </a:r>
          </a:p>
          <a:p>
            <a:r>
              <a:rPr lang="en-US" sz="1200" dirty="0">
                <a:latin typeface="Courier New"/>
                <a:cs typeface="Courier New"/>
              </a:rPr>
              <a:t>  !                                          2 absorbers and</a:t>
            </a:r>
          </a:p>
          <a:p>
            <a:r>
              <a:rPr lang="en-US" sz="1200" dirty="0">
                <a:latin typeface="Courier New"/>
                <a:cs typeface="Courier New"/>
              </a:rPr>
              <a:t>  !                                          </a:t>
            </a:r>
            <a:r>
              <a:rPr lang="en-US" sz="1200" dirty="0" smtClean="0">
                <a:latin typeface="Courier New"/>
                <a:cs typeface="Courier New"/>
              </a:rPr>
              <a:t>2 </a:t>
            </a:r>
            <a:r>
              <a:rPr lang="en-US" sz="1200" dirty="0">
                <a:latin typeface="Courier New"/>
                <a:cs typeface="Courier New"/>
              </a:rPr>
              <a:t>clouds and</a:t>
            </a:r>
          </a:p>
          <a:p>
            <a:r>
              <a:rPr lang="en-US" sz="1200" dirty="0">
                <a:latin typeface="Courier New"/>
                <a:cs typeface="Courier New"/>
              </a:rPr>
              <a:t>  !                                          1 </a:t>
            </a:r>
            <a:r>
              <a:rPr lang="en-US" sz="1200" dirty="0" smtClean="0">
                <a:latin typeface="Courier New"/>
                <a:cs typeface="Courier New"/>
              </a:rPr>
              <a:t>aerosol.</a:t>
            </a:r>
            <a:r>
              <a:rPr lang="en-US" sz="1200" dirty="0">
                <a:latin typeface="Courier New"/>
                <a:cs typeface="Courier New"/>
              </a:rPr>
              <a:t>...</a:t>
            </a: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N_PROFILES</a:t>
            </a:r>
            <a:r>
              <a:rPr lang="en-US" sz="1200" dirty="0">
                <a:latin typeface="Courier New"/>
                <a:cs typeface="Courier New"/>
              </a:rPr>
              <a:t>  = 2</a:t>
            </a: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N_LAYERS</a:t>
            </a:r>
            <a:r>
              <a:rPr lang="en-US" sz="1200" dirty="0">
                <a:latin typeface="Courier New"/>
                <a:cs typeface="Courier New"/>
              </a:rPr>
              <a:t>    = </a:t>
            </a:r>
            <a:r>
              <a:rPr lang="en-US" sz="1200" dirty="0" smtClean="0">
                <a:latin typeface="Courier New"/>
                <a:cs typeface="Courier New"/>
              </a:rPr>
              <a:t>100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N_ABSORBERS</a:t>
            </a:r>
            <a:r>
              <a:rPr lang="en-US" sz="1200" dirty="0">
                <a:latin typeface="Courier New"/>
                <a:cs typeface="Courier New"/>
              </a:rPr>
              <a:t> = 2</a:t>
            </a: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N_CLOUDS</a:t>
            </a:r>
            <a:r>
              <a:rPr lang="en-US" sz="1200" dirty="0">
                <a:latin typeface="Courier New"/>
                <a:cs typeface="Courier New"/>
              </a:rPr>
              <a:t>    = </a:t>
            </a:r>
            <a:r>
              <a:rPr lang="en-US" sz="1200" dirty="0" smtClean="0">
                <a:latin typeface="Courier New"/>
                <a:cs typeface="Courier New"/>
              </a:rPr>
              <a:t>2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N_AEROSOLS</a:t>
            </a:r>
            <a:r>
              <a:rPr lang="en-US" sz="1200" dirty="0">
                <a:latin typeface="Courier New"/>
                <a:cs typeface="Courier New"/>
              </a:rPr>
              <a:t>  = 1</a:t>
            </a:r>
          </a:p>
          <a:p>
            <a:r>
              <a:rPr lang="en-US" sz="1200" dirty="0">
                <a:latin typeface="Courier New"/>
                <a:cs typeface="Courier New"/>
              </a:rPr>
              <a:t>  ! ...but only ONE Sensor at a time</a:t>
            </a:r>
          </a:p>
          <a:p>
            <a:r>
              <a:rPr lang="en-US" sz="1200" dirty="0">
                <a:latin typeface="Courier New"/>
                <a:cs typeface="Courier New"/>
              </a:rPr>
              <a:t>  INTEGER, PARAMETER :: </a:t>
            </a:r>
            <a:r>
              <a:rPr lang="en-US" sz="1200" b="1" dirty="0">
                <a:latin typeface="Courier New"/>
                <a:cs typeface="Courier New"/>
              </a:rPr>
              <a:t>N_SENSORS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smtClean="0">
                <a:latin typeface="Courier New"/>
                <a:cs typeface="Courier New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700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53200"/>
            <a:ext cx="5753100" cy="30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From: </a:t>
            </a:r>
            <a:r>
              <a:rPr lang="en-US" sz="1200" dirty="0" err="1" smtClean="0"/>
              <a:t>Banwell</a:t>
            </a:r>
            <a:r>
              <a:rPr lang="en-US" sz="1200" dirty="0" smtClean="0"/>
              <a:t>, C.N., 1983, “Fundamentals of Molecular Spectroscopy”, McGraw-Hill, London.</a:t>
            </a:r>
          </a:p>
        </p:txBody>
      </p:sp>
      <p:pic>
        <p:nvPicPr>
          <p:cNvPr id="4" name="Picture 3" descr="em-spectr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6" y="1354451"/>
            <a:ext cx="7936529" cy="45891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1524000"/>
            <a:ext cx="2133600" cy="4191000"/>
          </a:xfrm>
          <a:prstGeom prst="roundRect">
            <a:avLst/>
          </a:prstGeom>
          <a:solidFill>
            <a:schemeClr val="bg1">
              <a:lumMod val="75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Define the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300" y="2002810"/>
            <a:ext cx="567690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CHARACTER</a:t>
            </a:r>
            <a:r>
              <a:rPr lang="en-US" sz="1200" dirty="0">
                <a:latin typeface="Courier New"/>
                <a:cs typeface="Courier New"/>
              </a:rPr>
              <a:t>(256</a:t>
            </a:r>
            <a:r>
              <a:rPr lang="en-US" sz="1200" dirty="0" smtClean="0">
                <a:latin typeface="Courier New"/>
                <a:cs typeface="Courier New"/>
              </a:rPr>
              <a:t>)             , ALLOCATABLE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sensor_id</a:t>
            </a:r>
            <a:r>
              <a:rPr lang="en-US" sz="1200" dirty="0" smtClean="0">
                <a:latin typeface="Courier New"/>
                <a:cs typeface="Courier New"/>
              </a:rPr>
              <a:t>(:)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TYPE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CRTM_ChannelInfo_type</a:t>
            </a:r>
            <a:r>
              <a:rPr lang="en-US" sz="1200" dirty="0" smtClean="0">
                <a:latin typeface="Courier New"/>
                <a:cs typeface="Courier New"/>
              </a:rPr>
              <a:t>), ALLOCATABLE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(:)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CRTM_Geometry_type</a:t>
            </a:r>
            <a:r>
              <a:rPr lang="en-US" sz="1200" dirty="0">
                <a:latin typeface="Courier New"/>
                <a:cs typeface="Courier New"/>
              </a:rPr>
              <a:t>)   </a:t>
            </a:r>
            <a:r>
              <a:rPr lang="en-US" sz="1200" dirty="0" smtClean="0">
                <a:latin typeface="Courier New"/>
                <a:cs typeface="Courier New"/>
              </a:rPr>
              <a:t>, ALLOCATABLE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smtClean="0">
                <a:latin typeface="Courier New"/>
                <a:cs typeface="Courier New"/>
              </a:rPr>
              <a:t>geo(:)</a:t>
            </a:r>
            <a:endParaRPr lang="en-US" sz="1200" dirty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! Define the </a:t>
            </a:r>
            <a:r>
              <a:rPr lang="en-US" sz="1200" b="1" dirty="0">
                <a:latin typeface="Courier New"/>
                <a:cs typeface="Courier New"/>
              </a:rPr>
              <a:t>FORWARD</a:t>
            </a:r>
            <a:r>
              <a:rPr lang="en-US" sz="1200" dirty="0">
                <a:latin typeface="Courier New"/>
                <a:cs typeface="Courier New"/>
              </a:rPr>
              <a:t> variables</a:t>
            </a: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CRTM_Atmosphere_type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  <a:r>
              <a:rPr lang="en-US" sz="1200" dirty="0">
                <a:latin typeface="Courier New"/>
                <a:cs typeface="Courier New"/>
              </a:rPr>
              <a:t> , </a:t>
            </a:r>
            <a:r>
              <a:rPr lang="en-US" sz="1200" dirty="0" smtClean="0">
                <a:latin typeface="Courier New"/>
                <a:cs typeface="Courier New"/>
              </a:rPr>
              <a:t>ALLOCATABLE :</a:t>
            </a:r>
            <a:r>
              <a:rPr lang="en-US" sz="1200" dirty="0">
                <a:latin typeface="Courier New"/>
                <a:cs typeface="Courier New"/>
              </a:rPr>
              <a:t>: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(:)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CRTM_Surface_type</a:t>
            </a:r>
            <a:r>
              <a:rPr lang="en-US" sz="1200" dirty="0">
                <a:latin typeface="Courier New"/>
                <a:cs typeface="Courier New"/>
              </a:rPr>
              <a:t>)    </a:t>
            </a:r>
            <a:r>
              <a:rPr lang="en-US" sz="1200" dirty="0" smtClean="0">
                <a:latin typeface="Courier New"/>
                <a:cs typeface="Courier New"/>
              </a:rPr>
              <a:t>, ALLOCATABLE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(:)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CRTM_RTSolution_type</a:t>
            </a:r>
            <a:r>
              <a:rPr lang="en-US" sz="1200" dirty="0" smtClean="0">
                <a:latin typeface="Courier New"/>
                <a:cs typeface="Courier New"/>
              </a:rPr>
              <a:t>) , </a:t>
            </a:r>
            <a:r>
              <a:rPr lang="en-US" sz="1200" dirty="0">
                <a:latin typeface="Courier New"/>
                <a:cs typeface="Courier New"/>
              </a:rPr>
              <a:t>ALLOCATABLE :: </a:t>
            </a:r>
            <a:r>
              <a:rPr lang="en-US" sz="1200" dirty="0" err="1" smtClean="0">
                <a:latin typeface="Courier New"/>
                <a:cs typeface="Courier New"/>
              </a:rPr>
              <a:t>rts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:,:)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! Define the </a:t>
            </a:r>
            <a:r>
              <a:rPr lang="en-US" sz="1200" b="1" dirty="0">
                <a:latin typeface="Courier New"/>
                <a:cs typeface="Courier New"/>
              </a:rPr>
              <a:t>K-MATRIX</a:t>
            </a:r>
            <a:r>
              <a:rPr lang="en-US" sz="1200" dirty="0">
                <a:latin typeface="Courier New"/>
                <a:cs typeface="Courier New"/>
              </a:rPr>
              <a:t> variables</a:t>
            </a: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CRTM_Atmosphere_type</a:t>
            </a:r>
            <a:r>
              <a:rPr lang="en-US" sz="1200" dirty="0" smtClean="0">
                <a:latin typeface="Courier New"/>
                <a:cs typeface="Courier New"/>
              </a:rPr>
              <a:t>) , </a:t>
            </a:r>
            <a:r>
              <a:rPr lang="en-US" sz="1200" dirty="0">
                <a:latin typeface="Courier New"/>
                <a:cs typeface="Courier New"/>
              </a:rPr>
              <a:t>ALLOCATABLE :: </a:t>
            </a:r>
            <a:r>
              <a:rPr lang="en-US" sz="1200" dirty="0" err="1" smtClean="0">
                <a:latin typeface="Courier New"/>
                <a:cs typeface="Courier New"/>
              </a:rPr>
              <a:t>atm_K</a:t>
            </a:r>
            <a:r>
              <a:rPr lang="en-US" sz="1200" dirty="0">
                <a:latin typeface="Courier New"/>
                <a:cs typeface="Courier New"/>
              </a:rPr>
              <a:t>(:,:)</a:t>
            </a: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CRTM_Surface_type</a:t>
            </a:r>
            <a:r>
              <a:rPr lang="en-US" sz="1200" dirty="0">
                <a:latin typeface="Courier New"/>
                <a:cs typeface="Courier New"/>
              </a:rPr>
              <a:t>)   </a:t>
            </a:r>
            <a:r>
              <a:rPr lang="en-US" sz="1200" dirty="0" smtClean="0">
                <a:latin typeface="Courier New"/>
                <a:cs typeface="Courier New"/>
              </a:rPr>
              <a:t> , </a:t>
            </a:r>
            <a:r>
              <a:rPr lang="en-US" sz="1200" dirty="0">
                <a:latin typeface="Courier New"/>
                <a:cs typeface="Courier New"/>
              </a:rPr>
              <a:t>ALLOCATABLE :: </a:t>
            </a:r>
            <a:r>
              <a:rPr lang="en-US" sz="1200" dirty="0" err="1" smtClean="0">
                <a:latin typeface="Courier New"/>
                <a:cs typeface="Courier New"/>
              </a:rPr>
              <a:t>sfc_K</a:t>
            </a:r>
            <a:r>
              <a:rPr lang="en-US" sz="1200" dirty="0">
                <a:latin typeface="Courier New"/>
                <a:cs typeface="Courier New"/>
              </a:rPr>
              <a:t>(:,:)</a:t>
            </a:r>
          </a:p>
          <a:p>
            <a:r>
              <a:rPr lang="en-US" sz="1200" dirty="0">
                <a:latin typeface="Courier New"/>
                <a:cs typeface="Courier New"/>
              </a:rPr>
              <a:t>  TYPE(</a:t>
            </a:r>
            <a:r>
              <a:rPr lang="en-US" sz="1200" dirty="0" err="1">
                <a:latin typeface="Courier New"/>
                <a:cs typeface="Courier New"/>
              </a:rPr>
              <a:t>CRTM_RTSolution_type</a:t>
            </a:r>
            <a:r>
              <a:rPr lang="en-US" sz="1200" dirty="0" smtClean="0">
                <a:latin typeface="Courier New"/>
                <a:cs typeface="Courier New"/>
              </a:rPr>
              <a:t>) , </a:t>
            </a:r>
            <a:r>
              <a:rPr lang="en-US" sz="1200" dirty="0">
                <a:latin typeface="Courier New"/>
                <a:cs typeface="Courier New"/>
              </a:rPr>
              <a:t>ALLOCATABLE :: </a:t>
            </a:r>
            <a:r>
              <a:rPr lang="en-US" sz="1200" dirty="0" err="1" smtClean="0">
                <a:latin typeface="Courier New"/>
                <a:cs typeface="Courier New"/>
              </a:rPr>
              <a:t>rts_K</a:t>
            </a:r>
            <a:r>
              <a:rPr lang="en-US" sz="1200" dirty="0">
                <a:latin typeface="Courier New"/>
                <a:cs typeface="Courier New"/>
              </a:rPr>
              <a:t>(:</a:t>
            </a:r>
            <a:r>
              <a:rPr lang="en-US" sz="1200" dirty="0" smtClean="0">
                <a:latin typeface="Courier New"/>
                <a:cs typeface="Courier New"/>
              </a:rPr>
              <a:t>,:)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Let’s make everything </a:t>
            </a:r>
            <a:r>
              <a:rPr lang="en-US" dirty="0" err="1" smtClean="0"/>
              <a:t>allocatable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 for future expansion/changes.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2759520"/>
            <a:ext cx="8001000" cy="3107880"/>
            <a:chOff x="152400" y="2759520"/>
            <a:chExt cx="8001000" cy="3107880"/>
          </a:xfrm>
        </p:grpSpPr>
        <p:sp>
          <p:nvSpPr>
            <p:cNvPr id="7" name="Line Callout 2 (Accent Bar) 6"/>
            <p:cNvSpPr/>
            <p:nvPr/>
          </p:nvSpPr>
          <p:spPr>
            <a:xfrm>
              <a:off x="2971800" y="2759520"/>
              <a:ext cx="5181600" cy="82188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247001"/>
                <a:gd name="adj6" fmla="val -21692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2 (Accent Bar) 7"/>
            <p:cNvSpPr/>
            <p:nvPr/>
          </p:nvSpPr>
          <p:spPr>
            <a:xfrm>
              <a:off x="2971800" y="3685294"/>
              <a:ext cx="5181600" cy="765544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144675"/>
                <a:gd name="adj6" fmla="val -15969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48006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Note that the FORWARD and K-MATRIX variables are the same type.</a:t>
              </a:r>
            </a:p>
            <a:p>
              <a:endParaRPr lang="en-US" sz="1400" dirty="0"/>
            </a:p>
            <a:p>
              <a:r>
                <a:rPr lang="en-US" sz="1400" dirty="0" smtClean="0"/>
                <a:t>Done to </a:t>
              </a:r>
              <a:r>
                <a:rPr lang="en-US" sz="1400" dirty="0" err="1" smtClean="0"/>
                <a:t>minimise</a:t>
              </a:r>
              <a:r>
                <a:rPr lang="en-US" sz="1400" dirty="0" smtClean="0"/>
                <a:t> code maintenance, but means K-matrix variables cannot have extra internal dimensions, e.g. channels.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0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</a:t>
            </a:r>
            <a:r>
              <a:rPr lang="en-US" dirty="0" err="1" smtClean="0"/>
              <a:t>Initialise</a:t>
            </a:r>
            <a:r>
              <a:rPr lang="en-US" dirty="0" smtClean="0"/>
              <a:t> the CRTM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002810"/>
            <a:ext cx="5943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n_Sensors</a:t>
            </a:r>
            <a:r>
              <a:rPr lang="en-US" sz="1200" dirty="0" smtClean="0">
                <a:latin typeface="Courier New"/>
                <a:cs typeface="Courier New"/>
              </a:rPr>
              <a:t> = 1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ALLOCATE( </a:t>
            </a:r>
            <a:r>
              <a:rPr lang="en-US" sz="1200" dirty="0" err="1" smtClean="0">
                <a:latin typeface="Courier New"/>
                <a:cs typeface="Courier New"/>
              </a:rPr>
              <a:t>sensor_id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n_sensors</a:t>
            </a:r>
            <a:r>
              <a:rPr lang="en-US" sz="1200" dirty="0" smtClean="0">
                <a:latin typeface="Courier New"/>
                <a:cs typeface="Courier New"/>
              </a:rPr>
              <a:t>),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n_sensors</a:t>
            </a:r>
            <a:r>
              <a:rPr lang="en-US" sz="1200" dirty="0" smtClean="0">
                <a:latin typeface="Courier New"/>
                <a:cs typeface="Courier New"/>
              </a:rPr>
              <a:t>) )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sensor_id</a:t>
            </a:r>
            <a:r>
              <a:rPr lang="en-US" sz="1200" dirty="0" smtClean="0">
                <a:latin typeface="Courier New"/>
                <a:cs typeface="Courier New"/>
              </a:rPr>
              <a:t> = ‘</a:t>
            </a:r>
            <a:r>
              <a:rPr lang="en-US" sz="1200" dirty="0" err="1" smtClean="0">
                <a:latin typeface="Courier New"/>
                <a:cs typeface="Courier New"/>
              </a:rPr>
              <a:t>abi_gr</a:t>
            </a:r>
            <a:r>
              <a:rPr lang="en-US" sz="1200" dirty="0" smtClean="0">
                <a:latin typeface="Courier New"/>
                <a:cs typeface="Courier New"/>
              </a:rPr>
              <a:t>’</a:t>
            </a:r>
          </a:p>
          <a:p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emiscoeff_file</a:t>
            </a:r>
            <a:r>
              <a:rPr lang="en-US" sz="1200" dirty="0" smtClean="0">
                <a:latin typeface="Courier New"/>
                <a:cs typeface="Courier New"/>
              </a:rPr>
              <a:t> = </a:t>
            </a:r>
            <a:r>
              <a:rPr lang="en-US" sz="1200" dirty="0">
                <a:latin typeface="Courier New"/>
                <a:cs typeface="Courier New"/>
              </a:rPr>
              <a:t>'</a:t>
            </a:r>
            <a:r>
              <a:rPr lang="en-US" sz="1200" dirty="0" err="1" smtClean="0">
                <a:latin typeface="Courier New"/>
                <a:cs typeface="Courier New"/>
              </a:rPr>
              <a:t>Nalli.EmisCoeff.bin</a:t>
            </a:r>
            <a:r>
              <a:rPr lang="en-US" sz="1200" dirty="0" smtClean="0">
                <a:latin typeface="Courier New"/>
                <a:cs typeface="Courier New"/>
              </a:rPr>
              <a:t>’</a:t>
            </a:r>
          </a:p>
          <a:p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Error_Status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</a:t>
            </a:r>
            <a:r>
              <a:rPr lang="en-US" sz="1200" dirty="0" err="1">
                <a:latin typeface="Courier New"/>
                <a:cs typeface="Courier New"/>
              </a:rPr>
              <a:t>CRTM_Init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err="1" smtClean="0">
                <a:latin typeface="Courier New"/>
                <a:cs typeface="Courier New"/>
              </a:rPr>
              <a:t>sensor_id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         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          </a:t>
            </a:r>
            <a:r>
              <a:rPr lang="en-US" sz="1200" dirty="0" err="1" smtClean="0">
                <a:latin typeface="Courier New"/>
                <a:cs typeface="Courier New"/>
              </a:rPr>
              <a:t>EmisCoeff_File</a:t>
            </a:r>
            <a:r>
              <a:rPr lang="en-US" sz="1200" dirty="0" smtClean="0">
                <a:latin typeface="Courier New"/>
                <a:cs typeface="Courier New"/>
              </a:rPr>
              <a:t> = </a:t>
            </a:r>
            <a:r>
              <a:rPr lang="en-US" sz="1200" dirty="0" err="1" smtClean="0">
                <a:latin typeface="Courier New"/>
                <a:cs typeface="Courier New"/>
              </a:rPr>
              <a:t>emiscoeff_file</a:t>
            </a:r>
            <a:r>
              <a:rPr lang="en-US" sz="1200" dirty="0" smtClean="0">
                <a:latin typeface="Courier New"/>
                <a:cs typeface="Courier New"/>
              </a:rPr>
              <a:t> 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IF 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/= SUCCESS ) THEN 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END IF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Let’s </a:t>
            </a:r>
            <a:r>
              <a:rPr lang="en-US" dirty="0" err="1" smtClean="0"/>
              <a:t>initialise</a:t>
            </a:r>
            <a:r>
              <a:rPr lang="en-US" dirty="0" smtClean="0"/>
              <a:t> the CRTM for the GOES-R ABI.</a:t>
            </a:r>
          </a:p>
          <a:p>
            <a:r>
              <a:rPr lang="en-US" dirty="0" smtClean="0"/>
              <a:t>We’ll use the </a:t>
            </a:r>
            <a:r>
              <a:rPr lang="en-US" dirty="0" err="1" smtClean="0"/>
              <a:t>Nalli</a:t>
            </a:r>
            <a:r>
              <a:rPr lang="en-US" dirty="0" smtClean="0"/>
              <a:t> IR sea surface emissivity model.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3683536"/>
            <a:ext cx="6248400" cy="1498064"/>
            <a:chOff x="152400" y="3683536"/>
            <a:chExt cx="6248400" cy="1498064"/>
          </a:xfrm>
        </p:grpSpPr>
        <p:sp>
          <p:nvSpPr>
            <p:cNvPr id="13" name="Line Callout 2 (Accent Bar) 12"/>
            <p:cNvSpPr/>
            <p:nvPr/>
          </p:nvSpPr>
          <p:spPr>
            <a:xfrm>
              <a:off x="2971800" y="3683536"/>
              <a:ext cx="3429000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495890"/>
                <a:gd name="adj6" fmla="val -16952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4800600"/>
              <a:ext cx="53340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Error status integer results are either SUCCESS, FAILURE, or WARNING.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2057400"/>
            <a:ext cx="7772400" cy="990600"/>
            <a:chOff x="76200" y="2057400"/>
            <a:chExt cx="7772400" cy="990600"/>
          </a:xfrm>
        </p:grpSpPr>
        <p:sp>
          <p:nvSpPr>
            <p:cNvPr id="11" name="Line Callout 2 (Accent Bar) 10"/>
            <p:cNvSpPr/>
            <p:nvPr/>
          </p:nvSpPr>
          <p:spPr>
            <a:xfrm>
              <a:off x="2971800" y="2057400"/>
              <a:ext cx="4876800" cy="609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78113"/>
                <a:gd name="adj6" fmla="val -26484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" y="2209800"/>
              <a:ext cx="20574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Allocate the sensor dependent arrays.</a:t>
              </a:r>
            </a:p>
            <a:p>
              <a:r>
                <a:rPr lang="en-US" sz="1400" dirty="0" smtClean="0"/>
                <a:t>Use </a:t>
              </a:r>
              <a:r>
                <a:rPr lang="en-US" sz="1400" dirty="0" err="1" smtClean="0">
                  <a:latin typeface="Courier New"/>
                  <a:cs typeface="Courier New"/>
                </a:rPr>
                <a:t>abi_gr</a:t>
              </a:r>
              <a:r>
                <a:rPr lang="en-US" sz="1400" dirty="0" smtClean="0"/>
                <a:t> as example.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2819400"/>
            <a:ext cx="6477000" cy="1524000"/>
            <a:chOff x="152400" y="2819400"/>
            <a:chExt cx="6477000" cy="1524000"/>
          </a:xfrm>
        </p:grpSpPr>
        <p:sp>
          <p:nvSpPr>
            <p:cNvPr id="12" name="Line Callout 2 (Accent Bar) 11"/>
            <p:cNvSpPr/>
            <p:nvPr/>
          </p:nvSpPr>
          <p:spPr>
            <a:xfrm>
              <a:off x="2971800" y="2819400"/>
              <a:ext cx="3657600" cy="18288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224779"/>
                <a:gd name="adj6" fmla="val -23238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3200400"/>
              <a:ext cx="2590800" cy="1143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IR water </a:t>
              </a:r>
              <a:r>
                <a:rPr lang="en-US" sz="1400" dirty="0" err="1" smtClean="0"/>
                <a:t>EmisCoeff</a:t>
              </a:r>
              <a:r>
                <a:rPr lang="en-US" sz="1400" dirty="0" smtClean="0"/>
                <a:t> default filename is ‘</a:t>
              </a:r>
              <a:r>
                <a:rPr lang="en-US" sz="1400" dirty="0" err="1" smtClean="0">
                  <a:latin typeface="Courier New"/>
                  <a:cs typeface="Courier New"/>
                </a:rPr>
                <a:t>EmisCoeff.bin</a:t>
              </a:r>
              <a:r>
                <a:rPr lang="en-US" sz="1400" dirty="0" smtClean="0"/>
                <a:t>’, but we distribute the various files named by model for historical consistency only.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47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2b: Select channels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002810"/>
            <a:ext cx="61722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! Select </a:t>
            </a:r>
            <a:r>
              <a:rPr lang="en-US" sz="1200" dirty="0">
                <a:latin typeface="Courier New"/>
                <a:cs typeface="Courier New"/>
              </a:rPr>
              <a:t>the </a:t>
            </a:r>
            <a:r>
              <a:rPr lang="en-US" sz="1200" dirty="0" smtClean="0">
                <a:latin typeface="Courier New"/>
                <a:cs typeface="Courier New"/>
              </a:rPr>
              <a:t>channel subset to be processed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Error_Status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</a:t>
            </a:r>
            <a:r>
              <a:rPr lang="en-US" sz="1200" b="1" dirty="0" err="1">
                <a:latin typeface="Courier New"/>
                <a:cs typeface="Courier New"/>
              </a:rPr>
              <a:t>CRTM_ChannelInfo_Subset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1), &amp;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</a:t>
            </a:r>
            <a:r>
              <a:rPr lang="en-US" sz="1200" dirty="0" err="1" smtClean="0">
                <a:latin typeface="Courier New"/>
                <a:cs typeface="Courier New"/>
              </a:rPr>
              <a:t>Channel_Subset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(/ </a:t>
            </a:r>
            <a:r>
              <a:rPr lang="en-US" sz="1200" dirty="0" smtClean="0">
                <a:latin typeface="Courier New"/>
                <a:cs typeface="Courier New"/>
              </a:rPr>
              <a:t>16, 11, 13 /) 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IF (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/= SUCCESS ) THEN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END IF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! </a:t>
            </a:r>
            <a:r>
              <a:rPr lang="en-US" sz="1200" dirty="0">
                <a:latin typeface="Courier New"/>
                <a:cs typeface="Courier New"/>
              </a:rPr>
              <a:t>Determine the total number of </a:t>
            </a:r>
            <a:r>
              <a:rPr lang="en-US" sz="1200" dirty="0" smtClean="0">
                <a:latin typeface="Courier New"/>
                <a:cs typeface="Courier New"/>
              </a:rPr>
              <a:t>channels to be processed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latin typeface="Courier New"/>
                <a:cs typeface="Courier New"/>
              </a:rPr>
              <a:t>n_Channels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= </a:t>
            </a:r>
            <a:r>
              <a:rPr lang="en-US" sz="1200" b="1" dirty="0" err="1" smtClean="0">
                <a:latin typeface="Courier New"/>
                <a:cs typeface="Courier New"/>
              </a:rPr>
              <a:t>CRTM_ChannelInfo_n_Channels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(1)) 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! The list of channels to be processed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>
                <a:latin typeface="Courier New"/>
                <a:cs typeface="Courier New"/>
              </a:rPr>
              <a:t>WRITE( *,'(1x,10i5)' </a:t>
            </a:r>
            <a:r>
              <a:rPr lang="en-US" sz="1200" dirty="0" smtClean="0">
                <a:latin typeface="Courier New"/>
                <a:cs typeface="Courier New"/>
              </a:rPr>
              <a:t>) </a:t>
            </a:r>
            <a:r>
              <a:rPr lang="en-US" sz="1200" b="1" dirty="0" err="1" smtClean="0">
                <a:latin typeface="Courier New"/>
                <a:cs typeface="Courier New"/>
              </a:rPr>
              <a:t>CRTM_ChannelInfo_Channels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Default is to process ALL channels for a sensor.</a:t>
            </a:r>
          </a:p>
          <a:p>
            <a:r>
              <a:rPr lang="en-US" dirty="0" smtClean="0"/>
              <a:t>New </a:t>
            </a:r>
            <a:r>
              <a:rPr lang="en-US" b="1" dirty="0" err="1" smtClean="0">
                <a:latin typeface="Courier New"/>
                <a:cs typeface="Courier New"/>
              </a:rPr>
              <a:t>ChannelInfo</a:t>
            </a:r>
            <a:r>
              <a:rPr lang="en-US" dirty="0" smtClean="0"/>
              <a:t> procedures allow user selection.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057400"/>
            <a:ext cx="7315200" cy="1371600"/>
            <a:chOff x="457200" y="2057400"/>
            <a:chExt cx="7315200" cy="1371600"/>
          </a:xfrm>
        </p:grpSpPr>
        <p:sp>
          <p:nvSpPr>
            <p:cNvPr id="11" name="Line Callout 2 (Accent Bar) 10"/>
            <p:cNvSpPr/>
            <p:nvPr/>
          </p:nvSpPr>
          <p:spPr>
            <a:xfrm>
              <a:off x="2819400" y="2057400"/>
              <a:ext cx="4953000" cy="762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78113"/>
                <a:gd name="adj6" fmla="val -26484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2590800"/>
              <a:ext cx="20574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Channel list is sorted into ascending order regardless of order specified in subset.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3a: Allocate ARRAYS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002810"/>
            <a:ext cx="6172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! Allocate </a:t>
            </a:r>
            <a:r>
              <a:rPr lang="en-US" sz="1200" dirty="0">
                <a:latin typeface="Courier New"/>
                <a:cs typeface="Courier New"/>
              </a:rPr>
              <a:t>the ARRAYS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ALLOCATE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b="1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(N_PROFILES)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(N_PROFILES), </a:t>
            </a:r>
            <a:r>
              <a:rPr lang="en-US" sz="1200" b="1" dirty="0" smtClean="0">
                <a:latin typeface="Courier New"/>
                <a:cs typeface="Courier New"/>
              </a:rPr>
              <a:t>geo</a:t>
            </a:r>
            <a:r>
              <a:rPr lang="en-US" sz="1200" dirty="0" smtClean="0">
                <a:latin typeface="Courier New"/>
                <a:cs typeface="Courier New"/>
              </a:rPr>
              <a:t>(N_PROFILES),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</a:t>
            </a:r>
            <a:r>
              <a:rPr lang="en-US" sz="1200" b="1" dirty="0" err="1" smtClean="0">
                <a:latin typeface="Courier New"/>
                <a:cs typeface="Courier New"/>
              </a:rPr>
              <a:t>rts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n_channels</a:t>
            </a:r>
            <a:r>
              <a:rPr lang="en-US" sz="1200" dirty="0" smtClean="0">
                <a:latin typeface="Courier New"/>
                <a:cs typeface="Courier New"/>
              </a:rPr>
              <a:t>, N_PROFILES), &amp;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          </a:t>
            </a:r>
            <a:r>
              <a:rPr lang="en-US" sz="1200" b="1" dirty="0" err="1" smtClean="0">
                <a:latin typeface="Courier New"/>
                <a:cs typeface="Courier New"/>
              </a:rPr>
              <a:t>atm_K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n_channels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smtClean="0">
                <a:latin typeface="Courier New"/>
                <a:cs typeface="Courier New"/>
              </a:rPr>
              <a:t>N_PROFILES)</a:t>
            </a:r>
            <a:r>
              <a:rPr lang="en-US" sz="1200" dirty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</a:t>
            </a:r>
            <a:r>
              <a:rPr lang="en-US" sz="1200" b="1" dirty="0" err="1" smtClean="0">
                <a:latin typeface="Courier New"/>
                <a:cs typeface="Courier New"/>
              </a:rPr>
              <a:t>sfc_K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n_channels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smtClean="0">
                <a:latin typeface="Courier New"/>
                <a:cs typeface="Courier New"/>
              </a:rPr>
              <a:t>N_PROFILES)</a:t>
            </a:r>
            <a:r>
              <a:rPr lang="en-US" sz="1200" dirty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</a:t>
            </a:r>
            <a:r>
              <a:rPr lang="en-US" sz="1200" b="1" dirty="0" err="1" smtClean="0">
                <a:latin typeface="Courier New"/>
                <a:cs typeface="Courier New"/>
              </a:rPr>
              <a:t>rts_K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n_channels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smtClean="0">
                <a:latin typeface="Courier New"/>
                <a:cs typeface="Courier New"/>
              </a:rPr>
              <a:t>N_PROFILES)</a:t>
            </a:r>
            <a:r>
              <a:rPr lang="en-US" sz="1200" dirty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STAT = </a:t>
            </a:r>
            <a:r>
              <a:rPr lang="en-US" sz="1200" dirty="0" err="1">
                <a:latin typeface="Courier New"/>
                <a:cs typeface="Courier New"/>
              </a:rPr>
              <a:t>Allocate_Status</a:t>
            </a:r>
            <a:r>
              <a:rPr lang="en-US" sz="1200" dirty="0">
                <a:latin typeface="Courier New"/>
                <a:cs typeface="Courier New"/>
              </a:rPr>
              <a:t> )</a:t>
            </a:r>
          </a:p>
          <a:p>
            <a:r>
              <a:rPr lang="en-US" sz="1200" dirty="0">
                <a:latin typeface="Courier New"/>
                <a:cs typeface="Courier New"/>
              </a:rPr>
              <a:t>  IF ( </a:t>
            </a:r>
            <a:r>
              <a:rPr lang="en-US" sz="1200" dirty="0" err="1">
                <a:latin typeface="Courier New"/>
                <a:cs typeface="Courier New"/>
              </a:rPr>
              <a:t>Allocate_Status</a:t>
            </a:r>
            <a:r>
              <a:rPr lang="en-US" sz="1200" dirty="0">
                <a:latin typeface="Courier New"/>
                <a:cs typeface="Courier New"/>
              </a:rPr>
              <a:t> /= 0 ) THEN 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>
                <a:latin typeface="Courier New"/>
                <a:cs typeface="Courier New"/>
              </a:rPr>
              <a:t>END </a:t>
            </a:r>
            <a:r>
              <a:rPr lang="en-US" sz="1200" dirty="0" smtClean="0">
                <a:latin typeface="Courier New"/>
                <a:cs typeface="Courier New"/>
              </a:rPr>
              <a:t>IF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Don’t confuse structure arrays with the structure components.</a:t>
            </a:r>
          </a:p>
          <a:p>
            <a:r>
              <a:rPr lang="en-US" dirty="0" smtClean="0"/>
              <a:t>Both need to be allocated.</a:t>
            </a:r>
          </a:p>
        </p:txBody>
      </p:sp>
    </p:spTree>
    <p:extLst>
      <p:ext uri="{BB962C8B-B14F-4D97-AF65-F5344CB8AC3E}">
        <p14:creationId xmlns:p14="http://schemas.microsoft.com/office/powerpoint/2010/main" val="11478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3b: Allocate STRUCTURES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002810"/>
            <a:ext cx="617220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! The input FORWARD structure</a:t>
            </a:r>
          </a:p>
          <a:p>
            <a:r>
              <a:rPr lang="en-US" sz="1200" dirty="0">
                <a:latin typeface="Courier New"/>
                <a:cs typeface="Courier New"/>
              </a:rPr>
              <a:t>  CALL </a:t>
            </a:r>
            <a:r>
              <a:rPr lang="en-US" sz="1200" b="1" dirty="0" err="1">
                <a:latin typeface="Courier New"/>
                <a:cs typeface="Courier New"/>
              </a:rPr>
              <a:t>CRTM_Atmosphere_Create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, </a:t>
            </a:r>
            <a:r>
              <a:rPr lang="en-US" sz="1200" dirty="0">
                <a:latin typeface="Courier New"/>
                <a:cs typeface="Courier New"/>
              </a:rPr>
              <a:t>N_LAYERS, N_ABSORBERS, N_CLOUDS, N_AEROSOLS )</a:t>
            </a:r>
          </a:p>
          <a:p>
            <a:r>
              <a:rPr lang="en-US" sz="1200" dirty="0">
                <a:latin typeface="Courier New"/>
                <a:cs typeface="Courier New"/>
              </a:rPr>
              <a:t>  IF ( ANY(.NOT. </a:t>
            </a:r>
            <a:r>
              <a:rPr lang="en-US" sz="1200" b="1" dirty="0" err="1">
                <a:latin typeface="Courier New"/>
                <a:cs typeface="Courier New"/>
              </a:rPr>
              <a:t>CRTM_Atmosphere_Associated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  <a:r>
              <a:rPr lang="en-US" sz="1200" dirty="0">
                <a:latin typeface="Courier New"/>
                <a:cs typeface="Courier New"/>
              </a:rPr>
              <a:t>) ) THEN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END </a:t>
            </a:r>
            <a:r>
              <a:rPr lang="en-US" sz="1200" dirty="0">
                <a:latin typeface="Courier New"/>
                <a:cs typeface="Courier New"/>
              </a:rPr>
              <a:t>IF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! The output K-MATRIX structure</a:t>
            </a:r>
          </a:p>
          <a:p>
            <a:r>
              <a:rPr lang="en-US" sz="1200" dirty="0">
                <a:latin typeface="Courier New"/>
                <a:cs typeface="Courier New"/>
              </a:rPr>
              <a:t>  CALL </a:t>
            </a:r>
            <a:r>
              <a:rPr lang="en-US" sz="1200" b="1" dirty="0" err="1">
                <a:latin typeface="Courier New"/>
                <a:cs typeface="Courier New"/>
              </a:rPr>
              <a:t>CRTM_Atmosphere_Create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</a:t>
            </a:r>
            <a:r>
              <a:rPr lang="en-US" sz="1200" dirty="0" err="1" smtClean="0">
                <a:latin typeface="Courier New"/>
                <a:cs typeface="Courier New"/>
              </a:rPr>
              <a:t>atm_K</a:t>
            </a:r>
            <a:r>
              <a:rPr lang="en-US" sz="1200" dirty="0">
                <a:latin typeface="Courier New"/>
                <a:cs typeface="Courier New"/>
              </a:rPr>
              <a:t>, N_LAYERS, N_ABSORBERS, N_CLOUDS, N_AEROSOLS )</a:t>
            </a:r>
          </a:p>
          <a:p>
            <a:r>
              <a:rPr lang="en-US" sz="1200" dirty="0">
                <a:latin typeface="Courier New"/>
                <a:cs typeface="Courier New"/>
              </a:rPr>
              <a:t>  IF ( ANY(.NOT. </a:t>
            </a:r>
            <a:r>
              <a:rPr lang="en-US" sz="1200" b="1" dirty="0" err="1">
                <a:latin typeface="Courier New"/>
                <a:cs typeface="Courier New"/>
              </a:rPr>
              <a:t>CRTM_Atmosphere_Associated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atm_K</a:t>
            </a:r>
            <a:r>
              <a:rPr lang="en-US" sz="1200" dirty="0">
                <a:latin typeface="Courier New"/>
                <a:cs typeface="Courier New"/>
              </a:rPr>
              <a:t>)) ) THEN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END IF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Recall that structure creation procedures are ELEMENTAL.</a:t>
            </a:r>
          </a:p>
          <a:p>
            <a:r>
              <a:rPr lang="en-US" dirty="0" smtClean="0"/>
              <a:t>Only allocation of the atmosphere structure is mandatory.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2209800"/>
            <a:ext cx="7696200" cy="1219200"/>
            <a:chOff x="457200" y="2209800"/>
            <a:chExt cx="7696200" cy="1219200"/>
          </a:xfrm>
        </p:grpSpPr>
        <p:sp>
          <p:nvSpPr>
            <p:cNvPr id="8" name="Line Callout 2 (Accent Bar) 7"/>
            <p:cNvSpPr/>
            <p:nvPr/>
          </p:nvSpPr>
          <p:spPr>
            <a:xfrm>
              <a:off x="2819400" y="2209800"/>
              <a:ext cx="5334000" cy="381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114553"/>
                <a:gd name="adj6" fmla="val -24540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90800"/>
              <a:ext cx="20574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Elemental procedures make allocation of structure arrays simple(r).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3886200"/>
            <a:ext cx="7696200" cy="1371600"/>
            <a:chOff x="457200" y="2057400"/>
            <a:chExt cx="7696200" cy="1371600"/>
          </a:xfrm>
        </p:grpSpPr>
        <p:sp>
          <p:nvSpPr>
            <p:cNvPr id="11" name="Line Callout 2 (Accent Bar) 10"/>
            <p:cNvSpPr/>
            <p:nvPr/>
          </p:nvSpPr>
          <p:spPr>
            <a:xfrm>
              <a:off x="2819400" y="2057400"/>
              <a:ext cx="5334000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256263"/>
                <a:gd name="adj6" fmla="val -21868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590800"/>
              <a:ext cx="20574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Note the use of the </a:t>
              </a:r>
              <a:r>
                <a:rPr lang="en-US" sz="1400" dirty="0" smtClean="0">
                  <a:latin typeface="Courier New"/>
                  <a:cs typeface="Courier New"/>
                </a:rPr>
                <a:t>ANY()</a:t>
              </a:r>
              <a:r>
                <a:rPr lang="en-US" sz="1400" dirty="0" smtClean="0"/>
                <a:t> intrinsic..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29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Assign input data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1219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Once the structures are allocated, fill them with the necessary data.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ChannelInfo</a:t>
            </a:r>
            <a:r>
              <a:rPr lang="en-US" dirty="0" smtClean="0"/>
              <a:t> is handled via </a:t>
            </a:r>
            <a:r>
              <a:rPr lang="en-US" dirty="0" err="1" smtClean="0"/>
              <a:t>initialisation</a:t>
            </a:r>
            <a:r>
              <a:rPr lang="en-US" dirty="0" smtClean="0"/>
              <a:t> and procedures.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Atmosphere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Surface</a:t>
            </a:r>
            <a:r>
              <a:rPr lang="en-US" dirty="0" smtClean="0"/>
              <a:t> are assigned values as appropriate.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2590800"/>
            <a:ext cx="4267200" cy="3416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Land_Coverage</a:t>
            </a:r>
            <a:r>
              <a:rPr lang="en-US" sz="1200" dirty="0">
                <a:latin typeface="Courier New"/>
                <a:cs typeface="Courier New"/>
              </a:rPr>
              <a:t>    = 1.0_fp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Land_Type</a:t>
            </a:r>
            <a:r>
              <a:rPr lang="en-US" sz="1200" dirty="0">
                <a:latin typeface="Courier New"/>
                <a:cs typeface="Courier New"/>
              </a:rPr>
              <a:t>        = SCRUB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Land_Temperature</a:t>
            </a:r>
            <a:r>
              <a:rPr lang="en-US" sz="1200" dirty="0">
                <a:latin typeface="Courier New"/>
                <a:cs typeface="Courier New"/>
              </a:rPr>
              <a:t> = 318.0_fp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smtClean="0">
                <a:latin typeface="Courier New"/>
                <a:cs typeface="Courier New"/>
              </a:rPr>
              <a:t>LAI              </a:t>
            </a:r>
            <a:r>
              <a:rPr lang="en-US" sz="1200" dirty="0">
                <a:latin typeface="Courier New"/>
                <a:cs typeface="Courier New"/>
              </a:rPr>
              <a:t>= 1.70_fp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Soil_Type</a:t>
            </a:r>
            <a:r>
              <a:rPr lang="en-US" sz="1200" dirty="0">
                <a:latin typeface="Courier New"/>
                <a:cs typeface="Courier New"/>
              </a:rPr>
              <a:t>        = MEDIUM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Vegetation_Type</a:t>
            </a:r>
            <a:r>
              <a:rPr lang="en-US" sz="1200" dirty="0">
                <a:latin typeface="Courier New"/>
                <a:cs typeface="Courier New"/>
              </a:rPr>
              <a:t>  = GROUNDCOVER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1)%Climatology    = TROPICAL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Absorber_Id</a:t>
            </a:r>
            <a:r>
              <a:rPr lang="en-US" sz="1200" dirty="0">
                <a:latin typeface="Courier New"/>
                <a:cs typeface="Courier New"/>
              </a:rPr>
              <a:t>    =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(</a:t>
            </a:r>
            <a:r>
              <a:rPr lang="en-US" sz="1200" dirty="0">
                <a:latin typeface="Courier New"/>
                <a:cs typeface="Courier New"/>
              </a:rPr>
              <a:t>/ </a:t>
            </a:r>
            <a:r>
              <a:rPr lang="en-US" sz="1200" dirty="0" smtClean="0">
                <a:latin typeface="Courier New"/>
                <a:cs typeface="Courier New"/>
              </a:rPr>
              <a:t>H2O_ID, </a:t>
            </a:r>
            <a:r>
              <a:rPr lang="en-US" sz="1200" dirty="0">
                <a:latin typeface="Courier New"/>
                <a:cs typeface="Courier New"/>
              </a:rPr>
              <a:t>O3_ID /)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Absorber_Units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(</a:t>
            </a:r>
            <a:r>
              <a:rPr lang="en-US" sz="1200" dirty="0">
                <a:latin typeface="Courier New"/>
                <a:cs typeface="Courier New"/>
              </a:rPr>
              <a:t>/ MASS_MIXING_RATIO_UNITS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</a:t>
            </a:r>
            <a:r>
              <a:rPr lang="en-US" sz="1200" dirty="0">
                <a:latin typeface="Courier New"/>
                <a:cs typeface="Courier New"/>
              </a:rPr>
              <a:t>VOLUME_MIXING_RATIO_UNITS /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</a:t>
            </a:r>
            <a:r>
              <a:rPr lang="en-US" sz="1200" dirty="0" err="1">
                <a:latin typeface="Courier New"/>
                <a:cs typeface="Courier New"/>
              </a:rPr>
              <a:t>Level_Pressure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</a:t>
            </a:r>
            <a:r>
              <a:rPr lang="en-US" sz="1200" dirty="0" smtClean="0">
                <a:latin typeface="Courier New"/>
                <a:cs typeface="Courier New"/>
              </a:rPr>
              <a:t>%Pressure </a:t>
            </a:r>
            <a:r>
              <a:rPr lang="en-US" sz="1200" dirty="0">
                <a:latin typeface="Courier New"/>
                <a:cs typeface="Courier New"/>
              </a:rPr>
              <a:t>=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</a:t>
            </a:r>
            <a:r>
              <a:rPr lang="en-US" sz="1200" dirty="0" smtClean="0">
                <a:latin typeface="Courier New"/>
                <a:cs typeface="Courier New"/>
              </a:rPr>
              <a:t>%Temperature </a:t>
            </a:r>
            <a:r>
              <a:rPr lang="en-US" sz="1200" dirty="0">
                <a:latin typeface="Courier New"/>
                <a:cs typeface="Courier New"/>
              </a:rPr>
              <a:t>=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</a:t>
            </a:r>
            <a:r>
              <a:rPr lang="en-US" sz="1200" dirty="0" smtClean="0">
                <a:latin typeface="Courier New"/>
                <a:cs typeface="Courier New"/>
              </a:rPr>
              <a:t>%Absorber(:,1) = …H2O data…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1)%Absorber(:</a:t>
            </a:r>
            <a:r>
              <a:rPr lang="en-US" sz="1200" dirty="0" smtClean="0">
                <a:latin typeface="Courier New"/>
                <a:cs typeface="Courier New"/>
              </a:rPr>
              <a:t>,2) </a:t>
            </a:r>
            <a:r>
              <a:rPr lang="en-US" sz="1200" dirty="0">
                <a:latin typeface="Courier New"/>
                <a:cs typeface="Courier New"/>
              </a:rPr>
              <a:t>= </a:t>
            </a:r>
            <a:r>
              <a:rPr lang="en-US" sz="1200" dirty="0" smtClean="0">
                <a:latin typeface="Courier New"/>
                <a:cs typeface="Courier New"/>
              </a:rPr>
              <a:t>…O3 </a:t>
            </a:r>
            <a:r>
              <a:rPr lang="en-US" sz="1200" dirty="0">
                <a:latin typeface="Courier New"/>
                <a:cs typeface="Courier New"/>
              </a:rPr>
              <a:t>data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  <a:endParaRPr lang="en-US" sz="1200" dirty="0">
              <a:latin typeface="Courier New"/>
              <a:cs typeface="Courier Ne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" y="2667000"/>
            <a:ext cx="7010400" cy="1066800"/>
            <a:chOff x="-909643" y="2089389"/>
            <a:chExt cx="8870211" cy="1066800"/>
          </a:xfrm>
        </p:grpSpPr>
        <p:sp>
          <p:nvSpPr>
            <p:cNvPr id="18" name="Line Callout 2 (Accent Bar) 17"/>
            <p:cNvSpPr/>
            <p:nvPr/>
          </p:nvSpPr>
          <p:spPr>
            <a:xfrm>
              <a:off x="3386807" y="2089389"/>
              <a:ext cx="4573761" cy="10668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38473"/>
                <a:gd name="adj6" fmla="val -29363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909643" y="2317989"/>
              <a:ext cx="2988875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Surface data can be specified for multiple surface types: land, water, snow, and 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3886198"/>
            <a:ext cx="7391401" cy="1371601"/>
            <a:chOff x="-1365576" y="2365645"/>
            <a:chExt cx="9036899" cy="795065"/>
          </a:xfrm>
        </p:grpSpPr>
        <p:sp>
          <p:nvSpPr>
            <p:cNvPr id="21" name="Line Callout 2 (Accent Bar) 20"/>
            <p:cNvSpPr/>
            <p:nvPr/>
          </p:nvSpPr>
          <p:spPr>
            <a:xfrm>
              <a:off x="3244613" y="2386568"/>
              <a:ext cx="4426710" cy="64163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37961"/>
                <a:gd name="adj6" fmla="val -24221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365576" y="2365645"/>
              <a:ext cx="4006048" cy="795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20650" indent="-120650">
                <a:buFont typeface="Arial"/>
                <a:buChar char="•"/>
              </a:pPr>
              <a:r>
                <a:rPr lang="en-US" sz="1400" dirty="0" smtClean="0"/>
                <a:t>Climatology required for “profile extension”. </a:t>
              </a:r>
            </a:p>
            <a:p>
              <a:pPr marL="120650" indent="-120650">
                <a:buFont typeface="Arial"/>
                <a:buChar char="•"/>
              </a:pPr>
              <a:r>
                <a:rPr lang="en-US" sz="1400" dirty="0" smtClean="0"/>
                <a:t>Absorber id is needed to identify the absorber.</a:t>
              </a:r>
            </a:p>
            <a:p>
              <a:pPr marL="120650" indent="-120650">
                <a:buFont typeface="Arial"/>
                <a:buChar char="•"/>
              </a:pPr>
              <a:r>
                <a:rPr lang="en-US" sz="1400" dirty="0" smtClean="0"/>
                <a:t>Absorber units are currently fixed: g/kg for 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O, </a:t>
              </a:r>
              <a:r>
                <a:rPr lang="en-US" sz="1400" dirty="0" err="1" smtClean="0"/>
                <a:t>ppmv</a:t>
              </a:r>
              <a:r>
                <a:rPr lang="en-US" sz="1400" dirty="0" smtClean="0"/>
                <a:t> for everything else.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0600" y="5577106"/>
            <a:ext cx="6705600" cy="614818"/>
            <a:chOff x="-520050" y="2401074"/>
            <a:chExt cx="8484551" cy="614818"/>
          </a:xfrm>
        </p:grpSpPr>
        <p:sp>
          <p:nvSpPr>
            <p:cNvPr id="24" name="Line Callout 2 (Accent Bar) 23"/>
            <p:cNvSpPr/>
            <p:nvPr/>
          </p:nvSpPr>
          <p:spPr>
            <a:xfrm>
              <a:off x="3386808" y="2401074"/>
              <a:ext cx="4577693" cy="381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97051"/>
                <a:gd name="adj6" fmla="val -23597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520050" y="2462768"/>
              <a:ext cx="2988876" cy="5531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The order of absorber data must match the absorber identifier.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31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Assign input data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Atmosphere</a:t>
            </a:r>
            <a:r>
              <a:rPr lang="en-US" dirty="0" smtClean="0"/>
              <a:t> component </a:t>
            </a:r>
            <a:r>
              <a:rPr lang="en-US" b="1" dirty="0" smtClean="0">
                <a:latin typeface="Courier New"/>
                <a:cs typeface="Courier New"/>
              </a:rPr>
              <a:t>Cloud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Aerosol</a:t>
            </a:r>
            <a:r>
              <a:rPr lang="en-US" dirty="0" smtClean="0"/>
              <a:t> are also assigned data as appropriate.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1981200"/>
            <a:ext cx="5867400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! Some </a:t>
            </a:r>
            <a:r>
              <a:rPr lang="en-US" sz="1200" dirty="0" smtClean="0">
                <a:latin typeface="Courier New"/>
                <a:cs typeface="Courier New"/>
              </a:rPr>
              <a:t>cloud </a:t>
            </a:r>
            <a:r>
              <a:rPr lang="en-US" sz="1200" dirty="0">
                <a:latin typeface="Courier New"/>
                <a:cs typeface="Courier New"/>
              </a:rPr>
              <a:t>data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k1 </a:t>
            </a:r>
            <a:r>
              <a:rPr lang="en-US" sz="1200" dirty="0">
                <a:latin typeface="Courier New"/>
                <a:cs typeface="Courier New"/>
              </a:rPr>
              <a:t>= 75  ! Pressure[k1] = 650.104hPa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k2 </a:t>
            </a:r>
            <a:r>
              <a:rPr lang="en-US" sz="1200" dirty="0">
                <a:latin typeface="Courier New"/>
                <a:cs typeface="Courier New"/>
              </a:rPr>
              <a:t>= 79  ! Pressure[k2] = 741.693hPa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1)%Cloud(1)%Type = WATER_CLOUD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1)%Cloud(1)%</a:t>
            </a:r>
            <a:r>
              <a:rPr lang="en-US" sz="1200" dirty="0" err="1">
                <a:latin typeface="Courier New"/>
                <a:cs typeface="Courier New"/>
              </a:rPr>
              <a:t>Effective_Radius</a:t>
            </a:r>
            <a:r>
              <a:rPr lang="en-US" sz="1200" dirty="0">
                <a:latin typeface="Courier New"/>
                <a:cs typeface="Courier New"/>
              </a:rPr>
              <a:t>(k1:k2) = 20.0_fp ! </a:t>
            </a:r>
            <a:r>
              <a:rPr lang="en-US" sz="1200" dirty="0" smtClean="0">
                <a:latin typeface="Courier New"/>
                <a:cs typeface="Courier New"/>
              </a:rPr>
              <a:t>Microns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1)%Cloud(1)%</a:t>
            </a:r>
            <a:r>
              <a:rPr lang="en-US" sz="1200" dirty="0" err="1">
                <a:latin typeface="Courier New"/>
                <a:cs typeface="Courier New"/>
              </a:rPr>
              <a:t>Water_Content</a:t>
            </a:r>
            <a:r>
              <a:rPr lang="en-US" sz="1200" dirty="0">
                <a:latin typeface="Courier New"/>
                <a:cs typeface="Courier New"/>
              </a:rPr>
              <a:t>(k1:k2)    = 5.0_fp  ! kg/m^2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! </a:t>
            </a:r>
            <a:r>
              <a:rPr lang="en-US" sz="1200" dirty="0">
                <a:latin typeface="Courier New"/>
                <a:cs typeface="Courier New"/>
              </a:rPr>
              <a:t>Some pretend aerosol data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k1 </a:t>
            </a:r>
            <a:r>
              <a:rPr lang="en-US" sz="1200" dirty="0">
                <a:latin typeface="Courier New"/>
                <a:cs typeface="Courier New"/>
              </a:rPr>
              <a:t>= 83  ! Pressure[k1] = 840.016hPa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k2 </a:t>
            </a:r>
            <a:r>
              <a:rPr lang="en-US" sz="1200" dirty="0">
                <a:latin typeface="Courier New"/>
                <a:cs typeface="Courier New"/>
              </a:rPr>
              <a:t>= 85  ! Pressure[k2] = 891.679hPa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1)%Aerosol(1)%Type = DUST_AEROSOL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1)%Aerosol(1)%</a:t>
            </a:r>
            <a:r>
              <a:rPr lang="en-US" sz="1200" dirty="0" err="1">
                <a:latin typeface="Courier New"/>
                <a:cs typeface="Courier New"/>
              </a:rPr>
              <a:t>Effective_Radius</a:t>
            </a:r>
            <a:r>
              <a:rPr lang="en-US" sz="1200" dirty="0">
                <a:latin typeface="Courier New"/>
                <a:cs typeface="Courier New"/>
              </a:rPr>
              <a:t>(k1:k2) = 2.0_fp ! microns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>
                <a:latin typeface="Courier New"/>
                <a:cs typeface="Courier New"/>
              </a:rPr>
              <a:t>1)%Aerosol(1)%Concentration(k1:k2)    = 5.0_fp ! kg/m^</a:t>
            </a:r>
            <a:r>
              <a:rPr lang="en-US" sz="1200" dirty="0" smtClean="0">
                <a:latin typeface="Courier New"/>
                <a:cs typeface="Courier New"/>
              </a:rPr>
              <a:t>2</a:t>
            </a:r>
            <a:endParaRPr lang="en-US" sz="1200" dirty="0">
              <a:latin typeface="Courier New"/>
              <a:cs typeface="Courier Ne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2514600"/>
            <a:ext cx="5897284" cy="838200"/>
            <a:chOff x="-1102473" y="2546589"/>
            <a:chExt cx="7461796" cy="838200"/>
          </a:xfrm>
        </p:grpSpPr>
        <p:sp>
          <p:nvSpPr>
            <p:cNvPr id="18" name="Line Callout 2 (Accent Bar) 17"/>
            <p:cNvSpPr/>
            <p:nvPr/>
          </p:nvSpPr>
          <p:spPr>
            <a:xfrm>
              <a:off x="2309877" y="2607847"/>
              <a:ext cx="4049446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167128"/>
                <a:gd name="adj6" fmla="val -32705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102473" y="2546589"/>
              <a:ext cx="2410384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Other cloud types are ICE, RAIN, SNOW, GRAUPEL, and HAIL.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1" y="3810001"/>
            <a:ext cx="6477000" cy="1066799"/>
            <a:chOff x="-1365575" y="2674836"/>
            <a:chExt cx="7918931" cy="618383"/>
          </a:xfrm>
        </p:grpSpPr>
        <p:sp>
          <p:nvSpPr>
            <p:cNvPr id="21" name="Line Callout 2 (Accent Bar) 20"/>
            <p:cNvSpPr/>
            <p:nvPr/>
          </p:nvSpPr>
          <p:spPr>
            <a:xfrm>
              <a:off x="2222145" y="2700819"/>
              <a:ext cx="4331211" cy="13251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166616"/>
                <a:gd name="adj6" fmla="val -28372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365575" y="2674836"/>
              <a:ext cx="2515424" cy="6183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GO-CART aerosol species only. Work on CMAQ has been postponed indefinitely.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3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Assign input data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3809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Geometry</a:t>
            </a:r>
            <a:r>
              <a:rPr lang="en-US" dirty="0" smtClean="0"/>
              <a:t>. Structure also assigned values as appropriate.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1797547"/>
            <a:ext cx="5029200" cy="3231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TYPE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CRTM_Geometry_type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! </a:t>
            </a:r>
            <a:r>
              <a:rPr lang="en-US" sz="1200" dirty="0">
                <a:latin typeface="Courier New"/>
                <a:cs typeface="Courier New"/>
              </a:rPr>
              <a:t>Field of view index (1-nFOV)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INTEGER 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b="1" dirty="0" err="1">
                <a:latin typeface="Courier New"/>
                <a:cs typeface="Courier New"/>
              </a:rPr>
              <a:t>iFOV</a:t>
            </a:r>
            <a:r>
              <a:rPr lang="en-US" sz="1200" dirty="0">
                <a:latin typeface="Courier New"/>
                <a:cs typeface="Courier New"/>
              </a:rPr>
              <a:t> = 0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! </a:t>
            </a:r>
            <a:r>
              <a:rPr lang="en-US" sz="1200" dirty="0">
                <a:latin typeface="Courier New"/>
                <a:cs typeface="Courier New"/>
              </a:rPr>
              <a:t>Earth location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>
                <a:latin typeface="Courier New"/>
                <a:cs typeface="Courier New"/>
              </a:rPr>
              <a:t>Longitude</a:t>
            </a:r>
            <a:r>
              <a:rPr lang="en-US" sz="1200" dirty="0">
                <a:latin typeface="Courier New"/>
                <a:cs typeface="Courier New"/>
              </a:rPr>
              <a:t>       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>
                <a:latin typeface="Courier New"/>
                <a:cs typeface="Courier New"/>
              </a:rPr>
              <a:t>Latitude</a:t>
            </a:r>
            <a:r>
              <a:rPr lang="en-US" sz="1200" dirty="0">
                <a:latin typeface="Courier New"/>
                <a:cs typeface="Courier New"/>
              </a:rPr>
              <a:t>        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Surface_Altitude</a:t>
            </a:r>
            <a:r>
              <a:rPr lang="en-US" sz="1200" dirty="0">
                <a:latin typeface="Courier New"/>
                <a:cs typeface="Courier New"/>
              </a:rPr>
              <a:t>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! </a:t>
            </a:r>
            <a:r>
              <a:rPr lang="en-US" sz="1200" dirty="0">
                <a:latin typeface="Courier New"/>
                <a:cs typeface="Courier New"/>
              </a:rPr>
              <a:t>Sensor angle information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Sensor_Scan_Angle</a:t>
            </a:r>
            <a:r>
              <a:rPr lang="en-US" sz="1200" dirty="0">
                <a:latin typeface="Courier New"/>
                <a:cs typeface="Courier New"/>
              </a:rPr>
              <a:t>   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Sensor_Zenith_Angle</a:t>
            </a:r>
            <a:r>
              <a:rPr lang="en-US" sz="1200" dirty="0">
                <a:latin typeface="Courier New"/>
                <a:cs typeface="Courier New"/>
              </a:rPr>
              <a:t> 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Sensor_Azimuth_Angle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smtClean="0">
                <a:latin typeface="Courier New"/>
                <a:cs typeface="Courier New"/>
              </a:rPr>
              <a:t>999.9_fp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! </a:t>
            </a:r>
            <a:r>
              <a:rPr lang="en-US" sz="1200" dirty="0">
                <a:latin typeface="Courier New"/>
                <a:cs typeface="Courier New"/>
              </a:rPr>
              <a:t>Source angle information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Source_Zenith_Angle</a:t>
            </a:r>
            <a:r>
              <a:rPr lang="en-US" sz="1200" dirty="0">
                <a:latin typeface="Courier New"/>
                <a:cs typeface="Courier New"/>
              </a:rPr>
              <a:t>  = </a:t>
            </a:r>
            <a:r>
              <a:rPr lang="en-US" sz="1200" dirty="0" smtClean="0">
                <a:latin typeface="Courier New"/>
                <a:cs typeface="Courier New"/>
              </a:rPr>
              <a:t>100.0_fp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Source_Azimuth_Angle</a:t>
            </a:r>
            <a:r>
              <a:rPr lang="en-US" sz="1200" dirty="0">
                <a:latin typeface="Courier New"/>
                <a:cs typeface="Courier New"/>
              </a:rPr>
              <a:t> = ZERO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! </a:t>
            </a:r>
            <a:r>
              <a:rPr lang="en-US" sz="1200" dirty="0">
                <a:latin typeface="Courier New"/>
                <a:cs typeface="Courier New"/>
              </a:rPr>
              <a:t>Flux angle information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smtClean="0">
                <a:latin typeface="Courier New"/>
                <a:cs typeface="Courier New"/>
              </a:rPr>
              <a:t>REAL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fp</a:t>
            </a:r>
            <a:r>
              <a:rPr lang="en-US" sz="1200" dirty="0">
                <a:latin typeface="Courier New"/>
                <a:cs typeface="Courier New"/>
              </a:rPr>
              <a:t>) :: </a:t>
            </a:r>
            <a:r>
              <a:rPr lang="en-US" sz="1200" b="1" dirty="0" err="1">
                <a:latin typeface="Courier New"/>
                <a:cs typeface="Courier New"/>
              </a:rPr>
              <a:t>Flux_Zenith_Angle</a:t>
            </a:r>
            <a:r>
              <a:rPr lang="en-US" sz="1200" dirty="0">
                <a:latin typeface="Courier New"/>
                <a:cs typeface="Courier New"/>
              </a:rPr>
              <a:t> = DIFFUSIVITY_ANGLE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</a:t>
            </a:r>
            <a:r>
              <a:rPr lang="en-US" sz="1200" dirty="0">
                <a:latin typeface="Courier New"/>
                <a:cs typeface="Courier New"/>
              </a:rPr>
              <a:t>TYPE </a:t>
            </a:r>
            <a:r>
              <a:rPr lang="en-US" sz="1200" dirty="0" err="1">
                <a:latin typeface="Courier New"/>
                <a:cs typeface="Courier New"/>
              </a:rPr>
              <a:t>CRTM_Geometry_type</a:t>
            </a:r>
            <a:endParaRPr lang="en-US" sz="1200" dirty="0">
              <a:latin typeface="Courier New"/>
              <a:cs typeface="Courier Ne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4400" y="1979652"/>
            <a:ext cx="6096000" cy="838200"/>
            <a:chOff x="-620397" y="2195294"/>
            <a:chExt cx="7713227" cy="838200"/>
          </a:xfrm>
        </p:grpSpPr>
        <p:sp>
          <p:nvSpPr>
            <p:cNvPr id="18" name="Line Callout 2 (Accent Bar) 17"/>
            <p:cNvSpPr/>
            <p:nvPr/>
          </p:nvSpPr>
          <p:spPr>
            <a:xfrm>
              <a:off x="3386806" y="2209800"/>
              <a:ext cx="3706024" cy="381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87345"/>
                <a:gd name="adj6" fmla="val -28667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620397" y="2195294"/>
              <a:ext cx="2988876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Only used for AMSU-A/B and MHS antenna temperature correction.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7508" y="2590800"/>
            <a:ext cx="6550092" cy="685800"/>
            <a:chOff x="-616465" y="2386568"/>
            <a:chExt cx="8287787" cy="685800"/>
          </a:xfrm>
        </p:grpSpPr>
        <p:sp>
          <p:nvSpPr>
            <p:cNvPr id="21" name="Line Callout 2 (Accent Bar) 20"/>
            <p:cNvSpPr/>
            <p:nvPr/>
          </p:nvSpPr>
          <p:spPr>
            <a:xfrm>
              <a:off x="3386808" y="2386568"/>
              <a:ext cx="4284514" cy="5334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80046"/>
                <a:gd name="adj6" fmla="val -31346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616465" y="2519244"/>
              <a:ext cx="2988876" cy="5531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Only used for emissivity database location matching.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3315474"/>
            <a:ext cx="7010400" cy="671294"/>
            <a:chOff x="-616465" y="2401074"/>
            <a:chExt cx="8870212" cy="671294"/>
          </a:xfrm>
        </p:grpSpPr>
        <p:sp>
          <p:nvSpPr>
            <p:cNvPr id="24" name="Line Callout 2 (Accent Bar) 23"/>
            <p:cNvSpPr/>
            <p:nvPr/>
          </p:nvSpPr>
          <p:spPr>
            <a:xfrm>
              <a:off x="3386808" y="2401074"/>
              <a:ext cx="4866939" cy="381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97051"/>
                <a:gd name="adj6" fmla="val -23597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616465" y="2519244"/>
              <a:ext cx="2988876" cy="5531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These are (currently) the only “mandatory” elements – unless you always want to compute nadir radiances.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97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</a:t>
            </a:r>
            <a:r>
              <a:rPr lang="en-US" dirty="0" err="1" smtClean="0"/>
              <a:t>Initialise</a:t>
            </a:r>
            <a:r>
              <a:rPr lang="en-US" dirty="0" smtClean="0"/>
              <a:t> the K-matrix arguments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Initialise</a:t>
            </a:r>
            <a:r>
              <a:rPr lang="en-US" dirty="0"/>
              <a:t> the inputs for the sensor-dependent result.</a:t>
            </a:r>
          </a:p>
          <a:p>
            <a:r>
              <a:rPr lang="en-US" dirty="0" smtClean="0"/>
              <a:t>Zero out the outputs (just to be sure).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2209800"/>
            <a:ext cx="61722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! Zero </a:t>
            </a:r>
            <a:r>
              <a:rPr lang="en-US" sz="1200" dirty="0">
                <a:latin typeface="Courier New"/>
                <a:cs typeface="Courier New"/>
              </a:rPr>
              <a:t>the K-matrix OUTPUT structures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CALL </a:t>
            </a:r>
            <a:r>
              <a:rPr lang="en-US" sz="1200" b="1" dirty="0" err="1">
                <a:latin typeface="Courier New"/>
                <a:cs typeface="Courier New"/>
              </a:rPr>
              <a:t>CRTM_Atmosphere_Zero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err="1" smtClean="0">
                <a:latin typeface="Courier New"/>
                <a:cs typeface="Courier New"/>
              </a:rPr>
              <a:t>atm_K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)</a:t>
            </a:r>
          </a:p>
          <a:p>
            <a:r>
              <a:rPr lang="en-US" sz="1200" dirty="0">
                <a:latin typeface="Courier New"/>
                <a:cs typeface="Courier New"/>
              </a:rPr>
              <a:t>  CALL </a:t>
            </a:r>
            <a:r>
              <a:rPr lang="en-US" sz="1200" b="1" dirty="0" err="1">
                <a:latin typeface="Courier New"/>
                <a:cs typeface="Courier New"/>
              </a:rPr>
              <a:t>CRTM_Surface_Zero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err="1" smtClean="0">
                <a:latin typeface="Courier New"/>
                <a:cs typeface="Courier New"/>
              </a:rPr>
              <a:t>sfc_K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)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! </a:t>
            </a:r>
            <a:r>
              <a:rPr lang="en-US" sz="1200" dirty="0" smtClean="0">
                <a:latin typeface="Courier New"/>
                <a:cs typeface="Courier New"/>
              </a:rPr>
              <a:t>Initialize </a:t>
            </a:r>
            <a:r>
              <a:rPr lang="en-US" sz="1200" dirty="0">
                <a:latin typeface="Courier New"/>
                <a:cs typeface="Courier New"/>
              </a:rPr>
              <a:t>the K-matrix </a:t>
            </a:r>
            <a:r>
              <a:rPr lang="en-US" sz="1200" dirty="0" smtClean="0">
                <a:latin typeface="Courier New"/>
                <a:cs typeface="Courier New"/>
              </a:rPr>
              <a:t>INPUT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DO </a:t>
            </a:r>
            <a:r>
              <a:rPr lang="en-US" sz="1200" dirty="0">
                <a:latin typeface="Courier New"/>
                <a:cs typeface="Courier New"/>
              </a:rPr>
              <a:t>l = 1, </a:t>
            </a:r>
            <a:r>
              <a:rPr lang="en-US" sz="1200" dirty="0" err="1">
                <a:latin typeface="Courier New"/>
                <a:cs typeface="Courier New"/>
              </a:rPr>
              <a:t>n_Channels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  IF ( </a:t>
            </a:r>
            <a:r>
              <a:rPr lang="en-US" sz="1200" dirty="0" err="1">
                <a:latin typeface="Courier New"/>
                <a:cs typeface="Courier New"/>
              </a:rPr>
              <a:t>ChannelInfo</a:t>
            </a:r>
            <a:r>
              <a:rPr lang="en-US" sz="1200" dirty="0">
                <a:latin typeface="Courier New"/>
                <a:cs typeface="Courier New"/>
              </a:rPr>
              <a:t>(1)%</a:t>
            </a:r>
            <a:r>
              <a:rPr lang="en-US" sz="1200" dirty="0" err="1">
                <a:latin typeface="Courier New"/>
                <a:cs typeface="Courier New"/>
              </a:rPr>
              <a:t>Sensor_Type</a:t>
            </a:r>
            <a:r>
              <a:rPr lang="en-US" sz="1200" dirty="0">
                <a:latin typeface="Courier New"/>
                <a:cs typeface="Courier New"/>
              </a:rPr>
              <a:t> == INFRARED_SENSOR .OR. &amp;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</a:t>
            </a:r>
            <a:r>
              <a:rPr lang="en-US" sz="1200" dirty="0" err="1">
                <a:latin typeface="Courier New"/>
                <a:cs typeface="Courier New"/>
              </a:rPr>
              <a:t>ChannelInfo</a:t>
            </a:r>
            <a:r>
              <a:rPr lang="en-US" sz="1200" dirty="0">
                <a:latin typeface="Courier New"/>
                <a:cs typeface="Courier New"/>
              </a:rPr>
              <a:t>(1)%</a:t>
            </a:r>
            <a:r>
              <a:rPr lang="en-US" sz="1200" dirty="0" err="1">
                <a:latin typeface="Courier New"/>
                <a:cs typeface="Courier New"/>
              </a:rPr>
              <a:t>Sensor_Type</a:t>
            </a:r>
            <a:r>
              <a:rPr lang="en-US" sz="1200" dirty="0">
                <a:latin typeface="Courier New"/>
                <a:cs typeface="Courier New"/>
              </a:rPr>
              <a:t> == MICROWAVE_SENSOR ) THEN</a:t>
            </a:r>
          </a:p>
          <a:p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RTSolution_K</a:t>
            </a:r>
            <a:r>
              <a:rPr lang="en-US" sz="1200" dirty="0">
                <a:latin typeface="Courier New"/>
                <a:cs typeface="Courier New"/>
              </a:rPr>
              <a:t>(l,:)%</a:t>
            </a:r>
            <a:r>
              <a:rPr lang="en-US" sz="1200" dirty="0" err="1">
                <a:latin typeface="Courier New"/>
                <a:cs typeface="Courier New"/>
              </a:rPr>
              <a:t>Brightness_Temperature</a:t>
            </a:r>
            <a:r>
              <a:rPr lang="en-US" sz="1200" dirty="0">
                <a:latin typeface="Courier New"/>
                <a:cs typeface="Courier New"/>
              </a:rPr>
              <a:t> = ONE</a:t>
            </a:r>
          </a:p>
          <a:p>
            <a:r>
              <a:rPr lang="en-US" sz="1200" dirty="0">
                <a:latin typeface="Courier New"/>
                <a:cs typeface="Courier New"/>
              </a:rPr>
              <a:t>    ELSE</a:t>
            </a:r>
          </a:p>
          <a:p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RTSolution_K</a:t>
            </a:r>
            <a:r>
              <a:rPr lang="en-US" sz="1200" dirty="0">
                <a:latin typeface="Courier New"/>
                <a:cs typeface="Courier New"/>
              </a:rPr>
              <a:t>(l,:)%Radiance = ONE</a:t>
            </a:r>
          </a:p>
          <a:p>
            <a:r>
              <a:rPr lang="en-US" sz="1200" dirty="0">
                <a:latin typeface="Courier New"/>
                <a:cs typeface="Courier New"/>
              </a:rPr>
              <a:t>    END IF</a:t>
            </a:r>
          </a:p>
          <a:p>
            <a:r>
              <a:rPr lang="en-US" sz="1200" dirty="0">
                <a:latin typeface="Courier New"/>
                <a:cs typeface="Courier New"/>
              </a:rPr>
              <a:t>  </a:t>
            </a:r>
          </a:p>
          <a:p>
            <a:r>
              <a:rPr lang="en-US" sz="1200" dirty="0">
                <a:latin typeface="Courier New"/>
                <a:cs typeface="Courier New"/>
              </a:rPr>
              <a:t>  END </a:t>
            </a:r>
            <a:r>
              <a:rPr lang="en-US" sz="1200" dirty="0" smtClean="0">
                <a:latin typeface="Courier New"/>
                <a:cs typeface="Courier New"/>
              </a:rPr>
              <a:t>DO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3657600"/>
            <a:ext cx="7315200" cy="609600"/>
            <a:chOff x="304800" y="3429000"/>
            <a:chExt cx="7315200" cy="609600"/>
          </a:xfrm>
        </p:grpSpPr>
        <p:sp>
          <p:nvSpPr>
            <p:cNvPr id="26" name="Line Callout 2 (Accent Bar) 25"/>
            <p:cNvSpPr/>
            <p:nvPr/>
          </p:nvSpPr>
          <p:spPr>
            <a:xfrm>
              <a:off x="2819400" y="3505200"/>
              <a:ext cx="4800600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74874"/>
                <a:gd name="adj6" fmla="val -23190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" y="3429000"/>
              <a:ext cx="1600200" cy="609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IR/MW </a:t>
              </a:r>
              <a:r>
                <a:rPr lang="en-US" sz="1400" dirty="0" err="1" smtClean="0"/>
                <a:t>Jacobians</a:t>
              </a:r>
              <a:r>
                <a:rPr lang="en-US" sz="1400" dirty="0" smtClean="0"/>
                <a:t> are </a:t>
              </a:r>
              <a:r>
                <a:rPr lang="en-US" sz="1400" dirty="0" err="1" smtClean="0"/>
                <a:t>dTb</a:t>
              </a:r>
              <a:r>
                <a:rPr lang="en-US" sz="1400" dirty="0" smtClean="0"/>
                <a:t>/dx.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4080240"/>
            <a:ext cx="5839640" cy="1329960"/>
            <a:chOff x="457200" y="2099040"/>
            <a:chExt cx="5839640" cy="1329960"/>
          </a:xfrm>
        </p:grpSpPr>
        <p:sp>
          <p:nvSpPr>
            <p:cNvPr id="29" name="Line Callout 2 (Accent Bar) 28"/>
            <p:cNvSpPr/>
            <p:nvPr/>
          </p:nvSpPr>
          <p:spPr>
            <a:xfrm>
              <a:off x="2791640" y="2099040"/>
              <a:ext cx="3505200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256263"/>
                <a:gd name="adj6" fmla="val -27724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2590800"/>
              <a:ext cx="14478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Visible </a:t>
              </a:r>
              <a:r>
                <a:rPr lang="en-US" sz="1400" dirty="0" err="1" smtClean="0"/>
                <a:t>Jacobians</a:t>
              </a:r>
              <a:r>
                <a:rPr lang="en-US" sz="1400" dirty="0" smtClean="0"/>
                <a:t> are </a:t>
              </a:r>
              <a:r>
                <a:rPr lang="en-US" sz="1400" dirty="0" err="1" smtClean="0"/>
                <a:t>dR</a:t>
              </a:r>
              <a:r>
                <a:rPr lang="en-US" sz="1400" dirty="0" smtClean="0"/>
                <a:t>/dx.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9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 Call the K-matrix function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1676400"/>
            <a:ext cx="6172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b="1" dirty="0" err="1">
                <a:latin typeface="Courier New"/>
                <a:cs typeface="Courier New"/>
              </a:rPr>
              <a:t>CRTM_K_Matrix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smtClean="0">
                <a:latin typeface="Courier New"/>
                <a:cs typeface="Courier New"/>
              </a:rPr>
              <a:t>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    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atm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,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&amp; 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     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sfc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, &amp; 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       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rts_K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,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&amp; 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   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  geo   ,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&amp; 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                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chinfo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&amp;</a:t>
            </a:r>
            <a:r>
              <a:rPr lang="en-US" sz="1200" dirty="0">
                <a:latin typeface="Courier New"/>
                <a:cs typeface="Courier New"/>
              </a:rPr>
              <a:t>  </a:t>
            </a:r>
          </a:p>
          <a:p>
            <a:r>
              <a:rPr lang="en-US" sz="1200" dirty="0">
                <a:latin typeface="Courier New"/>
                <a:cs typeface="Courier New"/>
              </a:rPr>
              <a:t>                 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atm_K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,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&amp;  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                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sfc_K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,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&amp;  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                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rts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    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dirty="0">
                <a:latin typeface="Courier New"/>
                <a:cs typeface="Courier New"/>
              </a:rPr>
              <a:t>  IF (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/= SUCCESS ) </a:t>
            </a:r>
            <a:r>
              <a:rPr lang="en-US" sz="1200" dirty="0" smtClean="0">
                <a:latin typeface="Courier New"/>
                <a:cs typeface="Courier New"/>
              </a:rPr>
              <a:t>THEN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…handle error… 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END </a:t>
            </a:r>
            <a:r>
              <a:rPr lang="en-US" sz="1200" dirty="0">
                <a:latin typeface="Courier New"/>
                <a:cs typeface="Courier New"/>
              </a:rPr>
              <a:t>IF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2209800"/>
            <a:ext cx="5105400" cy="609600"/>
            <a:chOff x="304800" y="3429000"/>
            <a:chExt cx="5105400" cy="609600"/>
          </a:xfrm>
        </p:grpSpPr>
        <p:sp>
          <p:nvSpPr>
            <p:cNvPr id="13" name="Line Callout 2 (Accent Bar) 12"/>
            <p:cNvSpPr/>
            <p:nvPr/>
          </p:nvSpPr>
          <p:spPr>
            <a:xfrm>
              <a:off x="2819400" y="3505200"/>
              <a:ext cx="2590800" cy="2286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86570"/>
                <a:gd name="adj6" fmla="val -35058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3429000"/>
              <a:ext cx="1600200" cy="609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If it’s a forward model output, it’s a K-matrix input.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2819400"/>
            <a:ext cx="5105400" cy="1066800"/>
            <a:chOff x="304800" y="3505200"/>
            <a:chExt cx="5105400" cy="1066800"/>
          </a:xfrm>
        </p:grpSpPr>
        <p:sp>
          <p:nvSpPr>
            <p:cNvPr id="18" name="Line Callout 2 (Accent Bar) 17"/>
            <p:cNvSpPr/>
            <p:nvPr/>
          </p:nvSpPr>
          <p:spPr>
            <a:xfrm>
              <a:off x="2819400" y="3505200"/>
              <a:ext cx="2590800" cy="381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180137"/>
                <a:gd name="adj6" fmla="val -40734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" y="3962400"/>
              <a:ext cx="1600200" cy="609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If it’s a forward model input, it’s a K-matrix output.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4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0"/>
            <a:ext cx="7531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Microwave – rotation of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53200"/>
            <a:ext cx="5753100" cy="30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From: </a:t>
            </a:r>
            <a:r>
              <a:rPr lang="en-US" sz="1200" dirty="0" err="1" smtClean="0"/>
              <a:t>Banwell</a:t>
            </a:r>
            <a:r>
              <a:rPr lang="en-US" sz="1200" dirty="0" smtClean="0"/>
              <a:t>, C.N., 1983, “Fundamentals of Molecular Spectroscopy”, McGraw-Hill, London.</a:t>
            </a:r>
          </a:p>
        </p:txBody>
      </p:sp>
      <p:pic>
        <p:nvPicPr>
          <p:cNvPr id="6" name="Picture 5" descr="hcl-ro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7711042" cy="49924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48400" y="3200400"/>
            <a:ext cx="26670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for oxygen, but due to its permanent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magnetic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dipole.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7: Destroy the CRTM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339876"/>
            <a:ext cx="61722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b="1" dirty="0" err="1">
                <a:latin typeface="Courier New"/>
                <a:cs typeface="Courier New"/>
              </a:rPr>
              <a:t>CRTM_Destroy</a:t>
            </a:r>
            <a:r>
              <a:rPr lang="en-US" sz="1200" dirty="0">
                <a:latin typeface="Courier New"/>
                <a:cs typeface="Courier New"/>
              </a:rPr>
              <a:t>(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)</a:t>
            </a:r>
          </a:p>
          <a:p>
            <a:r>
              <a:rPr lang="en-US" sz="1200" dirty="0">
                <a:latin typeface="Courier New"/>
                <a:cs typeface="Courier New"/>
              </a:rPr>
              <a:t>  IF ( </a:t>
            </a:r>
            <a:r>
              <a:rPr lang="en-US" sz="1200" dirty="0" err="1">
                <a:latin typeface="Courier New"/>
                <a:cs typeface="Courier New"/>
              </a:rPr>
              <a:t>Error_Status</a:t>
            </a:r>
            <a:r>
              <a:rPr lang="en-US" sz="1200" dirty="0">
                <a:latin typeface="Courier New"/>
                <a:cs typeface="Courier New"/>
              </a:rPr>
              <a:t> /= SUCCESS ) THEN 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 smtClean="0">
                <a:latin typeface="Courier New"/>
                <a:cs typeface="Courier New"/>
              </a:rPr>
              <a:t>…handle error…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END IF</a:t>
            </a:r>
          </a:p>
          <a:p>
            <a:endParaRPr lang="en-US" sz="1200" dirty="0">
              <a:latin typeface="Courier New"/>
              <a:cs typeface="Courier New"/>
            </a:endParaRPr>
          </a:p>
          <a:p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DEALLOCATE( </a:t>
            </a:r>
            <a:r>
              <a:rPr lang="en-US" sz="1200" dirty="0" err="1" smtClean="0">
                <a:latin typeface="Courier New"/>
                <a:cs typeface="Courier New"/>
              </a:rPr>
              <a:t>sensor_id</a:t>
            </a:r>
            <a:r>
              <a:rPr lang="en-US" sz="1200" dirty="0" smtClean="0">
                <a:latin typeface="Courier New"/>
                <a:cs typeface="Courier New"/>
              </a:rPr>
              <a:t>, </a:t>
            </a:r>
            <a:r>
              <a:rPr lang="en-US" sz="1200" dirty="0" err="1" smtClean="0">
                <a:latin typeface="Courier New"/>
                <a:cs typeface="Courier New"/>
              </a:rPr>
              <a:t>chinfo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</a:t>
            </a:r>
            <a:r>
              <a:rPr lang="en-US" sz="1200" dirty="0" err="1" smtClean="0">
                <a:latin typeface="Courier New"/>
                <a:cs typeface="Courier New"/>
              </a:rPr>
              <a:t>atm</a:t>
            </a:r>
            <a:r>
              <a:rPr lang="en-US" sz="1200" dirty="0" smtClean="0">
                <a:latin typeface="Courier New"/>
                <a:cs typeface="Courier New"/>
              </a:rPr>
              <a:t>, </a:t>
            </a:r>
            <a:r>
              <a:rPr lang="en-US" sz="1200" dirty="0" err="1" smtClean="0">
                <a:latin typeface="Courier New"/>
                <a:cs typeface="Courier New"/>
              </a:rPr>
              <a:t>sfc</a:t>
            </a:r>
            <a:r>
              <a:rPr lang="en-US" sz="1200" dirty="0" smtClean="0">
                <a:latin typeface="Courier New"/>
                <a:cs typeface="Courier New"/>
              </a:rPr>
              <a:t>, geo,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</a:t>
            </a:r>
            <a:r>
              <a:rPr lang="en-US" sz="1200" dirty="0" err="1" smtClean="0">
                <a:latin typeface="Courier New"/>
                <a:cs typeface="Courier New"/>
              </a:rPr>
              <a:t>rts_K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</a:t>
            </a:r>
            <a:r>
              <a:rPr lang="en-US" sz="1200" dirty="0" err="1" smtClean="0">
                <a:latin typeface="Courier New"/>
                <a:cs typeface="Courier New"/>
              </a:rPr>
              <a:t>atm_K</a:t>
            </a:r>
            <a:r>
              <a:rPr lang="en-US" sz="1200" dirty="0" smtClean="0">
                <a:latin typeface="Courier New"/>
                <a:cs typeface="Courier New"/>
              </a:rPr>
              <a:t>, </a:t>
            </a:r>
            <a:r>
              <a:rPr lang="en-US" sz="1200" dirty="0" err="1" smtClean="0">
                <a:latin typeface="Courier New"/>
                <a:cs typeface="Courier New"/>
              </a:rPr>
              <a:t>sfc_K</a:t>
            </a:r>
            <a:r>
              <a:rPr lang="en-US" sz="1200" dirty="0" smtClean="0">
                <a:latin typeface="Courier New"/>
                <a:cs typeface="Courier New"/>
              </a:rPr>
              <a:t>, &amp;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   </a:t>
            </a:r>
            <a:r>
              <a:rPr lang="en-US" sz="1200" dirty="0" err="1" smtClean="0">
                <a:latin typeface="Courier New"/>
                <a:cs typeface="Courier New"/>
              </a:rPr>
              <a:t>rts</a:t>
            </a:r>
            <a:r>
              <a:rPr lang="en-US" sz="1200" dirty="0" smtClean="0">
                <a:latin typeface="Courier New"/>
                <a:cs typeface="Courier New"/>
              </a:rPr>
              <a:t> 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3657600"/>
            <a:ext cx="5105400" cy="1447800"/>
            <a:chOff x="457200" y="3733800"/>
            <a:chExt cx="5105400" cy="1447800"/>
          </a:xfrm>
        </p:grpSpPr>
        <p:sp>
          <p:nvSpPr>
            <p:cNvPr id="18" name="Line Callout 2 (Accent Bar) 17"/>
            <p:cNvSpPr/>
            <p:nvPr/>
          </p:nvSpPr>
          <p:spPr>
            <a:xfrm>
              <a:off x="2819400" y="3733800"/>
              <a:ext cx="2743200" cy="762000"/>
            </a:xfrm>
            <a:prstGeom prst="accentCallout2">
              <a:avLst>
                <a:gd name="adj1" fmla="val 20078"/>
                <a:gd name="adj2" fmla="val -2164"/>
                <a:gd name="adj3" fmla="val 20078"/>
                <a:gd name="adj4" fmla="val -10660"/>
                <a:gd name="adj5" fmla="val 93565"/>
                <a:gd name="adj6" fmla="val -34417"/>
              </a:avLst>
            </a:prstGeom>
            <a:solidFill>
              <a:schemeClr val="tx1">
                <a:lumMod val="50000"/>
                <a:lumOff val="50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267200"/>
              <a:ext cx="1905000" cy="914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No need to call the various structure </a:t>
              </a:r>
              <a:r>
                <a:rPr lang="en-US" sz="1400" dirty="0" smtClean="0">
                  <a:latin typeface="Courier New"/>
                  <a:cs typeface="Courier New"/>
                </a:rPr>
                <a:t>Destroy()</a:t>
              </a:r>
              <a:r>
                <a:rPr lang="en-US" sz="1400" dirty="0" smtClean="0"/>
                <a:t> procedures explicitly.</a:t>
              </a: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6700" y="1295401"/>
            <a:ext cx="8610600" cy="990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step </a:t>
            </a:r>
            <a:r>
              <a:rPr lang="en-US" dirty="0" err="1" smtClean="0"/>
              <a:t>deallocates</a:t>
            </a:r>
            <a:r>
              <a:rPr lang="en-US" dirty="0" smtClean="0"/>
              <a:t> memory allocated during </a:t>
            </a:r>
            <a:r>
              <a:rPr lang="en-US" dirty="0" err="1" smtClean="0"/>
              <a:t>initialisation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deallocation</a:t>
            </a:r>
            <a:r>
              <a:rPr lang="en-US" dirty="0" smtClean="0"/>
              <a:t> of structure ARRAYS is sufficient to </a:t>
            </a:r>
            <a:r>
              <a:rPr lang="en-US" dirty="0" err="1" smtClean="0"/>
              <a:t>deallocate</a:t>
            </a:r>
            <a:r>
              <a:rPr lang="en-US" dirty="0" smtClean="0"/>
              <a:t> structure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714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OBJECT METHODS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Huh?</a:t>
            </a:r>
          </a:p>
          <a:p>
            <a:r>
              <a:rPr lang="en-US" dirty="0" smtClean="0"/>
              <a:t>Currently, no functional OO concepts are implemented in the CRTM.</a:t>
            </a:r>
          </a:p>
          <a:p>
            <a:r>
              <a:rPr lang="en-US" dirty="0" smtClean="0"/>
              <a:t>So, for our purposes here:</a:t>
            </a:r>
          </a:p>
          <a:p>
            <a:pPr lvl="1"/>
            <a:r>
              <a:rPr lang="en-US" dirty="0" smtClean="0"/>
              <a:t>Object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Derived type (aka structure)</a:t>
            </a:r>
          </a:p>
          <a:p>
            <a:pPr lvl="1"/>
            <a:r>
              <a:rPr lang="en-US" dirty="0" smtClean="0"/>
              <a:t>Method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unction or subroutine (aka procedure, or type-bound procedure) operating on an instance (aka variable) of that type.</a:t>
            </a:r>
          </a:p>
          <a:p>
            <a:r>
              <a:rPr lang="en-US" dirty="0" smtClean="0"/>
              <a:t>We’ve defined a list of list of default procedures that must be available for all CRTM objects.</a:t>
            </a:r>
          </a:p>
        </p:txBody>
      </p:sp>
    </p:spTree>
    <p:extLst>
      <p:ext uri="{BB962C8B-B14F-4D97-AF65-F5344CB8AC3E}">
        <p14:creationId xmlns:p14="http://schemas.microsoft.com/office/powerpoint/2010/main" val="413919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All structures and their procedures are defined in their respective definition modules,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CRTM_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_Define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Currently, I/O procedures are defined in a separate module,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CRTM_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_IO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/>
              <a:cs typeface="Courier New"/>
            </a:endParaRPr>
          </a:p>
          <a:p>
            <a:pPr marL="738188" indent="0">
              <a:buNone/>
            </a:pPr>
            <a:r>
              <a:rPr lang="en-US" sz="2800" dirty="0" smtClean="0"/>
              <a:t>but will eventually be moved to the definition module.</a:t>
            </a:r>
          </a:p>
          <a:p>
            <a:r>
              <a:rPr lang="en-US" dirty="0" smtClean="0"/>
              <a:t>Procedures are named following the convention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CRTM_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_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Implemented </a:t>
            </a:r>
            <a:r>
              <a:rPr lang="en-US" dirty="0"/>
              <a:t>d</a:t>
            </a:r>
            <a:r>
              <a:rPr lang="en-US" dirty="0" smtClean="0"/>
              <a:t>efault procedures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15580"/>
              </p:ext>
            </p:extLst>
          </p:nvPr>
        </p:nvGraphicFramePr>
        <p:xfrm>
          <a:off x="266700" y="1905000"/>
          <a:ext cx="8610600" cy="3032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95500"/>
                <a:gridCol w="25146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/>
                          <a:cs typeface="Courier New"/>
                        </a:rPr>
                        <a:t>Associated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Elemental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 if the structure components have been allocated.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/>
                          <a:cs typeface="Courier New"/>
                        </a:rPr>
                        <a:t>Destroy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Elemental subroutine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Deallocates</a:t>
                      </a:r>
                      <a:r>
                        <a:rPr lang="en-US" dirty="0" smtClean="0"/>
                        <a:t> any allocated structure</a:t>
                      </a:r>
                      <a:r>
                        <a:rPr lang="en-US" baseline="0" dirty="0" smtClean="0"/>
                        <a:t> components.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/>
                          <a:cs typeface="Courier New"/>
                        </a:rPr>
                        <a:t>Create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Elemental subroutine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Allocates</a:t>
                      </a:r>
                      <a:r>
                        <a:rPr lang="en-US" baseline="0" dirty="0" smtClean="0"/>
                        <a:t> any </a:t>
                      </a:r>
                      <a:r>
                        <a:rPr lang="en-US" baseline="0" dirty="0" err="1" smtClean="0"/>
                        <a:t>allocatable</a:t>
                      </a:r>
                      <a:r>
                        <a:rPr lang="en-US" dirty="0" smtClean="0"/>
                        <a:t> structure components.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/>
                          <a:cs typeface="Courier New"/>
                        </a:rPr>
                        <a:t>Inspect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Subroutine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Displays structure contents.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/>
                          <a:cs typeface="Courier New"/>
                        </a:rPr>
                        <a:t>OPERATOR(==)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Elemental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 the equality of two structure.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2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CRTM_Atmosphere_Inspect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104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CRTM_Atmosphere_Inspect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0" y="1981200"/>
            <a:ext cx="6477000" cy="3223737"/>
            <a:chOff x="1600200" y="1981200"/>
            <a:chExt cx="6477000" cy="3223737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3819942"/>
              <a:ext cx="6477000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 New"/>
                  <a:cs typeface="Courier New"/>
                </a:rPr>
                <a:t>TYPE(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CRTM_Atmosphere_type</a:t>
              </a:r>
              <a:r>
                <a:rPr lang="en-US" sz="1200" b="1" dirty="0" smtClean="0">
                  <a:latin typeface="Courier New"/>
                  <a:cs typeface="Courier New"/>
                </a:rPr>
                <a:t>) :: atm1(10), atm2(10)  ! Many profiles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IF ( .NOT. ALL(atm1 == atm2) ) THEN</a:t>
              </a:r>
            </a:p>
            <a:p>
              <a:r>
                <a:rPr lang="en-US" sz="1200" b="1" dirty="0">
                  <a:latin typeface="Courier New"/>
                  <a:cs typeface="Courier New"/>
                </a:rPr>
                <a:t> </a:t>
              </a:r>
              <a:r>
                <a:rPr lang="en-US" sz="1200" b="1" dirty="0" smtClean="0">
                  <a:latin typeface="Courier New"/>
                  <a:cs typeface="Courier New"/>
                </a:rPr>
                <a:t> …handle non-equality…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END IF</a:t>
              </a:r>
            </a:p>
          </p:txBody>
        </p:sp>
        <p:cxnSp>
          <p:nvCxnSpPr>
            <p:cNvPr id="5" name="Elbow Connector 4"/>
            <p:cNvCxnSpPr>
              <a:stCxn id="6" idx="3"/>
            </p:cNvCxnSpPr>
            <p:nvPr/>
          </p:nvCxnSpPr>
          <p:spPr>
            <a:xfrm flipH="1" flipV="1">
              <a:off x="2819400" y="1981200"/>
              <a:ext cx="5257800" cy="2531240"/>
            </a:xfrm>
            <a:prstGeom prst="bentConnector3">
              <a:avLst>
                <a:gd name="adj1" fmla="val -4348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25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 smtClean="0">
                <a:latin typeface="Courier New"/>
                <a:cs typeface="Courier New"/>
              </a:rPr>
              <a:t>CRTM_Atmosphere_Inspect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2345560"/>
            <a:ext cx="5486400" cy="2859377"/>
            <a:chOff x="2590800" y="2345560"/>
            <a:chExt cx="5486400" cy="2859377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3819942"/>
              <a:ext cx="5486400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 New"/>
                  <a:cs typeface="Courier New"/>
                </a:rPr>
                <a:t>TYPE(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CRTM_Atmosphere_type</a:t>
              </a:r>
              <a:r>
                <a:rPr lang="en-US" sz="1200" b="1" dirty="0" smtClean="0">
                  <a:latin typeface="Courier New"/>
                  <a:cs typeface="Courier New"/>
                </a:rPr>
                <a:t>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(100)  ! Many profiles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IF ( .NOT. ALL(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CRTM_Atmosphere_Associated</a:t>
              </a:r>
              <a:r>
                <a:rPr lang="en-US" sz="1200" b="1" dirty="0" smtClean="0">
                  <a:latin typeface="Courier New"/>
                  <a:cs typeface="Courier New"/>
                </a:rPr>
                <a:t>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)) ) THEN</a:t>
              </a:r>
            </a:p>
            <a:p>
              <a:r>
                <a:rPr lang="en-US" sz="1200" b="1" dirty="0">
                  <a:latin typeface="Courier New"/>
                  <a:cs typeface="Courier New"/>
                </a:rPr>
                <a:t> </a:t>
              </a:r>
              <a:r>
                <a:rPr lang="en-US" sz="1200" b="1" dirty="0" smtClean="0">
                  <a:latin typeface="Courier New"/>
                  <a:cs typeface="Courier New"/>
                </a:rPr>
                <a:t> …handle non-association…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END IF</a:t>
              </a:r>
            </a:p>
          </p:txBody>
        </p:sp>
        <p:cxnSp>
          <p:nvCxnSpPr>
            <p:cNvPr id="5" name="Elbow Connector 4"/>
            <p:cNvCxnSpPr/>
            <p:nvPr/>
          </p:nvCxnSpPr>
          <p:spPr>
            <a:xfrm flipH="1" flipV="1">
              <a:off x="4114800" y="2345560"/>
              <a:ext cx="3962400" cy="2150240"/>
            </a:xfrm>
            <a:prstGeom prst="bentConnector3">
              <a:avLst>
                <a:gd name="adj1" fmla="val -5769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22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CRTM_Atmosphere_Inspect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2713656"/>
            <a:ext cx="5486400" cy="3783942"/>
            <a:chOff x="2590800" y="2713656"/>
            <a:chExt cx="5486400" cy="3783942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3819942"/>
              <a:ext cx="5486400" cy="26776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 New"/>
                  <a:cs typeface="Courier New"/>
                </a:rPr>
                <a:t>TYPE(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CRTM_Atmosphere_type</a:t>
              </a:r>
              <a:r>
                <a:rPr lang="en-US" sz="1200" b="1" dirty="0" smtClean="0">
                  <a:latin typeface="Courier New"/>
                  <a:cs typeface="Courier New"/>
                </a:rPr>
                <a:t>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(100)  ! Many profiles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INTEGER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scalar_n_layers</a:t>
              </a:r>
              <a:r>
                <a:rPr lang="en-US" sz="1200" b="1" dirty="0" smtClean="0">
                  <a:latin typeface="Courier New"/>
                  <a:cs typeface="Courier New"/>
                </a:rPr>
                <a:t>, rank1_n_layers(100)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! All profiles have same layering</a:t>
              </a:r>
            </a:p>
            <a:p>
              <a:r>
                <a:rPr lang="en-US" sz="1200" b="1" dirty="0" err="1">
                  <a:latin typeface="Courier New"/>
                  <a:cs typeface="Courier New"/>
                </a:rPr>
                <a:t>s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calar_n_layers</a:t>
              </a:r>
              <a:r>
                <a:rPr lang="en-US" sz="1200" b="1" dirty="0" smtClean="0">
                  <a:latin typeface="Courier New"/>
                  <a:cs typeface="Courier New"/>
                </a:rPr>
                <a:t> = 64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CALL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CRTM_Atmosphere_Create</a:t>
              </a:r>
              <a:r>
                <a:rPr lang="en-US" sz="1200" b="1" dirty="0" smtClean="0">
                  <a:latin typeface="Courier New"/>
                  <a:cs typeface="Courier New"/>
                </a:rPr>
                <a:t>(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,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scalar_n_layers</a:t>
              </a:r>
              <a:r>
                <a:rPr lang="en-US" sz="1200" b="1" dirty="0" smtClean="0">
                  <a:latin typeface="Courier New"/>
                  <a:cs typeface="Courier New"/>
                </a:rPr>
                <a:t>, …etc… )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! </a:t>
              </a:r>
              <a:r>
                <a:rPr lang="en-US" sz="1200" b="1" dirty="0">
                  <a:latin typeface="Courier New"/>
                  <a:cs typeface="Courier New"/>
                </a:rPr>
                <a:t>All profiles can have different layering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Rank1_n_layers = [28,64,91,…,75]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CALL </a:t>
              </a:r>
              <a:r>
                <a:rPr lang="en-US" sz="1200" b="1" dirty="0" err="1">
                  <a:latin typeface="Courier New"/>
                  <a:cs typeface="Courier New"/>
                </a:rPr>
                <a:t>CRTM_Atmosphere_Create</a:t>
              </a:r>
              <a:r>
                <a:rPr lang="en-US" sz="1200" b="1" dirty="0">
                  <a:latin typeface="Courier New"/>
                  <a:cs typeface="Courier New"/>
                </a:rPr>
                <a:t>( </a:t>
              </a:r>
              <a:r>
                <a:rPr lang="en-US" sz="1200" b="1" dirty="0" err="1">
                  <a:latin typeface="Courier New"/>
                  <a:cs typeface="Courier New"/>
                </a:rPr>
                <a:t>atm</a:t>
              </a:r>
              <a:r>
                <a:rPr lang="en-US" sz="1200" b="1" dirty="0">
                  <a:latin typeface="Courier New"/>
                  <a:cs typeface="Courier New"/>
                </a:rPr>
                <a:t>, </a:t>
              </a:r>
              <a:r>
                <a:rPr lang="en-US" sz="1200" b="1" dirty="0" smtClean="0">
                  <a:latin typeface="Courier New"/>
                  <a:cs typeface="Courier New"/>
                </a:rPr>
                <a:t>rank1_n_layers</a:t>
              </a:r>
              <a:r>
                <a:rPr lang="en-US" sz="1200" b="1" dirty="0">
                  <a:latin typeface="Courier New"/>
                  <a:cs typeface="Courier New"/>
                </a:rPr>
                <a:t>, …etc… </a:t>
              </a:r>
              <a:r>
                <a:rPr lang="en-US" sz="1200" b="1" dirty="0" smtClean="0">
                  <a:latin typeface="Courier New"/>
                  <a:cs typeface="Courier New"/>
                </a:rPr>
                <a:t>)</a:t>
              </a:r>
              <a:endParaRPr lang="en-US" sz="1200" b="1" dirty="0">
                <a:latin typeface="Courier New"/>
                <a:cs typeface="Courier New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flipH="1" flipV="1">
              <a:off x="3758160" y="2713656"/>
              <a:ext cx="4267200" cy="2415570"/>
            </a:xfrm>
            <a:prstGeom prst="bentConnector3">
              <a:avLst>
                <a:gd name="adj1" fmla="val -5357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20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CRTM_Atmosphere_Inspect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2537400"/>
            <a:ext cx="5517504" cy="2482871"/>
            <a:chOff x="2590800" y="2537400"/>
            <a:chExt cx="5517504" cy="2482871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3819942"/>
              <a:ext cx="5486400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 New"/>
                  <a:cs typeface="Courier New"/>
                </a:rPr>
                <a:t>TYPE(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CRTM_Atmosphere_type</a:t>
              </a:r>
              <a:r>
                <a:rPr lang="en-US" sz="1200" b="1" dirty="0" smtClean="0">
                  <a:latin typeface="Courier New"/>
                  <a:cs typeface="Courier New"/>
                </a:rPr>
                <a:t>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(100)  ! Many profiles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…allocation…etc…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! Destroy structure components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CALL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CRTM_Atmosphere_Destroy</a:t>
              </a:r>
              <a:r>
                <a:rPr lang="en-US" sz="1200" b="1" dirty="0" smtClean="0">
                  <a:latin typeface="Courier New"/>
                  <a:cs typeface="Courier New"/>
                </a:rPr>
                <a:t>(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 )</a:t>
              </a:r>
            </a:p>
          </p:txBody>
        </p:sp>
        <p:cxnSp>
          <p:nvCxnSpPr>
            <p:cNvPr id="5" name="Elbow Connector 4"/>
            <p:cNvCxnSpPr/>
            <p:nvPr/>
          </p:nvCxnSpPr>
          <p:spPr>
            <a:xfrm flipH="1" flipV="1">
              <a:off x="3841104" y="2537400"/>
              <a:ext cx="4267200" cy="2415570"/>
            </a:xfrm>
            <a:prstGeom prst="bentConnector3">
              <a:avLst>
                <a:gd name="adj1" fmla="val -5357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6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0"/>
            <a:ext cx="7531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Infrared – vibration of molecules. Symmetric 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53200"/>
            <a:ext cx="5753100" cy="30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From: </a:t>
            </a:r>
            <a:r>
              <a:rPr lang="en-US" sz="1200" dirty="0" err="1" smtClean="0"/>
              <a:t>Banwell</a:t>
            </a:r>
            <a:r>
              <a:rPr lang="en-US" sz="1200" dirty="0" smtClean="0"/>
              <a:t>, C.N., 1983, “Fundamentals of Molecular Spectroscopy”, McGraw-Hill, London.</a:t>
            </a:r>
          </a:p>
        </p:txBody>
      </p:sp>
      <p:pic>
        <p:nvPicPr>
          <p:cNvPr id="4" name="Picture 3" descr="co2-symstr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371600"/>
            <a:ext cx="7050458" cy="22993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6700" y="3810001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change in dipole moment.</a:t>
            </a:r>
          </a:p>
          <a:p>
            <a:r>
              <a:rPr lang="en-US" dirty="0" smtClean="0"/>
              <a:t>Vibration is “infrared inactive”</a:t>
            </a:r>
          </a:p>
        </p:txBody>
      </p:sp>
    </p:spTree>
    <p:extLst>
      <p:ext uri="{BB962C8B-B14F-4D97-AF65-F5344CB8AC3E}">
        <p14:creationId xmlns:p14="http://schemas.microsoft.com/office/powerpoint/2010/main" val="168232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default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4864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…etc…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PUBLIC </a:t>
            </a:r>
            <a:r>
              <a:rPr lang="en-US" sz="1200" dirty="0">
                <a:latin typeface="Courier New"/>
                <a:cs typeface="Courier New"/>
              </a:rPr>
              <a:t>:: OPERATOR(==)</a:t>
            </a:r>
          </a:p>
          <a:p>
            <a:r>
              <a:rPr lang="en-US" sz="1200" dirty="0">
                <a:latin typeface="Courier New"/>
                <a:cs typeface="Courier New"/>
              </a:rPr>
              <a:t> …etc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CRTM_Atmosphere_Associated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CRTM_Atmosphere_Destroy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  PUBLIC :: </a:t>
            </a:r>
            <a:r>
              <a:rPr lang="en-US" sz="1200" dirty="0" err="1">
                <a:latin typeface="Courier New"/>
                <a:cs typeface="Courier New"/>
              </a:rPr>
              <a:t>CRTM_Atmosphere_Create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  PUBLIC </a:t>
            </a:r>
            <a:r>
              <a:rPr lang="en-US" sz="1200" dirty="0">
                <a:latin typeface="Courier New"/>
                <a:cs typeface="Courier New"/>
              </a:rPr>
              <a:t>:: </a:t>
            </a:r>
            <a:r>
              <a:rPr lang="en-US" sz="1200" dirty="0" err="1">
                <a:latin typeface="Courier New"/>
                <a:cs typeface="Courier New"/>
              </a:rPr>
              <a:t>CRTM_Atmosphere_Inspect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…</a:t>
            </a:r>
            <a:r>
              <a:rPr lang="en-US" sz="1200" dirty="0">
                <a:latin typeface="Courier New"/>
                <a:cs typeface="Courier New"/>
              </a:rPr>
              <a:t>etc</a:t>
            </a:r>
            <a:r>
              <a:rPr lang="en-US" sz="12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END MODULE </a:t>
            </a:r>
            <a:r>
              <a:rPr lang="en-US" sz="1200" dirty="0" err="1" smtClean="0">
                <a:latin typeface="Courier New"/>
                <a:cs typeface="Courier New"/>
              </a:rPr>
              <a:t>CRTM_Atmosphere_Define</a:t>
            </a:r>
            <a:endParaRPr lang="en-US" sz="1200" dirty="0" smtClean="0"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2887463"/>
            <a:ext cx="5486400" cy="2415570"/>
            <a:chOff x="2590800" y="2887463"/>
            <a:chExt cx="5486400" cy="2415570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3819942"/>
              <a:ext cx="5486400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 New"/>
                  <a:cs typeface="Courier New"/>
                </a:rPr>
                <a:t>TYPE(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CRTM_Atmosphere_type</a:t>
              </a:r>
              <a:r>
                <a:rPr lang="en-US" sz="1200" b="1" dirty="0" smtClean="0">
                  <a:latin typeface="Courier New"/>
                  <a:cs typeface="Courier New"/>
                </a:rPr>
                <a:t>) ::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(100)  ! Many profiles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…etc…</a:t>
              </a:r>
            </a:p>
            <a:p>
              <a:endParaRPr lang="en-US" sz="1200" b="1" dirty="0" smtClean="0">
                <a:latin typeface="Courier New"/>
                <a:cs typeface="Courier New"/>
              </a:endParaRP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DO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i</a:t>
              </a:r>
              <a:r>
                <a:rPr lang="en-US" sz="1200" b="1" dirty="0" smtClean="0">
                  <a:latin typeface="Courier New"/>
                  <a:cs typeface="Courier New"/>
                </a:rPr>
                <a:t> = 1, 100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  CALL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CRTM_Atmosphere_Inspect</a:t>
              </a:r>
              <a:r>
                <a:rPr lang="en-US" sz="1200" b="1" dirty="0" smtClean="0">
                  <a:latin typeface="Courier New"/>
                  <a:cs typeface="Courier New"/>
                </a:rPr>
                <a:t>( </a:t>
              </a:r>
              <a:r>
                <a:rPr lang="en-US" sz="1200" b="1" dirty="0" err="1" smtClean="0">
                  <a:latin typeface="Courier New"/>
                  <a:cs typeface="Courier New"/>
                </a:rPr>
                <a:t>atm</a:t>
              </a:r>
              <a:r>
                <a:rPr lang="en-US" sz="1200" b="1" dirty="0" smtClean="0">
                  <a:latin typeface="Courier New"/>
                  <a:cs typeface="Courier New"/>
                </a:rPr>
                <a:t>(</a:t>
              </a:r>
              <a:r>
                <a:rPr lang="en-US" sz="1200" b="1" dirty="0" err="1" smtClean="0">
                  <a:latin typeface="Courier New"/>
                  <a:cs typeface="Courier New"/>
                </a:rPr>
                <a:t>i</a:t>
              </a:r>
              <a:r>
                <a:rPr lang="en-US" sz="1200" b="1" dirty="0" smtClean="0">
                  <a:latin typeface="Courier New"/>
                  <a:cs typeface="Courier New"/>
                </a:rPr>
                <a:t>) )</a:t>
              </a:r>
            </a:p>
            <a:p>
              <a:r>
                <a:rPr lang="en-US" sz="1200" b="1" dirty="0" smtClean="0">
                  <a:latin typeface="Courier New"/>
                  <a:cs typeface="Courier New"/>
                </a:rPr>
                <a:t>END DO</a:t>
              </a:r>
            </a:p>
          </p:txBody>
        </p:sp>
        <p:cxnSp>
          <p:nvCxnSpPr>
            <p:cNvPr id="5" name="Elbow Connector 4"/>
            <p:cNvCxnSpPr/>
            <p:nvPr/>
          </p:nvCxnSpPr>
          <p:spPr>
            <a:xfrm flipH="1" flipV="1">
              <a:off x="3808540" y="2887463"/>
              <a:ext cx="4267200" cy="2415570"/>
            </a:xfrm>
            <a:prstGeom prst="bentConnector3">
              <a:avLst>
                <a:gd name="adj1" fmla="val -5357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972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procedures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844496"/>
              </p:ext>
            </p:extLst>
          </p:nvPr>
        </p:nvGraphicFramePr>
        <p:xfrm>
          <a:off x="266700" y="1905000"/>
          <a:ext cx="8610600" cy="22961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95500"/>
                <a:gridCol w="25146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/>
                          <a:cs typeface="Courier New"/>
                        </a:rPr>
                        <a:t>InquireFile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Inquires file for dimensions to use in allocations if necessary. As yet, doesn’t actually act upon the structure.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/>
                          <a:cs typeface="Courier New"/>
                        </a:rPr>
                        <a:t>WriteFile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a structure instance to file.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/>
                          <a:cs typeface="Courier New"/>
                        </a:rPr>
                        <a:t>ReadFile</a:t>
                      </a:r>
                      <a:endParaRPr lang="en-US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</a:t>
                      </a:r>
                      <a:r>
                        <a:rPr lang="en-US" baseline="0" dirty="0" smtClean="0"/>
                        <a:t>s a structure instance with data read from file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87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0"/>
            <a:ext cx="7531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Infrared – vibration of molecules. Asymmetric 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53200"/>
            <a:ext cx="5753100" cy="30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From: </a:t>
            </a:r>
            <a:r>
              <a:rPr lang="en-US" sz="1200" dirty="0" err="1" smtClean="0"/>
              <a:t>Banwell</a:t>
            </a:r>
            <a:r>
              <a:rPr lang="en-US" sz="1200" dirty="0" smtClean="0"/>
              <a:t>, C.N., 1983, “Fundamentals of Molecular Spectroscopy”, McGraw-Hill, London.</a:t>
            </a:r>
          </a:p>
        </p:txBody>
      </p:sp>
      <p:pic>
        <p:nvPicPr>
          <p:cNvPr id="5" name="Picture 4" descr="co2-asymstr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2" y="1349878"/>
            <a:ext cx="6250136" cy="50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0"/>
            <a:ext cx="7531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Infrared – vibration of molecules. Bending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553200"/>
            <a:ext cx="5753100" cy="30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From: </a:t>
            </a:r>
            <a:r>
              <a:rPr lang="en-US" sz="1200" dirty="0" err="1" smtClean="0"/>
              <a:t>Banwell</a:t>
            </a:r>
            <a:r>
              <a:rPr lang="en-US" sz="1200" dirty="0" smtClean="0"/>
              <a:t>, C.N., 1983, “Fundamentals of Molecular Spectroscopy”, McGraw-Hill, London.</a:t>
            </a:r>
          </a:p>
        </p:txBody>
      </p:sp>
      <p:pic>
        <p:nvPicPr>
          <p:cNvPr id="4" name="Picture 3" descr="co2-b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382949"/>
            <a:ext cx="7787263" cy="48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24775</TotalTime>
  <Words>7812</Words>
  <Application>Microsoft Macintosh PowerPoint</Application>
  <PresentationFormat>On-screen Show (4:3)</PresentationFormat>
  <Paragraphs>982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Office Theme</vt:lpstr>
      <vt:lpstr>Custom Design</vt:lpstr>
      <vt:lpstr>Equation</vt:lpstr>
      <vt:lpstr>Chart</vt:lpstr>
      <vt:lpstr>Community Radiative Transfer Model (CRTM)  Overview and Tutorial</vt:lpstr>
      <vt:lpstr>Overview</vt:lpstr>
      <vt:lpstr>Introduction</vt:lpstr>
      <vt:lpstr>Background</vt:lpstr>
      <vt:lpstr>Electromagnetic spectrum</vt:lpstr>
      <vt:lpstr>Microwave – rotation of molecules</vt:lpstr>
      <vt:lpstr>Infrared – vibration of molecules. Symmetric stretching</vt:lpstr>
      <vt:lpstr>Infrared – vibration of molecules. Asymmetric stretching</vt:lpstr>
      <vt:lpstr>Infrared – vibration of molecules. Bending motion</vt:lpstr>
      <vt:lpstr>Mechanism behind the interaction of radiation and matter</vt:lpstr>
      <vt:lpstr>Infrared spectrum</vt:lpstr>
      <vt:lpstr>Microwave spectrum</vt:lpstr>
      <vt:lpstr>Information in the measured spectra</vt:lpstr>
      <vt:lpstr>Some definitions</vt:lpstr>
      <vt:lpstr>Interaction of radiation and matter</vt:lpstr>
      <vt:lpstr>Non-scattering solution</vt:lpstr>
      <vt:lpstr>Transmittance calculation</vt:lpstr>
      <vt:lpstr>RTE with scattering</vt:lpstr>
      <vt:lpstr>OTHER CRTM components</vt:lpstr>
      <vt:lpstr>Non-LTE model (1)</vt:lpstr>
      <vt:lpstr>Non-LTE model (2)</vt:lpstr>
      <vt:lpstr>Non-LTE model (3)</vt:lpstr>
      <vt:lpstr>Zeeman model (1)</vt:lpstr>
      <vt:lpstr>Zeeman model (2)</vt:lpstr>
      <vt:lpstr>Zeeman model (3)</vt:lpstr>
      <vt:lpstr>Microwave sea surface emissivity model</vt:lpstr>
      <vt:lpstr>And regarding emissivity modeling…</vt:lpstr>
      <vt:lpstr>Scattering switch</vt:lpstr>
      <vt:lpstr>Other</vt:lpstr>
      <vt:lpstr>CRTM Interface</vt:lpstr>
      <vt:lpstr>CRTM Interface</vt:lpstr>
      <vt:lpstr>PowerPoint Presentation</vt:lpstr>
      <vt:lpstr>Argument definitions</vt:lpstr>
      <vt:lpstr>Atmosphere structure</vt:lpstr>
      <vt:lpstr>Cloud substructure</vt:lpstr>
      <vt:lpstr>Aerosol substructure</vt:lpstr>
      <vt:lpstr>Surface structure</vt:lpstr>
      <vt:lpstr>Geometry structure</vt:lpstr>
      <vt:lpstr>ChannelInfo structure</vt:lpstr>
      <vt:lpstr>RTSolution structure</vt:lpstr>
      <vt:lpstr>Options structure (optional)</vt:lpstr>
      <vt:lpstr>Other main functions</vt:lpstr>
      <vt:lpstr>Initialisation function</vt:lpstr>
      <vt:lpstr>Initialisation function</vt:lpstr>
      <vt:lpstr>Initialisation function</vt:lpstr>
      <vt:lpstr>Initialisation function</vt:lpstr>
      <vt:lpstr>CALLING THE CRTM</vt:lpstr>
      <vt:lpstr>Example of calling the CRTM</vt:lpstr>
      <vt:lpstr>Step 0: Define the dimensions</vt:lpstr>
      <vt:lpstr>Step 1: Define the variables</vt:lpstr>
      <vt:lpstr>Step 2: Initialise the CRTM</vt:lpstr>
      <vt:lpstr>Step 2b: Select channels</vt:lpstr>
      <vt:lpstr>Step 3a: Allocate ARRAYS</vt:lpstr>
      <vt:lpstr>Step 3b: Allocate STRUCTURES</vt:lpstr>
      <vt:lpstr>Step 4: Assign input data</vt:lpstr>
      <vt:lpstr>Step 4: Assign input data</vt:lpstr>
      <vt:lpstr>Step 4: Assign input data</vt:lpstr>
      <vt:lpstr>Step 5: Initialise the K-matrix arguments</vt:lpstr>
      <vt:lpstr>Step 6: Call the K-matrix function</vt:lpstr>
      <vt:lpstr>Step 7: Destroy the CRTM</vt:lpstr>
      <vt:lpstr>CRTM OBJECT METHODS</vt:lpstr>
      <vt:lpstr>Object methods</vt:lpstr>
      <vt:lpstr>Naming conventions</vt:lpstr>
      <vt:lpstr>Implemented default procedures</vt:lpstr>
      <vt:lpstr>Example default procedures</vt:lpstr>
      <vt:lpstr>Example default procedures</vt:lpstr>
      <vt:lpstr>Example default procedures</vt:lpstr>
      <vt:lpstr>Example default procedures</vt:lpstr>
      <vt:lpstr>Example default procedures</vt:lpstr>
      <vt:lpstr>Example default procedures</vt:lpstr>
      <vt:lpstr>I/O procedures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Radiative Transfer Model (CRTM)  Development</dc:title>
  <dc:subject/>
  <dc:creator>Paul F. Vandelst</dc:creator>
  <cp:keywords/>
  <dc:description/>
  <cp:lastModifiedBy>Paul van Delst</cp:lastModifiedBy>
  <cp:revision>289</cp:revision>
  <cp:lastPrinted>2012-01-30T16:19:56Z</cp:lastPrinted>
  <dcterms:created xsi:type="dcterms:W3CDTF">2006-08-16T00:00:00Z</dcterms:created>
  <dcterms:modified xsi:type="dcterms:W3CDTF">2015-07-27T21:10:36Z</dcterms:modified>
  <cp:category/>
</cp:coreProperties>
</file>