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05" r:id="rId2"/>
    <p:sldId id="929" r:id="rId3"/>
    <p:sldId id="621" r:id="rId4"/>
    <p:sldId id="917" r:id="rId5"/>
    <p:sldId id="918" r:id="rId6"/>
    <p:sldId id="919" r:id="rId7"/>
    <p:sldId id="922" r:id="rId8"/>
    <p:sldId id="923" r:id="rId9"/>
    <p:sldId id="892" r:id="rId10"/>
    <p:sldId id="924" r:id="rId11"/>
    <p:sldId id="925" r:id="rId12"/>
    <p:sldId id="912" r:id="rId13"/>
    <p:sldId id="930" r:id="rId14"/>
    <p:sldId id="893" r:id="rId15"/>
    <p:sldId id="926" r:id="rId16"/>
    <p:sldId id="932" r:id="rId17"/>
    <p:sldId id="928" r:id="rId18"/>
    <p:sldId id="927" r:id="rId19"/>
    <p:sldId id="931" r:id="rId20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0000FF"/>
    <a:srgbClr val="660066"/>
    <a:srgbClr val="003300"/>
    <a:srgbClr val="4F4F4F"/>
    <a:srgbClr val="0099CC"/>
    <a:srgbClr val="1E0294"/>
    <a:srgbClr val="963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67" autoAdjust="0"/>
    <p:restoredTop sz="94079" autoAdjust="0"/>
  </p:normalViewPr>
  <p:slideViewPr>
    <p:cSldViewPr snapToGrid="0" showGuides="1">
      <p:cViewPr>
        <p:scale>
          <a:sx n="93" d="100"/>
          <a:sy n="93" d="100"/>
        </p:scale>
        <p:origin x="-1200" y="54"/>
      </p:cViewPr>
      <p:guideLst>
        <p:guide orient="horz" pos="1404"/>
        <p:guide pos="5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374" cy="46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0" tIns="46564" rIns="93130" bIns="46564" numCol="1" anchor="t" anchorCtr="0" compatLnSpc="1">
            <a:prstTxWarp prst="textNoShape">
              <a:avLst/>
            </a:prstTxWarp>
          </a:bodyPr>
          <a:lstStyle>
            <a:lvl1pPr defTabSz="9315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702" y="1"/>
            <a:ext cx="3067374" cy="46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0" tIns="46564" rIns="93130" bIns="46564" numCol="1" anchor="t" anchorCtr="0" compatLnSpc="1">
            <a:prstTxWarp prst="textNoShape">
              <a:avLst/>
            </a:prstTxWarp>
          </a:bodyPr>
          <a:lstStyle>
            <a:lvl1pPr algn="r" defTabSz="9315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5239"/>
            <a:ext cx="3067374" cy="467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0" tIns="46564" rIns="93130" bIns="46564" numCol="1" anchor="b" anchorCtr="0" compatLnSpc="1">
            <a:prstTxWarp prst="textNoShape">
              <a:avLst/>
            </a:prstTxWarp>
          </a:bodyPr>
          <a:lstStyle>
            <a:lvl1pPr defTabSz="9315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702" y="8895239"/>
            <a:ext cx="3067374" cy="467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0" tIns="46564" rIns="93130" bIns="46564" numCol="1" anchor="b" anchorCtr="0" compatLnSpc="1">
            <a:prstTxWarp prst="textNoShape">
              <a:avLst/>
            </a:prstTxWarp>
          </a:bodyPr>
          <a:lstStyle>
            <a:lvl1pPr algn="r" defTabSz="9315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2AA6301-3342-43C8-BFC4-C9BBAB23B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78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374" cy="46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0" tIns="46564" rIns="93130" bIns="46564" numCol="1" anchor="t" anchorCtr="0" compatLnSpc="1">
            <a:prstTxWarp prst="textNoShape">
              <a:avLst/>
            </a:prstTxWarp>
          </a:bodyPr>
          <a:lstStyle>
            <a:lvl1pPr defTabSz="9315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702" y="1"/>
            <a:ext cx="3067374" cy="46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0" tIns="46564" rIns="93130" bIns="46564" numCol="1" anchor="t" anchorCtr="0" compatLnSpc="1">
            <a:prstTxWarp prst="textNoShape">
              <a:avLst/>
            </a:prstTxWarp>
          </a:bodyPr>
          <a:lstStyle>
            <a:lvl1pPr algn="r" defTabSz="9315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3263"/>
            <a:ext cx="4679950" cy="3509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932" y="4448413"/>
            <a:ext cx="5189214" cy="4212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0" tIns="46564" rIns="93130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5239"/>
            <a:ext cx="3067374" cy="467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0" tIns="46564" rIns="93130" bIns="46564" numCol="1" anchor="b" anchorCtr="0" compatLnSpc="1">
            <a:prstTxWarp prst="textNoShape">
              <a:avLst/>
            </a:prstTxWarp>
          </a:bodyPr>
          <a:lstStyle>
            <a:lvl1pPr defTabSz="9315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702" y="8895239"/>
            <a:ext cx="3067374" cy="467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0" tIns="46564" rIns="93130" bIns="46564" numCol="1" anchor="b" anchorCtr="0" compatLnSpc="1">
            <a:prstTxWarp prst="textNoShape">
              <a:avLst/>
            </a:prstTxWarp>
          </a:bodyPr>
          <a:lstStyle>
            <a:lvl1pPr algn="r" defTabSz="9315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2EE9A4E-9114-4693-8B6A-9C3534581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97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F2F5ECD-EF84-4817-9AD7-5649AF0068F2}" type="slidenum">
              <a:rPr lang="en-US" sz="1200" smtClean="0"/>
              <a:pPr eaLnBrk="1" hangingPunct="1">
                <a:defRPr/>
              </a:pPr>
              <a:t>1</a:t>
            </a:fld>
            <a:endParaRPr lang="en-US" sz="120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2807F8DC-11D3-4429-A541-98FC45E01EDB}" type="slidenum">
              <a:rPr lang="en-US" sz="1200" smtClean="0"/>
              <a:pPr eaLnBrk="1" hangingPunct="1">
                <a:defRPr/>
              </a:pPr>
              <a:t>3</a:t>
            </a:fld>
            <a:endParaRPr lang="en-US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2807F8DC-11D3-4429-A541-98FC45E01EDB}" type="slidenum">
              <a:rPr lang="en-US" sz="1200" smtClean="0"/>
              <a:pPr eaLnBrk="1" hangingPunct="1">
                <a:defRPr/>
              </a:pPr>
              <a:t>4</a:t>
            </a:fld>
            <a:endParaRPr lang="en-US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2807F8DC-11D3-4429-A541-98FC45E01EDB}" type="slidenum">
              <a:rPr lang="en-US" sz="1200" smtClean="0"/>
              <a:pPr eaLnBrk="1" hangingPunct="1">
                <a:defRPr/>
              </a:pPr>
              <a:t>6</a:t>
            </a:fld>
            <a:endParaRPr lang="en-US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2807F8DC-11D3-4429-A541-98FC45E01EDB}" type="slidenum">
              <a:rPr lang="en-US" sz="1200" smtClean="0"/>
              <a:pPr eaLnBrk="1" hangingPunct="1">
                <a:defRPr/>
              </a:pPr>
              <a:t>7</a:t>
            </a:fld>
            <a:endParaRPr lang="en-US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2807F8DC-11D3-4429-A541-98FC45E01EDB}" type="slidenum">
              <a:rPr lang="en-US" sz="1200" smtClean="0"/>
              <a:pPr eaLnBrk="1" hangingPunct="1">
                <a:defRPr/>
              </a:pPr>
              <a:t>8</a:t>
            </a:fld>
            <a:endParaRPr lang="en-US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2807F8DC-11D3-4429-A541-98FC45E01EDB}" type="slidenum">
              <a:rPr lang="en-US" sz="1200" smtClean="0"/>
              <a:pPr eaLnBrk="1" hangingPunct="1">
                <a:defRPr/>
              </a:pPr>
              <a:t>9</a:t>
            </a:fld>
            <a:endParaRPr lang="en-US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2807F8DC-11D3-4429-A541-98FC45E01EDB}" type="slidenum">
              <a:rPr lang="en-US" sz="1200" smtClean="0"/>
              <a:pPr eaLnBrk="1" hangingPunct="1">
                <a:defRPr/>
              </a:pPr>
              <a:t>10</a:t>
            </a:fld>
            <a:endParaRPr lang="en-US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2807F8DC-11D3-4429-A541-98FC45E01EDB}" type="slidenum">
              <a:rPr lang="en-US" sz="1200" smtClean="0"/>
              <a:pPr eaLnBrk="1" hangingPunct="1">
                <a:defRPr/>
              </a:pPr>
              <a:t>14</a:t>
            </a:fld>
            <a:endParaRPr lang="en-US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4B12A-9D6D-4481-B963-18A7B7042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9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AF7C4-FD5E-4692-8310-4CBAFA157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57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906A6-140D-4DC1-985C-0C8EA10C6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8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815975" y="1143000"/>
            <a:ext cx="7696200" cy="0"/>
          </a:xfrm>
          <a:prstGeom prst="line">
            <a:avLst/>
          </a:prstGeom>
          <a:noFill/>
          <a:ln w="57150" cmpd="thinThick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7" descr="DOC_LOGO_1X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230188"/>
            <a:ext cx="838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Noaa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588" y="228600"/>
            <a:ext cx="83661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744" y="1616529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73804-21EF-4D85-BC7F-002CC724E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8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651E3-70C3-40CE-A793-04B4CDAB1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2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A53DB-3908-4BF3-8E23-DA7C621FB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C8D6D-C571-4D54-95F6-483B34E53E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1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E2D11-BBCC-4C01-B25B-161B42406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8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3561D-C46E-4775-ABC8-369B97C21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1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88B96-1ED9-458D-A1C4-3DD8120DA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8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329F8-23AE-48DF-8F06-A499A2805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9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C8180C8-7E62-44B6-A92A-76F7A5DE5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49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Excel_97-2003_Worksheet1.xls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3200" b="1" i="1" dirty="0" smtClean="0"/>
              <a:t>Computational Issues</a:t>
            </a:r>
            <a:r>
              <a:rPr lang="en-US" altLang="en-US" sz="4000" i="1" dirty="0" smtClean="0"/>
              <a:t/>
            </a:r>
            <a:br>
              <a:rPr lang="en-US" altLang="en-US" sz="4000" i="1" dirty="0" smtClean="0"/>
            </a:br>
            <a:endParaRPr lang="en-US" altLang="en-US" sz="4000" i="1" dirty="0" smtClean="0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815013"/>
            <a:ext cx="8458200" cy="914400"/>
          </a:xfrm>
        </p:spPr>
        <p:txBody>
          <a:bodyPr/>
          <a:lstStyle/>
          <a:p>
            <a:pPr eaLnBrk="1" hangingPunct="1"/>
            <a:endParaRPr lang="en-US" altLang="en-US" sz="1000" dirty="0" smtClean="0"/>
          </a:p>
          <a:p>
            <a:pPr eaLnBrk="1" hangingPunct="1"/>
            <a:r>
              <a:rPr lang="en-US" altLang="en-US" sz="1800" i="1" dirty="0" smtClean="0"/>
              <a:t>“Where America’s Climate, Weather, Ocean and Space Weather Services Begin”</a:t>
            </a:r>
          </a:p>
        </p:txBody>
      </p:sp>
      <p:sp>
        <p:nvSpPr>
          <p:cNvPr id="16388" name="Line 1028"/>
          <p:cNvSpPr>
            <a:spLocks noChangeShapeType="1"/>
          </p:cNvSpPr>
          <p:nvPr/>
        </p:nvSpPr>
        <p:spPr bwMode="auto">
          <a:xfrm>
            <a:off x="685800" y="2895600"/>
            <a:ext cx="7848600" cy="0"/>
          </a:xfrm>
          <a:prstGeom prst="line">
            <a:avLst/>
          </a:prstGeom>
          <a:noFill/>
          <a:ln w="57150" cmpd="thinThick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6389" name="Picture 1029" descr="DOC_LOGO_1X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0188"/>
            <a:ext cx="838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30" descr="Noaa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6388" y="228600"/>
            <a:ext cx="83661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 Box 1031"/>
          <p:cNvSpPr txBox="1">
            <a:spLocks noChangeArrowheads="1"/>
          </p:cNvSpPr>
          <p:nvPr/>
        </p:nvSpPr>
        <p:spPr bwMode="auto">
          <a:xfrm>
            <a:off x="2783127" y="4267200"/>
            <a:ext cx="318087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 i="1" dirty="0"/>
              <a:t>JCSDA Summer Colloquium </a:t>
            </a:r>
          </a:p>
          <a:p>
            <a:pPr algn="ctr" eaLnBrk="1" hangingPunct="1"/>
            <a:r>
              <a:rPr lang="en-US" altLang="en-US" sz="1600" i="1" dirty="0" smtClean="0"/>
              <a:t>July 27, 2015</a:t>
            </a:r>
            <a:endParaRPr lang="en-US" altLang="en-US" sz="1600" i="1" dirty="0"/>
          </a:p>
        </p:txBody>
      </p:sp>
      <p:sp>
        <p:nvSpPr>
          <p:cNvPr id="16392" name="Rectangle 1033"/>
          <p:cNvSpPr>
            <a:spLocks noChangeArrowheads="1"/>
          </p:cNvSpPr>
          <p:nvPr/>
        </p:nvSpPr>
        <p:spPr bwMode="auto">
          <a:xfrm>
            <a:off x="685800" y="3124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4000" i="1" dirty="0">
              <a:solidFill>
                <a:schemeClr val="tx2"/>
              </a:solidFill>
            </a:endParaRPr>
          </a:p>
        </p:txBody>
      </p:sp>
      <p:grpSp>
        <p:nvGrpSpPr>
          <p:cNvPr id="16393" name="Group 1035"/>
          <p:cNvGrpSpPr>
            <a:grpSpLocks/>
          </p:cNvGrpSpPr>
          <p:nvPr/>
        </p:nvGrpSpPr>
        <p:grpSpPr bwMode="auto">
          <a:xfrm>
            <a:off x="990600" y="5257800"/>
            <a:ext cx="7145338" cy="685800"/>
            <a:chOff x="626" y="3408"/>
            <a:chExt cx="4501" cy="432"/>
          </a:xfrm>
        </p:grpSpPr>
        <p:pic>
          <p:nvPicPr>
            <p:cNvPr id="16395" name="Picture 1036" descr="wing_sunset2_smal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2" y="3408"/>
              <a:ext cx="805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6" name="Picture 1037" descr="roughseas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" y="3409"/>
              <a:ext cx="746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7" name="Picture 103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416" b="21416"/>
            <a:stretch>
              <a:fillRect/>
            </a:stretch>
          </p:blipFill>
          <p:spPr bwMode="auto">
            <a:xfrm>
              <a:off x="1373" y="3408"/>
              <a:ext cx="757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8" name="Picture 103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798" b="9599"/>
            <a:stretch>
              <a:fillRect/>
            </a:stretch>
          </p:blipFill>
          <p:spPr bwMode="auto">
            <a:xfrm>
              <a:off x="2903" y="3409"/>
              <a:ext cx="738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9" name="Picture 1040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210" b="12845"/>
            <a:stretch>
              <a:fillRect/>
            </a:stretch>
          </p:blipFill>
          <p:spPr bwMode="auto">
            <a:xfrm>
              <a:off x="3638" y="3409"/>
              <a:ext cx="68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0" name="Picture 1041" descr="PLOW_-_BUS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50" b="18750"/>
            <a:stretch>
              <a:fillRect/>
            </a:stretch>
          </p:blipFill>
          <p:spPr bwMode="auto">
            <a:xfrm>
              <a:off x="2132" y="3408"/>
              <a:ext cx="76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94" name="TextBox 16"/>
          <p:cNvSpPr txBox="1">
            <a:spLocks noChangeArrowheads="1"/>
          </p:cNvSpPr>
          <p:nvPr/>
        </p:nvSpPr>
        <p:spPr bwMode="auto">
          <a:xfrm>
            <a:off x="2037620" y="3200400"/>
            <a:ext cx="50163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 i="1" dirty="0"/>
              <a:t>Presented by </a:t>
            </a:r>
            <a:r>
              <a:rPr lang="en-US" altLang="en-US" sz="2000" i="1" dirty="0" smtClean="0"/>
              <a:t>John </a:t>
            </a:r>
            <a:r>
              <a:rPr lang="en-US" altLang="en-US" sz="2000" i="1" dirty="0" err="1"/>
              <a:t>Derber</a:t>
            </a:r>
            <a:endParaRPr lang="en-US" altLang="en-US" sz="2000" i="1" dirty="0"/>
          </a:p>
          <a:p>
            <a:pPr algn="ctr" eaLnBrk="1" hangingPunct="1"/>
            <a:r>
              <a:rPr lang="en-US" altLang="en-US" sz="2000" i="1" dirty="0"/>
              <a:t>National Centers for Environmental Prediction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46492" y="61546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latin typeface="Arial" charset="0"/>
                <a:cs typeface="Arial" charset="0"/>
              </a:rPr>
              <a:t>Solution 3-D analysis problem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16050"/>
            <a:ext cx="8572500" cy="5029200"/>
          </a:xfrm>
        </p:spPr>
        <p:txBody>
          <a:bodyPr>
            <a:normAutofit fontScale="92500"/>
          </a:bodyPr>
          <a:lstStyle/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x =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(B</a:t>
            </a:r>
            <a:r>
              <a:rPr lang="en-US" sz="24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-1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+H</a:t>
            </a:r>
            <a:r>
              <a:rPr lang="en-US" sz="24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-1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H)</a:t>
            </a:r>
            <a:r>
              <a:rPr lang="en-US" sz="24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-1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(y-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Hx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</a:t>
            </a: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Size of matrix to be inverted determined by size of x (N)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	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= (Number of 3-D variables*Number of levels + Number of 2-D variables)*Number of degrees of freedom in each 2-D field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For GFS (global forecast system) at NCEP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	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= (5*64+2)*(1535*1536)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= 759,198,720!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Matrix to be inverted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759,198,720 x 759,198,720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444EF-88A1-4B86-A927-7938302206A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759" y="0"/>
            <a:ext cx="6894541" cy="1143000"/>
          </a:xfrm>
        </p:spPr>
        <p:txBody>
          <a:bodyPr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Computational implications of large 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Problem must be solved iteratively – exact solution not possible (especially if H is nonlinear)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Problem must be spread across many nodes (too much memory required) – Creates problems for 3-D observation operators.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 matrix is defined as series of operations not explicitly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Often analysis increment (x-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created at lower resolution in horizontal.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that problem size (N) increases for hybrid, 4-D, in-line bias correction, etc.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73804-21EF-4D85-BC7F-002CC724EBF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5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38" y="239486"/>
            <a:ext cx="8229600" cy="6397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Annual Mean 500-hPa HGT Day-5 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Anomaly Correlation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25731" name="Object 13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405096"/>
              </p:ext>
            </p:extLst>
          </p:nvPr>
        </p:nvGraphicFramePr>
        <p:xfrm>
          <a:off x="152400" y="973138"/>
          <a:ext cx="8710613" cy="528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Worksheet" r:id="rId4" imgW="8715443" imgH="5286443" progId="Excel.Sheet.8">
                  <p:embed/>
                </p:oleObj>
              </mc:Choice>
              <mc:Fallback>
                <p:oleObj name="Worksheet" r:id="rId4" imgW="8715443" imgH="5286443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73138"/>
                        <a:ext cx="8710613" cy="528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33" name="TextBox 4"/>
          <p:cNvSpPr txBox="1">
            <a:spLocks noChangeArrowheads="1"/>
          </p:cNvSpPr>
          <p:nvPr/>
        </p:nvSpPr>
        <p:spPr bwMode="auto">
          <a:xfrm>
            <a:off x="152400" y="6168346"/>
            <a:ext cx="59716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CDAS is a legacy GFS (T64) used for NCEP/NCAR Reanalysis circa 1995.</a:t>
            </a:r>
          </a:p>
          <a:p>
            <a:r>
              <a:rPr lang="en-US" sz="1600" dirty="0">
                <a:latin typeface="Calibri" pitchFamily="34" charset="0"/>
              </a:rPr>
              <a:t>CFSR is the coupled GFS (T126) used for reanalysis circa 2006</a:t>
            </a:r>
            <a:r>
              <a:rPr lang="en-US" sz="1600" dirty="0" smtClean="0">
                <a:latin typeface="Calibri" pitchFamily="34" charset="0"/>
              </a:rPr>
              <a:t>.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8BAC8-2BD3-4024-9496-66474BE8E1A0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2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238" y="0"/>
            <a:ext cx="7772400" cy="1143000"/>
          </a:xfrm>
        </p:spPr>
        <p:txBody>
          <a:bodyPr/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Number of Observations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Dual problem can be solved in observation space.  However, problem still remains large since large numbers of observations used in modern systems.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Use of many observations can also be computationally expensive because of expensive forward models (and memory requirements).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Try to use observations which contribute most new information to the analysis system (information content).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correlated errors, O must be inverted.  Try to keep block diagonal.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73804-21EF-4D85-BC7F-002CC724EBF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52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8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latin typeface="Arial" charset="0"/>
                <a:cs typeface="Arial" charset="0"/>
              </a:rPr>
              <a:t>Data Timeliness and Availability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16050"/>
            <a:ext cx="8572500" cy="5029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Clr>
                <a:srgbClr val="FF0000"/>
              </a:buClr>
              <a:buSzPct val="120000"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To perform analysis, observations are used within time window. (e.g., ± 3hr, or from 00UTC to 12UTC)</a:t>
            </a:r>
          </a:p>
          <a:p>
            <a:pPr lvl="1"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May have to start forecast before end of time window to meet forecast delivery time.</a:t>
            </a:r>
          </a:p>
          <a:p>
            <a:pPr lvl="1"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Observations do not instantaneously appear at operational centers.</a:t>
            </a:r>
          </a:p>
          <a:p>
            <a:pPr lvl="2" eaLnBrk="1" hangingPunct="1">
              <a:buClr>
                <a:srgbClr val="FF0000"/>
              </a:buClr>
              <a:buSzPct val="12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Communications delays</a:t>
            </a:r>
          </a:p>
          <a:p>
            <a:pPr lvl="2" eaLnBrk="1" hangingPunct="1">
              <a:buClr>
                <a:srgbClr val="FF0000"/>
              </a:buClr>
              <a:buSzPct val="12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Ground station locations</a:t>
            </a:r>
          </a:p>
          <a:p>
            <a:pPr lvl="2" eaLnBrk="1" hangingPunct="1">
              <a:buClr>
                <a:srgbClr val="FF0000"/>
              </a:buClr>
              <a:buSzPct val="12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Etc.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 eaLnBrk="1" hangingPunct="1">
              <a:buClr>
                <a:srgbClr val="FF0000"/>
              </a:buClr>
              <a:buSzPct val="120000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smaller the difference between the observation time and the end of the analysis window, the less data will be available</a:t>
            </a:r>
          </a:p>
          <a:p>
            <a:pPr lvl="2" eaLnBrk="1" hangingPunct="1">
              <a:buClr>
                <a:srgbClr val="FF0000"/>
              </a:buClr>
              <a:buSzPct val="120000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Less for regional or mesoscale forecasts</a:t>
            </a:r>
          </a:p>
          <a:p>
            <a:pPr lvl="2" eaLnBrk="1" hangingPunct="1">
              <a:buClr>
                <a:srgbClr val="FF0000"/>
              </a:buClr>
              <a:buSzPct val="120000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Catch up cycles</a:t>
            </a:r>
          </a:p>
          <a:p>
            <a:pPr lvl="1" eaLnBrk="1" hangingPunct="1">
              <a:buClr>
                <a:srgbClr val="FF0000"/>
              </a:buClr>
              <a:buSzPct val="120000"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444EF-88A1-4B86-A927-7938302206A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6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140677" y="5359279"/>
            <a:ext cx="852854" cy="62828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Computer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rchitecture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E2D11-BBCC-4C01-B25B-161B42406C2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913" y="2255227"/>
            <a:ext cx="2663091" cy="2427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88" y="2212975"/>
            <a:ext cx="2663825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2127983"/>
            <a:ext cx="2663825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495" y="4368519"/>
            <a:ext cx="2663825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670" y="4368519"/>
            <a:ext cx="2663825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Left-Right Arrow 66"/>
          <p:cNvSpPr/>
          <p:nvPr/>
        </p:nvSpPr>
        <p:spPr>
          <a:xfrm>
            <a:off x="2505808" y="3429000"/>
            <a:ext cx="1327638" cy="45719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37" y="3441381"/>
            <a:ext cx="1354137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884" y="5359279"/>
            <a:ext cx="1354137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45449">
            <a:off x="1733429" y="4411294"/>
            <a:ext cx="1354137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83707">
            <a:off x="5923034" y="4617895"/>
            <a:ext cx="1158989" cy="57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202223" y="5425954"/>
            <a:ext cx="984739" cy="461665"/>
          </a:xfrm>
          <a:prstGeom prst="rect">
            <a:avLst/>
          </a:prstGeom>
          <a:solidFill>
            <a:srgbClr val="00B0F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Disk</a:t>
            </a:r>
            <a:endParaRPr lang="en-US" dirty="0"/>
          </a:p>
        </p:txBody>
      </p:sp>
      <p:sp>
        <p:nvSpPr>
          <p:cNvPr id="70" name="Left-Right Arrow 69"/>
          <p:cNvSpPr/>
          <p:nvPr/>
        </p:nvSpPr>
        <p:spPr>
          <a:xfrm rot="19107305">
            <a:off x="955073" y="4622543"/>
            <a:ext cx="1216152" cy="553964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56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806" y="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Optimization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Need to know assimilation system (where is maximum memory, maximum use of wall time, etc.)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MPI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Threading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Vectorization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I/O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Parallel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Can be System Dependent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73804-21EF-4D85-BC7F-002CC724EBF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30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238" y="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Limit is on memory/node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the memory is used up with parallel processes, CPUs can be used by threading (if not too much duplicated memory) – if threading is possible.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Hidden memory (i/o buffers, temporary arrays generated by compiler, etc.)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Memory leaks (allocated arrays without deallocation,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73804-21EF-4D85-BC7F-002CC724EBF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61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952" y="0"/>
            <a:ext cx="7772400" cy="1125415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Optimization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Need to know assimilation system (where is maximum memory, maximum use of wall time, etc.)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MPI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Threading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Vectorization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I/O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Parallel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Can be System Dependent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73804-21EF-4D85-BC7F-002CC724EBF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46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238" y="-80386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Final comments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Computational Issues are extremely important in the design and development of a data assimilation system.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Systems are constrained by many components including delivery time, observational availability, and available resources.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capabilities/observational information can be included by enhancing resources or optimizing system.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Many trade-offs (e.g., number of ensemble members vs. resolution, accuracy of forward model vs. number of observations used, etc.)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Details important – experience and intuition.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73804-21EF-4D85-BC7F-002CC724EBF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3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Many aspects of the design and implementation of a DA system are controlled by Computational Issues, not Science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6962" y="4721469"/>
            <a:ext cx="6233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devil is in the details.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745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8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latin typeface="Arial" charset="0"/>
                <a:cs typeface="Arial" charset="0"/>
              </a:rPr>
              <a:t>Constraints on DA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16050"/>
            <a:ext cx="8572500" cy="50292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SzPct val="120000"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Must be completed on time using available resources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Reliable – runs properly in (almost) all situations</a:t>
            </a:r>
          </a:p>
          <a:p>
            <a:pPr eaLnBrk="1" hangingPunct="1">
              <a:buClr>
                <a:srgbClr val="FF0000"/>
              </a:buClr>
              <a:buSzPct val="120000"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Reproducible</a:t>
            </a:r>
          </a:p>
          <a:p>
            <a:pPr eaLnBrk="1" hangingPunct="1">
              <a:buClr>
                <a:srgbClr val="FF0000"/>
              </a:buClr>
              <a:buSzPct val="120000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Best possible solution</a:t>
            </a:r>
          </a:p>
          <a:p>
            <a:pPr eaLnBrk="1" hangingPunct="1">
              <a:buClr>
                <a:srgbClr val="FF0000"/>
              </a:buClr>
              <a:buSzPct val="120000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Clr>
                <a:srgbClr val="FF0000"/>
              </a:buClr>
              <a:buSzPct val="120000"/>
              <a:buFontTx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444EF-88A1-4B86-A927-7938302206A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8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latin typeface="Arial" charset="0"/>
                <a:cs typeface="Arial" charset="0"/>
              </a:rPr>
              <a:t>Constraints on DA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16050"/>
            <a:ext cx="8572500" cy="50292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SzPct val="120000"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Must be completed on time using available resources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tabLst>
                <a:tab pos="5715000" algn="l"/>
              </a:tabLs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 ~20min  in allocated nodes for global system</a:t>
            </a:r>
          </a:p>
          <a:p>
            <a:pPr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Reliable – runs properly in (almost) all situations</a:t>
            </a:r>
          </a:p>
          <a:p>
            <a:pPr eaLnBrk="1" hangingPunct="1">
              <a:buClr>
                <a:srgbClr val="FF0000"/>
              </a:buClr>
              <a:buSzPct val="120000"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Reproducible</a:t>
            </a:r>
          </a:p>
          <a:p>
            <a:pPr eaLnBrk="1" hangingPunct="1">
              <a:buClr>
                <a:srgbClr val="FF0000"/>
              </a:buClr>
              <a:buSzPct val="120000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Best possible solution</a:t>
            </a:r>
          </a:p>
          <a:p>
            <a:pPr eaLnBrk="1" hangingPunct="1">
              <a:buClr>
                <a:srgbClr val="FF0000"/>
              </a:buClr>
              <a:buSzPct val="120000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Clr>
                <a:srgbClr val="FF0000"/>
              </a:buClr>
              <a:buSzPct val="120000"/>
              <a:buFontTx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444EF-88A1-4B86-A927-7938302206A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6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End of 2015</a:t>
            </a:r>
            <a:br>
              <a:rPr lang="en-US" dirty="0" smtClean="0"/>
            </a:br>
            <a:r>
              <a:rPr lang="en-US" sz="2400" dirty="0" smtClean="0"/>
              <a:t>Dark purple is Global Data Assimilation system (including 9 hour forecasts and ensembles)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E2D11-BBCC-4C01-B25B-161B42406C2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8" y="1864658"/>
            <a:ext cx="9069962" cy="4866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6304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8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latin typeface="Arial" charset="0"/>
                <a:cs typeface="Arial" charset="0"/>
              </a:rPr>
              <a:t>Constraints on DA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16050"/>
            <a:ext cx="8572500" cy="5029200"/>
          </a:xfrm>
        </p:spPr>
        <p:txBody>
          <a:bodyPr>
            <a:normAutofit/>
          </a:bodyPr>
          <a:lstStyle/>
          <a:p>
            <a:pPr eaLnBrk="1" hangingPunct="1">
              <a:buClr>
                <a:srgbClr val="FF0000"/>
              </a:buClr>
              <a:buSzPct val="120000"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Must be completed on time using available resources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tabLst>
                <a:tab pos="5715000" algn="l"/>
              </a:tabLst>
              <a:defRPr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 ~20min  in allocated nodes for global system</a:t>
            </a:r>
          </a:p>
          <a:p>
            <a:pPr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Reliable – runs properly in (almost) all situations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failures due to overflow/underflow, missing or bad data with or w/o file available, etc.</a:t>
            </a:r>
          </a:p>
          <a:p>
            <a:pPr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Reproducible</a:t>
            </a:r>
          </a:p>
          <a:p>
            <a:pPr eaLnBrk="1" hangingPunct="1">
              <a:buClr>
                <a:srgbClr val="FF0000"/>
              </a:buClr>
              <a:buSzPct val="120000"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Best possible solution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Clr>
                <a:srgbClr val="FF0000"/>
              </a:buClr>
              <a:buSzPct val="120000"/>
              <a:buFontTx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444EF-88A1-4B86-A927-7938302206A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3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8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latin typeface="Arial" charset="0"/>
                <a:cs typeface="Arial" charset="0"/>
              </a:rPr>
              <a:t>Constraints on DA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16050"/>
            <a:ext cx="8572500" cy="5029200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rgbClr val="FF0000"/>
              </a:buClr>
              <a:buSzPct val="120000"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Must be completed on time using available resources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tabLst>
                <a:tab pos="5715000" algn="l"/>
              </a:tabLst>
              <a:defRPr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 ~20min  in allocated nodes for global system</a:t>
            </a:r>
          </a:p>
          <a:p>
            <a:pPr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Reliable – runs properly in (almost) all situations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failures due to overflow/underflow, missing data with or w/o file available, etc.</a:t>
            </a:r>
          </a:p>
          <a:p>
            <a:pPr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Reproducible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Order of math (addition, etc. ) can change results.  Since parallel over many processors, have to be careful to not change results when different number of processors used.</a:t>
            </a:r>
          </a:p>
          <a:p>
            <a:pPr marL="0" indent="0" algn="ctr" eaLnBrk="1" hangingPunct="1">
              <a:buClr>
                <a:srgbClr val="FF0000"/>
              </a:buClr>
              <a:buSzPct val="120000"/>
              <a:buNone/>
              <a:defRPr/>
            </a:pP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(x + y) + z ≠ x + (y + z)</a:t>
            </a: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Best possible solution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Clr>
                <a:srgbClr val="FF0000"/>
              </a:buClr>
              <a:buSzPct val="120000"/>
              <a:buFontTx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444EF-88A1-4B86-A927-7938302206A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7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8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latin typeface="Arial" charset="0"/>
                <a:cs typeface="Arial" charset="0"/>
              </a:rPr>
              <a:t>Constraints on DA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16050"/>
            <a:ext cx="8572500" cy="5029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rgbClr val="FF0000"/>
              </a:buClr>
              <a:buSzPct val="120000"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Must be completed on time using available resources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tabLst>
                <a:tab pos="5715000" algn="l"/>
              </a:tabLst>
              <a:defRPr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 ~20min  in allocated nodes for global system</a:t>
            </a:r>
          </a:p>
          <a:p>
            <a:pPr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Reliable – runs properly in (almost) all situations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failures due to overflow/underflow, missing data with or w/o file available, etc.</a:t>
            </a:r>
          </a:p>
          <a:p>
            <a:pPr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Reproducible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Order of math (addition, etc. ) can change results.  Since parallel over many processors, have to be careful to not change results when different number of processors used.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Best possible solution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Cannot afford doing everything the way you would like.  Goal extract as much information as possible from data while satisfying constraints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444EF-88A1-4B86-A927-7938302206A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3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8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latin typeface="Arial" charset="0"/>
                <a:cs typeface="Arial" charset="0"/>
              </a:rPr>
              <a:t>Simplest 3-D analysis problem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16050"/>
            <a:ext cx="8572500" cy="50292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SzPct val="120000"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J = ½(x-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)B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-1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(x-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+ ½(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Hx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-y)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-1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Hx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-y)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x  – analysis variables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background field (usually a short forecast)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  - Background error covariance matrix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  - Transform from analysis to observation (linear in this example)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y  - Observation vector</a:t>
            </a:r>
          </a:p>
          <a:p>
            <a:pPr marL="0" indent="0" eaLnBrk="1" hangingPunct="1">
              <a:buClr>
                <a:srgbClr val="FF0000"/>
              </a:buClr>
              <a:buSzPct val="120000"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  - Observation error covariance matrix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444EF-88A1-4B86-A927-7938302206A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0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00FF"/>
      </a:hlink>
      <a:folHlink>
        <a:srgbClr val="6600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66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6600FF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25732</TotalTime>
  <Words>948</Words>
  <Application>Microsoft Office PowerPoint</Application>
  <PresentationFormat>On-screen Show (4:3)</PresentationFormat>
  <Paragraphs>161</Paragraphs>
  <Slides>19</Slides>
  <Notes>9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Worksheet</vt:lpstr>
      <vt:lpstr>Computational Issues </vt:lpstr>
      <vt:lpstr>Many aspects of the design and implementation of a DA system are controlled by Computational Issues, not Science</vt:lpstr>
      <vt:lpstr>Constraints on DA system</vt:lpstr>
      <vt:lpstr>Constraints on DA system</vt:lpstr>
      <vt:lpstr>Phase 1 End of 2015 Dark purple is Global Data Assimilation system (including 9 hour forecasts and ensembles)</vt:lpstr>
      <vt:lpstr>Constraints on DA system</vt:lpstr>
      <vt:lpstr>Constraints on DA system</vt:lpstr>
      <vt:lpstr>Constraints on DA system</vt:lpstr>
      <vt:lpstr>Simplest 3-D analysis problem</vt:lpstr>
      <vt:lpstr>Solution 3-D analysis problem</vt:lpstr>
      <vt:lpstr>Computational implications of large N</vt:lpstr>
      <vt:lpstr>Annual Mean 500-hPa HGT Day-5  Anomaly Correlation</vt:lpstr>
      <vt:lpstr>Number of Observations</vt:lpstr>
      <vt:lpstr>Data Timeliness and Availability</vt:lpstr>
      <vt:lpstr>Current Computer Architecture</vt:lpstr>
      <vt:lpstr>Optimization </vt:lpstr>
      <vt:lpstr>Memory</vt:lpstr>
      <vt:lpstr>Optimization </vt:lpstr>
      <vt:lpstr>Final comments</vt:lpstr>
    </vt:vector>
  </TitlesOfParts>
  <Company>DOC/NOAA/NWS/NCEP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Centers for Environmental Prediction</dc:title>
  <dc:creator>OFDUSER</dc:creator>
  <cp:lastModifiedBy>derber</cp:lastModifiedBy>
  <cp:revision>1085</cp:revision>
  <cp:lastPrinted>2015-07-25T23:00:51Z</cp:lastPrinted>
  <dcterms:created xsi:type="dcterms:W3CDTF">2004-06-09T12:45:16Z</dcterms:created>
  <dcterms:modified xsi:type="dcterms:W3CDTF">2015-07-25T23:09:24Z</dcterms:modified>
</cp:coreProperties>
</file>