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4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B8C304D-EEF4-4D6A-945C-140D5944D942}" type="datetimeFigureOut">
              <a:rPr lang="en-US" smtClean="0"/>
              <a:t>7/23/2015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D17990-D448-445B-9B39-AB4B38C7568A}" type="slidenum">
              <a:rPr lang="en-US" smtClean="0"/>
              <a:t>‹#›</a:t>
            </a:fld>
            <a:endParaRPr lang="en-US"/>
          </a:p>
        </p:txBody>
      </p:sp>
    </p:spTree>
    <p:extLst>
      <p:ext uri="{BB962C8B-B14F-4D97-AF65-F5344CB8AC3E}">
        <p14:creationId xmlns:p14="http://schemas.microsoft.com/office/powerpoint/2010/main" val="178765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A36551-DE28-49B3-9F5A-C3685923076E}" type="datetimeFigureOut">
              <a:rPr lang="en-US" smtClean="0"/>
              <a:t>7/23/2015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DAE5CA-A6C5-4967-BB9A-C808E4120B7C}" type="slidenum">
              <a:rPr lang="en-US" smtClean="0"/>
              <a:t>‹#›</a:t>
            </a:fld>
            <a:endParaRPr lang="en-US"/>
          </a:p>
        </p:txBody>
      </p:sp>
    </p:spTree>
    <p:extLst>
      <p:ext uri="{BB962C8B-B14F-4D97-AF65-F5344CB8AC3E}">
        <p14:creationId xmlns:p14="http://schemas.microsoft.com/office/powerpoint/2010/main" val="156100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r>
              <a:rPr lang="en-US" smtClean="0"/>
              <a:t>7/31/2015</a:t>
            </a:r>
            <a:endParaRPr lang="en-US" dirty="0"/>
          </a:p>
        </p:txBody>
      </p:sp>
      <p:sp>
        <p:nvSpPr>
          <p:cNvPr id="20" name="Footer Placeholder 19"/>
          <p:cNvSpPr>
            <a:spLocks noGrp="1"/>
          </p:cNvSpPr>
          <p:nvPr>
            <p:ph type="ftr" sz="quarter" idx="11"/>
          </p:nvPr>
        </p:nvSpPr>
        <p:spPr/>
        <p:txBody>
          <a:bodyPr/>
          <a:lstStyle>
            <a:extLst/>
          </a:lstStyle>
          <a:p>
            <a:r>
              <a:rPr lang="it-IT" smtClean="0"/>
              <a:t>JCSDA 2015 Colloquium on Satellite DA</a:t>
            </a:r>
            <a:endParaRPr lang="en-US" dirty="0"/>
          </a:p>
        </p:txBody>
      </p:sp>
      <p:sp>
        <p:nvSpPr>
          <p:cNvPr id="10" name="Slide Number Placeholder 9"/>
          <p:cNvSpPr>
            <a:spLocks noGrp="1"/>
          </p:cNvSpPr>
          <p:nvPr>
            <p:ph type="sldNum" sz="quarter" idx="12"/>
          </p:nvPr>
        </p:nvSpPr>
        <p:spPr/>
        <p:txBody>
          <a:bodyPr/>
          <a:lstStyle>
            <a:extLst/>
          </a:lstStyle>
          <a:p>
            <a:fld id="{5EC16FE3-D4CA-4BA8-B457-DC5C94351018}"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6096000"/>
            <a:ext cx="762000" cy="76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5" y="6324600"/>
            <a:ext cx="1152293" cy="5334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7/31/2015</a:t>
            </a:r>
            <a:endParaRPr lang="en-US"/>
          </a:p>
        </p:txBody>
      </p:sp>
      <p:sp>
        <p:nvSpPr>
          <p:cNvPr id="5" name="Footer Placeholder 4"/>
          <p:cNvSpPr>
            <a:spLocks noGrp="1"/>
          </p:cNvSpPr>
          <p:nvPr>
            <p:ph type="ftr" sz="quarter" idx="11"/>
          </p:nvPr>
        </p:nvSpPr>
        <p:spPr/>
        <p:txBody>
          <a:bodyPr/>
          <a:lstStyle>
            <a:extLst/>
          </a:lstStyle>
          <a:p>
            <a:r>
              <a:rPr lang="it-IT" smtClean="0"/>
              <a:t>JCSDA 2015 Colloquium on Satellite DA</a:t>
            </a:r>
            <a:endParaRPr lang="en-US"/>
          </a:p>
        </p:txBody>
      </p:sp>
      <p:sp>
        <p:nvSpPr>
          <p:cNvPr id="6" name="Slide Number Placeholder 5"/>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7/31/2015</a:t>
            </a:r>
            <a:endParaRPr lang="en-US"/>
          </a:p>
        </p:txBody>
      </p:sp>
      <p:sp>
        <p:nvSpPr>
          <p:cNvPr id="5" name="Footer Placeholder 4"/>
          <p:cNvSpPr>
            <a:spLocks noGrp="1"/>
          </p:cNvSpPr>
          <p:nvPr>
            <p:ph type="ftr" sz="quarter" idx="11"/>
          </p:nvPr>
        </p:nvSpPr>
        <p:spPr/>
        <p:txBody>
          <a:bodyPr/>
          <a:lstStyle>
            <a:extLst/>
          </a:lstStyle>
          <a:p>
            <a:r>
              <a:rPr lang="it-IT" smtClean="0"/>
              <a:t>JCSDA 2015 Colloquium on Satellite DA</a:t>
            </a:r>
            <a:endParaRPr lang="en-US"/>
          </a:p>
        </p:txBody>
      </p:sp>
      <p:sp>
        <p:nvSpPr>
          <p:cNvPr id="6" name="Slide Number Placeholder 5"/>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0" y="6096000"/>
            <a:ext cx="762000" cy="762000"/>
          </a:xfrm>
          <a:prstGeom prst="rect">
            <a:avLst/>
          </a:prstGeom>
        </p:spPr>
      </p:pic>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5" y="6324600"/>
            <a:ext cx="1152293" cy="533401"/>
          </a:xfrm>
          <a:prstGeom prst="rect">
            <a:avLst/>
          </a:prstGeom>
        </p:spPr>
      </p:pic>
      <p:sp>
        <p:nvSpPr>
          <p:cNvPr id="9" name="Date Placeholder 3"/>
          <p:cNvSpPr>
            <a:spLocks noGrp="1"/>
          </p:cNvSpPr>
          <p:nvPr>
            <p:ph type="dt" sz="half" idx="10"/>
          </p:nvPr>
        </p:nvSpPr>
        <p:spPr>
          <a:xfrm>
            <a:off x="1295400" y="6324600"/>
            <a:ext cx="2133600" cy="476250"/>
          </a:xfrm>
        </p:spPr>
        <p:txBody>
          <a:bodyPr/>
          <a:lstStyle>
            <a:lvl1pPr>
              <a:defRPr>
                <a:solidFill>
                  <a:schemeClr val="tx1"/>
                </a:solidFill>
              </a:defRPr>
            </a:lvl1pPr>
            <a:extLst/>
          </a:lstStyle>
          <a:p>
            <a:r>
              <a:rPr lang="en-US" smtClean="0"/>
              <a:t>7/31/2015</a:t>
            </a:r>
            <a:endParaRPr lang="en-US" dirty="0"/>
          </a:p>
        </p:txBody>
      </p:sp>
      <p:sp>
        <p:nvSpPr>
          <p:cNvPr id="10" name="Footer Placeholder 4"/>
          <p:cNvSpPr>
            <a:spLocks noGrp="1"/>
          </p:cNvSpPr>
          <p:nvPr>
            <p:ph type="ftr" sz="quarter" idx="11"/>
          </p:nvPr>
        </p:nvSpPr>
        <p:spPr>
          <a:xfrm>
            <a:off x="3581400" y="6324600"/>
            <a:ext cx="2895600" cy="476250"/>
          </a:xfrm>
        </p:spPr>
        <p:txBody>
          <a:bodyPr/>
          <a:lstStyle>
            <a:lvl1pPr>
              <a:defRPr>
                <a:solidFill>
                  <a:schemeClr val="tx1"/>
                </a:solidFill>
              </a:defRPr>
            </a:lvl1pPr>
            <a:extLst/>
          </a:lstStyle>
          <a:p>
            <a:r>
              <a:rPr lang="it-IT" dirty="0" smtClean="0"/>
              <a:t>JCSDA 2015 Colloquium on Satellite DA</a:t>
            </a:r>
            <a:endParaRPr lang="en-US" dirty="0"/>
          </a:p>
        </p:txBody>
      </p:sp>
      <p:sp>
        <p:nvSpPr>
          <p:cNvPr id="11" name="Slide Number Placeholder 5"/>
          <p:cNvSpPr>
            <a:spLocks noGrp="1"/>
          </p:cNvSpPr>
          <p:nvPr>
            <p:ph type="sldNum" sz="quarter" idx="12"/>
          </p:nvPr>
        </p:nvSpPr>
        <p:spPr>
          <a:xfrm>
            <a:off x="7924800" y="6338668"/>
            <a:ext cx="457200" cy="476250"/>
          </a:xfrm>
        </p:spPr>
        <p:txBody>
          <a:bodyPr/>
          <a:lstStyle>
            <a:lvl1pPr>
              <a:defRPr>
                <a:solidFill>
                  <a:schemeClr val="tx1"/>
                </a:solidFill>
              </a:defRPr>
            </a:lvl1pPr>
            <a:extLst/>
          </a:lstStyle>
          <a:p>
            <a:fld id="{5EC16FE3-D4CA-4BA8-B457-DC5C943510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7/31/2015</a:t>
            </a:r>
            <a:endParaRPr lang="en-US"/>
          </a:p>
        </p:txBody>
      </p:sp>
      <p:sp>
        <p:nvSpPr>
          <p:cNvPr id="5" name="Footer Placeholder 4"/>
          <p:cNvSpPr>
            <a:spLocks noGrp="1"/>
          </p:cNvSpPr>
          <p:nvPr>
            <p:ph type="ftr" sz="quarter" idx="11"/>
          </p:nvPr>
        </p:nvSpPr>
        <p:spPr/>
        <p:txBody>
          <a:bodyPr/>
          <a:lstStyle>
            <a:extLst/>
          </a:lstStyle>
          <a:p>
            <a:r>
              <a:rPr lang="it-IT" smtClean="0"/>
              <a:t>JCSDA 2015 Colloquium on Satellite DA</a:t>
            </a:r>
            <a:endParaRPr lang="en-US"/>
          </a:p>
        </p:txBody>
      </p:sp>
      <p:sp>
        <p:nvSpPr>
          <p:cNvPr id="6" name="Slide Number Placeholder 5"/>
          <p:cNvSpPr>
            <a:spLocks noGrp="1"/>
          </p:cNvSpPr>
          <p:nvPr>
            <p:ph type="sldNum" sz="quarter" idx="12"/>
          </p:nvPr>
        </p:nvSpPr>
        <p:spPr/>
        <p:txBody>
          <a:bodyPr/>
          <a:lstStyle>
            <a:extLst/>
          </a:lstStyle>
          <a:p>
            <a:fld id="{F98C0977-F8B7-49FC-8B0A-47B75EE16103}"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7/31/2015</a:t>
            </a:r>
            <a:endParaRPr lang="en-US"/>
          </a:p>
        </p:txBody>
      </p:sp>
      <p:sp>
        <p:nvSpPr>
          <p:cNvPr id="6" name="Footer Placeholder 5"/>
          <p:cNvSpPr>
            <a:spLocks noGrp="1"/>
          </p:cNvSpPr>
          <p:nvPr>
            <p:ph type="ftr" sz="quarter" idx="11"/>
          </p:nvPr>
        </p:nvSpPr>
        <p:spPr/>
        <p:txBody>
          <a:bodyPr/>
          <a:lstStyle>
            <a:extLst/>
          </a:lstStyle>
          <a:p>
            <a:r>
              <a:rPr lang="it-IT" smtClean="0"/>
              <a:t>JCSDA 2015 Colloquium on Satellite DA</a:t>
            </a:r>
            <a:endParaRPr lang="en-US"/>
          </a:p>
        </p:txBody>
      </p:sp>
      <p:sp>
        <p:nvSpPr>
          <p:cNvPr id="7" name="Slide Number Placeholder 6"/>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7/31/2015</a:t>
            </a:r>
            <a:endParaRPr lang="en-US"/>
          </a:p>
        </p:txBody>
      </p:sp>
      <p:sp>
        <p:nvSpPr>
          <p:cNvPr id="8" name="Footer Placeholder 7"/>
          <p:cNvSpPr>
            <a:spLocks noGrp="1"/>
          </p:cNvSpPr>
          <p:nvPr>
            <p:ph type="ftr" sz="quarter" idx="11"/>
          </p:nvPr>
        </p:nvSpPr>
        <p:spPr/>
        <p:txBody>
          <a:bodyPr/>
          <a:lstStyle>
            <a:extLst/>
          </a:lstStyle>
          <a:p>
            <a:r>
              <a:rPr lang="it-IT" smtClean="0"/>
              <a:t>JCSDA 2015 Colloquium on Satellite DA</a:t>
            </a:r>
            <a:endParaRPr lang="en-US"/>
          </a:p>
        </p:txBody>
      </p:sp>
      <p:sp>
        <p:nvSpPr>
          <p:cNvPr id="9" name="Slide Number Placeholder 8"/>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7/31/2015</a:t>
            </a:r>
            <a:endParaRPr lang="en-US"/>
          </a:p>
        </p:txBody>
      </p:sp>
      <p:sp>
        <p:nvSpPr>
          <p:cNvPr id="4" name="Footer Placeholder 3"/>
          <p:cNvSpPr>
            <a:spLocks noGrp="1"/>
          </p:cNvSpPr>
          <p:nvPr>
            <p:ph type="ftr" sz="quarter" idx="11"/>
          </p:nvPr>
        </p:nvSpPr>
        <p:spPr/>
        <p:txBody>
          <a:bodyPr/>
          <a:lstStyle>
            <a:extLst/>
          </a:lstStyle>
          <a:p>
            <a:r>
              <a:rPr lang="it-IT" smtClean="0"/>
              <a:t>JCSDA 2015 Colloquium on Satellite DA</a:t>
            </a:r>
            <a:endParaRPr lang="en-US"/>
          </a:p>
        </p:txBody>
      </p:sp>
      <p:sp>
        <p:nvSpPr>
          <p:cNvPr id="5" name="Slide Number Placeholder 4"/>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r>
              <a:rPr lang="en-US" smtClean="0"/>
              <a:t>7/31/2015</a:t>
            </a:r>
            <a:endParaRPr lang="en-US"/>
          </a:p>
        </p:txBody>
      </p:sp>
      <p:sp>
        <p:nvSpPr>
          <p:cNvPr id="3" name="Footer Placeholder 2"/>
          <p:cNvSpPr>
            <a:spLocks noGrp="1"/>
          </p:cNvSpPr>
          <p:nvPr>
            <p:ph type="ftr" sz="quarter" idx="11"/>
          </p:nvPr>
        </p:nvSpPr>
        <p:spPr/>
        <p:txBody>
          <a:bodyPr/>
          <a:lstStyle>
            <a:extLst/>
          </a:lstStyle>
          <a:p>
            <a:r>
              <a:rPr lang="it-IT" smtClean="0"/>
              <a:t>JCSDA 2015 Colloquium on Satellite DA</a:t>
            </a:r>
            <a:endParaRPr lang="en-US"/>
          </a:p>
        </p:txBody>
      </p:sp>
      <p:sp>
        <p:nvSpPr>
          <p:cNvPr id="4" name="Slide Number Placeholder 3"/>
          <p:cNvSpPr>
            <a:spLocks noGrp="1"/>
          </p:cNvSpPr>
          <p:nvPr>
            <p:ph type="sldNum" sz="quarter" idx="12"/>
          </p:nvPr>
        </p:nvSpPr>
        <p:spPr/>
        <p:txBody>
          <a:bodyPr/>
          <a:lstStyle>
            <a:extLst/>
          </a:lstStyle>
          <a:p>
            <a:fld id="{F98C0977-F8B7-49FC-8B0A-47B75EE16103}"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7/31/2015</a:t>
            </a:r>
            <a:endParaRPr lang="en-US"/>
          </a:p>
        </p:txBody>
      </p:sp>
      <p:sp>
        <p:nvSpPr>
          <p:cNvPr id="6" name="Footer Placeholder 5"/>
          <p:cNvSpPr>
            <a:spLocks noGrp="1"/>
          </p:cNvSpPr>
          <p:nvPr>
            <p:ph type="ftr" sz="quarter" idx="11"/>
          </p:nvPr>
        </p:nvSpPr>
        <p:spPr/>
        <p:txBody>
          <a:bodyPr/>
          <a:lstStyle>
            <a:extLst/>
          </a:lstStyle>
          <a:p>
            <a:r>
              <a:rPr lang="it-IT" smtClean="0"/>
              <a:t>JCSDA 2015 Colloquium on Satellite DA</a:t>
            </a:r>
            <a:endParaRPr lang="en-US"/>
          </a:p>
        </p:txBody>
      </p:sp>
      <p:sp>
        <p:nvSpPr>
          <p:cNvPr id="7" name="Slide Number Placeholder 6"/>
          <p:cNvSpPr>
            <a:spLocks noGrp="1"/>
          </p:cNvSpPr>
          <p:nvPr>
            <p:ph type="sldNum" sz="quarter" idx="12"/>
          </p:nvPr>
        </p:nvSpPr>
        <p:spPr/>
        <p:txBody>
          <a:bodyPr/>
          <a:lstStyle>
            <a:extLst/>
          </a:lstStyle>
          <a:p>
            <a:fld id="{F98C0977-F8B7-49FC-8B0A-47B75EE161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r>
              <a:rPr lang="en-US" smtClean="0"/>
              <a:t>7/31/2015</a:t>
            </a:r>
            <a:endParaRPr lang="en-US"/>
          </a:p>
        </p:txBody>
      </p:sp>
      <p:sp>
        <p:nvSpPr>
          <p:cNvPr id="6" name="Footer Placeholder 5"/>
          <p:cNvSpPr>
            <a:spLocks noGrp="1"/>
          </p:cNvSpPr>
          <p:nvPr>
            <p:ph type="ftr" sz="quarter" idx="11"/>
          </p:nvPr>
        </p:nvSpPr>
        <p:spPr/>
        <p:txBody>
          <a:bodyPr/>
          <a:lstStyle>
            <a:extLst/>
          </a:lstStyle>
          <a:p>
            <a:r>
              <a:rPr lang="it-IT" smtClean="0"/>
              <a:t>JCSDA 2015 Colloquium on Satellite DA</a:t>
            </a:r>
            <a:endParaRPr lang="en-US"/>
          </a:p>
        </p:txBody>
      </p:sp>
      <p:sp>
        <p:nvSpPr>
          <p:cNvPr id="7" name="Slide Number Placeholder 6"/>
          <p:cNvSpPr>
            <a:spLocks noGrp="1"/>
          </p:cNvSpPr>
          <p:nvPr>
            <p:ph type="sldNum" sz="quarter" idx="12"/>
          </p:nvPr>
        </p:nvSpPr>
        <p:spPr/>
        <p:txBody>
          <a:bodyPr/>
          <a:lstStyle>
            <a:extLst/>
          </a:lstStyle>
          <a:p>
            <a:fld id="{F98C0977-F8B7-49FC-8B0A-47B75EE16103}"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smtClean="0"/>
              <a:t>7/31/2015</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it-IT" smtClean="0"/>
              <a:t>JCSDA 2015 Colloquium on Satellite DA</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C16FE3-D4CA-4BA8-B457-DC5C94351018}"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0" y="6096000"/>
            <a:ext cx="762000" cy="76200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45" y="6324600"/>
            <a:ext cx="1152293" cy="5334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90600" y="1066800"/>
            <a:ext cx="8001000" cy="1472184"/>
          </a:xfrm>
        </p:spPr>
        <p:txBody>
          <a:bodyPr>
            <a:normAutofit fontScale="90000"/>
          </a:bodyPr>
          <a:lstStyle/>
          <a:p>
            <a:pPr algn="ctr"/>
            <a:r>
              <a:rPr lang="en-US" dirty="0"/>
              <a:t>Non-Gaussian Based Data Assimilation</a:t>
            </a:r>
            <a:br>
              <a:rPr lang="en-US" dirty="0"/>
            </a:br>
            <a:r>
              <a:rPr lang="en-US" dirty="0"/>
              <a:t>Lecture </a:t>
            </a:r>
            <a:r>
              <a:rPr lang="en-US" dirty="0" smtClean="0"/>
              <a:t>2: Applications</a:t>
            </a:r>
            <a:endParaRPr lang="en-US" dirty="0"/>
          </a:p>
        </p:txBody>
      </p:sp>
      <p:sp>
        <p:nvSpPr>
          <p:cNvPr id="10" name="Subtitle 9"/>
          <p:cNvSpPr>
            <a:spLocks noGrp="1"/>
          </p:cNvSpPr>
          <p:nvPr>
            <p:ph type="subTitle" idx="1"/>
          </p:nvPr>
        </p:nvSpPr>
        <p:spPr>
          <a:xfrm>
            <a:off x="1371600" y="3810000"/>
            <a:ext cx="7406640" cy="1752600"/>
          </a:xfrm>
        </p:spPr>
        <p:txBody>
          <a:bodyPr>
            <a:normAutofit lnSpcReduction="10000"/>
          </a:bodyPr>
          <a:lstStyle/>
          <a:p>
            <a:pPr algn="ctr"/>
            <a:r>
              <a:rPr lang="en-US" dirty="0">
                <a:solidFill>
                  <a:srgbClr val="0033CC"/>
                </a:solidFill>
              </a:rPr>
              <a:t>Steven J. Fletcher</a:t>
            </a:r>
          </a:p>
          <a:p>
            <a:pPr algn="ctr"/>
            <a:r>
              <a:rPr lang="en-US" dirty="0">
                <a:solidFill>
                  <a:srgbClr val="00B050"/>
                </a:solidFill>
              </a:rPr>
              <a:t>Cooperative Institute for Research in the Atmosphere</a:t>
            </a:r>
          </a:p>
          <a:p>
            <a:pPr algn="ctr"/>
            <a:r>
              <a:rPr lang="en-US" dirty="0">
                <a:solidFill>
                  <a:srgbClr val="00B050"/>
                </a:solidFill>
              </a:rPr>
              <a:t>Colorado State University</a:t>
            </a:r>
          </a:p>
          <a:p>
            <a:endParaRPr lang="en-US" dirty="0"/>
          </a:p>
        </p:txBody>
      </p:sp>
    </p:spTree>
    <p:extLst>
      <p:ext uri="{BB962C8B-B14F-4D97-AF65-F5344CB8AC3E}">
        <p14:creationId xmlns:p14="http://schemas.microsoft.com/office/powerpoint/2010/main" val="64846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10</a:t>
            </a:fld>
            <a:endParaRPr lang="en-US" dirty="0"/>
          </a:p>
        </p:txBody>
      </p:sp>
      <p:sp>
        <p:nvSpPr>
          <p:cNvPr id="6" name="Rectangle 5"/>
          <p:cNvSpPr/>
          <p:nvPr/>
        </p:nvSpPr>
        <p:spPr>
          <a:xfrm>
            <a:off x="1905000" y="6172200"/>
            <a:ext cx="5073184"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1600" b="1" u="sng" dirty="0" smtClean="0"/>
              <a:t>Results for 20 cycles of 100ts with few accurate </a:t>
            </a:r>
            <a:r>
              <a:rPr lang="en-US" sz="1600" b="1" u="sng" dirty="0" err="1" smtClean="0"/>
              <a:t>obs</a:t>
            </a:r>
            <a:endParaRPr lang="en-US" sz="1600" b="1" u="sng" dirty="0"/>
          </a:p>
        </p:txBody>
      </p:sp>
      <p:pic>
        <p:nvPicPr>
          <p:cNvPr id="7" name="Picture 6" descr="zhistsdxy1sdz0025c20no5.eps"/>
          <p:cNvPicPr>
            <a:picLocks noChangeAspect="1"/>
          </p:cNvPicPr>
          <p:nvPr/>
        </p:nvPicPr>
        <p:blipFill>
          <a:blip r:embed="rId2" cstate="print"/>
          <a:stretch>
            <a:fillRect/>
          </a:stretch>
        </p:blipFill>
        <p:spPr>
          <a:xfrm>
            <a:off x="4572000" y="1600200"/>
            <a:ext cx="4572000" cy="4420812"/>
          </a:xfrm>
          <a:prstGeom prst="rect">
            <a:avLst/>
          </a:prstGeom>
          <a:ln>
            <a:solidFill>
              <a:schemeClr val="tx1"/>
            </a:solidFill>
          </a:ln>
        </p:spPr>
      </p:pic>
      <p:pic>
        <p:nvPicPr>
          <p:cNvPr id="8" name="Picture 7" descr="ztseriessdxy1sdz25c20no5.eps"/>
          <p:cNvPicPr>
            <a:picLocks noChangeAspect="1"/>
          </p:cNvPicPr>
          <p:nvPr/>
        </p:nvPicPr>
        <p:blipFill>
          <a:blip r:embed="rId3" cstate="print"/>
          <a:stretch>
            <a:fillRect/>
          </a:stretch>
        </p:blipFill>
        <p:spPr>
          <a:xfrm>
            <a:off x="0" y="1600200"/>
            <a:ext cx="4572000" cy="4419600"/>
          </a:xfrm>
          <a:prstGeom prst="rect">
            <a:avLst/>
          </a:prstGeom>
          <a:ln>
            <a:solidFill>
              <a:schemeClr val="tx1"/>
            </a:solidFill>
          </a:ln>
        </p:spPr>
      </p:pic>
    </p:spTree>
    <p:extLst>
      <p:ext uri="{BB962C8B-B14F-4D97-AF65-F5344CB8AC3E}">
        <p14:creationId xmlns:p14="http://schemas.microsoft.com/office/powerpoint/2010/main" val="84640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11</a:t>
            </a:fld>
            <a:endParaRPr lang="en-US" dirty="0"/>
          </a:p>
        </p:txBody>
      </p:sp>
      <p:pic>
        <p:nvPicPr>
          <p:cNvPr id="6" name="Picture 5" descr="ztseriessdxy50sdz1250c20no5.eps"/>
          <p:cNvPicPr>
            <a:picLocks noChangeAspect="1"/>
          </p:cNvPicPr>
          <p:nvPr/>
        </p:nvPicPr>
        <p:blipFill>
          <a:blip r:embed="rId2" cstate="print"/>
          <a:stretch>
            <a:fillRect/>
          </a:stretch>
        </p:blipFill>
        <p:spPr>
          <a:xfrm>
            <a:off x="0" y="1371600"/>
            <a:ext cx="4571999" cy="4749877"/>
          </a:xfrm>
          <a:prstGeom prst="rect">
            <a:avLst/>
          </a:prstGeom>
          <a:ln>
            <a:solidFill>
              <a:schemeClr val="tx1"/>
            </a:solidFill>
          </a:ln>
        </p:spPr>
      </p:pic>
      <p:pic>
        <p:nvPicPr>
          <p:cNvPr id="7" name="Picture 6" descr="zhistsdxy50sdz1250c20no5.eps"/>
          <p:cNvPicPr>
            <a:picLocks noChangeAspect="1"/>
          </p:cNvPicPr>
          <p:nvPr/>
        </p:nvPicPr>
        <p:blipFill>
          <a:blip r:embed="rId3" cstate="print"/>
          <a:stretch>
            <a:fillRect/>
          </a:stretch>
        </p:blipFill>
        <p:spPr>
          <a:xfrm>
            <a:off x="4572000" y="1371599"/>
            <a:ext cx="4572000" cy="4749877"/>
          </a:xfrm>
          <a:prstGeom prst="rect">
            <a:avLst/>
          </a:prstGeom>
          <a:ln>
            <a:solidFill>
              <a:schemeClr val="tx1"/>
            </a:solidFill>
          </a:ln>
        </p:spPr>
      </p:pic>
      <p:sp>
        <p:nvSpPr>
          <p:cNvPr id="8" name="TextBox 7"/>
          <p:cNvSpPr txBox="1"/>
          <p:nvPr/>
        </p:nvSpPr>
        <p:spPr>
          <a:xfrm>
            <a:off x="457200" y="6316045"/>
            <a:ext cx="83820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u="sng" dirty="0" smtClean="0"/>
              <a:t>Results with same window lengths and same number of </a:t>
            </a:r>
            <a:r>
              <a:rPr lang="en-US" sz="1600" b="1" u="sng" dirty="0" err="1" smtClean="0"/>
              <a:t>obs</a:t>
            </a:r>
            <a:r>
              <a:rPr lang="en-US" sz="1600" b="1" u="sng" dirty="0" smtClean="0"/>
              <a:t> but less accurate </a:t>
            </a:r>
            <a:endParaRPr lang="en-US" sz="1600" b="1" u="sng" dirty="0"/>
          </a:p>
        </p:txBody>
      </p:sp>
    </p:spTree>
    <p:extLst>
      <p:ext uri="{BB962C8B-B14F-4D97-AF65-F5344CB8AC3E}">
        <p14:creationId xmlns:p14="http://schemas.microsoft.com/office/powerpoint/2010/main" val="364903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12</a:t>
            </a:fld>
            <a:endParaRPr lang="en-US" dirty="0"/>
          </a:p>
        </p:txBody>
      </p:sp>
      <p:sp>
        <p:nvSpPr>
          <p:cNvPr id="6" name="Rectangle 5"/>
          <p:cNvSpPr/>
          <p:nvPr/>
        </p:nvSpPr>
        <p:spPr>
          <a:xfrm>
            <a:off x="334398" y="6172200"/>
            <a:ext cx="8610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u="sng" dirty="0" smtClean="0"/>
              <a:t>Results for same number of assimilation windows but with accurate observations every other time step</a:t>
            </a:r>
            <a:endParaRPr lang="en-US" sz="1600" b="1" u="sng" dirty="0"/>
          </a:p>
        </p:txBody>
      </p:sp>
      <p:pic>
        <p:nvPicPr>
          <p:cNvPr id="7" name="Picture 6" descr="ztseriessdxy1sdz25c20no50.eps"/>
          <p:cNvPicPr>
            <a:picLocks noChangeAspect="1"/>
          </p:cNvPicPr>
          <p:nvPr/>
        </p:nvPicPr>
        <p:blipFill>
          <a:blip r:embed="rId2" cstate="print"/>
          <a:stretch>
            <a:fillRect/>
          </a:stretch>
        </p:blipFill>
        <p:spPr>
          <a:xfrm>
            <a:off x="0" y="1676400"/>
            <a:ext cx="4572000" cy="4343400"/>
          </a:xfrm>
          <a:prstGeom prst="rect">
            <a:avLst/>
          </a:prstGeom>
          <a:ln>
            <a:solidFill>
              <a:schemeClr val="tx1"/>
            </a:solidFill>
          </a:ln>
        </p:spPr>
      </p:pic>
      <p:pic>
        <p:nvPicPr>
          <p:cNvPr id="8" name="Picture 7" descr="zhistsdxy1sdz0025c20no50.eps"/>
          <p:cNvPicPr>
            <a:picLocks noChangeAspect="1"/>
          </p:cNvPicPr>
          <p:nvPr/>
        </p:nvPicPr>
        <p:blipFill>
          <a:blip r:embed="rId3" cstate="print"/>
          <a:stretch>
            <a:fillRect/>
          </a:stretch>
        </p:blipFill>
        <p:spPr>
          <a:xfrm>
            <a:off x="4572000" y="1676400"/>
            <a:ext cx="4572000" cy="4343400"/>
          </a:xfrm>
          <a:prstGeom prst="rect">
            <a:avLst/>
          </a:prstGeom>
          <a:ln>
            <a:solidFill>
              <a:schemeClr val="tx1"/>
            </a:solidFill>
          </a:ln>
        </p:spPr>
      </p:pic>
    </p:spTree>
    <p:extLst>
      <p:ext uri="{BB962C8B-B14F-4D97-AF65-F5344CB8AC3E}">
        <p14:creationId xmlns:p14="http://schemas.microsoft.com/office/powerpoint/2010/main" val="118299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13</a:t>
            </a:fld>
            <a:endParaRPr lang="en-US" dirty="0"/>
          </a:p>
        </p:txBody>
      </p:sp>
      <p:sp>
        <p:nvSpPr>
          <p:cNvPr id="6" name="Rectangle 5"/>
          <p:cNvSpPr/>
          <p:nvPr/>
        </p:nvSpPr>
        <p:spPr>
          <a:xfrm>
            <a:off x="228600" y="6273225"/>
            <a:ext cx="8686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b="1" u="sng" dirty="0" smtClean="0"/>
              <a:t>Results for same number of assimilation windows but with accurate observations every other time step</a:t>
            </a:r>
            <a:endParaRPr lang="en-US" sz="1600" b="1" u="sng" dirty="0"/>
          </a:p>
        </p:txBody>
      </p:sp>
      <p:pic>
        <p:nvPicPr>
          <p:cNvPr id="7" name="Picture 6" descr="ztseriessdxy50sdz1250c20no50.eps"/>
          <p:cNvPicPr>
            <a:picLocks noChangeAspect="1"/>
          </p:cNvPicPr>
          <p:nvPr/>
        </p:nvPicPr>
        <p:blipFill>
          <a:blip r:embed="rId2" cstate="print"/>
          <a:stretch>
            <a:fillRect/>
          </a:stretch>
        </p:blipFill>
        <p:spPr>
          <a:xfrm>
            <a:off x="0" y="1752600"/>
            <a:ext cx="4495800" cy="4416552"/>
          </a:xfrm>
          <a:prstGeom prst="rect">
            <a:avLst/>
          </a:prstGeom>
          <a:ln>
            <a:solidFill>
              <a:schemeClr val="tx1"/>
            </a:solidFill>
          </a:ln>
        </p:spPr>
      </p:pic>
      <p:pic>
        <p:nvPicPr>
          <p:cNvPr id="8" name="Picture 7" descr="zhistsdxy50sdz1250c20no50.eps"/>
          <p:cNvPicPr>
            <a:picLocks noChangeAspect="1"/>
          </p:cNvPicPr>
          <p:nvPr/>
        </p:nvPicPr>
        <p:blipFill>
          <a:blip r:embed="rId3" cstate="print"/>
          <a:stretch>
            <a:fillRect/>
          </a:stretch>
        </p:blipFill>
        <p:spPr>
          <a:xfrm>
            <a:off x="4495800" y="1752600"/>
            <a:ext cx="4648201" cy="4416552"/>
          </a:xfrm>
          <a:prstGeom prst="rect">
            <a:avLst/>
          </a:prstGeom>
          <a:ln>
            <a:solidFill>
              <a:schemeClr val="tx1"/>
            </a:solidFill>
          </a:ln>
        </p:spPr>
      </p:pic>
    </p:spTree>
    <p:extLst>
      <p:ext uri="{BB962C8B-B14F-4D97-AF65-F5344CB8AC3E}">
        <p14:creationId xmlns:p14="http://schemas.microsoft.com/office/powerpoint/2010/main" val="1667873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14</a:t>
            </a:fld>
            <a:endParaRPr lang="en-US" dirty="0"/>
          </a:p>
        </p:txBody>
      </p:sp>
      <p:sp>
        <p:nvSpPr>
          <p:cNvPr id="6" name="TextBox 5"/>
          <p:cNvSpPr txBox="1"/>
          <p:nvPr/>
        </p:nvSpPr>
        <p:spPr>
          <a:xfrm>
            <a:off x="100395" y="464276"/>
            <a:ext cx="8915400" cy="1785104"/>
          </a:xfrm>
          <a:prstGeom prst="rect">
            <a:avLst/>
          </a:prstGeom>
          <a:solidFill>
            <a:schemeClr val="bg1"/>
          </a:solidFill>
          <a:ln>
            <a:solidFill>
              <a:schemeClr val="tx1"/>
            </a:solidFill>
          </a:ln>
        </p:spPr>
        <p:txBody>
          <a:bodyPr wrap="square" rtlCol="0">
            <a:spAutoFit/>
          </a:bodyPr>
          <a:lstStyle/>
          <a:p>
            <a:pPr algn="ctr"/>
            <a:r>
              <a:rPr lang="en-US" sz="2000" b="1" u="sng" dirty="0" smtClean="0"/>
              <a:t>Comparison to a full Gaussian incremental system</a:t>
            </a:r>
          </a:p>
          <a:p>
            <a:pPr algn="ctr"/>
            <a:endParaRPr lang="en-US" sz="1000" b="1" u="sng" dirty="0" smtClean="0"/>
          </a:p>
          <a:p>
            <a:pPr algn="ctr"/>
            <a:r>
              <a:rPr lang="en-US" sz="2000" b="1" dirty="0" smtClean="0"/>
              <a:t>These results are from Fletcher and Jones (2014) paper where here we are presenting results from two of the experiments, the first to highlight where the two systems are similar and the case where the lognormal converges but the Gaussian does not.</a:t>
            </a:r>
            <a:endParaRPr lang="en-US" sz="20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1" y="2357161"/>
            <a:ext cx="4535424" cy="3682141"/>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021" y="2357161"/>
            <a:ext cx="4533900" cy="3682141"/>
          </a:xfrm>
          <a:prstGeom prst="rect">
            <a:avLst/>
          </a:prstGeom>
          <a:ln>
            <a:solidFill>
              <a:schemeClr val="tx1"/>
            </a:solidFill>
          </a:ln>
        </p:spPr>
      </p:pic>
      <p:sp>
        <p:nvSpPr>
          <p:cNvPr id="9" name="TextBox 8"/>
          <p:cNvSpPr txBox="1"/>
          <p:nvPr/>
        </p:nvSpPr>
        <p:spPr>
          <a:xfrm>
            <a:off x="1524000" y="2895600"/>
            <a:ext cx="2209800" cy="1477328"/>
          </a:xfrm>
          <a:prstGeom prst="rect">
            <a:avLst/>
          </a:prstGeom>
          <a:noFill/>
          <a:ln>
            <a:solidFill>
              <a:schemeClr val="tx1"/>
            </a:solidFill>
          </a:ln>
        </p:spPr>
        <p:txBody>
          <a:bodyPr wrap="square" rtlCol="0">
            <a:spAutoFit/>
          </a:bodyPr>
          <a:lstStyle/>
          <a:p>
            <a:r>
              <a:rPr lang="en-US" b="1" dirty="0" smtClean="0">
                <a:solidFill>
                  <a:srgbClr val="006600"/>
                </a:solidFill>
              </a:rPr>
              <a:t>Gaussian approximates the lognormal.  Small observational error variance</a:t>
            </a:r>
            <a:endParaRPr lang="en-US" b="1" dirty="0">
              <a:solidFill>
                <a:srgbClr val="006600"/>
              </a:solidFill>
            </a:endParaRPr>
          </a:p>
        </p:txBody>
      </p:sp>
      <p:sp>
        <p:nvSpPr>
          <p:cNvPr id="10" name="TextBox 9"/>
          <p:cNvSpPr txBox="1"/>
          <p:nvPr/>
        </p:nvSpPr>
        <p:spPr>
          <a:xfrm>
            <a:off x="5410200" y="2917699"/>
            <a:ext cx="1600200" cy="1477328"/>
          </a:xfrm>
          <a:prstGeom prst="rect">
            <a:avLst/>
          </a:prstGeom>
          <a:noFill/>
          <a:ln>
            <a:solidFill>
              <a:schemeClr val="tx1"/>
            </a:solidFill>
          </a:ln>
        </p:spPr>
        <p:txBody>
          <a:bodyPr wrap="square" rtlCol="0">
            <a:spAutoFit/>
          </a:bodyPr>
          <a:lstStyle/>
          <a:p>
            <a:r>
              <a:rPr lang="en-US" b="1" dirty="0" smtClean="0">
                <a:solidFill>
                  <a:srgbClr val="0000FF"/>
                </a:solidFill>
              </a:rPr>
              <a:t>Lognormal stays stable whilst Gaussian does not</a:t>
            </a:r>
            <a:endParaRPr lang="en-US" b="1" dirty="0">
              <a:solidFill>
                <a:srgbClr val="0000FF"/>
              </a:solidFill>
            </a:endParaRPr>
          </a:p>
        </p:txBody>
      </p:sp>
    </p:spTree>
    <p:extLst>
      <p:ext uri="{BB962C8B-B14F-4D97-AF65-F5344CB8AC3E}">
        <p14:creationId xmlns:p14="http://schemas.microsoft.com/office/powerpoint/2010/main" val="327680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2500" u="sng" dirty="0" smtClean="0"/>
              <a:t>Lognormal Detection Algorithm</a:t>
            </a:r>
            <a:endParaRPr lang="en-US" sz="2500" u="sng" dirty="0"/>
          </a:p>
        </p:txBody>
      </p:sp>
      <p:sp>
        <p:nvSpPr>
          <p:cNvPr id="18" name="Content Placeholder 17"/>
          <p:cNvSpPr>
            <a:spLocks noGrp="1"/>
          </p:cNvSpPr>
          <p:nvPr>
            <p:ph idx="1"/>
          </p:nvPr>
        </p:nvSpPr>
        <p:spPr/>
        <p:txBody>
          <a:bodyPr>
            <a:normAutofit fontScale="70000" lnSpcReduction="20000"/>
          </a:bodyPr>
          <a:lstStyle/>
          <a:p>
            <a:pPr algn="ctr"/>
            <a:endParaRPr lang="en-US" b="1" u="sng" dirty="0"/>
          </a:p>
          <a:p>
            <a:pPr marL="82296" indent="0" algn="just">
              <a:buNone/>
            </a:pPr>
            <a:r>
              <a:rPr lang="en-US" dirty="0" smtClean="0"/>
              <a:t>There is a lot of growing evidence that the distribution of certain atmospheric, and oceanic fields, do not have a Gaussian distribution continuously throughout the year.  Therefore </a:t>
            </a:r>
            <a:r>
              <a:rPr lang="en-US" dirty="0"/>
              <a:t>the question becomes, how can we know when to use a lognormal or a Gaussian based data assimilation system?</a:t>
            </a:r>
          </a:p>
          <a:p>
            <a:endParaRPr lang="en-US" b="1" dirty="0"/>
          </a:p>
          <a:p>
            <a:pPr marL="82296" indent="0" algn="just">
              <a:buNone/>
            </a:pPr>
            <a:r>
              <a:rPr lang="en-US" dirty="0"/>
              <a:t>Dr. Anton </a:t>
            </a:r>
            <a:r>
              <a:rPr lang="en-US" dirty="0" smtClean="0"/>
              <a:t>Kliewer, a NSF funded postdoctoral fellow </a:t>
            </a:r>
            <a:r>
              <a:rPr lang="en-US" dirty="0"/>
              <a:t>at CIRA/CSU has been developing </a:t>
            </a:r>
            <a:r>
              <a:rPr lang="en-US" dirty="0" smtClean="0"/>
              <a:t>an algorithm </a:t>
            </a:r>
            <a:r>
              <a:rPr lang="en-US" dirty="0"/>
              <a:t>that is based upon a composite of three statistical tests which determine if the data that you are testing are presenting a </a:t>
            </a:r>
            <a:r>
              <a:rPr lang="en-US" dirty="0" smtClean="0"/>
              <a:t>lognormal signal, a </a:t>
            </a:r>
            <a:r>
              <a:rPr lang="en-US" dirty="0"/>
              <a:t>Gaussian </a:t>
            </a:r>
            <a:r>
              <a:rPr lang="en-US" dirty="0" smtClean="0"/>
              <a:t>signal or a non-Gaussian signal that is not a lognormal but does not determine this other distribution. </a:t>
            </a:r>
          </a:p>
          <a:p>
            <a:pPr marL="82296" indent="0" algn="just">
              <a:buNone/>
            </a:pPr>
            <a:endParaRPr lang="en-US" dirty="0"/>
          </a:p>
          <a:p>
            <a:pPr marL="82296" indent="0" algn="just">
              <a:buNone/>
            </a:pPr>
            <a:r>
              <a:rPr lang="en-US" dirty="0" smtClean="0"/>
              <a:t>Similar work to detect non-Gaussian signals is being undertaken at Météo-France.</a:t>
            </a:r>
            <a:endParaRPr lang="en-US"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15</a:t>
            </a:fld>
            <a:endParaRPr lang="en-US"/>
          </a:p>
        </p:txBody>
      </p:sp>
      <p:sp>
        <p:nvSpPr>
          <p:cNvPr id="13" name="Rectangle 12"/>
          <p:cNvSpPr/>
          <p:nvPr/>
        </p:nvSpPr>
        <p:spPr>
          <a:xfrm>
            <a:off x="2286000" y="1028343"/>
            <a:ext cx="4572000" cy="369332"/>
          </a:xfrm>
          <a:prstGeom prst="rect">
            <a:avLst/>
          </a:prstGeom>
        </p:spPr>
        <p:txBody>
          <a:bodyPr>
            <a:spAutoFit/>
          </a:bodyPr>
          <a:lstStyle/>
          <a:p>
            <a:pPr algn="ctr"/>
            <a:endParaRPr lang="en-US" b="1" dirty="0"/>
          </a:p>
        </p:txBody>
      </p:sp>
      <p:sp>
        <p:nvSpPr>
          <p:cNvPr id="14" name="Rectangle 13"/>
          <p:cNvSpPr/>
          <p:nvPr/>
        </p:nvSpPr>
        <p:spPr>
          <a:xfrm>
            <a:off x="2438400" y="1180743"/>
            <a:ext cx="4572000" cy="369332"/>
          </a:xfrm>
          <a:prstGeom prst="rect">
            <a:avLst/>
          </a:prstGeom>
        </p:spPr>
        <p:txBody>
          <a:bodyPr>
            <a:spAutoFit/>
          </a:bodyPr>
          <a:lstStyle/>
          <a:p>
            <a:pPr algn="ctr"/>
            <a:endParaRPr lang="en-US" b="1" dirty="0"/>
          </a:p>
        </p:txBody>
      </p:sp>
      <p:sp>
        <p:nvSpPr>
          <p:cNvPr id="15" name="Rectangle 14"/>
          <p:cNvSpPr/>
          <p:nvPr/>
        </p:nvSpPr>
        <p:spPr>
          <a:xfrm>
            <a:off x="2590800" y="1333143"/>
            <a:ext cx="4572000" cy="369332"/>
          </a:xfrm>
          <a:prstGeom prst="rect">
            <a:avLst/>
          </a:prstGeom>
        </p:spPr>
        <p:txBody>
          <a:bodyPr>
            <a:spAutoFit/>
          </a:bodyPr>
          <a:lstStyle/>
          <a:p>
            <a:pPr algn="ctr"/>
            <a:endParaRPr lang="en-US" b="1" dirty="0"/>
          </a:p>
        </p:txBody>
      </p:sp>
    </p:spTree>
    <p:extLst>
      <p:ext uri="{BB962C8B-B14F-4D97-AF65-F5344CB8AC3E}">
        <p14:creationId xmlns:p14="http://schemas.microsoft.com/office/powerpoint/2010/main" val="398727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2500" u="sng" dirty="0" smtClean="0"/>
              <a:t>Lognormal Detection Algorithm</a:t>
            </a:r>
            <a:endParaRPr lang="en-US" sz="2500" u="sng" dirty="0"/>
          </a:p>
        </p:txBody>
      </p:sp>
      <p:sp>
        <p:nvSpPr>
          <p:cNvPr id="7" name="Content Placeholder 6"/>
          <p:cNvSpPr>
            <a:spLocks noGrp="1"/>
          </p:cNvSpPr>
          <p:nvPr>
            <p:ph idx="1"/>
          </p:nvPr>
        </p:nvSpPr>
        <p:spPr/>
        <p:txBody>
          <a:bodyPr>
            <a:normAutofit fontScale="62500" lnSpcReduction="20000"/>
          </a:bodyPr>
          <a:lstStyle/>
          <a:p>
            <a:pPr marL="82296" indent="0" algn="ctr">
              <a:buNone/>
            </a:pPr>
            <a:r>
              <a:rPr lang="en-US" u="sng" dirty="0"/>
              <a:t>Hypothesis Tests:</a:t>
            </a:r>
          </a:p>
          <a:p>
            <a:pPr algn="ctr"/>
            <a:endParaRPr lang="en-US" u="sng" dirty="0"/>
          </a:p>
          <a:p>
            <a:pPr marL="82296" indent="0" algn="just">
              <a:buNone/>
            </a:pPr>
            <a:r>
              <a:rPr lang="en-US" u="sng" dirty="0">
                <a:solidFill>
                  <a:srgbClr val="0000FF"/>
                </a:solidFill>
              </a:rPr>
              <a:t>Shapiro-Wilk</a:t>
            </a:r>
            <a:r>
              <a:rPr lang="en-US" dirty="0"/>
              <a:t> – combines the information that is contained in the normal probability plot with the information obtained from the estimator of the standard deviation of the sample.</a:t>
            </a:r>
          </a:p>
          <a:p>
            <a:pPr algn="just"/>
            <a:endParaRPr lang="en-US" dirty="0"/>
          </a:p>
          <a:p>
            <a:pPr marL="82296" indent="0" algn="just">
              <a:buNone/>
            </a:pPr>
            <a:r>
              <a:rPr lang="en-US" u="sng" dirty="0" err="1">
                <a:solidFill>
                  <a:srgbClr val="0000FF"/>
                </a:solidFill>
              </a:rPr>
              <a:t>Jarque-Bera</a:t>
            </a:r>
            <a:r>
              <a:rPr lang="en-US" dirty="0">
                <a:solidFill>
                  <a:srgbClr val="0000FF"/>
                </a:solidFill>
              </a:rPr>
              <a:t> </a:t>
            </a:r>
            <a:r>
              <a:rPr lang="en-US" dirty="0"/>
              <a:t>– a goodness-of-fit test of whether sample data have the skewness and kurtosis matching a normal distribution.</a:t>
            </a:r>
          </a:p>
          <a:p>
            <a:pPr algn="just"/>
            <a:endParaRPr lang="en-US" dirty="0"/>
          </a:p>
          <a:p>
            <a:pPr marL="82296" indent="0" algn="just">
              <a:buNone/>
            </a:pPr>
            <a:r>
              <a:rPr lang="en-US" u="sng" dirty="0">
                <a:solidFill>
                  <a:srgbClr val="0000FF"/>
                </a:solidFill>
              </a:rPr>
              <a:t>Chi-Squared Goodness-of-Fit </a:t>
            </a:r>
            <a:r>
              <a:rPr lang="en-US" dirty="0"/>
              <a:t>– determines whether there is a significant difference between the expected frequencies and the observed frequencies from a probability distribution.</a:t>
            </a:r>
          </a:p>
          <a:p>
            <a:endParaRPr lang="en-US" dirty="0"/>
          </a:p>
          <a:p>
            <a:pPr marL="82296" indent="0">
              <a:buNone/>
            </a:pPr>
            <a:r>
              <a:rPr lang="en-US" u="sng" dirty="0">
                <a:solidFill>
                  <a:srgbClr val="0000FF"/>
                </a:solidFill>
              </a:rPr>
              <a:t>Composite</a:t>
            </a:r>
            <a:r>
              <a:rPr lang="en-US" dirty="0"/>
              <a:t> – combination of the previous three tests.</a:t>
            </a:r>
          </a:p>
          <a:p>
            <a:endParaRPr lang="en-US" dirty="0"/>
          </a:p>
          <a:p>
            <a:pPr marL="82296" indent="0">
              <a:buNone/>
            </a:pPr>
            <a:r>
              <a:rPr lang="en-US" dirty="0"/>
              <a:t>(Kliewer </a:t>
            </a:r>
            <a:r>
              <a:rPr lang="en-US" i="1" dirty="0"/>
              <a:t>et al</a:t>
            </a:r>
            <a:r>
              <a:rPr lang="en-US" dirty="0"/>
              <a:t>, </a:t>
            </a:r>
            <a:r>
              <a:rPr lang="en-US" dirty="0" smtClean="0"/>
              <a:t>2015a)</a:t>
            </a:r>
            <a:endParaRPr lang="en-US" dirty="0"/>
          </a:p>
          <a:p>
            <a:pPr marL="82296" indent="0">
              <a:buNone/>
            </a:pPr>
            <a:endParaRPr lang="en-US"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16</a:t>
            </a:fld>
            <a:endParaRPr lang="en-US"/>
          </a:p>
        </p:txBody>
      </p:sp>
      <p:sp>
        <p:nvSpPr>
          <p:cNvPr id="8" name="TextBox 7"/>
          <p:cNvSpPr txBox="1"/>
          <p:nvPr/>
        </p:nvSpPr>
        <p:spPr>
          <a:xfrm>
            <a:off x="1752600" y="6248400"/>
            <a:ext cx="7162800" cy="338554"/>
          </a:xfrm>
          <a:prstGeom prst="rect">
            <a:avLst/>
          </a:prstGeom>
          <a:noFill/>
        </p:spPr>
        <p:txBody>
          <a:bodyPr wrap="square" rtlCol="0">
            <a:spAutoFit/>
          </a:bodyPr>
          <a:lstStyle/>
          <a:p>
            <a:r>
              <a:rPr lang="en-US" sz="800" dirty="0" smtClean="0"/>
              <a:t>Kliewer, A. J, S. J. Fletcher, J. M. Forsythe and A. S. Jones 2015a: </a:t>
            </a:r>
            <a:r>
              <a:rPr lang="en-US" sz="800" dirty="0"/>
              <a:t>Identifying  Non-normal and lognormal characteristics of temperature, mixing ratio, surface pressure, and winds for data assimilation systems. Submitted to </a:t>
            </a:r>
            <a:r>
              <a:rPr lang="en-US" sz="800" i="1" dirty="0" smtClean="0"/>
              <a:t>Nonlinear Processes in the Geosciences </a:t>
            </a:r>
            <a:endParaRPr lang="en-US" sz="800" dirty="0"/>
          </a:p>
        </p:txBody>
      </p:sp>
    </p:spTree>
    <p:extLst>
      <p:ext uri="{BB962C8B-B14F-4D97-AF65-F5344CB8AC3E}">
        <p14:creationId xmlns:p14="http://schemas.microsoft.com/office/powerpoint/2010/main" val="144951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17</a:t>
            </a:fld>
            <a:endParaRPr lang="en-US"/>
          </a:p>
        </p:txBody>
      </p:sp>
      <p:sp>
        <p:nvSpPr>
          <p:cNvPr id="3" name="Rectangle 2"/>
          <p:cNvSpPr/>
          <p:nvPr/>
        </p:nvSpPr>
        <p:spPr>
          <a:xfrm>
            <a:off x="1143000" y="1219200"/>
            <a:ext cx="7848600" cy="5078313"/>
          </a:xfrm>
          <a:prstGeom prst="rect">
            <a:avLst/>
          </a:prstGeom>
          <a:ln>
            <a:solidFill>
              <a:schemeClr val="tx1"/>
            </a:solidFill>
          </a:ln>
        </p:spPr>
        <p:txBody>
          <a:bodyPr wrap="square">
            <a:spAutoFit/>
          </a:bodyPr>
          <a:lstStyle/>
          <a:p>
            <a:r>
              <a:rPr lang="en-US" b="1" dirty="0"/>
              <a:t>For </a:t>
            </a:r>
            <a:r>
              <a:rPr lang="en-US" b="1" u="sng" dirty="0"/>
              <a:t>Shapiro-Wilk and </a:t>
            </a:r>
            <a:r>
              <a:rPr lang="en-US" b="1" u="sng" dirty="0" err="1"/>
              <a:t>Jarque-Bera</a:t>
            </a:r>
            <a:r>
              <a:rPr lang="en-US" b="1" dirty="0"/>
              <a:t>, </a:t>
            </a:r>
            <a:r>
              <a:rPr lang="en-US" b="1" dirty="0">
                <a:solidFill>
                  <a:srgbClr val="FF0000"/>
                </a:solidFill>
              </a:rPr>
              <a:t>the null hypothesis is that the data comes from a Gaussian distribution</a:t>
            </a:r>
            <a:r>
              <a:rPr lang="en-US" b="1" dirty="0"/>
              <a:t>.  The alternative hypothesis is the data does not come from a Gaussian distribution</a:t>
            </a:r>
            <a:r>
              <a:rPr lang="en-US" b="1" dirty="0" smtClean="0"/>
              <a:t>.</a:t>
            </a:r>
          </a:p>
          <a:p>
            <a:endParaRPr lang="en-US" b="1" dirty="0"/>
          </a:p>
          <a:p>
            <a:r>
              <a:rPr lang="en-US" b="1" dirty="0"/>
              <a:t>For the </a:t>
            </a:r>
            <a:r>
              <a:rPr lang="en-US" b="1" u="sng" dirty="0"/>
              <a:t>Chi-squared</a:t>
            </a:r>
            <a:r>
              <a:rPr lang="en-US" b="1" dirty="0"/>
              <a:t> </a:t>
            </a:r>
            <a:r>
              <a:rPr lang="en-US" b="1" dirty="0">
                <a:solidFill>
                  <a:srgbClr val="006600"/>
                </a:solidFill>
              </a:rPr>
              <a:t>the null hypothesis is that the data comes from a lognormal distribution</a:t>
            </a:r>
            <a:r>
              <a:rPr lang="en-US" b="1" dirty="0"/>
              <a:t>.</a:t>
            </a:r>
            <a:r>
              <a:rPr lang="en-US" b="1" dirty="0">
                <a:solidFill>
                  <a:srgbClr val="006600"/>
                </a:solidFill>
              </a:rPr>
              <a:t>  </a:t>
            </a:r>
            <a:r>
              <a:rPr lang="en-US" b="1" dirty="0"/>
              <a:t>The alternative hypothesis is the data does not come from a lognormal distribution</a:t>
            </a:r>
            <a:r>
              <a:rPr lang="en-US" b="1" dirty="0" smtClean="0"/>
              <a:t>.</a:t>
            </a:r>
          </a:p>
          <a:p>
            <a:endParaRPr lang="en-US" b="1" dirty="0"/>
          </a:p>
          <a:p>
            <a:r>
              <a:rPr lang="en-US" b="1" dirty="0"/>
              <a:t>The composite test combines these results – a positive result </a:t>
            </a:r>
            <a:r>
              <a:rPr lang="en-US" b="1" dirty="0">
                <a:solidFill>
                  <a:srgbClr val="FF0000"/>
                </a:solidFill>
              </a:rPr>
              <a:t>(red on images) </a:t>
            </a:r>
            <a:r>
              <a:rPr lang="en-US" b="1" dirty="0"/>
              <a:t>indicates that the data </a:t>
            </a:r>
            <a:r>
              <a:rPr lang="en-US" b="1" dirty="0">
                <a:solidFill>
                  <a:srgbClr val="FF0000"/>
                </a:solidFill>
              </a:rPr>
              <a:t>does not come from a Gaussian distribution </a:t>
            </a:r>
            <a:r>
              <a:rPr lang="en-US" b="1" dirty="0"/>
              <a:t>(as determined by Shapiro-Wilk and </a:t>
            </a:r>
            <a:r>
              <a:rPr lang="en-US" b="1" dirty="0" err="1"/>
              <a:t>Jarque-Bera</a:t>
            </a:r>
            <a:r>
              <a:rPr lang="en-US" b="1" dirty="0"/>
              <a:t>)  </a:t>
            </a:r>
            <a:r>
              <a:rPr lang="en-US" b="1" dirty="0">
                <a:solidFill>
                  <a:srgbClr val="33CC33"/>
                </a:solidFill>
              </a:rPr>
              <a:t>and it does come from a lognormal distribution </a:t>
            </a:r>
            <a:r>
              <a:rPr lang="en-US" b="1" dirty="0"/>
              <a:t>(as determined by Chi-squared).  A negative result </a:t>
            </a:r>
            <a:r>
              <a:rPr lang="en-US" b="1" dirty="0">
                <a:solidFill>
                  <a:srgbClr val="0000FF"/>
                </a:solidFill>
              </a:rPr>
              <a:t>(blue on </a:t>
            </a:r>
            <a:r>
              <a:rPr lang="en-US" b="1" dirty="0" smtClean="0">
                <a:solidFill>
                  <a:srgbClr val="0000FF"/>
                </a:solidFill>
              </a:rPr>
              <a:t>image) </a:t>
            </a:r>
            <a:r>
              <a:rPr lang="en-US" b="1" dirty="0"/>
              <a:t>indicates that either Shapiro-Wilk or </a:t>
            </a:r>
            <a:r>
              <a:rPr lang="en-US" b="1" dirty="0" err="1"/>
              <a:t>Jarque-Bera</a:t>
            </a:r>
            <a:r>
              <a:rPr lang="en-US" b="1" dirty="0"/>
              <a:t> </a:t>
            </a:r>
            <a:r>
              <a:rPr lang="en-US" b="1" dirty="0">
                <a:solidFill>
                  <a:srgbClr val="0000FF"/>
                </a:solidFill>
              </a:rPr>
              <a:t>determined the data to come from a Gaussian distribution</a:t>
            </a:r>
            <a:r>
              <a:rPr lang="en-US" b="1" dirty="0"/>
              <a:t>, or the Chi-squared determined the </a:t>
            </a:r>
            <a:r>
              <a:rPr lang="en-US" b="1" dirty="0">
                <a:solidFill>
                  <a:srgbClr val="0000FF"/>
                </a:solidFill>
              </a:rPr>
              <a:t>data does not come from a lognormal distribution</a:t>
            </a:r>
            <a:r>
              <a:rPr lang="en-US" b="1" dirty="0" smtClean="0">
                <a:solidFill>
                  <a:srgbClr val="0000FF"/>
                </a:solidFill>
              </a:rPr>
              <a:t>.</a:t>
            </a:r>
          </a:p>
          <a:p>
            <a:endParaRPr lang="en-US" b="1" dirty="0">
              <a:solidFill>
                <a:srgbClr val="0000FF"/>
              </a:solidFill>
            </a:endParaRPr>
          </a:p>
          <a:p>
            <a:r>
              <a:rPr lang="en-US" b="1" dirty="0"/>
              <a:t>All tests conducted at the </a:t>
            </a:r>
            <a:r>
              <a:rPr lang="en-US" b="1" u="sng" dirty="0"/>
              <a:t>α=0.01</a:t>
            </a:r>
            <a:r>
              <a:rPr lang="en-US" b="1" dirty="0"/>
              <a:t> significance level </a:t>
            </a:r>
            <a:r>
              <a:rPr lang="en-US" b="1" u="sng" dirty="0"/>
              <a:t>(99% </a:t>
            </a:r>
            <a:r>
              <a:rPr lang="en-US" b="1" u="sng" dirty="0" smtClean="0"/>
              <a:t>confidence)</a:t>
            </a:r>
            <a:r>
              <a:rPr lang="en-US" b="1" dirty="0" smtClean="0"/>
              <a:t>.</a:t>
            </a:r>
            <a:endParaRPr lang="en-US" b="1" u="sng" dirty="0"/>
          </a:p>
        </p:txBody>
      </p:sp>
      <p:sp>
        <p:nvSpPr>
          <p:cNvPr id="9" name="Title 8"/>
          <p:cNvSpPr>
            <a:spLocks noGrp="1"/>
          </p:cNvSpPr>
          <p:nvPr>
            <p:ph type="title"/>
          </p:nvPr>
        </p:nvSpPr>
        <p:spPr>
          <a:xfrm>
            <a:off x="1143000" y="609600"/>
            <a:ext cx="7848600" cy="477054"/>
          </a:xfrm>
          <a:prstGeom prst="rect">
            <a:avLst/>
          </a:prstGeom>
        </p:spPr>
        <p:txBody>
          <a:bodyPr wrap="square">
            <a:spAutoFit/>
          </a:bodyPr>
          <a:lstStyle/>
          <a:p>
            <a:pPr algn="ctr"/>
            <a:r>
              <a:rPr lang="en-US" sz="2500" u="sng" dirty="0"/>
              <a:t>Lognormal Detection Algorithm</a:t>
            </a:r>
            <a:endParaRPr lang="en-US" sz="2500" dirty="0"/>
          </a:p>
        </p:txBody>
      </p:sp>
    </p:spTree>
    <p:extLst>
      <p:ext uri="{BB962C8B-B14F-4D97-AF65-F5344CB8AC3E}">
        <p14:creationId xmlns:p14="http://schemas.microsoft.com/office/powerpoint/2010/main" val="1784540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446837"/>
            <a:ext cx="2209800" cy="365125"/>
          </a:xfrm>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18</a:t>
            </a:fld>
            <a:endParaRPr lang="en-US"/>
          </a:p>
        </p:txBody>
      </p:sp>
      <p:sp>
        <p:nvSpPr>
          <p:cNvPr id="3" name="Rectangle 2"/>
          <p:cNvSpPr/>
          <p:nvPr/>
        </p:nvSpPr>
        <p:spPr>
          <a:xfrm>
            <a:off x="152400" y="152400"/>
            <a:ext cx="8915400" cy="1015663"/>
          </a:xfrm>
          <a:prstGeom prst="rect">
            <a:avLst/>
          </a:prstGeom>
          <a:solidFill>
            <a:schemeClr val="bg1"/>
          </a:solidFill>
          <a:ln>
            <a:solidFill>
              <a:schemeClr val="tx1"/>
            </a:solidFill>
          </a:ln>
        </p:spPr>
        <p:txBody>
          <a:bodyPr wrap="square">
            <a:spAutoFit/>
          </a:bodyPr>
          <a:lstStyle/>
          <a:p>
            <a:r>
              <a:rPr lang="en-US" sz="2000" b="1" dirty="0"/>
              <a:t>For this study one year (2005) of Global Forecast System </a:t>
            </a:r>
            <a:r>
              <a:rPr lang="en-US" sz="2000" b="1" dirty="0" smtClean="0"/>
              <a:t>0 </a:t>
            </a:r>
            <a:r>
              <a:rPr lang="en-US" sz="2000" b="1" dirty="0" err="1" smtClean="0"/>
              <a:t>hr</a:t>
            </a:r>
            <a:r>
              <a:rPr lang="en-US" sz="2000" b="1" dirty="0" smtClean="0"/>
              <a:t> forecasts  from the 0z runs  of mixing ratio were </a:t>
            </a:r>
            <a:r>
              <a:rPr lang="en-US" sz="2000" b="1" dirty="0"/>
              <a:t>treated as observations of the ``true state'' and analyzed using statistical hypothesis testing procedures.</a:t>
            </a:r>
          </a:p>
        </p:txBody>
      </p:sp>
      <p:sp>
        <p:nvSpPr>
          <p:cNvPr id="7" name="TextBox 6"/>
          <p:cNvSpPr txBox="1"/>
          <p:nvPr/>
        </p:nvSpPr>
        <p:spPr>
          <a:xfrm>
            <a:off x="2438400" y="1247574"/>
            <a:ext cx="4724400" cy="400110"/>
          </a:xfrm>
          <a:prstGeom prst="rect">
            <a:avLst/>
          </a:prstGeom>
          <a:noFill/>
          <a:ln>
            <a:solidFill>
              <a:schemeClr val="tx1"/>
            </a:solidFill>
          </a:ln>
        </p:spPr>
        <p:txBody>
          <a:bodyPr wrap="square" rtlCol="0">
            <a:spAutoFit/>
          </a:bodyPr>
          <a:lstStyle/>
          <a:p>
            <a:pPr algn="ctr"/>
            <a:r>
              <a:rPr lang="en-US" sz="2000" b="1" dirty="0" smtClean="0"/>
              <a:t>Global 500hPa mixing ratio</a:t>
            </a:r>
            <a:endParaRPr lang="en-US"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4581532"/>
          </a:xfrm>
          <a:prstGeom prst="rect">
            <a:avLst/>
          </a:prstGeom>
          <a:solidFill>
            <a:schemeClr val="tx1"/>
          </a:solidFill>
          <a:ln>
            <a:solidFill>
              <a:schemeClr val="tx1"/>
            </a:solidFill>
          </a:ln>
        </p:spPr>
      </p:pic>
    </p:spTree>
    <p:extLst>
      <p:ext uri="{BB962C8B-B14F-4D97-AF65-F5344CB8AC3E}">
        <p14:creationId xmlns:p14="http://schemas.microsoft.com/office/powerpoint/2010/main" val="244855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446837"/>
            <a:ext cx="2209800" cy="365125"/>
          </a:xfrm>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19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97768"/>
            <a:ext cx="8686800" cy="4462463"/>
          </a:xfrm>
          <a:prstGeom prst="rect">
            <a:avLst/>
          </a:prstGeom>
          <a:ln>
            <a:solidFill>
              <a:schemeClr val="tx1"/>
            </a:solidFill>
          </a:ln>
        </p:spPr>
      </p:pic>
      <p:sp>
        <p:nvSpPr>
          <p:cNvPr id="6" name="TextBox 5"/>
          <p:cNvSpPr txBox="1"/>
          <p:nvPr/>
        </p:nvSpPr>
        <p:spPr>
          <a:xfrm>
            <a:off x="3118300" y="622195"/>
            <a:ext cx="3434900" cy="400110"/>
          </a:xfrm>
          <a:prstGeom prst="rect">
            <a:avLst/>
          </a:prstGeom>
          <a:noFill/>
          <a:ln>
            <a:solidFill>
              <a:schemeClr val="tx1"/>
            </a:solidFill>
          </a:ln>
        </p:spPr>
        <p:txBody>
          <a:bodyPr wrap="square" rtlCol="0">
            <a:spAutoFit/>
          </a:bodyPr>
          <a:lstStyle/>
          <a:p>
            <a:pPr algn="ctr"/>
            <a:r>
              <a:rPr lang="en-US" sz="2000" b="1" u="sng" dirty="0" smtClean="0">
                <a:solidFill>
                  <a:srgbClr val="0000FF"/>
                </a:solidFill>
              </a:rPr>
              <a:t>Continental United States</a:t>
            </a:r>
            <a:endParaRPr lang="en-US" sz="2000" b="1" u="sng" dirty="0">
              <a:solidFill>
                <a:srgbClr val="0000FF"/>
              </a:solidFill>
            </a:endParaRPr>
          </a:p>
        </p:txBody>
      </p:sp>
    </p:spTree>
    <p:extLst>
      <p:ext uri="{BB962C8B-B14F-4D97-AF65-F5344CB8AC3E}">
        <p14:creationId xmlns:p14="http://schemas.microsoft.com/office/powerpoint/2010/main" val="388321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u="sng" dirty="0" smtClean="0"/>
              <a:t>Overview of Lecture</a:t>
            </a:r>
            <a:endParaRPr lang="en-US" sz="3000" u="sng" dirty="0"/>
          </a:p>
        </p:txBody>
      </p:sp>
      <p:sp>
        <p:nvSpPr>
          <p:cNvPr id="3" name="Content Placeholder 2"/>
          <p:cNvSpPr>
            <a:spLocks noGrp="1"/>
          </p:cNvSpPr>
          <p:nvPr>
            <p:ph idx="1"/>
          </p:nvPr>
        </p:nvSpPr>
        <p:spPr/>
        <p:txBody>
          <a:bodyPr>
            <a:normAutofit fontScale="77500" lnSpcReduction="20000"/>
          </a:bodyPr>
          <a:lstStyle/>
          <a:p>
            <a:pPr marL="596646" indent="-514350">
              <a:buFont typeface="+mj-lt"/>
              <a:buAutoNum type="arabicPeriod"/>
            </a:pPr>
            <a:r>
              <a:rPr lang="en-US" dirty="0"/>
              <a:t>Do we linearize the Bayesian problem or do we find the Bayesian Problem for the linear increment?</a:t>
            </a:r>
          </a:p>
          <a:p>
            <a:pPr marL="596646" indent="-514350">
              <a:buFont typeface="+mj-lt"/>
              <a:buAutoNum type="arabicPeriod"/>
            </a:pPr>
            <a:r>
              <a:rPr lang="en-US" dirty="0"/>
              <a:t>Geometric Tangent Linear Approximation</a:t>
            </a:r>
          </a:p>
          <a:p>
            <a:pPr marL="596646" indent="-514350">
              <a:buFont typeface="+mj-lt"/>
              <a:buAutoNum type="arabicPeriod"/>
            </a:pPr>
            <a:r>
              <a:rPr lang="en-US" dirty="0"/>
              <a:t>Mixed Multiplicative-Additive Incremental 4DVAR</a:t>
            </a:r>
          </a:p>
          <a:p>
            <a:pPr marL="596646" indent="-514350">
              <a:buFont typeface="+mj-lt"/>
              <a:buAutoNum type="arabicPeriod"/>
            </a:pPr>
            <a:r>
              <a:rPr lang="en-US" dirty="0"/>
              <a:t>Lognormal Detection Algorithm</a:t>
            </a:r>
          </a:p>
          <a:p>
            <a:pPr marL="596646" indent="-514350">
              <a:buFont typeface="+mj-lt"/>
              <a:buAutoNum type="arabicPeriod"/>
            </a:pPr>
            <a:r>
              <a:rPr lang="en-US" dirty="0"/>
              <a:t>Mixed Lognormal-Gaussian Mixing Ratio – Temperature retrievals</a:t>
            </a:r>
          </a:p>
          <a:p>
            <a:pPr marL="596646" indent="-514350">
              <a:buFont typeface="+mj-lt"/>
              <a:buAutoNum type="arabicPeriod"/>
            </a:pPr>
            <a:r>
              <a:rPr lang="en-US" dirty="0"/>
              <a:t>Optimal Regions for Descriptive Statistics for Lognormal Based DA</a:t>
            </a:r>
          </a:p>
          <a:p>
            <a:pPr marL="596646" indent="-514350">
              <a:buFont typeface="+mj-lt"/>
              <a:buAutoNum type="arabicPeriod"/>
            </a:pPr>
            <a:r>
              <a:rPr lang="en-US" dirty="0"/>
              <a:t>Chaotic Signal with Newton-Raphson solver and Lognormal DA</a:t>
            </a:r>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5EC16FE3-D4CA-4BA8-B457-DC5C94351018}" type="slidenum">
              <a:rPr lang="en-US" smtClean="0"/>
              <a:pPr/>
              <a:t>2</a:t>
            </a:fld>
            <a:endParaRPr lang="en-US" dirty="0"/>
          </a:p>
        </p:txBody>
      </p:sp>
    </p:spTree>
    <p:extLst>
      <p:ext uri="{BB962C8B-B14F-4D97-AF65-F5344CB8AC3E}">
        <p14:creationId xmlns:p14="http://schemas.microsoft.com/office/powerpoint/2010/main" val="230177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446837"/>
            <a:ext cx="2209800" cy="365125"/>
          </a:xfrm>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20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8763000" cy="4370308"/>
          </a:xfrm>
          <a:prstGeom prst="rect">
            <a:avLst/>
          </a:prstGeom>
          <a:ln>
            <a:solidFill>
              <a:schemeClr val="tx1"/>
            </a:solidFill>
          </a:ln>
        </p:spPr>
      </p:pic>
      <p:sp>
        <p:nvSpPr>
          <p:cNvPr id="6" name="TextBox 5"/>
          <p:cNvSpPr txBox="1"/>
          <p:nvPr/>
        </p:nvSpPr>
        <p:spPr>
          <a:xfrm>
            <a:off x="3663565" y="533400"/>
            <a:ext cx="2051435" cy="400110"/>
          </a:xfrm>
          <a:prstGeom prst="rect">
            <a:avLst/>
          </a:prstGeom>
          <a:noFill/>
          <a:ln>
            <a:solidFill>
              <a:schemeClr val="tx1"/>
            </a:solidFill>
          </a:ln>
        </p:spPr>
        <p:txBody>
          <a:bodyPr wrap="square" rtlCol="0">
            <a:spAutoFit/>
          </a:bodyPr>
          <a:lstStyle/>
          <a:p>
            <a:pPr algn="ctr"/>
            <a:r>
              <a:rPr lang="en-US" sz="2000" b="1" u="sng" dirty="0" smtClean="0">
                <a:solidFill>
                  <a:srgbClr val="006600"/>
                </a:solidFill>
              </a:rPr>
              <a:t>Gulf of Mexico</a:t>
            </a:r>
            <a:endParaRPr lang="en-US" sz="2000" b="1" u="sng" dirty="0">
              <a:solidFill>
                <a:srgbClr val="006600"/>
              </a:solidFill>
            </a:endParaRPr>
          </a:p>
        </p:txBody>
      </p:sp>
    </p:spTree>
    <p:extLst>
      <p:ext uri="{BB962C8B-B14F-4D97-AF65-F5344CB8AC3E}">
        <p14:creationId xmlns:p14="http://schemas.microsoft.com/office/powerpoint/2010/main" val="1020595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446837"/>
            <a:ext cx="2209800" cy="365125"/>
          </a:xfrm>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21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97768"/>
            <a:ext cx="8839200" cy="4462463"/>
          </a:xfrm>
          <a:prstGeom prst="rect">
            <a:avLst/>
          </a:prstGeom>
          <a:ln>
            <a:solidFill>
              <a:schemeClr val="tx1"/>
            </a:solidFill>
          </a:ln>
        </p:spPr>
      </p:pic>
      <p:sp>
        <p:nvSpPr>
          <p:cNvPr id="6" name="TextBox 5"/>
          <p:cNvSpPr txBox="1"/>
          <p:nvPr/>
        </p:nvSpPr>
        <p:spPr>
          <a:xfrm>
            <a:off x="3317104" y="685800"/>
            <a:ext cx="2931295" cy="400110"/>
          </a:xfrm>
          <a:prstGeom prst="rect">
            <a:avLst/>
          </a:prstGeom>
          <a:noFill/>
          <a:ln>
            <a:solidFill>
              <a:schemeClr val="tx1"/>
            </a:solidFill>
          </a:ln>
        </p:spPr>
        <p:txBody>
          <a:bodyPr wrap="square" rtlCol="0">
            <a:spAutoFit/>
          </a:bodyPr>
          <a:lstStyle/>
          <a:p>
            <a:pPr algn="ctr"/>
            <a:r>
              <a:rPr lang="en-US" sz="2000" b="1" u="sng" dirty="0" smtClean="0">
                <a:solidFill>
                  <a:srgbClr val="00CCFF"/>
                </a:solidFill>
              </a:rPr>
              <a:t>Off the coast of Africa</a:t>
            </a:r>
            <a:endParaRPr lang="en-US" sz="2000" b="1" u="sng" dirty="0">
              <a:solidFill>
                <a:srgbClr val="00CCFF"/>
              </a:solidFill>
            </a:endParaRPr>
          </a:p>
        </p:txBody>
      </p:sp>
    </p:spTree>
    <p:extLst>
      <p:ext uri="{BB962C8B-B14F-4D97-AF65-F5344CB8AC3E}">
        <p14:creationId xmlns:p14="http://schemas.microsoft.com/office/powerpoint/2010/main" val="284126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446837"/>
            <a:ext cx="2209800" cy="365125"/>
          </a:xfrm>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a:p>
        </p:txBody>
      </p:sp>
      <p:sp>
        <p:nvSpPr>
          <p:cNvPr id="2" name="Slide Number Placeholder 1"/>
          <p:cNvSpPr>
            <a:spLocks noGrp="1"/>
          </p:cNvSpPr>
          <p:nvPr>
            <p:ph type="sldNum" sz="quarter" idx="12"/>
          </p:nvPr>
        </p:nvSpPr>
        <p:spPr/>
        <p:txBody>
          <a:bodyPr/>
          <a:lstStyle/>
          <a:p>
            <a:fld id="{A27CE236-9C37-43BF-A256-480D3B283D84}" type="slidenum">
              <a:rPr lang="en-US" smtClean="0"/>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97768"/>
            <a:ext cx="8839200" cy="4462463"/>
          </a:xfrm>
          <a:prstGeom prst="rect">
            <a:avLst/>
          </a:prstGeom>
          <a:ln>
            <a:solidFill>
              <a:schemeClr val="tx1"/>
            </a:solidFill>
          </a:ln>
        </p:spPr>
      </p:pic>
      <p:sp>
        <p:nvSpPr>
          <p:cNvPr id="6" name="TextBox 5"/>
          <p:cNvSpPr txBox="1"/>
          <p:nvPr/>
        </p:nvSpPr>
        <p:spPr>
          <a:xfrm>
            <a:off x="2974350" y="685800"/>
            <a:ext cx="3731249" cy="400110"/>
          </a:xfrm>
          <a:prstGeom prst="rect">
            <a:avLst/>
          </a:prstGeom>
          <a:noFill/>
          <a:ln>
            <a:solidFill>
              <a:schemeClr val="tx1"/>
            </a:solidFill>
          </a:ln>
        </p:spPr>
        <p:txBody>
          <a:bodyPr wrap="square" rtlCol="0">
            <a:spAutoFit/>
          </a:bodyPr>
          <a:lstStyle/>
          <a:p>
            <a:pPr algn="ctr"/>
            <a:r>
              <a:rPr lang="en-US" sz="2000" b="1" u="sng" dirty="0" smtClean="0">
                <a:solidFill>
                  <a:srgbClr val="6600FF"/>
                </a:solidFill>
              </a:rPr>
              <a:t>North Atlantic/Mid-Latitudes</a:t>
            </a:r>
            <a:endParaRPr lang="en-US" sz="2000" b="1" u="sng" dirty="0">
              <a:solidFill>
                <a:srgbClr val="6600FF"/>
              </a:solidFill>
            </a:endParaRPr>
          </a:p>
        </p:txBody>
      </p:sp>
    </p:spTree>
    <p:extLst>
      <p:ext uri="{BB962C8B-B14F-4D97-AF65-F5344CB8AC3E}">
        <p14:creationId xmlns:p14="http://schemas.microsoft.com/office/powerpoint/2010/main" val="1704197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5EC16FE3-D4CA-4BA8-B457-DC5C94351018}" type="slidenum">
              <a:rPr lang="en-US" smtClean="0"/>
              <a:pPr/>
              <a:t>23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18"/>
            <a:ext cx="9144000" cy="4576763"/>
          </a:xfrm>
          <a:prstGeom prst="rect">
            <a:avLst/>
          </a:prstGeom>
          <a:ln>
            <a:solidFill>
              <a:schemeClr val="tx1"/>
            </a:solidFill>
          </a:ln>
        </p:spPr>
      </p:pic>
      <p:sp>
        <p:nvSpPr>
          <p:cNvPr id="8" name="Oval 7"/>
          <p:cNvSpPr/>
          <p:nvPr/>
        </p:nvSpPr>
        <p:spPr>
          <a:xfrm>
            <a:off x="4953000" y="3276600"/>
            <a:ext cx="23622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724400" y="2514600"/>
            <a:ext cx="1905000"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81200" y="3428999"/>
            <a:ext cx="2057400" cy="9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286434"/>
            <a:ext cx="8534400" cy="646331"/>
          </a:xfrm>
          <a:prstGeom prst="rect">
            <a:avLst/>
          </a:prstGeom>
          <a:solidFill>
            <a:schemeClr val="bg1"/>
          </a:solidFill>
        </p:spPr>
        <p:txBody>
          <a:bodyPr wrap="square" rtlCol="0">
            <a:spAutoFit/>
          </a:bodyPr>
          <a:lstStyle/>
          <a:p>
            <a:pPr algn="ctr"/>
            <a:r>
              <a:rPr lang="en-US" dirty="0" smtClean="0"/>
              <a:t>Same analysis but now with the 6 hour forecast which is used as the first guess for the next assimilation cycle.</a:t>
            </a:r>
            <a:endParaRPr lang="en-US" dirty="0"/>
          </a:p>
        </p:txBody>
      </p:sp>
    </p:spTree>
    <p:extLst>
      <p:ext uri="{BB962C8B-B14F-4D97-AF65-F5344CB8AC3E}">
        <p14:creationId xmlns:p14="http://schemas.microsoft.com/office/powerpoint/2010/main" val="36546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smtClean="0"/>
              <a:t>Surface Pressure Non-Gaussian Detection</a:t>
            </a:r>
            <a:endParaRPr lang="en-US" sz="2500" u="sng"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234"/>
            <a:ext cx="9144000" cy="4581532"/>
          </a:xfrm>
          <a:prstGeom prst="rect">
            <a:avLst/>
          </a:prstGeom>
          <a:ln>
            <a:solidFill>
              <a:schemeClr val="tx1"/>
            </a:solidFill>
          </a:ln>
        </p:spPr>
      </p:pic>
      <p:sp>
        <p:nvSpPr>
          <p:cNvPr id="8" name="TextBox 7"/>
          <p:cNvSpPr txBox="1"/>
          <p:nvPr/>
        </p:nvSpPr>
        <p:spPr>
          <a:xfrm>
            <a:off x="990600" y="5867400"/>
            <a:ext cx="7162800" cy="646331"/>
          </a:xfrm>
          <a:prstGeom prst="rect">
            <a:avLst/>
          </a:prstGeom>
          <a:solidFill>
            <a:srgbClr val="92D050"/>
          </a:solidFill>
          <a:ln>
            <a:solidFill>
              <a:schemeClr val="tx1"/>
            </a:solidFill>
          </a:ln>
        </p:spPr>
        <p:txBody>
          <a:bodyPr wrap="square" rtlCol="0">
            <a:spAutoFit/>
          </a:bodyPr>
          <a:lstStyle/>
          <a:p>
            <a:r>
              <a:rPr lang="en-US" dirty="0" smtClean="0"/>
              <a:t>Indicators of when surface pressure by three month groupings had a non-Gaussian signal, but not a lognormal signal. </a:t>
            </a:r>
            <a:endParaRPr lang="en-US" dirty="0"/>
          </a:p>
        </p:txBody>
      </p:sp>
    </p:spTree>
    <p:extLst>
      <p:ext uri="{BB962C8B-B14F-4D97-AF65-F5344CB8AC3E}">
        <p14:creationId xmlns:p14="http://schemas.microsoft.com/office/powerpoint/2010/main" val="239063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Surface Pressure Non-Gaussian Detection</a:t>
            </a:r>
            <a:endParaRPr lang="en-US" sz="2500"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618"/>
            <a:ext cx="9144000" cy="4576763"/>
          </a:xfrm>
          <a:prstGeom prst="rect">
            <a:avLst/>
          </a:prstGeom>
          <a:ln>
            <a:solidFill>
              <a:schemeClr val="tx1"/>
            </a:solidFill>
          </a:ln>
        </p:spPr>
      </p:pic>
      <p:sp>
        <p:nvSpPr>
          <p:cNvPr id="8" name="TextBox 7"/>
          <p:cNvSpPr txBox="1"/>
          <p:nvPr/>
        </p:nvSpPr>
        <p:spPr>
          <a:xfrm>
            <a:off x="586632" y="5932264"/>
            <a:ext cx="7970735" cy="646331"/>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A composite for the whole of 2005 and broken down by 3 month groupings to detect non-Gaussian signals for surface pressure.</a:t>
            </a:r>
            <a:endParaRPr lang="en-US" dirty="0"/>
          </a:p>
        </p:txBody>
      </p:sp>
    </p:spTree>
    <p:extLst>
      <p:ext uri="{BB962C8B-B14F-4D97-AF65-F5344CB8AC3E}">
        <p14:creationId xmlns:p14="http://schemas.microsoft.com/office/powerpoint/2010/main" val="52650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00" u="sng" dirty="0" smtClean="0"/>
              <a:t>Mixed Lognormal-Gaussian Mixing Ratio – Temperature Retrievals</a:t>
            </a:r>
            <a:endParaRPr lang="en-US" sz="2500" u="sng" dirty="0"/>
          </a:p>
        </p:txBody>
      </p:sp>
      <p:sp>
        <p:nvSpPr>
          <p:cNvPr id="3" name="Content Placeholder 2"/>
          <p:cNvSpPr>
            <a:spLocks noGrp="1"/>
          </p:cNvSpPr>
          <p:nvPr>
            <p:ph idx="1"/>
          </p:nvPr>
        </p:nvSpPr>
        <p:spPr/>
        <p:txBody>
          <a:bodyPr>
            <a:normAutofit fontScale="55000" lnSpcReduction="20000"/>
          </a:bodyPr>
          <a:lstStyle/>
          <a:p>
            <a:pPr marL="82296" indent="0">
              <a:buNone/>
            </a:pPr>
            <a:r>
              <a:rPr lang="en-US" dirty="0" smtClean="0"/>
              <a:t>At CIRA we have implemented the full-field mixed lognormal-Gaussian theory into the CIRA1-Dimensional Optimal Estimator (C1DOE).  C1DOE is a microwave retrieval system that retrieves </a:t>
            </a:r>
            <a:r>
              <a:rPr lang="en-US" dirty="0" err="1" smtClean="0"/>
              <a:t>emissivities</a:t>
            </a:r>
            <a:r>
              <a:rPr lang="en-US" dirty="0" smtClean="0"/>
              <a:t>, mixing-ratio and temperature.    </a:t>
            </a:r>
          </a:p>
          <a:p>
            <a:pPr marL="82296" indent="0">
              <a:buNone/>
            </a:pPr>
            <a:r>
              <a:rPr lang="en-US" dirty="0"/>
              <a:t>	</a:t>
            </a:r>
            <a:r>
              <a:rPr lang="en-US" dirty="0" smtClean="0"/>
              <a:t>For the experiments that we performed we updated the background error covariance matrices for both the Gaussian and mixed formulations.  These updates were calculated from GDAS data for the month of September 2005.   We have adapted the retrieval system to also perform the transform approach as well as the mixed formulation. </a:t>
            </a:r>
          </a:p>
          <a:p>
            <a:pPr marL="82296" indent="0">
              <a:buNone/>
            </a:pPr>
            <a:r>
              <a:rPr lang="en-US" dirty="0"/>
              <a:t>	</a:t>
            </a:r>
            <a:r>
              <a:rPr lang="en-US" dirty="0" smtClean="0"/>
              <a:t>C1DOE is a microwave radiance/brightness temperature based retrieval system using the radiative transfer theory set out in </a:t>
            </a:r>
            <a:r>
              <a:rPr lang="en-US" dirty="0" err="1" smtClean="0"/>
              <a:t>Liebe</a:t>
            </a:r>
            <a:r>
              <a:rPr lang="en-US" dirty="0" smtClean="0"/>
              <a:t> (1989) and the subsequent revisions in 1992.   A good description of C1DOE formulations can be found in </a:t>
            </a:r>
            <a:r>
              <a:rPr lang="en-US" dirty="0" err="1" smtClean="0"/>
              <a:t>Engelen</a:t>
            </a:r>
            <a:r>
              <a:rPr lang="en-US" dirty="0" smtClean="0"/>
              <a:t> and Stephens (1999).   The retrievals are performed on 7 vertical levels at 1000hPa, 850hPa, 700hPa, 500hPa, 200hPa and 100hPa.  </a:t>
            </a:r>
          </a:p>
          <a:p>
            <a:pPr marL="82296" indent="0">
              <a:buNone/>
            </a:pPr>
            <a:r>
              <a:rPr lang="en-US" dirty="0"/>
              <a:t>	</a:t>
            </a:r>
            <a:r>
              <a:rPr lang="en-US" dirty="0" smtClean="0"/>
              <a:t>The experiment were ran for 10 days from 09/01/2005 – 09/10/2005.  The cost function is solved using a Newton-Raphson Solver where we are using the correct Jacobians and are inverting the analytical Hessian matrices.</a:t>
            </a:r>
            <a:endParaRPr lang="en-US"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26</a:t>
            </a:fld>
            <a:endParaRPr lang="en-US" dirty="0"/>
          </a:p>
        </p:txBody>
      </p:sp>
      <p:sp>
        <p:nvSpPr>
          <p:cNvPr id="7" name="TextBox 6"/>
          <p:cNvSpPr txBox="1"/>
          <p:nvPr/>
        </p:nvSpPr>
        <p:spPr>
          <a:xfrm>
            <a:off x="1752600" y="6248400"/>
            <a:ext cx="7239000" cy="338554"/>
          </a:xfrm>
          <a:prstGeom prst="rect">
            <a:avLst/>
          </a:prstGeom>
          <a:noFill/>
        </p:spPr>
        <p:txBody>
          <a:bodyPr wrap="square" rtlCol="0">
            <a:spAutoFit/>
          </a:bodyPr>
          <a:lstStyle/>
          <a:p>
            <a:r>
              <a:rPr lang="en-US" sz="800" dirty="0" err="1" smtClean="0"/>
              <a:t>Engelen</a:t>
            </a:r>
            <a:r>
              <a:rPr lang="en-US" sz="800" dirty="0" smtClean="0"/>
              <a:t>, R. J. and G.L. Stephens, 1999: Characterization of water-</a:t>
            </a:r>
            <a:r>
              <a:rPr lang="en-US" sz="800" dirty="0" err="1" smtClean="0"/>
              <a:t>vapour</a:t>
            </a:r>
            <a:r>
              <a:rPr lang="en-US" sz="800" dirty="0" smtClean="0"/>
              <a:t> retrievals from TOVS/HIRS, and SSM/T-2 measurement. </a:t>
            </a:r>
            <a:r>
              <a:rPr lang="en-US" sz="800" i="1" dirty="0" smtClean="0"/>
              <a:t>Q. J. Roy. </a:t>
            </a:r>
            <a:r>
              <a:rPr lang="en-US" sz="800" i="1" dirty="0" err="1" smtClean="0"/>
              <a:t>Meteorol</a:t>
            </a:r>
            <a:r>
              <a:rPr lang="en-US" sz="800" i="1" dirty="0" smtClean="0"/>
              <a:t>. Soc., </a:t>
            </a:r>
            <a:r>
              <a:rPr lang="en-US" sz="800" b="1" dirty="0" smtClean="0"/>
              <a:t>125, </a:t>
            </a:r>
            <a:r>
              <a:rPr lang="en-US" sz="800" dirty="0" smtClean="0"/>
              <a:t>331—351. </a:t>
            </a:r>
          </a:p>
          <a:p>
            <a:r>
              <a:rPr lang="en-US" sz="800" dirty="0" err="1" smtClean="0"/>
              <a:t>Liebe</a:t>
            </a:r>
            <a:r>
              <a:rPr lang="en-US" sz="800" dirty="0" smtClean="0"/>
              <a:t>, H.J., 1989: MPM – An atmospheric millimeter-wave propagation model. </a:t>
            </a:r>
            <a:r>
              <a:rPr lang="en-US" sz="800" i="1" dirty="0" smtClean="0"/>
              <a:t>Int. J. Infrared and Millimeter Waves, </a:t>
            </a:r>
            <a:r>
              <a:rPr lang="en-US" sz="800" b="1" dirty="0" smtClean="0"/>
              <a:t>10, </a:t>
            </a:r>
            <a:r>
              <a:rPr lang="en-US" sz="800" dirty="0" smtClean="0"/>
              <a:t>631—650.</a:t>
            </a:r>
            <a:endParaRPr lang="en-US" sz="800" dirty="0"/>
          </a:p>
        </p:txBody>
      </p:sp>
    </p:spTree>
    <p:extLst>
      <p:ext uri="{BB962C8B-B14F-4D97-AF65-F5344CB8AC3E}">
        <p14:creationId xmlns:p14="http://schemas.microsoft.com/office/powerpoint/2010/main" val="3174705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Lognormal-Gaussian Mixing Ratio – Temperature Retrievals</a:t>
            </a:r>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27</a:t>
            </a:fld>
            <a:endParaRPr lang="en-US" dirty="0"/>
          </a:p>
        </p:txBody>
      </p:sp>
      <p:sp>
        <p:nvSpPr>
          <p:cNvPr id="7" name="TextBox 6"/>
          <p:cNvSpPr txBox="1"/>
          <p:nvPr/>
        </p:nvSpPr>
        <p:spPr>
          <a:xfrm>
            <a:off x="1752600" y="6254575"/>
            <a:ext cx="6934200" cy="338554"/>
          </a:xfrm>
          <a:prstGeom prst="rect">
            <a:avLst/>
          </a:prstGeom>
          <a:noFill/>
        </p:spPr>
        <p:txBody>
          <a:bodyPr wrap="square" rtlCol="0">
            <a:spAutoFit/>
          </a:bodyPr>
          <a:lstStyle/>
          <a:p>
            <a:r>
              <a:rPr lang="en-US" sz="800" dirty="0" smtClean="0"/>
              <a:t>Kliewer, A.J., S.J. Fletcher, A.S. Jones and J.M. Forsythe, 2015b: Comparison of Gaussian, Logarithmic transform and Mixed Gaussian-Lognormal distribution-based 1DVAR Microwave Temperature-Water Vapor Mixing Ratio.  Under Revision for </a:t>
            </a:r>
            <a:r>
              <a:rPr lang="en-US" sz="800" i="1" dirty="0" smtClean="0"/>
              <a:t>Q. J. Roy. </a:t>
            </a:r>
            <a:r>
              <a:rPr lang="en-US" sz="800" i="1" dirty="0" err="1" smtClean="0"/>
              <a:t>Meteorol</a:t>
            </a:r>
            <a:r>
              <a:rPr lang="en-US" sz="800" i="1" dirty="0" smtClean="0"/>
              <a:t>. Soc.</a:t>
            </a:r>
            <a:endParaRPr lang="en-US" sz="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295399"/>
            <a:ext cx="3042083" cy="4491037"/>
          </a:xfrm>
          <a:prstGeom prst="rect">
            <a:avLst/>
          </a:prstGeom>
        </p:spPr>
      </p:pic>
      <p:sp>
        <p:nvSpPr>
          <p:cNvPr id="8" name="TextBox 7"/>
          <p:cNvSpPr txBox="1"/>
          <p:nvPr/>
        </p:nvSpPr>
        <p:spPr>
          <a:xfrm>
            <a:off x="4648200" y="2057400"/>
            <a:ext cx="4191000" cy="1477328"/>
          </a:xfrm>
          <a:prstGeom prst="rect">
            <a:avLst/>
          </a:prstGeom>
          <a:solidFill>
            <a:srgbClr val="FFFF99"/>
          </a:solidFill>
          <a:ln>
            <a:solidFill>
              <a:schemeClr val="tx1"/>
            </a:solidFill>
          </a:ln>
        </p:spPr>
        <p:txBody>
          <a:bodyPr wrap="square" rtlCol="0">
            <a:spAutoFit/>
          </a:bodyPr>
          <a:lstStyle/>
          <a:p>
            <a:pPr algn="just"/>
            <a:r>
              <a:rPr lang="en-US" dirty="0" smtClean="0"/>
              <a:t>Field of View for the experiments presented in Kliewer </a:t>
            </a:r>
            <a:r>
              <a:rPr lang="en-US" i="1" dirty="0" smtClean="0"/>
              <a:t>et al., </a:t>
            </a:r>
            <a:r>
              <a:rPr lang="en-US" dirty="0" smtClean="0"/>
              <a:t>(2015b) where a non-Gaussian signal for moisture had been detected near the coast of Japan for this year from GPS station data.</a:t>
            </a:r>
            <a:endParaRPr lang="en-US" dirty="0"/>
          </a:p>
        </p:txBody>
      </p:sp>
    </p:spTree>
    <p:extLst>
      <p:ext uri="{BB962C8B-B14F-4D97-AF65-F5344CB8AC3E}">
        <p14:creationId xmlns:p14="http://schemas.microsoft.com/office/powerpoint/2010/main" val="604267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Lognormal-Gaussian Mixing Ratio – Temperature Retrievals</a:t>
            </a:r>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28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581532"/>
          </a:xfrm>
          <a:prstGeom prst="rect">
            <a:avLst/>
          </a:prstGeom>
          <a:ln>
            <a:solidFill>
              <a:schemeClr val="tx1"/>
            </a:solidFill>
          </a:ln>
        </p:spPr>
      </p:pic>
      <p:sp>
        <p:nvSpPr>
          <p:cNvPr id="7" name="TextBox 6"/>
          <p:cNvSpPr txBox="1"/>
          <p:nvPr/>
        </p:nvSpPr>
        <p:spPr>
          <a:xfrm>
            <a:off x="304800" y="5715000"/>
            <a:ext cx="8382000"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tx1"/>
            </a:solidFill>
          </a:ln>
        </p:spPr>
        <p:txBody>
          <a:bodyPr wrap="square" rtlCol="0">
            <a:spAutoFit/>
          </a:bodyPr>
          <a:lstStyle/>
          <a:p>
            <a:r>
              <a:rPr lang="en-US" dirty="0" smtClean="0"/>
              <a:t>Comparisons of the three retrieval methods against the Microwave Surface and Precipitation Products Systems (MSPPS) TPW product. Solid is the mixed approach, dot-dashed is the transform and the dashed is the Gaussian.</a:t>
            </a:r>
            <a:endParaRPr lang="en-US" dirty="0"/>
          </a:p>
        </p:txBody>
      </p:sp>
    </p:spTree>
    <p:extLst>
      <p:ext uri="{BB962C8B-B14F-4D97-AF65-F5344CB8AC3E}">
        <p14:creationId xmlns:p14="http://schemas.microsoft.com/office/powerpoint/2010/main" val="881919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Lognormal-Gaussian Mixing Ratio – Temperature Retrievals</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29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4467152"/>
          </a:xfrm>
          <a:prstGeom prst="rect">
            <a:avLst/>
          </a:prstGeom>
          <a:ln>
            <a:solidFill>
              <a:schemeClr val="tx1"/>
            </a:solidFill>
          </a:ln>
        </p:spPr>
      </p:pic>
      <p:sp>
        <p:nvSpPr>
          <p:cNvPr id="7" name="TextBox 6"/>
          <p:cNvSpPr txBox="1"/>
          <p:nvPr/>
        </p:nvSpPr>
        <p:spPr>
          <a:xfrm>
            <a:off x="79552" y="1295400"/>
            <a:ext cx="8984896" cy="369332"/>
          </a:xfrm>
          <a:prstGeom prst="rect">
            <a:avLst/>
          </a:prstGeom>
          <a:solidFill>
            <a:srgbClr val="CCFF66"/>
          </a:solidFill>
          <a:ln>
            <a:solidFill>
              <a:schemeClr val="tx1"/>
            </a:solidFill>
          </a:ln>
        </p:spPr>
        <p:txBody>
          <a:bodyPr wrap="none" rtlCol="0">
            <a:spAutoFit/>
          </a:bodyPr>
          <a:lstStyle/>
          <a:p>
            <a:r>
              <a:rPr lang="en-US" dirty="0" smtClean="0"/>
              <a:t>AMSU-B Channel 4 (183 ± 3GHz) (Water Vapor Channel in the troposphere) Final Innovations</a:t>
            </a:r>
            <a:endParaRPr lang="en-US" dirty="0"/>
          </a:p>
        </p:txBody>
      </p:sp>
    </p:spTree>
    <p:extLst>
      <p:ext uri="{BB962C8B-B14F-4D97-AF65-F5344CB8AC3E}">
        <p14:creationId xmlns:p14="http://schemas.microsoft.com/office/powerpoint/2010/main" val="189935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00" dirty="0" smtClean="0"/>
              <a:t>Do we linearize the Bayesian problem or do we find the Bayesian Problem for the linear increment?</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9200" y="1447800"/>
                <a:ext cx="7848600" cy="4800600"/>
              </a:xfrm>
            </p:spPr>
            <p:txBody>
              <a:bodyPr>
                <a:noAutofit/>
              </a:bodyPr>
              <a:lstStyle/>
              <a:p>
                <a:pPr marL="82296" indent="0">
                  <a:buNone/>
                </a:pPr>
                <a:r>
                  <a:rPr lang="en-US" sz="1400" dirty="0" smtClean="0"/>
                  <a:t>The first version of a incremental approach for a lognormal based variational data assimilation method appears in Song </a:t>
                </a:r>
                <a:r>
                  <a:rPr lang="en-US" sz="1400" i="1" dirty="0" smtClean="0"/>
                  <a:t>et al., </a:t>
                </a:r>
                <a:r>
                  <a:rPr lang="en-US" sz="1400" dirty="0" smtClean="0"/>
                  <a:t>(2012).  Their starting point was to define an increment as</a:t>
                </a:r>
              </a:p>
              <a:p>
                <a:pPr marL="82296" indent="0">
                  <a:buNone/>
                </a:pPr>
                <a14:m>
                  <m:oMathPara xmlns:m="http://schemas.openxmlformats.org/officeDocument/2006/math">
                    <m:oMathParaPr>
                      <m:jc m:val="centerGroup"/>
                    </m:oMathParaPr>
                    <m:oMath xmlns:m="http://schemas.openxmlformats.org/officeDocument/2006/math">
                      <m:sSup>
                        <m:sSupPr>
                          <m:ctrlPr>
                            <a:rPr lang="en-US" sz="1400" b="1" i="1">
                              <a:latin typeface="Cambria Math"/>
                            </a:rPr>
                          </m:ctrlPr>
                        </m:sSupPr>
                        <m:e>
                          <m:r>
                            <a:rPr lang="en-US" sz="1400" b="1" i="1">
                              <a:latin typeface="Cambria Math"/>
                            </a:rPr>
                            <m:t>𝒙</m:t>
                          </m:r>
                        </m:e>
                        <m:sup>
                          <m:r>
                            <a:rPr lang="en-US" sz="1400" b="1" i="1">
                              <a:latin typeface="Cambria Math"/>
                            </a:rPr>
                            <m:t>𝒕</m:t>
                          </m:r>
                        </m:sup>
                      </m:sSup>
                      <m:r>
                        <a:rPr lang="en-US" sz="1400" b="1" i="1">
                          <a:latin typeface="Cambria Math"/>
                        </a:rPr>
                        <m:t>=</m:t>
                      </m:r>
                      <m:sSub>
                        <m:sSubPr>
                          <m:ctrlPr>
                            <a:rPr lang="en-US" sz="1400" b="1" i="1">
                              <a:latin typeface="Cambria Math"/>
                            </a:rPr>
                          </m:ctrlPr>
                        </m:sSubPr>
                        <m:e>
                          <m:r>
                            <a:rPr lang="en-US" sz="1400" b="1" i="1">
                              <a:latin typeface="Cambria Math"/>
                            </a:rPr>
                            <m:t>𝒙</m:t>
                          </m:r>
                        </m:e>
                        <m:sub>
                          <m:r>
                            <a:rPr lang="en-US" sz="1400" b="1" i="1">
                              <a:latin typeface="Cambria Math"/>
                            </a:rPr>
                            <m:t>𝒃</m:t>
                          </m:r>
                        </m:sub>
                      </m:sSub>
                      <m:sSup>
                        <m:sSupPr>
                          <m:ctrlPr>
                            <a:rPr lang="en-US" sz="1400" b="1" i="1">
                              <a:latin typeface="Cambria Math"/>
                            </a:rPr>
                          </m:ctrlPr>
                        </m:sSupPr>
                        <m:e>
                          <m:r>
                            <a:rPr lang="en-US" sz="1400" b="1" i="1">
                              <a:latin typeface="Cambria Math"/>
                              <a:ea typeface="Cambria Math"/>
                            </a:rPr>
                            <m:t>∘</m:t>
                          </m:r>
                          <m:r>
                            <a:rPr lang="en-US" sz="1400" b="1" i="1">
                              <a:latin typeface="Cambria Math"/>
                            </a:rPr>
                            <m:t>𝒆</m:t>
                          </m:r>
                        </m:e>
                        <m:sup>
                          <m:r>
                            <a:rPr lang="en-US" sz="1400" b="1">
                              <a:latin typeface="Cambria Math"/>
                            </a:rPr>
                            <m:t>𝚫</m:t>
                          </m:r>
                          <m:r>
                            <a:rPr lang="en-US" sz="1400" b="1" i="1">
                              <a:latin typeface="Cambria Math"/>
                            </a:rPr>
                            <m:t>𝒙</m:t>
                          </m:r>
                        </m:sup>
                      </m:sSup>
                      <m:r>
                        <m:rPr>
                          <m:nor/>
                        </m:rPr>
                        <a:rPr lang="en-US" sz="1400" b="1" dirty="0"/>
                        <m:t>	</m:t>
                      </m:r>
                    </m:oMath>
                  </m:oMathPara>
                </a14:m>
                <a:endParaRPr lang="en-US" sz="1400" dirty="0" smtClean="0"/>
              </a:p>
              <a:p>
                <a:pPr marL="82296" indent="0">
                  <a:buNone/>
                </a:pPr>
                <a:r>
                  <a:rPr lang="en-US" sz="1400" dirty="0" smtClean="0"/>
                  <a:t>Where the circle represents the </a:t>
                </a:r>
                <a:r>
                  <a:rPr lang="en-US" sz="1400" dirty="0" err="1" smtClean="0"/>
                  <a:t>Hadamard</a:t>
                </a:r>
                <a:r>
                  <a:rPr lang="en-US" sz="1400" dirty="0" smtClean="0"/>
                  <a:t> multiplication operator which is a component wise vector multiplication.  This increment is then substituted into the background component of the lognormal cost function which results in </a:t>
                </a:r>
              </a:p>
              <a:p>
                <a:pPr marL="82296" indent="0">
                  <a:buNone/>
                </a:pP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𝐽</m:t>
                          </m:r>
                        </m:e>
                        <m:sub>
                          <m:r>
                            <a:rPr lang="en-US" sz="1400" b="0" i="1" smtClean="0">
                              <a:latin typeface="Cambria Math"/>
                            </a:rPr>
                            <m:t>𝑏</m:t>
                          </m:r>
                        </m:sub>
                      </m:sSub>
                      <m:d>
                        <m:dPr>
                          <m:ctrlPr>
                            <a:rPr lang="en-US" sz="1400" b="1" i="1" smtClean="0">
                              <a:latin typeface="Cambria Math"/>
                            </a:rPr>
                          </m:ctrlPr>
                        </m:dPr>
                        <m:e>
                          <m:r>
                            <a:rPr lang="en-US" sz="1400" b="1" i="1" smtClean="0">
                              <a:latin typeface="Cambria Math"/>
                            </a:rPr>
                            <m:t>𝒙</m:t>
                          </m:r>
                        </m:e>
                      </m:d>
                      <m:r>
                        <a:rPr lang="en-US" sz="1400" b="1" i="1" smtClean="0">
                          <a:latin typeface="Cambria Math"/>
                        </a:rPr>
                        <m:t>=</m:t>
                      </m:r>
                      <m:f>
                        <m:fPr>
                          <m:ctrlPr>
                            <a:rPr lang="en-US" sz="1400" b="1" i="1" smtClean="0">
                              <a:latin typeface="Cambria Math"/>
                            </a:rPr>
                          </m:ctrlPr>
                        </m:fPr>
                        <m:num>
                          <m:r>
                            <a:rPr lang="en-US" sz="1400" b="1" i="1" smtClean="0">
                              <a:latin typeface="Cambria Math"/>
                            </a:rPr>
                            <m:t>𝟏</m:t>
                          </m:r>
                        </m:num>
                        <m:den>
                          <m:r>
                            <a:rPr lang="en-US" sz="1400" b="1" i="1" smtClean="0">
                              <a:latin typeface="Cambria Math"/>
                            </a:rPr>
                            <m:t>𝟐</m:t>
                          </m:r>
                        </m:den>
                      </m:f>
                      <m:sSup>
                        <m:sSupPr>
                          <m:ctrlPr>
                            <a:rPr lang="en-US" sz="1400" b="1" i="1" smtClean="0">
                              <a:latin typeface="Cambria Math"/>
                            </a:rPr>
                          </m:ctrlPr>
                        </m:sSupPr>
                        <m:e>
                          <m:d>
                            <m:dPr>
                              <m:ctrlPr>
                                <a:rPr lang="en-US" sz="1400" b="1" i="1" smtClean="0">
                                  <a:latin typeface="Cambria Math"/>
                                </a:rPr>
                              </m:ctrlPr>
                            </m:dPr>
                            <m:e>
                              <m:r>
                                <a:rPr lang="en-US" sz="1400" b="1">
                                  <a:latin typeface="Cambria Math"/>
                                </a:rPr>
                                <m:t>𝚫</m:t>
                              </m:r>
                              <m:r>
                                <a:rPr lang="en-US" sz="1400" b="1" i="1">
                                  <a:latin typeface="Cambria Math"/>
                                </a:rPr>
                                <m:t>𝒙</m:t>
                              </m:r>
                            </m:e>
                          </m:d>
                        </m:e>
                        <m:sup>
                          <m:r>
                            <a:rPr lang="en-US" sz="1400" b="1" i="1" smtClean="0">
                              <a:latin typeface="Cambria Math"/>
                            </a:rPr>
                            <m:t>𝑻</m:t>
                          </m:r>
                        </m:sup>
                      </m:sSup>
                      <m:sSubSup>
                        <m:sSubSupPr>
                          <m:ctrlPr>
                            <a:rPr lang="en-US" sz="1400" b="1" i="1" smtClean="0">
                              <a:latin typeface="Cambria Math"/>
                            </a:rPr>
                          </m:ctrlPr>
                        </m:sSubSupPr>
                        <m:e>
                          <m:r>
                            <a:rPr lang="en-US" sz="1400" b="1" i="1" smtClean="0">
                              <a:latin typeface="Cambria Math"/>
                            </a:rPr>
                            <m:t>𝑩</m:t>
                          </m:r>
                        </m:e>
                        <m:sub>
                          <m:r>
                            <a:rPr lang="en-US" sz="1400" b="1" i="1" smtClean="0">
                              <a:latin typeface="Cambria Math"/>
                            </a:rPr>
                            <m:t>𝒍</m:t>
                          </m:r>
                        </m:sub>
                        <m:sup>
                          <m:r>
                            <a:rPr lang="en-US" sz="1400" b="1" i="1" smtClean="0">
                              <a:latin typeface="Cambria Math"/>
                            </a:rPr>
                            <m:t>−</m:t>
                          </m:r>
                          <m:r>
                            <a:rPr lang="en-US" sz="1400" b="1" i="1" smtClean="0">
                              <a:latin typeface="Cambria Math"/>
                            </a:rPr>
                            <m:t>𝟏</m:t>
                          </m:r>
                        </m:sup>
                      </m:sSubSup>
                      <m:d>
                        <m:dPr>
                          <m:ctrlPr>
                            <a:rPr lang="en-US" sz="1400" b="1" i="1" smtClean="0">
                              <a:latin typeface="Cambria Math"/>
                            </a:rPr>
                          </m:ctrlPr>
                        </m:dPr>
                        <m:e>
                          <m:r>
                            <a:rPr lang="en-US" sz="1400" b="1">
                              <a:latin typeface="Cambria Math"/>
                            </a:rPr>
                            <m:t>𝚫</m:t>
                          </m:r>
                          <m:r>
                            <a:rPr lang="en-US" sz="1400" b="1" i="1">
                              <a:latin typeface="Cambria Math"/>
                            </a:rPr>
                            <m:t>𝒙</m:t>
                          </m:r>
                        </m:e>
                      </m:d>
                      <m:r>
                        <a:rPr lang="en-US" sz="1400" b="1" i="1" smtClean="0">
                          <a:latin typeface="Cambria Math"/>
                        </a:rPr>
                        <m:t>+</m:t>
                      </m:r>
                      <m:d>
                        <m:dPr>
                          <m:begChr m:val="⟨"/>
                          <m:endChr m:val="⟩"/>
                          <m:ctrlPr>
                            <a:rPr lang="en-US" sz="1400" b="1" i="1" smtClean="0">
                              <a:latin typeface="Cambria Math"/>
                            </a:rPr>
                          </m:ctrlPr>
                        </m:dPr>
                        <m:e>
                          <m:r>
                            <a:rPr lang="en-US" sz="1400" b="1">
                              <a:latin typeface="Cambria Math"/>
                            </a:rPr>
                            <m:t>𝚫</m:t>
                          </m:r>
                          <m:r>
                            <a:rPr lang="en-US" sz="1400" b="1" i="1">
                              <a:latin typeface="Cambria Math"/>
                            </a:rPr>
                            <m:t>𝒙</m:t>
                          </m:r>
                          <m:r>
                            <a:rPr lang="en-US" sz="1400" b="1" i="1" smtClean="0">
                              <a:latin typeface="Cambria Math"/>
                            </a:rPr>
                            <m:t>,</m:t>
                          </m:r>
                          <m:r>
                            <a:rPr lang="en-US" sz="1400" b="1" i="1" smtClean="0">
                              <a:latin typeface="Cambria Math"/>
                            </a:rPr>
                            <m:t>𝟏</m:t>
                          </m:r>
                        </m:e>
                      </m:d>
                    </m:oMath>
                  </m:oMathPara>
                </a14:m>
                <a:endParaRPr lang="en-US" sz="1400" dirty="0" smtClean="0"/>
              </a:p>
              <a:p>
                <a:pPr marL="82296" indent="0">
                  <a:buNone/>
                </a:pPr>
                <a:r>
                  <a:rPr lang="en-US" sz="1400" dirty="0" smtClean="0"/>
                  <a:t>Which has </a:t>
                </a:r>
                <a:r>
                  <a:rPr lang="en-US" sz="1400" b="1" dirty="0" smtClean="0">
                    <a:solidFill>
                      <a:srgbClr val="FF0000"/>
                    </a:solidFill>
                  </a:rPr>
                  <a:t>linearized</a:t>
                </a:r>
                <a:r>
                  <a:rPr lang="en-US" sz="1400" dirty="0" smtClean="0"/>
                  <a:t> the cost function by removing the logarithms but this is </a:t>
                </a:r>
                <a:r>
                  <a:rPr lang="en-US" sz="1400" dirty="0" smtClean="0">
                    <a:solidFill>
                      <a:srgbClr val="FF0000"/>
                    </a:solidFill>
                  </a:rPr>
                  <a:t>not consistent </a:t>
                </a:r>
                <a:r>
                  <a:rPr lang="en-US" sz="1400" dirty="0" smtClean="0"/>
                  <a:t>with keeping the probability distributions equal on either side of the equals side as dictated by the uniqueness theorem for moment generating functions.  If we assume that the true state is a lognormally distributed random variable (RV) and that the background is also a lognormally distributed RV then we require the exponential term to also be a lognormal RV.  This can only occur if </a:t>
                </a:r>
                <a14:m>
                  <m:oMath xmlns:m="http://schemas.openxmlformats.org/officeDocument/2006/math">
                    <m:r>
                      <a:rPr lang="en-US" sz="1400" b="1" i="0" smtClean="0">
                        <a:latin typeface="Cambria Math"/>
                      </a:rPr>
                      <m:t>𝚫</m:t>
                    </m:r>
                    <m:r>
                      <a:rPr lang="en-US" sz="1400" b="1" i="1" smtClean="0">
                        <a:latin typeface="Cambria Math"/>
                      </a:rPr>
                      <m:t>𝒙</m:t>
                    </m:r>
                  </m:oMath>
                </a14:m>
                <a:r>
                  <a:rPr lang="en-US" sz="1400" dirty="0" smtClean="0"/>
                  <a:t> is a Gaussian RV.  Therefore, for us to be able to optimize the increments we need to be solving a Gaussian cost function for it.</a:t>
                </a:r>
              </a:p>
              <a:p>
                <a:pPr marL="82296" indent="0">
                  <a:buNone/>
                </a:pPr>
                <a:r>
                  <a:rPr lang="en-US" sz="1400" dirty="0"/>
                  <a:t>	</a:t>
                </a:r>
                <a:r>
                  <a:rPr lang="en-US" sz="1400" dirty="0" smtClean="0"/>
                  <a:t>In Song </a:t>
                </a:r>
                <a:r>
                  <a:rPr lang="en-US" sz="1400" i="1" dirty="0" smtClean="0"/>
                  <a:t>et al., </a:t>
                </a:r>
                <a:r>
                  <a:rPr lang="en-US" sz="1400" dirty="0" smtClean="0"/>
                  <a:t>(2012) they present results from both the linearized version which did not work well, which is to be expected as the Bayesian problem is not consistent, but when they used what they refer to as the median approach, which is the equation above with out the inner product, they were able to show better results than assuming a Gaussian based approach.  </a:t>
                </a:r>
              </a:p>
              <a:p>
                <a:pPr marL="82296" indent="0">
                  <a:buNone/>
                </a:pPr>
                <a:r>
                  <a:rPr lang="en-US" sz="1400" dirty="0"/>
                  <a:t>	</a:t>
                </a:r>
                <a:r>
                  <a:rPr lang="en-US" sz="1400" dirty="0" smtClean="0"/>
                  <a:t>The motivation in Song </a:t>
                </a:r>
                <a:r>
                  <a:rPr lang="en-US" sz="1400" i="1" dirty="0" smtClean="0"/>
                  <a:t>et al., </a:t>
                </a:r>
                <a:r>
                  <a:rPr lang="en-US" sz="1400" dirty="0" smtClean="0"/>
                  <a:t>(2012) for a lognormal approach was to avoid negative values for positive definite variables, that the Gaussian approach kept giving.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9200" y="1447800"/>
                <a:ext cx="7848600" cy="4800600"/>
              </a:xfrm>
              <a:blipFill rotWithShape="1">
                <a:blip r:embed="rId2"/>
                <a:stretch>
                  <a:fillRect t="-127" r="-46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a:t>
            </a:fld>
            <a:endParaRPr lang="en-US" dirty="0"/>
          </a:p>
        </p:txBody>
      </p:sp>
      <p:sp>
        <p:nvSpPr>
          <p:cNvPr id="7" name="TextBox 6"/>
          <p:cNvSpPr txBox="1"/>
          <p:nvPr/>
        </p:nvSpPr>
        <p:spPr>
          <a:xfrm>
            <a:off x="1828800" y="6324600"/>
            <a:ext cx="7239001" cy="338554"/>
          </a:xfrm>
          <a:prstGeom prst="rect">
            <a:avLst/>
          </a:prstGeom>
          <a:noFill/>
        </p:spPr>
        <p:txBody>
          <a:bodyPr wrap="square" rtlCol="0">
            <a:spAutoFit/>
          </a:bodyPr>
          <a:lstStyle/>
          <a:p>
            <a:r>
              <a:rPr lang="en-US" sz="800" dirty="0" smtClean="0"/>
              <a:t>Song, H. C., A. Edwards, A. M. Moore and J. </a:t>
            </a:r>
            <a:r>
              <a:rPr lang="en-US" sz="800" dirty="0" err="1" smtClean="0"/>
              <a:t>Fiechter</a:t>
            </a:r>
            <a:r>
              <a:rPr lang="en-US" sz="800" dirty="0" smtClean="0"/>
              <a:t>, 2012: Incremental four-dimensional variational data assimilation of positive-definite oceanic variables using a logarithmic transformation. </a:t>
            </a:r>
            <a:r>
              <a:rPr lang="en-US" sz="800" dirty="0"/>
              <a:t> </a:t>
            </a:r>
            <a:r>
              <a:rPr lang="en-US" sz="800" i="1" dirty="0" smtClean="0"/>
              <a:t>Ocean Modell., </a:t>
            </a:r>
            <a:r>
              <a:rPr lang="en-US" sz="800" b="1" dirty="0" smtClean="0"/>
              <a:t>54-55, </a:t>
            </a:r>
            <a:r>
              <a:rPr lang="en-US" sz="800" dirty="0" smtClean="0"/>
              <a:t>1—17.</a:t>
            </a:r>
            <a:endParaRPr lang="en-US" sz="800" dirty="0"/>
          </a:p>
        </p:txBody>
      </p:sp>
    </p:spTree>
    <p:extLst>
      <p:ext uri="{BB962C8B-B14F-4D97-AF65-F5344CB8AC3E}">
        <p14:creationId xmlns:p14="http://schemas.microsoft.com/office/powerpoint/2010/main" val="2273310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Lognormal-Gaussian Mixing Ratio – Temperature Retrievals</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30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81532"/>
          </a:xfrm>
          <a:prstGeom prst="rect">
            <a:avLst/>
          </a:prstGeom>
          <a:ln>
            <a:solidFill>
              <a:schemeClr val="tx1"/>
            </a:solidFill>
          </a:ln>
        </p:spPr>
      </p:pic>
      <p:sp>
        <p:nvSpPr>
          <p:cNvPr id="10" name="Rectangle 9"/>
          <p:cNvSpPr/>
          <p:nvPr/>
        </p:nvSpPr>
        <p:spPr>
          <a:xfrm>
            <a:off x="304800" y="1295400"/>
            <a:ext cx="8686800" cy="369332"/>
          </a:xfrm>
          <a:prstGeom prst="rect">
            <a:avLst/>
          </a:prstGeom>
          <a:solidFill>
            <a:srgbClr val="CCFF66"/>
          </a:solidFill>
          <a:ln>
            <a:solidFill>
              <a:schemeClr val="tx1"/>
            </a:solidFill>
          </a:ln>
        </p:spPr>
        <p:txBody>
          <a:bodyPr wrap="square">
            <a:spAutoFit/>
          </a:bodyPr>
          <a:lstStyle/>
          <a:p>
            <a:r>
              <a:rPr lang="en-US" dirty="0" smtClean="0"/>
              <a:t>AMSU-A </a:t>
            </a:r>
            <a:r>
              <a:rPr lang="en-US" dirty="0"/>
              <a:t>Channel </a:t>
            </a:r>
            <a:r>
              <a:rPr lang="en-US" dirty="0" smtClean="0"/>
              <a:t>6 (54.4GHz</a:t>
            </a:r>
            <a:r>
              <a:rPr lang="en-US" dirty="0"/>
              <a:t>) </a:t>
            </a:r>
            <a:r>
              <a:rPr lang="en-US" dirty="0" smtClean="0"/>
              <a:t>(Temperature Channel </a:t>
            </a:r>
            <a:r>
              <a:rPr lang="en-US" dirty="0"/>
              <a:t>in the troposphere) Final Innovations</a:t>
            </a:r>
          </a:p>
        </p:txBody>
      </p:sp>
    </p:spTree>
    <p:extLst>
      <p:ext uri="{BB962C8B-B14F-4D97-AF65-F5344CB8AC3E}">
        <p14:creationId xmlns:p14="http://schemas.microsoft.com/office/powerpoint/2010/main" val="4275627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ln>
                <a:solidFill>
                  <a:schemeClr val="bg1"/>
                </a:solidFill>
              </a:ln>
            </p:spPr>
            <p:txBody>
              <a:bodyPr>
                <a:normAutofit fontScale="47500" lnSpcReduction="20000"/>
              </a:bodyPr>
              <a:lstStyle/>
              <a:p>
                <a:pPr marL="82296" indent="0">
                  <a:buNone/>
                </a:pPr>
                <a:r>
                  <a:rPr lang="en-US" dirty="0" smtClean="0"/>
                  <a:t>During the implementation of a set of synthetic experiments with C1DOE to ascertain the accuracy of the three different approaches for a know true solution, it became apparent that something was affecting the performance of the modal based approach in that it could not beat the median approach even though we thought the problem had been set up so that the mode should have been the optimal estimator.</a:t>
                </a:r>
              </a:p>
              <a:p>
                <a:pPr marL="82296" indent="0">
                  <a:buNone/>
                </a:pPr>
                <a:r>
                  <a:rPr lang="en-US" dirty="0"/>
                  <a:t>	</a:t>
                </a:r>
                <a:r>
                  <a:rPr lang="en-US" dirty="0" smtClean="0"/>
                  <a:t>We ran a series of experiments with a univariate formulation with the lognormal cost function and used a Newton-Raphson solver to simulate the processes in C1DOE.  During these experiments we discovered 4 important findings relative to the performance of a lognormal modal based variational problem (Fletcher </a:t>
                </a:r>
                <a:r>
                  <a:rPr lang="en-US" i="1" dirty="0" smtClean="0"/>
                  <a:t>et al., </a:t>
                </a:r>
                <a:r>
                  <a:rPr lang="en-US" dirty="0" smtClean="0"/>
                  <a:t>2015).</a:t>
                </a:r>
              </a:p>
              <a:p>
                <a:pPr marL="653796" indent="-571500">
                  <a:buFont typeface="+mj-lt"/>
                  <a:buAutoNum type="romanUcPeriod"/>
                </a:pPr>
                <a:r>
                  <a:rPr lang="en-US" dirty="0" smtClean="0"/>
                  <a:t>The three descriptive statistics, mean, median and mode, had regions relative to the </a:t>
                </a:r>
                <a:r>
                  <a:rPr lang="en-US" dirty="0" err="1" smtClean="0"/>
                  <a:t>apriori</a:t>
                </a:r>
                <a:r>
                  <a:rPr lang="en-US" dirty="0" smtClean="0"/>
                  <a:t> state such that they were the statistic that minimized the errors.</a:t>
                </a:r>
              </a:p>
              <a:p>
                <a:pPr marL="653796" indent="-571500">
                  <a:buFont typeface="+mj-lt"/>
                  <a:buAutoNum type="romanUcPeriod"/>
                </a:pPr>
                <a:r>
                  <a:rPr lang="en-US" dirty="0" smtClean="0"/>
                  <a:t>There existed a value for the </a:t>
                </a:r>
                <a:r>
                  <a:rPr lang="en-US" dirty="0" err="1" smtClean="0"/>
                  <a:t>apriori</a:t>
                </a:r>
                <a:r>
                  <a:rPr lang="en-US" dirty="0" smtClean="0"/>
                  <a:t> state for each statistic such that the minimum of the cost function was at the true state.</a:t>
                </a:r>
              </a:p>
              <a:p>
                <a:pPr marL="653796" indent="-571500">
                  <a:buFont typeface="+mj-lt"/>
                  <a:buAutoNum type="romanUcPeriod"/>
                </a:pPr>
                <a:r>
                  <a:rPr lang="en-US" dirty="0" smtClean="0"/>
                  <a:t>That if a </a:t>
                </a:r>
                <a:r>
                  <a:rPr lang="en-US" dirty="0" err="1" smtClean="0"/>
                  <a:t>apriori</a:t>
                </a:r>
                <a:r>
                  <a:rPr lang="en-US" dirty="0" smtClean="0"/>
                  <a:t> state was close to this optimal value then the Newton-Raphson solver became chaotic and incredibly sensitive to the first guess to the solver.</a:t>
                </a:r>
              </a:p>
              <a:p>
                <a:pPr marL="653796" indent="-571500">
                  <a:buFont typeface="+mj-lt"/>
                  <a:buAutoNum type="romanUcPeriod"/>
                </a:pPr>
                <a:r>
                  <a:rPr lang="en-US" dirty="0" smtClean="0"/>
                  <a:t>The </a:t>
                </a:r>
                <a:r>
                  <a:rPr lang="en-US" dirty="0" err="1" smtClean="0"/>
                  <a:t>apriori</a:t>
                </a:r>
                <a:r>
                  <a:rPr lang="en-US" dirty="0" smtClean="0"/>
                  <a:t> state should not be the best approximation to the true state for the lognormal modal approach but rather to </a:t>
                </a:r>
                <a14:m>
                  <m:oMath xmlns:m="http://schemas.openxmlformats.org/officeDocument/2006/math">
                    <m:r>
                      <a:rPr lang="en-US" b="0" i="1" smtClean="0">
                        <a:latin typeface="Cambria Math"/>
                      </a:rPr>
                      <m:t>𝐸</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ln</m:t>
                            </m:r>
                          </m:fName>
                          <m:e>
                            <m:sSup>
                              <m:sSupPr>
                                <m:ctrlPr>
                                  <a:rPr lang="en-US" b="0" i="1" smtClean="0">
                                    <a:latin typeface="Cambria Math"/>
                                  </a:rPr>
                                </m:ctrlPr>
                              </m:sSupPr>
                              <m:e>
                                <m:r>
                                  <a:rPr lang="en-US" b="1" i="1" smtClean="0">
                                    <a:latin typeface="Cambria Math"/>
                                  </a:rPr>
                                  <m:t>𝒙</m:t>
                                </m:r>
                              </m:e>
                              <m:sup>
                                <m:r>
                                  <a:rPr lang="en-US" b="0" i="1" smtClean="0">
                                    <a:latin typeface="Cambria Math"/>
                                  </a:rPr>
                                  <m:t>𝑡</m:t>
                                </m:r>
                              </m:sup>
                            </m:sSup>
                          </m:e>
                        </m:func>
                      </m:e>
                    </m:d>
                    <m:r>
                      <a:rPr lang="en-US" b="0" i="0" smtClean="0">
                        <a:latin typeface="Cambria Math"/>
                      </a:rPr>
                      <m:t>. </m:t>
                    </m:r>
                  </m:oMath>
                </a14:m>
                <a:r>
                  <a:rPr lang="en-US" dirty="0" smtClean="0"/>
                  <a:t> This is because</a:t>
                </a:r>
              </a:p>
              <a:p>
                <a:pPr marL="82296" indent="0">
                  <a:buNone/>
                </a:pPr>
                <a14:m>
                  <m:oMathPara xmlns:m="http://schemas.openxmlformats.org/officeDocument/2006/math">
                    <m:oMathParaPr>
                      <m:jc m:val="centerGroup"/>
                    </m:oMathParaPr>
                    <m:oMath xmlns:m="http://schemas.openxmlformats.org/officeDocument/2006/math">
                      <m:r>
                        <a:rPr lang="en-US" b="0" i="1" smtClean="0">
                          <a:latin typeface="Cambria Math"/>
                        </a:rPr>
                        <m:t>𝐿𝑁</m:t>
                      </m:r>
                      <m:d>
                        <m:dPr>
                          <m:ctrlPr>
                            <a:rPr lang="en-US" b="0" i="1" smtClean="0">
                              <a:latin typeface="Cambria Math"/>
                            </a:rPr>
                          </m:ctrlPr>
                        </m:dPr>
                        <m:e>
                          <m:r>
                            <a:rPr lang="en-US" b="0" i="1" smtClean="0">
                              <a:latin typeface="Cambria Math"/>
                            </a:rPr>
                            <m:t>𝜇</m:t>
                          </m:r>
                          <m:r>
                            <a:rPr lang="en-US" b="0" i="1" smtClean="0">
                              <a:latin typeface="Cambria Math"/>
                            </a:rPr>
                            <m:t>,</m:t>
                          </m:r>
                          <m:sSup>
                            <m:sSupPr>
                              <m:ctrlPr>
                                <a:rPr lang="en-US" b="0" i="1" smtClean="0">
                                  <a:latin typeface="Cambria Math"/>
                                </a:rPr>
                              </m:ctrlPr>
                            </m:sSupPr>
                            <m:e>
                              <m:r>
                                <a:rPr lang="en-US" b="0" i="1" smtClean="0">
                                  <a:latin typeface="Cambria Math"/>
                                </a:rPr>
                                <m:t>𝜎</m:t>
                              </m:r>
                            </m:e>
                            <m:sup>
                              <m:r>
                                <a:rPr lang="en-US" b="0" i="1" smtClean="0">
                                  <a:latin typeface="Cambria Math"/>
                                </a:rPr>
                                <m:t>2</m:t>
                              </m:r>
                            </m:sup>
                          </m:sSup>
                        </m:e>
                      </m:d>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𝑥</m:t>
                          </m:r>
                        </m:den>
                      </m:f>
                      <m:func>
                        <m:funcPr>
                          <m:ctrlPr>
                            <a:rPr lang="en-US" b="0" i="1" smtClean="0">
                              <a:latin typeface="Cambria Math"/>
                            </a:rPr>
                          </m:ctrlPr>
                        </m:funcPr>
                        <m:fName>
                          <m:r>
                            <m:rPr>
                              <m:sty m:val="p"/>
                            </m:rPr>
                            <a:rPr lang="en-US" b="0" i="0" smtClean="0">
                              <a:latin typeface="Cambria Math"/>
                            </a:rPr>
                            <m:t>exp</m:t>
                          </m:r>
                        </m:fName>
                        <m:e>
                          <m:d>
                            <m:dPr>
                              <m:begChr m:val="{"/>
                              <m:endChr m:val="}"/>
                              <m:ctrlPr>
                                <a:rPr lang="en-US" b="0" i="1" smtClean="0">
                                  <a:latin typeface="Cambria Math"/>
                                </a:rPr>
                              </m:ctrlPr>
                            </m:dPr>
                            <m:e>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func>
                                            <m:funcPr>
                                              <m:ctrlPr>
                                                <a:rPr lang="en-US" b="0" i="1" smtClean="0">
                                                  <a:latin typeface="Cambria Math"/>
                                                </a:rPr>
                                              </m:ctrlPr>
                                            </m:funcPr>
                                            <m:fName>
                                              <m:r>
                                                <m:rPr>
                                                  <m:sty m:val="p"/>
                                                </m:rPr>
                                                <a:rPr lang="en-US" b="0" i="0" smtClean="0">
                                                  <a:latin typeface="Cambria Math"/>
                                                </a:rPr>
                                                <m:t>ln</m:t>
                                              </m:r>
                                            </m:fName>
                                            <m:e>
                                              <m:r>
                                                <a:rPr lang="en-US" b="0" i="1" smtClean="0">
                                                  <a:latin typeface="Cambria Math"/>
                                                </a:rPr>
                                                <m:t>𝑥</m:t>
                                              </m:r>
                                              <m:r>
                                                <a:rPr lang="en-US" b="0" i="1" smtClean="0">
                                                  <a:latin typeface="Cambria Math"/>
                                                </a:rPr>
                                                <m:t> −</m:t>
                                              </m:r>
                                              <m:r>
                                                <a:rPr lang="en-US" b="0" i="1" smtClean="0">
                                                  <a:latin typeface="Cambria Math"/>
                                                </a:rPr>
                                                <m:t>𝜇</m:t>
                                              </m:r>
                                            </m:e>
                                          </m:func>
                                        </m:num>
                                        <m:den>
                                          <m:r>
                                            <a:rPr lang="en-US" b="0" i="1" smtClean="0">
                                              <a:latin typeface="Cambria Math"/>
                                            </a:rPr>
                                            <m:t>𝜎</m:t>
                                          </m:r>
                                        </m:den>
                                      </m:f>
                                    </m:e>
                                  </m:d>
                                </m:e>
                                <m:sup>
                                  <m:r>
                                    <a:rPr lang="en-US" b="0" i="1" smtClean="0">
                                      <a:latin typeface="Cambria Math"/>
                                    </a:rPr>
                                    <m:t>2</m:t>
                                  </m:r>
                                </m:sup>
                              </m:sSup>
                            </m:e>
                          </m:d>
                        </m:e>
                      </m:func>
                    </m:oMath>
                  </m:oMathPara>
                </a14:m>
                <a:endParaRPr lang="en-US" dirty="0" smtClean="0"/>
              </a:p>
              <a:p>
                <a:pPr marL="82296" indent="0">
                  <a:buNone/>
                </a:pPr>
                <a:r>
                  <a:rPr lang="en-US" dirty="0" smtClean="0"/>
                  <a:t>If the </a:t>
                </a:r>
                <a:r>
                  <a:rPr lang="en-US" dirty="0" err="1" smtClean="0"/>
                  <a:t>apriori</a:t>
                </a:r>
                <a:r>
                  <a:rPr lang="en-US" dirty="0" smtClean="0"/>
                  <a:t> state is close to the true state the median is optimal in minimizing the errors whilst if the </a:t>
                </a:r>
                <a:r>
                  <a:rPr lang="en-US" dirty="0" err="1" smtClean="0"/>
                  <a:t>apriori</a:t>
                </a:r>
                <a:r>
                  <a:rPr lang="en-US" dirty="0" smtClean="0"/>
                  <a:t> state is close </a:t>
                </a:r>
                <a14:m>
                  <m:oMath xmlns:m="http://schemas.openxmlformats.org/officeDocument/2006/math">
                    <m:r>
                      <a:rPr lang="en-US" b="0" i="1" smtClean="0">
                        <a:latin typeface="Cambria Math"/>
                      </a:rPr>
                      <m:t>𝜇</m:t>
                    </m:r>
                  </m:oMath>
                </a14:m>
                <a:r>
                  <a:rPr lang="en-US" dirty="0" smtClean="0"/>
                  <a:t> then the mode is the optimal statistic.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14" r="-812"/>
                </a:stretch>
              </a:blipFill>
              <a:ln>
                <a:solidFill>
                  <a:schemeClr val="bg1"/>
                </a:solidFill>
              </a:ln>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marL="596646" indent="-514350" algn="ctr"/>
            <a:r>
              <a:rPr lang="en-US" sz="2500" u="sng" dirty="0"/>
              <a:t>Optimal Regions for Descriptive Statistics for Lognormal Based DA</a:t>
            </a:r>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31</a:t>
            </a:fld>
            <a:endParaRPr lang="en-US" dirty="0"/>
          </a:p>
        </p:txBody>
      </p:sp>
      <p:sp>
        <p:nvSpPr>
          <p:cNvPr id="7" name="TextBox 6"/>
          <p:cNvSpPr txBox="1"/>
          <p:nvPr/>
        </p:nvSpPr>
        <p:spPr>
          <a:xfrm>
            <a:off x="1828800" y="6189077"/>
            <a:ext cx="7239000" cy="338554"/>
          </a:xfrm>
          <a:prstGeom prst="rect">
            <a:avLst/>
          </a:prstGeom>
          <a:noFill/>
        </p:spPr>
        <p:txBody>
          <a:bodyPr wrap="square" rtlCol="0">
            <a:spAutoFit/>
          </a:bodyPr>
          <a:lstStyle/>
          <a:p>
            <a:r>
              <a:rPr lang="en-US" sz="800" dirty="0" smtClean="0"/>
              <a:t>Fletcher, S. J., A. J. Kliewer and A. S. Jones, 2015: Quantification of optimal choices of parameters in lognormal variational data assimilation and their chaotic behavior.  Submitted to </a:t>
            </a:r>
            <a:r>
              <a:rPr lang="en-US" sz="800" i="1" dirty="0" smtClean="0"/>
              <a:t>SIAM J. Uncertainty Quantification.</a:t>
            </a:r>
            <a:endParaRPr lang="en-US" sz="800" dirty="0"/>
          </a:p>
        </p:txBody>
      </p:sp>
    </p:spTree>
    <p:extLst>
      <p:ext uri="{BB962C8B-B14F-4D97-AF65-F5344CB8AC3E}">
        <p14:creationId xmlns:p14="http://schemas.microsoft.com/office/powerpoint/2010/main" val="716793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Optimal Regions for Descriptive Statistics for Lognormal Based DA</a:t>
            </a:r>
            <a:endParaRPr lang="en-US" sz="2500"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32</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365302"/>
            <a:ext cx="6096000" cy="4572000"/>
          </a:xfrm>
          <a:prstGeom prst="rect">
            <a:avLst/>
          </a:prstGeom>
          <a:ln>
            <a:solidFill>
              <a:schemeClr val="tx1"/>
            </a:solidFill>
          </a:ln>
        </p:spPr>
      </p:pic>
      <p:sp>
        <p:nvSpPr>
          <p:cNvPr id="11" name="TextBox 10"/>
          <p:cNvSpPr txBox="1"/>
          <p:nvPr/>
        </p:nvSpPr>
        <p:spPr>
          <a:xfrm>
            <a:off x="1905000" y="6015918"/>
            <a:ext cx="6781800" cy="646331"/>
          </a:xfrm>
          <a:prstGeom prst="rect">
            <a:avLst/>
          </a:prstGeom>
          <a:solidFill>
            <a:srgbClr val="FFFF00"/>
          </a:solidFill>
          <a:ln>
            <a:solidFill>
              <a:schemeClr val="tx1"/>
            </a:solidFill>
          </a:ln>
        </p:spPr>
        <p:txBody>
          <a:bodyPr wrap="square" rtlCol="0">
            <a:spAutoFit/>
          </a:bodyPr>
          <a:lstStyle/>
          <a:p>
            <a:r>
              <a:rPr lang="en-US" dirty="0" smtClean="0"/>
              <a:t>Plot of absolute error for different values for the </a:t>
            </a:r>
            <a:r>
              <a:rPr lang="en-US" dirty="0" err="1" smtClean="0"/>
              <a:t>apriori</a:t>
            </a:r>
            <a:r>
              <a:rPr lang="en-US" dirty="0" smtClean="0"/>
              <a:t> state for different lognormal descriptive statistic cost functions.</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04800" y="1143000"/>
                <a:ext cx="2283189" cy="1498424"/>
              </a:xfrm>
              <a:prstGeom prst="rect">
                <a:avLst/>
              </a:prstGeom>
              <a:solidFill>
                <a:schemeClr val="accent5">
                  <a:lumMod val="60000"/>
                  <a:lumOff val="40000"/>
                </a:schemeClr>
              </a:solidFill>
              <a:ln>
                <a:solidFill>
                  <a:schemeClr val="tx1"/>
                </a:solidFill>
              </a:ln>
            </p:spPr>
            <p:txBody>
              <a:bodyPr wrap="none" rtlCol="0">
                <a:spAutoFit/>
              </a:bodyPr>
              <a:lstStyle/>
              <a:p>
                <a:r>
                  <a:rPr lang="en-US" b="1" dirty="0" smtClean="0"/>
                  <a:t>Optimal values are </a:t>
                </a:r>
              </a:p>
              <a:p>
                <a:r>
                  <a:rPr lang="en-US" b="1" dirty="0" smtClean="0"/>
                  <a:t>Mean: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𝒂𝒑</m:t>
                        </m:r>
                      </m:sub>
                    </m:sSub>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𝒕</m:t>
                        </m:r>
                      </m:sup>
                    </m:sSup>
                    <m:sSup>
                      <m:sSupPr>
                        <m:ctrlPr>
                          <a:rPr lang="en-US" b="1" i="1" smtClean="0">
                            <a:latin typeface="Cambria Math"/>
                          </a:rPr>
                        </m:ctrlPr>
                      </m:sSupPr>
                      <m:e>
                        <m:r>
                          <a:rPr lang="en-US" b="1" i="1" smtClean="0">
                            <a:latin typeface="Cambria Math"/>
                          </a:rPr>
                          <m:t>𝒆</m:t>
                        </m:r>
                      </m:e>
                      <m:sup>
                        <m:r>
                          <a:rPr lang="en-US" b="1" i="1" smtClean="0">
                            <a:latin typeface="Cambria Math"/>
                          </a:rPr>
                          <m:t>−</m:t>
                        </m:r>
                        <m:f>
                          <m:fPr>
                            <m:ctrlPr>
                              <a:rPr lang="en-US" b="1" i="1" smtClean="0">
                                <a:latin typeface="Cambria Math"/>
                              </a:rPr>
                            </m:ctrlPr>
                          </m:fPr>
                          <m:num>
                            <m:sSup>
                              <m:sSupPr>
                                <m:ctrlPr>
                                  <a:rPr lang="en-US" b="1" i="1" smtClean="0">
                                    <a:latin typeface="Cambria Math"/>
                                  </a:rPr>
                                </m:ctrlPr>
                              </m:sSupPr>
                              <m:e>
                                <m:r>
                                  <a:rPr lang="en-US" b="1" i="1" smtClean="0">
                                    <a:latin typeface="Cambria Math"/>
                                  </a:rPr>
                                  <m:t>𝝈</m:t>
                                </m:r>
                              </m:e>
                              <m:sup>
                                <m:r>
                                  <a:rPr lang="en-US" b="1" i="1" smtClean="0">
                                    <a:latin typeface="Cambria Math"/>
                                  </a:rPr>
                                  <m:t>𝟐</m:t>
                                </m:r>
                              </m:sup>
                            </m:sSup>
                          </m:num>
                          <m:den>
                            <m:r>
                              <a:rPr lang="en-US" b="1" i="1" smtClean="0">
                                <a:latin typeface="Cambria Math"/>
                              </a:rPr>
                              <m:t>𝟐</m:t>
                            </m:r>
                          </m:den>
                        </m:f>
                      </m:sup>
                    </m:sSup>
                  </m:oMath>
                </a14:m>
                <a:endParaRPr lang="en-US" b="1" dirty="0" smtClean="0"/>
              </a:p>
              <a:p>
                <a:r>
                  <a:rPr lang="en-US" b="1" dirty="0" smtClean="0"/>
                  <a:t>Median: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𝒂𝒑</m:t>
                        </m:r>
                      </m:sub>
                    </m:sSub>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𝒕</m:t>
                        </m:r>
                      </m:sup>
                    </m:sSup>
                  </m:oMath>
                </a14:m>
                <a:endParaRPr lang="en-US" b="1" dirty="0" smtClean="0"/>
              </a:p>
              <a:p>
                <a:r>
                  <a:rPr lang="en-US" b="1" dirty="0" smtClean="0"/>
                  <a:t>Mode: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𝒂𝒑</m:t>
                        </m:r>
                      </m:sub>
                    </m:sSub>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𝒕</m:t>
                        </m:r>
                      </m:sup>
                    </m:sSup>
                    <m:sSup>
                      <m:sSupPr>
                        <m:ctrlPr>
                          <a:rPr lang="en-US" b="1" i="1" smtClean="0">
                            <a:latin typeface="Cambria Math"/>
                          </a:rPr>
                        </m:ctrlPr>
                      </m:sSupPr>
                      <m:e>
                        <m:r>
                          <a:rPr lang="en-US" b="1" i="1" smtClean="0">
                            <a:latin typeface="Cambria Math"/>
                          </a:rPr>
                          <m:t>𝒆</m:t>
                        </m:r>
                      </m:e>
                      <m:sup>
                        <m:sSup>
                          <m:sSupPr>
                            <m:ctrlPr>
                              <a:rPr lang="en-US" b="1" i="1" smtClean="0">
                                <a:latin typeface="Cambria Math"/>
                              </a:rPr>
                            </m:ctrlPr>
                          </m:sSupPr>
                          <m:e>
                            <m:r>
                              <a:rPr lang="en-US" b="1" i="1" smtClean="0">
                                <a:latin typeface="Cambria Math"/>
                              </a:rPr>
                              <m:t>𝝈</m:t>
                            </m:r>
                          </m:e>
                          <m:sup>
                            <m:r>
                              <a:rPr lang="en-US" b="1" i="1" smtClean="0">
                                <a:latin typeface="Cambria Math"/>
                              </a:rPr>
                              <m:t>𝟐</m:t>
                            </m:r>
                          </m:sup>
                        </m:sSup>
                      </m:sup>
                    </m:sSup>
                  </m:oMath>
                </a14:m>
                <a:endParaRPr lang="en-US"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304800" y="1143000"/>
                <a:ext cx="2283189" cy="1498424"/>
              </a:xfrm>
              <a:prstGeom prst="rect">
                <a:avLst/>
              </a:prstGeom>
              <a:blipFill rotWithShape="1">
                <a:blip r:embed="rId3"/>
                <a:stretch>
                  <a:fillRect l="-1857" t="-1619" r="-796" b="-323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019312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Optimal Regions for Descriptive Statistics for Lognormal Based DA</a:t>
            </a:r>
            <a:endParaRPr lang="en-US" sz="2500"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47800"/>
            <a:ext cx="6096000" cy="4572000"/>
          </a:xfrm>
          <a:prstGeom prst="rect">
            <a:avLst/>
          </a:prstGeom>
          <a:ln>
            <a:solidFill>
              <a:schemeClr val="tx1"/>
            </a:solidFill>
          </a:ln>
        </p:spPr>
      </p:pic>
      <p:sp>
        <p:nvSpPr>
          <p:cNvPr id="8" name="TextBox 7"/>
          <p:cNvSpPr txBox="1"/>
          <p:nvPr/>
        </p:nvSpPr>
        <p:spPr>
          <a:xfrm>
            <a:off x="5867401" y="4191000"/>
            <a:ext cx="2057400" cy="14773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Impact of the variance on the range where the median minimizes the error.</a:t>
            </a:r>
            <a:endParaRPr lang="en-US" dirty="0"/>
          </a:p>
        </p:txBody>
      </p:sp>
    </p:spTree>
    <p:extLst>
      <p:ext uri="{BB962C8B-B14F-4D97-AF65-F5344CB8AC3E}">
        <p14:creationId xmlns:p14="http://schemas.microsoft.com/office/powerpoint/2010/main" val="971661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00" u="sng" dirty="0"/>
              <a:t>Chaotic Signal with Newton-Raphson solver and Lognormal </a:t>
            </a:r>
            <a:r>
              <a:rPr lang="en-US" sz="2500" u="sng" dirty="0" smtClean="0"/>
              <a:t>DA</a:t>
            </a:r>
            <a:endParaRPr lang="en-US" sz="2500" u="sng" dirty="0"/>
          </a:p>
        </p:txBody>
      </p:sp>
      <p:sp>
        <p:nvSpPr>
          <p:cNvPr id="3" name="Content Placeholder 2"/>
          <p:cNvSpPr>
            <a:spLocks noGrp="1"/>
          </p:cNvSpPr>
          <p:nvPr>
            <p:ph idx="1"/>
          </p:nvPr>
        </p:nvSpPr>
        <p:spPr/>
        <p:txBody>
          <a:bodyPr/>
          <a:lstStyle/>
          <a:p>
            <a:pPr marL="82296" indent="0">
              <a:buNone/>
            </a:pPr>
            <a:r>
              <a:rPr lang="en-US" sz="1800" dirty="0" smtClean="0"/>
              <a:t>It was when we introduced a measurement error to determine what the optimal value for the </a:t>
            </a:r>
            <a:r>
              <a:rPr lang="en-US" sz="1800" dirty="0" err="1" smtClean="0"/>
              <a:t>apriori</a:t>
            </a:r>
            <a:r>
              <a:rPr lang="en-US" sz="1800" dirty="0" smtClean="0"/>
              <a:t> state (or the observational and background variances) that we started to detect that there was something happening to the accuracy of the solution of the modal approach with the Newton-Raphson solver with respect to the choice of first guess to the solver!!</a:t>
            </a:r>
          </a:p>
          <a:p>
            <a:pPr marL="82296" indent="0">
              <a:buNone/>
            </a:pPr>
            <a:endParaRPr lang="en-US"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048000"/>
            <a:ext cx="4531251" cy="3657600"/>
          </a:xfrm>
          <a:prstGeom prst="rect">
            <a:avLst/>
          </a:prstGeom>
          <a:ln>
            <a:solidFill>
              <a:schemeClr val="tx1"/>
            </a:solidFill>
          </a:ln>
        </p:spPr>
      </p:pic>
    </p:spTree>
    <p:extLst>
      <p:ext uri="{BB962C8B-B14F-4D97-AF65-F5344CB8AC3E}">
        <p14:creationId xmlns:p14="http://schemas.microsoft.com/office/powerpoint/2010/main" val="524051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u="sng" dirty="0"/>
              <a:t>Chaotic Signal with Newton-Raphson solver and Lognormal DA</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82296" indent="0">
                  <a:buNone/>
                </a:pPr>
                <a:r>
                  <a:rPr lang="en-US" sz="2200" dirty="0" smtClean="0"/>
                  <a:t>Upon a series of trial and error experiments with the first guess values we started to see that the point where we needed to start from to ensure accuracy of </a:t>
                </a:r>
                <a14:m>
                  <m:oMath xmlns:m="http://schemas.openxmlformats.org/officeDocument/2006/math">
                    <m:sSup>
                      <m:sSupPr>
                        <m:ctrlPr>
                          <a:rPr lang="en-US" sz="2200" b="1" i="1" smtClean="0">
                            <a:latin typeface="Cambria Math"/>
                          </a:rPr>
                        </m:ctrlPr>
                      </m:sSupPr>
                      <m:e>
                        <m:r>
                          <a:rPr lang="en-US" sz="2200" b="1" i="1" smtClean="0">
                            <a:latin typeface="Cambria Math"/>
                          </a:rPr>
                          <m:t>𝟏𝟎</m:t>
                        </m:r>
                      </m:e>
                      <m:sup>
                        <m:r>
                          <a:rPr lang="en-US" sz="2200" b="1" i="1" smtClean="0">
                            <a:latin typeface="Cambria Math"/>
                          </a:rPr>
                          <m:t>−</m:t>
                        </m:r>
                        <m:r>
                          <a:rPr lang="en-US" sz="2200" b="1" i="1" smtClean="0">
                            <a:latin typeface="Cambria Math"/>
                          </a:rPr>
                          <m:t>𝟖</m:t>
                        </m:r>
                      </m:sup>
                    </m:sSup>
                  </m:oMath>
                </a14:m>
                <a:r>
                  <a:rPr lang="en-US" sz="2200" dirty="0" smtClean="0"/>
                  <a:t>in our solution or better was changing, but that this value at every decimal point was changing!!!  </a:t>
                </a:r>
              </a:p>
              <a:p>
                <a:pPr marL="82296" indent="0">
                  <a:buNone/>
                </a:pPr>
                <a:r>
                  <a:rPr lang="en-US" sz="2200" dirty="0"/>
                  <a:t>	</a:t>
                </a:r>
                <a:r>
                  <a:rPr lang="en-US" sz="2200" dirty="0" smtClean="0"/>
                  <a:t>We would get to a value at each decimal point that if we went past that number at that decimal point we would lose 3 to 4 figures of accuracy!!  To investigate this feature we ran do loops over first guess to the Newton-Raphson solver stepping by 0.001 and for measurement errors stepping at 0.001 from 0 to 1.  This is what we found</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r="-20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35</a:t>
            </a:fld>
            <a:endParaRPr lang="en-US" dirty="0"/>
          </a:p>
        </p:txBody>
      </p:sp>
    </p:spTree>
    <p:extLst>
      <p:ext uri="{BB962C8B-B14F-4D97-AF65-F5344CB8AC3E}">
        <p14:creationId xmlns:p14="http://schemas.microsoft.com/office/powerpoint/2010/main" val="1579836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Chaotic Signal with Newton-Raphson solver and Lognormal DA</a:t>
            </a:r>
            <a:endParaRPr lang="en-US" sz="2500"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36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 y="2057400"/>
            <a:ext cx="4572000" cy="3429000"/>
          </a:xfrm>
          <a:prstGeom prst="rect">
            <a:avLst/>
          </a:prstGeo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57400"/>
            <a:ext cx="4572000" cy="3429000"/>
          </a:xfrm>
          <a:prstGeom prst="rect">
            <a:avLst/>
          </a:prstGeom>
          <a:ln>
            <a:solidFill>
              <a:schemeClr val="tx1"/>
            </a:solidFill>
          </a:ln>
        </p:spPr>
      </p:pic>
    </p:spTree>
    <p:extLst>
      <p:ext uri="{BB962C8B-B14F-4D97-AF65-F5344CB8AC3E}">
        <p14:creationId xmlns:p14="http://schemas.microsoft.com/office/powerpoint/2010/main" val="41456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b="1" u="sng" dirty="0"/>
              <a:t>Chaotic Signal with Newton-Raphson solver and Lognormal DA</a:t>
            </a:r>
            <a:endParaRPr lang="en-US" sz="2500" dirty="0"/>
          </a:p>
        </p:txBody>
      </p:sp>
      <p:sp>
        <p:nvSpPr>
          <p:cNvPr id="6" name="Content Placeholder 5"/>
          <p:cNvSpPr>
            <a:spLocks noGrp="1"/>
          </p:cNvSpPr>
          <p:nvPr>
            <p:ph idx="1"/>
          </p:nvPr>
        </p:nvSpPr>
        <p:spPr/>
        <p:txBody>
          <a:bodyPr/>
          <a:lstStyle/>
          <a:p>
            <a:pPr marL="82296" indent="0">
              <a:buNone/>
            </a:pPr>
            <a:r>
              <a:rPr lang="en-US" dirty="0" smtClean="0"/>
              <a:t>To investigate how wide spread this chaotic affect was we changed the values for the optimal </a:t>
            </a:r>
            <a:r>
              <a:rPr lang="en-US" dirty="0" err="1" smtClean="0"/>
              <a:t>apriori</a:t>
            </a:r>
            <a:r>
              <a:rPr lang="en-US" dirty="0" smtClean="0"/>
              <a:t> state to be 99%, 99.9%, 99.999% and 99.9999% of optimal and what we found was worrying.</a:t>
            </a:r>
            <a:endParaRPr lang="en-US" dirty="0"/>
          </a:p>
        </p:txBody>
      </p:sp>
      <p:sp>
        <p:nvSpPr>
          <p:cNvPr id="3" name="Date Placeholder 2"/>
          <p:cNvSpPr>
            <a:spLocks noGrp="1"/>
          </p:cNvSpPr>
          <p:nvPr>
            <p:ph type="dt" sz="half" idx="10"/>
          </p:nvPr>
        </p:nvSpPr>
        <p:spPr/>
        <p:txBody>
          <a:bodyPr/>
          <a:lstStyle/>
          <a:p>
            <a:r>
              <a:rPr lang="en-US" smtClean="0"/>
              <a:t>7/31/2015</a:t>
            </a:r>
            <a:endParaRPr lang="en-US" dirty="0"/>
          </a:p>
        </p:txBody>
      </p:sp>
      <p:sp>
        <p:nvSpPr>
          <p:cNvPr id="4" name="Footer Placeholder 3"/>
          <p:cNvSpPr>
            <a:spLocks noGrp="1"/>
          </p:cNvSpPr>
          <p:nvPr>
            <p:ph type="ftr" sz="quarter" idx="11"/>
          </p:nvPr>
        </p:nvSpPr>
        <p:spPr/>
        <p:txBody>
          <a:bodyPr/>
          <a:lstStyle/>
          <a:p>
            <a:r>
              <a:rPr lang="it-IT" smtClean="0"/>
              <a:t>JCSDA 2015 Colloquium on Satellite DA</a:t>
            </a:r>
            <a:endParaRPr lang="en-US" dirty="0"/>
          </a:p>
        </p:txBody>
      </p:sp>
      <p:sp>
        <p:nvSpPr>
          <p:cNvPr id="5" name="Slide Number Placeholder 4"/>
          <p:cNvSpPr>
            <a:spLocks noGrp="1"/>
          </p:cNvSpPr>
          <p:nvPr>
            <p:ph type="sldNum" sz="quarter" idx="12"/>
          </p:nvPr>
        </p:nvSpPr>
        <p:spPr/>
        <p:txBody>
          <a:bodyPr/>
          <a:lstStyle/>
          <a:p>
            <a:fld id="{653E76AC-7AE5-4BB6-A523-4D703E49B127}" type="slidenum">
              <a:rPr lang="en-US" smtClean="0"/>
              <a:t>37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6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Chaotic Signal with Newton-Raphson solver and Lognormal DA</a:t>
            </a:r>
            <a:endParaRPr lang="en-US" sz="2500" dirty="0"/>
          </a:p>
        </p:txBody>
      </p:sp>
      <p:sp>
        <p:nvSpPr>
          <p:cNvPr id="3" name="Content Placeholder 2"/>
          <p:cNvSpPr>
            <a:spLocks noGrp="1"/>
          </p:cNvSpPr>
          <p:nvPr>
            <p:ph idx="1"/>
          </p:nvPr>
        </p:nvSpPr>
        <p:spPr/>
        <p:txBody>
          <a:bodyPr>
            <a:normAutofit fontScale="70000" lnSpcReduction="20000"/>
          </a:bodyPr>
          <a:lstStyle/>
          <a:p>
            <a:pPr marL="82296" indent="0">
              <a:buNone/>
            </a:pPr>
            <a:r>
              <a:rPr lang="en-US" dirty="0" smtClean="0"/>
              <a:t>This signal is not only present when the </a:t>
            </a:r>
            <a:r>
              <a:rPr lang="en-US" dirty="0" err="1" smtClean="0"/>
              <a:t>apriori</a:t>
            </a:r>
            <a:r>
              <a:rPr lang="en-US" dirty="0" smtClean="0"/>
              <a:t> state is optimized for measurement error.  It is also present when the </a:t>
            </a:r>
            <a:r>
              <a:rPr lang="en-US" dirty="0" err="1" smtClean="0"/>
              <a:t>apriori</a:t>
            </a:r>
            <a:r>
              <a:rPr lang="en-US" dirty="0" smtClean="0"/>
              <a:t> state is optimized for representative errors as well as in the Gaussian formulation and the incremental lognormal formulation.  </a:t>
            </a:r>
          </a:p>
          <a:p>
            <a:pPr marL="82296" indent="0">
              <a:buNone/>
            </a:pPr>
            <a:r>
              <a:rPr lang="en-US" dirty="0"/>
              <a:t>	</a:t>
            </a:r>
            <a:r>
              <a:rPr lang="en-US" dirty="0" smtClean="0"/>
              <a:t>A different </a:t>
            </a:r>
            <a:r>
              <a:rPr lang="en-US" i="1" dirty="0" smtClean="0"/>
              <a:t>fractal</a:t>
            </a:r>
            <a:r>
              <a:rPr lang="en-US" dirty="0" smtClean="0"/>
              <a:t> appears for each and for different true states as well as different background and observational errors.  It is also present when the background or the observational errors are optimized to correct for the other incorrect statistics to ensure that the minimum of the cost function is at the true state.</a:t>
            </a:r>
          </a:p>
          <a:p>
            <a:pPr marL="82296" indent="0">
              <a:buNone/>
            </a:pPr>
            <a:r>
              <a:rPr lang="en-US" dirty="0"/>
              <a:t>	</a:t>
            </a:r>
            <a:r>
              <a:rPr lang="en-US" dirty="0" smtClean="0"/>
              <a:t>This patterns are referred to as </a:t>
            </a:r>
            <a:r>
              <a:rPr lang="en-US" b="1" dirty="0" smtClean="0"/>
              <a:t>Newton-Fractals </a:t>
            </a:r>
            <a:r>
              <a:rPr lang="en-US" dirty="0" smtClean="0"/>
              <a:t>and occur when the quadratic convergence breaks down.</a:t>
            </a:r>
            <a:endParaRPr lang="en-US"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38</a:t>
            </a:fld>
            <a:endParaRPr lang="en-US" dirty="0"/>
          </a:p>
        </p:txBody>
      </p:sp>
    </p:spTree>
    <p:extLst>
      <p:ext uri="{BB962C8B-B14F-4D97-AF65-F5344CB8AC3E}">
        <p14:creationId xmlns:p14="http://schemas.microsoft.com/office/powerpoint/2010/main" val="426533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dirty="0"/>
              <a:t>Do we linearize the Bayesian problem or do we find the Bayesian Problem for the linear increment?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82296" indent="0">
                  <a:buNone/>
                </a:pPr>
                <a:r>
                  <a:rPr lang="en-US" dirty="0" smtClean="0"/>
                  <a:t>	In Fletcher and Jones (2014) and alternative incremental formulation was proposed.  The alternative formulation focused upon keeping the problem lognormal as much as possible.  Therefore, this implied that the formulation linking the true state to the background state needed to be lognormal and not be such that it linearized the cost function.  The definition that keeps the problem lognormally consistent is</a:t>
                </a:r>
              </a:p>
              <a:p>
                <a:pPr marL="82296" indent="0">
                  <a:buNone/>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smtClean="0">
                              <a:latin typeface="Cambria Math"/>
                            </a:rPr>
                            <m:t>𝒙</m:t>
                          </m:r>
                        </m:e>
                        <m:sup>
                          <m:r>
                            <a:rPr lang="en-US" b="1" i="1" smtClean="0">
                              <a:latin typeface="Cambria Math"/>
                            </a:rPr>
                            <m:t>𝒕</m:t>
                          </m:r>
                        </m:sup>
                      </m:sSup>
                      <m:r>
                        <a:rPr lang="en-US" b="1" i="1" smtClean="0">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𝒃</m:t>
                          </m:r>
                        </m:sub>
                      </m:sSub>
                      <m:r>
                        <a:rPr lang="en-US" b="1" i="1" smtClean="0">
                          <a:latin typeface="Cambria Math"/>
                        </a:rPr>
                        <m:t>∘</m:t>
                      </m:r>
                      <m:r>
                        <a:rPr lang="en-US" b="1" i="0" smtClean="0">
                          <a:latin typeface="Cambria Math"/>
                        </a:rPr>
                        <m:t>𝚫</m:t>
                      </m:r>
                      <m:r>
                        <a:rPr lang="en-US" b="1" i="1" smtClean="0">
                          <a:latin typeface="Cambria Math"/>
                        </a:rPr>
                        <m:t>𝒙</m:t>
                      </m:r>
                    </m:oMath>
                  </m:oMathPara>
                </a14:m>
                <a:endParaRPr lang="en-US" b="1" dirty="0" smtClean="0"/>
              </a:p>
              <a:p>
                <a:pPr marL="82296" indent="0">
                  <a:buNone/>
                </a:pPr>
                <a:r>
                  <a:rPr lang="en-US" dirty="0" smtClean="0"/>
                  <a:t>	This now implies that for both sides of the equal sign to be lognormal, if the true state is assumed to be a lognormal RV and so is the background, </a:t>
                </a:r>
                <a14:m>
                  <m:oMath xmlns:m="http://schemas.openxmlformats.org/officeDocument/2006/math">
                    <m:r>
                      <a:rPr lang="en-US" b="1" i="0" smtClean="0">
                        <a:latin typeface="Cambria Math"/>
                      </a:rPr>
                      <m:t>𝚫</m:t>
                    </m:r>
                    <m:r>
                      <a:rPr lang="en-US" b="1" i="1" smtClean="0">
                        <a:latin typeface="Cambria Math"/>
                      </a:rPr>
                      <m:t>𝒙</m:t>
                    </m:r>
                  </m:oMath>
                </a14:m>
                <a:r>
                  <a:rPr lang="en-US" dirty="0" smtClean="0"/>
                  <a:t> must also be a lognormal RV.  Substituting this expression into the full field background component of the cost function results in </a:t>
                </a:r>
              </a:p>
              <a:p>
                <a:pPr marL="82296"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𝐽</m:t>
                          </m:r>
                        </m:e>
                        <m:sub>
                          <m:r>
                            <a:rPr lang="en-US" b="0" i="1" smtClean="0">
                              <a:latin typeface="Cambria Math"/>
                            </a:rPr>
                            <m:t>𝑏</m:t>
                          </m:r>
                        </m:sub>
                      </m:sSub>
                      <m:d>
                        <m:dPr>
                          <m:ctrlPr>
                            <a:rPr lang="en-US" b="1" i="1" smtClean="0">
                              <a:latin typeface="Cambria Math"/>
                            </a:rPr>
                          </m:ctrlPr>
                        </m:dPr>
                        <m:e>
                          <m:r>
                            <a:rPr lang="en-US" b="1" i="1" smtClean="0">
                              <a:latin typeface="Cambria Math"/>
                            </a:rPr>
                            <m:t>𝒙</m:t>
                          </m:r>
                        </m:e>
                      </m:d>
                      <m:r>
                        <a:rPr lang="en-US" b="0" i="1" smtClean="0">
                          <a:latin typeface="Cambria Math"/>
                        </a:rPr>
                        <m:t>=</m:t>
                      </m:r>
                      <m:f>
                        <m:fPr>
                          <m:ctrlPr>
                            <a:rPr lang="en-US" i="1" smtClean="0">
                              <a:latin typeface="Cambria Math"/>
                            </a:rPr>
                          </m:ctrlPr>
                        </m:fPr>
                        <m:num>
                          <m:r>
                            <a:rPr lang="en-US" b="0" i="1" smtClean="0">
                              <a:latin typeface="Cambria Math"/>
                            </a:rPr>
                            <m:t>1</m:t>
                          </m:r>
                        </m:num>
                        <m:den>
                          <m:r>
                            <a:rPr lang="en-US" b="0" i="1" smtClean="0">
                              <a:latin typeface="Cambria Math"/>
                            </a:rPr>
                            <m:t>2</m:t>
                          </m:r>
                        </m:den>
                      </m:f>
                      <m:sSup>
                        <m:sSupPr>
                          <m:ctrlPr>
                            <a:rPr lang="en-US" b="0" i="1" smtClean="0">
                              <a:latin typeface="Cambria Math"/>
                            </a:rPr>
                          </m:ctrlPr>
                        </m:sSupPr>
                        <m:e>
                          <m:d>
                            <m:dPr>
                              <m:ctrlPr>
                                <a:rPr lang="en-US" i="1" smtClean="0">
                                  <a:latin typeface="Cambria Math"/>
                                </a:rPr>
                              </m:ctrlPr>
                            </m:dPr>
                            <m:e>
                              <m:func>
                                <m:funcPr>
                                  <m:ctrlPr>
                                    <a:rPr lang="en-US" b="0" i="1" smtClean="0">
                                      <a:latin typeface="Cambria Math"/>
                                    </a:rPr>
                                  </m:ctrlPr>
                                </m:funcPr>
                                <m:fName>
                                  <m:r>
                                    <m:rPr>
                                      <m:sty m:val="p"/>
                                    </m:rPr>
                                    <a:rPr lang="en-US" b="0" i="0" smtClean="0">
                                      <a:latin typeface="Cambria Math"/>
                                    </a:rPr>
                                    <m:t>ln</m:t>
                                  </m:r>
                                </m:fName>
                                <m:e>
                                  <m:r>
                                    <a:rPr lang="en-US" b="1" i="0" smtClean="0">
                                      <a:latin typeface="Cambria Math"/>
                                    </a:rPr>
                                    <m:t>𝚫</m:t>
                                  </m:r>
                                  <m:r>
                                    <a:rPr lang="en-US" b="1" i="1" smtClean="0">
                                      <a:latin typeface="Cambria Math"/>
                                    </a:rPr>
                                    <m:t>𝒙</m:t>
                                  </m:r>
                                </m:e>
                              </m:func>
                            </m:e>
                          </m:d>
                        </m:e>
                        <m:sup>
                          <m:r>
                            <a:rPr lang="en-US" b="0" i="1" smtClean="0">
                              <a:latin typeface="Cambria Math"/>
                            </a:rPr>
                            <m:t>𝑇</m:t>
                          </m:r>
                        </m:sup>
                      </m:sSup>
                      <m:sSubSup>
                        <m:sSubSupPr>
                          <m:ctrlPr>
                            <a:rPr lang="en-US" b="1" i="1" smtClean="0">
                              <a:latin typeface="Cambria Math"/>
                            </a:rPr>
                          </m:ctrlPr>
                        </m:sSubSupPr>
                        <m:e>
                          <m:r>
                            <a:rPr lang="en-US" b="1" i="1" smtClean="0">
                              <a:latin typeface="Cambria Math"/>
                            </a:rPr>
                            <m:t>𝑩</m:t>
                          </m:r>
                        </m:e>
                        <m:sub>
                          <m:r>
                            <a:rPr lang="en-US" b="1" i="1" smtClean="0">
                              <a:latin typeface="Cambria Math"/>
                            </a:rPr>
                            <m:t>𝒍</m:t>
                          </m:r>
                        </m:sub>
                        <m:sup>
                          <m:r>
                            <a:rPr lang="en-US" b="1" i="1" smtClean="0">
                              <a:latin typeface="Cambria Math"/>
                            </a:rPr>
                            <m:t>−</m:t>
                          </m:r>
                          <m:r>
                            <a:rPr lang="en-US" b="1" i="1" smtClean="0">
                              <a:latin typeface="Cambria Math"/>
                            </a:rPr>
                            <m:t>𝟏</m:t>
                          </m:r>
                        </m:sup>
                      </m:sSubSup>
                      <m:d>
                        <m:dPr>
                          <m:ctrlPr>
                            <a:rPr lang="en-US" i="1" smtClean="0">
                              <a:latin typeface="Cambria Math"/>
                            </a:rPr>
                          </m:ctrlPr>
                        </m:dPr>
                        <m:e>
                          <m:func>
                            <m:funcPr>
                              <m:ctrlPr>
                                <a:rPr lang="en-US" b="0" i="1" smtClean="0">
                                  <a:latin typeface="Cambria Math"/>
                                </a:rPr>
                              </m:ctrlPr>
                            </m:funcPr>
                            <m:fName>
                              <m:r>
                                <m:rPr>
                                  <m:sty m:val="p"/>
                                </m:rPr>
                                <a:rPr lang="en-US" b="0" i="0" smtClean="0">
                                  <a:latin typeface="Cambria Math"/>
                                </a:rPr>
                                <m:t>ln</m:t>
                              </m:r>
                            </m:fName>
                            <m:e>
                              <m:r>
                                <a:rPr lang="en-US" b="1" i="0" smtClean="0">
                                  <a:latin typeface="Cambria Math"/>
                                </a:rPr>
                                <m:t>𝚫</m:t>
                              </m:r>
                              <m:r>
                                <a:rPr lang="en-US" b="1" i="1" smtClean="0">
                                  <a:latin typeface="Cambria Math"/>
                                </a:rPr>
                                <m:t>𝒙</m:t>
                              </m:r>
                            </m:e>
                          </m:func>
                        </m:e>
                      </m:d>
                      <m:r>
                        <a:rPr lang="en-US" b="1" i="1" smtClean="0">
                          <a:latin typeface="Cambria Math"/>
                        </a:rPr>
                        <m:t>+</m:t>
                      </m:r>
                      <m:d>
                        <m:dPr>
                          <m:begChr m:val="⟨"/>
                          <m:endChr m:val="⟩"/>
                          <m:ctrlPr>
                            <a:rPr lang="en-US" b="1" i="1" smtClean="0">
                              <a:latin typeface="Cambria Math"/>
                            </a:rPr>
                          </m:ctrlPr>
                        </m:dPr>
                        <m:e>
                          <m:func>
                            <m:funcPr>
                              <m:ctrlPr>
                                <a:rPr lang="en-US" i="1">
                                  <a:latin typeface="Cambria Math"/>
                                </a:rPr>
                              </m:ctrlPr>
                            </m:funcPr>
                            <m:fName>
                              <m:r>
                                <m:rPr>
                                  <m:sty m:val="p"/>
                                </m:rPr>
                                <a:rPr lang="en-US">
                                  <a:latin typeface="Cambria Math"/>
                                </a:rPr>
                                <m:t>ln</m:t>
                              </m:r>
                            </m:fName>
                            <m:e>
                              <m:r>
                                <a:rPr lang="en-US" b="1">
                                  <a:latin typeface="Cambria Math"/>
                                </a:rPr>
                                <m:t>𝚫</m:t>
                              </m:r>
                              <m:r>
                                <a:rPr lang="en-US" b="1" i="1">
                                  <a:latin typeface="Cambria Math"/>
                                </a:rPr>
                                <m:t>𝒙</m:t>
                              </m:r>
                            </m:e>
                          </m:func>
                          <m:r>
                            <a:rPr lang="en-US" b="1" i="1" smtClean="0">
                              <a:latin typeface="Cambria Math"/>
                            </a:rPr>
                            <m:t>,</m:t>
                          </m:r>
                          <m:r>
                            <a:rPr lang="en-US" b="1" i="1" smtClean="0">
                              <a:latin typeface="Cambria Math"/>
                            </a:rPr>
                            <m:t>𝟏</m:t>
                          </m:r>
                        </m:e>
                      </m:d>
                    </m:oMath>
                  </m:oMathPara>
                </a14:m>
                <a:endParaRPr lang="en-US" b="1" dirty="0" smtClean="0"/>
              </a:p>
              <a:p>
                <a:pPr marL="82296" indent="0">
                  <a:buNone/>
                </a:pPr>
                <a:r>
                  <a:rPr lang="en-US" dirty="0" smtClean="0"/>
                  <a:t>Which is a lognormal cost function for the mode of a lognormal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906" r="-8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4</a:t>
            </a:fld>
            <a:endParaRPr lang="en-US" dirty="0"/>
          </a:p>
        </p:txBody>
      </p:sp>
      <p:sp>
        <p:nvSpPr>
          <p:cNvPr id="7" name="TextBox 6"/>
          <p:cNvSpPr txBox="1"/>
          <p:nvPr/>
        </p:nvSpPr>
        <p:spPr>
          <a:xfrm>
            <a:off x="1828800" y="6324600"/>
            <a:ext cx="6629400" cy="338554"/>
          </a:xfrm>
          <a:prstGeom prst="rect">
            <a:avLst/>
          </a:prstGeom>
          <a:noFill/>
        </p:spPr>
        <p:txBody>
          <a:bodyPr wrap="square" rtlCol="0">
            <a:spAutoFit/>
          </a:bodyPr>
          <a:lstStyle/>
          <a:p>
            <a:r>
              <a:rPr lang="en-US" sz="800" dirty="0" smtClean="0"/>
              <a:t>Fletcher, S.J. and A. S. Jones, 2014: Multiplicative and additive incremental variational data assimilation for mixed lognormal-Gaussian errors. </a:t>
            </a:r>
            <a:r>
              <a:rPr lang="en-US" sz="800" i="1" dirty="0" smtClean="0"/>
              <a:t>Mon. </a:t>
            </a:r>
            <a:r>
              <a:rPr lang="en-US" sz="800" i="1" dirty="0" err="1" smtClean="0"/>
              <a:t>Wea</a:t>
            </a:r>
            <a:r>
              <a:rPr lang="en-US" sz="800" i="1" dirty="0" smtClean="0"/>
              <a:t>. Rev., </a:t>
            </a:r>
            <a:r>
              <a:rPr lang="en-US" sz="800" b="1" dirty="0" smtClean="0"/>
              <a:t>142, </a:t>
            </a:r>
            <a:r>
              <a:rPr lang="en-US" sz="800" dirty="0" smtClean="0"/>
              <a:t>2521—2544.</a:t>
            </a:r>
            <a:endParaRPr lang="en-US" sz="800" dirty="0"/>
          </a:p>
        </p:txBody>
      </p:sp>
    </p:spTree>
    <p:extLst>
      <p:ext uri="{BB962C8B-B14F-4D97-AF65-F5344CB8AC3E}">
        <p14:creationId xmlns:p14="http://schemas.microsoft.com/office/powerpoint/2010/main" val="2059538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smtClean="0"/>
              <a:t>Geometric Tangent Linear Approximation</a:t>
            </a:r>
            <a:endParaRPr lang="en-US" sz="25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82296" indent="0">
                  <a:buNone/>
                </a:pPr>
                <a:r>
                  <a:rPr lang="en-US" sz="1800" dirty="0" smtClean="0"/>
                  <a:t>The question now is how to linearize the observational component with respect to a multiplicative increment?  That is to say we need to linearize </a:t>
                </a:r>
                <a14:m>
                  <m:oMath xmlns:m="http://schemas.openxmlformats.org/officeDocument/2006/math">
                    <m:r>
                      <a:rPr lang="en-US" sz="1800" b="1" i="1" smtClean="0">
                        <a:latin typeface="Cambria Math"/>
                      </a:rPr>
                      <m:t>𝒉</m:t>
                    </m:r>
                    <m:d>
                      <m:dPr>
                        <m:ctrlPr>
                          <a:rPr lang="en-US" sz="1800" b="1" i="1" smtClean="0">
                            <a:latin typeface="Cambria Math"/>
                          </a:rPr>
                        </m:ctrlPr>
                      </m:dPr>
                      <m:e>
                        <m:sSub>
                          <m:sSubPr>
                            <m:ctrlPr>
                              <a:rPr lang="en-US" sz="1800" b="1" i="1" smtClean="0">
                                <a:latin typeface="Cambria Math"/>
                              </a:rPr>
                            </m:ctrlPr>
                          </m:sSubPr>
                          <m:e>
                            <m:r>
                              <a:rPr lang="en-US" sz="1800" b="1" i="1" smtClean="0">
                                <a:latin typeface="Cambria Math"/>
                              </a:rPr>
                              <m:t>𝒙</m:t>
                            </m:r>
                          </m:e>
                          <m:sub>
                            <m:r>
                              <a:rPr lang="en-US" sz="1800" b="1" i="1" smtClean="0">
                                <a:latin typeface="Cambria Math"/>
                              </a:rPr>
                              <m:t>𝒃</m:t>
                            </m:r>
                          </m:sub>
                        </m:sSub>
                        <m:r>
                          <a:rPr lang="en-US" sz="1800" b="1" i="1" smtClean="0">
                            <a:latin typeface="Cambria Math"/>
                          </a:rPr>
                          <m:t>∘</m:t>
                        </m:r>
                        <m:r>
                          <a:rPr lang="en-US" sz="1800" b="1" i="0" smtClean="0">
                            <a:latin typeface="Cambria Math"/>
                          </a:rPr>
                          <m:t>𝚫</m:t>
                        </m:r>
                        <m:r>
                          <a:rPr lang="en-US" sz="1800" b="1" i="0" smtClean="0">
                            <a:latin typeface="Cambria Math"/>
                          </a:rPr>
                          <m:t>𝐱</m:t>
                        </m:r>
                      </m:e>
                    </m:d>
                    <m:r>
                      <a:rPr lang="en-US" sz="1800" b="0" i="0" smtClean="0">
                        <a:latin typeface="Cambria Math"/>
                      </a:rPr>
                      <m:t>.</m:t>
                    </m:r>
                  </m:oMath>
                </a14:m>
                <a:r>
                  <a:rPr lang="en-US" sz="1800" b="1" dirty="0" smtClean="0"/>
                  <a:t>  </a:t>
                </a:r>
                <a:r>
                  <a:rPr lang="en-US" sz="1800" dirty="0" smtClean="0"/>
                  <a:t>In Fletcher and Jones (2014) it is shown that we can use the same theory behind a tangent linear approximation with an additive increment but now using an multiplicative increment.  If we consider the diagrams below</a:t>
                </a:r>
              </a:p>
              <a:p>
                <a:pPr marL="82296" indent="0">
                  <a:buNone/>
                </a:pPr>
                <a:endParaRPr lang="en-US" sz="1800" b="1" dirty="0"/>
              </a:p>
              <a:p>
                <a:pPr marL="82296" indent="0">
                  <a:buNone/>
                </a:pPr>
                <a:endParaRPr lang="en-US" sz="1800" b="1" dirty="0" smtClean="0"/>
              </a:p>
              <a:p>
                <a:pPr marL="82296" indent="0">
                  <a:buNone/>
                </a:pPr>
                <a:endParaRPr lang="en-US" sz="1800" b="1" dirty="0"/>
              </a:p>
              <a:p>
                <a:pPr marL="82296" indent="0">
                  <a:buNone/>
                </a:pPr>
                <a:endParaRPr lang="en-US" sz="1800" b="1" dirty="0" smtClean="0"/>
              </a:p>
              <a:p>
                <a:pPr marL="82296" indent="0">
                  <a:buNone/>
                </a:pPr>
                <a:endParaRPr lang="en-US" sz="1800" b="1" dirty="0"/>
              </a:p>
              <a:p>
                <a:pPr marL="82296" indent="0">
                  <a:buNone/>
                </a:pPr>
                <a:endParaRPr lang="en-US" sz="1800" b="1" dirty="0" smtClean="0"/>
              </a:p>
              <a:p>
                <a:pPr marL="82296" indent="0">
                  <a:buNone/>
                </a:pPr>
                <a:r>
                  <a:rPr lang="en-US" sz="1800" dirty="0" smtClean="0"/>
                  <a:t>The plot on the left is to illustrate how we obtain the additive tangent linear approximation, whilst the figure on the right is to illustrate how we can obtain an expression involving multiplicative increments.</a:t>
                </a:r>
              </a:p>
              <a:p>
                <a:pPr marL="82296" indent="0">
                  <a:buNone/>
                </a:pPr>
                <a:endParaRPr lang="en-US" sz="1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35" r="-1382" b="-7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5</a:t>
            </a:fld>
            <a:endParaRPr lang="en-US" dirty="0"/>
          </a:p>
        </p:txBody>
      </p:sp>
      <p:cxnSp>
        <p:nvCxnSpPr>
          <p:cNvPr id="10" name="Straight Connector 9"/>
          <p:cNvCxnSpPr/>
          <p:nvPr/>
        </p:nvCxnSpPr>
        <p:spPr>
          <a:xfrm>
            <a:off x="2361885" y="3304939"/>
            <a:ext cx="0"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515" y="4828939"/>
            <a:ext cx="175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362515" y="3376101"/>
            <a:ext cx="1654988" cy="1435835"/>
          </a:xfrm>
          <a:custGeom>
            <a:avLst/>
            <a:gdLst>
              <a:gd name="connsiteX0" fmla="*/ 0 w 1654988"/>
              <a:gd name="connsiteY0" fmla="*/ 1435835 h 1435835"/>
              <a:gd name="connsiteX1" fmla="*/ 1050426 w 1654988"/>
              <a:gd name="connsiteY1" fmla="*/ 921957 h 1435835"/>
              <a:gd name="connsiteX2" fmla="*/ 1654988 w 1654988"/>
              <a:gd name="connsiteY2" fmla="*/ 0 h 1435835"/>
              <a:gd name="connsiteX3" fmla="*/ 1654988 w 1654988"/>
              <a:gd name="connsiteY3" fmla="*/ 0 h 1435835"/>
            </a:gdLst>
            <a:ahLst/>
            <a:cxnLst>
              <a:cxn ang="0">
                <a:pos x="connsiteX0" y="connsiteY0"/>
              </a:cxn>
              <a:cxn ang="0">
                <a:pos x="connsiteX1" y="connsiteY1"/>
              </a:cxn>
              <a:cxn ang="0">
                <a:pos x="connsiteX2" y="connsiteY2"/>
              </a:cxn>
              <a:cxn ang="0">
                <a:pos x="connsiteX3" y="connsiteY3"/>
              </a:cxn>
            </a:cxnLst>
            <a:rect l="l" t="t" r="r" b="b"/>
            <a:pathLst>
              <a:path w="1654988" h="1435835">
                <a:moveTo>
                  <a:pt x="0" y="1435835"/>
                </a:moveTo>
                <a:cubicBezTo>
                  <a:pt x="387297" y="1298549"/>
                  <a:pt x="774595" y="1161263"/>
                  <a:pt x="1050426" y="921957"/>
                </a:cubicBezTo>
                <a:cubicBezTo>
                  <a:pt x="1326257" y="682651"/>
                  <a:pt x="1654988" y="0"/>
                  <a:pt x="1654988" y="0"/>
                </a:cubicBezTo>
                <a:lnTo>
                  <a:pt x="165498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190009" y="4447939"/>
            <a:ext cx="0" cy="381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81085" y="4094018"/>
            <a:ext cx="0" cy="73492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62515" y="4094018"/>
            <a:ext cx="12185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62515" y="4461478"/>
            <a:ext cx="82749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209485" y="3304939"/>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1885" y="3304939"/>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62085" y="4676539"/>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962085" y="4835237"/>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3013795" y="4757777"/>
                <a:ext cx="35242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a:rPr>
                        <m:t>𝒙</m:t>
                      </m:r>
                    </m:oMath>
                  </m:oMathPara>
                </a14:m>
                <a:endParaRPr lang="en-US" sz="12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3013795" y="4757777"/>
                <a:ext cx="352425" cy="2769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286002" y="4752739"/>
                <a:ext cx="67608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a:rPr>
                        <m:t>𝒙</m:t>
                      </m:r>
                      <m:r>
                        <a:rPr lang="en-US" sz="1200" b="1" i="1" smtClean="0">
                          <a:latin typeface="Cambria Math"/>
                        </a:rPr>
                        <m:t>+</m:t>
                      </m:r>
                      <m:r>
                        <a:rPr lang="en-US" sz="1200" b="1" i="1" smtClean="0">
                          <a:latin typeface="Cambria Math"/>
                        </a:rPr>
                        <m:t>𝜹</m:t>
                      </m:r>
                      <m:r>
                        <a:rPr lang="en-US" sz="1200" b="1" i="1" smtClean="0">
                          <a:latin typeface="Cambria Math"/>
                        </a:rPr>
                        <m:t>𝒙</m:t>
                      </m:r>
                    </m:oMath>
                  </m:oMathPara>
                </a14:m>
                <a:endParaRPr lang="en-US" sz="1200" dirty="0"/>
              </a:p>
            </p:txBody>
          </p:sp>
        </mc:Choice>
        <mc:Fallback xmlns="">
          <p:sp>
            <p:nvSpPr>
              <p:cNvPr id="65" name="Rectangle 64"/>
              <p:cNvSpPr>
                <a:spLocks noRot="1" noChangeAspect="1" noMove="1" noResize="1" noEditPoints="1" noAdjustHandles="1" noChangeArrowheads="1" noChangeShapeType="1" noTextEdit="1"/>
              </p:cNvSpPr>
              <p:nvPr/>
            </p:nvSpPr>
            <p:spPr>
              <a:xfrm>
                <a:off x="3286002" y="4752739"/>
                <a:ext cx="676083" cy="2769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904797" y="4322978"/>
                <a:ext cx="53328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𝑓</m:t>
                      </m:r>
                      <m:d>
                        <m:dPr>
                          <m:ctrlPr>
                            <a:rPr lang="en-US" sz="1200" b="1" i="1" smtClean="0">
                              <a:latin typeface="Cambria Math"/>
                            </a:rPr>
                          </m:ctrlPr>
                        </m:dPr>
                        <m:e>
                          <m:r>
                            <a:rPr lang="en-US" sz="1200" b="1" i="1" smtClean="0">
                              <a:latin typeface="Cambria Math"/>
                            </a:rPr>
                            <m:t>𝒙</m:t>
                          </m:r>
                        </m:e>
                      </m:d>
                    </m:oMath>
                  </m:oMathPara>
                </a14:m>
                <a:endParaRPr lang="en-US" sz="1200" b="1" dirty="0"/>
              </a:p>
            </p:txBody>
          </p:sp>
        </mc:Choice>
        <mc:Fallback xmlns="">
          <p:sp>
            <p:nvSpPr>
              <p:cNvPr id="66" name="Rectangle 65"/>
              <p:cNvSpPr>
                <a:spLocks noRot="1" noChangeAspect="1" noMove="1" noResize="1" noEditPoints="1" noAdjustHandles="1" noChangeArrowheads="1" noChangeShapeType="1" noTextEdit="1"/>
              </p:cNvSpPr>
              <p:nvPr/>
            </p:nvSpPr>
            <p:spPr>
              <a:xfrm>
                <a:off x="1904797" y="4322978"/>
                <a:ext cx="533288" cy="276999"/>
              </a:xfrm>
              <a:prstGeom prst="rect">
                <a:avLst/>
              </a:prstGeom>
              <a:blipFill rotWithShape="1">
                <a:blip r:embed="rId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1543096" y="3955518"/>
                <a:ext cx="89498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𝑓</m:t>
                      </m:r>
                      <m:d>
                        <m:dPr>
                          <m:ctrlPr>
                            <a:rPr lang="en-US" sz="1200" b="1" i="1" smtClean="0">
                              <a:latin typeface="Cambria Math"/>
                            </a:rPr>
                          </m:ctrlPr>
                        </m:dPr>
                        <m:e>
                          <m:r>
                            <a:rPr lang="en-US" sz="1200" b="1" i="1" smtClean="0">
                              <a:latin typeface="Cambria Math"/>
                            </a:rPr>
                            <m:t>𝒙</m:t>
                          </m:r>
                          <m:r>
                            <a:rPr lang="en-US" sz="1200" b="1" i="1" smtClean="0">
                              <a:latin typeface="Cambria Math"/>
                            </a:rPr>
                            <m:t>+</m:t>
                          </m:r>
                          <m:r>
                            <a:rPr lang="en-US" sz="1200" b="1" i="1" smtClean="0">
                              <a:latin typeface="Cambria Math"/>
                            </a:rPr>
                            <m:t>𝜹</m:t>
                          </m:r>
                          <m:r>
                            <a:rPr lang="en-US" sz="1200" b="1" i="1" smtClean="0">
                              <a:latin typeface="Cambria Math"/>
                            </a:rPr>
                            <m:t>𝒙</m:t>
                          </m:r>
                        </m:e>
                      </m:d>
                    </m:oMath>
                  </m:oMathPara>
                </a14:m>
                <a:endParaRPr lang="en-US" sz="1200" dirty="0"/>
              </a:p>
            </p:txBody>
          </p:sp>
        </mc:Choice>
        <mc:Fallback xmlns="">
          <p:sp>
            <p:nvSpPr>
              <p:cNvPr id="67" name="Rectangle 66"/>
              <p:cNvSpPr>
                <a:spLocks noRot="1" noChangeAspect="1" noMove="1" noResize="1" noEditPoints="1" noAdjustHandles="1" noChangeArrowheads="1" noChangeShapeType="1" noTextEdit="1"/>
              </p:cNvSpPr>
              <p:nvPr/>
            </p:nvSpPr>
            <p:spPr>
              <a:xfrm>
                <a:off x="1543096" y="3955518"/>
                <a:ext cx="894989" cy="276999"/>
              </a:xfrm>
              <a:prstGeom prst="rect">
                <a:avLst/>
              </a:prstGeom>
              <a:blipFill rotWithShape="1">
                <a:blip r:embed="rId6"/>
                <a:stretch>
                  <a:fillRect b="-6667"/>
                </a:stretch>
              </a:blipFill>
            </p:spPr>
            <p:txBody>
              <a:bodyPr/>
              <a:lstStyle/>
              <a:p>
                <a:r>
                  <a:rPr lang="en-US">
                    <a:noFill/>
                  </a:rPr>
                  <a:t> </a:t>
                </a:r>
              </a:p>
            </p:txBody>
          </p:sp>
        </mc:Fallback>
      </mc:AlternateContent>
      <p:cxnSp>
        <p:nvCxnSpPr>
          <p:cNvPr id="68" name="Straight Connector 67"/>
          <p:cNvCxnSpPr/>
          <p:nvPr/>
        </p:nvCxnSpPr>
        <p:spPr>
          <a:xfrm>
            <a:off x="5104770" y="3304937"/>
            <a:ext cx="0"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05400" y="4828937"/>
            <a:ext cx="175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5105400" y="3376099"/>
            <a:ext cx="1654988" cy="1435835"/>
          </a:xfrm>
          <a:custGeom>
            <a:avLst/>
            <a:gdLst>
              <a:gd name="connsiteX0" fmla="*/ 0 w 1654988"/>
              <a:gd name="connsiteY0" fmla="*/ 1435835 h 1435835"/>
              <a:gd name="connsiteX1" fmla="*/ 1050426 w 1654988"/>
              <a:gd name="connsiteY1" fmla="*/ 921957 h 1435835"/>
              <a:gd name="connsiteX2" fmla="*/ 1654988 w 1654988"/>
              <a:gd name="connsiteY2" fmla="*/ 0 h 1435835"/>
              <a:gd name="connsiteX3" fmla="*/ 1654988 w 1654988"/>
              <a:gd name="connsiteY3" fmla="*/ 0 h 1435835"/>
            </a:gdLst>
            <a:ahLst/>
            <a:cxnLst>
              <a:cxn ang="0">
                <a:pos x="connsiteX0" y="connsiteY0"/>
              </a:cxn>
              <a:cxn ang="0">
                <a:pos x="connsiteX1" y="connsiteY1"/>
              </a:cxn>
              <a:cxn ang="0">
                <a:pos x="connsiteX2" y="connsiteY2"/>
              </a:cxn>
              <a:cxn ang="0">
                <a:pos x="connsiteX3" y="connsiteY3"/>
              </a:cxn>
            </a:cxnLst>
            <a:rect l="l" t="t" r="r" b="b"/>
            <a:pathLst>
              <a:path w="1654988" h="1435835">
                <a:moveTo>
                  <a:pt x="0" y="1435835"/>
                </a:moveTo>
                <a:cubicBezTo>
                  <a:pt x="387297" y="1298549"/>
                  <a:pt x="774595" y="1161263"/>
                  <a:pt x="1050426" y="921957"/>
                </a:cubicBezTo>
                <a:cubicBezTo>
                  <a:pt x="1326257" y="682651"/>
                  <a:pt x="1654988" y="0"/>
                  <a:pt x="1654988" y="0"/>
                </a:cubicBezTo>
                <a:lnTo>
                  <a:pt x="165498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5932894" y="4447937"/>
            <a:ext cx="0" cy="381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23970" y="4094016"/>
            <a:ext cx="0" cy="73492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105400" y="4094016"/>
            <a:ext cx="12185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105400" y="4461476"/>
            <a:ext cx="82749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952370" y="3304937"/>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04770" y="3304937"/>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04970" y="4676537"/>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704970" y="4835235"/>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4647682" y="4322976"/>
                <a:ext cx="53328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𝑓</m:t>
                      </m:r>
                      <m:d>
                        <m:dPr>
                          <m:ctrlPr>
                            <a:rPr lang="en-US" sz="1200" b="1" i="1" smtClean="0">
                              <a:latin typeface="Cambria Math"/>
                            </a:rPr>
                          </m:ctrlPr>
                        </m:dPr>
                        <m:e>
                          <m:r>
                            <a:rPr lang="en-US" sz="1200" b="1" i="1" smtClean="0">
                              <a:latin typeface="Cambria Math"/>
                            </a:rPr>
                            <m:t>𝒙</m:t>
                          </m:r>
                        </m:e>
                      </m:d>
                    </m:oMath>
                  </m:oMathPara>
                </a14:m>
                <a:endParaRPr lang="en-US" sz="1200" b="1" dirty="0"/>
              </a:p>
            </p:txBody>
          </p:sp>
        </mc:Choice>
        <mc:Fallback xmlns="">
          <p:sp>
            <p:nvSpPr>
              <p:cNvPr id="79" name="Rectangle 78"/>
              <p:cNvSpPr>
                <a:spLocks noRot="1" noChangeAspect="1" noMove="1" noResize="1" noEditPoints="1" noAdjustHandles="1" noChangeArrowheads="1" noChangeShapeType="1" noTextEdit="1"/>
              </p:cNvSpPr>
              <p:nvPr/>
            </p:nvSpPr>
            <p:spPr>
              <a:xfrm>
                <a:off x="4647682" y="4322976"/>
                <a:ext cx="533288" cy="276999"/>
              </a:xfrm>
              <a:prstGeom prst="rect">
                <a:avLst/>
              </a:prstGeom>
              <a:blipFill rotWithShape="1">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4322851" y="3955516"/>
                <a:ext cx="85811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𝑓</m:t>
                      </m:r>
                      <m:d>
                        <m:dPr>
                          <m:ctrlPr>
                            <a:rPr lang="en-US" sz="1200" b="1" i="1" smtClean="0">
                              <a:latin typeface="Cambria Math"/>
                            </a:rPr>
                          </m:ctrlPr>
                        </m:dPr>
                        <m:e>
                          <m:r>
                            <a:rPr lang="en-US" sz="1200" b="1" i="1" smtClean="0">
                              <a:latin typeface="Cambria Math"/>
                            </a:rPr>
                            <m:t>𝒙</m:t>
                          </m:r>
                          <m:r>
                            <a:rPr lang="en-US" sz="1200" b="1" i="1" smtClean="0">
                              <a:latin typeface="Cambria Math"/>
                            </a:rPr>
                            <m:t>∘</m:t>
                          </m:r>
                          <m:r>
                            <a:rPr lang="en-US" sz="1200" b="1" i="0" smtClean="0">
                              <a:latin typeface="Cambria Math"/>
                            </a:rPr>
                            <m:t>𝚫</m:t>
                          </m:r>
                          <m:r>
                            <a:rPr lang="en-US" sz="1200" b="1" i="1" smtClean="0">
                              <a:latin typeface="Cambria Math"/>
                            </a:rPr>
                            <m:t>𝒙</m:t>
                          </m:r>
                        </m:e>
                      </m:d>
                    </m:oMath>
                  </m:oMathPara>
                </a14:m>
                <a:endParaRPr lang="en-US" sz="1200" dirty="0"/>
              </a:p>
            </p:txBody>
          </p:sp>
        </mc:Choice>
        <mc:Fallback xmlns="">
          <p:sp>
            <p:nvSpPr>
              <p:cNvPr id="80" name="Rectangle 79"/>
              <p:cNvSpPr>
                <a:spLocks noRot="1" noChangeAspect="1" noMove="1" noResize="1" noEditPoints="1" noAdjustHandles="1" noChangeArrowheads="1" noChangeShapeType="1" noTextEdit="1"/>
              </p:cNvSpPr>
              <p:nvPr/>
            </p:nvSpPr>
            <p:spPr>
              <a:xfrm>
                <a:off x="4322851" y="3955516"/>
                <a:ext cx="858119" cy="276999"/>
              </a:xfrm>
              <a:prstGeom prst="rect">
                <a:avLst/>
              </a:prstGeom>
              <a:blipFill rotWithShape="1">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6064025" y="4752739"/>
                <a:ext cx="64094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a:rPr>
                        <m:t>𝒙</m:t>
                      </m:r>
                      <m:r>
                        <a:rPr lang="en-US" sz="1200" b="1" i="1" smtClean="0">
                          <a:latin typeface="Cambria Math"/>
                        </a:rPr>
                        <m:t>∘</m:t>
                      </m:r>
                      <m:r>
                        <a:rPr lang="en-US" sz="1200" b="1" i="0" smtClean="0">
                          <a:latin typeface="Cambria Math"/>
                        </a:rPr>
                        <m:t>𝚫</m:t>
                      </m:r>
                      <m:r>
                        <a:rPr lang="en-US" sz="1200" b="1" i="1" smtClean="0">
                          <a:latin typeface="Cambria Math"/>
                        </a:rPr>
                        <m:t>𝒙</m:t>
                      </m:r>
                    </m:oMath>
                  </m:oMathPara>
                </a14:m>
                <a:endParaRPr lang="en-US" sz="1200" dirty="0"/>
              </a:p>
            </p:txBody>
          </p:sp>
        </mc:Choice>
        <mc:Fallback xmlns="">
          <p:sp>
            <p:nvSpPr>
              <p:cNvPr id="81" name="Rectangle 80"/>
              <p:cNvSpPr>
                <a:spLocks noRot="1" noChangeAspect="1" noMove="1" noResize="1" noEditPoints="1" noAdjustHandles="1" noChangeArrowheads="1" noChangeShapeType="1" noTextEdit="1"/>
              </p:cNvSpPr>
              <p:nvPr/>
            </p:nvSpPr>
            <p:spPr>
              <a:xfrm>
                <a:off x="6064025" y="4752739"/>
                <a:ext cx="640945"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5774838" y="4752737"/>
                <a:ext cx="316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a:rPr>
                        <m:t>𝒙</m:t>
                      </m:r>
                    </m:oMath>
                  </m:oMathPara>
                </a14:m>
                <a:endParaRPr lang="en-US" sz="1200" b="1" dirty="0"/>
              </a:p>
            </p:txBody>
          </p:sp>
        </mc:Choice>
        <mc:Fallback xmlns="">
          <p:sp>
            <p:nvSpPr>
              <p:cNvPr id="82" name="Rectangle 81"/>
              <p:cNvSpPr>
                <a:spLocks noRot="1" noChangeAspect="1" noMove="1" noResize="1" noEditPoints="1" noAdjustHandles="1" noChangeArrowheads="1" noChangeShapeType="1" noTextEdit="1"/>
              </p:cNvSpPr>
              <p:nvPr/>
            </p:nvSpPr>
            <p:spPr>
              <a:xfrm>
                <a:off x="5774838" y="4752737"/>
                <a:ext cx="316112" cy="276999"/>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954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Geometric Tangent </a:t>
            </a:r>
            <a:r>
              <a:rPr lang="en-US" sz="2500" u="sng" dirty="0" smtClean="0"/>
              <a:t>Linear </a:t>
            </a:r>
            <a:r>
              <a:rPr lang="en-US" sz="2500" u="sng" dirty="0"/>
              <a:t>Approximation</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82296" indent="0">
                  <a:buNone/>
                </a:pPr>
                <a:r>
                  <a:rPr lang="en-US" sz="2400" dirty="0"/>
                  <a:t>This then allows us to be able to use standard derivative results for a multiplicative increment.  Which means that for lognormal 3DVAR the observation operator can be approximated by</a:t>
                </a:r>
              </a:p>
              <a:p>
                <a:pPr marL="82296" indent="0">
                  <a:buNone/>
                </a:pPr>
                <a14:m>
                  <m:oMathPara xmlns:m="http://schemas.openxmlformats.org/officeDocument/2006/math">
                    <m:oMathParaPr>
                      <m:jc m:val="centerGroup"/>
                    </m:oMathParaPr>
                    <m:oMath xmlns:m="http://schemas.openxmlformats.org/officeDocument/2006/math">
                      <m:borderBox>
                        <m:borderBoxPr>
                          <m:ctrlPr>
                            <a:rPr lang="en-US" i="1">
                              <a:latin typeface="Cambria Math"/>
                            </a:rPr>
                          </m:ctrlPr>
                        </m:borderBoxPr>
                        <m:e>
                          <m:r>
                            <a:rPr lang="en-US" b="1" i="1">
                              <a:latin typeface="Cambria Math"/>
                            </a:rPr>
                            <m:t>𝒉</m:t>
                          </m:r>
                          <m:d>
                            <m:dPr>
                              <m:ctrlPr>
                                <a:rPr lang="en-US" i="1">
                                  <a:latin typeface="Cambria Math"/>
                                </a:rPr>
                              </m:ctrlPr>
                            </m:dPr>
                            <m:e>
                              <m:sSub>
                                <m:sSubPr>
                                  <m:ctrlPr>
                                    <a:rPr lang="en-US" b="1" i="1">
                                      <a:latin typeface="Cambria Math"/>
                                    </a:rPr>
                                  </m:ctrlPr>
                                </m:sSubPr>
                                <m:e>
                                  <m:r>
                                    <a:rPr lang="en-US" b="1" i="1">
                                      <a:latin typeface="Cambria Math"/>
                                    </a:rPr>
                                    <m:t>𝒙</m:t>
                                  </m:r>
                                </m:e>
                                <m:sub>
                                  <m:r>
                                    <a:rPr lang="en-US" b="1" i="1">
                                      <a:latin typeface="Cambria Math"/>
                                    </a:rPr>
                                    <m:t>𝒃</m:t>
                                  </m:r>
                                </m:sub>
                              </m:sSub>
                              <m:r>
                                <a:rPr lang="en-US" b="1" i="1">
                                  <a:latin typeface="Cambria Math"/>
                                  <a:ea typeface="Cambria Math"/>
                                </a:rPr>
                                <m:t>∘</m:t>
                              </m:r>
                              <m:r>
                                <a:rPr lang="en-US" b="1" i="1">
                                  <a:latin typeface="Cambria Math"/>
                                  <a:ea typeface="Cambria Math"/>
                                </a:rPr>
                                <m:t>𝜟</m:t>
                              </m:r>
                              <m:r>
                                <a:rPr lang="en-US" b="1" i="1">
                                  <a:latin typeface="Cambria Math"/>
                                  <a:ea typeface="Cambria Math"/>
                                </a:rPr>
                                <m:t>𝒙</m:t>
                              </m:r>
                            </m:e>
                          </m:d>
                          <m:r>
                            <a:rPr lang="en-US" b="0" i="1">
                              <a:latin typeface="Cambria Math"/>
                            </a:rPr>
                            <m:t>≈</m:t>
                          </m:r>
                          <m:r>
                            <a:rPr lang="en-US" b="1" i="1">
                              <a:latin typeface="Cambria Math"/>
                            </a:rPr>
                            <m:t>𝒉</m:t>
                          </m:r>
                          <m:d>
                            <m:dPr>
                              <m:ctrlPr>
                                <a:rPr lang="en-US" i="1">
                                  <a:latin typeface="Cambria Math"/>
                                </a:rPr>
                              </m:ctrlPr>
                            </m:dPr>
                            <m:e>
                              <m:sSub>
                                <m:sSubPr>
                                  <m:ctrlPr>
                                    <a:rPr lang="en-US" b="1" i="1">
                                      <a:latin typeface="Cambria Math"/>
                                    </a:rPr>
                                  </m:ctrlPr>
                                </m:sSubPr>
                                <m:e>
                                  <m:r>
                                    <a:rPr lang="en-US" b="1" i="1">
                                      <a:latin typeface="Cambria Math"/>
                                    </a:rPr>
                                    <m:t>𝒙</m:t>
                                  </m:r>
                                </m:e>
                                <m:sub>
                                  <m:r>
                                    <a:rPr lang="en-US" b="1" i="1">
                                      <a:latin typeface="Cambria Math"/>
                                    </a:rPr>
                                    <m:t>𝒃</m:t>
                                  </m:r>
                                </m:sub>
                              </m:sSub>
                            </m:e>
                          </m:d>
                          <m:r>
                            <a:rPr lang="en-US" b="0" i="1">
                              <a:latin typeface="Cambria Math"/>
                            </a:rPr>
                            <m:t>+</m:t>
                          </m:r>
                          <m:f>
                            <m:fPr>
                              <m:ctrlPr>
                                <a:rPr lang="en-US" i="1">
                                  <a:latin typeface="Cambria Math"/>
                                </a:rPr>
                              </m:ctrlPr>
                            </m:fPr>
                            <m:num>
                              <m:r>
                                <a:rPr lang="en-US" b="0" i="1">
                                  <a:latin typeface="Cambria Math"/>
                                </a:rPr>
                                <m:t>𝜕</m:t>
                              </m:r>
                              <m:r>
                                <a:rPr lang="en-US" b="1" i="1">
                                  <a:latin typeface="Cambria Math"/>
                                </a:rPr>
                                <m:t>𝒉</m:t>
                              </m:r>
                            </m:num>
                            <m:den>
                              <m:r>
                                <a:rPr lang="en-US" b="0" i="1">
                                  <a:latin typeface="Cambria Math"/>
                                </a:rPr>
                                <m:t>𝜕</m:t>
                              </m:r>
                              <m:r>
                                <a:rPr lang="en-US" b="1" i="1">
                                  <a:latin typeface="Cambria Math"/>
                                </a:rPr>
                                <m:t>𝒙</m:t>
                              </m:r>
                            </m:den>
                          </m:f>
                          <m:sSub>
                            <m:sSubPr>
                              <m:ctrlPr>
                                <a:rPr lang="en-US" i="1">
                                  <a:latin typeface="Cambria Math"/>
                                </a:rPr>
                              </m:ctrlPr>
                            </m:sSubPr>
                            <m:e>
                              <m:r>
                                <a:rPr lang="en-US" b="1" i="1">
                                  <a:latin typeface="Cambria Math"/>
                                </a:rPr>
                                <m:t>𝒙</m:t>
                              </m:r>
                            </m:e>
                            <m:sub>
                              <m:r>
                                <a:rPr lang="en-US" b="1" i="1">
                                  <a:latin typeface="Cambria Math"/>
                                </a:rPr>
                                <m:t>𝒃</m:t>
                              </m:r>
                            </m:sub>
                          </m:sSub>
                          <m:d>
                            <m:dPr>
                              <m:ctrlPr>
                                <a:rPr lang="en-US" i="1">
                                  <a:latin typeface="Cambria Math"/>
                                </a:rPr>
                              </m:ctrlPr>
                            </m:dPr>
                            <m:e>
                              <m:r>
                                <a:rPr lang="en-US" b="1" i="1">
                                  <a:latin typeface="Cambria Math"/>
                                </a:rPr>
                                <m:t>𝜟</m:t>
                              </m:r>
                              <m:r>
                                <a:rPr lang="en-US" b="1" i="1">
                                  <a:latin typeface="Cambria Math"/>
                                </a:rPr>
                                <m:t>𝒙</m:t>
                              </m:r>
                              <m:r>
                                <a:rPr lang="en-US" b="0">
                                  <a:latin typeface="Cambria Math"/>
                                </a:rPr>
                                <m:t>−</m:t>
                              </m:r>
                              <m:r>
                                <a:rPr lang="en-US" b="1" i="1">
                                  <a:latin typeface="Cambria Math"/>
                                </a:rPr>
                                <m:t>𝟏</m:t>
                              </m:r>
                            </m:e>
                          </m:d>
                          <m:r>
                            <m:rPr>
                              <m:nor/>
                            </m:rPr>
                            <a:rPr lang="en-US" dirty="0"/>
                            <m:t> </m:t>
                          </m:r>
                        </m:e>
                      </m:borderBox>
                    </m:oMath>
                  </m:oMathPara>
                </a14:m>
                <a:endParaRPr lang="en-US" dirty="0"/>
              </a:p>
              <a:p>
                <a:pPr marL="82296" indent="0">
                  <a:buNone/>
                </a:pPr>
                <a:r>
                  <a:rPr lang="en-US" sz="2400" dirty="0"/>
                  <a:t>And for 4DVAR by</a:t>
                </a:r>
              </a:p>
              <a:p>
                <a:pPr marL="82296" indent="0">
                  <a:buNone/>
                </a:pPr>
                <a14:m>
                  <m:oMathPara xmlns:m="http://schemas.openxmlformats.org/officeDocument/2006/math">
                    <m:oMathParaPr>
                      <m:jc m:val="centerGroup"/>
                    </m:oMathParaPr>
                    <m:oMath xmlns:m="http://schemas.openxmlformats.org/officeDocument/2006/math">
                      <m:borderBox>
                        <m:borderBoxPr>
                          <m:ctrlPr>
                            <a:rPr lang="en-US" b="1" i="1">
                              <a:latin typeface="Cambria Math"/>
                            </a:rPr>
                          </m:ctrlPr>
                        </m:borderBoxPr>
                        <m:e>
                          <m:eqArr>
                            <m:eqArrPr>
                              <m:ctrlPr>
                                <a:rPr lang="en-US" b="1" i="1">
                                  <a:latin typeface="Cambria Math"/>
                                </a:rPr>
                              </m:ctrlPr>
                            </m:eqArrPr>
                            <m:e>
                              <m:sSub>
                                <m:sSubPr>
                                  <m:ctrlPr>
                                    <a:rPr lang="en-US" b="1" i="1">
                                      <a:latin typeface="Cambria Math"/>
                                    </a:rPr>
                                  </m:ctrlPr>
                                </m:sSubPr>
                                <m:e>
                                  <m:r>
                                    <a:rPr lang="en-US" b="1" i="1">
                                      <a:latin typeface="Cambria Math"/>
                                    </a:rPr>
                                    <m:t>𝒉</m:t>
                                  </m:r>
                                </m:e>
                                <m:sub>
                                  <m:r>
                                    <a:rPr lang="en-US" b="1" i="1">
                                      <a:latin typeface="Cambria Math"/>
                                    </a:rPr>
                                    <m:t>𝒊</m:t>
                                  </m:r>
                                </m:sub>
                              </m:sSub>
                              <m:d>
                                <m:dPr>
                                  <m:ctrlPr>
                                    <a:rPr lang="en-US" b="1" i="1">
                                      <a:latin typeface="Cambria Math"/>
                                    </a:rPr>
                                  </m:ctrlPr>
                                </m:dPr>
                                <m:e>
                                  <m:sSub>
                                    <m:sSubPr>
                                      <m:ctrlPr>
                                        <a:rPr lang="en-US" b="1" i="1">
                                          <a:latin typeface="Cambria Math"/>
                                        </a:rPr>
                                      </m:ctrlPr>
                                    </m:sSubPr>
                                    <m:e>
                                      <m:r>
                                        <a:rPr lang="en-US" b="1" i="1">
                                          <a:latin typeface="Cambria Math"/>
                                        </a:rPr>
                                        <m:t>𝑴</m:t>
                                      </m:r>
                                    </m:e>
                                    <m:sub>
                                      <m:r>
                                        <a:rPr lang="en-US" b="1" i="1">
                                          <a:latin typeface="Cambria Math"/>
                                        </a:rPr>
                                        <m:t>𝒊</m:t>
                                      </m:r>
                                    </m:sub>
                                  </m:sSub>
                                  <m:d>
                                    <m:dPr>
                                      <m:ctrlPr>
                                        <a:rPr lang="en-US" b="1" i="1">
                                          <a:latin typeface="Cambria Math"/>
                                        </a:rPr>
                                      </m:ctrlPr>
                                    </m:dPr>
                                    <m:e>
                                      <m:sSub>
                                        <m:sSubPr>
                                          <m:ctrlPr>
                                            <a:rPr lang="en-US" b="1" i="1">
                                              <a:latin typeface="Cambria Math"/>
                                            </a:rPr>
                                          </m:ctrlPr>
                                        </m:sSubPr>
                                        <m:e>
                                          <m:r>
                                            <a:rPr lang="en-US" b="1" i="1">
                                              <a:latin typeface="Cambria Math"/>
                                            </a:rPr>
                                            <m:t>𝒙</m:t>
                                          </m:r>
                                        </m:e>
                                        <m:sub>
                                          <m:r>
                                            <a:rPr lang="en-US" b="1" i="1">
                                              <a:latin typeface="Cambria Math"/>
                                            </a:rPr>
                                            <m:t>𝒃</m:t>
                                          </m:r>
                                        </m:sub>
                                      </m:sSub>
                                      <m:d>
                                        <m:dPr>
                                          <m:ctrlPr>
                                            <a:rPr lang="en-US" b="1" i="1">
                                              <a:latin typeface="Cambria Math"/>
                                            </a:rPr>
                                          </m:ctrlPr>
                                        </m:dPr>
                                        <m:e>
                                          <m:sSub>
                                            <m:sSubPr>
                                              <m:ctrlPr>
                                                <a:rPr lang="en-US" b="1" i="1">
                                                  <a:latin typeface="Cambria Math"/>
                                                </a:rPr>
                                              </m:ctrlPr>
                                            </m:sSubPr>
                                            <m:e>
                                              <m:r>
                                                <a:rPr lang="en-US" b="1" i="1">
                                                  <a:latin typeface="Cambria Math"/>
                                                </a:rPr>
                                                <m:t>𝒕</m:t>
                                              </m:r>
                                            </m:e>
                                            <m:sub>
                                              <m:r>
                                                <a:rPr lang="en-US" b="1" i="1">
                                                  <a:latin typeface="Cambria Math"/>
                                                </a:rPr>
                                                <m:t>𝟎</m:t>
                                              </m:r>
                                            </m:sub>
                                          </m:sSub>
                                        </m:e>
                                      </m:d>
                                      <m:r>
                                        <a:rPr lang="en-US" b="1" i="1">
                                          <a:latin typeface="Cambria Math"/>
                                          <a:ea typeface="Cambria Math"/>
                                        </a:rPr>
                                        <m:t>∘</m:t>
                                      </m:r>
                                      <m:r>
                                        <a:rPr lang="en-US" b="1">
                                          <a:latin typeface="Cambria Math"/>
                                          <a:ea typeface="Cambria Math"/>
                                        </a:rPr>
                                        <m:t>𝚫</m:t>
                                      </m:r>
                                      <m:r>
                                        <a:rPr lang="en-US" b="1">
                                          <a:latin typeface="Cambria Math"/>
                                          <a:ea typeface="Cambria Math"/>
                                        </a:rPr>
                                        <m:t>𝐱</m:t>
                                      </m:r>
                                      <m:d>
                                        <m:dPr>
                                          <m:ctrlPr>
                                            <a:rPr lang="en-US" b="1" i="1">
                                              <a:latin typeface="Cambria Math"/>
                                              <a:ea typeface="Cambria Math"/>
                                            </a:rPr>
                                          </m:ctrlPr>
                                        </m:dPr>
                                        <m:e>
                                          <m:sSub>
                                            <m:sSubPr>
                                              <m:ctrlPr>
                                                <a:rPr lang="en-US" b="1" i="1">
                                                  <a:latin typeface="Cambria Math"/>
                                                  <a:ea typeface="Cambria Math"/>
                                                </a:rPr>
                                              </m:ctrlPr>
                                            </m:sSubPr>
                                            <m:e>
                                              <m:r>
                                                <a:rPr lang="en-US" b="1" i="1">
                                                  <a:latin typeface="Cambria Math"/>
                                                  <a:ea typeface="Cambria Math"/>
                                                </a:rPr>
                                                <m:t>𝒕</m:t>
                                              </m:r>
                                            </m:e>
                                            <m:sub>
                                              <m:r>
                                                <a:rPr lang="en-US" b="1" i="1">
                                                  <a:latin typeface="Cambria Math"/>
                                                  <a:ea typeface="Cambria Math"/>
                                                </a:rPr>
                                                <m:t>𝟎</m:t>
                                              </m:r>
                                            </m:sub>
                                          </m:sSub>
                                        </m:e>
                                      </m:d>
                                    </m:e>
                                  </m:d>
                                </m:e>
                              </m:d>
                              <m:r>
                                <a:rPr lang="en-US" b="1" i="1">
                                  <a:latin typeface="Cambria Math"/>
                                </a:rPr>
                                <m:t>≈</m:t>
                              </m:r>
                              <m:r>
                                <a:rPr lang="en-US" b="1" i="1">
                                  <a:latin typeface="Cambria Math"/>
                                </a:rPr>
                                <m:t>𝒉</m:t>
                              </m:r>
                              <m:d>
                                <m:dPr>
                                  <m:ctrlPr>
                                    <a:rPr lang="en-US" b="1" i="1">
                                      <a:latin typeface="Cambria Math"/>
                                    </a:rPr>
                                  </m:ctrlPr>
                                </m:dPr>
                                <m:e>
                                  <m:sSub>
                                    <m:sSubPr>
                                      <m:ctrlPr>
                                        <a:rPr lang="en-US" b="1" i="1">
                                          <a:latin typeface="Cambria Math"/>
                                        </a:rPr>
                                      </m:ctrlPr>
                                    </m:sSubPr>
                                    <m:e>
                                      <m:r>
                                        <a:rPr lang="en-US" b="1" i="1">
                                          <a:latin typeface="Cambria Math"/>
                                        </a:rPr>
                                        <m:t>𝑴</m:t>
                                      </m:r>
                                    </m:e>
                                    <m:sub>
                                      <m:r>
                                        <a:rPr lang="en-US" b="1" i="1">
                                          <a:latin typeface="Cambria Math"/>
                                        </a:rPr>
                                        <m:t>𝒊</m:t>
                                      </m:r>
                                    </m:sub>
                                  </m:sSub>
                                  <m:d>
                                    <m:dPr>
                                      <m:ctrlPr>
                                        <a:rPr lang="en-US" b="1" i="1">
                                          <a:latin typeface="Cambria Math"/>
                                        </a:rPr>
                                      </m:ctrlPr>
                                    </m:dPr>
                                    <m:e>
                                      <m:sSub>
                                        <m:sSubPr>
                                          <m:ctrlPr>
                                            <a:rPr lang="en-US" b="1" i="1">
                                              <a:latin typeface="Cambria Math"/>
                                            </a:rPr>
                                          </m:ctrlPr>
                                        </m:sSubPr>
                                        <m:e>
                                          <m:r>
                                            <a:rPr lang="en-US" b="1" i="1">
                                              <a:latin typeface="Cambria Math"/>
                                            </a:rPr>
                                            <m:t>𝒙</m:t>
                                          </m:r>
                                        </m:e>
                                        <m:sub>
                                          <m:r>
                                            <a:rPr lang="en-US" b="1" i="1">
                                              <a:latin typeface="Cambria Math"/>
                                            </a:rPr>
                                            <m:t>𝒃</m:t>
                                          </m:r>
                                        </m:sub>
                                      </m:sSub>
                                      <m:d>
                                        <m:dPr>
                                          <m:ctrlPr>
                                            <a:rPr lang="en-US" b="1" i="1">
                                              <a:latin typeface="Cambria Math"/>
                                            </a:rPr>
                                          </m:ctrlPr>
                                        </m:dPr>
                                        <m:e>
                                          <m:sSub>
                                            <m:sSubPr>
                                              <m:ctrlPr>
                                                <a:rPr lang="en-US" b="1" i="1">
                                                  <a:latin typeface="Cambria Math"/>
                                                </a:rPr>
                                              </m:ctrlPr>
                                            </m:sSubPr>
                                            <m:e>
                                              <m:r>
                                                <a:rPr lang="en-US" b="1" i="1">
                                                  <a:latin typeface="Cambria Math"/>
                                                </a:rPr>
                                                <m:t>𝒕</m:t>
                                              </m:r>
                                            </m:e>
                                            <m:sub>
                                              <m:r>
                                                <a:rPr lang="en-US" b="1" i="1">
                                                  <a:latin typeface="Cambria Math"/>
                                                </a:rPr>
                                                <m:t>𝟎</m:t>
                                              </m:r>
                                            </m:sub>
                                          </m:sSub>
                                        </m:e>
                                      </m:d>
                                    </m:e>
                                  </m:d>
                                </m:e>
                              </m:d>
                            </m:e>
                            <m:e>
                              <m:r>
                                <a:rPr lang="en-US" b="1" i="1">
                                  <a:latin typeface="Cambria Math"/>
                                </a:rPr>
                                <m:t>+</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𝒉</m:t>
                                      </m:r>
                                    </m:e>
                                    <m:sub>
                                      <m:r>
                                        <a:rPr lang="en-US" b="1" i="1">
                                          <a:latin typeface="Cambria Math"/>
                                        </a:rPr>
                                        <m:t>𝒊</m:t>
                                      </m:r>
                                    </m:sub>
                                  </m:sSub>
                                </m:num>
                                <m:den>
                                  <m:r>
                                    <a:rPr lang="en-US" b="1" i="1">
                                      <a:latin typeface="Cambria Math"/>
                                    </a:rPr>
                                    <m:t>𝝏</m:t>
                                  </m:r>
                                  <m:r>
                                    <a:rPr lang="en-US" b="1" i="1">
                                      <a:latin typeface="Cambria Math"/>
                                    </a:rPr>
                                    <m:t>𝒙</m:t>
                                  </m:r>
                                </m:den>
                              </m:f>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𝑴</m:t>
                                      </m:r>
                                    </m:e>
                                    <m:sub>
                                      <m:r>
                                        <a:rPr lang="en-US" b="1" i="1">
                                          <a:latin typeface="Cambria Math"/>
                                        </a:rPr>
                                        <m:t>𝒊</m:t>
                                      </m:r>
                                    </m:sub>
                                  </m:sSub>
                                </m:num>
                                <m:den>
                                  <m:r>
                                    <a:rPr lang="en-US" b="1" i="1">
                                      <a:latin typeface="Cambria Math"/>
                                    </a:rPr>
                                    <m:t>𝝏</m:t>
                                  </m:r>
                                  <m:r>
                                    <a:rPr lang="en-US" b="1" i="1">
                                      <a:latin typeface="Cambria Math"/>
                                    </a:rPr>
                                    <m:t>𝒙</m:t>
                                  </m:r>
                                </m:den>
                              </m:f>
                              <m:sSub>
                                <m:sSubPr>
                                  <m:ctrlPr>
                                    <a:rPr lang="en-US" b="1" i="1">
                                      <a:latin typeface="Cambria Math"/>
                                    </a:rPr>
                                  </m:ctrlPr>
                                </m:sSubPr>
                                <m:e>
                                  <m:r>
                                    <a:rPr lang="en-US" b="1" i="1">
                                      <a:latin typeface="Cambria Math"/>
                                    </a:rPr>
                                    <m:t>𝒙</m:t>
                                  </m:r>
                                </m:e>
                                <m:sub>
                                  <m:r>
                                    <a:rPr lang="en-US" b="1" i="1">
                                      <a:latin typeface="Cambria Math"/>
                                    </a:rPr>
                                    <m:t>𝒃</m:t>
                                  </m:r>
                                </m:sub>
                              </m:sSub>
                              <m:d>
                                <m:dPr>
                                  <m:ctrlPr>
                                    <a:rPr lang="en-US" b="1" i="1">
                                      <a:latin typeface="Cambria Math"/>
                                      <a:ea typeface="Cambria Math"/>
                                    </a:rPr>
                                  </m:ctrlPr>
                                </m:dPr>
                                <m:e>
                                  <m:sSub>
                                    <m:sSubPr>
                                      <m:ctrlPr>
                                        <a:rPr lang="en-US" b="1" i="1">
                                          <a:latin typeface="Cambria Math"/>
                                          <a:ea typeface="Cambria Math"/>
                                        </a:rPr>
                                      </m:ctrlPr>
                                    </m:sSubPr>
                                    <m:e>
                                      <m:r>
                                        <a:rPr lang="en-US" b="1" i="1">
                                          <a:latin typeface="Cambria Math"/>
                                          <a:ea typeface="Cambria Math"/>
                                        </a:rPr>
                                        <m:t>𝒕</m:t>
                                      </m:r>
                                    </m:e>
                                    <m:sub>
                                      <m:r>
                                        <a:rPr lang="en-US" b="1" i="1">
                                          <a:latin typeface="Cambria Math"/>
                                          <a:ea typeface="Cambria Math"/>
                                        </a:rPr>
                                        <m:t>𝟎</m:t>
                                      </m:r>
                                    </m:sub>
                                  </m:sSub>
                                </m:e>
                              </m:d>
                              <m:d>
                                <m:dPr>
                                  <m:ctrlPr>
                                    <a:rPr lang="en-US" b="1" i="1">
                                      <a:latin typeface="Cambria Math"/>
                                    </a:rPr>
                                  </m:ctrlPr>
                                </m:dPr>
                                <m:e>
                                  <m:r>
                                    <a:rPr lang="en-US" b="1">
                                      <a:latin typeface="Cambria Math"/>
                                    </a:rPr>
                                    <m:t>𝚫</m:t>
                                  </m:r>
                                  <m:r>
                                    <a:rPr lang="en-US" b="1">
                                      <a:latin typeface="Cambria Math"/>
                                    </a:rPr>
                                    <m:t>𝐱</m:t>
                                  </m:r>
                                  <m:d>
                                    <m:dPr>
                                      <m:ctrlPr>
                                        <a:rPr lang="en-US" b="1" i="1">
                                          <a:latin typeface="Cambria Math"/>
                                          <a:ea typeface="Cambria Math"/>
                                        </a:rPr>
                                      </m:ctrlPr>
                                    </m:dPr>
                                    <m:e>
                                      <m:sSub>
                                        <m:sSubPr>
                                          <m:ctrlPr>
                                            <a:rPr lang="en-US" b="1" i="1">
                                              <a:latin typeface="Cambria Math"/>
                                              <a:ea typeface="Cambria Math"/>
                                            </a:rPr>
                                          </m:ctrlPr>
                                        </m:sSubPr>
                                        <m:e>
                                          <m:r>
                                            <a:rPr lang="en-US" b="1" i="1">
                                              <a:latin typeface="Cambria Math"/>
                                              <a:ea typeface="Cambria Math"/>
                                            </a:rPr>
                                            <m:t>𝒕</m:t>
                                          </m:r>
                                        </m:e>
                                        <m:sub>
                                          <m:r>
                                            <a:rPr lang="en-US" b="1" i="1">
                                              <a:latin typeface="Cambria Math"/>
                                              <a:ea typeface="Cambria Math"/>
                                            </a:rPr>
                                            <m:t>𝟎</m:t>
                                          </m:r>
                                        </m:sub>
                                      </m:sSub>
                                    </m:e>
                                  </m:d>
                                  <m:r>
                                    <a:rPr lang="en-US" b="1">
                                      <a:latin typeface="Cambria Math"/>
                                    </a:rPr>
                                    <m:t>−</m:t>
                                  </m:r>
                                  <m:r>
                                    <a:rPr lang="en-US" b="1">
                                      <a:latin typeface="Cambria Math"/>
                                    </a:rPr>
                                    <m:t>𝟏</m:t>
                                  </m:r>
                                </m:e>
                              </m:d>
                            </m:e>
                          </m:eqArr>
                        </m:e>
                      </m:borderBox>
                    </m:oMath>
                  </m:oMathPara>
                </a14:m>
                <a:endParaRPr lang="en-US" b="1" dirty="0"/>
              </a:p>
              <a:p>
                <a:endParaRPr lang="en-US" sz="1100" b="1" dirty="0"/>
              </a:p>
              <a:p>
                <a:pPr marL="82296"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r="-187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6</a:t>
            </a:fld>
            <a:endParaRPr lang="en-US" dirty="0"/>
          </a:p>
        </p:txBody>
      </p:sp>
    </p:spTree>
    <p:extLst>
      <p:ext uri="{BB962C8B-B14F-4D97-AF65-F5344CB8AC3E}">
        <p14:creationId xmlns:p14="http://schemas.microsoft.com/office/powerpoint/2010/main" val="276089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a:t>
            </a:r>
            <a:r>
              <a:rPr lang="en-US" sz="2500" u="sng" dirty="0" smtClean="0"/>
              <a:t>Multiplicative-Additive Incremental 4DVAR</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600" y="1371600"/>
                <a:ext cx="7498080" cy="4800600"/>
              </a:xfrm>
            </p:spPr>
            <p:txBody>
              <a:bodyPr>
                <a:normAutofit/>
              </a:bodyPr>
              <a:lstStyle/>
              <a:p>
                <a:pPr algn="ctr"/>
                <a:endParaRPr lang="en-US" sz="1100" b="1" u="sng" dirty="0"/>
              </a:p>
              <a:p>
                <a:pPr marL="82296" indent="0">
                  <a:buNone/>
                </a:pPr>
                <a:r>
                  <a:rPr lang="en-US" sz="2200" dirty="0"/>
                  <a:t>As we do not live in a just Gaussian or lognormal world, we have to combine the two approaches, as we have done for the full field (Fletcher, 2010).  We therefore define our incremental vector as</a:t>
                </a:r>
              </a:p>
              <a:p>
                <a:pPr marL="82296" indent="0">
                  <a:buNone/>
                </a:pPr>
                <a14:m>
                  <m:oMathPara xmlns:m="http://schemas.openxmlformats.org/officeDocument/2006/math">
                    <m:oMathParaPr>
                      <m:jc m:val="centerGroup"/>
                    </m:oMathParaPr>
                    <m:oMath xmlns:m="http://schemas.openxmlformats.org/officeDocument/2006/math">
                      <m:borderBox>
                        <m:borderBoxPr>
                          <m:ctrlPr>
                            <a:rPr lang="en-US" sz="2500" b="1" i="1">
                              <a:latin typeface="Cambria Math"/>
                            </a:rPr>
                          </m:ctrlPr>
                        </m:borderBoxPr>
                        <m:e>
                          <m:r>
                            <a:rPr lang="en-US" sz="2500" b="1">
                              <a:latin typeface="Cambria Math"/>
                            </a:rPr>
                            <m:t>𝚫</m:t>
                          </m:r>
                          <m:sSub>
                            <m:sSubPr>
                              <m:ctrlPr>
                                <a:rPr lang="en-US" sz="2500" b="1" i="1">
                                  <a:latin typeface="Cambria Math"/>
                                </a:rPr>
                              </m:ctrlPr>
                            </m:sSubPr>
                            <m:e>
                              <m:r>
                                <a:rPr lang="en-US" sz="2500" b="1">
                                  <a:latin typeface="Cambria Math"/>
                                </a:rPr>
                                <m:t>𝐱</m:t>
                              </m:r>
                            </m:e>
                            <m:sub>
                              <m:r>
                                <a:rPr lang="en-US" sz="2500" b="1">
                                  <a:latin typeface="Cambria Math"/>
                                </a:rPr>
                                <m:t>𝐦𝐱</m:t>
                              </m:r>
                            </m:sub>
                          </m:sSub>
                          <m:r>
                            <a:rPr lang="en-US" sz="2500" b="1">
                              <a:latin typeface="Cambria Math"/>
                            </a:rPr>
                            <m:t>= </m:t>
                          </m:r>
                          <m:d>
                            <m:dPr>
                              <m:ctrlPr>
                                <a:rPr lang="en-US" sz="2500" b="1" i="1">
                                  <a:latin typeface="Cambria Math"/>
                                </a:rPr>
                              </m:ctrlPr>
                            </m:dPr>
                            <m:e>
                              <m:m>
                                <m:mPr>
                                  <m:mcs>
                                    <m:mc>
                                      <m:mcPr>
                                        <m:count m:val="1"/>
                                        <m:mcJc m:val="center"/>
                                      </m:mcPr>
                                    </m:mc>
                                  </m:mcs>
                                  <m:ctrlPr>
                                    <a:rPr lang="en-US" sz="2500" b="1" i="1">
                                      <a:latin typeface="Cambria Math"/>
                                    </a:rPr>
                                  </m:ctrlPr>
                                </m:mPr>
                                <m:mr>
                                  <m:e>
                                    <m:r>
                                      <a:rPr lang="en-US" sz="2500" b="1" i="1">
                                        <a:latin typeface="Cambria Math"/>
                                      </a:rPr>
                                      <m:t>𝜹</m:t>
                                    </m:r>
                                    <m:sSub>
                                      <m:sSubPr>
                                        <m:ctrlPr>
                                          <a:rPr lang="en-US" sz="2500" b="1" i="1">
                                            <a:latin typeface="Cambria Math"/>
                                          </a:rPr>
                                        </m:ctrlPr>
                                      </m:sSubPr>
                                      <m:e>
                                        <m:r>
                                          <a:rPr lang="en-US" sz="2500" b="1" i="1">
                                            <a:latin typeface="Cambria Math"/>
                                          </a:rPr>
                                          <m:t>𝒙</m:t>
                                        </m:r>
                                      </m:e>
                                      <m:sub>
                                        <m:r>
                                          <a:rPr lang="en-US" sz="2500" b="1" i="1">
                                            <a:latin typeface="Cambria Math"/>
                                          </a:rPr>
                                          <m:t>𝒃𝒑</m:t>
                                        </m:r>
                                      </m:sub>
                                    </m:sSub>
                                    <m:d>
                                      <m:dPr>
                                        <m:ctrlPr>
                                          <a:rPr lang="en-US" sz="2500" b="1" i="1">
                                            <a:latin typeface="Cambria Math"/>
                                          </a:rPr>
                                        </m:ctrlPr>
                                      </m:dPr>
                                      <m:e>
                                        <m:sSub>
                                          <m:sSubPr>
                                            <m:ctrlPr>
                                              <a:rPr lang="en-US" sz="2500" b="1" i="1">
                                                <a:latin typeface="Cambria Math"/>
                                              </a:rPr>
                                            </m:ctrlPr>
                                          </m:sSubPr>
                                          <m:e>
                                            <m:r>
                                              <a:rPr lang="en-US" sz="2500" b="1" i="1">
                                                <a:latin typeface="Cambria Math"/>
                                              </a:rPr>
                                              <m:t>𝒕</m:t>
                                            </m:r>
                                          </m:e>
                                          <m:sub>
                                            <m:r>
                                              <a:rPr lang="en-US" sz="2500" b="1" i="1">
                                                <a:latin typeface="Cambria Math"/>
                                              </a:rPr>
                                              <m:t>𝟎</m:t>
                                            </m:r>
                                          </m:sub>
                                        </m:sSub>
                                      </m:e>
                                    </m:d>
                                  </m:e>
                                </m:mr>
                                <m:mr>
                                  <m:e>
                                    <m:r>
                                      <a:rPr lang="en-US" sz="2500" b="1">
                                        <a:latin typeface="Cambria Math"/>
                                      </a:rPr>
                                      <m:t>𝚫</m:t>
                                    </m:r>
                                    <m:sSub>
                                      <m:sSubPr>
                                        <m:ctrlPr>
                                          <a:rPr lang="en-US" sz="2500" b="1" i="1">
                                            <a:latin typeface="Cambria Math"/>
                                          </a:rPr>
                                        </m:ctrlPr>
                                      </m:sSubPr>
                                      <m:e>
                                        <m:r>
                                          <a:rPr lang="en-US" sz="2500" b="1">
                                            <a:latin typeface="Cambria Math"/>
                                          </a:rPr>
                                          <m:t>𝐱</m:t>
                                        </m:r>
                                      </m:e>
                                      <m:sub>
                                        <m:r>
                                          <a:rPr lang="en-US" sz="2500" b="1">
                                            <a:latin typeface="Cambria Math"/>
                                          </a:rPr>
                                          <m:t>𝐛𝐪</m:t>
                                        </m:r>
                                      </m:sub>
                                    </m:sSub>
                                    <m:d>
                                      <m:dPr>
                                        <m:ctrlPr>
                                          <a:rPr lang="en-US" sz="2500" b="1" i="1">
                                            <a:latin typeface="Cambria Math"/>
                                          </a:rPr>
                                        </m:ctrlPr>
                                      </m:dPr>
                                      <m:e>
                                        <m:sSub>
                                          <m:sSubPr>
                                            <m:ctrlPr>
                                              <a:rPr lang="en-US" sz="2500" b="1" i="1">
                                                <a:latin typeface="Cambria Math"/>
                                              </a:rPr>
                                            </m:ctrlPr>
                                          </m:sSubPr>
                                          <m:e>
                                            <m:r>
                                              <a:rPr lang="en-US" sz="2500" b="1" i="1">
                                                <a:latin typeface="Cambria Math"/>
                                              </a:rPr>
                                              <m:t>𝒕</m:t>
                                            </m:r>
                                          </m:e>
                                          <m:sub>
                                            <m:r>
                                              <a:rPr lang="en-US" sz="2500" b="1" i="1">
                                                <a:latin typeface="Cambria Math"/>
                                              </a:rPr>
                                              <m:t>𝟎</m:t>
                                            </m:r>
                                          </m:sub>
                                        </m:sSub>
                                      </m:e>
                                    </m:d>
                                  </m:e>
                                </m:mr>
                              </m:m>
                            </m:e>
                          </m:d>
                        </m:e>
                      </m:borderBox>
                    </m:oMath>
                  </m:oMathPara>
                </a14:m>
                <a:endParaRPr lang="en-US" sz="2500" b="1" dirty="0"/>
              </a:p>
              <a:p>
                <a:pPr marL="82296" indent="0">
                  <a:buNone/>
                </a:pPr>
                <a:r>
                  <a:rPr lang="en-US" sz="2200" dirty="0"/>
                  <a:t>This then gives the following 4DVAR cost function (Fletcher and Jones, 2014).</a:t>
                </a:r>
              </a:p>
              <a:p>
                <a:pPr marL="82296"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1371600"/>
                <a:ext cx="7498080" cy="4800600"/>
              </a:xfrm>
              <a:blipFill rotWithShape="1">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7</a:t>
            </a:fld>
            <a:endParaRPr lang="en-US" dirty="0"/>
          </a:p>
        </p:txBody>
      </p:sp>
    </p:spTree>
    <p:extLst>
      <p:ext uri="{BB962C8B-B14F-4D97-AF65-F5344CB8AC3E}">
        <p14:creationId xmlns:p14="http://schemas.microsoft.com/office/powerpoint/2010/main" val="1354704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8</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524000"/>
            <a:ext cx="7437595" cy="3352800"/>
          </a:xfrm>
          <a:prstGeom prst="rect">
            <a:avLst/>
          </a:prstGeom>
        </p:spPr>
      </p:pic>
    </p:spTree>
    <p:extLst>
      <p:ext uri="{BB962C8B-B14F-4D97-AF65-F5344CB8AC3E}">
        <p14:creationId xmlns:p14="http://schemas.microsoft.com/office/powerpoint/2010/main" val="77709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u="sng" dirty="0"/>
              <a:t>Mixed Multiplicative-Additive Incremental 4DVAR</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5400" y="1447800"/>
                <a:ext cx="7638288" cy="4800600"/>
              </a:xfrm>
            </p:spPr>
            <p:txBody>
              <a:bodyPr>
                <a:normAutofit fontScale="77500" lnSpcReduction="20000"/>
              </a:bodyPr>
              <a:lstStyle/>
              <a:p>
                <a:pPr marL="82296" indent="0">
                  <a:buNone/>
                </a:pPr>
                <a:r>
                  <a:rPr lang="en-US" sz="2800" dirty="0" smtClean="0"/>
                  <a:t>The </a:t>
                </a:r>
                <a:r>
                  <a:rPr lang="en-US" sz="2800" dirty="0"/>
                  <a:t>Lorenz model is given by the following non-linear system of three ordinary differential equation</a:t>
                </a:r>
              </a:p>
              <a:p>
                <a:pPr marL="82296" indent="0" algn="just">
                  <a:buNone/>
                </a:pPr>
                <a14:m>
                  <m:oMathPara xmlns:m="http://schemas.openxmlformats.org/officeDocument/2006/math">
                    <m:oMathParaPr>
                      <m:jc m:val="centerGroup"/>
                    </m:oMathParaPr>
                    <m:oMath xmlns:m="http://schemas.openxmlformats.org/officeDocument/2006/math">
                      <m:borderBox>
                        <m:borderBoxPr>
                          <m:ctrlPr>
                            <a:rPr lang="en-US" sz="2800" b="1" i="1">
                              <a:latin typeface="Cambria Math"/>
                            </a:rPr>
                          </m:ctrlPr>
                        </m:borderBoxPr>
                        <m:e>
                          <m:eqArr>
                            <m:eqArrPr>
                              <m:ctrlPr>
                                <a:rPr lang="en-US" sz="2800" b="1" i="1">
                                  <a:latin typeface="Cambria Math"/>
                                </a:rPr>
                              </m:ctrlPr>
                            </m:eqArrPr>
                            <m:e>
                              <m:acc>
                                <m:accPr>
                                  <m:chr m:val="̇"/>
                                  <m:ctrlPr>
                                    <a:rPr lang="en-US" sz="2800" b="1" i="1">
                                      <a:latin typeface="Cambria Math"/>
                                    </a:rPr>
                                  </m:ctrlPr>
                                </m:accPr>
                                <m:e>
                                  <m:r>
                                    <a:rPr lang="en-US" sz="2800" b="1" i="1">
                                      <a:latin typeface="Cambria Math"/>
                                    </a:rPr>
                                    <m:t>𝒙</m:t>
                                  </m:r>
                                </m:e>
                              </m:acc>
                              <m:r>
                                <a:rPr lang="en-US" sz="2800" b="1" i="1">
                                  <a:latin typeface="Cambria Math"/>
                                </a:rPr>
                                <m:t>=</m:t>
                              </m:r>
                              <m:r>
                                <a:rPr lang="en-US" sz="2800" b="1" i="1">
                                  <a:latin typeface="Cambria Math"/>
                                </a:rPr>
                                <m:t>𝜶</m:t>
                              </m:r>
                              <m:d>
                                <m:dPr>
                                  <m:ctrlPr>
                                    <a:rPr lang="en-US" sz="2800" b="1" i="1">
                                      <a:latin typeface="Cambria Math"/>
                                    </a:rPr>
                                  </m:ctrlPr>
                                </m:dPr>
                                <m:e>
                                  <m:r>
                                    <a:rPr lang="en-US" sz="2800" b="1" i="1">
                                      <a:latin typeface="Cambria Math"/>
                                    </a:rPr>
                                    <m:t>𝒚</m:t>
                                  </m:r>
                                  <m:r>
                                    <a:rPr lang="en-US" sz="2800" b="1" i="1">
                                      <a:latin typeface="Cambria Math"/>
                                    </a:rPr>
                                    <m:t>−</m:t>
                                  </m:r>
                                  <m:r>
                                    <a:rPr lang="en-US" sz="2800" b="1" i="1">
                                      <a:latin typeface="Cambria Math"/>
                                    </a:rPr>
                                    <m:t>𝒙</m:t>
                                  </m:r>
                                </m:e>
                              </m:d>
                            </m:e>
                            <m:e>
                              <m:acc>
                                <m:accPr>
                                  <m:chr m:val="̇"/>
                                  <m:ctrlPr>
                                    <a:rPr lang="en-US" sz="2800" b="1" i="1">
                                      <a:latin typeface="Cambria Math"/>
                                    </a:rPr>
                                  </m:ctrlPr>
                                </m:accPr>
                                <m:e>
                                  <m:r>
                                    <a:rPr lang="en-US" sz="2800" b="1" i="1">
                                      <a:latin typeface="Cambria Math"/>
                                    </a:rPr>
                                    <m:t>𝒚</m:t>
                                  </m:r>
                                </m:e>
                              </m:acc>
                              <m:r>
                                <a:rPr lang="en-US" sz="2800" b="1" i="1">
                                  <a:latin typeface="Cambria Math"/>
                                </a:rPr>
                                <m:t>=</m:t>
                              </m:r>
                              <m:r>
                                <a:rPr lang="en-US" sz="2800" b="1" i="1">
                                  <a:latin typeface="Cambria Math"/>
                                </a:rPr>
                                <m:t>𝝆</m:t>
                              </m:r>
                              <m:r>
                                <a:rPr lang="en-US" sz="2800" b="1" i="1">
                                  <a:latin typeface="Cambria Math"/>
                                </a:rPr>
                                <m:t>𝒙</m:t>
                              </m:r>
                              <m:r>
                                <a:rPr lang="en-US" sz="2800" b="1" i="1">
                                  <a:latin typeface="Cambria Math"/>
                                </a:rPr>
                                <m:t>−</m:t>
                              </m:r>
                              <m:r>
                                <a:rPr lang="en-US" sz="2800" b="1" i="1">
                                  <a:latin typeface="Cambria Math"/>
                                </a:rPr>
                                <m:t>𝒚</m:t>
                              </m:r>
                              <m:r>
                                <a:rPr lang="en-US" sz="2800" b="1" i="1">
                                  <a:latin typeface="Cambria Math"/>
                                </a:rPr>
                                <m:t>−</m:t>
                              </m:r>
                              <m:r>
                                <a:rPr lang="en-US" sz="2800" b="1" i="1">
                                  <a:latin typeface="Cambria Math"/>
                                </a:rPr>
                                <m:t>𝒙𝒛</m:t>
                              </m:r>
                            </m:e>
                            <m:e>
                              <m:acc>
                                <m:accPr>
                                  <m:chr m:val="̇"/>
                                  <m:ctrlPr>
                                    <a:rPr lang="en-US" sz="2800" b="1" i="1">
                                      <a:latin typeface="Cambria Math"/>
                                    </a:rPr>
                                  </m:ctrlPr>
                                </m:accPr>
                                <m:e>
                                  <m:r>
                                    <a:rPr lang="en-US" sz="2800" b="1" i="1">
                                      <a:latin typeface="Cambria Math"/>
                                    </a:rPr>
                                    <m:t>𝒛</m:t>
                                  </m:r>
                                </m:e>
                              </m:acc>
                              <m:r>
                                <a:rPr lang="en-US" sz="2800" b="1" i="1">
                                  <a:latin typeface="Cambria Math"/>
                                </a:rPr>
                                <m:t>=</m:t>
                              </m:r>
                              <m:r>
                                <a:rPr lang="en-US" sz="2800" b="1" i="1">
                                  <a:latin typeface="Cambria Math"/>
                                </a:rPr>
                                <m:t>𝒙𝒚</m:t>
                              </m:r>
                              <m:r>
                                <a:rPr lang="en-US" sz="2800" b="1" i="1">
                                  <a:latin typeface="Cambria Math"/>
                                </a:rPr>
                                <m:t>−</m:t>
                              </m:r>
                              <m:r>
                                <a:rPr lang="en-US" sz="2800" b="1" i="1">
                                  <a:latin typeface="Cambria Math"/>
                                </a:rPr>
                                <m:t>𝜷</m:t>
                              </m:r>
                              <m:r>
                                <a:rPr lang="en-US" sz="2800" b="1" i="1">
                                  <a:latin typeface="Cambria Math"/>
                                </a:rPr>
                                <m:t>𝒛</m:t>
                              </m:r>
                            </m:e>
                          </m:eqArr>
                        </m:e>
                      </m:borderBox>
                    </m:oMath>
                  </m:oMathPara>
                </a14:m>
                <a:endParaRPr lang="en-US" sz="2800" b="1" dirty="0"/>
              </a:p>
              <a:p>
                <a:pPr marL="82296" indent="0">
                  <a:buNone/>
                </a:pPr>
                <a:r>
                  <a:rPr lang="en-US" sz="2800" dirty="0"/>
                  <a:t>The system is linearized and then </a:t>
                </a:r>
                <a:r>
                  <a:rPr lang="en-US" sz="2800" dirty="0" smtClean="0"/>
                  <a:t>discretized </a:t>
                </a:r>
                <a:r>
                  <a:rPr lang="en-US" sz="2800" dirty="0"/>
                  <a:t>using the modified Euler scheme.  The adjoint of this scheme is calculated analytically</a:t>
                </a:r>
                <a:r>
                  <a:rPr lang="en-US" sz="2800" dirty="0" smtClean="0"/>
                  <a:t>.  The minimization of the cost function is achieved through the </a:t>
                </a:r>
                <a:r>
                  <a:rPr lang="en-US" sz="2800" b="1" i="1" dirty="0" err="1" smtClean="0"/>
                  <a:t>fminsearch</a:t>
                </a:r>
                <a:r>
                  <a:rPr lang="en-US" sz="2800" dirty="0" smtClean="0"/>
                  <a:t> routine in MATLAB which uses a </a:t>
                </a:r>
                <a:r>
                  <a:rPr lang="en-US" sz="2800" dirty="0" err="1" smtClean="0"/>
                  <a:t>Nelder</a:t>
                </a:r>
                <a:r>
                  <a:rPr lang="en-US" sz="2800" dirty="0" smtClean="0"/>
                  <a:t>-Mead algorithm.</a:t>
                </a:r>
                <a:endParaRPr lang="en-US" sz="2800" dirty="0"/>
              </a:p>
              <a:p>
                <a:endParaRPr lang="en-US" sz="2800" dirty="0"/>
              </a:p>
              <a:p>
                <a:pPr marL="82296" indent="0">
                  <a:buNone/>
                </a:pPr>
                <a:r>
                  <a:rPr lang="en-US" sz="2800" dirty="0"/>
                  <a:t>The observations are calculated by </a:t>
                </a:r>
                <a:r>
                  <a:rPr lang="en-US" sz="2800" dirty="0" smtClean="0"/>
                  <a:t>adding random </a:t>
                </a:r>
                <a:r>
                  <a:rPr lang="en-US" sz="2800" dirty="0"/>
                  <a:t>perturbations from a Gaussian distribution, </a:t>
                </a:r>
                <a:r>
                  <a:rPr lang="en-US" sz="2800" dirty="0" smtClean="0"/>
                  <a:t> (x and y components) and multiplying perturbations from </a:t>
                </a:r>
                <a:r>
                  <a:rPr lang="en-US" sz="2800" smtClean="0"/>
                  <a:t>a lognormal </a:t>
                </a:r>
                <a:r>
                  <a:rPr lang="en-US" sz="2800" dirty="0" smtClean="0"/>
                  <a:t>distribution (z component) to the true model run.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5400" y="1447800"/>
                <a:ext cx="7638288" cy="4800600"/>
              </a:xfrm>
              <a:blipFill rotWithShape="1">
                <a:blip r:embed="rId2"/>
                <a:stretch>
                  <a:fillRect t="-2160" r="-15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7/31/2015</a:t>
            </a:r>
            <a:endParaRPr lang="en-US" dirty="0"/>
          </a:p>
        </p:txBody>
      </p:sp>
      <p:sp>
        <p:nvSpPr>
          <p:cNvPr id="5" name="Footer Placeholder 4"/>
          <p:cNvSpPr>
            <a:spLocks noGrp="1"/>
          </p:cNvSpPr>
          <p:nvPr>
            <p:ph type="ftr" sz="quarter" idx="11"/>
          </p:nvPr>
        </p:nvSpPr>
        <p:spPr/>
        <p:txBody>
          <a:bodyPr/>
          <a:lstStyle/>
          <a:p>
            <a:r>
              <a:rPr lang="it-IT" smtClean="0"/>
              <a:t>JCSDA 2015 Colloquium on Satellite DA</a:t>
            </a:r>
            <a:endParaRPr lang="en-US" dirty="0"/>
          </a:p>
        </p:txBody>
      </p:sp>
      <p:sp>
        <p:nvSpPr>
          <p:cNvPr id="6" name="Slide Number Placeholder 5"/>
          <p:cNvSpPr>
            <a:spLocks noGrp="1"/>
          </p:cNvSpPr>
          <p:nvPr>
            <p:ph type="sldNum" sz="quarter" idx="12"/>
          </p:nvPr>
        </p:nvSpPr>
        <p:spPr/>
        <p:txBody>
          <a:bodyPr/>
          <a:lstStyle/>
          <a:p>
            <a:fld id="{653E76AC-7AE5-4BB6-A523-4D703E49B127}" type="slidenum">
              <a:rPr lang="en-US" smtClean="0"/>
              <a:t>9</a:t>
            </a:fld>
            <a:endParaRPr lang="en-US" dirty="0"/>
          </a:p>
        </p:txBody>
      </p:sp>
    </p:spTree>
    <p:extLst>
      <p:ext uri="{BB962C8B-B14F-4D97-AF65-F5344CB8AC3E}">
        <p14:creationId xmlns:p14="http://schemas.microsoft.com/office/powerpoint/2010/main" val="1609982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TotalTime>
  <Words>2478</Words>
  <Application>Microsoft Office PowerPoint</Application>
  <PresentationFormat>On-screen Show (4:3)</PresentationFormat>
  <Paragraphs>271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Non-Gaussian Based Data Assimilation Lecture 2: Applications</vt:lpstr>
      <vt:lpstr>Overview of Lecture</vt:lpstr>
      <vt:lpstr>Do we linearize the Bayesian problem or do we find the Bayesian Problem for the linear increment?</vt:lpstr>
      <vt:lpstr>Do we linearize the Bayesian problem or do we find the Bayesian Problem for the linear increment?</vt:lpstr>
      <vt:lpstr>Geometric Tangent Linear Approximation</vt:lpstr>
      <vt:lpstr>Geometric Tangent Linear Approximation</vt:lpstr>
      <vt:lpstr>Mixed Multiplicative-Additive Incremental 4DVAR</vt:lpstr>
      <vt:lpstr>Mixed Multiplicative-Additive Incremental 4DVAR</vt:lpstr>
      <vt:lpstr>Mixed Multiplicative-Additive Incremental 4DVAR</vt:lpstr>
      <vt:lpstr>Mixed Multiplicative-Additive Incremental 4DVAR</vt:lpstr>
      <vt:lpstr>Mixed Multiplicative-Additive Incremental 4DVAR</vt:lpstr>
      <vt:lpstr>Mixed Multiplicative-Additive Incremental 4DVAR</vt:lpstr>
      <vt:lpstr>Mixed Multiplicative-Additive Incremental 4DVAR</vt:lpstr>
      <vt:lpstr>PowerPoint Presentation</vt:lpstr>
      <vt:lpstr>Lognormal Detection Algorithm</vt:lpstr>
      <vt:lpstr>Lognormal Detection Algorithm</vt:lpstr>
      <vt:lpstr>Lognormal Detection Algorithm</vt:lpstr>
      <vt:lpstr>PowerPoint Presentation</vt:lpstr>
      <vt:lpstr>PowerPoint Presentation</vt:lpstr>
      <vt:lpstr>PowerPoint Presentation</vt:lpstr>
      <vt:lpstr>PowerPoint Presentation</vt:lpstr>
      <vt:lpstr>PowerPoint Presentation</vt:lpstr>
      <vt:lpstr>PowerPoint Presentation</vt:lpstr>
      <vt:lpstr>Surface Pressure Non-Gaussian Detection</vt:lpstr>
      <vt:lpstr>Surface Pressure Non-Gaussian Detection</vt:lpstr>
      <vt:lpstr>Mixed Lognormal-Gaussian Mixing Ratio – Temperature Retrievals</vt:lpstr>
      <vt:lpstr>Mixed Lognormal-Gaussian Mixing Ratio – Temperature Retrievals</vt:lpstr>
      <vt:lpstr>Mixed Lognormal-Gaussian Mixing Ratio – Temperature Retrievals</vt:lpstr>
      <vt:lpstr>Mixed Lognormal-Gaussian Mixing Ratio – Temperature Retrievals</vt:lpstr>
      <vt:lpstr>Mixed Lognormal-Gaussian Mixing Ratio – Temperature Retrievals</vt:lpstr>
      <vt:lpstr>Optimal Regions for Descriptive Statistics for Lognormal Based DA</vt:lpstr>
      <vt:lpstr>Optimal Regions for Descriptive Statistics for Lognormal Based DA</vt:lpstr>
      <vt:lpstr>Optimal Regions for Descriptive Statistics for Lognormal Based DA</vt:lpstr>
      <vt:lpstr>Chaotic Signal with Newton-Raphson solver and Lognormal DA</vt:lpstr>
      <vt:lpstr>Chaotic Signal with Newton-Raphson solver and Lognormal DA</vt:lpstr>
      <vt:lpstr>Chaotic Signal with Newton-Raphson solver and Lognormal DA</vt:lpstr>
      <vt:lpstr>Chaotic Signal with Newton-Raphson solver and Lognormal DA</vt:lpstr>
      <vt:lpstr>Chaotic Signal with Newton-Raphson solver and Lognormal 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Steven</dc:creator>
  <cp:lastModifiedBy>Fletcher, Steven</cp:lastModifiedBy>
  <cp:revision>16</cp:revision>
  <cp:lastPrinted>2015-07-23T17:04:32Z</cp:lastPrinted>
  <dcterms:created xsi:type="dcterms:W3CDTF">2015-07-23T16:06:32Z</dcterms:created>
  <dcterms:modified xsi:type="dcterms:W3CDTF">2015-07-23T17:42:23Z</dcterms:modified>
</cp:coreProperties>
</file>