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GIF" ContentType="vide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9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38"/>
  </p:notesMasterIdLst>
  <p:handoutMasterIdLst>
    <p:handoutMasterId r:id="rId39"/>
  </p:handoutMasterIdLst>
  <p:sldIdLst>
    <p:sldId id="256" r:id="rId2"/>
    <p:sldId id="566" r:id="rId3"/>
    <p:sldId id="567" r:id="rId4"/>
    <p:sldId id="530" r:id="rId5"/>
    <p:sldId id="454" r:id="rId6"/>
    <p:sldId id="455" r:id="rId7"/>
    <p:sldId id="516" r:id="rId8"/>
    <p:sldId id="529" r:id="rId9"/>
    <p:sldId id="546" r:id="rId10"/>
    <p:sldId id="547" r:id="rId11"/>
    <p:sldId id="533" r:id="rId12"/>
    <p:sldId id="535" r:id="rId13"/>
    <p:sldId id="551" r:id="rId14"/>
    <p:sldId id="517" r:id="rId15"/>
    <p:sldId id="518" r:id="rId16"/>
    <p:sldId id="552" r:id="rId17"/>
    <p:sldId id="553" r:id="rId18"/>
    <p:sldId id="554" r:id="rId19"/>
    <p:sldId id="520" r:id="rId20"/>
    <p:sldId id="505" r:id="rId21"/>
    <p:sldId id="507" r:id="rId22"/>
    <p:sldId id="513" r:id="rId23"/>
    <p:sldId id="502" r:id="rId24"/>
    <p:sldId id="514" r:id="rId25"/>
    <p:sldId id="522" r:id="rId26"/>
    <p:sldId id="523" r:id="rId27"/>
    <p:sldId id="561" r:id="rId28"/>
    <p:sldId id="562" r:id="rId29"/>
    <p:sldId id="563" r:id="rId30"/>
    <p:sldId id="407" r:id="rId31"/>
    <p:sldId id="565" r:id="rId32"/>
    <p:sldId id="584" r:id="rId33"/>
    <p:sldId id="585" r:id="rId34"/>
    <p:sldId id="586" r:id="rId35"/>
    <p:sldId id="527" r:id="rId36"/>
    <p:sldId id="44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02" autoAdjust="0"/>
  </p:normalViewPr>
  <p:slideViewPr>
    <p:cSldViewPr>
      <p:cViewPr>
        <p:scale>
          <a:sx n="100" d="100"/>
          <a:sy n="100" d="100"/>
        </p:scale>
        <p:origin x="-1536" y="-4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3144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rinaapodaca:Desktop:graup_vert_c2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rinaapodaca:Desktop:qice_vertC2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rinaapodaca:Desktop:Ivo-Experiment:vert_prof_c2:qsnow_vert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'graup_vert.txt'!$B$1</c:f>
              <c:strCache>
                <c:ptCount val="1"/>
                <c:pt idx="0">
                  <c:v>GSI+LIGHT</c:v>
                </c:pt>
              </c:strCache>
            </c:strRef>
          </c:tx>
          <c:marker>
            <c:symbol val="none"/>
          </c:marker>
          <c:xVal>
            <c:numRef>
              <c:f>'graup_vert.txt'!$B$2:$B$35</c:f>
              <c:numCache>
                <c:formatCode>0.00E+00</c:formatCode>
                <c:ptCount val="34"/>
                <c:pt idx="0">
                  <c:v>3.92124E-8</c:v>
                </c:pt>
                <c:pt idx="1">
                  <c:v>1.09135E-7</c:v>
                </c:pt>
                <c:pt idx="2">
                  <c:v>3.20489E-7</c:v>
                </c:pt>
                <c:pt idx="3">
                  <c:v>9.09465E-7</c:v>
                </c:pt>
                <c:pt idx="4">
                  <c:v>2.47334E-6</c:v>
                </c:pt>
                <c:pt idx="5">
                  <c:v>7.14547E-6</c:v>
                </c:pt>
                <c:pt idx="6">
                  <c:v>2.11518E-5</c:v>
                </c:pt>
                <c:pt idx="7">
                  <c:v>5.79068E-5</c:v>
                </c:pt>
                <c:pt idx="8" formatCode="General">
                  <c:v>0.000141232</c:v>
                </c:pt>
                <c:pt idx="9" formatCode="General">
                  <c:v>0.000282077</c:v>
                </c:pt>
                <c:pt idx="10" formatCode="General">
                  <c:v>0.000630117</c:v>
                </c:pt>
                <c:pt idx="11" formatCode="General">
                  <c:v>0.00139574</c:v>
                </c:pt>
                <c:pt idx="12" formatCode="General">
                  <c:v>0.00218932</c:v>
                </c:pt>
                <c:pt idx="13" formatCode="General">
                  <c:v>0.00373509</c:v>
                </c:pt>
                <c:pt idx="14" formatCode="General">
                  <c:v>0.00556658</c:v>
                </c:pt>
                <c:pt idx="15" formatCode="General">
                  <c:v>0.00420806</c:v>
                </c:pt>
                <c:pt idx="16" formatCode="General">
                  <c:v>0.00322917</c:v>
                </c:pt>
                <c:pt idx="17" formatCode="General">
                  <c:v>0.00240605</c:v>
                </c:pt>
                <c:pt idx="18" formatCode="General">
                  <c:v>0.00170613</c:v>
                </c:pt>
                <c:pt idx="19" formatCode="General">
                  <c:v>0.00113905</c:v>
                </c:pt>
                <c:pt idx="20" formatCode="General">
                  <c:v>0.000745639</c:v>
                </c:pt>
                <c:pt idx="21" formatCode="General">
                  <c:v>0.000486467</c:v>
                </c:pt>
                <c:pt idx="22" formatCode="General">
                  <c:v>0.000320249</c:v>
                </c:pt>
                <c:pt idx="23" formatCode="General">
                  <c:v>0.000206797</c:v>
                </c:pt>
                <c:pt idx="24" formatCode="General">
                  <c:v>0.000117259</c:v>
                </c:pt>
                <c:pt idx="25">
                  <c:v>5.28029E-5</c:v>
                </c:pt>
                <c:pt idx="26">
                  <c:v>1.95118E-5</c:v>
                </c:pt>
                <c:pt idx="27">
                  <c:v>7.30824E-6</c:v>
                </c:pt>
                <c:pt idx="28">
                  <c:v>2.93324E-6</c:v>
                </c:pt>
                <c:pt idx="29">
                  <c:v>1.12142E-6</c:v>
                </c:pt>
                <c:pt idx="30">
                  <c:v>4.06936E-7</c:v>
                </c:pt>
                <c:pt idx="31">
                  <c:v>1.41854E-7</c:v>
                </c:pt>
                <c:pt idx="32">
                  <c:v>4.84671E-8</c:v>
                </c:pt>
                <c:pt idx="33">
                  <c:v>1.97114E-8</c:v>
                </c:pt>
              </c:numCache>
            </c:numRef>
          </c:xVal>
          <c:yVal>
            <c:numRef>
              <c:f>'graup_vert.txt'!$A$2:$A$35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ser>
          <c:idx val="1"/>
          <c:order val="1"/>
          <c:tx>
            <c:v>GSI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'graup_vert.txt'!$D$2:$D$35</c:f>
              <c:numCache>
                <c:formatCode>0.00E+00</c:formatCode>
                <c:ptCount val="34"/>
                <c:pt idx="0">
                  <c:v>3.21581E-8</c:v>
                </c:pt>
                <c:pt idx="1">
                  <c:v>9.09862E-8</c:v>
                </c:pt>
                <c:pt idx="2">
                  <c:v>2.71395E-7</c:v>
                </c:pt>
                <c:pt idx="3">
                  <c:v>7.8132E-7</c:v>
                </c:pt>
                <c:pt idx="4">
                  <c:v>2.13927E-6</c:v>
                </c:pt>
                <c:pt idx="5">
                  <c:v>5.52538E-6</c:v>
                </c:pt>
                <c:pt idx="6">
                  <c:v>1.82035E-5</c:v>
                </c:pt>
                <c:pt idx="7">
                  <c:v>5.38304E-5</c:v>
                </c:pt>
                <c:pt idx="8" formatCode="General">
                  <c:v>0.00013278</c:v>
                </c:pt>
                <c:pt idx="9" formatCode="General">
                  <c:v>0.000250916</c:v>
                </c:pt>
                <c:pt idx="10" formatCode="General">
                  <c:v>0.000560017</c:v>
                </c:pt>
                <c:pt idx="11" formatCode="General">
                  <c:v>0.00116397</c:v>
                </c:pt>
                <c:pt idx="12" formatCode="General">
                  <c:v>0.00176646</c:v>
                </c:pt>
                <c:pt idx="13" formatCode="General">
                  <c:v>0.00305631</c:v>
                </c:pt>
                <c:pt idx="14" formatCode="General">
                  <c:v>0.00481044</c:v>
                </c:pt>
                <c:pt idx="15" formatCode="General">
                  <c:v>0.00353973</c:v>
                </c:pt>
                <c:pt idx="16" formatCode="General">
                  <c:v>0.00263211</c:v>
                </c:pt>
                <c:pt idx="17" formatCode="General">
                  <c:v>0.00189552</c:v>
                </c:pt>
                <c:pt idx="18" formatCode="General">
                  <c:v>0.00124222</c:v>
                </c:pt>
                <c:pt idx="19" formatCode="General">
                  <c:v>0.000721433</c:v>
                </c:pt>
                <c:pt idx="20" formatCode="General">
                  <c:v>0.000414248</c:v>
                </c:pt>
                <c:pt idx="21" formatCode="General">
                  <c:v>0.000252689</c:v>
                </c:pt>
                <c:pt idx="22" formatCode="General">
                  <c:v>0.000164658</c:v>
                </c:pt>
                <c:pt idx="23" formatCode="General">
                  <c:v>0.000112572</c:v>
                </c:pt>
                <c:pt idx="24">
                  <c:v>7.34724E-5</c:v>
                </c:pt>
                <c:pt idx="25">
                  <c:v>3.82144E-5</c:v>
                </c:pt>
                <c:pt idx="26">
                  <c:v>1.32833E-5</c:v>
                </c:pt>
                <c:pt idx="27">
                  <c:v>3.44116E-6</c:v>
                </c:pt>
                <c:pt idx="28">
                  <c:v>1.2661E-6</c:v>
                </c:pt>
                <c:pt idx="29">
                  <c:v>5.86201E-7</c:v>
                </c:pt>
                <c:pt idx="30">
                  <c:v>2.46657E-7</c:v>
                </c:pt>
                <c:pt idx="31">
                  <c:v>9.59702E-8</c:v>
                </c:pt>
                <c:pt idx="32">
                  <c:v>3.58364E-8</c:v>
                </c:pt>
                <c:pt idx="33">
                  <c:v>1.57118E-8</c:v>
                </c:pt>
              </c:numCache>
            </c:numRef>
          </c:xVal>
          <c:yVal>
            <c:numRef>
              <c:f>'graup_vert.txt'!$A$2:$A$35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ser>
          <c:idx val="2"/>
          <c:order val="2"/>
          <c:tx>
            <c:v>Difference</c:v>
          </c:tx>
          <c:marker>
            <c:symbol val="none"/>
          </c:marker>
          <c:xVal>
            <c:numRef>
              <c:f>'graup_vert.txt'!$E$2:$E$35</c:f>
              <c:numCache>
                <c:formatCode>0.00E+00</c:formatCode>
                <c:ptCount val="34"/>
                <c:pt idx="0">
                  <c:v>7.0543E-9</c:v>
                </c:pt>
                <c:pt idx="1">
                  <c:v>1.81487E-8</c:v>
                </c:pt>
                <c:pt idx="2">
                  <c:v>4.90941E-8</c:v>
                </c:pt>
                <c:pt idx="3">
                  <c:v>1.28145E-7</c:v>
                </c:pt>
                <c:pt idx="4">
                  <c:v>3.34073E-7</c:v>
                </c:pt>
                <c:pt idx="5">
                  <c:v>1.62009E-6</c:v>
                </c:pt>
                <c:pt idx="6">
                  <c:v>2.94822E-6</c:v>
                </c:pt>
                <c:pt idx="7">
                  <c:v>4.07639E-6</c:v>
                </c:pt>
                <c:pt idx="8">
                  <c:v>8.45209E-6</c:v>
                </c:pt>
                <c:pt idx="9">
                  <c:v>3.11616E-5</c:v>
                </c:pt>
                <c:pt idx="10">
                  <c:v>7.01E-5</c:v>
                </c:pt>
                <c:pt idx="11" formatCode="General">
                  <c:v>0.000231771</c:v>
                </c:pt>
                <c:pt idx="12" formatCode="General">
                  <c:v>0.000422858</c:v>
                </c:pt>
                <c:pt idx="13" formatCode="General">
                  <c:v>0.000678779</c:v>
                </c:pt>
                <c:pt idx="14" formatCode="General">
                  <c:v>0.000756149</c:v>
                </c:pt>
                <c:pt idx="15" formatCode="General">
                  <c:v>0.000668323</c:v>
                </c:pt>
                <c:pt idx="16" formatCode="General">
                  <c:v>0.000597056</c:v>
                </c:pt>
                <c:pt idx="17" formatCode="General">
                  <c:v>0.000510529</c:v>
                </c:pt>
                <c:pt idx="18" formatCode="General">
                  <c:v>0.000463905</c:v>
                </c:pt>
                <c:pt idx="19" formatCode="General">
                  <c:v>0.000417618</c:v>
                </c:pt>
                <c:pt idx="20" formatCode="General">
                  <c:v>0.000331391</c:v>
                </c:pt>
                <c:pt idx="21" formatCode="General">
                  <c:v>0.000233778</c:v>
                </c:pt>
                <c:pt idx="22" formatCode="General">
                  <c:v>0.00015559</c:v>
                </c:pt>
                <c:pt idx="23">
                  <c:v>9.42249000000001E-5</c:v>
                </c:pt>
                <c:pt idx="24">
                  <c:v>4.37867E-5</c:v>
                </c:pt>
                <c:pt idx="25">
                  <c:v>1.45885E-5</c:v>
                </c:pt>
                <c:pt idx="26">
                  <c:v>6.22849E-6</c:v>
                </c:pt>
                <c:pt idx="27">
                  <c:v>3.86707E-6</c:v>
                </c:pt>
                <c:pt idx="28">
                  <c:v>1.66715E-6</c:v>
                </c:pt>
                <c:pt idx="29">
                  <c:v>5.35215E-7</c:v>
                </c:pt>
                <c:pt idx="30">
                  <c:v>1.6028E-7</c:v>
                </c:pt>
                <c:pt idx="31">
                  <c:v>4.58841E-8</c:v>
                </c:pt>
                <c:pt idx="32">
                  <c:v>1.26307E-8</c:v>
                </c:pt>
                <c:pt idx="33">
                  <c:v>3.99956E-9</c:v>
                </c:pt>
              </c:numCache>
            </c:numRef>
          </c:xVal>
          <c:yVal>
            <c:numRef>
              <c:f>'graup_vert.txt'!$A$2:$A$35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3455992"/>
        <c:axId val="2103453624"/>
      </c:scatterChart>
      <c:valAx>
        <c:axId val="2103455992"/>
        <c:scaling>
          <c:orientation val="minMax"/>
        </c:scaling>
        <c:delete val="0"/>
        <c:axPos val="t"/>
        <c:numFmt formatCode="0.00E+00" sourceLinked="1"/>
        <c:majorTickMark val="out"/>
        <c:minorTickMark val="none"/>
        <c:tickLblPos val="high"/>
        <c:txPr>
          <a:bodyPr/>
          <a:lstStyle/>
          <a:p>
            <a:pPr>
              <a:defRPr sz="800">
                <a:latin typeface="Calibri"/>
              </a:defRPr>
            </a:pPr>
            <a:endParaRPr lang="en-US"/>
          </a:p>
        </c:txPr>
        <c:crossAx val="2103453624"/>
        <c:crossesAt val="1200.0"/>
        <c:crossBetween val="midCat"/>
      </c:valAx>
      <c:valAx>
        <c:axId val="2103453624"/>
        <c:scaling>
          <c:orientation val="maxMin"/>
        </c:scaling>
        <c:delete val="0"/>
        <c:axPos val="l"/>
        <c:numFmt formatCode="0" sourceLinked="1"/>
        <c:majorTickMark val="out"/>
        <c:minorTickMark val="none"/>
        <c:tickLblPos val="nextTo"/>
        <c:crossAx val="21034559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8358105010134"/>
          <c:y val="0.484700389045047"/>
          <c:w val="0.250321348975837"/>
          <c:h val="0.2950260841401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606727234852"/>
          <c:y val="0.0261166585209197"/>
          <c:w val="0.573425458372839"/>
          <c:h val="0.838497599803679"/>
        </c:manualLayout>
      </c:layout>
      <c:scatterChart>
        <c:scatterStyle val="smoothMarker"/>
        <c:varyColors val="0"/>
        <c:ser>
          <c:idx val="0"/>
          <c:order val="0"/>
          <c:tx>
            <c:v>GSI+LIGHT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none"/>
          </c:marker>
          <c:xVal>
            <c:numRef>
              <c:f>'qice_vert.txt'!$B$3:$B$36</c:f>
              <c:numCache>
                <c:formatCode>0.00E+00</c:formatCode>
                <c:ptCount val="34"/>
                <c:pt idx="0">
                  <c:v>2.96922E-9</c:v>
                </c:pt>
                <c:pt idx="1">
                  <c:v>9.25981E-9</c:v>
                </c:pt>
                <c:pt idx="2">
                  <c:v>3.01697E-8</c:v>
                </c:pt>
                <c:pt idx="3">
                  <c:v>9.54322E-8</c:v>
                </c:pt>
                <c:pt idx="4">
                  <c:v>2.89691E-7</c:v>
                </c:pt>
                <c:pt idx="5">
                  <c:v>8.37713E-7</c:v>
                </c:pt>
                <c:pt idx="6">
                  <c:v>2.28909E-6</c:v>
                </c:pt>
                <c:pt idx="7">
                  <c:v>5.86416E-6</c:v>
                </c:pt>
                <c:pt idx="8">
                  <c:v>1.43717E-5</c:v>
                </c:pt>
                <c:pt idx="9">
                  <c:v>3.39767E-5</c:v>
                </c:pt>
                <c:pt idx="10">
                  <c:v>9.91688E-5</c:v>
                </c:pt>
                <c:pt idx="11" formatCode="General">
                  <c:v>0.000382291</c:v>
                </c:pt>
                <c:pt idx="12" formatCode="General">
                  <c:v>0.00141617</c:v>
                </c:pt>
                <c:pt idx="13" formatCode="General">
                  <c:v>0.00235773</c:v>
                </c:pt>
                <c:pt idx="14" formatCode="General">
                  <c:v>0.00341067</c:v>
                </c:pt>
                <c:pt idx="15" formatCode="General">
                  <c:v>0.00441635</c:v>
                </c:pt>
                <c:pt idx="16" formatCode="General">
                  <c:v>0.00543158</c:v>
                </c:pt>
                <c:pt idx="17" formatCode="General">
                  <c:v>0.00615255</c:v>
                </c:pt>
                <c:pt idx="18" formatCode="General">
                  <c:v>0.00623473</c:v>
                </c:pt>
                <c:pt idx="19" formatCode="General">
                  <c:v>0.0061947</c:v>
                </c:pt>
                <c:pt idx="20" formatCode="General">
                  <c:v>0.00580728</c:v>
                </c:pt>
                <c:pt idx="21" formatCode="General">
                  <c:v>0.00540123</c:v>
                </c:pt>
                <c:pt idx="22" formatCode="General">
                  <c:v>0.00437039</c:v>
                </c:pt>
                <c:pt idx="23" formatCode="General">
                  <c:v>0.00288557</c:v>
                </c:pt>
                <c:pt idx="24" formatCode="General">
                  <c:v>0.00153025</c:v>
                </c:pt>
                <c:pt idx="25" formatCode="General">
                  <c:v>0.000777039</c:v>
                </c:pt>
                <c:pt idx="26" formatCode="General">
                  <c:v>0.00039723</c:v>
                </c:pt>
                <c:pt idx="27" formatCode="General">
                  <c:v>0.0001913</c:v>
                </c:pt>
                <c:pt idx="28">
                  <c:v>8.89019E-5</c:v>
                </c:pt>
                <c:pt idx="29">
                  <c:v>2.15856E-5</c:v>
                </c:pt>
                <c:pt idx="30">
                  <c:v>1.52332E-6</c:v>
                </c:pt>
                <c:pt idx="31">
                  <c:v>4.54387E-7</c:v>
                </c:pt>
                <c:pt idx="32">
                  <c:v>1.62827E-7</c:v>
                </c:pt>
                <c:pt idx="33">
                  <c:v>6.96392E-8</c:v>
                </c:pt>
              </c:numCache>
            </c:numRef>
          </c:xVal>
          <c:yVal>
            <c:numRef>
              <c:f>'qice_vert.txt'!$A$3:$A$36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ser>
          <c:idx val="1"/>
          <c:order val="1"/>
          <c:tx>
            <c:v>GSI</c:v>
          </c:tx>
          <c:spPr>
            <a:ln w="25400">
              <a:solidFill>
                <a:srgbClr val="DD2D32"/>
              </a:solidFill>
              <a:prstDash val="solid"/>
            </a:ln>
          </c:spPr>
          <c:marker>
            <c:symbol val="none"/>
          </c:marker>
          <c:xVal>
            <c:numRef>
              <c:f>'qice_vert.txt'!$D$3:$D$36</c:f>
              <c:numCache>
                <c:formatCode>0.00E+00</c:formatCode>
                <c:ptCount val="34"/>
                <c:pt idx="0">
                  <c:v>3.60654E-9</c:v>
                </c:pt>
                <c:pt idx="1">
                  <c:v>1.11449E-8</c:v>
                </c:pt>
                <c:pt idx="2">
                  <c:v>3.5999E-8</c:v>
                </c:pt>
                <c:pt idx="3">
                  <c:v>1.12798E-7</c:v>
                </c:pt>
                <c:pt idx="4">
                  <c:v>3.38868E-7</c:v>
                </c:pt>
                <c:pt idx="5">
                  <c:v>9.69025E-7</c:v>
                </c:pt>
                <c:pt idx="6">
                  <c:v>2.61774E-6</c:v>
                </c:pt>
                <c:pt idx="7">
                  <c:v>6.62627E-6</c:v>
                </c:pt>
                <c:pt idx="8">
                  <c:v>1.58903E-5</c:v>
                </c:pt>
                <c:pt idx="9">
                  <c:v>3.77981E-5</c:v>
                </c:pt>
                <c:pt idx="10" formatCode="General">
                  <c:v>0.000108378</c:v>
                </c:pt>
                <c:pt idx="11" formatCode="General">
                  <c:v>0.000396298</c:v>
                </c:pt>
                <c:pt idx="12" formatCode="General">
                  <c:v>0.00144847</c:v>
                </c:pt>
                <c:pt idx="13" formatCode="General">
                  <c:v>0.00244846</c:v>
                </c:pt>
                <c:pt idx="14" formatCode="General">
                  <c:v>0.00351499</c:v>
                </c:pt>
                <c:pt idx="15" formatCode="General">
                  <c:v>0.00448245</c:v>
                </c:pt>
                <c:pt idx="16" formatCode="General">
                  <c:v>0.0054669</c:v>
                </c:pt>
                <c:pt idx="17" formatCode="General">
                  <c:v>0.00612247</c:v>
                </c:pt>
                <c:pt idx="18" formatCode="General">
                  <c:v>0.00620249</c:v>
                </c:pt>
                <c:pt idx="19" formatCode="General">
                  <c:v>0.00616844</c:v>
                </c:pt>
                <c:pt idx="20" formatCode="General">
                  <c:v>0.00579519</c:v>
                </c:pt>
                <c:pt idx="21" formatCode="General">
                  <c:v>0.00537032</c:v>
                </c:pt>
                <c:pt idx="22" formatCode="General">
                  <c:v>0.00432225</c:v>
                </c:pt>
                <c:pt idx="23" formatCode="General">
                  <c:v>0.00285488</c:v>
                </c:pt>
                <c:pt idx="24" formatCode="General">
                  <c:v>0.00150809</c:v>
                </c:pt>
                <c:pt idx="25" formatCode="General">
                  <c:v>0.00075815</c:v>
                </c:pt>
                <c:pt idx="26" formatCode="General">
                  <c:v>0.000386941</c:v>
                </c:pt>
                <c:pt idx="27" formatCode="General">
                  <c:v>0.00018501</c:v>
                </c:pt>
                <c:pt idx="28">
                  <c:v>8.62916E-5</c:v>
                </c:pt>
                <c:pt idx="29">
                  <c:v>2.0553E-5</c:v>
                </c:pt>
                <c:pt idx="30">
                  <c:v>1.24492E-6</c:v>
                </c:pt>
                <c:pt idx="31">
                  <c:v>3.66043E-7</c:v>
                </c:pt>
                <c:pt idx="32">
                  <c:v>1.35136E-7</c:v>
                </c:pt>
                <c:pt idx="33">
                  <c:v>5.92467E-8</c:v>
                </c:pt>
              </c:numCache>
            </c:numRef>
          </c:xVal>
          <c:yVal>
            <c:numRef>
              <c:f>'qice_vert.txt'!$A$3:$A$36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ser>
          <c:idx val="2"/>
          <c:order val="2"/>
          <c:tx>
            <c:v>Difference</c:v>
          </c:tx>
          <c:spPr>
            <a:ln w="63500"/>
          </c:spPr>
          <c:marker>
            <c:symbol val="none"/>
          </c:marker>
          <c:xVal>
            <c:numRef>
              <c:f>'qice_vert.txt'!$E$3:$E$36</c:f>
              <c:numCache>
                <c:formatCode>0.00E+00</c:formatCode>
                <c:ptCount val="34"/>
                <c:pt idx="0">
                  <c:v>-6.37328E-10</c:v>
                </c:pt>
                <c:pt idx="1">
                  <c:v>-1.88514E-9</c:v>
                </c:pt>
                <c:pt idx="2">
                  <c:v>-5.82928E-9</c:v>
                </c:pt>
                <c:pt idx="3">
                  <c:v>-1.73654E-8</c:v>
                </c:pt>
                <c:pt idx="4">
                  <c:v>-4.91775E-8</c:v>
                </c:pt>
                <c:pt idx="5">
                  <c:v>-1.31312E-7</c:v>
                </c:pt>
                <c:pt idx="6">
                  <c:v>-3.28642E-7</c:v>
                </c:pt>
                <c:pt idx="7">
                  <c:v>-7.62105E-7</c:v>
                </c:pt>
                <c:pt idx="8">
                  <c:v>-1.51859E-6</c:v>
                </c:pt>
                <c:pt idx="9">
                  <c:v>-3.82139E-6</c:v>
                </c:pt>
                <c:pt idx="10">
                  <c:v>-9.20893E-6</c:v>
                </c:pt>
                <c:pt idx="11">
                  <c:v>-1.40076E-5</c:v>
                </c:pt>
                <c:pt idx="12">
                  <c:v>-3.22988E-5</c:v>
                </c:pt>
                <c:pt idx="13">
                  <c:v>-9.07235E-5</c:v>
                </c:pt>
                <c:pt idx="14" formatCode="General">
                  <c:v>-0.000104322</c:v>
                </c:pt>
                <c:pt idx="15">
                  <c:v>-6.61051E-5</c:v>
                </c:pt>
                <c:pt idx="16">
                  <c:v>-3.53182E-5</c:v>
                </c:pt>
                <c:pt idx="17">
                  <c:v>3.00846E-5</c:v>
                </c:pt>
                <c:pt idx="18">
                  <c:v>3.22392E-5</c:v>
                </c:pt>
                <c:pt idx="19">
                  <c:v>2.62613E-5</c:v>
                </c:pt>
                <c:pt idx="20">
                  <c:v>1.20909E-5</c:v>
                </c:pt>
                <c:pt idx="21">
                  <c:v>3.09054E-5</c:v>
                </c:pt>
                <c:pt idx="22">
                  <c:v>4.81402E-5</c:v>
                </c:pt>
                <c:pt idx="23">
                  <c:v>3.06914E-5</c:v>
                </c:pt>
                <c:pt idx="24">
                  <c:v>2.21629E-5</c:v>
                </c:pt>
                <c:pt idx="25">
                  <c:v>1.88889E-5</c:v>
                </c:pt>
                <c:pt idx="26">
                  <c:v>1.02888E-5</c:v>
                </c:pt>
                <c:pt idx="27">
                  <c:v>6.29055E-6</c:v>
                </c:pt>
                <c:pt idx="28">
                  <c:v>2.61028E-6</c:v>
                </c:pt>
                <c:pt idx="29">
                  <c:v>1.0326E-6</c:v>
                </c:pt>
                <c:pt idx="30">
                  <c:v>2.78394E-7</c:v>
                </c:pt>
                <c:pt idx="31">
                  <c:v>8.83439E-8</c:v>
                </c:pt>
                <c:pt idx="32">
                  <c:v>2.76914E-8</c:v>
                </c:pt>
                <c:pt idx="33">
                  <c:v>1.03925E-8</c:v>
                </c:pt>
              </c:numCache>
            </c:numRef>
          </c:xVal>
          <c:yVal>
            <c:numRef>
              <c:f>'qice_vert.txt'!$A$3:$A$36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2137192"/>
        <c:axId val="2102059800"/>
      </c:scatterChart>
      <c:valAx>
        <c:axId val="2102137192"/>
        <c:scaling>
          <c:orientation val="minMax"/>
          <c:min val="0.0"/>
        </c:scaling>
        <c:delete val="0"/>
        <c:axPos val="t"/>
        <c:numFmt formatCode="0.00E+00" sourceLinked="1"/>
        <c:majorTickMark val="out"/>
        <c:minorTickMark val="none"/>
        <c:tickLblPos val="high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02059800"/>
        <c:crossesAt val="1200.0"/>
        <c:crossBetween val="midCat"/>
      </c:valAx>
      <c:valAx>
        <c:axId val="2102059800"/>
        <c:scaling>
          <c:orientation val="maxMin"/>
        </c:scaling>
        <c:delete val="0"/>
        <c:axPos val="l"/>
        <c:numFmt formatCode="0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2102137192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57398050161898"/>
          <c:y val="0.450967474132777"/>
          <c:w val="0.313909104070225"/>
          <c:h val="0.323764587006663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GSI+LIGHT</c:v>
          </c:tx>
          <c:marker>
            <c:symbol val="none"/>
          </c:marker>
          <c:xVal>
            <c:numRef>
              <c:f>'qsnow_vert.txt'!$B$2:$B$35</c:f>
              <c:numCache>
                <c:formatCode>0.00E+00</c:formatCode>
                <c:ptCount val="34"/>
                <c:pt idx="0">
                  <c:v>2.05017E-8</c:v>
                </c:pt>
                <c:pt idx="1">
                  <c:v>6.29369E-8</c:v>
                </c:pt>
                <c:pt idx="2">
                  <c:v>2.01754E-7</c:v>
                </c:pt>
                <c:pt idx="3">
                  <c:v>6.257E-7</c:v>
                </c:pt>
                <c:pt idx="4">
                  <c:v>1.85319E-6</c:v>
                </c:pt>
                <c:pt idx="5">
                  <c:v>5.19266E-6</c:v>
                </c:pt>
                <c:pt idx="6">
                  <c:v>1.36129E-5</c:v>
                </c:pt>
                <c:pt idx="7">
                  <c:v>3.40696E-5</c:v>
                </c:pt>
                <c:pt idx="8">
                  <c:v>8.86006E-5</c:v>
                </c:pt>
                <c:pt idx="9" formatCode="General">
                  <c:v>0.000235088</c:v>
                </c:pt>
                <c:pt idx="10" formatCode="General">
                  <c:v>0.000653801</c:v>
                </c:pt>
                <c:pt idx="11" formatCode="General">
                  <c:v>0.00218445</c:v>
                </c:pt>
                <c:pt idx="12" formatCode="General">
                  <c:v>0.00410925</c:v>
                </c:pt>
                <c:pt idx="13" formatCode="General">
                  <c:v>0.00535675</c:v>
                </c:pt>
                <c:pt idx="14" formatCode="General">
                  <c:v>0.0084036</c:v>
                </c:pt>
                <c:pt idx="15" formatCode="General">
                  <c:v>0.00847968</c:v>
                </c:pt>
                <c:pt idx="16" formatCode="General">
                  <c:v>0.00837767</c:v>
                </c:pt>
                <c:pt idx="17" formatCode="General">
                  <c:v>0.00753136</c:v>
                </c:pt>
                <c:pt idx="18" formatCode="General">
                  <c:v>0.00655212</c:v>
                </c:pt>
                <c:pt idx="19" formatCode="General">
                  <c:v>0.00544719</c:v>
                </c:pt>
                <c:pt idx="20" formatCode="General">
                  <c:v>0.00415464</c:v>
                </c:pt>
                <c:pt idx="21" formatCode="General">
                  <c:v>0.00287062</c:v>
                </c:pt>
                <c:pt idx="22" formatCode="General">
                  <c:v>0.00180924</c:v>
                </c:pt>
                <c:pt idx="23" formatCode="General">
                  <c:v>0.00108726</c:v>
                </c:pt>
                <c:pt idx="24" formatCode="General">
                  <c:v>0.000614113</c:v>
                </c:pt>
                <c:pt idx="25" formatCode="General">
                  <c:v>0.000293593</c:v>
                </c:pt>
                <c:pt idx="26">
                  <c:v>9.49225E-5</c:v>
                </c:pt>
                <c:pt idx="27">
                  <c:v>2.13743E-5</c:v>
                </c:pt>
                <c:pt idx="28">
                  <c:v>7.15107E-6</c:v>
                </c:pt>
                <c:pt idx="29">
                  <c:v>2.58295E-6</c:v>
                </c:pt>
                <c:pt idx="30">
                  <c:v>8.74899E-7</c:v>
                </c:pt>
                <c:pt idx="31">
                  <c:v>2.87167E-7</c:v>
                </c:pt>
                <c:pt idx="32">
                  <c:v>9.23905E-8</c:v>
                </c:pt>
                <c:pt idx="33">
                  <c:v>3.53982E-8</c:v>
                </c:pt>
              </c:numCache>
            </c:numRef>
          </c:xVal>
          <c:yVal>
            <c:numRef>
              <c:f>'qsnow_vert.txt'!$A$2:$A$35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ser>
          <c:idx val="1"/>
          <c:order val="1"/>
          <c:tx>
            <c:v>GSI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'qsnow_vert.txt'!$C$2:$C$35</c:f>
              <c:numCache>
                <c:formatCode>0.00E+00</c:formatCode>
                <c:ptCount val="34"/>
                <c:pt idx="0">
                  <c:v>2.28898E-8</c:v>
                </c:pt>
                <c:pt idx="1">
                  <c:v>7.01767E-8</c:v>
                </c:pt>
                <c:pt idx="2">
                  <c:v>2.2466E-7</c:v>
                </c:pt>
                <c:pt idx="3">
                  <c:v>6.9569E-7</c:v>
                </c:pt>
                <c:pt idx="4">
                  <c:v>2.05677E-6</c:v>
                </c:pt>
                <c:pt idx="5">
                  <c:v>5.75082E-6</c:v>
                </c:pt>
                <c:pt idx="6">
                  <c:v>1.50379E-5</c:v>
                </c:pt>
                <c:pt idx="7">
                  <c:v>3.681E-5</c:v>
                </c:pt>
                <c:pt idx="8">
                  <c:v>9.61286E-5</c:v>
                </c:pt>
                <c:pt idx="9" formatCode="General">
                  <c:v>0.000253353</c:v>
                </c:pt>
                <c:pt idx="10" formatCode="General">
                  <c:v>0.000678475</c:v>
                </c:pt>
                <c:pt idx="11" formatCode="General">
                  <c:v>0.00216421</c:v>
                </c:pt>
                <c:pt idx="12" formatCode="General">
                  <c:v>0.00396272</c:v>
                </c:pt>
                <c:pt idx="13" formatCode="General">
                  <c:v>0.00501384</c:v>
                </c:pt>
                <c:pt idx="14" formatCode="General">
                  <c:v>0.00768784</c:v>
                </c:pt>
                <c:pt idx="15" formatCode="General">
                  <c:v>0.00756815</c:v>
                </c:pt>
                <c:pt idx="16" formatCode="General">
                  <c:v>0.00740744</c:v>
                </c:pt>
                <c:pt idx="17" formatCode="General">
                  <c:v>0.00665596</c:v>
                </c:pt>
                <c:pt idx="18" formatCode="General">
                  <c:v>0.00580537</c:v>
                </c:pt>
                <c:pt idx="19" formatCode="General">
                  <c:v>0.00480861</c:v>
                </c:pt>
                <c:pt idx="20" formatCode="General">
                  <c:v>0.00357581</c:v>
                </c:pt>
                <c:pt idx="21" formatCode="General">
                  <c:v>0.00237763</c:v>
                </c:pt>
                <c:pt idx="22" formatCode="General">
                  <c:v>0.00144305</c:v>
                </c:pt>
                <c:pt idx="23" formatCode="General">
                  <c:v>0.000851081</c:v>
                </c:pt>
                <c:pt idx="24" formatCode="General">
                  <c:v>0.00048376</c:v>
                </c:pt>
                <c:pt idx="25" formatCode="General">
                  <c:v>0.000234843</c:v>
                </c:pt>
                <c:pt idx="26">
                  <c:v>7.03146E-5</c:v>
                </c:pt>
                <c:pt idx="27">
                  <c:v>7.81141E-6</c:v>
                </c:pt>
                <c:pt idx="28">
                  <c:v>1.33247E-6</c:v>
                </c:pt>
                <c:pt idx="29">
                  <c:v>5.02069E-7</c:v>
                </c:pt>
                <c:pt idx="30">
                  <c:v>1.7432E-7</c:v>
                </c:pt>
                <c:pt idx="31">
                  <c:v>6.24047E-8</c:v>
                </c:pt>
                <c:pt idx="32">
                  <c:v>2.18472E-8</c:v>
                </c:pt>
                <c:pt idx="33">
                  <c:v>9.10275E-9</c:v>
                </c:pt>
              </c:numCache>
            </c:numRef>
          </c:xVal>
          <c:yVal>
            <c:numRef>
              <c:f>'qsnow_vert.txt'!$A$2:$A$35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ser>
          <c:idx val="2"/>
          <c:order val="2"/>
          <c:tx>
            <c:v>Difference</c:v>
          </c:tx>
          <c:marker>
            <c:symbol val="none"/>
          </c:marker>
          <c:xVal>
            <c:numRef>
              <c:f>'qsnow_vert.txt'!$D$2:$D$35</c:f>
              <c:numCache>
                <c:formatCode>0.00E+00</c:formatCode>
                <c:ptCount val="34"/>
                <c:pt idx="0">
                  <c:v>-2.38816E-9</c:v>
                </c:pt>
                <c:pt idx="1">
                  <c:v>-7.23971E-9</c:v>
                </c:pt>
                <c:pt idx="2">
                  <c:v>-2.29057E-8</c:v>
                </c:pt>
                <c:pt idx="3">
                  <c:v>-6.99896E-8</c:v>
                </c:pt>
                <c:pt idx="4">
                  <c:v>-2.0358E-7</c:v>
                </c:pt>
                <c:pt idx="5">
                  <c:v>-5.5816E-7</c:v>
                </c:pt>
                <c:pt idx="6">
                  <c:v>-1.425E-6</c:v>
                </c:pt>
                <c:pt idx="7">
                  <c:v>-2.74043E-6</c:v>
                </c:pt>
                <c:pt idx="8">
                  <c:v>-7.52801E-6</c:v>
                </c:pt>
                <c:pt idx="9">
                  <c:v>-1.82648E-5</c:v>
                </c:pt>
                <c:pt idx="10">
                  <c:v>-2.46748E-5</c:v>
                </c:pt>
                <c:pt idx="11">
                  <c:v>2.02314E-5</c:v>
                </c:pt>
                <c:pt idx="12" formatCode="General">
                  <c:v>0.000146537</c:v>
                </c:pt>
                <c:pt idx="13" formatCode="General">
                  <c:v>0.000342911</c:v>
                </c:pt>
                <c:pt idx="14" formatCode="General">
                  <c:v>0.000715759</c:v>
                </c:pt>
                <c:pt idx="15" formatCode="General">
                  <c:v>0.000911534</c:v>
                </c:pt>
                <c:pt idx="16" formatCode="General">
                  <c:v>0.000970228</c:v>
                </c:pt>
                <c:pt idx="17" formatCode="General">
                  <c:v>0.000875402</c:v>
                </c:pt>
                <c:pt idx="18" formatCode="General">
                  <c:v>0.000746746</c:v>
                </c:pt>
                <c:pt idx="19" formatCode="General">
                  <c:v>0.000638583</c:v>
                </c:pt>
                <c:pt idx="20" formatCode="General">
                  <c:v>0.000578832</c:v>
                </c:pt>
                <c:pt idx="21" formatCode="General">
                  <c:v>0.000492992</c:v>
                </c:pt>
                <c:pt idx="22" formatCode="General">
                  <c:v>0.000366184</c:v>
                </c:pt>
                <c:pt idx="23" formatCode="General">
                  <c:v>0.000236178</c:v>
                </c:pt>
                <c:pt idx="24" formatCode="General">
                  <c:v>0.000130354</c:v>
                </c:pt>
                <c:pt idx="25">
                  <c:v>5.87503E-5</c:v>
                </c:pt>
                <c:pt idx="26">
                  <c:v>2.46079E-5</c:v>
                </c:pt>
                <c:pt idx="27">
                  <c:v>1.35629E-5</c:v>
                </c:pt>
                <c:pt idx="28">
                  <c:v>5.8186E-6</c:v>
                </c:pt>
                <c:pt idx="29">
                  <c:v>2.08088E-6</c:v>
                </c:pt>
                <c:pt idx="30">
                  <c:v>7.00578E-7</c:v>
                </c:pt>
                <c:pt idx="31">
                  <c:v>2.24762E-7</c:v>
                </c:pt>
                <c:pt idx="32">
                  <c:v>7.05434E-8</c:v>
                </c:pt>
                <c:pt idx="33">
                  <c:v>2.62955E-8</c:v>
                </c:pt>
              </c:numCache>
            </c:numRef>
          </c:xVal>
          <c:yVal>
            <c:numRef>
              <c:f>'qsnow_vert.txt'!$A$2:$A$35</c:f>
              <c:numCache>
                <c:formatCode>0</c:formatCode>
                <c:ptCount val="34"/>
                <c:pt idx="0">
                  <c:v>1009.63</c:v>
                </c:pt>
                <c:pt idx="1">
                  <c:v>1001.44</c:v>
                </c:pt>
                <c:pt idx="2">
                  <c:v>990.37</c:v>
                </c:pt>
                <c:pt idx="3">
                  <c:v>976.4059999999994</c:v>
                </c:pt>
                <c:pt idx="4">
                  <c:v>959.072</c:v>
                </c:pt>
                <c:pt idx="5">
                  <c:v>937.404</c:v>
                </c:pt>
                <c:pt idx="6">
                  <c:v>911.404</c:v>
                </c:pt>
                <c:pt idx="7">
                  <c:v>879.473</c:v>
                </c:pt>
                <c:pt idx="8">
                  <c:v>843.538</c:v>
                </c:pt>
                <c:pt idx="9">
                  <c:v>807.603</c:v>
                </c:pt>
                <c:pt idx="10">
                  <c:v>771.669</c:v>
                </c:pt>
                <c:pt idx="11">
                  <c:v>721.475</c:v>
                </c:pt>
                <c:pt idx="12">
                  <c:v>659.3019999999987</c:v>
                </c:pt>
                <c:pt idx="13">
                  <c:v>601.5569999999987</c:v>
                </c:pt>
                <c:pt idx="14">
                  <c:v>547.976</c:v>
                </c:pt>
                <c:pt idx="15">
                  <c:v>498.31</c:v>
                </c:pt>
                <c:pt idx="16">
                  <c:v>452.322</c:v>
                </c:pt>
                <c:pt idx="17">
                  <c:v>409.788</c:v>
                </c:pt>
                <c:pt idx="18">
                  <c:v>370.494</c:v>
                </c:pt>
                <c:pt idx="19">
                  <c:v>334.2379999999989</c:v>
                </c:pt>
                <c:pt idx="20">
                  <c:v>300.828</c:v>
                </c:pt>
                <c:pt idx="21">
                  <c:v>270.082</c:v>
                </c:pt>
                <c:pt idx="22">
                  <c:v>241.828</c:v>
                </c:pt>
                <c:pt idx="23">
                  <c:v>215.904</c:v>
                </c:pt>
                <c:pt idx="24">
                  <c:v>192.154</c:v>
                </c:pt>
                <c:pt idx="25">
                  <c:v>170.434</c:v>
                </c:pt>
                <c:pt idx="26">
                  <c:v>150.605</c:v>
                </c:pt>
                <c:pt idx="27">
                  <c:v>132.536</c:v>
                </c:pt>
                <c:pt idx="28">
                  <c:v>116.105</c:v>
                </c:pt>
                <c:pt idx="29">
                  <c:v>101.195</c:v>
                </c:pt>
                <c:pt idx="30">
                  <c:v>87.6972</c:v>
                </c:pt>
                <c:pt idx="31">
                  <c:v>75.5069</c:v>
                </c:pt>
                <c:pt idx="32">
                  <c:v>64.5264</c:v>
                </c:pt>
                <c:pt idx="33">
                  <c:v>54.6634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2006648"/>
        <c:axId val="2102009704"/>
      </c:scatterChart>
      <c:valAx>
        <c:axId val="2102006648"/>
        <c:scaling>
          <c:orientation val="minMax"/>
          <c:min val="0.0"/>
        </c:scaling>
        <c:delete val="0"/>
        <c:axPos val="t"/>
        <c:numFmt formatCode="0.00E+00" sourceLinked="1"/>
        <c:majorTickMark val="out"/>
        <c:minorTickMark val="none"/>
        <c:tickLblPos val="high"/>
        <c:txPr>
          <a:bodyPr/>
          <a:lstStyle/>
          <a:p>
            <a:pPr>
              <a:defRPr sz="800"/>
            </a:pPr>
            <a:endParaRPr lang="en-US"/>
          </a:p>
        </c:txPr>
        <c:crossAx val="2102009704"/>
        <c:crossesAt val="1200.0"/>
        <c:crossBetween val="midCat"/>
      </c:valAx>
      <c:valAx>
        <c:axId val="2102009704"/>
        <c:scaling>
          <c:orientation val="maxMin"/>
        </c:scaling>
        <c:delete val="0"/>
        <c:axPos val="l"/>
        <c:numFmt formatCode="0" sourceLinked="1"/>
        <c:majorTickMark val="out"/>
        <c:minorTickMark val="none"/>
        <c:tickLblPos val="nextTo"/>
        <c:crossAx val="21020066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75"/>
          <c:y val="0.58995900975341"/>
          <c:w val="0.261111111111111"/>
          <c:h val="0.2511515748031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8.emf"/><Relationship Id="rId5" Type="http://schemas.openxmlformats.org/officeDocument/2006/relationships/image" Target="../media/image45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CDD10-4BBC-CC49-B7C0-245F2B4BBEB6}" type="datetimeFigureOut">
              <a:rPr lang="en-US" smtClean="0"/>
              <a:t>7/31/15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A7327-1ACB-AA45-895E-7A0F92F69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60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B3F3E-8994-40BD-B6A7-BB21FA65791C}" type="datetimeFigureOut">
              <a:rPr lang="en-US" smtClean="0"/>
              <a:t>7/31/15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F8892-1D17-4269-AF29-AA46C64CC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701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F8892-1D17-4269-AF29-AA46C64CCE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40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7238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380" tIns="46190" rIns="92380" bIns="46190"/>
          <a:lstStyle/>
          <a:p>
            <a:r>
              <a:rPr lang="en-US"/>
              <a:t>Outline slide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7238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380" tIns="46190" rIns="92380" bIns="46190"/>
          <a:lstStyle/>
          <a:p>
            <a:r>
              <a:rPr lang="en-US"/>
              <a:t>Outline slide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716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5063" y="711200"/>
            <a:ext cx="4605337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892" y="4368892"/>
            <a:ext cx="5055562" cy="40642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716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5063" y="711200"/>
            <a:ext cx="4605337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892" y="4368892"/>
            <a:ext cx="5055562" cy="40642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A856D-51CA-4A85-87A5-E701E9ED4DC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A856D-51CA-4A85-87A5-E701E9ED4DC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7238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380" tIns="46190" rIns="92380" bIns="46190"/>
          <a:lstStyle/>
          <a:p>
            <a:r>
              <a:rPr lang="en-US"/>
              <a:t>Outline slide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40BC-ADE4-334A-A8AC-3507C2FAF6FB}" type="datetime1">
              <a:rPr lang="en-US" smtClean="0"/>
              <a:t>7/31/15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485"/>
            <a:ext cx="1890075" cy="75603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8" name="Picture 7" descr="csuLogo_May2013.jpe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" y="-17045"/>
            <a:ext cx="1885615" cy="8007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7A1C-C12E-7B40-905C-590CA23FFF9A}" type="datetime1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4A0B-B4DC-644E-952C-6161B0FF01C6}" type="datetime1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DFD1-6395-5444-A8F7-7E0FED2E4409}" type="datetime1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3DA1A-0553-DE4B-9C17-F195B067BDF5}" type="datetime1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3358109" cy="1554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953B-5103-6C49-84D0-D1E450283D5D}" type="datetime1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F73B7-70CB-6A42-BD4D-3579C7ED3498}" type="datetime1">
              <a:rPr lang="en-US" smtClean="0"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69-167F-FD43-B77F-DFFE471A3F78}" type="datetime1">
              <a:rPr lang="en-US" smtClean="0"/>
              <a:t>7/31/15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15CE6-4B67-FE43-AA9F-24D208563DEC}" type="datetime1">
              <a:rPr lang="en-US" smtClean="0"/>
              <a:t>7/31/15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1082-0EE4-BA4B-B2DD-B481F31244C6}" type="datetime1">
              <a:rPr lang="en-US" smtClean="0"/>
              <a:t>7/31/15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6663E-9F89-7949-A476-6B21C17D3C15}" type="datetime1">
              <a:rPr lang="en-US" smtClean="0"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B920-D3B6-E741-918F-01BED5978F59}" type="datetime1">
              <a:rPr lang="en-US" smtClean="0"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C8D3D37-AE95-AB4F-818D-B59D377CF590}" type="datetime1">
              <a:rPr lang="en-US" smtClean="0"/>
              <a:t>7/31/15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D6F6FB-5A8A-4878-BEEC-BB347F182C0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0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3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oleObject5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43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4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43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0.emf"/><Relationship Id="rId6" Type="http://schemas.openxmlformats.org/officeDocument/2006/relationships/image" Target="../media/image52.png"/><Relationship Id="rId7" Type="http://schemas.openxmlformats.org/officeDocument/2006/relationships/oleObject" Target="../embeddings/oleObject16.bin"/><Relationship Id="rId8" Type="http://schemas.openxmlformats.org/officeDocument/2006/relationships/image" Target="../media/image5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.bin"/><Relationship Id="rId12" Type="http://schemas.openxmlformats.org/officeDocument/2006/relationships/image" Target="../media/image57.emf"/><Relationship Id="rId13" Type="http://schemas.openxmlformats.org/officeDocument/2006/relationships/oleObject" Target="../embeddings/oleObject22.bin"/><Relationship Id="rId14" Type="http://schemas.openxmlformats.org/officeDocument/2006/relationships/image" Target="../media/image58.emf"/><Relationship Id="rId15" Type="http://schemas.openxmlformats.org/officeDocument/2006/relationships/oleObject" Target="../embeddings/oleObject23.bin"/><Relationship Id="rId16" Type="http://schemas.openxmlformats.org/officeDocument/2006/relationships/image" Target="../media/image5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oleObject17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55.e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60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6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gif"/><Relationship Id="rId6" Type="http://schemas.openxmlformats.org/officeDocument/2006/relationships/image" Target="../media/image69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70.e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71.emf"/><Relationship Id="rId8" Type="http://schemas.openxmlformats.org/officeDocument/2006/relationships/oleObject" Target="../embeddings/oleObject28.bin"/><Relationship Id="rId9" Type="http://schemas.openxmlformats.org/officeDocument/2006/relationships/image" Target="../media/image7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2438400"/>
            <a:ext cx="7851648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Copperplate Gothic Bold"/>
              </a:rPr>
              <a:t>Satellite data assimilation applications: </a:t>
            </a:r>
            <a:r>
              <a:rPr lang="en-US" sz="3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cs typeface="Copperplate Gothic Bold"/>
              </a:rPr>
              <a:t>Mesoscale</a:t>
            </a: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Copperplate Gothic Bold"/>
              </a:rPr>
              <a:t> (and cloud-resolving)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267200"/>
            <a:ext cx="7854696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Milija Zupanski</a:t>
            </a:r>
          </a:p>
          <a:p>
            <a:r>
              <a:rPr lang="en-US" dirty="0" smtClean="0"/>
              <a:t>Cooperative Institute for Research in the Atmosphere</a:t>
            </a:r>
          </a:p>
          <a:p>
            <a:r>
              <a:rPr lang="en-US" dirty="0" smtClean="0"/>
              <a:t>Colorado State University</a:t>
            </a:r>
          </a:p>
          <a:p>
            <a:r>
              <a:rPr lang="en-US" dirty="0" smtClean="0"/>
              <a:t>Fort Collins, Colorado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85800" y="914400"/>
            <a:ext cx="7854696" cy="12192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 smtClean="0"/>
              <a:t>JCSDA Summer Colloquium</a:t>
            </a:r>
          </a:p>
          <a:p>
            <a:pPr algn="ctr"/>
            <a:r>
              <a:rPr lang="en-US" sz="2000" i="1" dirty="0" smtClean="0"/>
              <a:t>CIRA/Colorado State University, Fort Collins, CO</a:t>
            </a:r>
          </a:p>
          <a:p>
            <a:pPr algn="ctr"/>
            <a:r>
              <a:rPr lang="en-US" sz="2000" i="1" dirty="0" smtClean="0"/>
              <a:t>July 27 – August 7, 2015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9112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333CC"/>
                </a:solidFill>
              </a:rPr>
              <a:t>Satellite observations relevant for clouds: Infrared radiances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1430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b="1" dirty="0" smtClean="0"/>
              <a:t>Imager cannot penetrate clouds, can “see” cloud top</a:t>
            </a:r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b="1" dirty="0"/>
              <a:t>P</a:t>
            </a:r>
            <a:r>
              <a:rPr lang="en-US" b="1" dirty="0" smtClean="0"/>
              <a:t>otential benefit for improving the location of a storm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/>
              <a:pPr/>
              <a:t>10</a:t>
            </a:fld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" y="2133600"/>
            <a:ext cx="2844800" cy="2895600"/>
            <a:chOff x="228600" y="1676400"/>
            <a:chExt cx="2844800" cy="2895600"/>
          </a:xfrm>
        </p:grpSpPr>
        <p:sp>
          <p:nvSpPr>
            <p:cNvPr id="6" name="Rectangle 5"/>
            <p:cNvSpPr/>
            <p:nvPr/>
          </p:nvSpPr>
          <p:spPr>
            <a:xfrm>
              <a:off x="685800" y="1676400"/>
              <a:ext cx="191751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latin typeface="+mj-lt"/>
                </a:rPr>
                <a:t>Visible (4 km)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3</a:t>
              </a:r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0 May 2013, 13:15z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7" name="Picture 6" descr="gevis04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438400"/>
              <a:ext cx="2844800" cy="21336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276600" y="2514600"/>
            <a:ext cx="2763520" cy="2834640"/>
            <a:chOff x="3276600" y="2057400"/>
            <a:chExt cx="2763520" cy="2834640"/>
          </a:xfrm>
        </p:grpSpPr>
        <p:sp>
          <p:nvSpPr>
            <p:cNvPr id="9" name="Rectangle 8"/>
            <p:cNvSpPr/>
            <p:nvPr/>
          </p:nvSpPr>
          <p:spPr>
            <a:xfrm>
              <a:off x="3657600" y="2057400"/>
              <a:ext cx="191751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latin typeface="+mj-lt"/>
                </a:rPr>
                <a:t>Water vapor (4 km)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3</a:t>
              </a:r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0 May 2013, 13:15z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10" name="Picture 9" descr="geir304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2819400"/>
              <a:ext cx="2763520" cy="207264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172200" y="3352800"/>
            <a:ext cx="2844800" cy="2819400"/>
            <a:chOff x="6172200" y="2895600"/>
            <a:chExt cx="2844800" cy="2819400"/>
          </a:xfrm>
        </p:grpSpPr>
        <p:sp>
          <p:nvSpPr>
            <p:cNvPr id="12" name="Rectangle 11"/>
            <p:cNvSpPr/>
            <p:nvPr/>
          </p:nvSpPr>
          <p:spPr>
            <a:xfrm>
              <a:off x="6403019" y="2895600"/>
              <a:ext cx="221787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latin typeface="+mj-lt"/>
                </a:rPr>
                <a:t>Thermal infrared (4 km)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3</a:t>
              </a:r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0 May 2013, 13:15z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13" name="Picture 12" descr="geir404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3581400"/>
              <a:ext cx="2844800" cy="213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45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152400" y="152400"/>
            <a:ext cx="876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600" dirty="0" smtClean="0">
                <a:latin typeface="+mj-lt"/>
                <a:cs typeface="ＭＳ Ｐゴシック" charset="0"/>
              </a:rPr>
              <a:t>Combined MW and IR observations of clouds</a:t>
            </a:r>
            <a:endParaRPr lang="en-US" sz="3600" dirty="0">
              <a:latin typeface="+mj-lt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2800" y="715202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Microwave</a:t>
            </a:r>
            <a:endParaRPr lang="en-US" dirty="0"/>
          </a:p>
        </p:txBody>
      </p:sp>
      <p:pic>
        <p:nvPicPr>
          <p:cNvPr id="5" name="Picture 4" descr="ssmi-ir.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06269"/>
            <a:ext cx="6858000" cy="3429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" y="4876800"/>
            <a:ext cx="77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Two images of typhoon </a:t>
            </a:r>
            <a:r>
              <a:rPr lang="en-US" sz="1400" dirty="0" err="1" smtClean="0">
                <a:latin typeface="+mj-lt"/>
              </a:rPr>
              <a:t>Zeb</a:t>
            </a:r>
            <a:r>
              <a:rPr lang="en-US" sz="1400" dirty="0" smtClean="0">
                <a:latin typeface="+mj-lt"/>
              </a:rPr>
              <a:t> (1998) </a:t>
            </a:r>
            <a:r>
              <a:rPr lang="en-US" sz="1400" dirty="0">
                <a:latin typeface="+mj-lt"/>
              </a:rPr>
              <a:t>intensifying in the western Pacific. In the microwave image on the left, dark blue marks a developing eye at the center of circulation. This dark blue coloration suggests abundant low-level cloud water in the eye but no deep convection above. The greens and yellows in the spiral bands represent scattering signatures from precipitation-size ice particles above the freezing level. The infrared image on the right shows the cirrus clouds and cumulonimbus that covers most of the storm. It shows a portion of the eye. However, the northern part of the eye is covered by cirrus clouds. Navy Research Lab Monterey, Marine Meteorology Division.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74460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Infrared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6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12192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GOES-R Global Lightning Mapper (GLM) – 2016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Location and strength of the storm and its environment</a:t>
            </a:r>
          </a:p>
        </p:txBody>
      </p:sp>
      <p:pic>
        <p:nvPicPr>
          <p:cNvPr id="5" name="ike_loop_0902_0906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2743200"/>
            <a:ext cx="6108700" cy="3195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2209800"/>
            <a:ext cx="55626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6-hour lightning observations of Hurricane Ike (2008) </a:t>
            </a:r>
            <a:endParaRPr lang="en-US" sz="1600" b="1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304800"/>
            <a:ext cx="8229600" cy="8382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333CC"/>
                </a:solidFill>
              </a:rPr>
              <a:t>Satellite observations relevant for clouds: Lightning mapper</a:t>
            </a:r>
            <a:endParaRPr lang="en-US" sz="36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9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81200" y="365760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GPM Dual-frequency Precipitation radar (DPR)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304800"/>
            <a:ext cx="8229600" cy="8382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333CC"/>
                </a:solidFill>
              </a:rPr>
              <a:t>Satellite observations relevant for clouds: Airborne radar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6324600"/>
            <a:ext cx="6248400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High-resolution cross-section of clouds 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705600" y="5791200"/>
            <a:ext cx="1803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Courtesy of JAXA</a:t>
            </a:r>
            <a:endParaRPr lang="en-US" sz="1600" dirty="0"/>
          </a:p>
        </p:txBody>
      </p:sp>
      <p:pic>
        <p:nvPicPr>
          <p:cNvPr id="8" name="Picture 7" descr="cs_chiflood_w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9" y="1905000"/>
            <a:ext cx="8633861" cy="14871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09800" y="1371600"/>
            <a:ext cx="48871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  <a:latin typeface="+mj-lt"/>
              </a:rPr>
              <a:t>CloudSat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 radar: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Chicago flooding (April 2013) </a:t>
            </a:r>
          </a:p>
        </p:txBody>
      </p:sp>
      <p:pic>
        <p:nvPicPr>
          <p:cNvPr id="10" name="Picture 9" descr="fig4_rgb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038600"/>
            <a:ext cx="438912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371600"/>
            <a:ext cx="762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Satellites observational coverage includes polar regions and open oceans</a:t>
            </a:r>
          </a:p>
          <a:p>
            <a:pPr marL="571500" lvl="1">
              <a:buClr>
                <a:srgbClr val="3333CC"/>
              </a:buClr>
              <a:buSzPct val="125000"/>
            </a:pPr>
            <a:r>
              <a:rPr lang="en-US" b="1" dirty="0"/>
              <a:t>	</a:t>
            </a:r>
            <a:r>
              <a:rPr lang="en-US" dirty="0" smtClean="0"/>
              <a:t>- temperature, moisture, winds, clouds</a:t>
            </a:r>
          </a:p>
          <a:p>
            <a:pPr marL="571500" lvl="1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chemical constituents</a:t>
            </a:r>
          </a:p>
          <a:p>
            <a:pPr marL="571500" lvl="1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ocean surface (waves, tides, algae)</a:t>
            </a:r>
          </a:p>
          <a:p>
            <a:pPr marL="571500" lvl="1">
              <a:buClr>
                <a:srgbClr val="3333CC"/>
              </a:buClr>
              <a:buSzPct val="125000"/>
            </a:pPr>
            <a:endParaRPr lang="en-US" dirty="0" smtClean="0"/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 Most high impact weather systems are associated with clouds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b="1" dirty="0" smtClean="0"/>
              <a:t>	</a:t>
            </a:r>
            <a:r>
              <a:rPr lang="en-US" dirty="0" smtClean="0"/>
              <a:t>- Severe weather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Tropical cyclones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Extreme precipitation events</a:t>
            </a:r>
          </a:p>
          <a:p>
            <a:pPr marL="114300">
              <a:buClr>
                <a:srgbClr val="3333CC"/>
              </a:buClr>
              <a:buSzPct val="125000"/>
            </a:pPr>
            <a:endParaRPr lang="en-US" dirty="0" smtClean="0"/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Information about clouds can be very important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b="1" dirty="0"/>
              <a:t>	</a:t>
            </a:r>
            <a:r>
              <a:rPr lang="en-US" dirty="0" smtClean="0"/>
              <a:t>- cloud properties (microphysics)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066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Satellites and clouds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14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5334000"/>
            <a:ext cx="71628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00050" indent="-285750">
              <a:buClr>
                <a:schemeClr val="tx1"/>
              </a:buClr>
              <a:buSzPct val="125000"/>
              <a:buFont typeface="Wingdings" charset="2"/>
              <a:buChar char="§"/>
            </a:pPr>
            <a:r>
              <a:rPr lang="en-US" b="1" dirty="0" smtClean="0"/>
              <a:t>Improving analysis and prediction of clouds is challenging, but fundamentally important</a:t>
            </a:r>
          </a:p>
          <a:p>
            <a:pPr marL="400050" indent="-285750">
              <a:buClr>
                <a:schemeClr val="tx1"/>
              </a:buClr>
              <a:buSzPct val="125000"/>
              <a:buFont typeface="Wingdings" charset="2"/>
              <a:buChar char="§"/>
            </a:pPr>
            <a:r>
              <a:rPr lang="en-US" b="1" dirty="0" smtClean="0"/>
              <a:t>However, current operational systems rarely include assimilation of cloud/precipitation-affected radiances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325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15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1447799"/>
            <a:ext cx="838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GOES</a:t>
            </a:r>
            <a:r>
              <a:rPr lang="en-US" sz="1400" dirty="0">
                <a:solidFill>
                  <a:schemeClr val="bg1"/>
                </a:solidFill>
              </a:rPr>
              <a:t>-R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90600" y="533400"/>
            <a:ext cx="7010400" cy="5378172"/>
            <a:chOff x="990600" y="304800"/>
            <a:chExt cx="7010400" cy="5378172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2377017" y="304800"/>
              <a:ext cx="3811588" cy="5378172"/>
              <a:chOff x="1795" y="288"/>
              <a:chExt cx="2401" cy="3202"/>
            </a:xfrm>
          </p:grpSpPr>
          <p:pic>
            <p:nvPicPr>
              <p:cNvPr id="12" name="Picture 3" descr="amsu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" y="288"/>
                <a:ext cx="2401" cy="3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6"/>
              <p:cNvSpPr>
                <a:spLocks noChangeArrowheads="1"/>
              </p:cNvSpPr>
              <p:nvPr/>
            </p:nvSpPr>
            <p:spPr bwMode="auto">
              <a:xfrm>
                <a:off x="2736" y="1008"/>
                <a:ext cx="288" cy="288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2736" y="2016"/>
                <a:ext cx="288" cy="288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990600" y="4267200"/>
              <a:ext cx="701040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9144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3716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8288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2860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/>
              <a:r>
                <a:rPr lang="en-US" sz="1600" dirty="0" smtClean="0">
                  <a:latin typeface="+mj-lt"/>
                </a:rPr>
                <a:t>Re</a:t>
              </a:r>
              <a:r>
                <a:rPr lang="en-US" sz="1600" dirty="0">
                  <a:latin typeface="+mj-lt"/>
                </a:rPr>
                <a:t>-development of the TS Erin (2007): Distribution of AMSU-B radiance data in the NCEP operational data stream: (a) all observations, (b) accepted observations after cloud clearing. Data are collected during the period 15-18Z, August 18, 2007. Note that almost all observations in the area of the storm got rejected </a:t>
              </a:r>
              <a:r>
                <a:rPr lang="en-US" sz="1600" dirty="0" smtClean="0">
                  <a:latin typeface="+mj-lt"/>
                </a:rPr>
                <a:t>by </a:t>
              </a:r>
              <a:r>
                <a:rPr lang="en-US" sz="1600" dirty="0">
                  <a:latin typeface="+mj-lt"/>
                </a:rPr>
                <a:t>cloud clearing. (from Zupanski et al. 2011, </a:t>
              </a:r>
              <a:r>
                <a:rPr lang="en-US" sz="1600" i="1" dirty="0">
                  <a:latin typeface="+mj-lt"/>
                </a:rPr>
                <a:t>J. Hydrometeorology</a:t>
              </a:r>
              <a:r>
                <a:rPr lang="en-US" sz="1600" dirty="0">
                  <a:latin typeface="+mj-lt"/>
                </a:rPr>
                <a:t>)</a:t>
              </a:r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447800" y="6019800"/>
            <a:ext cx="6400800" cy="646331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Arial" charset="0"/>
              </a:rPr>
              <a:t>Valuable information is lost due to cloud clearing</a:t>
            </a:r>
          </a:p>
          <a:p>
            <a:pPr algn="ctr" eaLnBrk="1" hangingPunct="1"/>
            <a:r>
              <a:rPr lang="en-US" sz="1800" b="1" dirty="0" smtClean="0">
                <a:latin typeface="Arial" charset="0"/>
              </a:rPr>
              <a:t>Need to assimilate all-sky satellite radiances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762000" y="152400"/>
            <a:ext cx="8229600" cy="76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333CC"/>
                </a:solidFill>
              </a:rPr>
              <a:t>Impact of cloud clearing</a:t>
            </a:r>
            <a:endParaRPr lang="en-US" sz="36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6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828800"/>
            <a:ext cx="7924800" cy="455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spcBef>
                <a:spcPts val="600"/>
              </a:spcBef>
              <a:buClr>
                <a:srgbClr val="3333CC"/>
              </a:buClr>
              <a:buSzPct val="125000"/>
            </a:pPr>
            <a:r>
              <a:rPr lang="en-US" sz="2000" dirty="0" err="1">
                <a:latin typeface="+mj-lt"/>
              </a:rPr>
              <a:t>Mesoscale</a:t>
            </a:r>
            <a:r>
              <a:rPr lang="en-US" sz="2000" dirty="0">
                <a:latin typeface="+mj-lt"/>
              </a:rPr>
              <a:t> and cloud-resolving data assimilation </a:t>
            </a:r>
            <a:r>
              <a:rPr lang="en-US" sz="2000" dirty="0" smtClean="0">
                <a:latin typeface="+mj-lt"/>
              </a:rPr>
              <a:t>is:</a:t>
            </a:r>
            <a:endParaRPr lang="en-US" sz="2000" b="1" dirty="0" smtClean="0">
              <a:latin typeface="+mj-lt"/>
            </a:endParaRPr>
          </a:p>
          <a:p>
            <a:pPr marL="114300">
              <a:spcBef>
                <a:spcPts val="600"/>
              </a:spcBef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Nonlinear</a:t>
            </a:r>
            <a:endParaRPr lang="en-US" sz="1600" b="1" dirty="0">
              <a:latin typeface="+mj-lt"/>
            </a:endParaRP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Microphysical processes are nonlinear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Scattering makes </a:t>
            </a:r>
            <a:r>
              <a:rPr lang="en-US" sz="1600" dirty="0" err="1">
                <a:latin typeface="+mj-lt"/>
              </a:rPr>
              <a:t>r</a:t>
            </a:r>
            <a:r>
              <a:rPr lang="en-US" sz="1600" dirty="0" err="1" smtClean="0">
                <a:latin typeface="+mj-lt"/>
              </a:rPr>
              <a:t>adiative</a:t>
            </a:r>
            <a:r>
              <a:rPr lang="en-US" sz="1600" dirty="0" smtClean="0">
                <a:latin typeface="+mj-lt"/>
              </a:rPr>
              <a:t> transfer operator nonlinear</a:t>
            </a:r>
          </a:p>
          <a:p>
            <a:pPr marL="114300">
              <a:spcBef>
                <a:spcPts val="600"/>
              </a:spcBef>
              <a:buClr>
                <a:srgbClr val="3333CC"/>
              </a:buClr>
              <a:buSzPct val="125000"/>
            </a:pPr>
            <a:r>
              <a:rPr lang="en-US" sz="1600" b="1" dirty="0">
                <a:latin typeface="+mj-lt"/>
              </a:rPr>
              <a:t>Non-</a:t>
            </a:r>
            <a:r>
              <a:rPr lang="en-US" sz="1600" b="1" dirty="0" smtClean="0">
                <a:latin typeface="+mj-lt"/>
              </a:rPr>
              <a:t>differentiable</a:t>
            </a:r>
            <a:endParaRPr lang="en-US" sz="1600" b="1" dirty="0">
              <a:latin typeface="+mj-lt"/>
            </a:endParaRP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err="1">
                <a:latin typeface="+mj-lt"/>
              </a:rPr>
              <a:t>Radiative</a:t>
            </a:r>
            <a:r>
              <a:rPr lang="en-US" sz="1600" dirty="0">
                <a:latin typeface="+mj-lt"/>
              </a:rPr>
              <a:t> transfer with scattering 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>
                <a:latin typeface="+mj-lt"/>
              </a:rPr>
              <a:t>Ice/liquid water content </a:t>
            </a:r>
            <a:r>
              <a:rPr lang="en-US" sz="1600" dirty="0" smtClean="0">
                <a:latin typeface="+mj-lt"/>
              </a:rPr>
              <a:t>assimilation</a:t>
            </a:r>
          </a:p>
          <a:p>
            <a:pPr marL="114300">
              <a:spcBef>
                <a:spcPts val="600"/>
              </a:spcBef>
              <a:buClr>
                <a:srgbClr val="3333CC"/>
              </a:buClr>
              <a:buSzPct val="125000"/>
            </a:pPr>
            <a:r>
              <a:rPr lang="en-US" sz="1600" b="1" dirty="0">
                <a:latin typeface="+mj-lt"/>
              </a:rPr>
              <a:t>Non-</a:t>
            </a:r>
            <a:r>
              <a:rPr lang="en-US" sz="1600" b="1" dirty="0" smtClean="0">
                <a:latin typeface="+mj-lt"/>
              </a:rPr>
              <a:t>Gaussian</a:t>
            </a:r>
            <a:endParaRPr lang="en-US" sz="1600" b="1" dirty="0">
              <a:latin typeface="+mj-lt"/>
            </a:endParaRP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>
                <a:latin typeface="+mj-lt"/>
              </a:rPr>
              <a:t>Cloud, moisture, chemistry, aerosol </a:t>
            </a:r>
            <a:r>
              <a:rPr lang="en-US" sz="1600" dirty="0" smtClean="0">
                <a:latin typeface="+mj-lt"/>
              </a:rPr>
              <a:t>control variables</a:t>
            </a:r>
          </a:p>
          <a:p>
            <a:pPr marL="114300">
              <a:spcBef>
                <a:spcPts val="600"/>
              </a:spcBef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High-dimensional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Some </a:t>
            </a:r>
            <a:r>
              <a:rPr lang="en-US" sz="1600" dirty="0">
                <a:latin typeface="+mj-lt"/>
              </a:rPr>
              <a:t>standard </a:t>
            </a:r>
            <a:r>
              <a:rPr lang="en-US" sz="1600" dirty="0" smtClean="0">
                <a:latin typeface="+mj-lt"/>
              </a:rPr>
              <a:t>DA techniques have limitations in </a:t>
            </a:r>
            <a:r>
              <a:rPr lang="en-US" sz="1600" dirty="0">
                <a:latin typeface="+mj-lt"/>
              </a:rPr>
              <a:t>high dimensional problems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>
                <a:latin typeface="+mj-lt"/>
              </a:rPr>
              <a:t>Computing efficiency can be hampered </a:t>
            </a:r>
          </a:p>
          <a:p>
            <a:pPr marL="114300">
              <a:spcBef>
                <a:spcPts val="600"/>
              </a:spcBef>
              <a:buClr>
                <a:srgbClr val="3333CC"/>
              </a:buClr>
              <a:buSzPct val="125000"/>
            </a:pPr>
            <a:r>
              <a:rPr lang="en-US" sz="1600" b="1" dirty="0">
                <a:latin typeface="+mj-lt"/>
              </a:rPr>
              <a:t>Multivariate, time-</a:t>
            </a:r>
            <a:r>
              <a:rPr lang="en-US" sz="1600" b="1" dirty="0" smtClean="0">
                <a:latin typeface="+mj-lt"/>
              </a:rPr>
              <a:t>dependent</a:t>
            </a:r>
            <a:endParaRPr lang="en-US" sz="1600" b="1" dirty="0">
              <a:latin typeface="+mj-lt"/>
            </a:endParaRP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>
                <a:latin typeface="+mj-lt"/>
              </a:rPr>
              <a:t>Balances between variables are not known, or difficult to represented in the forecast error covariance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>
                <a:latin typeface="+mj-lt"/>
              </a:rPr>
              <a:t>Highly correlated and complex </a:t>
            </a:r>
            <a:r>
              <a:rPr lang="en-US" sz="1600" dirty="0" smtClean="0">
                <a:latin typeface="+mj-lt"/>
              </a:rPr>
              <a:t>dynamics</a:t>
            </a:r>
            <a:endParaRPr lang="en-US" sz="1600" dirty="0">
              <a:latin typeface="+mj-lt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524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3333CC"/>
                </a:solidFill>
              </a:rPr>
              <a:t>Mesoscale</a:t>
            </a:r>
            <a:r>
              <a:rPr lang="en-US" sz="3600" dirty="0" smtClean="0">
                <a:solidFill>
                  <a:srgbClr val="3333CC"/>
                </a:solidFill>
              </a:rPr>
              <a:t>/CR data assimilation application is a magnifying glass for data assimilation deficiencies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16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7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Global and limited-area CR data assimilation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17</a:t>
            </a:fld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38600" y="1447800"/>
            <a:ext cx="4572000" cy="4572000"/>
            <a:chOff x="4038600" y="1447800"/>
            <a:chExt cx="4572000" cy="4572000"/>
          </a:xfrm>
        </p:grpSpPr>
        <p:pic>
          <p:nvPicPr>
            <p:cNvPr id="3" name="Picture 2" descr="i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447800"/>
              <a:ext cx="4572000" cy="4572000"/>
            </a:xfrm>
            <a:prstGeom prst="rect">
              <a:avLst/>
            </a:prstGeom>
          </p:spPr>
        </p:pic>
        <p:sp>
          <p:nvSpPr>
            <p:cNvPr id="16" name="Connector 15"/>
            <p:cNvSpPr>
              <a:spLocks noChangeAspect="1"/>
            </p:cNvSpPr>
            <p:nvPr/>
          </p:nvSpPr>
          <p:spPr>
            <a:xfrm>
              <a:off x="6096000" y="22098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nector 16"/>
            <p:cNvSpPr>
              <a:spLocks noChangeAspect="1"/>
            </p:cNvSpPr>
            <p:nvPr/>
          </p:nvSpPr>
          <p:spPr>
            <a:xfrm>
              <a:off x="6172200" y="20574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nector 17"/>
            <p:cNvSpPr>
              <a:spLocks noChangeAspect="1"/>
            </p:cNvSpPr>
            <p:nvPr/>
          </p:nvSpPr>
          <p:spPr>
            <a:xfrm>
              <a:off x="6172200" y="23622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nector 18"/>
            <p:cNvSpPr>
              <a:spLocks noChangeAspect="1"/>
            </p:cNvSpPr>
            <p:nvPr/>
          </p:nvSpPr>
          <p:spPr>
            <a:xfrm>
              <a:off x="6019800" y="25146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nector 19"/>
            <p:cNvSpPr>
              <a:spLocks noChangeAspect="1"/>
            </p:cNvSpPr>
            <p:nvPr/>
          </p:nvSpPr>
          <p:spPr>
            <a:xfrm>
              <a:off x="5715000" y="37338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nector 20"/>
            <p:cNvSpPr>
              <a:spLocks noChangeAspect="1"/>
            </p:cNvSpPr>
            <p:nvPr/>
          </p:nvSpPr>
          <p:spPr>
            <a:xfrm>
              <a:off x="5791200" y="21336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onnector 21"/>
            <p:cNvSpPr>
              <a:spLocks noChangeAspect="1"/>
            </p:cNvSpPr>
            <p:nvPr/>
          </p:nvSpPr>
          <p:spPr>
            <a:xfrm>
              <a:off x="5715000" y="2286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onnector 22"/>
            <p:cNvSpPr>
              <a:spLocks noChangeAspect="1"/>
            </p:cNvSpPr>
            <p:nvPr/>
          </p:nvSpPr>
          <p:spPr>
            <a:xfrm>
              <a:off x="4419600" y="3810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nector 23"/>
            <p:cNvSpPr>
              <a:spLocks noChangeAspect="1"/>
            </p:cNvSpPr>
            <p:nvPr/>
          </p:nvSpPr>
          <p:spPr>
            <a:xfrm>
              <a:off x="4267200" y="38862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nector 24"/>
            <p:cNvSpPr>
              <a:spLocks noChangeAspect="1"/>
            </p:cNvSpPr>
            <p:nvPr/>
          </p:nvSpPr>
          <p:spPr>
            <a:xfrm>
              <a:off x="7696200" y="3429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nector 25"/>
            <p:cNvSpPr>
              <a:spLocks noChangeAspect="1"/>
            </p:cNvSpPr>
            <p:nvPr/>
          </p:nvSpPr>
          <p:spPr>
            <a:xfrm>
              <a:off x="7848600" y="32766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nector 26"/>
            <p:cNvSpPr>
              <a:spLocks noChangeAspect="1"/>
            </p:cNvSpPr>
            <p:nvPr/>
          </p:nvSpPr>
          <p:spPr>
            <a:xfrm>
              <a:off x="8153400" y="3429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nector 27"/>
            <p:cNvSpPr>
              <a:spLocks noChangeAspect="1"/>
            </p:cNvSpPr>
            <p:nvPr/>
          </p:nvSpPr>
          <p:spPr>
            <a:xfrm>
              <a:off x="5638800" y="44958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onnector 28"/>
            <p:cNvSpPr>
              <a:spLocks noChangeAspect="1"/>
            </p:cNvSpPr>
            <p:nvPr/>
          </p:nvSpPr>
          <p:spPr>
            <a:xfrm>
              <a:off x="5791200" y="4572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nector 29"/>
            <p:cNvSpPr>
              <a:spLocks noChangeAspect="1"/>
            </p:cNvSpPr>
            <p:nvPr/>
          </p:nvSpPr>
          <p:spPr>
            <a:xfrm>
              <a:off x="6324600" y="19812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nector 30"/>
            <p:cNvSpPr>
              <a:spLocks noChangeAspect="1"/>
            </p:cNvSpPr>
            <p:nvPr/>
          </p:nvSpPr>
          <p:spPr>
            <a:xfrm>
              <a:off x="6019800" y="19812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onnector 31"/>
            <p:cNvSpPr>
              <a:spLocks noChangeAspect="1"/>
            </p:cNvSpPr>
            <p:nvPr/>
          </p:nvSpPr>
          <p:spPr>
            <a:xfrm>
              <a:off x="5638800" y="48768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nector 32"/>
            <p:cNvSpPr>
              <a:spLocks noChangeAspect="1"/>
            </p:cNvSpPr>
            <p:nvPr/>
          </p:nvSpPr>
          <p:spPr>
            <a:xfrm>
              <a:off x="6781800" y="4953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nector 33"/>
            <p:cNvSpPr>
              <a:spLocks noChangeAspect="1"/>
            </p:cNvSpPr>
            <p:nvPr/>
          </p:nvSpPr>
          <p:spPr>
            <a:xfrm>
              <a:off x="6858000" y="51054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onnector 34"/>
            <p:cNvSpPr>
              <a:spLocks noChangeAspect="1"/>
            </p:cNvSpPr>
            <p:nvPr/>
          </p:nvSpPr>
          <p:spPr>
            <a:xfrm>
              <a:off x="6019800" y="36576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nector 35"/>
            <p:cNvSpPr>
              <a:spLocks noChangeAspect="1"/>
            </p:cNvSpPr>
            <p:nvPr/>
          </p:nvSpPr>
          <p:spPr>
            <a:xfrm>
              <a:off x="6781800" y="3429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81000" y="1371600"/>
            <a:ext cx="312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Global domain:</a:t>
            </a:r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sz="1600" dirty="0" smtClean="0">
                <a:latin typeface="+mj-lt"/>
              </a:rPr>
              <a:t>Number of potentially challenging points is relatively small compared to all model points</a:t>
            </a:r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sz="1600" dirty="0" smtClean="0">
                <a:latin typeface="+mj-lt"/>
              </a:rPr>
              <a:t>This implies a small contribution to the cost function</a:t>
            </a:r>
          </a:p>
        </p:txBody>
      </p:sp>
    </p:spTree>
    <p:extLst>
      <p:ext uri="{BB962C8B-B14F-4D97-AF65-F5344CB8AC3E}">
        <p14:creationId xmlns:p14="http://schemas.microsoft.com/office/powerpoint/2010/main" val="76252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Global and limited-area CR data assimilation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18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657600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Limited area </a:t>
            </a:r>
            <a:r>
              <a:rPr lang="en-US" sz="1600" b="1" dirty="0" err="1" smtClean="0">
                <a:latin typeface="+mj-lt"/>
              </a:rPr>
              <a:t>mesoscale</a:t>
            </a:r>
            <a:r>
              <a:rPr lang="en-US" sz="1600" b="1" dirty="0" smtClean="0">
                <a:latin typeface="+mj-lt"/>
              </a:rPr>
              <a:t>-CR domain</a:t>
            </a:r>
            <a:endParaRPr lang="en-US" sz="1600" b="1" dirty="0">
              <a:latin typeface="+mj-lt"/>
            </a:endParaRPr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sz="1600" dirty="0" smtClean="0">
                <a:latin typeface="+mj-lt"/>
              </a:rPr>
              <a:t>Nonlinear points can dominate in the model domain</a:t>
            </a:r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sz="1600" dirty="0" smtClean="0">
                <a:latin typeface="+mj-lt"/>
              </a:rPr>
              <a:t>Large contribution to the cost function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" y="6172200"/>
            <a:ext cx="739140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Inadequate treatment of challenging points can only marginally impact global DA, but effectively destroy the limited-area </a:t>
            </a:r>
            <a:r>
              <a:rPr lang="en-US" sz="1600" b="1" dirty="0" err="1" smtClean="0">
                <a:latin typeface="+mj-lt"/>
              </a:rPr>
              <a:t>mesoscale</a:t>
            </a:r>
            <a:r>
              <a:rPr lang="en-US" sz="1600" b="1" dirty="0" smtClean="0">
                <a:latin typeface="+mj-lt"/>
              </a:rPr>
              <a:t> and cloud resolving DA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38600" y="1447800"/>
            <a:ext cx="4572000" cy="4572000"/>
            <a:chOff x="4038600" y="1447800"/>
            <a:chExt cx="4572000" cy="4572000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4038600" y="1447800"/>
              <a:ext cx="4572000" cy="4572000"/>
              <a:chOff x="3733800" y="1447800"/>
              <a:chExt cx="5080000" cy="5080000"/>
            </a:xfrm>
          </p:grpSpPr>
          <p:pic>
            <p:nvPicPr>
              <p:cNvPr id="3" name="Picture 2" descr="i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800" y="1447800"/>
                <a:ext cx="5080000" cy="50800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562600" y="3962400"/>
                <a:ext cx="228600" cy="228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105400" y="3657600"/>
                <a:ext cx="1143000" cy="8382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495800" y="3124200"/>
                <a:ext cx="2514600" cy="19050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Connector 15"/>
            <p:cNvSpPr>
              <a:spLocks noChangeAspect="1"/>
            </p:cNvSpPr>
            <p:nvPr/>
          </p:nvSpPr>
          <p:spPr>
            <a:xfrm>
              <a:off x="6096000" y="22098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nector 16"/>
            <p:cNvSpPr>
              <a:spLocks noChangeAspect="1"/>
            </p:cNvSpPr>
            <p:nvPr/>
          </p:nvSpPr>
          <p:spPr>
            <a:xfrm>
              <a:off x="6172200" y="20574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nector 17"/>
            <p:cNvSpPr>
              <a:spLocks noChangeAspect="1"/>
            </p:cNvSpPr>
            <p:nvPr/>
          </p:nvSpPr>
          <p:spPr>
            <a:xfrm>
              <a:off x="6172200" y="23622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nector 18"/>
            <p:cNvSpPr>
              <a:spLocks noChangeAspect="1"/>
            </p:cNvSpPr>
            <p:nvPr/>
          </p:nvSpPr>
          <p:spPr>
            <a:xfrm>
              <a:off x="6019800" y="25146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nector 19"/>
            <p:cNvSpPr>
              <a:spLocks noChangeAspect="1"/>
            </p:cNvSpPr>
            <p:nvPr/>
          </p:nvSpPr>
          <p:spPr>
            <a:xfrm>
              <a:off x="5715000" y="37338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nector 20"/>
            <p:cNvSpPr>
              <a:spLocks noChangeAspect="1"/>
            </p:cNvSpPr>
            <p:nvPr/>
          </p:nvSpPr>
          <p:spPr>
            <a:xfrm>
              <a:off x="5791200" y="21336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onnector 21"/>
            <p:cNvSpPr>
              <a:spLocks noChangeAspect="1"/>
            </p:cNvSpPr>
            <p:nvPr/>
          </p:nvSpPr>
          <p:spPr>
            <a:xfrm>
              <a:off x="5715000" y="2286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onnector 22"/>
            <p:cNvSpPr>
              <a:spLocks noChangeAspect="1"/>
            </p:cNvSpPr>
            <p:nvPr/>
          </p:nvSpPr>
          <p:spPr>
            <a:xfrm>
              <a:off x="4419600" y="3810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nector 23"/>
            <p:cNvSpPr>
              <a:spLocks noChangeAspect="1"/>
            </p:cNvSpPr>
            <p:nvPr/>
          </p:nvSpPr>
          <p:spPr>
            <a:xfrm>
              <a:off x="4267200" y="38862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nector 24"/>
            <p:cNvSpPr>
              <a:spLocks noChangeAspect="1"/>
            </p:cNvSpPr>
            <p:nvPr/>
          </p:nvSpPr>
          <p:spPr>
            <a:xfrm>
              <a:off x="7696200" y="3429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nector 25"/>
            <p:cNvSpPr>
              <a:spLocks noChangeAspect="1"/>
            </p:cNvSpPr>
            <p:nvPr/>
          </p:nvSpPr>
          <p:spPr>
            <a:xfrm>
              <a:off x="7848600" y="32766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nector 26"/>
            <p:cNvSpPr>
              <a:spLocks noChangeAspect="1"/>
            </p:cNvSpPr>
            <p:nvPr/>
          </p:nvSpPr>
          <p:spPr>
            <a:xfrm>
              <a:off x="8153400" y="3429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nector 27"/>
            <p:cNvSpPr>
              <a:spLocks noChangeAspect="1"/>
            </p:cNvSpPr>
            <p:nvPr/>
          </p:nvSpPr>
          <p:spPr>
            <a:xfrm>
              <a:off x="5638800" y="44958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onnector 28"/>
            <p:cNvSpPr>
              <a:spLocks noChangeAspect="1"/>
            </p:cNvSpPr>
            <p:nvPr/>
          </p:nvSpPr>
          <p:spPr>
            <a:xfrm>
              <a:off x="5791200" y="4572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nector 29"/>
            <p:cNvSpPr>
              <a:spLocks noChangeAspect="1"/>
            </p:cNvSpPr>
            <p:nvPr/>
          </p:nvSpPr>
          <p:spPr>
            <a:xfrm>
              <a:off x="6324600" y="19812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nector 30"/>
            <p:cNvSpPr>
              <a:spLocks noChangeAspect="1"/>
            </p:cNvSpPr>
            <p:nvPr/>
          </p:nvSpPr>
          <p:spPr>
            <a:xfrm>
              <a:off x="6019800" y="19812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onnector 31"/>
            <p:cNvSpPr>
              <a:spLocks noChangeAspect="1"/>
            </p:cNvSpPr>
            <p:nvPr/>
          </p:nvSpPr>
          <p:spPr>
            <a:xfrm>
              <a:off x="5638800" y="48768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nector 32"/>
            <p:cNvSpPr>
              <a:spLocks noChangeAspect="1"/>
            </p:cNvSpPr>
            <p:nvPr/>
          </p:nvSpPr>
          <p:spPr>
            <a:xfrm>
              <a:off x="6781800" y="4953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nector 33"/>
            <p:cNvSpPr>
              <a:spLocks noChangeAspect="1"/>
            </p:cNvSpPr>
            <p:nvPr/>
          </p:nvSpPr>
          <p:spPr>
            <a:xfrm>
              <a:off x="6858000" y="51054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onnector 34"/>
            <p:cNvSpPr>
              <a:spLocks noChangeAspect="1"/>
            </p:cNvSpPr>
            <p:nvPr/>
          </p:nvSpPr>
          <p:spPr>
            <a:xfrm>
              <a:off x="6019800" y="36576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nector 35"/>
            <p:cNvSpPr>
              <a:spLocks noChangeAspect="1"/>
            </p:cNvSpPr>
            <p:nvPr/>
          </p:nvSpPr>
          <p:spPr>
            <a:xfrm>
              <a:off x="6781800" y="3429000"/>
              <a:ext cx="114300" cy="1143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81000" y="1371600"/>
            <a:ext cx="312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Global domain:</a:t>
            </a:r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sz="1600" dirty="0" smtClean="0">
                <a:latin typeface="+mj-lt"/>
              </a:rPr>
              <a:t>Number of potentially challenging points is relatively small compared to all model points</a:t>
            </a:r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sz="1600" dirty="0" smtClean="0">
                <a:latin typeface="+mj-lt"/>
              </a:rPr>
              <a:t>This implies a small contribution to the cost function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4800" y="54864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Computational cost considerations?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431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762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How is radiance included in data assimilation?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19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1447799"/>
            <a:ext cx="838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GOES</a:t>
            </a:r>
            <a:r>
              <a:rPr lang="en-US" sz="1400" dirty="0">
                <a:solidFill>
                  <a:schemeClr val="bg1"/>
                </a:solidFill>
              </a:rPr>
              <a:t>-R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022976"/>
              </p:ext>
            </p:extLst>
          </p:nvPr>
        </p:nvGraphicFramePr>
        <p:xfrm>
          <a:off x="1447800" y="1524001"/>
          <a:ext cx="5636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64" name="Equation" r:id="rId3" imgW="3632200" imgH="393700" progId="Equation.DSMT4">
                  <p:embed/>
                </p:oleObj>
              </mc:Choice>
              <mc:Fallback>
                <p:oleObj name="Equation" r:id="rId3" imgW="3632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1524001"/>
                        <a:ext cx="56368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929826"/>
              </p:ext>
            </p:extLst>
          </p:nvPr>
        </p:nvGraphicFramePr>
        <p:xfrm>
          <a:off x="533400" y="2514600"/>
          <a:ext cx="8534400" cy="493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65" name="Equation" r:id="rId5" imgW="5689600" imgH="330200" progId="Equation.DSMT4">
                  <p:embed/>
                </p:oleObj>
              </mc:Choice>
              <mc:Fallback>
                <p:oleObj name="Equation" r:id="rId5" imgW="5689600" imgH="33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2514600"/>
                        <a:ext cx="8534400" cy="493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371600" y="3505200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+mj-lt"/>
              </a:rPr>
              <a:t>Additional term in observation cost function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+mj-lt"/>
              </a:rPr>
              <a:t>T</a:t>
            </a:r>
            <a:r>
              <a:rPr lang="en-US" sz="2000" baseline="-25000" dirty="0" smtClean="0">
                <a:latin typeface="+mj-lt"/>
              </a:rPr>
              <a:t>b</a:t>
            </a:r>
            <a:r>
              <a:rPr lang="en-US" sz="2000" dirty="0" smtClean="0">
                <a:latin typeface="+mj-lt"/>
              </a:rPr>
              <a:t> – Brightness temperature (equivalent to radiance)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+mj-lt"/>
              </a:rPr>
              <a:t>RT – </a:t>
            </a:r>
            <a:r>
              <a:rPr lang="en-US" sz="2000" dirty="0" err="1" smtClean="0">
                <a:latin typeface="+mj-lt"/>
              </a:rPr>
              <a:t>radiative</a:t>
            </a:r>
            <a:r>
              <a:rPr lang="en-US" sz="2000" dirty="0" smtClean="0">
                <a:latin typeface="+mj-lt"/>
              </a:rPr>
              <a:t> transfer equation operator</a:t>
            </a:r>
            <a:endParaRPr lang="en-US" sz="2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4953000"/>
            <a:ext cx="7086600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+mj-lt"/>
              </a:rPr>
              <a:t>Methodologically is simple adding satellite radiances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+mj-lt"/>
              </a:rPr>
              <a:t>Problem comes from:</a:t>
            </a:r>
          </a:p>
          <a:p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- high number of observations</a:t>
            </a:r>
          </a:p>
          <a:p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- slow calculations of RT</a:t>
            </a:r>
          </a:p>
          <a:p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- imperfect calculations of RT (radiance bias correction)</a:t>
            </a:r>
          </a:p>
        </p:txBody>
      </p:sp>
    </p:spTree>
    <p:extLst>
      <p:ext uri="{BB962C8B-B14F-4D97-AF65-F5344CB8AC3E}">
        <p14:creationId xmlns:p14="http://schemas.microsoft.com/office/powerpoint/2010/main" val="87277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948689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b="1" dirty="0" smtClean="0"/>
              <a:t>Yoshi </a:t>
            </a:r>
            <a:r>
              <a:rPr lang="en-US" b="1" dirty="0" smtClean="0"/>
              <a:t>Sasaki (1927-2015)</a:t>
            </a:r>
            <a:endParaRPr lang="en-US" b="1" dirty="0"/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alculus of variations 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dirty="0" smtClean="0"/>
              <a:t>Variational weak and strong constraints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81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History – assimilation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6096000"/>
            <a:ext cx="6934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4300" algn="ctr">
              <a:buClr>
                <a:srgbClr val="3333CC"/>
              </a:buClr>
              <a:buSzPct val="125000"/>
            </a:pPr>
            <a:r>
              <a:rPr lang="en-US" b="1" dirty="0" smtClean="0"/>
              <a:t>Variational principles are important for data assimilation</a:t>
            </a:r>
          </a:p>
        </p:txBody>
      </p:sp>
      <p:pic>
        <p:nvPicPr>
          <p:cNvPr id="6" name="Picture 5" descr="Yoshi_73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2200"/>
            <a:ext cx="2794000" cy="28854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390009" y="1905000"/>
            <a:ext cx="4728591" cy="3969258"/>
            <a:chOff x="4390009" y="1905000"/>
            <a:chExt cx="4728591" cy="3969258"/>
          </a:xfrm>
        </p:grpSpPr>
        <p:grpSp>
          <p:nvGrpSpPr>
            <p:cNvPr id="13" name="Group 12"/>
            <p:cNvGrpSpPr/>
            <p:nvPr/>
          </p:nvGrpSpPr>
          <p:grpSpPr>
            <a:xfrm>
              <a:off x="4390009" y="2209800"/>
              <a:ext cx="4728591" cy="3664458"/>
              <a:chOff x="4267200" y="2133600"/>
              <a:chExt cx="4728591" cy="3664458"/>
            </a:xfrm>
          </p:grpSpPr>
          <p:pic>
            <p:nvPicPr>
              <p:cNvPr id="9" name="Picture 8" descr="sasaki_gen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200" y="2133600"/>
                <a:ext cx="4728591" cy="3664458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8458200" y="2133600"/>
                <a:ext cx="0" cy="2362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/>
            <p:cNvSpPr/>
            <p:nvPr/>
          </p:nvSpPr>
          <p:spPr>
            <a:xfrm>
              <a:off x="5943600" y="1905000"/>
              <a:ext cx="2008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 smtClean="0"/>
                <a:t>rom Lewis (2009)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307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ChangeArrowheads="1"/>
          </p:cNvSpPr>
          <p:nvPr/>
        </p:nvSpPr>
        <p:spPr bwMode="auto">
          <a:xfrm>
            <a:off x="3548063" y="2544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71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708362" y="-2960"/>
            <a:ext cx="7772400" cy="9935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C0B9A"/>
                </a:solidFill>
                <a:effectLst/>
              </a:rPr>
              <a:t>Forecast error covariance in cloud-resolving satellite data assimilation</a:t>
            </a:r>
            <a:endParaRPr lang="en-US" sz="3600" dirty="0">
              <a:solidFill>
                <a:srgbClr val="0C0B9A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5791200"/>
            <a:ext cx="80518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</a:rPr>
              <a:t>Only dynamical auto-correlations are relatively well known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</a:rPr>
              <a:t>Correlations among microphysical variables are generally unknown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</a:rPr>
              <a:t>Even less known are the cross-correlations between dynamical and microphysical variables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4800" y="2354722"/>
            <a:ext cx="4114800" cy="1438691"/>
            <a:chOff x="304800" y="2354722"/>
            <a:chExt cx="4114800" cy="14386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656" y="2693276"/>
              <a:ext cx="2022311" cy="110013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354722"/>
              <a:ext cx="4114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Correlations between </a:t>
              </a:r>
              <a:r>
                <a:rPr lang="en-US" sz="1600" b="1" dirty="0" smtClean="0">
                  <a:solidFill>
                    <a:srgbClr val="0000FF"/>
                  </a:solidFill>
                  <a:latin typeface="+mj-lt"/>
                </a:rPr>
                <a:t>dynamical </a:t>
              </a:r>
              <a:r>
                <a:rPr lang="en-US" sz="1600" dirty="0" smtClean="0">
                  <a:latin typeface="+mj-lt"/>
                </a:rPr>
                <a:t>variables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83867" y="2346117"/>
            <a:ext cx="4549438" cy="1398315"/>
            <a:chOff x="4583867" y="2346117"/>
            <a:chExt cx="4549438" cy="13983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5400" y="2693276"/>
              <a:ext cx="2787156" cy="105115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583867" y="2346117"/>
              <a:ext cx="45494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Correlations between </a:t>
              </a:r>
              <a:r>
                <a:rPr lang="en-US" sz="1600" b="1" dirty="0" smtClean="0">
                  <a:solidFill>
                    <a:srgbClr val="0000FF"/>
                  </a:solidFill>
                  <a:latin typeface="+mj-lt"/>
                </a:rPr>
                <a:t>microphysica</a:t>
              </a:r>
              <a:r>
                <a:rPr lang="en-US" sz="1600" b="1" dirty="0" smtClean="0">
                  <a:latin typeface="+mj-lt"/>
                </a:rPr>
                <a:t>l</a:t>
              </a:r>
              <a:r>
                <a:rPr lang="en-US" sz="1600" dirty="0" smtClean="0">
                  <a:latin typeface="+mj-lt"/>
                </a:rPr>
                <a:t> variables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91756" y="4081046"/>
            <a:ext cx="6400800" cy="1481554"/>
            <a:chOff x="1491756" y="4081046"/>
            <a:chExt cx="6400800" cy="1481554"/>
          </a:xfrm>
        </p:grpSpPr>
        <p:sp>
          <p:nvSpPr>
            <p:cNvPr id="17" name="Rectangle 16"/>
            <p:cNvSpPr/>
            <p:nvPr/>
          </p:nvSpPr>
          <p:spPr>
            <a:xfrm>
              <a:off x="1491756" y="4081046"/>
              <a:ext cx="6400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3333FF"/>
                  </a:solidFill>
                  <a:latin typeface="+mj-lt"/>
                </a:rPr>
                <a:t>Cross-correlations </a:t>
              </a:r>
              <a:r>
                <a:rPr lang="en-US" sz="1600" dirty="0" smtClean="0">
                  <a:latin typeface="+mj-lt"/>
                </a:rPr>
                <a:t>between dynamical and microphysical variables</a:t>
              </a:r>
              <a:endParaRPr lang="en-US" sz="1600" dirty="0">
                <a:latin typeface="+mj-lt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8127299"/>
                </p:ext>
              </p:extLst>
            </p:nvPr>
          </p:nvGraphicFramePr>
          <p:xfrm>
            <a:off x="3251200" y="4419600"/>
            <a:ext cx="2490716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47" name="Equation" r:id="rId6" imgW="1854200" imgH="850900" progId="Equation.DSMT4">
                    <p:embed/>
                  </p:oleObj>
                </mc:Choice>
                <mc:Fallback>
                  <p:oleObj name="Equation" r:id="rId6" imgW="1854200" imgH="850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51200" y="4419600"/>
                          <a:ext cx="2490716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1143000" y="1219200"/>
            <a:ext cx="6400800" cy="990600"/>
            <a:chOff x="1219200" y="1066800"/>
            <a:chExt cx="6400800" cy="990600"/>
          </a:xfrm>
        </p:grpSpPr>
        <p:sp>
          <p:nvSpPr>
            <p:cNvPr id="11" name="Rectangle 10"/>
            <p:cNvSpPr/>
            <p:nvPr/>
          </p:nvSpPr>
          <p:spPr>
            <a:xfrm>
              <a:off x="1524000" y="1371600"/>
              <a:ext cx="3810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b="1" dirty="0" smtClean="0">
                  <a:latin typeface="+mj-lt"/>
                </a:rPr>
                <a:t>Complex inter-variable correlations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8717127"/>
                </p:ext>
              </p:extLst>
            </p:nvPr>
          </p:nvGraphicFramePr>
          <p:xfrm>
            <a:off x="5638800" y="1143000"/>
            <a:ext cx="1567069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48" name="Equation" r:id="rId8" imgW="1092200" imgH="584200" progId="Equation.3">
                    <p:embed/>
                  </p:oleObj>
                </mc:Choice>
                <mc:Fallback>
                  <p:oleObj name="Equation" r:id="rId8" imgW="1092200" imgH="584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638800" y="1143000"/>
                          <a:ext cx="1567069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1219200" y="1066800"/>
              <a:ext cx="6400800" cy="990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" b="0" i="0" u="none" strike="noStrike" cap="none" normalizeH="0" baseline="0">
                <a:ln>
                  <a:noFill/>
                </a:ln>
                <a:solidFill>
                  <a:srgbClr val="000099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83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ChangeArrowheads="1"/>
          </p:cNvSpPr>
          <p:nvPr/>
        </p:nvSpPr>
        <p:spPr bwMode="auto">
          <a:xfrm>
            <a:off x="3548063" y="2544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71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06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C0B9A"/>
                </a:solidFill>
                <a:effectLst/>
              </a:rPr>
              <a:t>Single </a:t>
            </a:r>
            <a:r>
              <a:rPr lang="en-US" sz="3600" dirty="0">
                <a:solidFill>
                  <a:srgbClr val="0C0B9A"/>
                </a:solidFill>
                <a:effectLst/>
              </a:rPr>
              <a:t>observation </a:t>
            </a:r>
            <a:r>
              <a:rPr lang="en-US" sz="3600" dirty="0" smtClean="0">
                <a:solidFill>
                  <a:srgbClr val="0C0B9A"/>
                </a:solidFill>
                <a:effectLst/>
              </a:rPr>
              <a:t>of cloud snow at 650 </a:t>
            </a:r>
            <a:r>
              <a:rPr lang="en-US" sz="3600" dirty="0" err="1" smtClean="0">
                <a:solidFill>
                  <a:srgbClr val="0C0B9A"/>
                </a:solidFill>
                <a:effectLst/>
              </a:rPr>
              <a:t>hPa</a:t>
            </a:r>
            <a:r>
              <a:rPr lang="en-US" sz="3600" dirty="0" smtClean="0">
                <a:solidFill>
                  <a:srgbClr val="0C0B9A"/>
                </a:solidFill>
                <a:effectLst/>
              </a:rPr>
              <a:t>:</a:t>
            </a:r>
            <a:br>
              <a:rPr lang="en-US" sz="3600" dirty="0" smtClean="0">
                <a:solidFill>
                  <a:srgbClr val="0C0B9A"/>
                </a:solidFill>
                <a:effectLst/>
              </a:rPr>
            </a:br>
            <a:r>
              <a:rPr lang="en-US" sz="3600" dirty="0" smtClean="0">
                <a:solidFill>
                  <a:srgbClr val="0C0B9A"/>
                </a:solidFill>
                <a:effectLst/>
              </a:rPr>
              <a:t>ensemble DA response in vertical</a:t>
            </a:r>
            <a:endParaRPr lang="en-US" sz="3600" dirty="0">
              <a:solidFill>
                <a:srgbClr val="0C0B9A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277" y="5638800"/>
            <a:ext cx="509664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Vertical analysis increments for (a) snow, and (b) rain.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290935"/>
            <a:ext cx="4572000" cy="3890665"/>
            <a:chOff x="0" y="1290935"/>
            <a:chExt cx="4572000" cy="3890665"/>
          </a:xfrm>
        </p:grpSpPr>
        <p:pic>
          <p:nvPicPr>
            <p:cNvPr id="7" name="Picture 6" descr="Fig.1b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52600"/>
              <a:ext cx="4572000" cy="3429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95263" y="1290935"/>
              <a:ext cx="27750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+mj-lt"/>
                </a:rPr>
                <a:t>(a) </a:t>
              </a:r>
              <a:r>
                <a:rPr lang="en-US" sz="1600" b="1" dirty="0" smtClean="0">
                  <a:latin typeface="+mj-lt"/>
                </a:rPr>
                <a:t>Snow at 34N (</a:t>
              </a:r>
              <a:r>
                <a:rPr lang="en-US" sz="1600" b="1" i="1" dirty="0" err="1" smtClean="0">
                  <a:latin typeface="+mj-lt"/>
                </a:rPr>
                <a:t>P</a:t>
              </a:r>
              <a:r>
                <a:rPr lang="en-US" sz="1600" b="1" baseline="-25000" dirty="0" err="1" smtClean="0">
                  <a:latin typeface="+mj-lt"/>
                </a:rPr>
                <a:t>snow,snow</a:t>
              </a:r>
              <a:r>
                <a:rPr lang="en-US" sz="1600" b="1" dirty="0" smtClean="0">
                  <a:latin typeface="+mj-lt"/>
                </a:rPr>
                <a:t>)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19600" y="1320681"/>
            <a:ext cx="4572000" cy="3860919"/>
            <a:chOff x="4419600" y="1320681"/>
            <a:chExt cx="4572000" cy="3860919"/>
          </a:xfrm>
        </p:grpSpPr>
        <p:pic>
          <p:nvPicPr>
            <p:cNvPr id="2" name="Picture 1" descr="Fig.2a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1752600"/>
              <a:ext cx="4572000" cy="3429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638800" y="1320681"/>
              <a:ext cx="25901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(b) Rain at 34N (</a:t>
              </a:r>
              <a:r>
                <a:rPr lang="en-US" sz="1600" b="1" i="1" dirty="0" err="1" smtClean="0">
                  <a:latin typeface="+mj-lt"/>
                </a:rPr>
                <a:t>P</a:t>
              </a:r>
              <a:r>
                <a:rPr lang="en-US" sz="1600" b="1" baseline="-25000" dirty="0" err="1" smtClean="0">
                  <a:latin typeface="+mj-lt"/>
                </a:rPr>
                <a:t>rain,snow</a:t>
              </a:r>
              <a:r>
                <a:rPr lang="en-US" sz="1600" b="1" dirty="0" smtClean="0">
                  <a:latin typeface="+mj-lt"/>
                </a:rPr>
                <a:t>)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71277" y="6150808"/>
            <a:ext cx="5096645" cy="63094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60"/>
              </a:spcBef>
            </a:pPr>
            <a:r>
              <a:rPr lang="en-US" sz="1600" b="1" dirty="0" smtClean="0">
                <a:latin typeface="+mj-lt"/>
              </a:rPr>
              <a:t>Difficult to model rain-snow correlation: </a:t>
            </a:r>
          </a:p>
          <a:p>
            <a:pPr>
              <a:spcBef>
                <a:spcPts val="360"/>
              </a:spcBef>
            </a:pPr>
            <a:r>
              <a:rPr lang="en-US" sz="1600" b="1" dirty="0" smtClean="0">
                <a:latin typeface="+mj-lt"/>
              </a:rPr>
              <a:t>non-centered response and time-dependence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1223" y="32766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X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90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3333CC"/>
                </a:solidFill>
              </a:rPr>
              <a:t>H</a:t>
            </a:r>
            <a:r>
              <a:rPr lang="en-US" sz="3600" dirty="0" smtClean="0">
                <a:solidFill>
                  <a:srgbClr val="3333CC"/>
                </a:solidFill>
              </a:rPr>
              <a:t>igh dimensionality implications on cloud-resolving satellite data assimilation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22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6002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algn="ctr">
              <a:buClr>
                <a:srgbClr val="3333CC"/>
              </a:buClr>
              <a:buSzPct val="125000"/>
            </a:pPr>
            <a:r>
              <a:rPr lang="en-US" sz="2000" b="1" dirty="0" smtClean="0">
                <a:latin typeface="+mj-lt"/>
              </a:rPr>
              <a:t>Computational and scientific challenge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219200" y="2286000"/>
            <a:ext cx="6477000" cy="3313331"/>
            <a:chOff x="1219200" y="1905000"/>
            <a:chExt cx="6477000" cy="3313331"/>
          </a:xfrm>
        </p:grpSpPr>
        <p:sp>
          <p:nvSpPr>
            <p:cNvPr id="4" name="Rectangle 3"/>
            <p:cNvSpPr/>
            <p:nvPr/>
          </p:nvSpPr>
          <p:spPr>
            <a:xfrm>
              <a:off x="1219200" y="1905000"/>
              <a:ext cx="6477000" cy="646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114300">
                <a:buClr>
                  <a:srgbClr val="3333CC"/>
                </a:buClr>
                <a:buSzPct val="125000"/>
              </a:pPr>
              <a:r>
                <a:rPr lang="en-US" b="1" dirty="0" smtClean="0">
                  <a:solidFill>
                    <a:srgbClr val="0000FF"/>
                  </a:solidFill>
                  <a:latin typeface="+mj-lt"/>
                </a:rPr>
                <a:t>Complex </a:t>
              </a:r>
              <a:r>
                <a:rPr lang="en-US" b="1" dirty="0">
                  <a:solidFill>
                    <a:srgbClr val="0000FF"/>
                  </a:solidFill>
                  <a:latin typeface="+mj-lt"/>
                </a:rPr>
                <a:t>cloud-resolving processes would most benefit from ensemble-based error covariance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19200" y="2895600"/>
              <a:ext cx="6477000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114300">
                <a:buClr>
                  <a:srgbClr val="3333CC"/>
                </a:buClr>
                <a:buSzPct val="125000"/>
              </a:pPr>
              <a:r>
                <a:rPr lang="en-US" b="1" dirty="0" smtClean="0">
                  <a:solidFill>
                    <a:srgbClr val="0000FF"/>
                  </a:solidFill>
                  <a:latin typeface="+mj-lt"/>
                </a:rPr>
                <a:t>Flow-dependent error </a:t>
              </a:r>
              <a:r>
                <a:rPr lang="en-US" b="1" dirty="0">
                  <a:solidFill>
                    <a:srgbClr val="0000FF"/>
                  </a:solidFill>
                  <a:latin typeface="+mj-lt"/>
                </a:rPr>
                <a:t>covariance requires ensemble forecasts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19200" y="3581400"/>
              <a:ext cx="6477000" cy="646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114300">
                <a:buClr>
                  <a:srgbClr val="3333CC"/>
                </a:buClr>
                <a:buSzPct val="125000"/>
              </a:pPr>
              <a:r>
                <a:rPr lang="en-US" b="1" dirty="0" smtClean="0">
                  <a:solidFill>
                    <a:srgbClr val="0000FF"/>
                  </a:solidFill>
                  <a:latin typeface="+mj-lt"/>
                </a:rPr>
                <a:t>Given </a:t>
              </a:r>
              <a:r>
                <a:rPr lang="en-US" b="1" dirty="0">
                  <a:solidFill>
                    <a:srgbClr val="0000FF"/>
                  </a:solidFill>
                  <a:latin typeface="+mj-lt"/>
                </a:rPr>
                <a:t>the high computational cost of cloud-resolving model, only a small number of ensemble forecasts is feasible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19200" y="4572000"/>
              <a:ext cx="6477000" cy="646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114300">
                <a:buClr>
                  <a:srgbClr val="3333CC"/>
                </a:buClr>
                <a:buSzPct val="125000"/>
              </a:pPr>
              <a:r>
                <a:rPr lang="en-US" b="1" dirty="0" smtClean="0">
                  <a:solidFill>
                    <a:srgbClr val="0000FF"/>
                  </a:solidFill>
                  <a:latin typeface="+mj-lt"/>
                </a:rPr>
                <a:t>Small </a:t>
              </a:r>
              <a:r>
                <a:rPr lang="en-US" b="1" dirty="0">
                  <a:solidFill>
                    <a:srgbClr val="0000FF"/>
                  </a:solidFill>
                  <a:latin typeface="+mj-lt"/>
                </a:rPr>
                <a:t>number of ensembles </a:t>
              </a:r>
              <a:r>
                <a:rPr lang="en-US" b="1" dirty="0" smtClean="0">
                  <a:solidFill>
                    <a:srgbClr val="0000FF"/>
                  </a:solidFill>
                  <a:latin typeface="+mj-lt"/>
                </a:rPr>
                <a:t>implies poorly </a:t>
              </a:r>
              <a:r>
                <a:rPr lang="en-US" b="1" dirty="0">
                  <a:solidFill>
                    <a:srgbClr val="0000FF"/>
                  </a:solidFill>
                  <a:latin typeface="+mj-lt"/>
                </a:rPr>
                <a:t>estimated forecast error covariance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495800" y="2590800"/>
              <a:ext cx="0" cy="304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495800" y="3276600"/>
              <a:ext cx="0" cy="304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495800" y="4267200"/>
              <a:ext cx="0" cy="304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876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48600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Typical </a:t>
            </a:r>
            <a:r>
              <a:rPr lang="en-US" sz="3600" dirty="0" smtClean="0">
                <a:solidFill>
                  <a:srgbClr val="3333CC"/>
                </a:solidFill>
              </a:rPr>
              <a:t>computational </a:t>
            </a:r>
            <a:r>
              <a:rPr lang="en-US" sz="3600" dirty="0" smtClean="0">
                <a:solidFill>
                  <a:srgbClr val="3333CC"/>
                </a:solidFill>
              </a:rPr>
              <a:t>approximation (model-space-VAR)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23</a:t>
            </a:fld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337628"/>
              </p:ext>
            </p:extLst>
          </p:nvPr>
        </p:nvGraphicFramePr>
        <p:xfrm>
          <a:off x="2438400" y="2971800"/>
          <a:ext cx="215741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85" name="Equation" r:id="rId3" imgW="1409700" imgH="254000" progId="Equation.DSMT4">
                  <p:embed/>
                </p:oleObj>
              </mc:Choice>
              <mc:Fallback>
                <p:oleObj name="Equation" r:id="rId3" imgW="14097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8400" y="2971800"/>
                        <a:ext cx="2157412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752600" y="1524000"/>
            <a:ext cx="4343400" cy="685800"/>
            <a:chOff x="1676400" y="1447800"/>
            <a:chExt cx="4343400" cy="685800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328377"/>
                </p:ext>
              </p:extLst>
            </p:nvPr>
          </p:nvGraphicFramePr>
          <p:xfrm>
            <a:off x="1828800" y="1600200"/>
            <a:ext cx="402431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86" name="Equation" r:id="rId5" imgW="2628900" imgH="254000" progId="Equation.DSMT4">
                    <p:embed/>
                  </p:oleObj>
                </mc:Choice>
                <mc:Fallback>
                  <p:oleObj name="Equation" r:id="rId5" imgW="2628900" imgH="254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28800" y="1600200"/>
                          <a:ext cx="4024313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/>
            <p:cNvSpPr/>
            <p:nvPr/>
          </p:nvSpPr>
          <p:spPr>
            <a:xfrm>
              <a:off x="1676400" y="1447800"/>
              <a:ext cx="4343400" cy="685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14400" y="2514600"/>
            <a:ext cx="4953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Neglect the impact of observations in matrix inversion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0600" y="3581400"/>
            <a:ext cx="4953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sz="1600" b="1" dirty="0" smtClean="0">
                <a:latin typeface="+mj-lt"/>
              </a:rPr>
              <a:t>Use iterative minimization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76400" y="4038600"/>
            <a:ext cx="4114800" cy="1447800"/>
            <a:chOff x="1676400" y="3733800"/>
            <a:chExt cx="4114800" cy="1447800"/>
          </a:xfrm>
        </p:grpSpPr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6353441"/>
                </p:ext>
              </p:extLst>
            </p:nvPr>
          </p:nvGraphicFramePr>
          <p:xfrm>
            <a:off x="3200400" y="3733800"/>
            <a:ext cx="874712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87" name="Equation" r:id="rId7" imgW="571500" imgH="228600" progId="Equation.DSMT4">
                    <p:embed/>
                  </p:oleObj>
                </mc:Choice>
                <mc:Fallback>
                  <p:oleObj name="Equation" r:id="rId7" imgW="571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00400" y="3733800"/>
                          <a:ext cx="874712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6631734"/>
                </p:ext>
              </p:extLst>
            </p:nvPr>
          </p:nvGraphicFramePr>
          <p:xfrm>
            <a:off x="2590800" y="4267200"/>
            <a:ext cx="2314575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88" name="Equation" r:id="rId9" imgW="1511300" imgH="254000" progId="Equation.DSMT4">
                    <p:embed/>
                  </p:oleObj>
                </mc:Choice>
                <mc:Fallback>
                  <p:oleObj name="Equation" r:id="rId9" imgW="1511300" imgH="254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590800" y="4267200"/>
                          <a:ext cx="2314575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2030468"/>
                </p:ext>
              </p:extLst>
            </p:nvPr>
          </p:nvGraphicFramePr>
          <p:xfrm>
            <a:off x="2895600" y="4724400"/>
            <a:ext cx="1477962" cy="309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89" name="Equation" r:id="rId11" imgW="965200" imgH="203200" progId="Equation.DSMT4">
                    <p:embed/>
                  </p:oleObj>
                </mc:Choice>
                <mc:Fallback>
                  <p:oleObj name="Equation" r:id="rId11" imgW="965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895600" y="4724400"/>
                          <a:ext cx="1477962" cy="309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1676400" y="3733800"/>
              <a:ext cx="4114800" cy="1447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9600" y="6172200"/>
            <a:ext cx="71628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4300" algn="ctr">
              <a:buClr>
                <a:srgbClr val="3333CC"/>
              </a:buClr>
              <a:buSzPct val="125000"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Simplify matrix formulation in order to accomplish matrix inversion </a:t>
            </a:r>
          </a:p>
        </p:txBody>
      </p:sp>
    </p:spTree>
    <p:extLst>
      <p:ext uri="{BB962C8B-B14F-4D97-AF65-F5344CB8AC3E}">
        <p14:creationId xmlns:p14="http://schemas.microsoft.com/office/powerpoint/2010/main" val="63202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48600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Typical</a:t>
            </a:r>
            <a:r>
              <a:rPr lang="en-US" sz="3600" dirty="0" smtClean="0">
                <a:solidFill>
                  <a:srgbClr val="3333CC"/>
                </a:solidFill>
              </a:rPr>
              <a:t> </a:t>
            </a:r>
            <a:r>
              <a:rPr lang="en-US" sz="3600" dirty="0" smtClean="0">
                <a:solidFill>
                  <a:srgbClr val="3333CC"/>
                </a:solidFill>
              </a:rPr>
              <a:t>computational approximation (ENS)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24</a:t>
            </a:fld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66800" y="1981200"/>
            <a:ext cx="6103938" cy="996950"/>
            <a:chOff x="1066800" y="2971800"/>
            <a:chExt cx="6103938" cy="996950"/>
          </a:xfrm>
        </p:grpSpPr>
        <p:sp>
          <p:nvSpPr>
            <p:cNvPr id="17" name="TextBox 16"/>
            <p:cNvSpPr txBox="1"/>
            <p:nvPr/>
          </p:nvSpPr>
          <p:spPr>
            <a:xfrm>
              <a:off x="1066800" y="2971800"/>
              <a:ext cx="5943600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14300">
                <a:buClr>
                  <a:srgbClr val="3333CC"/>
                </a:buClr>
                <a:buSzPct val="125000"/>
              </a:pPr>
              <a:r>
                <a:rPr lang="en-US" sz="1600" b="1" dirty="0" smtClean="0">
                  <a:latin typeface="+mj-lt"/>
                </a:rPr>
                <a:t>Define ensemble-based forecast error covariance in order to invert the matrix</a:t>
              </a: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0848021"/>
                </p:ext>
              </p:extLst>
            </p:nvPr>
          </p:nvGraphicFramePr>
          <p:xfrm>
            <a:off x="5791200" y="3581400"/>
            <a:ext cx="1379538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55" name="Equation" r:id="rId3" imgW="901700" imgH="254000" progId="Equation.DSMT4">
                    <p:embed/>
                  </p:oleObj>
                </mc:Choice>
                <mc:Fallback>
                  <p:oleObj name="Equation" r:id="rId3" imgW="901700" imgH="254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791200" y="3581400"/>
                          <a:ext cx="1379538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7176641"/>
                </p:ext>
              </p:extLst>
            </p:nvPr>
          </p:nvGraphicFramePr>
          <p:xfrm>
            <a:off x="1371600" y="3581400"/>
            <a:ext cx="3830637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56" name="Equation" r:id="rId5" imgW="2501900" imgH="254000" progId="Equation.DSMT4">
                    <p:embed/>
                  </p:oleObj>
                </mc:Choice>
                <mc:Fallback>
                  <p:oleObj name="Equation" r:id="rId5" imgW="2501900" imgH="254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1600" y="3581400"/>
                          <a:ext cx="3830637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2057400" y="3581400"/>
            <a:ext cx="4038600" cy="1524000"/>
            <a:chOff x="1600200" y="4191000"/>
            <a:chExt cx="4038600" cy="1524000"/>
          </a:xfrm>
        </p:grpSpPr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1807215"/>
                </p:ext>
              </p:extLst>
            </p:nvPr>
          </p:nvGraphicFramePr>
          <p:xfrm>
            <a:off x="3200400" y="4267200"/>
            <a:ext cx="874712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57" name="Equation" r:id="rId7" imgW="571500" imgH="228600" progId="Equation.DSMT4">
                    <p:embed/>
                  </p:oleObj>
                </mc:Choice>
                <mc:Fallback>
                  <p:oleObj name="Equation" r:id="rId7" imgW="571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00400" y="4267200"/>
                          <a:ext cx="874712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7984742"/>
                </p:ext>
              </p:extLst>
            </p:nvPr>
          </p:nvGraphicFramePr>
          <p:xfrm>
            <a:off x="1968500" y="4800600"/>
            <a:ext cx="3560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58" name="Equation" r:id="rId9" imgW="2324100" imgH="254000" progId="Equation.DSMT4">
                    <p:embed/>
                  </p:oleObj>
                </mc:Choice>
                <mc:Fallback>
                  <p:oleObj name="Equation" r:id="rId9" imgW="2324100" imgH="254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968500" y="4800600"/>
                          <a:ext cx="3560763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9820646"/>
                </p:ext>
              </p:extLst>
            </p:nvPr>
          </p:nvGraphicFramePr>
          <p:xfrm>
            <a:off x="2895600" y="5257800"/>
            <a:ext cx="1477962" cy="309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59" name="Equation" r:id="rId11" imgW="965200" imgH="203200" progId="Equation.DSMT4">
                    <p:embed/>
                  </p:oleObj>
                </mc:Choice>
                <mc:Fallback>
                  <p:oleObj name="Equation" r:id="rId11" imgW="965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895600" y="5257800"/>
                          <a:ext cx="1477962" cy="309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1600200" y="4191000"/>
              <a:ext cx="4038600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85800" y="5791200"/>
            <a:ext cx="7772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4300" algn="ctr">
              <a:buClr>
                <a:srgbClr val="3333CC"/>
              </a:buClr>
              <a:buSzPct val="125000"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Reduce the number of degrees of freedom in order to accomplish matrix inversion </a:t>
            </a:r>
          </a:p>
        </p:txBody>
      </p:sp>
    </p:spTree>
    <p:extLst>
      <p:ext uri="{BB962C8B-B14F-4D97-AF65-F5344CB8AC3E}">
        <p14:creationId xmlns:p14="http://schemas.microsoft.com/office/powerpoint/2010/main" val="316436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936104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latin typeface="+mj-lt"/>
              </a:rPr>
              <a:t>Error covariance localization is used in ensemble DA to increase the number of degrees of freedom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BEA10E-4BE0-4FC7-8856-FB15EB527F9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008112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dirty="0" smtClean="0">
                <a:solidFill>
                  <a:srgbClr val="0000FF"/>
                </a:solidFill>
                <a:cs typeface="Comic Sans MS"/>
              </a:rPr>
              <a:t>Error covariance localization and satellite radiance assimilation</a:t>
            </a:r>
            <a:endParaRPr lang="zh-CN" altLang="en-US" sz="3600" dirty="0">
              <a:solidFill>
                <a:srgbClr val="0000FF"/>
              </a:solidFill>
              <a:cs typeface="Comic Sans MS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115616" y="2348880"/>
            <a:ext cx="5006975" cy="1038225"/>
            <a:chOff x="432" y="2328"/>
            <a:chExt cx="5166" cy="1134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32" y="2328"/>
              <a:ext cx="1680" cy="816"/>
              <a:chOff x="816" y="2328"/>
              <a:chExt cx="2592" cy="816"/>
            </a:xfrm>
          </p:grpSpPr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1056" y="2400"/>
                <a:ext cx="2112" cy="688"/>
              </a:xfrm>
              <a:custGeom>
                <a:avLst/>
                <a:gdLst>
                  <a:gd name="T0" fmla="*/ 0 w 2688"/>
                  <a:gd name="T1" fmla="*/ 496 h 512"/>
                  <a:gd name="T2" fmla="*/ 144 w 2688"/>
                  <a:gd name="T3" fmla="*/ 496 h 512"/>
                  <a:gd name="T4" fmla="*/ 240 w 2688"/>
                  <a:gd name="T5" fmla="*/ 448 h 512"/>
                  <a:gd name="T6" fmla="*/ 336 w 2688"/>
                  <a:gd name="T7" fmla="*/ 304 h 512"/>
                  <a:gd name="T8" fmla="*/ 432 w 2688"/>
                  <a:gd name="T9" fmla="*/ 304 h 512"/>
                  <a:gd name="T10" fmla="*/ 528 w 2688"/>
                  <a:gd name="T11" fmla="*/ 304 h 512"/>
                  <a:gd name="T12" fmla="*/ 576 w 2688"/>
                  <a:gd name="T13" fmla="*/ 160 h 512"/>
                  <a:gd name="T14" fmla="*/ 672 w 2688"/>
                  <a:gd name="T15" fmla="*/ 256 h 512"/>
                  <a:gd name="T16" fmla="*/ 816 w 2688"/>
                  <a:gd name="T17" fmla="*/ 16 h 512"/>
                  <a:gd name="T18" fmla="*/ 864 w 2688"/>
                  <a:gd name="T19" fmla="*/ 160 h 512"/>
                  <a:gd name="T20" fmla="*/ 960 w 2688"/>
                  <a:gd name="T21" fmla="*/ 64 h 512"/>
                  <a:gd name="T22" fmla="*/ 1056 w 2688"/>
                  <a:gd name="T23" fmla="*/ 256 h 512"/>
                  <a:gd name="T24" fmla="*/ 1248 w 2688"/>
                  <a:gd name="T25" fmla="*/ 448 h 512"/>
                  <a:gd name="T26" fmla="*/ 1776 w 2688"/>
                  <a:gd name="T27" fmla="*/ 496 h 512"/>
                  <a:gd name="T28" fmla="*/ 2064 w 2688"/>
                  <a:gd name="T29" fmla="*/ 352 h 512"/>
                  <a:gd name="T30" fmla="*/ 2112 w 2688"/>
                  <a:gd name="T31" fmla="*/ 448 h 512"/>
                  <a:gd name="T32" fmla="*/ 2304 w 2688"/>
                  <a:gd name="T33" fmla="*/ 400 h 512"/>
                  <a:gd name="T34" fmla="*/ 2448 w 2688"/>
                  <a:gd name="T35" fmla="*/ 496 h 512"/>
                  <a:gd name="T36" fmla="*/ 2688 w 2688"/>
                  <a:gd name="T37" fmla="*/ 496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88" h="512">
                    <a:moveTo>
                      <a:pt x="0" y="496"/>
                    </a:moveTo>
                    <a:cubicBezTo>
                      <a:pt x="52" y="500"/>
                      <a:pt x="104" y="504"/>
                      <a:pt x="144" y="496"/>
                    </a:cubicBezTo>
                    <a:cubicBezTo>
                      <a:pt x="184" y="488"/>
                      <a:pt x="208" y="480"/>
                      <a:pt x="240" y="448"/>
                    </a:cubicBezTo>
                    <a:cubicBezTo>
                      <a:pt x="272" y="416"/>
                      <a:pt x="304" y="328"/>
                      <a:pt x="336" y="304"/>
                    </a:cubicBezTo>
                    <a:cubicBezTo>
                      <a:pt x="368" y="280"/>
                      <a:pt x="400" y="304"/>
                      <a:pt x="432" y="304"/>
                    </a:cubicBezTo>
                    <a:cubicBezTo>
                      <a:pt x="464" y="304"/>
                      <a:pt x="504" y="328"/>
                      <a:pt x="528" y="304"/>
                    </a:cubicBezTo>
                    <a:cubicBezTo>
                      <a:pt x="552" y="280"/>
                      <a:pt x="552" y="168"/>
                      <a:pt x="576" y="160"/>
                    </a:cubicBezTo>
                    <a:cubicBezTo>
                      <a:pt x="600" y="152"/>
                      <a:pt x="632" y="280"/>
                      <a:pt x="672" y="256"/>
                    </a:cubicBezTo>
                    <a:cubicBezTo>
                      <a:pt x="712" y="232"/>
                      <a:pt x="784" y="32"/>
                      <a:pt x="816" y="16"/>
                    </a:cubicBezTo>
                    <a:cubicBezTo>
                      <a:pt x="848" y="0"/>
                      <a:pt x="840" y="152"/>
                      <a:pt x="864" y="160"/>
                    </a:cubicBezTo>
                    <a:cubicBezTo>
                      <a:pt x="888" y="168"/>
                      <a:pt x="928" y="48"/>
                      <a:pt x="960" y="64"/>
                    </a:cubicBezTo>
                    <a:cubicBezTo>
                      <a:pt x="992" y="80"/>
                      <a:pt x="1008" y="192"/>
                      <a:pt x="1056" y="256"/>
                    </a:cubicBezTo>
                    <a:cubicBezTo>
                      <a:pt x="1104" y="320"/>
                      <a:pt x="1128" y="408"/>
                      <a:pt x="1248" y="448"/>
                    </a:cubicBezTo>
                    <a:cubicBezTo>
                      <a:pt x="1368" y="488"/>
                      <a:pt x="1640" y="512"/>
                      <a:pt x="1776" y="496"/>
                    </a:cubicBezTo>
                    <a:cubicBezTo>
                      <a:pt x="1912" y="480"/>
                      <a:pt x="2008" y="360"/>
                      <a:pt x="2064" y="352"/>
                    </a:cubicBezTo>
                    <a:cubicBezTo>
                      <a:pt x="2120" y="344"/>
                      <a:pt x="2072" y="440"/>
                      <a:pt x="2112" y="448"/>
                    </a:cubicBezTo>
                    <a:cubicBezTo>
                      <a:pt x="2152" y="456"/>
                      <a:pt x="2248" y="392"/>
                      <a:pt x="2304" y="400"/>
                    </a:cubicBezTo>
                    <a:cubicBezTo>
                      <a:pt x="2360" y="408"/>
                      <a:pt x="2384" y="480"/>
                      <a:pt x="2448" y="496"/>
                    </a:cubicBezTo>
                    <a:cubicBezTo>
                      <a:pt x="2512" y="512"/>
                      <a:pt x="2648" y="496"/>
                      <a:pt x="2688" y="496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816" y="3088"/>
                <a:ext cx="25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1680" y="232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2208" y="2352"/>
              <a:ext cx="1440" cy="816"/>
              <a:chOff x="2208" y="2328"/>
              <a:chExt cx="1440" cy="816"/>
            </a:xfrm>
          </p:grpSpPr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 flipV="1">
                <a:off x="2208" y="3080"/>
                <a:ext cx="1440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2"/>
              <p:cNvSpPr>
                <a:spLocks/>
              </p:cNvSpPr>
              <p:nvPr/>
            </p:nvSpPr>
            <p:spPr bwMode="auto">
              <a:xfrm>
                <a:off x="2280" y="2480"/>
                <a:ext cx="1200" cy="592"/>
              </a:xfrm>
              <a:custGeom>
                <a:avLst/>
                <a:gdLst>
                  <a:gd name="T0" fmla="*/ 0 w 1536"/>
                  <a:gd name="T1" fmla="*/ 688 h 688"/>
                  <a:gd name="T2" fmla="*/ 192 w 1536"/>
                  <a:gd name="T3" fmla="*/ 640 h 688"/>
                  <a:gd name="T4" fmla="*/ 432 w 1536"/>
                  <a:gd name="T5" fmla="*/ 400 h 688"/>
                  <a:gd name="T6" fmla="*/ 624 w 1536"/>
                  <a:gd name="T7" fmla="*/ 64 h 688"/>
                  <a:gd name="T8" fmla="*/ 816 w 1536"/>
                  <a:gd name="T9" fmla="*/ 16 h 688"/>
                  <a:gd name="T10" fmla="*/ 912 w 1536"/>
                  <a:gd name="T11" fmla="*/ 112 h 688"/>
                  <a:gd name="T12" fmla="*/ 1008 w 1536"/>
                  <a:gd name="T13" fmla="*/ 304 h 688"/>
                  <a:gd name="T14" fmla="*/ 1104 w 1536"/>
                  <a:gd name="T15" fmla="*/ 448 h 688"/>
                  <a:gd name="T16" fmla="*/ 1248 w 1536"/>
                  <a:gd name="T17" fmla="*/ 592 h 688"/>
                  <a:gd name="T18" fmla="*/ 1536 w 1536"/>
                  <a:gd name="T19" fmla="*/ 688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6" h="688">
                    <a:moveTo>
                      <a:pt x="0" y="688"/>
                    </a:moveTo>
                    <a:cubicBezTo>
                      <a:pt x="60" y="688"/>
                      <a:pt x="120" y="688"/>
                      <a:pt x="192" y="640"/>
                    </a:cubicBezTo>
                    <a:cubicBezTo>
                      <a:pt x="264" y="592"/>
                      <a:pt x="360" y="496"/>
                      <a:pt x="432" y="400"/>
                    </a:cubicBezTo>
                    <a:cubicBezTo>
                      <a:pt x="504" y="304"/>
                      <a:pt x="560" y="128"/>
                      <a:pt x="624" y="64"/>
                    </a:cubicBezTo>
                    <a:cubicBezTo>
                      <a:pt x="688" y="0"/>
                      <a:pt x="768" y="8"/>
                      <a:pt x="816" y="16"/>
                    </a:cubicBezTo>
                    <a:cubicBezTo>
                      <a:pt x="864" y="24"/>
                      <a:pt x="880" y="64"/>
                      <a:pt x="912" y="112"/>
                    </a:cubicBezTo>
                    <a:cubicBezTo>
                      <a:pt x="944" y="160"/>
                      <a:pt x="976" y="248"/>
                      <a:pt x="1008" y="304"/>
                    </a:cubicBezTo>
                    <a:cubicBezTo>
                      <a:pt x="1040" y="360"/>
                      <a:pt x="1064" y="400"/>
                      <a:pt x="1104" y="448"/>
                    </a:cubicBezTo>
                    <a:cubicBezTo>
                      <a:pt x="1144" y="496"/>
                      <a:pt x="1176" y="552"/>
                      <a:pt x="1248" y="592"/>
                    </a:cubicBezTo>
                    <a:cubicBezTo>
                      <a:pt x="1320" y="632"/>
                      <a:pt x="1428" y="660"/>
                      <a:pt x="1536" y="688"/>
                    </a:cubicBezTo>
                  </a:path>
                </a:pathLst>
              </a:custGeom>
              <a:noFill/>
              <a:ln w="19050" cmpd="sng">
                <a:solidFill>
                  <a:srgbClr val="3399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13"/>
              <p:cNvSpPr>
                <a:spLocks noChangeShapeType="1"/>
              </p:cNvSpPr>
              <p:nvPr/>
            </p:nvSpPr>
            <p:spPr bwMode="auto">
              <a:xfrm>
                <a:off x="2880" y="232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3600" y="273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1959" y="2590"/>
              <a:ext cx="271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latin typeface="Arial" charset="0"/>
                </a:rPr>
                <a:t>+</a:t>
              </a:r>
            </a:p>
          </p:txBody>
        </p:sp>
        <p:grpSp>
          <p:nvGrpSpPr>
            <p:cNvPr id="12" name="Group 16"/>
            <p:cNvGrpSpPr>
              <a:grpSpLocks/>
            </p:cNvGrpSpPr>
            <p:nvPr/>
          </p:nvGrpSpPr>
          <p:grpSpPr bwMode="auto">
            <a:xfrm>
              <a:off x="4032" y="2328"/>
              <a:ext cx="1536" cy="816"/>
              <a:chOff x="4032" y="2328"/>
              <a:chExt cx="1536" cy="816"/>
            </a:xfrm>
          </p:grpSpPr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 flipV="1">
                <a:off x="4032" y="3072"/>
                <a:ext cx="1536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8"/>
              <p:cNvSpPr>
                <a:spLocks noChangeShapeType="1"/>
              </p:cNvSpPr>
              <p:nvPr/>
            </p:nvSpPr>
            <p:spPr bwMode="auto">
              <a:xfrm>
                <a:off x="4752" y="232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128" y="2496"/>
                <a:ext cx="1248" cy="576"/>
              </a:xfrm>
              <a:custGeom>
                <a:avLst/>
                <a:gdLst>
                  <a:gd name="T0" fmla="*/ 0 w 1248"/>
                  <a:gd name="T1" fmla="*/ 592 h 600"/>
                  <a:gd name="T2" fmla="*/ 96 w 1248"/>
                  <a:gd name="T3" fmla="*/ 544 h 600"/>
                  <a:gd name="T4" fmla="*/ 288 w 1248"/>
                  <a:gd name="T5" fmla="*/ 400 h 600"/>
                  <a:gd name="T6" fmla="*/ 384 w 1248"/>
                  <a:gd name="T7" fmla="*/ 160 h 600"/>
                  <a:gd name="T8" fmla="*/ 480 w 1248"/>
                  <a:gd name="T9" fmla="*/ 112 h 600"/>
                  <a:gd name="T10" fmla="*/ 576 w 1248"/>
                  <a:gd name="T11" fmla="*/ 16 h 600"/>
                  <a:gd name="T12" fmla="*/ 624 w 1248"/>
                  <a:gd name="T13" fmla="*/ 16 h 600"/>
                  <a:gd name="T14" fmla="*/ 720 w 1248"/>
                  <a:gd name="T15" fmla="*/ 64 h 600"/>
                  <a:gd name="T16" fmla="*/ 816 w 1248"/>
                  <a:gd name="T17" fmla="*/ 208 h 600"/>
                  <a:gd name="T18" fmla="*/ 864 w 1248"/>
                  <a:gd name="T19" fmla="*/ 400 h 600"/>
                  <a:gd name="T20" fmla="*/ 1056 w 1248"/>
                  <a:gd name="T21" fmla="*/ 544 h 600"/>
                  <a:gd name="T22" fmla="*/ 1200 w 1248"/>
                  <a:gd name="T23" fmla="*/ 592 h 600"/>
                  <a:gd name="T24" fmla="*/ 1248 w 1248"/>
                  <a:gd name="T25" fmla="*/ 592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8" h="600">
                    <a:moveTo>
                      <a:pt x="0" y="592"/>
                    </a:moveTo>
                    <a:cubicBezTo>
                      <a:pt x="24" y="584"/>
                      <a:pt x="48" y="576"/>
                      <a:pt x="96" y="544"/>
                    </a:cubicBezTo>
                    <a:cubicBezTo>
                      <a:pt x="144" y="512"/>
                      <a:pt x="240" y="464"/>
                      <a:pt x="288" y="400"/>
                    </a:cubicBezTo>
                    <a:cubicBezTo>
                      <a:pt x="336" y="336"/>
                      <a:pt x="352" y="208"/>
                      <a:pt x="384" y="160"/>
                    </a:cubicBezTo>
                    <a:cubicBezTo>
                      <a:pt x="416" y="112"/>
                      <a:pt x="448" y="136"/>
                      <a:pt x="480" y="112"/>
                    </a:cubicBezTo>
                    <a:cubicBezTo>
                      <a:pt x="512" y="88"/>
                      <a:pt x="552" y="32"/>
                      <a:pt x="576" y="16"/>
                    </a:cubicBezTo>
                    <a:cubicBezTo>
                      <a:pt x="600" y="0"/>
                      <a:pt x="600" y="8"/>
                      <a:pt x="624" y="16"/>
                    </a:cubicBezTo>
                    <a:cubicBezTo>
                      <a:pt x="648" y="24"/>
                      <a:pt x="688" y="32"/>
                      <a:pt x="720" y="64"/>
                    </a:cubicBezTo>
                    <a:cubicBezTo>
                      <a:pt x="752" y="96"/>
                      <a:pt x="792" y="152"/>
                      <a:pt x="816" y="208"/>
                    </a:cubicBezTo>
                    <a:cubicBezTo>
                      <a:pt x="840" y="264"/>
                      <a:pt x="824" y="344"/>
                      <a:pt x="864" y="400"/>
                    </a:cubicBezTo>
                    <a:cubicBezTo>
                      <a:pt x="904" y="456"/>
                      <a:pt x="1000" y="512"/>
                      <a:pt x="1056" y="544"/>
                    </a:cubicBezTo>
                    <a:cubicBezTo>
                      <a:pt x="1112" y="576"/>
                      <a:pt x="1168" y="584"/>
                      <a:pt x="1200" y="592"/>
                    </a:cubicBezTo>
                    <a:cubicBezTo>
                      <a:pt x="1232" y="600"/>
                      <a:pt x="1240" y="596"/>
                      <a:pt x="1248" y="592"/>
                    </a:cubicBezTo>
                  </a:path>
                </a:pathLst>
              </a:custGeom>
              <a:noFill/>
              <a:ln w="25400" cmpd="sng">
                <a:solidFill>
                  <a:srgbClr val="333399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479" y="3225"/>
              <a:ext cx="1344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1"/>
                <a:t>Original error covariance</a:t>
              </a:r>
              <a:endParaRPr lang="en-US" sz="800"/>
            </a:p>
          </p:txBody>
        </p: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2352" y="3225"/>
              <a:ext cx="1054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1"/>
                <a:t>Localizing function</a:t>
              </a:r>
              <a:endParaRPr lang="en-US" sz="800"/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3985" y="3228"/>
              <a:ext cx="1613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1"/>
                <a:t>Final localized error covariance</a:t>
              </a:r>
              <a:endParaRPr lang="en-US" sz="800"/>
            </a:p>
          </p:txBody>
        </p:sp>
      </p:grpSp>
      <p:sp>
        <p:nvSpPr>
          <p:cNvPr id="25" name="内容占位符 2"/>
          <p:cNvSpPr txBox="1">
            <a:spLocks/>
          </p:cNvSpPr>
          <p:nvPr/>
        </p:nvSpPr>
        <p:spPr>
          <a:xfrm>
            <a:off x="533400" y="3886200"/>
            <a:ext cx="5544616" cy="12359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zh-CN" sz="2000" dirty="0" smtClean="0">
                <a:latin typeface="+mj-lt"/>
              </a:rPr>
              <a:t>Localization implies local impact of observations. However, satellite radiances are vertically integrated observations!</a:t>
            </a:r>
          </a:p>
        </p:txBody>
      </p:sp>
      <p:grpSp>
        <p:nvGrpSpPr>
          <p:cNvPr id="26" name="Group 29"/>
          <p:cNvGrpSpPr>
            <a:grpSpLocks/>
          </p:cNvGrpSpPr>
          <p:nvPr/>
        </p:nvGrpSpPr>
        <p:grpSpPr bwMode="auto">
          <a:xfrm>
            <a:off x="6442075" y="3068960"/>
            <a:ext cx="2701925" cy="2654140"/>
            <a:chOff x="3600" y="2463"/>
            <a:chExt cx="2095" cy="1641"/>
          </a:xfrm>
        </p:grpSpPr>
        <p:pic>
          <p:nvPicPr>
            <p:cNvPr id="27" name="Picture 30" descr="msg1-wf-mls-nad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640"/>
              <a:ext cx="2095" cy="1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3792" y="2463"/>
              <a:ext cx="1837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  <a:cs typeface="ＭＳ Ｐゴシック" charset="0"/>
                </a:rPr>
                <a:t>Meteosat Second Generation</a:t>
              </a:r>
              <a:endParaRPr lang="en-US" sz="1600">
                <a:latin typeface="Arial" charset="0"/>
                <a:cs typeface="ＭＳ Ｐゴシック" charset="0"/>
              </a:endParaRPr>
            </a:p>
          </p:txBody>
        </p:sp>
      </p:grpSp>
      <p:sp>
        <p:nvSpPr>
          <p:cNvPr id="29" name="内容占位符 2"/>
          <p:cNvSpPr txBox="1">
            <a:spLocks/>
          </p:cNvSpPr>
          <p:nvPr/>
        </p:nvSpPr>
        <p:spPr>
          <a:xfrm>
            <a:off x="2133600" y="5791200"/>
            <a:ext cx="4495800" cy="739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altLang="zh-CN" sz="2000" b="1" dirty="0" smtClean="0">
                <a:latin typeface="+mj-lt"/>
              </a:rPr>
              <a:t>Need to pay special attention to vertical localization in Ensemble and Hybrid  DA</a:t>
            </a:r>
          </a:p>
        </p:txBody>
      </p:sp>
    </p:spTree>
    <p:extLst>
      <p:ext uri="{BB962C8B-B14F-4D97-AF65-F5344CB8AC3E}">
        <p14:creationId xmlns:p14="http://schemas.microsoft.com/office/powerpoint/2010/main" val="367976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1919064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latin typeface="+mj-lt"/>
              </a:rPr>
              <a:t>Biases in radiance innovations [</a:t>
            </a:r>
            <a:r>
              <a:rPr lang="en-US" altLang="zh-CN" sz="2000" i="1" dirty="0" smtClean="0">
                <a:latin typeface="+mj-lt"/>
              </a:rPr>
              <a:t>y</a:t>
            </a:r>
            <a:r>
              <a:rPr lang="en-US" altLang="zh-CN" sz="2000" dirty="0" smtClean="0">
                <a:latin typeface="+mj-lt"/>
              </a:rPr>
              <a:t>-</a:t>
            </a:r>
            <a:r>
              <a:rPr lang="en-US" altLang="zh-CN" sz="2000" i="1" dirty="0" smtClean="0">
                <a:latin typeface="+mj-lt"/>
              </a:rPr>
              <a:t>h</a:t>
            </a:r>
            <a:r>
              <a:rPr lang="en-US" altLang="zh-CN" sz="2000" dirty="0" smtClean="0">
                <a:latin typeface="+mj-lt"/>
              </a:rPr>
              <a:t>(</a:t>
            </a:r>
            <a:r>
              <a:rPr lang="en-US" altLang="zh-CN" sz="2000" i="1" dirty="0" smtClean="0">
                <a:latin typeface="+mj-lt"/>
              </a:rPr>
              <a:t>x</a:t>
            </a:r>
            <a:r>
              <a:rPr lang="en-US" altLang="zh-CN" sz="2000" dirty="0" smtClean="0">
                <a:latin typeface="+mj-lt"/>
              </a:rPr>
              <a:t>)] are mainly caused by systematic errors in prediction model inputs to </a:t>
            </a:r>
            <a:r>
              <a:rPr lang="en-US" altLang="zh-CN" sz="2000" dirty="0" err="1" smtClean="0">
                <a:latin typeface="+mj-lt"/>
              </a:rPr>
              <a:t>radiative</a:t>
            </a:r>
            <a:r>
              <a:rPr lang="en-US" altLang="zh-CN" sz="2000" dirty="0" smtClean="0">
                <a:latin typeface="+mj-lt"/>
              </a:rPr>
              <a:t> transfer model</a:t>
            </a:r>
          </a:p>
          <a:p>
            <a:pPr marL="109728" indent="0">
              <a:buNone/>
            </a:pPr>
            <a:r>
              <a:rPr lang="en-US" altLang="zh-CN" sz="2400" dirty="0"/>
              <a:t>	</a:t>
            </a:r>
            <a:r>
              <a:rPr lang="en-US" altLang="zh-CN" sz="1800" dirty="0" smtClean="0"/>
              <a:t>- biased surface conditions (e.g., skin temperature)</a:t>
            </a:r>
          </a:p>
          <a:p>
            <a:pPr marL="109728" indent="0">
              <a:buNone/>
            </a:pPr>
            <a:r>
              <a:rPr lang="en-US" altLang="zh-CN" sz="1800" dirty="0"/>
              <a:t>	</a:t>
            </a:r>
            <a:r>
              <a:rPr lang="en-US" altLang="zh-CN" sz="1800" dirty="0" smtClean="0"/>
              <a:t>- excessive snow or ice content</a:t>
            </a:r>
          </a:p>
          <a:p>
            <a:pPr marL="109728" indent="0">
              <a:buNone/>
            </a:pPr>
            <a:r>
              <a:rPr lang="en-US" altLang="zh-CN" sz="1800" dirty="0"/>
              <a:t>	</a:t>
            </a:r>
            <a:r>
              <a:rPr lang="en-US" altLang="zh-CN" sz="1800" dirty="0" smtClean="0"/>
              <a:t>- excessive precipitation near boundaries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BEA10E-4BE0-4FC7-8856-FB15EB527F9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873968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dirty="0">
                <a:solidFill>
                  <a:srgbClr val="0000FF"/>
                </a:solidFill>
                <a:cs typeface="Comic Sans MS"/>
              </a:rPr>
              <a:t>R</a:t>
            </a:r>
            <a:r>
              <a:rPr lang="en-US" altLang="zh-CN" sz="3600" dirty="0" smtClean="0">
                <a:solidFill>
                  <a:srgbClr val="0000FF"/>
                </a:solidFill>
                <a:cs typeface="Comic Sans MS"/>
              </a:rPr>
              <a:t>adiance bias correction</a:t>
            </a:r>
            <a:endParaRPr lang="zh-CN" altLang="en-US" sz="3600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152400" y="3581400"/>
            <a:ext cx="5328592" cy="465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zh-CN" sz="2000" dirty="0" smtClean="0">
                <a:latin typeface="+mj-lt"/>
              </a:rPr>
              <a:t>Typical approach is to use linear regression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568449"/>
              </p:ext>
            </p:extLst>
          </p:nvPr>
        </p:nvGraphicFramePr>
        <p:xfrm>
          <a:off x="1115616" y="4509120"/>
          <a:ext cx="2779713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03" name="Equation" r:id="rId4" imgW="1320800" imgH="368300" progId="Equation.DSMT4">
                  <p:embed/>
                </p:oleObj>
              </mc:Choice>
              <mc:Fallback>
                <p:oleObj name="Equation" r:id="rId4" imgW="13208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5616" y="4509120"/>
                        <a:ext cx="2779713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4" descr="skinT_1918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"/>
          <a:stretch>
            <a:fillRect/>
          </a:stretch>
        </p:blipFill>
        <p:spPr bwMode="auto">
          <a:xfrm>
            <a:off x="5436096" y="4010645"/>
            <a:ext cx="3429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5580112" y="3645024"/>
            <a:ext cx="320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latin typeface="Arial" charset="0"/>
                <a:cs typeface="ＭＳ Ｐゴシック" charset="0"/>
              </a:rPr>
              <a:t>WRF skin temperature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latin typeface="Arial" charset="0"/>
                <a:cs typeface="ＭＳ Ｐゴシック" charset="0"/>
              </a:rPr>
              <a:t>Input to RTM  2009-09-19-18z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43608" y="5301208"/>
            <a:ext cx="3452192" cy="936104"/>
            <a:chOff x="1043608" y="5301208"/>
            <a:chExt cx="3452192" cy="936104"/>
          </a:xfrm>
        </p:grpSpPr>
        <p:sp>
          <p:nvSpPr>
            <p:cNvPr id="33" name="Rectangle 2"/>
            <p:cNvSpPr txBox="1">
              <a:spLocks noChangeArrowheads="1"/>
            </p:cNvSpPr>
            <p:nvPr/>
          </p:nvSpPr>
          <p:spPr>
            <a:xfrm>
              <a:off x="1043608" y="5301208"/>
              <a:ext cx="3452192" cy="936104"/>
            </a:xfrm>
            <a:prstGeom prst="rect">
              <a:avLst/>
            </a:prstGeom>
            <a:noFill/>
            <a:ln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  <a:buSzPct val="100000"/>
                <a:buFont typeface="Courier New"/>
                <a:buChar char="o"/>
                <a:defRPr/>
              </a:pPr>
              <a:r>
                <a:rPr lang="en-US" altLang="zh-CN" sz="2000" i="1" dirty="0" smtClean="0">
                  <a:latin typeface="Times New Roman" pitchFamily="18" charset="0"/>
                  <a:ea typeface="宋体" pitchFamily="2" charset="-122"/>
                </a:rPr>
                <a:t>p = predictor </a:t>
              </a:r>
              <a:endParaRPr lang="en-US" altLang="zh-CN" sz="2000" i="1" dirty="0">
                <a:latin typeface="Times New Roman" pitchFamily="18" charset="0"/>
                <a:ea typeface="宋体" pitchFamily="2" charset="-122"/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  <a:buSzPct val="100000"/>
                <a:buFont typeface="Courier New"/>
                <a:buChar char="o"/>
                <a:defRPr/>
              </a:pPr>
              <a:r>
                <a:rPr lang="en-US" altLang="zh-CN" sz="2000" dirty="0" smtClean="0">
                  <a:latin typeface="Times New Roman" pitchFamily="18" charset="0"/>
                  <a:ea typeface="宋体" pitchFamily="2" charset="-122"/>
                </a:rPr>
                <a:t>   = regression parameter</a:t>
              </a:r>
              <a:endParaRPr lang="en-US" altLang="zh-CN" sz="2000" i="1" dirty="0" smtClean="0">
                <a:latin typeface="Times New Roman" pitchFamily="18" charset="0"/>
                <a:ea typeface="宋体" pitchFamily="2" charset="-122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2153786"/>
                </p:ext>
              </p:extLst>
            </p:nvPr>
          </p:nvGraphicFramePr>
          <p:xfrm>
            <a:off x="1371600" y="5715000"/>
            <a:ext cx="293687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804" name="Equation" r:id="rId7" imgW="139700" imgH="203200" progId="Equation.DSMT4">
                    <p:embed/>
                  </p:oleObj>
                </mc:Choice>
                <mc:Fallback>
                  <p:oleObj name="Equation" r:id="rId7" imgW="1397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71600" y="5715000"/>
                          <a:ext cx="293687" cy="425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4994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3600" dirty="0" smtClean="0">
                <a:effectLst/>
              </a:rPr>
              <a:t>Maximum Likelihood Ensemble Filter (MLEF): 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Forecast</a:t>
            </a: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439324" name="Group 28"/>
          <p:cNvGrpSpPr>
            <a:grpSpLocks/>
          </p:cNvGrpSpPr>
          <p:nvPr/>
        </p:nvGrpSpPr>
        <p:grpSpPr bwMode="auto">
          <a:xfrm>
            <a:off x="762000" y="1371600"/>
            <a:ext cx="7848600" cy="1981200"/>
            <a:chOff x="528" y="624"/>
            <a:chExt cx="4944" cy="1248"/>
          </a:xfrm>
        </p:grpSpPr>
        <p:sp>
          <p:nvSpPr>
            <p:cNvPr id="439300" name="Rectangle 4"/>
            <p:cNvSpPr>
              <a:spLocks noChangeArrowheads="1"/>
            </p:cNvSpPr>
            <p:nvPr/>
          </p:nvSpPr>
          <p:spPr bwMode="auto">
            <a:xfrm>
              <a:off x="528" y="624"/>
              <a:ext cx="4848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buClr>
                  <a:schemeClr val="tx1"/>
                </a:buClr>
                <a:buSzTx/>
                <a:buFontTx/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Times New Roman" charset="0"/>
                </a:rPr>
                <a:t>In KF, the forecast error column is a forecast of the analysis error column</a:t>
              </a:r>
              <a:endParaRPr lang="en-US" sz="1800" b="1" dirty="0">
                <a:solidFill>
                  <a:srgbClr val="333399"/>
                </a:solidFill>
                <a:latin typeface="Times New Roman" charset="0"/>
              </a:endParaRPr>
            </a:p>
          </p:txBody>
        </p:sp>
        <p:grpSp>
          <p:nvGrpSpPr>
            <p:cNvPr id="439305" name="Group 9"/>
            <p:cNvGrpSpPr>
              <a:grpSpLocks/>
            </p:cNvGrpSpPr>
            <p:nvPr/>
          </p:nvGrpSpPr>
          <p:grpSpPr bwMode="auto">
            <a:xfrm>
              <a:off x="960" y="912"/>
              <a:ext cx="3914" cy="208"/>
              <a:chOff x="1056" y="1488"/>
              <a:chExt cx="3914" cy="208"/>
            </a:xfrm>
          </p:grpSpPr>
          <p:graphicFrame>
            <p:nvGraphicFramePr>
              <p:cNvPr id="439306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1860240"/>
                  </p:ext>
                </p:extLst>
              </p:nvPr>
            </p:nvGraphicFramePr>
            <p:xfrm>
              <a:off x="1056" y="1488"/>
              <a:ext cx="718" cy="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63" name="Equation" r:id="rId3" imgW="800100" imgH="254000" progId="Equation.DSMT4">
                      <p:embed/>
                    </p:oleObj>
                  </mc:Choice>
                  <mc:Fallback>
                    <p:oleObj name="Equation" r:id="rId3" imgW="800100" imgH="254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56" y="1488"/>
                            <a:ext cx="718" cy="1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80808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9307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6733207"/>
                  </p:ext>
                </p:extLst>
              </p:nvPr>
            </p:nvGraphicFramePr>
            <p:xfrm>
              <a:off x="2352" y="1488"/>
              <a:ext cx="2618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64" name="Equation" r:id="rId5" imgW="2921000" imgH="266700" progId="Equation.DSMT4">
                      <p:embed/>
                    </p:oleObj>
                  </mc:Choice>
                  <mc:Fallback>
                    <p:oleObj name="Equation" r:id="rId5" imgW="2921000" imgH="2667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52" y="1488"/>
                            <a:ext cx="2618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80808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930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0884507"/>
                  </p:ext>
                </p:extLst>
              </p:nvPr>
            </p:nvGraphicFramePr>
            <p:xfrm>
              <a:off x="1968" y="1536"/>
              <a:ext cx="171" cy="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65" name="Equation" r:id="rId7" imgW="190500" imgH="139700" progId="Equation.DSMT4">
                      <p:embed/>
                    </p:oleObj>
                  </mc:Choice>
                  <mc:Fallback>
                    <p:oleObj name="Equation" r:id="rId7" imgW="190500" imgH="1397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8" y="1536"/>
                            <a:ext cx="171" cy="1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80808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9314" name="Group 18"/>
            <p:cNvGrpSpPr>
              <a:grpSpLocks/>
            </p:cNvGrpSpPr>
            <p:nvPr/>
          </p:nvGrpSpPr>
          <p:grpSpPr bwMode="auto">
            <a:xfrm>
              <a:off x="576" y="1392"/>
              <a:ext cx="4896" cy="480"/>
              <a:chOff x="720" y="1632"/>
              <a:chExt cx="4896" cy="480"/>
            </a:xfrm>
          </p:grpSpPr>
          <p:grpSp>
            <p:nvGrpSpPr>
              <p:cNvPr id="439315" name="Group 19"/>
              <p:cNvGrpSpPr>
                <a:grpSpLocks/>
              </p:cNvGrpSpPr>
              <p:nvPr/>
            </p:nvGrpSpPr>
            <p:grpSpPr bwMode="auto">
              <a:xfrm>
                <a:off x="768" y="1680"/>
                <a:ext cx="4848" cy="404"/>
                <a:chOff x="624" y="1968"/>
                <a:chExt cx="4848" cy="404"/>
              </a:xfrm>
            </p:grpSpPr>
            <p:sp>
              <p:nvSpPr>
                <p:cNvPr id="439316" name="Rectangle 20"/>
                <p:cNvSpPr>
                  <a:spLocks noChangeArrowheads="1"/>
                </p:cNvSpPr>
                <p:nvPr/>
              </p:nvSpPr>
              <p:spPr bwMode="auto">
                <a:xfrm>
                  <a:off x="624" y="1968"/>
                  <a:ext cx="4848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buClr>
                      <a:schemeClr val="tx1"/>
                    </a:buClr>
                    <a:buSzTx/>
                    <a:buFontTx/>
                    <a:buNone/>
                  </a:pPr>
                  <a:r>
                    <a:rPr lang="en-US" sz="1800" b="1" dirty="0">
                      <a:solidFill>
                        <a:schemeClr val="tx1"/>
                      </a:solidFill>
                      <a:latin typeface="Times New Roman" charset="0"/>
                    </a:rPr>
                    <a:t>Since                                    spans the analysis uncertainty subspace, one can say that uncertainty is transported in time by a (linear) model </a:t>
                  </a:r>
                  <a:r>
                    <a:rPr lang="en-US" sz="1800" i="1" dirty="0">
                      <a:solidFill>
                        <a:schemeClr val="tx1"/>
                      </a:solidFill>
                      <a:latin typeface="Times New Roman" charset="0"/>
                    </a:rPr>
                    <a:t>M</a:t>
                  </a:r>
                  <a:r>
                    <a:rPr lang="en-US" sz="1800" b="1" dirty="0">
                      <a:solidFill>
                        <a:schemeClr val="tx1"/>
                      </a:solidFill>
                      <a:latin typeface="Times New Roman" charset="0"/>
                    </a:rPr>
                    <a:t>   </a:t>
                  </a:r>
                </a:p>
              </p:txBody>
            </p:sp>
            <p:graphicFrame>
              <p:nvGraphicFramePr>
                <p:cNvPr id="439317" name="Object 21"/>
                <p:cNvGraphicFramePr>
                  <a:graphicFrameLocks noChangeAspect="1"/>
                </p:cNvGraphicFramePr>
                <p:nvPr/>
              </p:nvGraphicFramePr>
              <p:xfrm>
                <a:off x="1152" y="1968"/>
                <a:ext cx="1094" cy="2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266" name="Equation" r:id="rId9" imgW="1219200" imgH="266700" progId="Equation.DSMT4">
                        <p:embed/>
                      </p:oleObj>
                    </mc:Choice>
                    <mc:Fallback>
                      <p:oleObj name="Equation" r:id="rId9" imgW="1219200" imgH="2667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52" y="1968"/>
                              <a:ext cx="1094" cy="21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CC99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439318" name="Rectangle 22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4800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9323" name="Group 27"/>
          <p:cNvGrpSpPr>
            <a:grpSpLocks/>
          </p:cNvGrpSpPr>
          <p:nvPr/>
        </p:nvGrpSpPr>
        <p:grpSpPr bwMode="auto">
          <a:xfrm>
            <a:off x="457200" y="3657600"/>
            <a:ext cx="8382000" cy="2819400"/>
            <a:chOff x="384" y="2304"/>
            <a:chExt cx="5280" cy="1776"/>
          </a:xfrm>
        </p:grpSpPr>
        <p:sp>
          <p:nvSpPr>
            <p:cNvPr id="439301" name="Rectangle 5"/>
            <p:cNvSpPr>
              <a:spLocks noChangeArrowheads="1"/>
            </p:cNvSpPr>
            <p:nvPr/>
          </p:nvSpPr>
          <p:spPr bwMode="auto">
            <a:xfrm>
              <a:off x="576" y="3744"/>
              <a:ext cx="480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buClr>
                  <a:schemeClr val="tx1"/>
                </a:buClr>
                <a:buSzTx/>
                <a:buFontTx/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Times New Roman" charset="0"/>
                </a:rPr>
                <a:t>Each uncertainty column vector is a member of </a:t>
              </a:r>
              <a:r>
                <a:rPr lang="en-US" sz="1800" b="1" dirty="0" smtClean="0">
                  <a:solidFill>
                    <a:schemeClr val="tx1"/>
                  </a:solidFill>
                  <a:latin typeface="Times New Roman" charset="0"/>
                </a:rPr>
                <a:t>an</a:t>
              </a:r>
              <a:r>
                <a:rPr lang="ja-JP" altLang="en-US" sz="1800" b="1" dirty="0" smtClean="0">
                  <a:solidFill>
                    <a:schemeClr val="tx1"/>
                  </a:solidFill>
                  <a:latin typeface="Arial"/>
                </a:rPr>
                <a:t>“</a:t>
              </a:r>
              <a:r>
                <a:rPr lang="en-US" sz="1800" b="1" dirty="0">
                  <a:solidFill>
                    <a:schemeClr val="tx1"/>
                  </a:solidFill>
                  <a:latin typeface="Times New Roman" charset="0"/>
                </a:rPr>
                <a:t>ensemble</a:t>
              </a:r>
              <a:r>
                <a:rPr lang="ja-JP" altLang="en-US" sz="1800" b="1" dirty="0">
                  <a:solidFill>
                    <a:schemeClr val="tx1"/>
                  </a:solidFill>
                  <a:latin typeface="Arial"/>
                </a:rPr>
                <a:t>”</a:t>
              </a:r>
              <a:r>
                <a:rPr lang="en-US" sz="1800" b="1" dirty="0">
                  <a:solidFill>
                    <a:schemeClr val="tx1"/>
                  </a:solidFill>
                  <a:latin typeface="Times New Roman" charset="0"/>
                </a:rPr>
                <a:t> (i.e. span)</a:t>
              </a:r>
              <a:endParaRPr lang="en-US" sz="1800" b="1" dirty="0">
                <a:solidFill>
                  <a:srgbClr val="333399"/>
                </a:solidFill>
                <a:latin typeface="Times New Roman" charset="0"/>
              </a:endParaRPr>
            </a:p>
          </p:txBody>
        </p:sp>
        <p:grpSp>
          <p:nvGrpSpPr>
            <p:cNvPr id="439321" name="Group 25"/>
            <p:cNvGrpSpPr>
              <a:grpSpLocks/>
            </p:cNvGrpSpPr>
            <p:nvPr/>
          </p:nvGrpSpPr>
          <p:grpSpPr bwMode="auto">
            <a:xfrm>
              <a:off x="1456" y="2976"/>
              <a:ext cx="2174" cy="541"/>
              <a:chOff x="1456" y="2976"/>
              <a:chExt cx="2174" cy="541"/>
            </a:xfrm>
          </p:grpSpPr>
          <p:graphicFrame>
            <p:nvGraphicFramePr>
              <p:cNvPr id="439311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341569"/>
                  </p:ext>
                </p:extLst>
              </p:nvPr>
            </p:nvGraphicFramePr>
            <p:xfrm>
              <a:off x="1511" y="2976"/>
              <a:ext cx="638" cy="1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67" name="Equation" r:id="rId11" imgW="711200" imgH="228600" progId="Equation.DSMT4">
                      <p:embed/>
                    </p:oleObj>
                  </mc:Choice>
                  <mc:Fallback>
                    <p:oleObj name="Equation" r:id="rId11" imgW="71120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2976"/>
                            <a:ext cx="638" cy="1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80808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9312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381738"/>
                  </p:ext>
                </p:extLst>
              </p:nvPr>
            </p:nvGraphicFramePr>
            <p:xfrm>
              <a:off x="2663" y="2976"/>
              <a:ext cx="911" cy="1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68" name="Equation" r:id="rId13" imgW="1016000" imgH="228600" progId="Equation.DSMT4">
                      <p:embed/>
                    </p:oleObj>
                  </mc:Choice>
                  <mc:Fallback>
                    <p:oleObj name="Equation" r:id="rId13" imgW="101600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3" y="2976"/>
                            <a:ext cx="911" cy="1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80808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9313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3051620"/>
                  </p:ext>
                </p:extLst>
              </p:nvPr>
            </p:nvGraphicFramePr>
            <p:xfrm>
              <a:off x="1456" y="3312"/>
              <a:ext cx="2174" cy="2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69" name="Equation" r:id="rId15" imgW="2120900" imgH="228600" progId="Equation.DSMT4">
                      <p:embed/>
                    </p:oleObj>
                  </mc:Choice>
                  <mc:Fallback>
                    <p:oleObj name="Equation" r:id="rId15" imgW="212090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6" y="3312"/>
                            <a:ext cx="2174" cy="205"/>
                          </a:xfrm>
                          <a:prstGeom prst="rect">
                            <a:avLst/>
                          </a:prstGeom>
                          <a:solidFill>
                            <a:srgbClr val="FFCC99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80808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39319" name="Rectangle 23"/>
            <p:cNvSpPr>
              <a:spLocks noChangeArrowheads="1"/>
            </p:cNvSpPr>
            <p:nvPr/>
          </p:nvSpPr>
          <p:spPr bwMode="auto">
            <a:xfrm>
              <a:off x="480" y="2640"/>
              <a:ext cx="5088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 typeface="Monotype Sorts" charset="0"/>
                <a:buNone/>
              </a:pPr>
              <a:r>
                <a:rPr lang="en-US" sz="1800" b="1" dirty="0">
                  <a:solidFill>
                    <a:srgbClr val="202187"/>
                  </a:solidFill>
                  <a:latin typeface="Times New Roman" charset="0"/>
                </a:rPr>
                <a:t>Transport uncertainty in time by a </a:t>
              </a:r>
              <a:r>
                <a:rPr lang="en-US" sz="1800" b="1" i="1" dirty="0">
                  <a:solidFill>
                    <a:srgbClr val="202187"/>
                  </a:solidFill>
                  <a:latin typeface="Times New Roman" charset="0"/>
                </a:rPr>
                <a:t>nonlinear</a:t>
              </a:r>
              <a:r>
                <a:rPr lang="en-US" sz="1800" b="1" dirty="0">
                  <a:solidFill>
                    <a:srgbClr val="202187"/>
                  </a:solidFill>
                  <a:latin typeface="Times New Roman" charset="0"/>
                </a:rPr>
                <a:t> model </a:t>
              </a:r>
              <a:r>
                <a:rPr lang="en-US" i="1" dirty="0" smtClean="0">
                  <a:solidFill>
                    <a:srgbClr val="202187"/>
                  </a:solidFill>
                  <a:latin typeface="Monotype Corsiva" charset="0"/>
                </a:rPr>
                <a:t>m</a:t>
              </a:r>
              <a:r>
                <a:rPr lang="en-US" sz="1800" dirty="0" smtClean="0">
                  <a:solidFill>
                    <a:srgbClr val="202187"/>
                  </a:solidFill>
                  <a:latin typeface="Times New Roman" charset="0"/>
                </a:rPr>
                <a:t> </a:t>
              </a:r>
              <a:r>
                <a:rPr lang="en-US" sz="1800" dirty="0">
                  <a:solidFill>
                    <a:srgbClr val="202187"/>
                  </a:solidFill>
                  <a:latin typeface="Times New Roman" charset="0"/>
                </a:rPr>
                <a:t>(one span vector at a time)</a:t>
              </a:r>
              <a:r>
                <a:rPr lang="en-US" sz="1800" i="1" dirty="0">
                  <a:solidFill>
                    <a:srgbClr val="202187"/>
                  </a:solidFill>
                  <a:latin typeface="Times New Roman" charset="0"/>
                </a:rPr>
                <a:t> </a:t>
              </a:r>
              <a:endParaRPr lang="en-US" sz="1800" b="1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439320" name="Rectangle 24"/>
            <p:cNvSpPr>
              <a:spLocks noChangeArrowheads="1"/>
            </p:cNvSpPr>
            <p:nvPr/>
          </p:nvSpPr>
          <p:spPr bwMode="auto">
            <a:xfrm>
              <a:off x="432" y="2352"/>
              <a:ext cx="3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Monotype Sorts" charset="0"/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Times New Roman" charset="0"/>
                </a:rPr>
                <a:t>Generalize KF to include nonlinear forecast model:</a:t>
              </a:r>
            </a:p>
          </p:txBody>
        </p:sp>
        <p:sp>
          <p:nvSpPr>
            <p:cNvPr id="439322" name="Rectangle 26"/>
            <p:cNvSpPr>
              <a:spLocks noChangeArrowheads="1"/>
            </p:cNvSpPr>
            <p:nvPr/>
          </p:nvSpPr>
          <p:spPr bwMode="auto">
            <a:xfrm>
              <a:off x="384" y="2304"/>
              <a:ext cx="5280" cy="177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827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>
            <a:noAutofit/>
          </a:bodyPr>
          <a:lstStyle/>
          <a:p>
            <a:r>
              <a:rPr lang="en-US" sz="3600" dirty="0"/>
              <a:t>Maximum Likelihood Ensemble Filter (MLEF): </a:t>
            </a:r>
            <a:r>
              <a:rPr lang="en-US" sz="3600" dirty="0" smtClean="0">
                <a:solidFill>
                  <a:schemeClr val="tx1"/>
                </a:solidFill>
                <a:effectLst/>
              </a:rPr>
              <a:t>Analysis</a:t>
            </a:r>
            <a:endParaRPr 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838200" y="1828800"/>
            <a:ext cx="7162800" cy="706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Wingding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charset="0"/>
              </a:rPr>
              <a:t>In standard KF, the analysis is obtained by minimizing a </a:t>
            </a:r>
          </a:p>
          <a:p>
            <a:pPr algn="ctr">
              <a:buFont typeface="Wingding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charset="0"/>
              </a:rPr>
              <a:t>quadratic cost function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</a:rPr>
              <a:t>(i.e. with linear observation operators)</a:t>
            </a:r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838200" y="1371600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Monotype Sort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charset="0"/>
              </a:rPr>
              <a:t>Control theory viewpoint:</a:t>
            </a:r>
          </a:p>
        </p:txBody>
      </p:sp>
      <p:grpSp>
        <p:nvGrpSpPr>
          <p:cNvPr id="469005" name="Group 13"/>
          <p:cNvGrpSpPr>
            <a:grpSpLocks/>
          </p:cNvGrpSpPr>
          <p:nvPr/>
        </p:nvGrpSpPr>
        <p:grpSpPr bwMode="auto">
          <a:xfrm>
            <a:off x="838200" y="2895600"/>
            <a:ext cx="7467600" cy="2209800"/>
            <a:chOff x="528" y="1536"/>
            <a:chExt cx="4704" cy="1392"/>
          </a:xfrm>
        </p:grpSpPr>
        <p:sp>
          <p:nvSpPr>
            <p:cNvPr id="468999" name="Rectangle 7"/>
            <p:cNvSpPr>
              <a:spLocks noChangeArrowheads="1"/>
            </p:cNvSpPr>
            <p:nvPr/>
          </p:nvSpPr>
          <p:spPr bwMode="auto">
            <a:xfrm>
              <a:off x="1008" y="1632"/>
              <a:ext cx="374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buClr>
                  <a:schemeClr val="tx1"/>
                </a:buClr>
                <a:buSzTx/>
                <a:buFont typeface="Wingdings" charset="0"/>
                <a:buNone/>
              </a:pPr>
              <a:r>
                <a:rPr lang="en-US" sz="1800" b="1">
                  <a:solidFill>
                    <a:schemeClr val="tx1"/>
                  </a:solidFill>
                  <a:latin typeface="Times New Roman" charset="0"/>
                </a:rPr>
                <a:t>Generalize KF to include </a:t>
              </a:r>
              <a:r>
                <a:rPr lang="en-US" sz="1800" b="1" i="1">
                  <a:solidFill>
                    <a:schemeClr val="tx1"/>
                  </a:solidFill>
                  <a:latin typeface="Times New Roman" charset="0"/>
                </a:rPr>
                <a:t>nonlinear observation</a:t>
              </a:r>
              <a:r>
                <a:rPr lang="en-US" sz="1800" b="1">
                  <a:solidFill>
                    <a:schemeClr val="tx1"/>
                  </a:solidFill>
                  <a:latin typeface="Times New Roman" charset="0"/>
                </a:rPr>
                <a:t> operators:</a:t>
              </a:r>
              <a:endParaRPr lang="en-US" sz="1800" b="1">
                <a:solidFill>
                  <a:srgbClr val="333399"/>
                </a:solidFill>
                <a:latin typeface="Times New Roman" charset="0"/>
              </a:endParaRPr>
            </a:p>
          </p:txBody>
        </p:sp>
        <p:sp>
          <p:nvSpPr>
            <p:cNvPr id="469000" name="Rectangle 8"/>
            <p:cNvSpPr>
              <a:spLocks noChangeArrowheads="1"/>
            </p:cNvSpPr>
            <p:nvPr/>
          </p:nvSpPr>
          <p:spPr bwMode="auto">
            <a:xfrm>
              <a:off x="1008" y="2016"/>
              <a:ext cx="3792" cy="7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buClr>
                  <a:schemeClr val="tx1"/>
                </a:buClr>
                <a:buSzTx/>
                <a:buFont typeface="Wingdings" charset="0"/>
                <a:buChar char="§"/>
              </a:pPr>
              <a:r>
                <a:rPr lang="en-US" sz="1800" b="1" dirty="0">
                  <a:solidFill>
                    <a:srgbClr val="202187"/>
                  </a:solidFill>
                  <a:latin typeface="Times New Roman" charset="0"/>
                </a:rPr>
                <a:t>Minimize nonlinear (i.e. non-quadratic) cost function</a:t>
              </a:r>
            </a:p>
            <a:p>
              <a:pPr marL="342900" indent="-342900">
                <a:buClr>
                  <a:schemeClr val="tx1"/>
                </a:buClr>
                <a:buSzTx/>
                <a:buFont typeface="Wingdings" charset="0"/>
                <a:buChar char="§"/>
              </a:pPr>
              <a:r>
                <a:rPr lang="en-US" sz="1800" b="1" dirty="0">
                  <a:solidFill>
                    <a:srgbClr val="202187"/>
                  </a:solidFill>
                  <a:latin typeface="Times New Roman" charset="0"/>
                </a:rPr>
                <a:t>Use best applicable minimization method</a:t>
              </a:r>
            </a:p>
            <a:p>
              <a:pPr marL="342900" indent="-342900">
                <a:buClr>
                  <a:schemeClr val="tx1"/>
                </a:buClr>
                <a:buSzTx/>
                <a:buFont typeface="Wingdings" charset="0"/>
                <a:buChar char="§"/>
              </a:pPr>
              <a:r>
                <a:rPr lang="en-US" sz="1800" b="1" dirty="0">
                  <a:solidFill>
                    <a:srgbClr val="202187"/>
                  </a:solidFill>
                  <a:latin typeface="Times New Roman" charset="0"/>
                </a:rPr>
                <a:t>Build data assimilation around minimization</a:t>
              </a:r>
            </a:p>
          </p:txBody>
        </p:sp>
        <p:sp>
          <p:nvSpPr>
            <p:cNvPr id="469001" name="Rectangle 9"/>
            <p:cNvSpPr>
              <a:spLocks noChangeArrowheads="1"/>
            </p:cNvSpPr>
            <p:nvPr/>
          </p:nvSpPr>
          <p:spPr bwMode="auto">
            <a:xfrm>
              <a:off x="528" y="1536"/>
              <a:ext cx="4704" cy="139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6900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604695"/>
              </p:ext>
            </p:extLst>
          </p:nvPr>
        </p:nvGraphicFramePr>
        <p:xfrm>
          <a:off x="1795463" y="5181600"/>
          <a:ext cx="56292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5" name="Equation" r:id="rId3" imgW="3632200" imgH="419100" progId="Equation.DSMT4">
                  <p:embed/>
                </p:oleObj>
              </mc:Choice>
              <mc:Fallback>
                <p:oleObj name="Equation" r:id="rId3" imgW="3632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3" y="5181600"/>
                        <a:ext cx="562927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900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34412"/>
              </p:ext>
            </p:extLst>
          </p:nvPr>
        </p:nvGraphicFramePr>
        <p:xfrm>
          <a:off x="3657600" y="6019800"/>
          <a:ext cx="1620838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6" name="Equation" r:id="rId5" imgW="1003300" imgH="203200" progId="Equation.DSMT4">
                  <p:embed/>
                </p:oleObj>
              </mc:Choice>
              <mc:Fallback>
                <p:oleObj name="Equation" r:id="rId5" imgW="10033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6019800"/>
                        <a:ext cx="1620838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14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304800" y="0"/>
            <a:ext cx="8229600" cy="10668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00FF"/>
                </a:solidFill>
                <a:cs typeface="Copperplate Gothic Bold"/>
              </a:rPr>
              <a:t>MLEF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066800"/>
            <a:ext cx="8763000" cy="509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spcAft>
                <a:spcPts val="600"/>
              </a:spcAft>
              <a:buClr>
                <a:srgbClr val="3333CC"/>
              </a:buClr>
              <a:buSzPct val="125000"/>
            </a:pPr>
            <a:endParaRPr lang="en-US" b="1" dirty="0"/>
          </a:p>
          <a:p>
            <a:pPr marL="400050" indent="-285750">
              <a:spcBef>
                <a:spcPts val="1200"/>
              </a:spcBef>
              <a:buClr>
                <a:srgbClr val="000090"/>
              </a:buClr>
              <a:buSzPct val="125000"/>
              <a:buFont typeface="Arial"/>
              <a:buChar char="•"/>
            </a:pPr>
            <a:r>
              <a:rPr lang="en-US" b="1" dirty="0" smtClean="0"/>
              <a:t>“Ensembles” are not considered random</a:t>
            </a:r>
            <a:endParaRPr lang="en-US" dirty="0"/>
          </a:p>
          <a:p>
            <a:pPr marL="114300">
              <a:buClr>
                <a:schemeClr val="tx1"/>
              </a:buClr>
              <a:buSzPct val="100000"/>
            </a:pPr>
            <a:r>
              <a:rPr lang="en-US" dirty="0"/>
              <a:t>	- I</a:t>
            </a:r>
            <a:r>
              <a:rPr lang="en-US" dirty="0" smtClean="0"/>
              <a:t>nformation processing (Shannon) rather than a statistical update</a:t>
            </a:r>
          </a:p>
          <a:p>
            <a:pPr marL="114300">
              <a:buClr>
                <a:schemeClr val="tx1"/>
              </a:buClr>
              <a:buSzPct val="100000"/>
            </a:pPr>
            <a:r>
              <a:rPr lang="en-US" b="1" dirty="0"/>
              <a:t>	</a:t>
            </a:r>
            <a:r>
              <a:rPr lang="en-US" dirty="0" smtClean="0"/>
              <a:t>- Side product is the observation information content (</a:t>
            </a:r>
            <a:r>
              <a:rPr lang="en-US" dirty="0"/>
              <a:t>e</a:t>
            </a:r>
            <a:r>
              <a:rPr lang="en-US" dirty="0" smtClean="0"/>
              <a:t>ntropy change)</a:t>
            </a:r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Full-rank or Reduced-rank 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b="1" dirty="0"/>
              <a:t>	</a:t>
            </a:r>
            <a:r>
              <a:rPr lang="en-US" dirty="0" smtClean="0"/>
              <a:t>- Computational considerations (low/high-dimensional modeling systems)</a:t>
            </a:r>
            <a:endParaRPr lang="en-US" b="1" dirty="0"/>
          </a:p>
          <a:p>
            <a:pPr marL="400050" indent="-285750">
              <a:spcBef>
                <a:spcPts val="1200"/>
              </a:spcBef>
              <a:buClr>
                <a:srgbClr val="000090"/>
              </a:buClr>
              <a:buSzPct val="125000"/>
              <a:buFont typeface="Arial"/>
              <a:buChar char="•"/>
            </a:pPr>
            <a:r>
              <a:rPr lang="en-US" b="1" dirty="0" smtClean="0"/>
              <a:t>Nonlinear minimization</a:t>
            </a:r>
            <a:r>
              <a:rPr lang="en-US" dirty="0" smtClean="0"/>
              <a:t>: </a:t>
            </a:r>
            <a:endParaRPr lang="en-US" dirty="0"/>
          </a:p>
          <a:p>
            <a:pPr marL="114300">
              <a:buClr>
                <a:schemeClr val="tx1"/>
              </a:buClr>
              <a:buSzPct val="100000"/>
            </a:pPr>
            <a:r>
              <a:rPr lang="en-US" dirty="0"/>
              <a:t>	- G</a:t>
            </a:r>
            <a:r>
              <a:rPr lang="en-US" dirty="0" smtClean="0"/>
              <a:t>eneralized gradient-based methods (Zupanski et al. 2008)</a:t>
            </a:r>
            <a:endParaRPr lang="en-US" dirty="0"/>
          </a:p>
          <a:p>
            <a:pPr marL="114300">
              <a:buClr>
                <a:schemeClr val="tx1"/>
              </a:buClr>
              <a:buSzPct val="100000"/>
            </a:pPr>
            <a:r>
              <a:rPr lang="en-US" dirty="0"/>
              <a:t>	- N</a:t>
            </a:r>
            <a:r>
              <a:rPr lang="en-US" dirty="0" smtClean="0"/>
              <a:t>on-smooth methods (Steward et al. 2012)</a:t>
            </a:r>
            <a:endParaRPr lang="en-US" b="1" dirty="0"/>
          </a:p>
          <a:p>
            <a:pPr marL="400050" indent="-285750">
              <a:spcBef>
                <a:spcPts val="1200"/>
              </a:spcBef>
              <a:buClr>
                <a:srgbClr val="000090"/>
              </a:buClr>
              <a:buSzPct val="125000"/>
              <a:buFont typeface="Arial"/>
              <a:buChar char="•"/>
            </a:pPr>
            <a:r>
              <a:rPr lang="en-US" b="1" dirty="0" smtClean="0"/>
              <a:t>3D, </a:t>
            </a:r>
            <a:r>
              <a:rPr lang="en-US" b="1" dirty="0"/>
              <a:t>4D approach</a:t>
            </a:r>
            <a:r>
              <a:rPr lang="en-US" dirty="0"/>
              <a:t>: </a:t>
            </a:r>
          </a:p>
          <a:p>
            <a:pPr marL="114300">
              <a:buClr>
                <a:schemeClr val="tx1"/>
              </a:buClr>
              <a:buSzPct val="100000"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/>
              <a:t>3D or 4D control variable (and error covariance</a:t>
            </a:r>
            <a:r>
              <a:rPr lang="en-US" dirty="0" smtClean="0"/>
              <a:t>)</a:t>
            </a:r>
            <a:endParaRPr lang="en-US" b="1" dirty="0" smtClean="0"/>
          </a:p>
          <a:p>
            <a:pPr marL="400050" indent="-285750">
              <a:spcBef>
                <a:spcPts val="1200"/>
              </a:spcBef>
              <a:buClr>
                <a:srgbClr val="000090"/>
              </a:buClr>
              <a:buSzPct val="125000"/>
              <a:buFont typeface="Arial"/>
              <a:buChar char="•"/>
            </a:pPr>
            <a:r>
              <a:rPr lang="en-US" b="1" dirty="0" smtClean="0"/>
              <a:t>Additional details</a:t>
            </a:r>
            <a:r>
              <a:rPr lang="en-US" dirty="0" smtClean="0"/>
              <a:t>: </a:t>
            </a:r>
          </a:p>
          <a:p>
            <a:pPr marL="114300">
              <a:buClr>
                <a:schemeClr val="tx1"/>
              </a:buClr>
              <a:buSzPct val="100000"/>
            </a:pPr>
            <a:r>
              <a:rPr lang="en-US" dirty="0"/>
              <a:t>	</a:t>
            </a:r>
            <a:r>
              <a:rPr lang="en-US" dirty="0" smtClean="0"/>
              <a:t>- No covariance inflation</a:t>
            </a:r>
          </a:p>
          <a:p>
            <a:pPr marL="114300">
              <a:buClr>
                <a:schemeClr val="tx1"/>
              </a:buClr>
              <a:buSzPct val="100000"/>
            </a:pPr>
            <a:r>
              <a:rPr lang="en-US" dirty="0"/>
              <a:t>	</a:t>
            </a:r>
            <a:r>
              <a:rPr lang="en-US" dirty="0" smtClean="0"/>
              <a:t>- Use both enforced and dynamical covariance localization</a:t>
            </a:r>
          </a:p>
          <a:p>
            <a:pPr marL="114300">
              <a:buClr>
                <a:schemeClr val="tx1"/>
              </a:buClr>
              <a:buSzPct val="100000"/>
            </a:pPr>
            <a:r>
              <a:rPr lang="en-US" dirty="0"/>
              <a:t>	</a:t>
            </a:r>
            <a:r>
              <a:rPr lang="en-US" dirty="0" smtClean="0"/>
              <a:t>- Control variable includes </a:t>
            </a:r>
            <a:r>
              <a:rPr lang="en-US" i="1" dirty="0" smtClean="0"/>
              <a:t>initial conditions </a:t>
            </a:r>
            <a:r>
              <a:rPr lang="en-US" dirty="0" smtClean="0"/>
              <a:t>and/or </a:t>
            </a:r>
            <a:r>
              <a:rPr lang="en-US" i="1" dirty="0" smtClean="0"/>
              <a:t>empirical parameters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B9020DE7-E89E-42A8-91AF-FB986B184FC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0668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b="1" dirty="0" smtClean="0"/>
              <a:t>Ed </a:t>
            </a:r>
            <a:r>
              <a:rPr lang="en-US" b="1" dirty="0" smtClean="0"/>
              <a:t>Lorenz (1917-2008)</a:t>
            </a:r>
            <a:endParaRPr lang="en-US" b="1" dirty="0" smtClean="0"/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dirty="0" smtClean="0"/>
              <a:t>Chaotic dynamics (inserts from the 2006 presentation at FSU, Tallahassee)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81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History - prediction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3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Picture 2" descr="Lorenz_chao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38400"/>
            <a:ext cx="2400300" cy="3107055"/>
          </a:xfrm>
          <a:prstGeom prst="rect">
            <a:avLst/>
          </a:prstGeom>
        </p:spPr>
      </p:pic>
      <p:pic>
        <p:nvPicPr>
          <p:cNvPr id="4" name="Picture 3" descr="Lorenz_chao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14600"/>
            <a:ext cx="2400300" cy="3107055"/>
          </a:xfrm>
          <a:prstGeom prst="rect">
            <a:avLst/>
          </a:prstGeom>
        </p:spPr>
      </p:pic>
      <p:pic>
        <p:nvPicPr>
          <p:cNvPr id="6" name="Picture 5" descr="Lorenz_chao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514600"/>
            <a:ext cx="2400300" cy="3107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096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algn="ctr">
              <a:buClr>
                <a:srgbClr val="3333CC"/>
              </a:buClr>
              <a:buSzPct val="125000"/>
            </a:pPr>
            <a:r>
              <a:rPr lang="en-US" b="1" dirty="0" smtClean="0"/>
              <a:t>Data assimilation is closely connected to chaotic/nonlinear dynamics</a:t>
            </a:r>
          </a:p>
        </p:txBody>
      </p:sp>
      <p:pic>
        <p:nvPicPr>
          <p:cNvPr id="9" name="Picture 8" descr="ed_loren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0"/>
            <a:ext cx="21431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6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905000"/>
            <a:ext cx="7700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b="1" dirty="0" smtClean="0"/>
              <a:t>Assimilate precipitation-affected microwave satellite radiances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AMSR-E, TMI, AMSU-A,B, MHS</a:t>
            </a:r>
            <a:endParaRPr lang="en-US" sz="1600" dirty="0">
              <a:solidFill>
                <a:srgbClr val="000000"/>
              </a:solidFill>
            </a:endParaRP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/>
              <a:t>Provide improved precipitation information for hydrology models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cs typeface="Calibri"/>
              </a:rPr>
              <a:t>Cloud-scale data assimilation with NASA WRF model (27-9-3-1 km)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cs typeface="Calibri"/>
              </a:rPr>
              <a:t>Sara Zhang et al. (2012), </a:t>
            </a:r>
            <a:r>
              <a:rPr lang="en-US" sz="1600" i="1" dirty="0" smtClean="0">
                <a:cs typeface="Calibri"/>
              </a:rPr>
              <a:t>Mon. </a:t>
            </a:r>
            <a:r>
              <a:rPr lang="en-US" sz="1600" i="1" dirty="0" err="1" smtClean="0">
                <a:cs typeface="Calibri"/>
              </a:rPr>
              <a:t>Wea</a:t>
            </a:r>
            <a:r>
              <a:rPr lang="en-US" sz="1600" i="1" dirty="0" smtClean="0">
                <a:cs typeface="Calibri"/>
              </a:rPr>
              <a:t>. Rev</a:t>
            </a:r>
            <a:r>
              <a:rPr lang="en-US" sz="1600" dirty="0" smtClean="0">
                <a:cs typeface="Calibri"/>
              </a:rPr>
              <a:t>.</a:t>
            </a:r>
            <a:endParaRPr lang="en-US" sz="1600" dirty="0">
              <a:cs typeface="Calibri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14478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</a:t>
            </a:r>
            <a:r>
              <a:rPr lang="en-US" sz="3200" dirty="0" smtClean="0">
                <a:solidFill>
                  <a:srgbClr val="0000FF"/>
                </a:solidFill>
              </a:rPr>
              <a:t>recipitation: </a:t>
            </a:r>
            <a:r>
              <a:rPr lang="en-US" sz="3200" dirty="0" smtClean="0">
                <a:solidFill>
                  <a:srgbClr val="000090"/>
                </a:solidFill>
              </a:rPr>
              <a:t>NASA Global Precipitation Mission - GPM: </a:t>
            </a:r>
            <a:r>
              <a:rPr lang="en-US" sz="3200" dirty="0" smtClean="0">
                <a:solidFill>
                  <a:srgbClr val="000000"/>
                </a:solidFill>
              </a:rPr>
              <a:t>Downscaling satellite precipitation information using ensemble data assimilation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30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5800" y="3429000"/>
            <a:ext cx="7620000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latin typeface="Arial" charset="0"/>
                <a:cs typeface="ＭＳ Ｐゴシック" charset="0"/>
              </a:rPr>
              <a:t>Surface precipitation short-term forecasts </a:t>
            </a:r>
            <a:r>
              <a:rPr lang="en-US" sz="1800" b="1" dirty="0" smtClean="0">
                <a:latin typeface="Arial" charset="0"/>
                <a:cs typeface="ＭＳ Ｐゴシック" charset="0"/>
              </a:rPr>
              <a:t>verification</a:t>
            </a:r>
          </a:p>
          <a:p>
            <a:pPr algn="ctr"/>
            <a:r>
              <a:rPr lang="en-US" sz="1800" dirty="0" smtClean="0">
                <a:latin typeface="Arial" charset="0"/>
                <a:cs typeface="ＭＳ Ｐゴシック" charset="0"/>
              </a:rPr>
              <a:t>(accumulated during 15-22 Sep 2009 in the southeast US flood region) </a:t>
            </a:r>
            <a:endParaRPr lang="en-US" sz="1800" dirty="0">
              <a:latin typeface="Arial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4343400"/>
            <a:ext cx="7570447" cy="2215687"/>
            <a:chOff x="457200" y="4495800"/>
            <a:chExt cx="7570447" cy="2215687"/>
          </a:xfrm>
        </p:grpSpPr>
        <p:pic>
          <p:nvPicPr>
            <p:cNvPr id="9" name="Picture 1" descr="stg4_zoom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5128" r="11539" b="2563"/>
            <a:stretch>
              <a:fillRect/>
            </a:stretch>
          </p:blipFill>
          <p:spPr bwMode="auto">
            <a:xfrm>
              <a:off x="685800" y="4953000"/>
              <a:ext cx="2002689" cy="175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gsi_zoom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1" t="2856" r="10001" b="2776"/>
            <a:stretch>
              <a:fillRect/>
            </a:stretch>
          </p:blipFill>
          <p:spPr bwMode="auto">
            <a:xfrm>
              <a:off x="3276600" y="4876800"/>
              <a:ext cx="2068271" cy="1797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mlef_zoom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t="5128" r="11539" b="2563"/>
            <a:stretch>
              <a:fillRect/>
            </a:stretch>
          </p:blipFill>
          <p:spPr bwMode="auto">
            <a:xfrm>
              <a:off x="5867400" y="4953000"/>
              <a:ext cx="2051533" cy="175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57200" y="4495800"/>
              <a:ext cx="2590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dirty="0">
                  <a:latin typeface="Arial" charset="0"/>
                  <a:cs typeface="ＭＳ Ｐゴシック" charset="0"/>
                </a:rPr>
                <a:t>Ground-based Verification</a:t>
              </a:r>
            </a:p>
            <a:p>
              <a:pPr algn="ctr"/>
              <a:r>
                <a:rPr lang="en-US" sz="1400" dirty="0">
                  <a:latin typeface="Arial" charset="0"/>
                  <a:cs typeface="ＭＳ Ｐゴシック" charset="0"/>
                </a:rPr>
                <a:t> (NOAA Stage IV data)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200400" y="4495800"/>
              <a:ext cx="216666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dirty="0">
                  <a:latin typeface="Arial" charset="0"/>
                  <a:cs typeface="ＭＳ Ｐゴシック" charset="0"/>
                </a:rPr>
                <a:t>3DVAR, no AMSR-E,TMI</a:t>
              </a:r>
            </a:p>
            <a:p>
              <a:pPr algn="ctr"/>
              <a:r>
                <a:rPr lang="en-US" sz="1400" dirty="0">
                  <a:latin typeface="Arial" charset="0"/>
                  <a:cs typeface="ＭＳ Ｐゴシック" charset="0"/>
                </a:rPr>
                <a:t>(WRF-GSI)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5791200" y="4495800"/>
              <a:ext cx="22364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dirty="0">
                  <a:latin typeface="Arial" charset="0"/>
                  <a:cs typeface="ＭＳ Ｐゴシック" charset="0"/>
                </a:rPr>
                <a:t>EDAS, with AMSR-E, TMI</a:t>
              </a:r>
            </a:p>
            <a:p>
              <a:pPr algn="ctr"/>
              <a:r>
                <a:rPr lang="en-US" sz="1400" dirty="0">
                  <a:latin typeface="Arial" charset="0"/>
                  <a:cs typeface="ＭＳ Ｐゴシック" charset="0"/>
                </a:rPr>
                <a:t>(WRF-EDAS)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498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066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/>
              <a:t>NASA Unified WRF (NU-WRF) at 9km/3km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cs typeface="Calibri"/>
              </a:rPr>
              <a:t>32 ensembles, 3-hour assimilation interval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cs typeface="Calibri"/>
              </a:rPr>
              <a:t>Control variable includes </a:t>
            </a:r>
            <a:r>
              <a:rPr lang="en-US" sz="1600" i="1" dirty="0" smtClean="0">
                <a:cs typeface="Calibri"/>
              </a:rPr>
              <a:t>dynamic</a:t>
            </a:r>
            <a:r>
              <a:rPr lang="en-US" sz="1600" dirty="0" smtClean="0">
                <a:cs typeface="Calibri"/>
              </a:rPr>
              <a:t> and </a:t>
            </a:r>
            <a:r>
              <a:rPr lang="en-US" sz="1600" i="1" dirty="0" smtClean="0">
                <a:cs typeface="Calibri"/>
              </a:rPr>
              <a:t>cloud</a:t>
            </a:r>
            <a:r>
              <a:rPr lang="en-US" sz="1600" dirty="0" smtClean="0">
                <a:cs typeface="Calibri"/>
              </a:rPr>
              <a:t> variables</a:t>
            </a:r>
            <a:endParaRPr lang="en-US" sz="1600" dirty="0">
              <a:cs typeface="Calibri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077200" cy="889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Assimilation of GPM Microwave Imager (GMI) all-sky satellite radiances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31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05600" y="4724400"/>
            <a:ext cx="1981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cs typeface="ＭＳ Ｐゴシック" charset="0"/>
              </a:rPr>
              <a:t>(Valid 15 May 2014 at 0000 UTC)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58674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389438">
              <a:buFont typeface="Wingdings" charset="2"/>
              <a:buChar char="²"/>
            </a:pPr>
            <a:r>
              <a:rPr lang="en-US" sz="1600" dirty="0">
                <a:cs typeface="Arial"/>
              </a:rPr>
              <a:t>Positive impact of GMI radiance assimilation on precipitation and near-surface wind.  </a:t>
            </a:r>
          </a:p>
          <a:p>
            <a:pPr marL="457200" indent="-457200" defTabSz="4389438">
              <a:buFont typeface="Wingdings" charset="2"/>
              <a:buChar char="²"/>
            </a:pPr>
            <a:r>
              <a:rPr lang="en-US" sz="1600" dirty="0">
                <a:cs typeface="Arial"/>
              </a:rPr>
              <a:t>The accumulated precipitation forecast (0-6 h) is improved by 23% in </a:t>
            </a:r>
            <a:r>
              <a:rPr lang="en-US" sz="1600" dirty="0" smtClean="0">
                <a:cs typeface="Arial"/>
              </a:rPr>
              <a:t>RMSE </a:t>
            </a:r>
            <a:r>
              <a:rPr lang="en-US" sz="1600" dirty="0">
                <a:cs typeface="Arial"/>
              </a:rPr>
              <a:t>verified using ground validation observations. </a:t>
            </a:r>
          </a:p>
        </p:txBody>
      </p:sp>
      <p:pic>
        <p:nvPicPr>
          <p:cNvPr id="6" name="Picture 5" descr="GMI1C89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1837309" cy="1392555"/>
          </a:xfrm>
          <a:prstGeom prst="rect">
            <a:avLst/>
          </a:prstGeom>
        </p:spPr>
      </p:pic>
      <p:pic>
        <p:nvPicPr>
          <p:cNvPr id="15" name="Picture 14" descr="Ku-gate1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14600"/>
            <a:ext cx="1882648" cy="1396873"/>
          </a:xfrm>
          <a:prstGeom prst="rect">
            <a:avLst/>
          </a:prstGeom>
        </p:spPr>
      </p:pic>
      <p:pic>
        <p:nvPicPr>
          <p:cNvPr id="16" name="Picture 15" descr="Ka-g1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600"/>
            <a:ext cx="1902079" cy="1411986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85800" y="2133600"/>
            <a:ext cx="1981200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latin typeface="Arial" charset="0"/>
                <a:cs typeface="ＭＳ Ｐゴシック" charset="0"/>
              </a:rPr>
              <a:t>GMI 89GHz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581400" y="2133600"/>
            <a:ext cx="1905000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latin typeface="Arial" charset="0"/>
                <a:cs typeface="ＭＳ Ｐゴシック" charset="0"/>
              </a:rPr>
              <a:t>DPR Ku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248400" y="2133600"/>
            <a:ext cx="1905000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latin typeface="Arial" charset="0"/>
                <a:cs typeface="ＭＳ Ｐゴシック" charset="0"/>
              </a:rPr>
              <a:t>DPR </a:t>
            </a:r>
            <a:r>
              <a:rPr lang="en-US" sz="1600" b="1" dirty="0" err="1" smtClean="0">
                <a:latin typeface="Arial" charset="0"/>
                <a:cs typeface="ＭＳ Ｐゴシック" charset="0"/>
              </a:rPr>
              <a:t>Ka</a:t>
            </a:r>
            <a:endParaRPr lang="en-US" sz="1600" b="1" dirty="0" smtClean="0">
              <a:latin typeface="Arial" charset="0"/>
              <a:cs typeface="ＭＳ Ｐゴシック" charset="0"/>
            </a:endParaRPr>
          </a:p>
        </p:txBody>
      </p:sp>
      <p:pic>
        <p:nvPicPr>
          <p:cNvPr id="20" name="Picture 19" descr="gmi89c3a_unbia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267200"/>
            <a:ext cx="2032000" cy="1524000"/>
          </a:xfrm>
          <a:prstGeom prst="rect">
            <a:avLst/>
          </a:prstGeom>
        </p:spPr>
      </p:pic>
      <p:pic>
        <p:nvPicPr>
          <p:cNvPr id="26" name="Picture 25" descr="incre_qal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267200"/>
            <a:ext cx="2032000" cy="1524000"/>
          </a:xfrm>
          <a:prstGeom prst="rect">
            <a:avLst/>
          </a:prstGeom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581400" y="4038600"/>
            <a:ext cx="3505200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latin typeface="Arial" charset="0"/>
                <a:cs typeface="ＭＳ Ｐゴシック" charset="0"/>
              </a:rPr>
              <a:t>Hydrometeor analysis increments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85800" y="4038600"/>
            <a:ext cx="2590800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latin typeface="Arial" charset="0"/>
                <a:cs typeface="ＭＳ Ｐゴシック" charset="0"/>
              </a:rPr>
              <a:t>Guess GMI radiance</a:t>
            </a:r>
          </a:p>
        </p:txBody>
      </p:sp>
    </p:spTree>
    <p:extLst>
      <p:ext uri="{BB962C8B-B14F-4D97-AF65-F5344CB8AC3E}">
        <p14:creationId xmlns:p14="http://schemas.microsoft.com/office/powerpoint/2010/main" val="67096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B9020DE7-E89E-42A8-91AF-FB986B184FC3}" type="slidenum">
              <a:rPr lang="en-US" sz="1400" smtClean="0"/>
              <a:pPr/>
              <a:t>32</a:t>
            </a:fld>
            <a:endParaRPr lang="en-US" sz="1400" dirty="0"/>
          </a:p>
        </p:txBody>
      </p:sp>
      <p:sp>
        <p:nvSpPr>
          <p:cNvPr id="23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cs typeface="Copperplate Gothic Bold"/>
              </a:rPr>
              <a:t>Lightning data assimilation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71600" y="5791200"/>
            <a:ext cx="5334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Lightning observation impacts the analyses of specific humidity, temperature and horizontal winds</a:t>
            </a:r>
            <a:endParaRPr lang="en-US" sz="1800" dirty="0">
              <a:latin typeface="+mj-lt"/>
            </a:endParaRPr>
          </a:p>
        </p:txBody>
      </p:sp>
      <p:pic>
        <p:nvPicPr>
          <p:cNvPr id="2" name="Picture 1" descr="fig1_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5486400" cy="19939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319715"/>
              </p:ext>
            </p:extLst>
          </p:nvPr>
        </p:nvGraphicFramePr>
        <p:xfrm>
          <a:off x="1600200" y="1371600"/>
          <a:ext cx="1524000" cy="385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4" name="Equation" r:id="rId4" imgW="1054100" imgH="266700" progId="Equation.DSMT4">
                  <p:embed/>
                </p:oleObj>
              </mc:Choice>
              <mc:Fallback>
                <p:oleObj name="Equation" r:id="rId4" imgW="10541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200" y="1371600"/>
                        <a:ext cx="1524000" cy="385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410365"/>
              </p:ext>
            </p:extLst>
          </p:nvPr>
        </p:nvGraphicFramePr>
        <p:xfrm>
          <a:off x="1600200" y="2362200"/>
          <a:ext cx="294216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5" name="Equation" r:id="rId6" imgW="1765300" imgH="228600" progId="Equation.DSMT4">
                  <p:embed/>
                </p:oleObj>
              </mc:Choice>
              <mc:Fallback>
                <p:oleObj name="Equation" r:id="rId6" imgW="1765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0200" y="2362200"/>
                        <a:ext cx="2942166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922233"/>
              </p:ext>
            </p:extLst>
          </p:nvPr>
        </p:nvGraphicFramePr>
        <p:xfrm>
          <a:off x="1600200" y="1828800"/>
          <a:ext cx="4191000" cy="463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6" name="Equation" r:id="rId8" imgW="2641600" imgH="292100" progId="Equation.DSMT4">
                  <p:embed/>
                </p:oleObj>
              </mc:Choice>
              <mc:Fallback>
                <p:oleObj name="Equation" r:id="rId8" imgW="26416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00200" y="1828800"/>
                        <a:ext cx="4191000" cy="463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62000" y="990600"/>
            <a:ext cx="483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Lightning </a:t>
            </a:r>
            <a:r>
              <a:rPr lang="en-US" dirty="0" smtClean="0"/>
              <a:t>observation operator is a regression: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295400" y="2895600"/>
            <a:ext cx="546816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Single observation experiment using </a:t>
            </a:r>
            <a:r>
              <a:rPr lang="en-US" b="1" i="1" dirty="0" smtClean="0"/>
              <a:t>h</a:t>
            </a:r>
            <a:r>
              <a:rPr lang="en-US" b="1" baseline="-25000" dirty="0" smtClean="0"/>
              <a:t>1</a:t>
            </a:r>
            <a:r>
              <a:rPr lang="en-US" b="1" dirty="0" smtClean="0"/>
              <a:t> operator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1676400" y="3352800"/>
            <a:ext cx="12695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+mj-lt"/>
              </a:rPr>
              <a:t>Q at 850 </a:t>
            </a:r>
            <a:r>
              <a:rPr lang="en-US" sz="1600" b="1" dirty="0" err="1" smtClean="0">
                <a:latin typeface="+mj-lt"/>
              </a:rPr>
              <a:t>hPa</a:t>
            </a:r>
            <a:endParaRPr lang="en-US" sz="1600" b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05200" y="3352800"/>
            <a:ext cx="12695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+mj-lt"/>
              </a:rPr>
              <a:t>T at 850 </a:t>
            </a:r>
            <a:r>
              <a:rPr lang="en-US" sz="1600" b="1" dirty="0" err="1" smtClean="0">
                <a:latin typeface="+mj-lt"/>
              </a:rPr>
              <a:t>hPa</a:t>
            </a:r>
            <a:endParaRPr lang="en-US" sz="1600" b="1" dirty="0"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81600" y="3352800"/>
            <a:ext cx="1516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+mj-lt"/>
              </a:rPr>
              <a:t>(</a:t>
            </a:r>
            <a:r>
              <a:rPr lang="en-US" sz="1600" b="1" dirty="0" err="1" smtClean="0">
                <a:latin typeface="+mj-lt"/>
              </a:rPr>
              <a:t>u,v</a:t>
            </a:r>
            <a:r>
              <a:rPr lang="en-US" sz="1600" b="1" dirty="0" smtClean="0">
                <a:latin typeface="+mj-lt"/>
              </a:rPr>
              <a:t>) at 850 </a:t>
            </a:r>
            <a:r>
              <a:rPr lang="en-US" sz="1600" b="1" dirty="0" err="1" smtClean="0">
                <a:latin typeface="+mj-lt"/>
              </a:rPr>
              <a:t>hPa</a:t>
            </a:r>
            <a:endParaRPr lang="en-US" sz="1600" b="1" dirty="0"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257800" y="6553200"/>
            <a:ext cx="3886200" cy="2286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Karina Apodaca (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karina.apodaca@colostate.edu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673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28600" y="990600"/>
            <a:ext cx="4467462" cy="2704289"/>
            <a:chOff x="76200" y="791334"/>
            <a:chExt cx="4963845" cy="3004766"/>
          </a:xfrm>
        </p:grpSpPr>
        <p:grpSp>
          <p:nvGrpSpPr>
            <p:cNvPr id="3" name="Group 2"/>
            <p:cNvGrpSpPr/>
            <p:nvPr/>
          </p:nvGrpSpPr>
          <p:grpSpPr>
            <a:xfrm>
              <a:off x="76200" y="914400"/>
              <a:ext cx="4963845" cy="2881700"/>
              <a:chOff x="76200" y="914400"/>
              <a:chExt cx="4963845" cy="2881700"/>
            </a:xfrm>
          </p:grpSpPr>
          <p:graphicFrame>
            <p:nvGraphicFramePr>
              <p:cNvPr id="7" name="Chart 6"/>
              <p:cNvGraphicFramePr/>
              <p:nvPr>
                <p:extLst>
                  <p:ext uri="{D42A27DB-BD31-4B8C-83A1-F6EECF244321}">
                    <p14:modId xmlns:p14="http://schemas.microsoft.com/office/powerpoint/2010/main" val="46678519"/>
                  </p:ext>
                </p:extLst>
              </p:nvPr>
            </p:nvGraphicFramePr>
            <p:xfrm>
              <a:off x="304800" y="914400"/>
              <a:ext cx="4735245" cy="28817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TextBox 7"/>
              <p:cNvSpPr txBox="1"/>
              <p:nvPr/>
            </p:nvSpPr>
            <p:spPr>
              <a:xfrm rot="16200000">
                <a:off x="-395053" y="1995253"/>
                <a:ext cx="12195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Helvetica"/>
                  </a:rPr>
                  <a:t>Pressure (</a:t>
                </a:r>
                <a:r>
                  <a:rPr lang="en-US" sz="1200" dirty="0" err="1" smtClean="0">
                    <a:latin typeface="Helvetica"/>
                  </a:rPr>
                  <a:t>hPa</a:t>
                </a:r>
                <a:r>
                  <a:rPr lang="en-US" sz="1200" dirty="0" smtClean="0">
                    <a:latin typeface="Helvetica"/>
                  </a:rPr>
                  <a:t>)</a:t>
                </a:r>
                <a:endParaRPr lang="en-US" sz="1200" dirty="0">
                  <a:latin typeface="Helvetica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146263" y="791334"/>
              <a:ext cx="2633190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Helvetica"/>
                </a:rPr>
                <a:t>Graupel</a:t>
              </a:r>
              <a:r>
                <a:rPr lang="en-US" sz="1400" dirty="0" smtClean="0">
                  <a:latin typeface="Helvetica"/>
                </a:rPr>
                <a:t> </a:t>
              </a:r>
              <a:r>
                <a:rPr lang="en-US" sz="1400" dirty="0" smtClean="0">
                  <a:latin typeface="Helvetica"/>
                </a:rPr>
                <a:t>Mixing Ratio (g/kg) </a:t>
              </a:r>
              <a:endParaRPr lang="en-US" sz="1400" dirty="0">
                <a:latin typeface="Helvetica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4404" y="101166"/>
            <a:ext cx="835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Impact of lightning DA on cloud hydrometeors using </a:t>
            </a:r>
            <a:r>
              <a:rPr lang="en-US" sz="2400" i="1" dirty="0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h</a:t>
            </a:r>
            <a:r>
              <a:rPr lang="en-US" sz="2400" i="1" baseline="-25000" dirty="0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2</a:t>
            </a:r>
            <a:r>
              <a:rPr lang="en-US" sz="2400" dirty="0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 </a:t>
            </a:r>
            <a:endParaRPr lang="en-US" sz="2400" dirty="0">
              <a:solidFill>
                <a:srgbClr val="660066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3159" y="7387206"/>
            <a:ext cx="84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</a:rPr>
              <a:t>QICE (</a:t>
            </a:r>
            <a:r>
              <a:rPr lang="en-US" sz="1200" dirty="0" err="1" smtClean="0">
                <a:latin typeface="Helvetica"/>
              </a:rPr>
              <a:t>g</a:t>
            </a:r>
            <a:r>
              <a:rPr lang="en-US" sz="1200" dirty="0" smtClean="0">
                <a:latin typeface="Helvetica"/>
              </a:rPr>
              <a:t> kg-1)</a:t>
            </a:r>
            <a:endParaRPr lang="en-US" sz="1200" dirty="0">
              <a:latin typeface="Helvetica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819400" y="3733800"/>
            <a:ext cx="3607800" cy="2585256"/>
            <a:chOff x="2484726" y="3666326"/>
            <a:chExt cx="4454076" cy="3191674"/>
          </a:xfrm>
        </p:grpSpPr>
        <p:sp>
          <p:nvSpPr>
            <p:cNvPr id="24" name="TextBox 23"/>
            <p:cNvSpPr txBox="1"/>
            <p:nvPr/>
          </p:nvSpPr>
          <p:spPr>
            <a:xfrm rot="16200000">
              <a:off x="1832158" y="4789263"/>
              <a:ext cx="1647109" cy="34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</a:rPr>
                <a:t>Pressure (</a:t>
              </a:r>
              <a:r>
                <a:rPr lang="en-US" sz="1200" dirty="0" err="1" smtClean="0">
                  <a:latin typeface="Helvetica"/>
                </a:rPr>
                <a:t>hPa</a:t>
              </a:r>
              <a:r>
                <a:rPr lang="en-US" sz="1200" dirty="0" smtClean="0">
                  <a:latin typeface="Helvetica"/>
                </a:rPr>
                <a:t>)</a:t>
              </a:r>
              <a:endParaRPr lang="en-US" sz="1200" dirty="0">
                <a:latin typeface="Helvetica"/>
              </a:endParaRPr>
            </a:p>
          </p:txBody>
        </p:sp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20028809"/>
                </p:ext>
              </p:extLst>
            </p:nvPr>
          </p:nvGraphicFramePr>
          <p:xfrm>
            <a:off x="2743200" y="3940322"/>
            <a:ext cx="4195602" cy="29176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3216645" y="3666326"/>
              <a:ext cx="3407342" cy="379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Helvetica"/>
                </a:rPr>
                <a:t>Cloud Ice  Mixing Ratio (g/kg) </a:t>
              </a:r>
              <a:endParaRPr lang="en-US" sz="1400" dirty="0">
                <a:latin typeface="Helvetica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257800" y="6477000"/>
            <a:ext cx="3886200" cy="2286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Karina Apodaca (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karina.apodaca@colostate.edu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866640" y="990600"/>
            <a:ext cx="4251960" cy="2606040"/>
            <a:chOff x="5334000" y="762000"/>
            <a:chExt cx="4724400" cy="2895600"/>
          </a:xfrm>
        </p:grpSpPr>
        <p:graphicFrame>
          <p:nvGraphicFramePr>
            <p:cNvPr id="13" name="Chart 12"/>
            <p:cNvGraphicFramePr/>
            <p:nvPr>
              <p:extLst>
                <p:ext uri="{D42A27DB-BD31-4B8C-83A1-F6EECF244321}">
                  <p14:modId xmlns:p14="http://schemas.microsoft.com/office/powerpoint/2010/main" val="2788292527"/>
                </p:ext>
              </p:extLst>
            </p:nvPr>
          </p:nvGraphicFramePr>
          <p:xfrm>
            <a:off x="5486400" y="9144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324600" y="762000"/>
              <a:ext cx="2999140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</a:rPr>
                <a:t>Cloud Snow Mixing Ratio (g/kg) </a:t>
              </a:r>
              <a:endParaRPr lang="en-US" sz="1400" dirty="0">
                <a:latin typeface="Helvetic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4862747" y="1995253"/>
              <a:ext cx="12195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Helvetica"/>
                </a:rPr>
                <a:t>Pressure (</a:t>
              </a:r>
              <a:r>
                <a:rPr lang="en-US" sz="1200" dirty="0" err="1" smtClean="0">
                  <a:latin typeface="Helvetica"/>
                </a:rPr>
                <a:t>hPa</a:t>
              </a:r>
              <a:r>
                <a:rPr lang="en-US" sz="1200" dirty="0" smtClean="0">
                  <a:latin typeface="Helvetica"/>
                </a:rPr>
                <a:t>)</a:t>
              </a:r>
              <a:endParaRPr lang="en-US" sz="1200" dirty="0">
                <a:latin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11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066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Impact of lightning DA on 3-hour forecast of lightning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990600" y="2514600"/>
            <a:ext cx="6753387" cy="2853979"/>
            <a:chOff x="613109" y="2362200"/>
            <a:chExt cx="7108825" cy="3004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0403" y="2743203"/>
              <a:ext cx="2177415" cy="26231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0909" y="2971800"/>
              <a:ext cx="1851025" cy="187794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14800" y="2438400"/>
              <a:ext cx="671979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Arial Rounded MT Bold"/>
                  <a:cs typeface="Arial"/>
                </a:rPr>
                <a:t>LIGHT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70909" y="2362200"/>
              <a:ext cx="1828800" cy="5507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 Rounded MT Bold"/>
                </a:rPr>
                <a:t>Observed</a:t>
              </a:r>
            </a:p>
            <a:p>
              <a:pPr algn="ctr"/>
              <a:r>
                <a:rPr lang="en-US" sz="1400" dirty="0" smtClean="0">
                  <a:latin typeface="Arial Rounded MT Bold"/>
                </a:rPr>
                <a:t>GOES-15 Infrared </a:t>
              </a:r>
              <a:endParaRPr lang="en-US" sz="1400" dirty="0">
                <a:latin typeface="Arial Rounded MT Bold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109" y="2667000"/>
              <a:ext cx="2228850" cy="26746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24000" y="2362200"/>
              <a:ext cx="492443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  <a:latin typeface="Arial Rounded MT Bold"/>
                  <a:cs typeface="Arial"/>
                </a:rPr>
                <a:t>CTL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346909" y="3733800"/>
              <a:ext cx="2057400" cy="228600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727909" y="4343400"/>
              <a:ext cx="2590800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295400" y="5410200"/>
            <a:ext cx="6248400" cy="64633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Improved </a:t>
            </a:r>
            <a:r>
              <a:rPr lang="en-US" dirty="0"/>
              <a:t>representation of storm structure through more accurate </a:t>
            </a:r>
            <a:r>
              <a:rPr lang="en-US" dirty="0" smtClean="0"/>
              <a:t>location </a:t>
            </a:r>
            <a:r>
              <a:rPr lang="en-US" dirty="0"/>
              <a:t>and intensity of lightning </a:t>
            </a:r>
            <a:r>
              <a:rPr lang="en-US" dirty="0" smtClean="0"/>
              <a:t>activity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14400" y="1219200"/>
            <a:ext cx="76848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Tropical storm Ivo (2013)</a:t>
            </a:r>
          </a:p>
          <a:p>
            <a:pPr marL="457200" indent="-457200">
              <a:spcAft>
                <a:spcPts val="600"/>
              </a:spcAft>
              <a:buAutoNum type="arabicParenBoth"/>
            </a:pPr>
            <a:r>
              <a:rPr lang="en-US" sz="2000" b="1" dirty="0" smtClean="0">
                <a:solidFill>
                  <a:srgbClr val="FF0000"/>
                </a:solidFill>
              </a:rPr>
              <a:t>CTL</a:t>
            </a:r>
            <a:r>
              <a:rPr lang="en-US" sz="2000" dirty="0" smtClean="0"/>
              <a:t>: NOAA/NCEP data </a:t>
            </a:r>
            <a:r>
              <a:rPr lang="en-US" sz="2000" dirty="0"/>
              <a:t>assimilation algorithm (no lightning</a:t>
            </a:r>
            <a:r>
              <a:rPr lang="en-US" sz="20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FF"/>
                </a:solidFill>
              </a:rPr>
              <a:t>(</a:t>
            </a:r>
            <a:r>
              <a:rPr lang="en-US" sz="2000" b="1" dirty="0">
                <a:solidFill>
                  <a:srgbClr val="0000FF"/>
                </a:solidFill>
              </a:rPr>
              <a:t>2) </a:t>
            </a:r>
            <a:r>
              <a:rPr lang="en-US" sz="2000" b="1" dirty="0" smtClean="0">
                <a:solidFill>
                  <a:srgbClr val="0000FF"/>
                </a:solidFill>
              </a:rPr>
              <a:t>LIGHT</a:t>
            </a:r>
            <a:r>
              <a:rPr lang="en-US" sz="2000" dirty="0"/>
              <a:t>: same as CTL, but </a:t>
            </a:r>
            <a:r>
              <a:rPr lang="en-US" sz="2000" b="1" dirty="0">
                <a:solidFill>
                  <a:srgbClr val="0000FF"/>
                </a:solidFill>
              </a:rPr>
              <a:t>with assimilation of </a:t>
            </a:r>
            <a:r>
              <a:rPr lang="en-US" sz="2000" b="1" dirty="0" smtClean="0">
                <a:solidFill>
                  <a:srgbClr val="0000FF"/>
                </a:solidFill>
              </a:rPr>
              <a:t>lightning (</a:t>
            </a:r>
            <a:r>
              <a:rPr lang="en-US" sz="2000" b="1" i="1" dirty="0" smtClean="0">
                <a:solidFill>
                  <a:srgbClr val="0000FF"/>
                </a:solidFill>
              </a:rPr>
              <a:t>h</a:t>
            </a:r>
            <a:r>
              <a:rPr lang="en-US" sz="2000" b="1" i="1" baseline="-25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57800" y="6553200"/>
            <a:ext cx="3886200" cy="2286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Karina Apodaca (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karina.apodaca@colostate.edu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530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304800" y="304800"/>
            <a:ext cx="8229600" cy="4572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00FF"/>
                </a:solidFill>
                <a:cs typeface="Copperplate Gothic Bold"/>
              </a:rPr>
              <a:t>Summary and Future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295400"/>
            <a:ext cx="8077200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Assimilation of cloud/precipitation affected radiances is important for </a:t>
            </a:r>
            <a:r>
              <a:rPr lang="en-US" b="1" dirty="0" err="1" smtClean="0"/>
              <a:t>mesoscale</a:t>
            </a:r>
            <a:r>
              <a:rPr lang="en-US" b="1" dirty="0" smtClean="0"/>
              <a:t> and cloud-resolving modeling systems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b="1" dirty="0"/>
              <a:t>	</a:t>
            </a:r>
            <a:r>
              <a:rPr lang="en-US" dirty="0" smtClean="0"/>
              <a:t>- Preliminary results for severe weather, precipitation applications</a:t>
            </a:r>
            <a:endParaRPr lang="en-US" dirty="0"/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Benefit from unique geographical coverage over open oceans, polar 	regions</a:t>
            </a:r>
            <a:endParaRPr lang="en-US" b="1" dirty="0"/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Challenges of cloud/precipitation affected radiance assimilation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b="1" dirty="0"/>
              <a:t>	</a:t>
            </a:r>
            <a:r>
              <a:rPr lang="en-US" dirty="0" smtClean="0"/>
              <a:t>- nonlinear/non-differentiable RT operator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 smtClean="0"/>
              <a:t>	- radiance bias correction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correlated observation errors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non-Gaussian observation errors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land emissivity</a:t>
            </a:r>
            <a:endParaRPr lang="en-US" b="1" dirty="0"/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/>
              <a:t>Assimilation of </a:t>
            </a:r>
            <a:r>
              <a:rPr lang="en-US" b="1" dirty="0" smtClean="0"/>
              <a:t>lightning from satellites (e.g., GOES-R)</a:t>
            </a:r>
            <a:endParaRPr lang="en-US" b="1" dirty="0"/>
          </a:p>
          <a:p>
            <a:pPr marL="114300">
              <a:buClr>
                <a:srgbClr val="3333CC"/>
              </a:buClr>
              <a:buSzPct val="125000"/>
            </a:pPr>
            <a:r>
              <a:rPr lang="en-US" b="1" dirty="0"/>
              <a:t>	</a:t>
            </a:r>
            <a:r>
              <a:rPr lang="en-US" dirty="0"/>
              <a:t>- </a:t>
            </a:r>
            <a:r>
              <a:rPr lang="en-US" dirty="0" smtClean="0"/>
              <a:t>lightning flash rate </a:t>
            </a:r>
            <a:r>
              <a:rPr lang="en-US" dirty="0" smtClean="0"/>
              <a:t>can impact the</a:t>
            </a:r>
            <a:r>
              <a:rPr lang="en-US" dirty="0" smtClean="0"/>
              <a:t> </a:t>
            </a:r>
            <a:r>
              <a:rPr lang="en-US" dirty="0" smtClean="0"/>
              <a:t>storm and its environment</a:t>
            </a:r>
            <a:endParaRPr lang="en-US" b="1" dirty="0" smtClean="0"/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Assimilation of atmospheric chemistry/aerosol information from radiances</a:t>
            </a:r>
            <a:endParaRPr lang="en-US" b="1" dirty="0"/>
          </a:p>
          <a:p>
            <a:pPr marL="114300">
              <a:buClr>
                <a:srgbClr val="3333CC"/>
              </a:buClr>
              <a:buSzPct val="125000"/>
            </a:pPr>
            <a:r>
              <a:rPr lang="en-US" b="1" dirty="0" smtClean="0"/>
              <a:t>	</a:t>
            </a:r>
            <a:r>
              <a:rPr lang="en-US" dirty="0" smtClean="0"/>
              <a:t>- air pollution/quality, dust storms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B9020DE7-E89E-42A8-91AF-FB986B184FC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0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B9020DE7-E89E-42A8-91AF-FB986B184FC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124200" y="152400"/>
            <a:ext cx="2514600" cy="762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3333CC"/>
                </a:solidFill>
              </a:rPr>
              <a:t>Thank you!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85800" y="1295400"/>
            <a:ext cx="8153400" cy="4953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91440">
              <a:spcAft>
                <a:spcPts val="60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References:</a:t>
            </a:r>
            <a:endParaRPr lang="en-US" sz="14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">
              <a:spcAft>
                <a:spcPts val="600"/>
              </a:spcAft>
            </a:pP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Apodaca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K., M. Zupanski, M.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DeMaria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J.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Knaff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and L. Grasso, 2013: Evaluating the potential impact of assimilating satellite 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lightning data utilizing hybrid (variational-ensemble) methods. Submitted to </a:t>
            </a:r>
            <a:r>
              <a:rPr lang="en-US" sz="12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J. Appl. Met.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Clim</a:t>
            </a:r>
            <a:r>
              <a:rPr lang="en-US" sz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. </a:t>
            </a:r>
          </a:p>
          <a:p>
            <a:pPr marL="91440">
              <a:spcAft>
                <a:spcPts val="600"/>
              </a:spcAft>
            </a:pPr>
            <a:r>
              <a:rPr lang="en-US" sz="1200" dirty="0" err="1">
                <a:solidFill>
                  <a:schemeClr val="tx1"/>
                </a:solidFill>
                <a:latin typeface="Times New Roman"/>
                <a:cs typeface="Times New Roman"/>
              </a:rPr>
              <a:t>Chambon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, P., S. Q. Zhang, A. Y. </a:t>
            </a:r>
            <a:r>
              <a:rPr lang="en-US" sz="1200" dirty="0" err="1">
                <a:solidFill>
                  <a:schemeClr val="tx1"/>
                </a:solidFill>
                <a:latin typeface="Times New Roman"/>
                <a:cs typeface="Times New Roman"/>
              </a:rPr>
              <a:t>Hou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, M. Zupanski, and S. Cheung, 2013: Assessing the impact of pre-GPM constellation microwave precipitation radiance data in the Goddard WRF ensemble data assimilation system. </a:t>
            </a:r>
            <a:r>
              <a:rPr lang="en-US" sz="1200" i="1" dirty="0">
                <a:solidFill>
                  <a:schemeClr val="tx1"/>
                </a:solidFill>
                <a:latin typeface="Times New Roman"/>
                <a:cs typeface="Times New Roman"/>
              </a:rPr>
              <a:t>Quart. J. Roy. </a:t>
            </a:r>
            <a:r>
              <a:rPr lang="en-US" sz="1200" i="1" dirty="0" err="1">
                <a:solidFill>
                  <a:schemeClr val="tx1"/>
                </a:solidFill>
                <a:latin typeface="Times New Roman"/>
                <a:cs typeface="Times New Roman"/>
              </a:rPr>
              <a:t>Meteorol</a:t>
            </a:r>
            <a:r>
              <a:rPr lang="en-US" sz="1200" i="1" dirty="0">
                <a:solidFill>
                  <a:schemeClr val="tx1"/>
                </a:solidFill>
                <a:latin typeface="Times New Roman"/>
                <a:cs typeface="Times New Roman"/>
              </a:rPr>
              <a:t>. Soc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., DOI:10.1002/qj.2215</a:t>
            </a:r>
            <a:r>
              <a:rPr lang="en-US" sz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  <a:p>
            <a:pPr marL="91440">
              <a:spcAft>
                <a:spcPts val="6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Steward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, J. L., I. M. </a:t>
            </a:r>
            <a:r>
              <a:rPr lang="en-US" sz="1200" dirty="0" err="1">
                <a:solidFill>
                  <a:schemeClr val="tx1"/>
                </a:solidFill>
                <a:latin typeface="Times New Roman"/>
                <a:cs typeface="Times New Roman"/>
              </a:rPr>
              <a:t>Navon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, M. Zupanski, and N. </a:t>
            </a:r>
            <a:r>
              <a:rPr lang="en-US" sz="1200" dirty="0" err="1">
                <a:solidFill>
                  <a:schemeClr val="tx1"/>
                </a:solidFill>
                <a:latin typeface="Times New Roman"/>
                <a:cs typeface="Times New Roman"/>
              </a:rPr>
              <a:t>Karmitsa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, 2012: Impact of Non-Smooth  </a:t>
            </a:r>
            <a:r>
              <a:rPr lang="en-US" sz="1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Observation 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Operators on Variational and Sequential 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Data Assimilation for a Limited-Area Shallow-Water Equation Model. 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Quart. J. Roy. </a:t>
            </a:r>
            <a:r>
              <a:rPr lang="en-US" sz="12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Meteorol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. Soc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., 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cs typeface="Times New Roman"/>
              </a:rPr>
              <a:t>138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323-339. </a:t>
            </a:r>
          </a:p>
          <a:p>
            <a:pPr marL="91440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Zhang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M., M. Zupanski, M.-J. Kim,  and J.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Knaff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2013: Assimilating AMSU-A Radiances in TC Core Area with NOAA Operational HWRF (2011) and a Hybrid Data Assimilation System: Danielle (2010). 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Mon. </a:t>
            </a:r>
            <a:r>
              <a:rPr lang="en-US" sz="12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Wea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r>
              <a:rPr lang="en-US" sz="1200" i="1" dirty="0">
                <a:solidFill>
                  <a:schemeClr val="tx1"/>
                </a:solidFill>
                <a:latin typeface="Times New Roman"/>
                <a:cs typeface="Times New Roman"/>
              </a:rPr>
              <a:t>Rev</a:t>
            </a:r>
            <a:r>
              <a:rPr lang="en-US" sz="1200" dirty="0">
                <a:solidFill>
                  <a:schemeClr val="tx1"/>
                </a:solidFill>
                <a:latin typeface="Times New Roman"/>
                <a:cs typeface="Times New Roman"/>
              </a:rPr>
              <a:t>., 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doi:10.1175/MWR-D- 12-00340.1, in 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press.</a:t>
            </a:r>
          </a:p>
          <a:p>
            <a:pPr marL="91440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Zhang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S. Q., M. Zupanski, A. Y.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Hou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X. Lin, and S. H. Cheung, 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2013: 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Assimilation of 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precipitation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-affected radiances in a cloud-resolving WRF ensemble data assimilation system. 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Mon. </a:t>
            </a:r>
            <a:r>
              <a:rPr lang="en-US" sz="12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Wea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. Rev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., 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cs typeface="Times New Roman"/>
              </a:rPr>
              <a:t>141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754-772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</a:p>
          <a:p>
            <a:pPr marL="91440"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Z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upanski 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D., M. Zupanski, L. D. Grasso, R.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Brummer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I.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Jankov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D. Lindsey and M. </a:t>
            </a:r>
            <a:r>
              <a:rPr lang="en-US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Sengupta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and M.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DeMaria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2011: Assimilating synthetic GOES-R radiances in cloudy conditions using an ensemble-based method. 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Int. J. Remote Sensing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cs typeface="Times New Roman"/>
              </a:rPr>
              <a:t>32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9637-9659. </a:t>
            </a:r>
            <a:endParaRPr lang="en-US" sz="12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Zupanski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D., S. Q. Zhang, M. Zupanski, A. Y.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Hou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and S. H. Cheung, 2011: A prototype 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WRF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-based ensemble data assimilation system for downscaling satellite precipitation observations. 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J. </a:t>
            </a:r>
            <a:r>
              <a:rPr lang="en-US" sz="12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Hydromet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., 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cs typeface="Times New Roman"/>
              </a:rPr>
              <a:t>12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118-134. </a:t>
            </a:r>
          </a:p>
          <a:p>
            <a:pPr marL="91440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Zupanski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M., 2005: Maximum Likelihood Ensemble Filter: Theoretical Aspects. 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Mon. </a:t>
            </a:r>
            <a:r>
              <a:rPr lang="en-US" sz="12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Wea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. Rev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., 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cs typeface="Times New Roman"/>
              </a:rPr>
              <a:t>133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1710–1726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"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Zupanski, M., I. M.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Navon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and D. Zupanski 2008: The maximum likelihood ensemble filter as a non-differentiable minimization algorithm. 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Q. J. Roy. Meteor. Soc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. 134, 1039-1050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marL="91440"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Zupanski M., 2013: All-sky satellite radiance data assimilation: Methodology and Challenges. </a:t>
            </a:r>
            <a:r>
              <a:rPr lang="en-US" sz="1200" i="1" dirty="0">
                <a:solidFill>
                  <a:srgbClr val="000000"/>
                </a:solidFill>
                <a:latin typeface="Times New Roman"/>
                <a:cs typeface="Times New Roman"/>
              </a:rPr>
              <a:t>Data Assimilation for Atmospheric, Oceanic, and Hydrologic Applications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S.-K. Park and L.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Xu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Eds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, Springer Heidelberg New York Dordrecht London, pp. 465-488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marL="91440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61722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[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http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://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ensembleda.cira.colostate.edu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0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948689"/>
            <a:ext cx="655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endParaRPr lang="en-US" b="1" dirty="0"/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dirty="0" smtClean="0"/>
              <a:t>Motivation</a:t>
            </a:r>
          </a:p>
          <a:p>
            <a:pPr marL="114300">
              <a:buClr>
                <a:srgbClr val="3333CC"/>
              </a:buClr>
              <a:buSzPct val="125000"/>
            </a:pPr>
            <a:endParaRPr lang="en-US" dirty="0"/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dirty="0" smtClean="0"/>
              <a:t>Satellite data assimilation and clouds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endParaRPr lang="en-US" dirty="0"/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dirty="0" smtClean="0"/>
              <a:t>Challenges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endParaRPr lang="en-US" dirty="0" smtClean="0"/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dirty="0" smtClean="0"/>
              <a:t>Applications with WRF model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81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Overview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4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4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600200"/>
            <a:ext cx="28067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Thunderstorms</a:t>
            </a:r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Tornadoes</a:t>
            </a:r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Rainfall</a:t>
            </a:r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Hail</a:t>
            </a:r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Flash floods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Motivation: High-impact weather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1447799"/>
            <a:ext cx="838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GOES</a:t>
            </a:r>
            <a:r>
              <a:rPr lang="en-US" sz="1400" dirty="0">
                <a:solidFill>
                  <a:schemeClr val="bg1"/>
                </a:solidFill>
              </a:rPr>
              <a:t>-R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5200" y="1600200"/>
            <a:ext cx="5130000" cy="2548354"/>
            <a:chOff x="3886200" y="1143000"/>
            <a:chExt cx="5130000" cy="2548354"/>
          </a:xfrm>
        </p:grpSpPr>
        <p:sp>
          <p:nvSpPr>
            <p:cNvPr id="13" name="Rectangle 12"/>
            <p:cNvSpPr/>
            <p:nvPr/>
          </p:nvSpPr>
          <p:spPr>
            <a:xfrm>
              <a:off x="4953000" y="3352800"/>
              <a:ext cx="27666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sz="1600" dirty="0" smtClean="0"/>
                <a:t>Mississippi tornado (04/2011)</a:t>
              </a:r>
              <a:endParaRPr lang="en-US" sz="1600" dirty="0"/>
            </a:p>
          </p:txBody>
        </p:sp>
        <p:pic>
          <p:nvPicPr>
            <p:cNvPr id="14" name="Picture 13" descr="r-MISSISSIPPI-TORNADO-large57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143000"/>
              <a:ext cx="5130000" cy="21420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57200" y="44196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Cloud-resolving (CR) modeling typically implies:</a:t>
            </a:r>
          </a:p>
          <a:p>
            <a:pPr marL="114300">
              <a:spcBef>
                <a:spcPts val="1200"/>
              </a:spcBef>
              <a:buClr>
                <a:srgbClr val="3333CC"/>
              </a:buClr>
              <a:buSzPct val="125000"/>
            </a:pPr>
            <a:r>
              <a:rPr lang="en-US" b="1" dirty="0"/>
              <a:t>	</a:t>
            </a:r>
            <a:r>
              <a:rPr lang="en-US" dirty="0" smtClean="0"/>
              <a:t>- high dimensionality </a:t>
            </a:r>
          </a:p>
          <a:p>
            <a:pPr marL="114300">
              <a:spcBef>
                <a:spcPts val="1200"/>
              </a:spcBef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cloud microphysics (bulk, 1-2-moment microphysics)</a:t>
            </a:r>
          </a:p>
          <a:p>
            <a:pPr marL="114300">
              <a:spcBef>
                <a:spcPts val="1200"/>
              </a:spcBef>
              <a:buClr>
                <a:srgbClr val="3333CC"/>
              </a:buClr>
              <a:buSzPct val="125000"/>
            </a:pPr>
            <a:r>
              <a:rPr lang="en-US" dirty="0"/>
              <a:t>	</a:t>
            </a:r>
            <a:r>
              <a:rPr lang="en-US" dirty="0" smtClean="0"/>
              <a:t>- parallel processing (MPI, Open MP)</a:t>
            </a:r>
          </a:p>
          <a:p>
            <a:pPr marL="341313" indent="-227013">
              <a:spcBef>
                <a:spcPts val="1200"/>
              </a:spcBef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 Cloud hydrometeor prediction is </a:t>
            </a:r>
            <a:r>
              <a:rPr lang="en-US" b="1" dirty="0" smtClean="0"/>
              <a:t>in</a:t>
            </a:r>
            <a:r>
              <a:rPr lang="en-US" b="1" dirty="0" smtClean="0"/>
              <a:t> </a:t>
            </a:r>
            <a:r>
              <a:rPr lang="en-US" b="1" dirty="0" smtClean="0"/>
              <a:t>the focus of CR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3863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143000"/>
            <a:ext cx="5486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Clouds: information to be utilized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endParaRPr lang="en-US" sz="1600" dirty="0" smtClean="0"/>
          </a:p>
          <a:p>
            <a:pPr marL="742950" lvl="1" indent="-285750">
              <a:spcBef>
                <a:spcPts val="600"/>
              </a:spcBef>
              <a:buFont typeface="Wingdings" charset="2"/>
              <a:buChar char="²"/>
            </a:pPr>
            <a:r>
              <a:rPr lang="en-US" sz="1600" dirty="0" smtClean="0"/>
              <a:t>Typically associated with high impact weather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²"/>
            </a:pPr>
            <a:r>
              <a:rPr lang="en-US" sz="1600" dirty="0" smtClean="0"/>
              <a:t>Can produce extreme rainfall and floods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²"/>
            </a:pPr>
            <a:r>
              <a:rPr lang="en-US" sz="1600" dirty="0" smtClean="0"/>
              <a:t>Cloud microphysics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²"/>
            </a:pPr>
            <a:r>
              <a:rPr lang="en-US" sz="1600" dirty="0" smtClean="0"/>
              <a:t>Radiation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Motivation: Clouds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6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1447799"/>
            <a:ext cx="838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GOES</a:t>
            </a:r>
            <a:r>
              <a:rPr lang="en-US" sz="1400" dirty="0">
                <a:solidFill>
                  <a:schemeClr val="bg1"/>
                </a:solidFill>
              </a:rPr>
              <a:t>-R </a:t>
            </a:r>
          </a:p>
        </p:txBody>
      </p:sp>
      <p:pic>
        <p:nvPicPr>
          <p:cNvPr id="4" name="Picture 3" descr="783px-Hurricane_Dora_July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71600"/>
            <a:ext cx="3724843" cy="28495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91200" y="4267200"/>
            <a:ext cx="2869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600" dirty="0" smtClean="0"/>
              <a:t>Hurricane Dora (2012) - GOES</a:t>
            </a:r>
            <a:endParaRPr lang="en-US" sz="1600" dirty="0"/>
          </a:p>
        </p:txBody>
      </p:sp>
      <p:pic>
        <p:nvPicPr>
          <p:cNvPr id="8" name="Picture 7" descr="thundercell_heav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05200"/>
            <a:ext cx="4572000" cy="27127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62000" y="6248400"/>
            <a:ext cx="4199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600" dirty="0" err="1" smtClean="0"/>
              <a:t>Supercell</a:t>
            </a:r>
            <a:r>
              <a:rPr lang="en-US" sz="1600" dirty="0" smtClean="0"/>
              <a:t> thunderstorm cloud (2010) - NASA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638800" y="4876800"/>
            <a:ext cx="3124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4300">
              <a:buClr>
                <a:srgbClr val="3333CC"/>
              </a:buClr>
              <a:buSzPct val="125000"/>
            </a:pPr>
            <a:r>
              <a:rPr lang="en-US" b="1" dirty="0" smtClean="0"/>
              <a:t>Improving analysis and prediction of clouds is challenging, but fundamentally important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5365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33CC"/>
                </a:solidFill>
              </a:rPr>
              <a:t>Motivation-3: New satellites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>
                <a:solidFill>
                  <a:schemeClr val="tx1"/>
                </a:solidFill>
              </a:rPr>
              <a:pPr/>
              <a:t>7</a:t>
            </a:fld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553200" y="2743200"/>
            <a:ext cx="2423668" cy="1784731"/>
            <a:chOff x="6962627" y="3082497"/>
            <a:chExt cx="2423668" cy="1784731"/>
          </a:xfrm>
        </p:grpSpPr>
        <p:pic>
          <p:nvPicPr>
            <p:cNvPr id="16" name="Picture 15" descr="GPM_constellation_updated_8_25_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27" y="3082497"/>
              <a:ext cx="2423668" cy="178473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799413" y="4559451"/>
              <a:ext cx="5738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GPM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6172200" y="1295400"/>
            <a:ext cx="1977848" cy="1975104"/>
            <a:chOff x="609600" y="1438989"/>
            <a:chExt cx="3090389" cy="3086100"/>
          </a:xfrm>
        </p:grpSpPr>
        <p:pic>
          <p:nvPicPr>
            <p:cNvPr id="20" name="Picture 19" descr="goes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2" y="1438989"/>
              <a:ext cx="3090387" cy="30861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09600" y="1438989"/>
              <a:ext cx="1310455" cy="4809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GOES</a:t>
              </a:r>
              <a:r>
                <a:rPr lang="en-US" sz="1400" dirty="0">
                  <a:solidFill>
                    <a:schemeClr val="bg1"/>
                  </a:solidFill>
                </a:rPr>
                <a:t>-R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09600" y="5257800"/>
            <a:ext cx="3962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Applications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q"/>
            </a:pPr>
            <a:r>
              <a:rPr lang="en-US" sz="1600" dirty="0" smtClean="0">
                <a:cs typeface="Calibri"/>
              </a:rPr>
              <a:t>High</a:t>
            </a:r>
            <a:r>
              <a:rPr lang="en-US" sz="1600" dirty="0">
                <a:cs typeface="Calibri"/>
              </a:rPr>
              <a:t>-impact </a:t>
            </a:r>
            <a:r>
              <a:rPr lang="en-US" sz="1600" dirty="0" smtClean="0">
                <a:cs typeface="Calibri"/>
              </a:rPr>
              <a:t>weather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q"/>
            </a:pPr>
            <a:r>
              <a:rPr lang="en-US" sz="1600" dirty="0" smtClean="0">
                <a:cs typeface="Calibri"/>
              </a:rPr>
              <a:t>Precipitation (water vapor, clouds)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q"/>
            </a:pPr>
            <a:r>
              <a:rPr lang="en-US" sz="1600" dirty="0" smtClean="0">
                <a:cs typeface="Calibri"/>
              </a:rPr>
              <a:t>Air pollution (aerosol, SO2, NO2, O3)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" y="2895600"/>
            <a:ext cx="6324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NASA Global Precipitation Mission (GPM) satellite </a:t>
            </a:r>
          </a:p>
          <a:p>
            <a:pPr marL="285750" indent="-285750">
              <a:buClr>
                <a:schemeClr val="tx1"/>
              </a:buClr>
              <a:buSzPct val="100000"/>
              <a:buFont typeface="Wingdings" charset="2"/>
              <a:buChar char="q"/>
            </a:pPr>
            <a:r>
              <a:rPr lang="en-US" sz="1600" dirty="0" smtClean="0"/>
              <a:t>Dual-frequency precipitation radar (DPR)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q"/>
            </a:pPr>
            <a:r>
              <a:rPr lang="en-US" sz="1600" dirty="0" smtClean="0">
                <a:cs typeface="Calibri"/>
              </a:rPr>
              <a:t>GPM microwave imager (GMI)</a:t>
            </a:r>
            <a:endParaRPr lang="en-US" sz="1600" dirty="0"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1447800"/>
            <a:ext cx="6324600" cy="1215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NOAA Geostationary Operational Environmental Satellite(GOES-R)</a:t>
            </a:r>
          </a:p>
          <a:p>
            <a:pPr marL="285750" indent="-285750">
              <a:buClr>
                <a:schemeClr val="tx1"/>
              </a:buClr>
              <a:buSzPct val="100000"/>
              <a:buFont typeface="Wingdings" charset="2"/>
              <a:buChar char="q"/>
            </a:pPr>
            <a:r>
              <a:rPr lang="en-US" sz="1600" dirty="0" smtClean="0"/>
              <a:t>Advanced Baseline Imager (ABI)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q"/>
            </a:pPr>
            <a:r>
              <a:rPr lang="en-US" sz="1600" dirty="0" smtClean="0">
                <a:cs typeface="Calibri"/>
              </a:rPr>
              <a:t>Geostationary Lightning Mapper (GLM)</a:t>
            </a:r>
            <a:endParaRPr lang="en-US" sz="1600" dirty="0"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4038600"/>
            <a:ext cx="6324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Korean Environmental Satellite (MP-GEOSAT)</a:t>
            </a:r>
          </a:p>
          <a:p>
            <a:pPr marL="285750" indent="-285750">
              <a:buClr>
                <a:schemeClr val="tx1"/>
              </a:buClr>
              <a:buSzPct val="100000"/>
              <a:buFont typeface="Wingdings" charset="2"/>
              <a:buChar char="q"/>
            </a:pPr>
            <a:r>
              <a:rPr lang="en-US" sz="1600" dirty="0" smtClean="0"/>
              <a:t>Geostationary Environment spectrometer (GEMS)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q"/>
            </a:pPr>
            <a:r>
              <a:rPr lang="en-US" sz="1600" dirty="0" smtClean="0">
                <a:cs typeface="Calibri"/>
              </a:rPr>
              <a:t>ABI + GOCI-2 (ocean color)</a:t>
            </a:r>
            <a:endParaRPr lang="en-US" sz="1600" dirty="0">
              <a:cs typeface="Calibri"/>
            </a:endParaRPr>
          </a:p>
        </p:txBody>
      </p:sp>
      <p:grpSp>
        <p:nvGrpSpPr>
          <p:cNvPr id="26" name="Group 108"/>
          <p:cNvGrpSpPr>
            <a:grpSpLocks/>
          </p:cNvGrpSpPr>
          <p:nvPr/>
        </p:nvGrpSpPr>
        <p:grpSpPr bwMode="auto">
          <a:xfrm>
            <a:off x="4876800" y="5105400"/>
            <a:ext cx="2020888" cy="1576387"/>
            <a:chOff x="1112" y="980"/>
            <a:chExt cx="1904" cy="1543"/>
          </a:xfrm>
        </p:grpSpPr>
        <p:pic>
          <p:nvPicPr>
            <p:cNvPr id="27" name="Picture 45" descr="3A_iso_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0886" t="11179" r="25964" b="13310"/>
            <a:stretch>
              <a:fillRect/>
            </a:stretch>
          </p:blipFill>
          <p:spPr bwMode="auto">
            <a:xfrm>
              <a:off x="1112" y="980"/>
              <a:ext cx="1904" cy="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Freeform 46"/>
            <p:cNvSpPr>
              <a:spLocks/>
            </p:cNvSpPr>
            <p:nvPr/>
          </p:nvSpPr>
          <p:spPr bwMode="auto">
            <a:xfrm flipH="1" flipV="1">
              <a:off x="1659" y="1944"/>
              <a:ext cx="335" cy="178"/>
            </a:xfrm>
            <a:custGeom>
              <a:avLst/>
              <a:gdLst>
                <a:gd name="T0" fmla="*/ 0 w 341"/>
                <a:gd name="T1" fmla="*/ 178 h 91"/>
                <a:gd name="T2" fmla="*/ 89 w 341"/>
                <a:gd name="T3" fmla="*/ 0 h 91"/>
                <a:gd name="T4" fmla="*/ 335 w 341"/>
                <a:gd name="T5" fmla="*/ 0 h 91"/>
                <a:gd name="T6" fmla="*/ 0 60000 65536"/>
                <a:gd name="T7" fmla="*/ 0 60000 65536"/>
                <a:gd name="T8" fmla="*/ 0 60000 65536"/>
                <a:gd name="T9" fmla="*/ 0 w 341"/>
                <a:gd name="T10" fmla="*/ 0 h 91"/>
                <a:gd name="T11" fmla="*/ 341 w 341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91">
                  <a:moveTo>
                    <a:pt x="0" y="91"/>
                  </a:moveTo>
                  <a:lnTo>
                    <a:pt x="91" y="0"/>
                  </a:lnTo>
                  <a:lnTo>
                    <a:pt x="341" y="0"/>
                  </a:lnTo>
                </a:path>
              </a:pathLst>
            </a:custGeom>
            <a:noFill/>
            <a:ln w="3175">
              <a:solidFill>
                <a:srgbClr val="333333"/>
              </a:solidFill>
              <a:round/>
              <a:headEnd type="triangle" w="sm" len="med"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Text Box 47"/>
            <p:cNvSpPr txBox="1">
              <a:spLocks noChangeArrowheads="1"/>
            </p:cNvSpPr>
            <p:nvPr/>
          </p:nvSpPr>
          <p:spPr bwMode="auto">
            <a:xfrm>
              <a:off x="1156" y="2051"/>
              <a:ext cx="54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000">
                  <a:solidFill>
                    <a:srgbClr val="000000"/>
                  </a:solidFill>
                  <a:latin typeface="Arial Narrow" pitchFamily="34" charset="0"/>
                </a:rPr>
                <a:t>Solar Panel</a:t>
              </a:r>
            </a:p>
          </p:txBody>
        </p:sp>
        <p:sp>
          <p:nvSpPr>
            <p:cNvPr id="30" name="Freeform 49"/>
            <p:cNvSpPr>
              <a:spLocks/>
            </p:cNvSpPr>
            <p:nvPr/>
          </p:nvSpPr>
          <p:spPr bwMode="auto">
            <a:xfrm flipH="1">
              <a:off x="2576" y="1445"/>
              <a:ext cx="123" cy="214"/>
            </a:xfrm>
            <a:custGeom>
              <a:avLst/>
              <a:gdLst>
                <a:gd name="T0" fmla="*/ 0 w 249"/>
                <a:gd name="T1" fmla="*/ 214 h 272"/>
                <a:gd name="T2" fmla="*/ 56 w 249"/>
                <a:gd name="T3" fmla="*/ 0 h 272"/>
                <a:gd name="T4" fmla="*/ 123 w 249"/>
                <a:gd name="T5" fmla="*/ 0 h 272"/>
                <a:gd name="T6" fmla="*/ 0 60000 65536"/>
                <a:gd name="T7" fmla="*/ 0 60000 65536"/>
                <a:gd name="T8" fmla="*/ 0 60000 65536"/>
                <a:gd name="T9" fmla="*/ 0 w 249"/>
                <a:gd name="T10" fmla="*/ 0 h 272"/>
                <a:gd name="T11" fmla="*/ 249 w 249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" h="272">
                  <a:moveTo>
                    <a:pt x="0" y="272"/>
                  </a:moveTo>
                  <a:lnTo>
                    <a:pt x="113" y="0"/>
                  </a:lnTo>
                  <a:lnTo>
                    <a:pt x="24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med"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Text Box 50"/>
            <p:cNvSpPr txBox="1">
              <a:spLocks noChangeArrowheads="1"/>
            </p:cNvSpPr>
            <p:nvPr/>
          </p:nvSpPr>
          <p:spPr bwMode="auto">
            <a:xfrm>
              <a:off x="2292" y="1298"/>
              <a:ext cx="38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000">
                  <a:solidFill>
                    <a:srgbClr val="000000"/>
                  </a:solidFill>
                  <a:latin typeface="Arial Narrow" pitchFamily="34" charset="0"/>
                </a:rPr>
                <a:t>ABI</a:t>
              </a:r>
            </a:p>
          </p:txBody>
        </p:sp>
      </p:grpSp>
      <p:grpSp>
        <p:nvGrpSpPr>
          <p:cNvPr id="32" name="Group 110"/>
          <p:cNvGrpSpPr>
            <a:grpSpLocks/>
          </p:cNvGrpSpPr>
          <p:nvPr/>
        </p:nvGrpSpPr>
        <p:grpSpPr bwMode="auto">
          <a:xfrm>
            <a:off x="6705600" y="4800600"/>
            <a:ext cx="2282825" cy="1516062"/>
            <a:chOff x="3288" y="980"/>
            <a:chExt cx="2157" cy="1543"/>
          </a:xfrm>
        </p:grpSpPr>
        <p:pic>
          <p:nvPicPr>
            <p:cNvPr id="33" name="Picture 99" descr="3B_iso_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30315" t="16104" r="16496" b="7721"/>
            <a:stretch>
              <a:fillRect/>
            </a:stretch>
          </p:blipFill>
          <p:spPr bwMode="auto">
            <a:xfrm>
              <a:off x="3490" y="980"/>
              <a:ext cx="1876" cy="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101"/>
            <p:cNvSpPr txBox="1">
              <a:spLocks noChangeArrowheads="1"/>
            </p:cNvSpPr>
            <p:nvPr/>
          </p:nvSpPr>
          <p:spPr bwMode="auto">
            <a:xfrm>
              <a:off x="4264" y="980"/>
              <a:ext cx="57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000" dirty="0">
                  <a:solidFill>
                    <a:srgbClr val="000000"/>
                  </a:solidFill>
                  <a:latin typeface="Arial Narrow" pitchFamily="34" charset="0"/>
                </a:rPr>
                <a:t>GOCI-2</a:t>
              </a:r>
            </a:p>
          </p:txBody>
        </p:sp>
        <p:sp>
          <p:nvSpPr>
            <p:cNvPr id="35" name="Freeform 102"/>
            <p:cNvSpPr>
              <a:spLocks/>
            </p:cNvSpPr>
            <p:nvPr/>
          </p:nvSpPr>
          <p:spPr bwMode="auto">
            <a:xfrm>
              <a:off x="4138" y="1039"/>
              <a:ext cx="139" cy="54"/>
            </a:xfrm>
            <a:custGeom>
              <a:avLst/>
              <a:gdLst>
                <a:gd name="T0" fmla="*/ 0 w 159"/>
                <a:gd name="T1" fmla="*/ 54 h 136"/>
                <a:gd name="T2" fmla="*/ 40 w 159"/>
                <a:gd name="T3" fmla="*/ 0 h 136"/>
                <a:gd name="T4" fmla="*/ 139 w 159"/>
                <a:gd name="T5" fmla="*/ 0 h 136"/>
                <a:gd name="T6" fmla="*/ 0 60000 65536"/>
                <a:gd name="T7" fmla="*/ 0 60000 65536"/>
                <a:gd name="T8" fmla="*/ 0 60000 65536"/>
                <a:gd name="T9" fmla="*/ 0 w 159"/>
                <a:gd name="T10" fmla="*/ 0 h 136"/>
                <a:gd name="T11" fmla="*/ 159 w 159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" h="136">
                  <a:moveTo>
                    <a:pt x="0" y="136"/>
                  </a:moveTo>
                  <a:lnTo>
                    <a:pt x="46" y="0"/>
                  </a:lnTo>
                  <a:lnTo>
                    <a:pt x="1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med"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103"/>
            <p:cNvSpPr>
              <a:spLocks/>
            </p:cNvSpPr>
            <p:nvPr/>
          </p:nvSpPr>
          <p:spPr bwMode="auto">
            <a:xfrm>
              <a:off x="4747" y="1429"/>
              <a:ext cx="208" cy="158"/>
            </a:xfrm>
            <a:custGeom>
              <a:avLst/>
              <a:gdLst>
                <a:gd name="T0" fmla="*/ 0 w 341"/>
                <a:gd name="T1" fmla="*/ 158 h 91"/>
                <a:gd name="T2" fmla="*/ 56 w 341"/>
                <a:gd name="T3" fmla="*/ 0 h 91"/>
                <a:gd name="T4" fmla="*/ 208 w 341"/>
                <a:gd name="T5" fmla="*/ 0 h 91"/>
                <a:gd name="T6" fmla="*/ 0 60000 65536"/>
                <a:gd name="T7" fmla="*/ 0 60000 65536"/>
                <a:gd name="T8" fmla="*/ 0 60000 65536"/>
                <a:gd name="T9" fmla="*/ 0 w 341"/>
                <a:gd name="T10" fmla="*/ 0 h 91"/>
                <a:gd name="T11" fmla="*/ 341 w 341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91">
                  <a:moveTo>
                    <a:pt x="0" y="91"/>
                  </a:moveTo>
                  <a:lnTo>
                    <a:pt x="91" y="0"/>
                  </a:lnTo>
                  <a:lnTo>
                    <a:pt x="341" y="0"/>
                  </a:lnTo>
                </a:path>
              </a:pathLst>
            </a:custGeom>
            <a:noFill/>
            <a:ln w="3175">
              <a:solidFill>
                <a:srgbClr val="333333"/>
              </a:solidFill>
              <a:round/>
              <a:headEnd type="triangle" w="sm" len="med"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Text Box 104"/>
            <p:cNvSpPr txBox="1">
              <a:spLocks noChangeArrowheads="1"/>
            </p:cNvSpPr>
            <p:nvPr/>
          </p:nvSpPr>
          <p:spPr bwMode="auto">
            <a:xfrm>
              <a:off x="4924" y="1378"/>
              <a:ext cx="52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000">
                  <a:solidFill>
                    <a:srgbClr val="000000"/>
                  </a:solidFill>
                  <a:latin typeface="Arial Narrow" pitchFamily="34" charset="0"/>
                </a:rPr>
                <a:t>Solar Panel</a:t>
              </a:r>
            </a:p>
          </p:txBody>
        </p:sp>
        <p:sp>
          <p:nvSpPr>
            <p:cNvPr id="38" name="Line 105"/>
            <p:cNvSpPr>
              <a:spLocks noChangeShapeType="1"/>
            </p:cNvSpPr>
            <p:nvPr/>
          </p:nvSpPr>
          <p:spPr bwMode="auto">
            <a:xfrm>
              <a:off x="3687" y="1074"/>
              <a:ext cx="104" cy="12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Text Box 107"/>
            <p:cNvSpPr txBox="1">
              <a:spLocks noChangeArrowheads="1"/>
            </p:cNvSpPr>
            <p:nvPr/>
          </p:nvSpPr>
          <p:spPr bwMode="auto">
            <a:xfrm>
              <a:off x="3288" y="980"/>
              <a:ext cx="55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000">
                  <a:solidFill>
                    <a:srgbClr val="000000"/>
                  </a:solidFill>
                  <a:latin typeface="Arial Narrow" pitchFamily="34" charset="0"/>
                </a:rPr>
                <a:t>GEMS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79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533400" y="381000"/>
            <a:ext cx="8229600" cy="6096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333CC"/>
                </a:solidFill>
              </a:rPr>
              <a:t>Satellite observations relevant for clouds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1676400"/>
            <a:ext cx="655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Microwave radiances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b="1" dirty="0">
                <a:solidFill>
                  <a:srgbClr val="000000"/>
                </a:solidFill>
              </a:rPr>
              <a:t>	</a:t>
            </a:r>
            <a:endParaRPr lang="en-US" b="1" dirty="0" smtClean="0"/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b="1" dirty="0" smtClean="0"/>
              <a:t>Infrared radiances </a:t>
            </a:r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endParaRPr lang="en-US" b="1" dirty="0"/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b="1" dirty="0" err="1" smtClean="0"/>
              <a:t>Spaceborne</a:t>
            </a:r>
            <a:r>
              <a:rPr lang="en-US" b="1" dirty="0" smtClean="0"/>
              <a:t> lightning</a:t>
            </a:r>
            <a:endParaRPr lang="en-US" b="1" dirty="0"/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  <a:endParaRPr lang="en-US" b="1" dirty="0"/>
          </a:p>
          <a:p>
            <a:pPr marL="400050" indent="-285750">
              <a:buClr>
                <a:srgbClr val="3333CC"/>
              </a:buClr>
              <a:buSzPct val="125000"/>
              <a:buFont typeface="Arial"/>
              <a:buChar char="•"/>
            </a:pPr>
            <a:r>
              <a:rPr lang="en-US" b="1" dirty="0" err="1" smtClean="0"/>
              <a:t>Spaceborne</a:t>
            </a:r>
            <a:r>
              <a:rPr lang="en-US" b="1" dirty="0" smtClean="0"/>
              <a:t> radars </a:t>
            </a:r>
            <a:endParaRPr lang="en-US" b="1" dirty="0"/>
          </a:p>
          <a:p>
            <a:pPr marL="114300">
              <a:buClr>
                <a:srgbClr val="3333CC"/>
              </a:buClr>
              <a:buSzPct val="125000"/>
            </a:pPr>
            <a:r>
              <a:rPr lang="en-US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/>
              <a:pPr/>
              <a:t>8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994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533400" y="228600"/>
            <a:ext cx="8229600" cy="9906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333CC"/>
                </a:solidFill>
              </a:rPr>
              <a:t>Satellite observations relevant for clouds: Microwave radiances</a:t>
            </a:r>
            <a:endParaRPr lang="en-US" sz="3600" dirty="0">
              <a:solidFill>
                <a:srgbClr val="3333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1371600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/>
              <a:t>P</a:t>
            </a:r>
            <a:r>
              <a:rPr lang="en-US" b="1" dirty="0" smtClean="0">
                <a:solidFill>
                  <a:srgbClr val="000000"/>
                </a:solidFill>
              </a:rPr>
              <a:t>enetrate clouds, can “see” </a:t>
            </a:r>
            <a:r>
              <a:rPr lang="en-US" b="1" dirty="0" smtClean="0">
                <a:solidFill>
                  <a:srgbClr val="000000"/>
                </a:solidFill>
              </a:rPr>
              <a:t>inside</a:t>
            </a:r>
          </a:p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Related to microphysics</a:t>
            </a: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z="1400" smtClean="0"/>
              <a:pPr/>
              <a:t>9</a:t>
            </a:fld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2209800"/>
            <a:ext cx="2895600" cy="4529554"/>
            <a:chOff x="12700" y="1557754"/>
            <a:chExt cx="2895600" cy="4529554"/>
          </a:xfrm>
        </p:grpSpPr>
        <p:grpSp>
          <p:nvGrpSpPr>
            <p:cNvPr id="6" name="Group 5"/>
            <p:cNvGrpSpPr/>
            <p:nvPr/>
          </p:nvGrpSpPr>
          <p:grpSpPr>
            <a:xfrm>
              <a:off x="12700" y="1557754"/>
              <a:ext cx="2865120" cy="2758440"/>
              <a:chOff x="38100" y="1786354"/>
              <a:chExt cx="2865120" cy="2758440"/>
            </a:xfrm>
          </p:grpSpPr>
          <p:pic>
            <p:nvPicPr>
              <p:cNvPr id="10" name="Picture 9" descr="tbobs.AMSUA_N18.20130520_12z.allsfc.allarea.allday.qc0.1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" y="2395954"/>
                <a:ext cx="2865120" cy="214884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47700" y="1786354"/>
                <a:ext cx="1886855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Channel 1:</a:t>
                </a:r>
                <a:r>
                  <a:rPr lang="en-US" sz="1600" b="1" dirty="0">
                    <a:solidFill>
                      <a:srgbClr val="000000"/>
                    </a:solidFill>
                    <a:latin typeface="+mj-lt"/>
                  </a:rPr>
                  <a:t> 23.8 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+mj-lt"/>
                  </a:rPr>
                  <a:t>GHz</a:t>
                </a:r>
              </a:p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20 May 2013, 12z</a:t>
                </a:r>
                <a:endParaRPr lang="en-US" sz="1600" dirty="0">
                  <a:latin typeface="+mj-lt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41300" y="4300954"/>
              <a:ext cx="2667000" cy="1786354"/>
              <a:chOff x="241300" y="4300954"/>
              <a:chExt cx="2667000" cy="1786354"/>
            </a:xfrm>
          </p:grpSpPr>
          <p:pic>
            <p:nvPicPr>
              <p:cNvPr id="8" name="Picture 7" descr="wf_amsua_n18_chan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500" y="4300954"/>
                <a:ext cx="698500" cy="13970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41300" y="5748754"/>
                <a:ext cx="2667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Weighting function: 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+mj-lt"/>
                  </a:rPr>
                  <a:t>Surface</a:t>
                </a:r>
                <a:endParaRPr lang="en-US" sz="1600" b="1" dirty="0">
                  <a:latin typeface="+mj-lt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048000" y="2176046"/>
            <a:ext cx="2865120" cy="4487108"/>
            <a:chOff x="2974998" y="1447800"/>
            <a:chExt cx="2865120" cy="4487108"/>
          </a:xfrm>
        </p:grpSpPr>
        <p:grpSp>
          <p:nvGrpSpPr>
            <p:cNvPr id="13" name="Group 12"/>
            <p:cNvGrpSpPr/>
            <p:nvPr/>
          </p:nvGrpSpPr>
          <p:grpSpPr>
            <a:xfrm>
              <a:off x="2974998" y="1447800"/>
              <a:ext cx="2865120" cy="2682240"/>
              <a:chOff x="2974998" y="1447800"/>
              <a:chExt cx="2865120" cy="268224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657600" y="1447800"/>
                <a:ext cx="1886855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Channel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3: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+mj-lt"/>
                  </a:rPr>
                  <a:t> 53.6 GHz</a:t>
                </a:r>
              </a:p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20 May 2013, 12z</a:t>
                </a:r>
                <a:endParaRPr lang="en-US" sz="1600" dirty="0">
                  <a:latin typeface="+mj-lt"/>
                </a:endParaRPr>
              </a:p>
            </p:txBody>
          </p:sp>
          <p:pic>
            <p:nvPicPr>
              <p:cNvPr id="19" name="Picture 18" descr="tbobs.AMSUA_N18.20130528_12z.allsfc.allarea.allday.qc0.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4998" y="1981200"/>
                <a:ext cx="2865120" cy="2148840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127398" y="4148554"/>
              <a:ext cx="2667000" cy="1786354"/>
              <a:chOff x="3127398" y="4148554"/>
              <a:chExt cx="2667000" cy="178635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127398" y="5596354"/>
                <a:ext cx="2667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Weighting function: 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+mj-lt"/>
                  </a:rPr>
                  <a:t>650 </a:t>
                </a:r>
                <a:r>
                  <a:rPr lang="en-US" sz="1600" b="1" dirty="0" err="1" smtClean="0">
                    <a:solidFill>
                      <a:srgbClr val="000000"/>
                    </a:solidFill>
                    <a:latin typeface="+mj-lt"/>
                  </a:rPr>
                  <a:t>hPa</a:t>
                </a:r>
                <a:endParaRPr lang="en-US" sz="1600" b="1" dirty="0">
                  <a:latin typeface="+mj-lt"/>
                </a:endParaRPr>
              </a:p>
            </p:txBody>
          </p:sp>
          <p:pic>
            <p:nvPicPr>
              <p:cNvPr id="16" name="Picture 15" descr="wf_amsua_n18_chan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998" y="4148554"/>
                <a:ext cx="698500" cy="1397000"/>
              </a:xfrm>
              <a:prstGeom prst="rect">
                <a:avLst/>
              </a:prstGeom>
            </p:spPr>
          </p:pic>
        </p:grpSp>
      </p:grpSp>
      <p:grpSp>
        <p:nvGrpSpPr>
          <p:cNvPr id="20" name="Group 19"/>
          <p:cNvGrpSpPr/>
          <p:nvPr/>
        </p:nvGrpSpPr>
        <p:grpSpPr>
          <a:xfrm>
            <a:off x="6083300" y="2057400"/>
            <a:ext cx="2865120" cy="4605754"/>
            <a:chOff x="5983701" y="1447800"/>
            <a:chExt cx="2865120" cy="4605754"/>
          </a:xfrm>
        </p:grpSpPr>
        <p:grpSp>
          <p:nvGrpSpPr>
            <p:cNvPr id="21" name="Group 20"/>
            <p:cNvGrpSpPr/>
            <p:nvPr/>
          </p:nvGrpSpPr>
          <p:grpSpPr>
            <a:xfrm>
              <a:off x="5983701" y="1447800"/>
              <a:ext cx="2865120" cy="2682240"/>
              <a:chOff x="5983701" y="1447800"/>
              <a:chExt cx="2865120" cy="268224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553200" y="1447800"/>
                <a:ext cx="1886855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Channel 9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: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+mj-lt"/>
                  </a:rPr>
                  <a:t> 57.3 GHz</a:t>
                </a:r>
              </a:p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20 May 2013, 12z</a:t>
                </a:r>
                <a:endParaRPr lang="en-US" sz="1600" dirty="0">
                  <a:latin typeface="+mj-lt"/>
                </a:endParaRPr>
              </a:p>
            </p:txBody>
          </p:sp>
          <p:pic>
            <p:nvPicPr>
              <p:cNvPr id="26" name="Picture 25" descr="tbobs.AMSUA_N18.20130528_12z.allsfc.allarea.allday.qc0.9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3701" y="1981200"/>
                <a:ext cx="2865120" cy="2148840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6148801" y="4114800"/>
              <a:ext cx="2667000" cy="1938754"/>
              <a:chOff x="6148801" y="4114800"/>
              <a:chExt cx="2667000" cy="193875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148801" y="5715000"/>
                <a:ext cx="2667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Weighting function: 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+mj-lt"/>
                  </a:rPr>
                  <a:t>92 </a:t>
                </a:r>
                <a:r>
                  <a:rPr lang="en-US" sz="1600" b="1" dirty="0" err="1" smtClean="0">
                    <a:solidFill>
                      <a:srgbClr val="000000"/>
                    </a:solidFill>
                    <a:latin typeface="+mj-lt"/>
                  </a:rPr>
                  <a:t>hPa</a:t>
                </a:r>
                <a:endParaRPr lang="en-US" sz="1600" b="1" dirty="0">
                  <a:latin typeface="+mj-lt"/>
                </a:endParaRPr>
              </a:p>
            </p:txBody>
          </p:sp>
          <p:pic>
            <p:nvPicPr>
              <p:cNvPr id="24" name="Picture 23" descr="wf_amsua_n18_chan9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3201" y="4114800"/>
                <a:ext cx="698500" cy="1397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6245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3143</TotalTime>
  <Words>2168</Words>
  <Application>Microsoft Macintosh PowerPoint</Application>
  <PresentationFormat>On-screen Show (4:3)</PresentationFormat>
  <Paragraphs>372</Paragraphs>
  <Slides>36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Flow</vt:lpstr>
      <vt:lpstr>Equation</vt:lpstr>
      <vt:lpstr>Satellite data assimilation applications: Mesoscale (and cloud-resolving)</vt:lpstr>
      <vt:lpstr>History – assimilation</vt:lpstr>
      <vt:lpstr>History - prediction</vt:lpstr>
      <vt:lpstr>Overview</vt:lpstr>
      <vt:lpstr>Motivation: High-impact weather</vt:lpstr>
      <vt:lpstr>Motivation: Clouds</vt:lpstr>
      <vt:lpstr>Motivation-3: New satellites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Satellites and clouds</vt:lpstr>
      <vt:lpstr>PowerPoint Presentation</vt:lpstr>
      <vt:lpstr>Mesoscale/CR data assimilation application is a magnifying glass for data assimilation deficiencies</vt:lpstr>
      <vt:lpstr>Global and limited-area CR data assimilation</vt:lpstr>
      <vt:lpstr>Global and limited-area CR data assimilation</vt:lpstr>
      <vt:lpstr>How is radiance included in data assimilation?</vt:lpstr>
      <vt:lpstr>Forecast error covariance in cloud-resolving satellite data assimilation</vt:lpstr>
      <vt:lpstr>Single observation of cloud snow at 650 hPa: ensemble DA response in vertical</vt:lpstr>
      <vt:lpstr>High dimensionality implications on cloud-resolving satellite data assimilation</vt:lpstr>
      <vt:lpstr>Typical computational approximation (model-space-VAR)</vt:lpstr>
      <vt:lpstr>Typical computational approximation (ENS)</vt:lpstr>
      <vt:lpstr>Error covariance localization and satellite radiance assimilation</vt:lpstr>
      <vt:lpstr>Radiance bias correction</vt:lpstr>
      <vt:lpstr>Maximum Likelihood Ensemble Filter (MLEF): Forecast</vt:lpstr>
      <vt:lpstr>Maximum Likelihood Ensemble Filter (MLEF): Analysis</vt:lpstr>
      <vt:lpstr>PowerPoint Presentation</vt:lpstr>
      <vt:lpstr>Precipitation: NASA Global Precipitation Mission - GPM: Downscaling satellite precipitation information using ensemble data assimilation</vt:lpstr>
      <vt:lpstr>Assimilation of GPM Microwave Imager (GMI) all-sky satellite radiances</vt:lpstr>
      <vt:lpstr>Lightning data assimilation</vt:lpstr>
      <vt:lpstr>PowerPoint Presentation</vt:lpstr>
      <vt:lpstr>Impact of lightning DA on 3-hour forecast of lightning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McInnis</dc:creator>
  <cp:lastModifiedBy>Milija Zupanski</cp:lastModifiedBy>
  <cp:revision>615</cp:revision>
  <dcterms:created xsi:type="dcterms:W3CDTF">2013-04-05T19:30:11Z</dcterms:created>
  <dcterms:modified xsi:type="dcterms:W3CDTF">2015-07-31T13:21:05Z</dcterms:modified>
</cp:coreProperties>
</file>