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Default Extension="pdf" ContentType="application/pdf"/>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Default Extension="xls" ContentType="application/vnd.ms-exce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57"/>
  </p:notesMasterIdLst>
  <p:sldIdLst>
    <p:sldId id="295" r:id="rId2"/>
    <p:sldId id="438" r:id="rId3"/>
    <p:sldId id="487" r:id="rId4"/>
    <p:sldId id="355" r:id="rId5"/>
    <p:sldId id="500" r:id="rId6"/>
    <p:sldId id="571" r:id="rId7"/>
    <p:sldId id="606" r:id="rId8"/>
    <p:sldId id="602" r:id="rId9"/>
    <p:sldId id="604" r:id="rId10"/>
    <p:sldId id="605" r:id="rId11"/>
    <p:sldId id="603" r:id="rId12"/>
    <p:sldId id="494" r:id="rId13"/>
    <p:sldId id="578" r:id="rId14"/>
    <p:sldId id="579" r:id="rId15"/>
    <p:sldId id="580" r:id="rId16"/>
    <p:sldId id="584" r:id="rId17"/>
    <p:sldId id="585" r:id="rId18"/>
    <p:sldId id="586" r:id="rId19"/>
    <p:sldId id="462" r:id="rId20"/>
    <p:sldId id="467" r:id="rId21"/>
    <p:sldId id="566" r:id="rId22"/>
    <p:sldId id="495" r:id="rId23"/>
    <p:sldId id="356" r:id="rId24"/>
    <p:sldId id="569" r:id="rId25"/>
    <p:sldId id="316" r:id="rId26"/>
    <p:sldId id="318" r:id="rId27"/>
    <p:sldId id="320" r:id="rId28"/>
    <p:sldId id="319" r:id="rId29"/>
    <p:sldId id="323" r:id="rId30"/>
    <p:sldId id="324" r:id="rId31"/>
    <p:sldId id="325" r:id="rId32"/>
    <p:sldId id="326" r:id="rId33"/>
    <p:sldId id="327" r:id="rId34"/>
    <p:sldId id="328" r:id="rId35"/>
    <p:sldId id="496" r:id="rId36"/>
    <p:sldId id="357" r:id="rId37"/>
    <p:sldId id="358" r:id="rId38"/>
    <p:sldId id="359" r:id="rId39"/>
    <p:sldId id="360" r:id="rId40"/>
    <p:sldId id="361" r:id="rId41"/>
    <p:sldId id="501" r:id="rId42"/>
    <p:sldId id="548" r:id="rId43"/>
    <p:sldId id="549" r:id="rId44"/>
    <p:sldId id="503" r:id="rId45"/>
    <p:sldId id="497" r:id="rId46"/>
    <p:sldId id="470" r:id="rId47"/>
    <p:sldId id="472" r:id="rId48"/>
    <p:sldId id="473" r:id="rId49"/>
    <p:sldId id="607" r:id="rId50"/>
    <p:sldId id="608" r:id="rId51"/>
    <p:sldId id="477" r:id="rId52"/>
    <p:sldId id="478" r:id="rId53"/>
    <p:sldId id="488" r:id="rId54"/>
    <p:sldId id="600" r:id="rId55"/>
    <p:sldId id="499" r:id="rId56"/>
  </p:sldIdLst>
  <p:sldSz cx="9144000" cy="6858000" type="screen4x3"/>
  <p:notesSz cx="6858000" cy="9144000"/>
  <p:defaultTextStyle>
    <a:defPPr>
      <a:defRPr lang="en-US"/>
    </a:defPPr>
    <a:lvl1pPr algn="l" rtl="0" fontAlgn="base" latinLnBrk="1">
      <a:spcBef>
        <a:spcPct val="0"/>
      </a:spcBef>
      <a:spcAft>
        <a:spcPct val="0"/>
      </a:spcAft>
      <a:buFont typeface="Times" pitchFamily="-1" charset="0"/>
      <a:defRPr kumimoji="1" sz="1600" b="1" kern="1200" baseline="30000">
        <a:solidFill>
          <a:schemeClr val="tx1"/>
        </a:solidFill>
        <a:latin typeface="Times" pitchFamily="-1" charset="0"/>
        <a:ea typeface="굴림" pitchFamily="-1" charset="-127"/>
        <a:cs typeface="굴림" pitchFamily="-1" charset="-127"/>
      </a:defRPr>
    </a:lvl1pPr>
    <a:lvl2pPr marL="457200" algn="l" rtl="0" fontAlgn="base" latinLnBrk="1">
      <a:spcBef>
        <a:spcPct val="0"/>
      </a:spcBef>
      <a:spcAft>
        <a:spcPct val="0"/>
      </a:spcAft>
      <a:buFont typeface="Times" pitchFamily="-1" charset="0"/>
      <a:defRPr kumimoji="1" sz="1600" b="1" kern="1200" baseline="30000">
        <a:solidFill>
          <a:schemeClr val="tx1"/>
        </a:solidFill>
        <a:latin typeface="Times" pitchFamily="-1" charset="0"/>
        <a:ea typeface="굴림" pitchFamily="-1" charset="-127"/>
        <a:cs typeface="굴림" pitchFamily="-1" charset="-127"/>
      </a:defRPr>
    </a:lvl2pPr>
    <a:lvl3pPr marL="914400" algn="l" rtl="0" fontAlgn="base" latinLnBrk="1">
      <a:spcBef>
        <a:spcPct val="0"/>
      </a:spcBef>
      <a:spcAft>
        <a:spcPct val="0"/>
      </a:spcAft>
      <a:buFont typeface="Times" pitchFamily="-1" charset="0"/>
      <a:defRPr kumimoji="1" sz="1600" b="1" kern="1200" baseline="30000">
        <a:solidFill>
          <a:schemeClr val="tx1"/>
        </a:solidFill>
        <a:latin typeface="Times" pitchFamily="-1" charset="0"/>
        <a:ea typeface="굴림" pitchFamily="-1" charset="-127"/>
        <a:cs typeface="굴림" pitchFamily="-1" charset="-127"/>
      </a:defRPr>
    </a:lvl3pPr>
    <a:lvl4pPr marL="1371600" algn="l" rtl="0" fontAlgn="base" latinLnBrk="1">
      <a:spcBef>
        <a:spcPct val="0"/>
      </a:spcBef>
      <a:spcAft>
        <a:spcPct val="0"/>
      </a:spcAft>
      <a:buFont typeface="Times" pitchFamily="-1" charset="0"/>
      <a:defRPr kumimoji="1" sz="1600" b="1" kern="1200" baseline="30000">
        <a:solidFill>
          <a:schemeClr val="tx1"/>
        </a:solidFill>
        <a:latin typeface="Times" pitchFamily="-1" charset="0"/>
        <a:ea typeface="굴림" pitchFamily="-1" charset="-127"/>
        <a:cs typeface="굴림" pitchFamily="-1" charset="-127"/>
      </a:defRPr>
    </a:lvl4pPr>
    <a:lvl5pPr marL="1828800" algn="l" rtl="0" fontAlgn="base" latinLnBrk="1">
      <a:spcBef>
        <a:spcPct val="0"/>
      </a:spcBef>
      <a:spcAft>
        <a:spcPct val="0"/>
      </a:spcAft>
      <a:buFont typeface="Times" pitchFamily="-1" charset="0"/>
      <a:defRPr kumimoji="1" sz="1600" b="1" kern="1200" baseline="30000">
        <a:solidFill>
          <a:schemeClr val="tx1"/>
        </a:solidFill>
        <a:latin typeface="Times" pitchFamily="-1" charset="0"/>
        <a:ea typeface="굴림" pitchFamily="-1" charset="-127"/>
        <a:cs typeface="굴림" pitchFamily="-1" charset="-127"/>
      </a:defRPr>
    </a:lvl5pPr>
    <a:lvl6pPr marL="2286000" algn="l" defTabSz="457200" rtl="0" eaLnBrk="1" latinLnBrk="0" hangingPunct="1">
      <a:defRPr kumimoji="1" sz="1600" b="1" kern="1200" baseline="30000">
        <a:solidFill>
          <a:schemeClr val="tx1"/>
        </a:solidFill>
        <a:latin typeface="Times" pitchFamily="-1" charset="0"/>
        <a:ea typeface="굴림" pitchFamily="-1" charset="-127"/>
        <a:cs typeface="굴림" pitchFamily="-1" charset="-127"/>
      </a:defRPr>
    </a:lvl6pPr>
    <a:lvl7pPr marL="2743200" algn="l" defTabSz="457200" rtl="0" eaLnBrk="1" latinLnBrk="0" hangingPunct="1">
      <a:defRPr kumimoji="1" sz="1600" b="1" kern="1200" baseline="30000">
        <a:solidFill>
          <a:schemeClr val="tx1"/>
        </a:solidFill>
        <a:latin typeface="Times" pitchFamily="-1" charset="0"/>
        <a:ea typeface="굴림" pitchFamily="-1" charset="-127"/>
        <a:cs typeface="굴림" pitchFamily="-1" charset="-127"/>
      </a:defRPr>
    </a:lvl7pPr>
    <a:lvl8pPr marL="3200400" algn="l" defTabSz="457200" rtl="0" eaLnBrk="1" latinLnBrk="0" hangingPunct="1">
      <a:defRPr kumimoji="1" sz="1600" b="1" kern="1200" baseline="30000">
        <a:solidFill>
          <a:schemeClr val="tx1"/>
        </a:solidFill>
        <a:latin typeface="Times" pitchFamily="-1" charset="0"/>
        <a:ea typeface="굴림" pitchFamily="-1" charset="-127"/>
        <a:cs typeface="굴림" pitchFamily="-1" charset="-127"/>
      </a:defRPr>
    </a:lvl8pPr>
    <a:lvl9pPr marL="3657600" algn="l" defTabSz="457200" rtl="0" eaLnBrk="1" latinLnBrk="0" hangingPunct="1">
      <a:defRPr kumimoji="1" sz="1600" b="1" kern="1200" baseline="30000">
        <a:solidFill>
          <a:schemeClr val="tx1"/>
        </a:solidFill>
        <a:latin typeface="Times" pitchFamily="-1" charset="0"/>
        <a:ea typeface="굴림" pitchFamily="-1" charset="-127"/>
        <a:cs typeface="굴림" pitchFamily="-1" charset="-127"/>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7200"/>
    <a:srgbClr val="0000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16" y="-30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50" d="100"/>
        <a:sy n="150" d="100"/>
      </p:scale>
      <p:origin x="0" y="2115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2.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3.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46.wmf"/><Relationship Id="rId2" Type="http://schemas.openxmlformats.org/officeDocument/2006/relationships/image" Target="../media/image45.wmf"/><Relationship Id="rId1" Type="http://schemas.openxmlformats.org/officeDocument/2006/relationships/image" Target="../media/image44.wmf"/><Relationship Id="rId6" Type="http://schemas.openxmlformats.org/officeDocument/2006/relationships/image" Target="../media/image41.wmf"/><Relationship Id="rId5" Type="http://schemas.openxmlformats.org/officeDocument/2006/relationships/image" Target="../media/image48.wmf"/><Relationship Id="rId4" Type="http://schemas.openxmlformats.org/officeDocument/2006/relationships/image" Target="../media/image47.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51.wmf"/><Relationship Id="rId7" Type="http://schemas.openxmlformats.org/officeDocument/2006/relationships/image" Target="../media/image55.wmf"/><Relationship Id="rId2" Type="http://schemas.openxmlformats.org/officeDocument/2006/relationships/image" Target="../media/image50.wmf"/><Relationship Id="rId1" Type="http://schemas.openxmlformats.org/officeDocument/2006/relationships/image" Target="../media/image49.wmf"/><Relationship Id="rId6" Type="http://schemas.openxmlformats.org/officeDocument/2006/relationships/image" Target="../media/image54.wmf"/><Relationship Id="rId5" Type="http://schemas.openxmlformats.org/officeDocument/2006/relationships/image" Target="../media/image53.wmf"/><Relationship Id="rId4" Type="http://schemas.openxmlformats.org/officeDocument/2006/relationships/image" Target="../media/image52.wmf"/></Relationships>
</file>

<file path=ppt/drawings/_rels/vmlDrawing14.v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image" Target="../media/image31.wmf"/><Relationship Id="rId1" Type="http://schemas.openxmlformats.org/officeDocument/2006/relationships/image" Target="../media/image30.wmf"/><Relationship Id="rId4" Type="http://schemas.openxmlformats.org/officeDocument/2006/relationships/image" Target="../media/image60.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82.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84.wmf"/><Relationship Id="rId1" Type="http://schemas.openxmlformats.org/officeDocument/2006/relationships/image" Target="../media/image83.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5.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wmf"/><Relationship Id="rId4" Type="http://schemas.openxmlformats.org/officeDocument/2006/relationships/image" Target="../media/image29.w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31.wmf"/><Relationship Id="rId1"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4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latinLnBrk="0">
              <a:buFontTx/>
              <a:buNone/>
              <a:defRPr kumimoji="0" sz="1200" b="0" baseline="0">
                <a:latin typeface="Times New Roman" pitchFamily="-84" charset="0"/>
                <a:ea typeface="宋体" pitchFamily="-84" charset="-122"/>
                <a:cs typeface="宋体" pitchFamily="-84" charset="-122"/>
              </a:defRPr>
            </a:lvl1pPr>
          </a:lstStyle>
          <a:p>
            <a:pPr>
              <a:defRPr/>
            </a:pPr>
            <a:endParaRPr lang="en-US" altLang="zh-CN"/>
          </a:p>
        </p:txBody>
      </p:sp>
      <p:sp>
        <p:nvSpPr>
          <p:cNvPr id="194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latinLnBrk="0">
              <a:buFontTx/>
              <a:buNone/>
              <a:defRPr kumimoji="0" sz="1200" b="0" baseline="0">
                <a:latin typeface="Times New Roman" pitchFamily="-84" charset="0"/>
                <a:ea typeface="宋体" pitchFamily="-84" charset="-122"/>
                <a:cs typeface="宋体" pitchFamily="-84" charset="-122"/>
              </a:defRPr>
            </a:lvl1pPr>
          </a:lstStyle>
          <a:p>
            <a:pPr>
              <a:defRPr/>
            </a:pPr>
            <a:endParaRPr lang="en-US" altLang="zh-CN"/>
          </a:p>
        </p:txBody>
      </p:sp>
      <p:sp>
        <p:nvSpPr>
          <p:cNvPr id="1536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94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noProof="0"/>
              <a:t>Click to edit Master text styles</a:t>
            </a:r>
          </a:p>
          <a:p>
            <a:pPr lvl="1"/>
            <a:r>
              <a:rPr lang="en-US" altLang="zh-CN" noProof="0"/>
              <a:t>Second level</a:t>
            </a:r>
          </a:p>
          <a:p>
            <a:pPr lvl="2"/>
            <a:r>
              <a:rPr lang="en-US" altLang="zh-CN" noProof="0"/>
              <a:t>Third level</a:t>
            </a:r>
          </a:p>
          <a:p>
            <a:pPr lvl="3"/>
            <a:r>
              <a:rPr lang="en-US" altLang="zh-CN" noProof="0"/>
              <a:t>Fourth level</a:t>
            </a:r>
          </a:p>
          <a:p>
            <a:pPr lvl="4"/>
            <a:r>
              <a:rPr lang="en-US" altLang="zh-CN" noProof="0"/>
              <a:t>Fifth level</a:t>
            </a:r>
          </a:p>
        </p:txBody>
      </p:sp>
      <p:sp>
        <p:nvSpPr>
          <p:cNvPr id="194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latinLnBrk="0">
              <a:buFontTx/>
              <a:buNone/>
              <a:defRPr kumimoji="0" sz="1200" b="0" baseline="0">
                <a:latin typeface="Times New Roman" pitchFamily="-84" charset="0"/>
                <a:ea typeface="宋体" pitchFamily="-84" charset="-122"/>
                <a:cs typeface="宋体" pitchFamily="-84" charset="-122"/>
              </a:defRPr>
            </a:lvl1pPr>
          </a:lstStyle>
          <a:p>
            <a:pPr>
              <a:defRPr/>
            </a:pPr>
            <a:endParaRPr lang="en-US" altLang="zh-CN"/>
          </a:p>
        </p:txBody>
      </p:sp>
      <p:sp>
        <p:nvSpPr>
          <p:cNvPr id="194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latinLnBrk="0">
              <a:buFontTx/>
              <a:buNone/>
              <a:defRPr kumimoji="0" sz="1200" b="0" baseline="0">
                <a:latin typeface="Times New Roman" pitchFamily="-84" charset="0"/>
                <a:ea typeface="宋体" pitchFamily="-84" charset="-122"/>
                <a:cs typeface="宋体" pitchFamily="-84" charset="-122"/>
              </a:defRPr>
            </a:lvl1pPr>
          </a:lstStyle>
          <a:p>
            <a:pPr>
              <a:defRPr/>
            </a:pPr>
            <a:fld id="{DAF99B36-2A62-6B41-9F2C-AE3B95E8AE26}"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84" charset="0"/>
        <a:ea typeface="ＭＳ Ｐゴシック" pitchFamily="-1" charset="-128"/>
        <a:cs typeface="ＭＳ Ｐゴシック" pitchFamily="-1" charset="-128"/>
      </a:defRPr>
    </a:lvl1pPr>
    <a:lvl2pPr marL="457200" algn="l" rtl="0" eaLnBrk="0" fontAlgn="base" hangingPunct="0">
      <a:spcBef>
        <a:spcPct val="30000"/>
      </a:spcBef>
      <a:spcAft>
        <a:spcPct val="0"/>
      </a:spcAft>
      <a:defRPr sz="1200" kern="1200">
        <a:solidFill>
          <a:schemeClr val="tx1"/>
        </a:solidFill>
        <a:latin typeface="Times New Roman" pitchFamily="-84" charset="0"/>
        <a:ea typeface="ＭＳ Ｐゴシック" pitchFamily="-84"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84" charset="0"/>
        <a:ea typeface="ＭＳ Ｐゴシック" pitchFamily="-84"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84" charset="0"/>
        <a:ea typeface="ＭＳ Ｐゴシック" pitchFamily="-84"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84" charset="0"/>
        <a:ea typeface="ＭＳ Ｐゴシック" pitchFamily="-8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fld id="{B71B6FFA-108A-7B44-B08E-E1447E66A1C7}" type="slidenum">
              <a:rPr lang="en-US" altLang="zh-CN">
                <a:latin typeface="Times New Roman" pitchFamily="-1" charset="0"/>
                <a:ea typeface="宋体" pitchFamily="-1" charset="-122"/>
                <a:cs typeface="宋体" pitchFamily="-1" charset="-122"/>
              </a:rPr>
              <a:pPr/>
              <a:t>1</a:t>
            </a:fld>
            <a:endParaRPr lang="en-US" altLang="zh-CN">
              <a:latin typeface="Times New Roman" pitchFamily="-1" charset="0"/>
              <a:ea typeface="宋体" pitchFamily="-1" charset="-122"/>
              <a:cs typeface="宋体" pitchFamily="-1" charset="-122"/>
            </a:endParaRPr>
          </a:p>
        </p:txBody>
      </p:sp>
      <p:sp>
        <p:nvSpPr>
          <p:cNvPr id="17411" name="Rectangle 2"/>
          <p:cNvSpPr>
            <a:spLocks noGrp="1" noRot="1" noChangeAspect="1" noChangeArrowheads="1"/>
          </p:cNvSpPr>
          <p:nvPr>
            <p:ph type="sldImg"/>
          </p:nvPr>
        </p:nvSpPr>
        <p:spPr>
          <a:solidFill>
            <a:srgbClr val="FFFFFF"/>
          </a:solidFill>
          <a:ln/>
        </p:spPr>
      </p:sp>
      <p:sp>
        <p:nvSpPr>
          <p:cNvPr id="174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endParaRPr lang="en-US" smtClean="0">
              <a:latin typeface="Times New Roman" pitchFamily="-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328C228-F784-284F-AE51-503CF459027A}" type="slidenum">
              <a:rPr lang="en-US" altLang="zh-CN">
                <a:latin typeface="Times New Roman" pitchFamily="-1" charset="0"/>
                <a:ea typeface="宋体" pitchFamily="-1" charset="-122"/>
                <a:cs typeface="宋体" pitchFamily="-1" charset="-122"/>
              </a:rPr>
              <a:pPr/>
              <a:t>19</a:t>
            </a:fld>
            <a:endParaRPr lang="en-US" altLang="zh-CN">
              <a:latin typeface="Times New Roman" pitchFamily="-1" charset="0"/>
              <a:ea typeface="宋体" pitchFamily="-1" charset="-122"/>
              <a:cs typeface="宋体" pitchFamily="-1" charset="-122"/>
            </a:endParaRPr>
          </a:p>
        </p:txBody>
      </p:sp>
      <p:sp>
        <p:nvSpPr>
          <p:cNvPr id="4608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latinLnBrk="0">
              <a:buFontTx/>
              <a:buNone/>
            </a:pPr>
            <a:fld id="{48CA87B1-69D9-724C-BAC8-1F926FBA2939}" type="slidenum">
              <a:rPr kumimoji="0" lang="en-US" altLang="zh-CN" sz="1200" b="0" baseline="0">
                <a:latin typeface="Times New Roman" pitchFamily="-1" charset="0"/>
                <a:ea typeface="宋体" pitchFamily="-1" charset="-122"/>
                <a:cs typeface="宋体" pitchFamily="-1" charset="-122"/>
              </a:rPr>
              <a:pPr algn="r" latinLnBrk="0">
                <a:buFontTx/>
                <a:buNone/>
              </a:pPr>
              <a:t>19</a:t>
            </a:fld>
            <a:endParaRPr kumimoji="0" lang="en-US" altLang="zh-CN" sz="1200" b="0" baseline="0">
              <a:latin typeface="Times New Roman" pitchFamily="-1" charset="0"/>
              <a:ea typeface="宋体" pitchFamily="-1" charset="-122"/>
              <a:cs typeface="宋体" pitchFamily="-1" charset="-122"/>
            </a:endParaRPr>
          </a:p>
        </p:txBody>
      </p:sp>
      <p:sp>
        <p:nvSpPr>
          <p:cNvPr id="46084" name="Rectangle 2"/>
          <p:cNvSpPr>
            <a:spLocks noGrp="1" noRot="1" noChangeAspect="1" noChangeArrowheads="1" noTextEdit="1"/>
          </p:cNvSpPr>
          <p:nvPr>
            <p:ph type="sldImg"/>
          </p:nvPr>
        </p:nvSpPr>
        <p:spPr>
          <a:solidFill>
            <a:srgbClr val="FFFFFF"/>
          </a:solidFill>
          <a:ln/>
        </p:spPr>
      </p:sp>
      <p:sp>
        <p:nvSpPr>
          <p:cNvPr id="4608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6F21A3C9-88C4-F547-911B-9ACAAA1A6BED}" type="slidenum">
              <a:rPr lang="en-US" altLang="zh-CN">
                <a:latin typeface="Times New Roman" pitchFamily="-1" charset="0"/>
                <a:ea typeface="宋体" pitchFamily="-1" charset="-122"/>
                <a:cs typeface="宋体" pitchFamily="-1" charset="-122"/>
              </a:rPr>
              <a:pPr/>
              <a:t>20</a:t>
            </a:fld>
            <a:endParaRPr lang="en-US" altLang="zh-CN">
              <a:latin typeface="Times New Roman" pitchFamily="-1" charset="0"/>
              <a:ea typeface="宋体" pitchFamily="-1" charset="-122"/>
              <a:cs typeface="宋体" pitchFamily="-1" charset="-122"/>
            </a:endParaRPr>
          </a:p>
        </p:txBody>
      </p:sp>
      <p:sp>
        <p:nvSpPr>
          <p:cNvPr id="48131" name="Rectangle 1026"/>
          <p:cNvSpPr>
            <a:spLocks noGrp="1" noRot="1" noChangeAspect="1" noChangeArrowheads="1"/>
          </p:cNvSpPr>
          <p:nvPr>
            <p:ph type="sldImg"/>
          </p:nvPr>
        </p:nvSpPr>
        <p:spPr>
          <a:xfrm>
            <a:off x="1154113" y="692150"/>
            <a:ext cx="4557712" cy="3417888"/>
          </a:xfrm>
          <a:solidFill>
            <a:srgbClr val="FFFFFF"/>
          </a:solidFill>
          <a:ln/>
        </p:spPr>
      </p:sp>
      <p:sp>
        <p:nvSpPr>
          <p:cNvPr id="48132" name="Rectangle 1027"/>
          <p:cNvSpPr>
            <a:spLocks noGrp="1" noChangeArrowheads="1"/>
          </p:cNvSpPr>
          <p:nvPr>
            <p:ph type="body" idx="1"/>
          </p:nvPr>
        </p:nvSpPr>
        <p:spPr>
          <a:xfrm>
            <a:off x="912813" y="4341813"/>
            <a:ext cx="5032375" cy="4116387"/>
          </a:xfrm>
          <a:solidFill>
            <a:srgbClr val="FFFFFF"/>
          </a:solidFill>
          <a:ln>
            <a:solidFill>
              <a:srgbClr val="000000"/>
            </a:solidFill>
          </a:ln>
        </p:spPr>
        <p:txBody>
          <a:bodyPr lIns="90498" tIns="45249" rIns="90498" bIns="45249"/>
          <a:lstStyle/>
          <a:p>
            <a:pPr eaLnBrk="1" hangingPunct="1"/>
            <a:endParaRPr lang="en-US">
              <a:latin typeface="Times New Roman" pitchFamily="-1"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96353331-F261-6746-85EB-129DAD75F087}" type="slidenum">
              <a:rPr lang="en-US" altLang="zh-CN">
                <a:latin typeface="Times New Roman" pitchFamily="-1" charset="0"/>
                <a:ea typeface="宋体" pitchFamily="-1" charset="-122"/>
                <a:cs typeface="宋体" pitchFamily="-1" charset="-122"/>
              </a:rPr>
              <a:pPr/>
              <a:t>21</a:t>
            </a:fld>
            <a:endParaRPr lang="en-US" altLang="zh-CN">
              <a:latin typeface="Times New Roman" pitchFamily="-1" charset="0"/>
              <a:ea typeface="宋体" pitchFamily="-1" charset="-122"/>
              <a:cs typeface="宋体" pitchFamily="-1" charset="-122"/>
            </a:endParaRPr>
          </a:p>
        </p:txBody>
      </p:sp>
      <p:sp>
        <p:nvSpPr>
          <p:cNvPr id="50179" name="Rectangle 1026"/>
          <p:cNvSpPr>
            <a:spLocks noGrp="1" noRot="1" noChangeAspect="1" noChangeArrowheads="1"/>
          </p:cNvSpPr>
          <p:nvPr>
            <p:ph type="sldImg"/>
          </p:nvPr>
        </p:nvSpPr>
        <p:spPr>
          <a:solidFill>
            <a:srgbClr val="FFFFFF"/>
          </a:solidFill>
          <a:ln/>
        </p:spPr>
      </p:sp>
      <p:sp>
        <p:nvSpPr>
          <p:cNvPr id="50180"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9EF81B5E-4062-5E43-8C31-B82445CACB69}" type="slidenum">
              <a:rPr lang="en-US" altLang="zh-CN">
                <a:latin typeface="Times New Roman" pitchFamily="-1" charset="0"/>
                <a:ea typeface="宋体" pitchFamily="-1" charset="-122"/>
                <a:cs typeface="宋体" pitchFamily="-1" charset="-122"/>
              </a:rPr>
              <a:pPr/>
              <a:t>22</a:t>
            </a:fld>
            <a:endParaRPr lang="en-US" altLang="zh-CN">
              <a:latin typeface="Times New Roman" pitchFamily="-1" charset="0"/>
              <a:ea typeface="宋体" pitchFamily="-1" charset="-122"/>
              <a:cs typeface="宋体" pitchFamily="-1" charset="-122"/>
            </a:endParaRPr>
          </a:p>
        </p:txBody>
      </p:sp>
      <p:sp>
        <p:nvSpPr>
          <p:cNvPr id="76803" name="Rectangle 2"/>
          <p:cNvSpPr>
            <a:spLocks noGrp="1" noRot="1" noChangeAspect="1" noChangeArrowheads="1" noTextEdit="1"/>
          </p:cNvSpPr>
          <p:nvPr>
            <p:ph type="sldImg"/>
          </p:nvPr>
        </p:nvSpPr>
        <p:spPr>
          <a:xfrm>
            <a:off x="1131888" y="677863"/>
            <a:ext cx="4608512" cy="3455987"/>
          </a:xfrm>
          <a:ln/>
        </p:spPr>
      </p:sp>
      <p:sp>
        <p:nvSpPr>
          <p:cNvPr id="76804" name="Text Box 3"/>
          <p:cNvSpPr txBox="1">
            <a:spLocks noGrp="1" noChangeArrowheads="1"/>
          </p:cNvSpPr>
          <p:nvPr>
            <p:ph type="body" idx="1"/>
          </p:nvPr>
        </p:nvSpPr>
        <p:spPr>
          <a:xfrm>
            <a:off x="912813" y="4343400"/>
            <a:ext cx="5032375" cy="4113213"/>
          </a:xfrm>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2E3C9FB1-C6CA-DA42-9477-DEA6551DFCFD}" type="slidenum">
              <a:rPr lang="en-US" altLang="zh-CN">
                <a:latin typeface="Times New Roman" pitchFamily="-1" charset="0"/>
                <a:ea typeface="宋体" pitchFamily="-1" charset="-122"/>
                <a:cs typeface="宋体" pitchFamily="-1" charset="-122"/>
              </a:rPr>
              <a:pPr/>
              <a:t>23</a:t>
            </a:fld>
            <a:endParaRPr lang="en-US" altLang="zh-CN">
              <a:latin typeface="Times New Roman" pitchFamily="-1" charset="0"/>
              <a:ea typeface="宋体" pitchFamily="-1" charset="-122"/>
              <a:cs typeface="宋体" pitchFamily="-1" charset="-122"/>
            </a:endParaRPr>
          </a:p>
        </p:txBody>
      </p:sp>
      <p:sp>
        <p:nvSpPr>
          <p:cNvPr id="78851" name="Rectangle 2"/>
          <p:cNvSpPr>
            <a:spLocks noGrp="1" noRot="1" noChangeAspect="1" noChangeArrowheads="1"/>
          </p:cNvSpPr>
          <p:nvPr>
            <p:ph type="sldImg"/>
          </p:nvPr>
        </p:nvSpPr>
        <p:spPr>
          <a:solidFill>
            <a:srgbClr val="FFFFFF"/>
          </a:solidFill>
          <a:ln/>
        </p:spPr>
      </p:sp>
      <p:sp>
        <p:nvSpPr>
          <p:cNvPr id="788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A8E214F4-9718-744C-9B9C-291B72A41E01}" type="slidenum">
              <a:rPr lang="en-US" altLang="zh-CN">
                <a:latin typeface="Times New Roman" pitchFamily="-1" charset="0"/>
                <a:ea typeface="宋体" pitchFamily="-1" charset="-122"/>
                <a:cs typeface="宋体" pitchFamily="-1" charset="-122"/>
              </a:rPr>
              <a:pPr/>
              <a:t>24</a:t>
            </a:fld>
            <a:endParaRPr lang="en-US" altLang="zh-CN">
              <a:latin typeface="Times New Roman" pitchFamily="-1" charset="0"/>
              <a:ea typeface="宋体" pitchFamily="-1" charset="-122"/>
              <a:cs typeface="宋体" pitchFamily="-1" charset="-122"/>
            </a:endParaRPr>
          </a:p>
        </p:txBody>
      </p:sp>
      <p:sp>
        <p:nvSpPr>
          <p:cNvPr id="5222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latinLnBrk="0">
              <a:buFontTx/>
              <a:buNone/>
            </a:pPr>
            <a:fld id="{93DB7472-A736-7A44-8156-38D28728E212}" type="slidenum">
              <a:rPr kumimoji="0" lang="en-US" altLang="zh-CN" sz="1200" b="0" baseline="0">
                <a:latin typeface="Times New Roman" pitchFamily="-1" charset="0"/>
                <a:ea typeface="宋体" pitchFamily="-1" charset="-122"/>
                <a:cs typeface="宋体" pitchFamily="-1" charset="-122"/>
              </a:rPr>
              <a:pPr algn="r" latinLnBrk="0">
                <a:buFontTx/>
                <a:buNone/>
              </a:pPr>
              <a:t>24</a:t>
            </a:fld>
            <a:endParaRPr kumimoji="0" lang="en-US" altLang="zh-CN" sz="1200" b="0" baseline="0">
              <a:latin typeface="Times New Roman" pitchFamily="-1" charset="0"/>
              <a:ea typeface="宋体" pitchFamily="-1" charset="-122"/>
              <a:cs typeface="宋体" pitchFamily="-1" charset="-122"/>
            </a:endParaRPr>
          </a:p>
        </p:txBody>
      </p:sp>
      <p:sp>
        <p:nvSpPr>
          <p:cNvPr id="52228" name="Rectangle 2"/>
          <p:cNvSpPr>
            <a:spLocks noGrp="1" noRot="1" noChangeAspect="1" noChangeArrowheads="1" noTextEdit="1"/>
          </p:cNvSpPr>
          <p:nvPr>
            <p:ph type="sldImg"/>
          </p:nvPr>
        </p:nvSpPr>
        <p:spPr>
          <a:solidFill>
            <a:srgbClr val="FFFFFF"/>
          </a:solidFill>
          <a:ln/>
        </p:spPr>
      </p:sp>
      <p:sp>
        <p:nvSpPr>
          <p:cNvPr id="5222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9C9BA6E9-ACF1-BA41-BFDE-4E74A819D1AF}" type="slidenum">
              <a:rPr lang="en-US" altLang="zh-CN">
                <a:latin typeface="Times New Roman" pitchFamily="-1" charset="0"/>
                <a:ea typeface="宋体" pitchFamily="-1" charset="-122"/>
                <a:cs typeface="宋体" pitchFamily="-1" charset="-122"/>
              </a:rPr>
              <a:pPr/>
              <a:t>25</a:t>
            </a:fld>
            <a:endParaRPr lang="en-US" altLang="zh-CN">
              <a:latin typeface="Times New Roman" pitchFamily="-1" charset="0"/>
              <a:ea typeface="宋体" pitchFamily="-1" charset="-122"/>
              <a:cs typeface="宋体" pitchFamily="-1" charset="-122"/>
            </a:endParaRPr>
          </a:p>
        </p:txBody>
      </p:sp>
      <p:sp>
        <p:nvSpPr>
          <p:cNvPr id="54275" name="Rectangle 2"/>
          <p:cNvSpPr>
            <a:spLocks noGrp="1" noRot="1" noChangeAspect="1" noChangeArrowheads="1" noTextEdit="1"/>
          </p:cNvSpPr>
          <p:nvPr>
            <p:ph type="sldImg"/>
          </p:nvPr>
        </p:nvSpPr>
        <p:spPr>
          <a:xfrm>
            <a:off x="1154113" y="692150"/>
            <a:ext cx="4557712" cy="3417888"/>
          </a:xfrm>
          <a:solidFill>
            <a:srgbClr val="FFFFFF"/>
          </a:solidFill>
          <a:ln/>
        </p:spPr>
      </p:sp>
      <p:sp>
        <p:nvSpPr>
          <p:cNvPr id="54276" name="Rectangle 3"/>
          <p:cNvSpPr>
            <a:spLocks noGrp="1" noChangeArrowheads="1"/>
          </p:cNvSpPr>
          <p:nvPr>
            <p:ph type="body" idx="1"/>
          </p:nvPr>
        </p:nvSpPr>
        <p:spPr>
          <a:xfrm>
            <a:off x="912813" y="4341813"/>
            <a:ext cx="5032375" cy="4116387"/>
          </a:xfrm>
          <a:solidFill>
            <a:srgbClr val="FFFFFF"/>
          </a:solidFill>
          <a:ln>
            <a:solidFill>
              <a:srgbClr val="000000"/>
            </a:solidFill>
          </a:ln>
        </p:spPr>
        <p:txBody>
          <a:bodyPr lIns="90498" tIns="45249" rIns="90498" bIns="45249"/>
          <a:lstStyle/>
          <a:p>
            <a:pPr eaLnBrk="1" hangingPunct="1"/>
            <a:endParaRPr lang="en-US">
              <a:latin typeface="Times New Roman" pitchFamily="-1"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43A53313-AF5D-DE44-8893-74B5C60D881E}" type="slidenum">
              <a:rPr lang="en-US" altLang="zh-CN">
                <a:latin typeface="Times New Roman" pitchFamily="-1" charset="0"/>
                <a:ea typeface="宋体" pitchFamily="-1" charset="-122"/>
                <a:cs typeface="宋体" pitchFamily="-1" charset="-122"/>
              </a:rPr>
              <a:pPr/>
              <a:t>26</a:t>
            </a:fld>
            <a:endParaRPr lang="en-US" altLang="zh-CN">
              <a:latin typeface="Times New Roman" pitchFamily="-1" charset="0"/>
              <a:ea typeface="宋体" pitchFamily="-1" charset="-122"/>
              <a:cs typeface="宋体" pitchFamily="-1" charset="-122"/>
            </a:endParaRPr>
          </a:p>
        </p:txBody>
      </p:sp>
      <p:sp>
        <p:nvSpPr>
          <p:cNvPr id="56323" name="Rectangle 2"/>
          <p:cNvSpPr>
            <a:spLocks noGrp="1" noRot="1" noChangeAspect="1" noChangeArrowheads="1" noTextEdit="1"/>
          </p:cNvSpPr>
          <p:nvPr>
            <p:ph type="sldImg"/>
          </p:nvPr>
        </p:nvSpPr>
        <p:spPr>
          <a:xfrm>
            <a:off x="1131888" y="677863"/>
            <a:ext cx="4608512" cy="3455987"/>
          </a:xfrm>
          <a:ln/>
        </p:spPr>
      </p:sp>
      <p:sp>
        <p:nvSpPr>
          <p:cNvPr id="56324" name="Text Box 3"/>
          <p:cNvSpPr txBox="1">
            <a:spLocks noGrp="1" noChangeArrowheads="1"/>
          </p:cNvSpPr>
          <p:nvPr>
            <p:ph type="body" idx="1"/>
          </p:nvPr>
        </p:nvSpPr>
        <p:spPr>
          <a:xfrm>
            <a:off x="912813" y="4343400"/>
            <a:ext cx="5032375" cy="4113213"/>
          </a:xfrm>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0FE36725-63D2-7F45-94AA-4508036C0E67}" type="slidenum">
              <a:rPr lang="en-US" altLang="zh-CN">
                <a:latin typeface="Times New Roman" pitchFamily="-1" charset="0"/>
                <a:ea typeface="宋体" pitchFamily="-1" charset="-122"/>
                <a:cs typeface="宋体" pitchFamily="-1" charset="-122"/>
              </a:rPr>
              <a:pPr/>
              <a:t>27</a:t>
            </a:fld>
            <a:endParaRPr lang="en-US" altLang="zh-CN">
              <a:latin typeface="Times New Roman" pitchFamily="-1" charset="0"/>
              <a:ea typeface="宋体" pitchFamily="-1" charset="-122"/>
              <a:cs typeface="宋体" pitchFamily="-1" charset="-122"/>
            </a:endParaRPr>
          </a:p>
        </p:txBody>
      </p:sp>
      <p:sp>
        <p:nvSpPr>
          <p:cNvPr id="58371" name="Rectangle 2"/>
          <p:cNvSpPr>
            <a:spLocks noGrp="1" noRot="1" noChangeAspect="1" noChangeArrowheads="1"/>
          </p:cNvSpPr>
          <p:nvPr>
            <p:ph type="sldImg"/>
          </p:nvPr>
        </p:nvSpPr>
        <p:spPr>
          <a:solidFill>
            <a:srgbClr val="FFFFFF"/>
          </a:solidFill>
          <a:ln/>
        </p:spPr>
      </p:sp>
      <p:sp>
        <p:nvSpPr>
          <p:cNvPr id="583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p:spPr>
        <p:txBody>
          <a:bodyPr/>
          <a:lstStyle/>
          <a:p>
            <a:fld id="{69A16C2F-FFCE-3746-9C4F-669C5CF2AAC6}" type="slidenum">
              <a:rPr lang="en-US" altLang="zh-CN">
                <a:latin typeface="Times New Roman" pitchFamily="-1" charset="0"/>
                <a:ea typeface="宋体" pitchFamily="-1" charset="-122"/>
                <a:cs typeface="宋体" pitchFamily="-1" charset="-122"/>
              </a:rPr>
              <a:pPr/>
              <a:t>2</a:t>
            </a:fld>
            <a:endParaRPr lang="en-US" altLang="zh-CN">
              <a:latin typeface="Times New Roman" pitchFamily="-1" charset="0"/>
              <a:ea typeface="宋体" pitchFamily="-1" charset="-122"/>
              <a:cs typeface="宋体" pitchFamily="-1" charset="-122"/>
            </a:endParaRPr>
          </a:p>
        </p:txBody>
      </p:sp>
      <p:sp>
        <p:nvSpPr>
          <p:cNvPr id="1945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latinLnBrk="0">
              <a:buFontTx/>
              <a:buNone/>
            </a:pPr>
            <a:fld id="{A80CD8D3-95BA-3544-B466-C10B2B88BAA6}" type="slidenum">
              <a:rPr kumimoji="0" lang="en-US" altLang="zh-CN" sz="1200" b="0" baseline="0">
                <a:latin typeface="Times New Roman" pitchFamily="-1" charset="0"/>
                <a:ea typeface="宋体" pitchFamily="-1" charset="-122"/>
                <a:cs typeface="宋体" pitchFamily="-1" charset="-122"/>
              </a:rPr>
              <a:pPr algn="r" latinLnBrk="0">
                <a:buFontTx/>
                <a:buNone/>
              </a:pPr>
              <a:t>2</a:t>
            </a:fld>
            <a:endParaRPr kumimoji="0" lang="en-US" altLang="zh-CN" sz="1200" b="0" baseline="0">
              <a:latin typeface="Times New Roman" pitchFamily="-1" charset="0"/>
              <a:ea typeface="宋体" pitchFamily="-1" charset="-122"/>
              <a:cs typeface="宋体" pitchFamily="-1" charset="-122"/>
            </a:endParaRPr>
          </a:p>
        </p:txBody>
      </p:sp>
      <p:sp>
        <p:nvSpPr>
          <p:cNvPr id="19460" name="Rectangle 2"/>
          <p:cNvSpPr>
            <a:spLocks noGrp="1" noRot="1" noChangeAspect="1" noChangeArrowheads="1" noTextEdit="1"/>
          </p:cNvSpPr>
          <p:nvPr>
            <p:ph type="sldImg"/>
          </p:nvPr>
        </p:nvSpPr>
        <p:spPr>
          <a:solidFill>
            <a:srgbClr val="FFFFFF"/>
          </a:solidFill>
          <a:ln/>
        </p:spPr>
      </p:sp>
      <p:sp>
        <p:nvSpPr>
          <p:cNvPr id="1946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E7AA9164-A74D-7845-8246-0370520B25E6}" type="slidenum">
              <a:rPr lang="en-US" altLang="zh-CN">
                <a:latin typeface="Times New Roman" pitchFamily="-1" charset="0"/>
                <a:ea typeface="宋体" pitchFamily="-1" charset="-122"/>
                <a:cs typeface="宋体" pitchFamily="-1" charset="-122"/>
              </a:rPr>
              <a:pPr/>
              <a:t>28</a:t>
            </a:fld>
            <a:endParaRPr lang="en-US" altLang="zh-CN">
              <a:latin typeface="Times New Roman" pitchFamily="-1" charset="0"/>
              <a:ea typeface="宋体" pitchFamily="-1" charset="-122"/>
              <a:cs typeface="宋体" pitchFamily="-1" charset="-122"/>
            </a:endParaRPr>
          </a:p>
        </p:txBody>
      </p:sp>
      <p:sp>
        <p:nvSpPr>
          <p:cNvPr id="60419" name="Rectangle 2"/>
          <p:cNvSpPr>
            <a:spLocks noGrp="1" noRot="1" noChangeAspect="1" noChangeArrowheads="1" noTextEdit="1"/>
          </p:cNvSpPr>
          <p:nvPr>
            <p:ph type="sldImg"/>
          </p:nvPr>
        </p:nvSpPr>
        <p:spPr>
          <a:solidFill>
            <a:srgbClr val="FFFFFF"/>
          </a:solidFill>
          <a:ln/>
        </p:spPr>
      </p:sp>
      <p:sp>
        <p:nvSpPr>
          <p:cNvPr id="604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lIns="90398" tIns="45199" rIns="90398" bIns="45199"/>
          <a:lstStyle/>
          <a:p>
            <a:pPr eaLnBrk="1" hangingPunct="1"/>
            <a:r>
              <a:rPr lang="en-US" altLang="ko-KR">
                <a:latin typeface="Times New Roman" pitchFamily="-1" charset="0"/>
                <a:ea typeface="맑은 고딕" charset="0"/>
                <a:cs typeface="맑은 고딕" charset="0"/>
              </a:rPr>
              <a:t>This slide shows vertical cross section of T increment according to T observations. </a:t>
            </a:r>
          </a:p>
          <a:p>
            <a:pPr eaLnBrk="1" hangingPunct="1"/>
            <a:r>
              <a:rPr lang="en-US" altLang="ko-KR">
                <a:latin typeface="Times New Roman" pitchFamily="-1" charset="0"/>
                <a:ea typeface="맑은 고딕" charset="0"/>
                <a:cs typeface="맑은 고딕" charset="0"/>
              </a:rPr>
              <a:t>We can see several things.</a:t>
            </a:r>
          </a:p>
          <a:p>
            <a:pPr eaLnBrk="1" hangingPunct="1">
              <a:buFontTx/>
              <a:buChar char="-"/>
            </a:pPr>
            <a:r>
              <a:rPr lang="en-US" altLang="ko-KR">
                <a:latin typeface="Times New Roman" pitchFamily="-1" charset="0"/>
                <a:ea typeface="맑은 고딕" charset="0"/>
                <a:cs typeface="맑은 고딕" charset="0"/>
              </a:rPr>
              <a:t>Default CV3 has strong vertical autocorrelation than CV5</a:t>
            </a:r>
          </a:p>
          <a:p>
            <a:pPr eaLnBrk="1" hangingPunct="1">
              <a:buFontTx/>
              <a:buChar char="-"/>
            </a:pPr>
            <a:r>
              <a:rPr lang="en-US" altLang="ko-KR">
                <a:latin typeface="Times New Roman" pitchFamily="-1" charset="0"/>
                <a:ea typeface="맑은 고딕" charset="0"/>
                <a:cs typeface="맑은 고딕" charset="0"/>
              </a:rPr>
              <a:t>ENSo shows smaller influence range than CV5-NMC and CV3 </a:t>
            </a:r>
          </a:p>
          <a:p>
            <a:pPr eaLnBrk="1" hangingPunct="1">
              <a:buFontTx/>
              <a:buChar char="-"/>
            </a:pPr>
            <a:r>
              <a:rPr lang="en-US" altLang="ko-KR">
                <a:latin typeface="Times New Roman" pitchFamily="-1" charset="0"/>
                <a:ea typeface="맑은 고딕" charset="0"/>
                <a:cs typeface="맑은 고딕" charset="0"/>
              </a:rPr>
              <a:t>ENSb shows similar affected range to NMC. But vertical propagation by the observation was increased.</a:t>
            </a:r>
          </a:p>
          <a:p>
            <a:pPr eaLnBrk="1" hangingPunct="1"/>
            <a:endParaRPr lang="en-US" altLang="ko-KR">
              <a:latin typeface="Times New Roman" pitchFamily="-1" charset="0"/>
              <a:ea typeface="맑은 고딕" charset="0"/>
              <a:cs typeface="맑은 고딕" charset="0"/>
            </a:endParaRPr>
          </a:p>
          <a:p>
            <a:pPr eaLnBrk="1" hangingPunct="1"/>
            <a:endParaRPr lang="en-US" altLang="ko-KR">
              <a:latin typeface="Times New Roman" pitchFamily="-1" charset="0"/>
              <a:ea typeface="맑은 고딕" charset="0"/>
              <a:cs typeface="맑은 고딕" charset="0"/>
            </a:endParaRPr>
          </a:p>
          <a:p>
            <a:pPr eaLnBrk="1" hangingPunct="1"/>
            <a:endParaRPr lang="en-US" altLang="ko-KR">
              <a:latin typeface="Times New Roman" pitchFamily="-1" charset="0"/>
              <a:ea typeface="맑은 고딕" charset="0"/>
              <a:cs typeface="맑은 고딕" charset="0"/>
            </a:endParaRPr>
          </a:p>
          <a:p>
            <a:pPr eaLnBrk="1" hangingPunct="1"/>
            <a:r>
              <a:rPr lang="en-US" altLang="ko-KR">
                <a:latin typeface="Times New Roman" pitchFamily="-1" charset="0"/>
                <a:ea typeface="맑은 고딕" charset="0"/>
                <a:cs typeface="맑은 고딕" charset="0"/>
              </a:rPr>
              <a:t>Finding.</a:t>
            </a:r>
          </a:p>
          <a:p>
            <a:pPr eaLnBrk="1" hangingPunct="1"/>
            <a:r>
              <a:rPr lang="en-US" altLang="ko-KR">
                <a:latin typeface="Times New Roman" pitchFamily="-1" charset="0"/>
                <a:ea typeface="맑은 고딕" charset="0"/>
                <a:cs typeface="맑은 고딕" charset="0"/>
              </a:rPr>
              <a:t>1. CV3-T : </a:t>
            </a:r>
            <a:r>
              <a:rPr lang="en-US" altLang="ko-KR">
                <a:latin typeface="Times New Roman" pitchFamily="-1" charset="0"/>
                <a:ea typeface="AppleGothic" pitchFamily="-1" charset="-127"/>
                <a:cs typeface="AppleGothic" pitchFamily="-1" charset="-127"/>
              </a:rPr>
              <a:t>연직</a:t>
            </a:r>
            <a:r>
              <a:rPr lang="en-US" altLang="ko-KR">
                <a:latin typeface="Times New Roman" pitchFamily="-1" charset="0"/>
                <a:ea typeface="맑은 고딕" charset="0"/>
                <a:cs typeface="맑은 고딕" charset="0"/>
              </a:rPr>
              <a:t> </a:t>
            </a:r>
            <a:r>
              <a:rPr lang="en-US" altLang="ko-KR">
                <a:latin typeface="Times New Roman" pitchFamily="-1" charset="0"/>
                <a:ea typeface="AppleGothic" pitchFamily="-1" charset="-127"/>
                <a:cs typeface="AppleGothic" pitchFamily="-1" charset="-127"/>
              </a:rPr>
              <a:t>상관이</a:t>
            </a:r>
            <a:r>
              <a:rPr lang="en-US" altLang="ko-KR">
                <a:latin typeface="Times New Roman" pitchFamily="-1" charset="0"/>
                <a:ea typeface="맑은 고딕" charset="0"/>
                <a:cs typeface="맑은 고딕" charset="0"/>
              </a:rPr>
              <a:t> </a:t>
            </a:r>
            <a:r>
              <a:rPr lang="en-US" altLang="ko-KR">
                <a:latin typeface="Times New Roman" pitchFamily="-1" charset="0"/>
                <a:ea typeface="AppleGothic" pitchFamily="-1" charset="-127"/>
                <a:cs typeface="AppleGothic" pitchFamily="-1" charset="-127"/>
              </a:rPr>
              <a:t>크다</a:t>
            </a:r>
            <a:r>
              <a:rPr lang="en-US" altLang="ko-KR">
                <a:latin typeface="Times New Roman" pitchFamily="-1" charset="0"/>
                <a:ea typeface="맑은 고딕" charset="0"/>
                <a:cs typeface="맑은 고딕" charset="0"/>
              </a:rPr>
              <a:t>.</a:t>
            </a:r>
          </a:p>
          <a:p>
            <a:pPr eaLnBrk="1" hangingPunct="1"/>
            <a:r>
              <a:rPr lang="en-US" altLang="ko-KR">
                <a:latin typeface="Times New Roman" pitchFamily="-1" charset="0"/>
                <a:ea typeface="맑은 고딕" charset="0"/>
                <a:cs typeface="맑은 고딕" charset="0"/>
              </a:rPr>
              <a:t>SNMC &amp; ENSo : </a:t>
            </a:r>
            <a:r>
              <a:rPr lang="en-US" altLang="ko-KR">
                <a:latin typeface="Times New Roman" pitchFamily="-1" charset="0"/>
                <a:ea typeface="AppleGothic" pitchFamily="-1" charset="-127"/>
                <a:cs typeface="AppleGothic" pitchFamily="-1" charset="-127"/>
              </a:rPr>
              <a:t>연직상관이</a:t>
            </a:r>
            <a:r>
              <a:rPr lang="en-US" altLang="ko-KR">
                <a:latin typeface="Times New Roman" pitchFamily="-1" charset="0"/>
                <a:ea typeface="맑은 고딕" charset="0"/>
                <a:cs typeface="맑은 고딕" charset="0"/>
              </a:rPr>
              <a:t> </a:t>
            </a:r>
            <a:r>
              <a:rPr lang="en-US" altLang="ko-KR">
                <a:latin typeface="Times New Roman" pitchFamily="-1" charset="0"/>
                <a:ea typeface="AppleGothic" pitchFamily="-1" charset="-127"/>
                <a:cs typeface="AppleGothic" pitchFamily="-1" charset="-127"/>
              </a:rPr>
              <a:t>작다</a:t>
            </a:r>
            <a:r>
              <a:rPr lang="en-US" altLang="ko-KR">
                <a:latin typeface="Times New Roman" pitchFamily="-1" charset="0"/>
                <a:ea typeface="맑은 고딕" charset="0"/>
                <a:cs typeface="맑은 고딕" charset="0"/>
              </a:rPr>
              <a:t> .</a:t>
            </a:r>
          </a:p>
          <a:p>
            <a:pPr eaLnBrk="1" hangingPunct="1"/>
            <a:r>
              <a:rPr lang="en-US" altLang="ko-KR">
                <a:latin typeface="Times New Roman" pitchFamily="-1" charset="0"/>
                <a:ea typeface="맑은 고딕" charset="0"/>
                <a:cs typeface="맑은 고딕" charset="0"/>
              </a:rPr>
              <a:t>2. Scale Length </a:t>
            </a:r>
            <a:r>
              <a:rPr lang="en-US" altLang="ko-KR">
                <a:latin typeface="Times New Roman" pitchFamily="-1" charset="0"/>
                <a:ea typeface="맑은 고딕" charset="0"/>
                <a:cs typeface="맑은 고딕" charset="0"/>
                <a:sym typeface="Wingdings" pitchFamily="-1" charset="2"/>
              </a:rPr>
              <a:t> Enso </a:t>
            </a:r>
            <a:r>
              <a:rPr lang="en-US" altLang="ko-KR">
                <a:latin typeface="Times New Roman" pitchFamily="-1" charset="0"/>
                <a:ea typeface="AppleGothic" pitchFamily="-1" charset="-127"/>
                <a:cs typeface="AppleGothic" pitchFamily="-1" charset="-127"/>
                <a:sym typeface="Wingdings" pitchFamily="-1" charset="2"/>
              </a:rPr>
              <a:t>는</a:t>
            </a:r>
            <a:r>
              <a:rPr lang="en-US" altLang="ko-KR">
                <a:latin typeface="Times New Roman" pitchFamily="-1" charset="0"/>
                <a:ea typeface="맑은 고딕" charset="0"/>
                <a:cs typeface="맑은 고딕" charset="0"/>
                <a:sym typeface="Wingdings" pitchFamily="-1" charset="2"/>
              </a:rPr>
              <a:t> </a:t>
            </a:r>
            <a:r>
              <a:rPr lang="en-US" altLang="ko-KR">
                <a:latin typeface="Times New Roman" pitchFamily="-1" charset="0"/>
                <a:ea typeface="AppleGothic" pitchFamily="-1" charset="-127"/>
                <a:cs typeface="AppleGothic" pitchFamily="-1" charset="-127"/>
                <a:sym typeface="Wingdings" pitchFamily="-1" charset="2"/>
              </a:rPr>
              <a:t>약</a:t>
            </a:r>
            <a:r>
              <a:rPr lang="en-US" altLang="ko-KR">
                <a:latin typeface="Times New Roman" pitchFamily="-1" charset="0"/>
                <a:ea typeface="맑은 고딕" charset="0"/>
                <a:cs typeface="맑은 고딕" charset="0"/>
                <a:sym typeface="Wingdings" pitchFamily="-1" charset="2"/>
              </a:rPr>
              <a:t> 50 % </a:t>
            </a:r>
            <a:r>
              <a:rPr lang="en-US" altLang="ko-KR">
                <a:latin typeface="Times New Roman" pitchFamily="-1" charset="0"/>
                <a:ea typeface="AppleGothic" pitchFamily="-1" charset="-127"/>
                <a:cs typeface="AppleGothic" pitchFamily="-1" charset="-127"/>
                <a:sym typeface="Wingdings" pitchFamily="-1" charset="2"/>
              </a:rPr>
              <a:t>작다</a:t>
            </a:r>
            <a:r>
              <a:rPr lang="en-US" altLang="ko-KR">
                <a:latin typeface="Times New Roman" pitchFamily="-1" charset="0"/>
                <a:ea typeface="맑은 고딕" charset="0"/>
                <a:cs typeface="맑은 고딕" charset="0"/>
                <a:sym typeface="Wingdings" pitchFamily="-1" charset="2"/>
              </a:rPr>
              <a:t>.</a:t>
            </a:r>
          </a:p>
          <a:p>
            <a:pPr eaLnBrk="1" hangingPunct="1"/>
            <a:r>
              <a:rPr lang="en-US" altLang="ko-KR">
                <a:latin typeface="Times New Roman" pitchFamily="-1" charset="0"/>
                <a:ea typeface="맑은 고딕" charset="0"/>
                <a:cs typeface="맑은 고딕" charset="0"/>
                <a:sym typeface="Wingdings" pitchFamily="-1" charset="2"/>
              </a:rPr>
              <a:t>3. ENSb</a:t>
            </a:r>
            <a:r>
              <a:rPr lang="en-US" altLang="ko-KR">
                <a:latin typeface="Times New Roman" pitchFamily="-1" charset="0"/>
                <a:ea typeface="AppleGothic" pitchFamily="-1" charset="-127"/>
                <a:cs typeface="AppleGothic" pitchFamily="-1" charset="-127"/>
                <a:sym typeface="Wingdings" pitchFamily="-1" charset="2"/>
              </a:rPr>
              <a:t>는</a:t>
            </a:r>
            <a:r>
              <a:rPr lang="en-US" altLang="ko-KR">
                <a:latin typeface="Times New Roman" pitchFamily="-1" charset="0"/>
                <a:ea typeface="맑은 고딕" charset="0"/>
                <a:cs typeface="맑은 고딕" charset="0"/>
                <a:sym typeface="Wingdings" pitchFamily="-1" charset="2"/>
              </a:rPr>
              <a:t> </a:t>
            </a:r>
            <a:r>
              <a:rPr lang="en-US" altLang="ko-KR">
                <a:latin typeface="Times New Roman" pitchFamily="-1" charset="0"/>
                <a:ea typeface="AppleGothic" pitchFamily="-1" charset="-127"/>
                <a:cs typeface="AppleGothic" pitchFamily="-1" charset="-127"/>
                <a:sym typeface="Wingdings" pitchFamily="-1" charset="2"/>
              </a:rPr>
              <a:t>연직상관이</a:t>
            </a:r>
            <a:r>
              <a:rPr lang="en-US" altLang="ko-KR">
                <a:latin typeface="Times New Roman" pitchFamily="-1" charset="0"/>
                <a:ea typeface="맑은 고딕" charset="0"/>
                <a:cs typeface="맑은 고딕" charset="0"/>
                <a:sym typeface="Wingdings" pitchFamily="-1" charset="2"/>
              </a:rPr>
              <a:t> </a:t>
            </a:r>
            <a:r>
              <a:rPr lang="en-US" altLang="ko-KR">
                <a:latin typeface="Times New Roman" pitchFamily="-1" charset="0"/>
                <a:ea typeface="AppleGothic" pitchFamily="-1" charset="-127"/>
                <a:cs typeface="AppleGothic" pitchFamily="-1" charset="-127"/>
                <a:sym typeface="Wingdings" pitchFamily="-1" charset="2"/>
              </a:rPr>
              <a:t>커지고</a:t>
            </a:r>
            <a:r>
              <a:rPr lang="en-US" altLang="ko-KR">
                <a:latin typeface="Times New Roman" pitchFamily="-1" charset="0"/>
                <a:ea typeface="맑은 고딕" charset="0"/>
                <a:cs typeface="맑은 고딕" charset="0"/>
                <a:sym typeface="Wingdings" pitchFamily="-1" charset="2"/>
              </a:rPr>
              <a:t>, Scale length</a:t>
            </a:r>
            <a:r>
              <a:rPr lang="en-US" altLang="ko-KR">
                <a:latin typeface="Times New Roman" pitchFamily="-1" charset="0"/>
                <a:ea typeface="AppleGothic" pitchFamily="-1" charset="-127"/>
                <a:cs typeface="AppleGothic" pitchFamily="-1" charset="-127"/>
                <a:sym typeface="Wingdings" pitchFamily="-1" charset="2"/>
              </a:rPr>
              <a:t>는</a:t>
            </a:r>
            <a:r>
              <a:rPr lang="en-US" altLang="ko-KR">
                <a:latin typeface="Times New Roman" pitchFamily="-1" charset="0"/>
                <a:ea typeface="맑은 고딕" charset="0"/>
                <a:cs typeface="맑은 고딕" charset="0"/>
                <a:sym typeface="Wingdings" pitchFamily="-1" charset="2"/>
              </a:rPr>
              <a:t> NMC </a:t>
            </a:r>
            <a:r>
              <a:rPr lang="en-US" altLang="ko-KR">
                <a:latin typeface="Times New Roman" pitchFamily="-1" charset="0"/>
                <a:ea typeface="AppleGothic" pitchFamily="-1" charset="-127"/>
                <a:cs typeface="AppleGothic" pitchFamily="-1" charset="-127"/>
                <a:sym typeface="Wingdings" pitchFamily="-1" charset="2"/>
              </a:rPr>
              <a:t>수준</a:t>
            </a:r>
            <a:endParaRPr lang="en-US" altLang="ko-KR">
              <a:latin typeface="Times New Roman" pitchFamily="-1" charset="0"/>
              <a:ea typeface="맑은 고딕" charset="0"/>
              <a:cs typeface="맑은 고딕"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0C1A5F17-B3DF-DC49-875E-3E7673BE0C59}" type="slidenum">
              <a:rPr lang="en-US" altLang="zh-CN">
                <a:latin typeface="Times New Roman" pitchFamily="-1" charset="0"/>
                <a:ea typeface="宋体" pitchFamily="-1" charset="-122"/>
                <a:cs typeface="宋体" pitchFamily="-1" charset="-122"/>
              </a:rPr>
              <a:pPr/>
              <a:t>29</a:t>
            </a:fld>
            <a:endParaRPr lang="en-US" altLang="zh-CN">
              <a:latin typeface="Times New Roman" pitchFamily="-1" charset="0"/>
              <a:ea typeface="宋体" pitchFamily="-1" charset="-122"/>
              <a:cs typeface="宋体" pitchFamily="-1" charset="-122"/>
            </a:endParaRPr>
          </a:p>
        </p:txBody>
      </p:sp>
      <p:sp>
        <p:nvSpPr>
          <p:cNvPr id="62467" name="Rectangle 2"/>
          <p:cNvSpPr>
            <a:spLocks noGrp="1" noRot="1" noChangeAspect="1" noChangeArrowheads="1"/>
          </p:cNvSpPr>
          <p:nvPr>
            <p:ph type="sldImg"/>
          </p:nvPr>
        </p:nvSpPr>
        <p:spPr>
          <a:solidFill>
            <a:srgbClr val="FFFFFF"/>
          </a:solidFill>
          <a:ln/>
        </p:spPr>
      </p:sp>
      <p:sp>
        <p:nvSpPr>
          <p:cNvPr id="624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5EDAF608-5541-854D-AEF2-EC4AC4F7D8D8}" type="slidenum">
              <a:rPr lang="en-US" altLang="zh-CN">
                <a:latin typeface="Times New Roman" pitchFamily="-1" charset="0"/>
                <a:ea typeface="宋体" pitchFamily="-1" charset="-122"/>
                <a:cs typeface="宋体" pitchFamily="-1" charset="-122"/>
              </a:rPr>
              <a:pPr/>
              <a:t>30</a:t>
            </a:fld>
            <a:endParaRPr lang="en-US" altLang="zh-CN">
              <a:latin typeface="Times New Roman" pitchFamily="-1" charset="0"/>
              <a:ea typeface="宋体" pitchFamily="-1" charset="-122"/>
              <a:cs typeface="宋体" pitchFamily="-1" charset="-122"/>
            </a:endParaRPr>
          </a:p>
        </p:txBody>
      </p:sp>
      <p:sp>
        <p:nvSpPr>
          <p:cNvPr id="64515" name="Rectangle 2"/>
          <p:cNvSpPr>
            <a:spLocks noGrp="1" noRot="1" noChangeAspect="1" noChangeArrowheads="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A8B0F60D-0358-6F40-B8B9-75A7FDD48F86}" type="slidenum">
              <a:rPr lang="en-US" altLang="zh-CN">
                <a:latin typeface="Times New Roman" pitchFamily="-1" charset="0"/>
                <a:ea typeface="宋体" pitchFamily="-1" charset="-122"/>
                <a:cs typeface="宋体" pitchFamily="-1" charset="-122"/>
              </a:rPr>
              <a:pPr/>
              <a:t>31</a:t>
            </a:fld>
            <a:endParaRPr lang="en-US" altLang="zh-CN">
              <a:latin typeface="Times New Roman" pitchFamily="-1" charset="0"/>
              <a:ea typeface="宋体" pitchFamily="-1" charset="-122"/>
              <a:cs typeface="宋体" pitchFamily="-1" charset="-122"/>
            </a:endParaRPr>
          </a:p>
        </p:txBody>
      </p:sp>
      <p:sp>
        <p:nvSpPr>
          <p:cNvPr id="66563" name="Rectangle 2"/>
          <p:cNvSpPr>
            <a:spLocks noGrp="1" noRot="1" noChangeAspect="1" noChangeArrowheads="1"/>
          </p:cNvSpPr>
          <p:nvPr>
            <p:ph type="sldImg"/>
          </p:nvPr>
        </p:nvSpPr>
        <p:spPr>
          <a:solidFill>
            <a:srgbClr val="FFFFFF"/>
          </a:solidFill>
          <a:ln/>
        </p:spPr>
      </p:sp>
      <p:sp>
        <p:nvSpPr>
          <p:cNvPr id="6656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1C70F918-E039-AC4F-9109-18C23E4677D6}" type="slidenum">
              <a:rPr lang="en-US" altLang="zh-CN">
                <a:latin typeface="Times New Roman" pitchFamily="-1" charset="0"/>
                <a:ea typeface="宋体" pitchFamily="-1" charset="-122"/>
                <a:cs typeface="宋体" pitchFamily="-1" charset="-122"/>
              </a:rPr>
              <a:pPr/>
              <a:t>32</a:t>
            </a:fld>
            <a:endParaRPr lang="en-US" altLang="zh-CN">
              <a:latin typeface="Times New Roman" pitchFamily="-1" charset="0"/>
              <a:ea typeface="宋体" pitchFamily="-1" charset="-122"/>
              <a:cs typeface="宋体" pitchFamily="-1" charset="-122"/>
            </a:endParaRPr>
          </a:p>
        </p:txBody>
      </p:sp>
      <p:sp>
        <p:nvSpPr>
          <p:cNvPr id="68611" name="Rectangle 2"/>
          <p:cNvSpPr>
            <a:spLocks noGrp="1" noRot="1" noChangeAspect="1" noChangeArrowheads="1"/>
          </p:cNvSpPr>
          <p:nvPr>
            <p:ph type="sldImg"/>
          </p:nvPr>
        </p:nvSpPr>
        <p:spPr>
          <a:solidFill>
            <a:srgbClr val="FFFFFF"/>
          </a:solidFill>
          <a:ln/>
        </p:spPr>
      </p:sp>
      <p:sp>
        <p:nvSpPr>
          <p:cNvPr id="686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4AF118CE-5F8F-5142-AEB5-0FD167803A07}" type="slidenum">
              <a:rPr lang="en-US" altLang="zh-CN">
                <a:latin typeface="Times New Roman" pitchFamily="-1" charset="0"/>
                <a:ea typeface="宋体" pitchFamily="-1" charset="-122"/>
                <a:cs typeface="宋体" pitchFamily="-1" charset="-122"/>
              </a:rPr>
              <a:pPr/>
              <a:t>33</a:t>
            </a:fld>
            <a:endParaRPr lang="en-US" altLang="zh-CN">
              <a:latin typeface="Times New Roman" pitchFamily="-1" charset="0"/>
              <a:ea typeface="宋体" pitchFamily="-1" charset="-122"/>
              <a:cs typeface="宋体" pitchFamily="-1" charset="-122"/>
            </a:endParaRPr>
          </a:p>
        </p:txBody>
      </p:sp>
      <p:sp>
        <p:nvSpPr>
          <p:cNvPr id="70659" name="Rectangle 2"/>
          <p:cNvSpPr>
            <a:spLocks noGrp="1" noRot="1" noChangeAspect="1" noChangeArrowheads="1"/>
          </p:cNvSpPr>
          <p:nvPr>
            <p:ph type="sldImg"/>
          </p:nvPr>
        </p:nvSpPr>
        <p:spPr>
          <a:solidFill>
            <a:srgbClr val="FFFFFF"/>
          </a:solidFill>
          <a:ln/>
        </p:spPr>
      </p:sp>
      <p:sp>
        <p:nvSpPr>
          <p:cNvPr id="706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58A9746B-AA05-CE47-B733-75F90335E8A9}" type="slidenum">
              <a:rPr lang="en-US" altLang="zh-CN">
                <a:latin typeface="Times New Roman" pitchFamily="-1" charset="0"/>
                <a:ea typeface="宋体" pitchFamily="-1" charset="-122"/>
                <a:cs typeface="宋体" pitchFamily="-1" charset="-122"/>
              </a:rPr>
              <a:pPr/>
              <a:t>34</a:t>
            </a:fld>
            <a:endParaRPr lang="en-US" altLang="zh-CN">
              <a:latin typeface="Times New Roman" pitchFamily="-1" charset="0"/>
              <a:ea typeface="宋体" pitchFamily="-1" charset="-122"/>
              <a:cs typeface="宋体" pitchFamily="-1" charset="-122"/>
            </a:endParaRPr>
          </a:p>
        </p:txBody>
      </p:sp>
      <p:sp>
        <p:nvSpPr>
          <p:cNvPr id="72707" name="Rectangle 2"/>
          <p:cNvSpPr>
            <a:spLocks noGrp="1" noRot="1" noChangeAspect="1" noChangeArrowheads="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116DFA96-A202-5F41-9D89-1073EDC4BDFA}" type="slidenum">
              <a:rPr lang="en-US" altLang="zh-CN">
                <a:latin typeface="Times New Roman" pitchFamily="-1" charset="0"/>
                <a:ea typeface="宋体" pitchFamily="-1" charset="-122"/>
                <a:cs typeface="宋体" pitchFamily="-1" charset="-122"/>
              </a:rPr>
              <a:pPr/>
              <a:t>35</a:t>
            </a:fld>
            <a:endParaRPr lang="en-US" altLang="zh-CN">
              <a:latin typeface="Times New Roman" pitchFamily="-1" charset="0"/>
              <a:ea typeface="宋体" pitchFamily="-1" charset="-122"/>
              <a:cs typeface="宋体" pitchFamily="-1" charset="-122"/>
            </a:endParaRPr>
          </a:p>
        </p:txBody>
      </p:sp>
      <p:sp>
        <p:nvSpPr>
          <p:cNvPr id="80899" name="Rectangle 2"/>
          <p:cNvSpPr>
            <a:spLocks noGrp="1" noRot="1" noChangeAspect="1" noChangeArrowheads="1" noTextEdit="1"/>
          </p:cNvSpPr>
          <p:nvPr>
            <p:ph type="sldImg"/>
          </p:nvPr>
        </p:nvSpPr>
        <p:spPr>
          <a:xfrm>
            <a:off x="1131888" y="677863"/>
            <a:ext cx="4608512" cy="3455987"/>
          </a:xfrm>
          <a:ln/>
        </p:spPr>
      </p:sp>
      <p:sp>
        <p:nvSpPr>
          <p:cNvPr id="80900" name="Text Box 3"/>
          <p:cNvSpPr txBox="1">
            <a:spLocks noGrp="1" noChangeArrowheads="1"/>
          </p:cNvSpPr>
          <p:nvPr>
            <p:ph type="body" idx="1"/>
          </p:nvPr>
        </p:nvSpPr>
        <p:spPr>
          <a:xfrm>
            <a:off x="912813" y="4343400"/>
            <a:ext cx="5032375" cy="4113213"/>
          </a:xfrm>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9FC03C00-B0FB-1F41-901D-5CC448C4516C}" type="slidenum">
              <a:rPr lang="en-US" altLang="zh-CN">
                <a:latin typeface="Times New Roman" pitchFamily="-1" charset="0"/>
                <a:ea typeface="宋体" pitchFamily="-1" charset="-122"/>
                <a:cs typeface="宋体" pitchFamily="-1" charset="-122"/>
              </a:rPr>
              <a:pPr/>
              <a:t>36</a:t>
            </a:fld>
            <a:endParaRPr lang="en-US" altLang="zh-CN">
              <a:latin typeface="Times New Roman" pitchFamily="-1" charset="0"/>
              <a:ea typeface="宋体" pitchFamily="-1" charset="-122"/>
              <a:cs typeface="宋体" pitchFamily="-1" charset="-122"/>
            </a:endParaRPr>
          </a:p>
        </p:txBody>
      </p:sp>
      <p:sp>
        <p:nvSpPr>
          <p:cNvPr id="82947" name="Rectangle 2"/>
          <p:cNvSpPr>
            <a:spLocks noGrp="1" noRot="1" noChangeAspect="1" noChangeArrowheads="1" noTextEdit="1"/>
          </p:cNvSpPr>
          <p:nvPr>
            <p:ph type="sldImg"/>
          </p:nvPr>
        </p:nvSpPr>
        <p:spPr>
          <a:xfrm>
            <a:off x="1131888" y="677863"/>
            <a:ext cx="4608512" cy="3455987"/>
          </a:xfrm>
          <a:ln/>
        </p:spPr>
      </p:sp>
      <p:sp>
        <p:nvSpPr>
          <p:cNvPr id="82948" name="Text Box 3"/>
          <p:cNvSpPr txBox="1">
            <a:spLocks noGrp="1" noChangeArrowheads="1"/>
          </p:cNvSpPr>
          <p:nvPr>
            <p:ph type="body" idx="1"/>
          </p:nvPr>
        </p:nvSpPr>
        <p:spPr>
          <a:xfrm>
            <a:off x="912813" y="4343400"/>
            <a:ext cx="5032375" cy="4113213"/>
          </a:xfrm>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p>
            <a:fld id="{980854FE-BD18-8546-8FDC-97B6977CA711}" type="slidenum">
              <a:rPr lang="en-US" altLang="zh-CN">
                <a:latin typeface="Times New Roman" pitchFamily="-1" charset="0"/>
                <a:ea typeface="宋体" pitchFamily="-1" charset="-122"/>
                <a:cs typeface="宋体" pitchFamily="-1" charset="-122"/>
              </a:rPr>
              <a:pPr/>
              <a:t>37</a:t>
            </a:fld>
            <a:endParaRPr lang="en-US" altLang="zh-CN">
              <a:latin typeface="Times New Roman" pitchFamily="-1" charset="0"/>
              <a:ea typeface="宋体" pitchFamily="-1" charset="-122"/>
              <a:cs typeface="宋体" pitchFamily="-1" charset="-122"/>
            </a:endParaRPr>
          </a:p>
        </p:txBody>
      </p:sp>
      <p:sp>
        <p:nvSpPr>
          <p:cNvPr id="84995" name="Rectangle 2"/>
          <p:cNvSpPr>
            <a:spLocks noGrp="1" noRot="1" noChangeAspect="1" noChangeArrowheads="1" noTextEdit="1"/>
          </p:cNvSpPr>
          <p:nvPr>
            <p:ph type="sldImg"/>
          </p:nvPr>
        </p:nvSpPr>
        <p:spPr>
          <a:xfrm>
            <a:off x="1131888" y="677863"/>
            <a:ext cx="4608512" cy="3455987"/>
          </a:xfrm>
          <a:ln/>
        </p:spPr>
      </p:sp>
      <p:sp>
        <p:nvSpPr>
          <p:cNvPr id="84996" name="Text Box 3"/>
          <p:cNvSpPr txBox="1">
            <a:spLocks noGrp="1" noChangeArrowheads="1"/>
          </p:cNvSpPr>
          <p:nvPr>
            <p:ph type="body" idx="1"/>
          </p:nvPr>
        </p:nvSpPr>
        <p:spPr>
          <a:xfrm>
            <a:off x="912813" y="4343400"/>
            <a:ext cx="5032375" cy="4113213"/>
          </a:xfrm>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682FED92-76C3-AC4D-B825-DFD12F83DFB0}" type="slidenum">
              <a:rPr lang="en-US" altLang="zh-CN">
                <a:latin typeface="Times New Roman" pitchFamily="-1" charset="0"/>
                <a:ea typeface="宋体" pitchFamily="-1" charset="-122"/>
                <a:cs typeface="宋体" pitchFamily="-1" charset="-122"/>
              </a:rPr>
              <a:pPr/>
              <a:t>3</a:t>
            </a:fld>
            <a:endParaRPr lang="en-US" altLang="zh-CN">
              <a:latin typeface="Times New Roman" pitchFamily="-1" charset="0"/>
              <a:ea typeface="宋体" pitchFamily="-1" charset="-122"/>
              <a:cs typeface="宋体" pitchFamily="-1" charset="-122"/>
            </a:endParaRPr>
          </a:p>
        </p:txBody>
      </p:sp>
      <p:sp>
        <p:nvSpPr>
          <p:cNvPr id="21507" name="Rectangle 1026"/>
          <p:cNvSpPr>
            <a:spLocks noGrp="1" noRot="1" noChangeAspect="1" noChangeArrowheads="1" noTextEdit="1"/>
          </p:cNvSpPr>
          <p:nvPr>
            <p:ph type="sldImg"/>
          </p:nvPr>
        </p:nvSpPr>
        <p:spPr>
          <a:ln/>
        </p:spPr>
      </p:sp>
      <p:sp>
        <p:nvSpPr>
          <p:cNvPr id="21508" name="Rectangle 1027"/>
          <p:cNvSpPr>
            <a:spLocks noGrp="1" noChangeArrowheads="1"/>
          </p:cNvSpPr>
          <p:nvPr>
            <p:ph type="body" idx="1"/>
          </p:nvPr>
        </p:nvSpPr>
        <p:spPr>
          <a:noFill/>
          <a:ln/>
        </p:spPr>
        <p:txBody>
          <a:bodyPr/>
          <a:lstStyle/>
          <a:p>
            <a:pPr eaLnBrk="1" hangingPunct="1"/>
            <a:endParaRPr lang="en-US">
              <a:latin typeface="Times New Roman" pitchFamily="-1"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5DFE57E8-F35A-6243-AA29-9305C3914AE3}" type="slidenum">
              <a:rPr lang="en-US" altLang="zh-CN">
                <a:latin typeface="Times New Roman" pitchFamily="-1" charset="0"/>
                <a:ea typeface="宋体" pitchFamily="-1" charset="-122"/>
                <a:cs typeface="宋体" pitchFamily="-1" charset="-122"/>
              </a:rPr>
              <a:pPr/>
              <a:t>38</a:t>
            </a:fld>
            <a:endParaRPr lang="en-US" altLang="zh-CN">
              <a:latin typeface="Times New Roman" pitchFamily="-1" charset="0"/>
              <a:ea typeface="宋体" pitchFamily="-1" charset="-122"/>
              <a:cs typeface="宋体" pitchFamily="-1" charset="-122"/>
            </a:endParaRPr>
          </a:p>
        </p:txBody>
      </p:sp>
      <p:sp>
        <p:nvSpPr>
          <p:cNvPr id="87043" name="Rectangle 2"/>
          <p:cNvSpPr>
            <a:spLocks noGrp="1" noRot="1" noChangeAspect="1" noChangeArrowheads="1" noTextEdit="1"/>
          </p:cNvSpPr>
          <p:nvPr>
            <p:ph type="sldImg"/>
          </p:nvPr>
        </p:nvSpPr>
        <p:spPr>
          <a:xfrm>
            <a:off x="1131888" y="677863"/>
            <a:ext cx="4608512" cy="3455987"/>
          </a:xfrm>
          <a:ln/>
        </p:spPr>
      </p:sp>
      <p:sp>
        <p:nvSpPr>
          <p:cNvPr id="87044" name="Text Box 3"/>
          <p:cNvSpPr txBox="1">
            <a:spLocks noGrp="1" noChangeArrowheads="1"/>
          </p:cNvSpPr>
          <p:nvPr>
            <p:ph type="body" idx="1"/>
          </p:nvPr>
        </p:nvSpPr>
        <p:spPr>
          <a:xfrm>
            <a:off x="912813" y="4343400"/>
            <a:ext cx="5032375" cy="4113213"/>
          </a:xfrm>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A43A5CD3-D318-8347-8BE0-56D58E426D2B}" type="slidenum">
              <a:rPr lang="en-US" altLang="zh-CN">
                <a:latin typeface="Times New Roman" pitchFamily="-1" charset="0"/>
                <a:ea typeface="宋体" pitchFamily="-1" charset="-122"/>
                <a:cs typeface="宋体" pitchFamily="-1" charset="-122"/>
              </a:rPr>
              <a:pPr/>
              <a:t>39</a:t>
            </a:fld>
            <a:endParaRPr lang="en-US" altLang="zh-CN">
              <a:latin typeface="Times New Roman" pitchFamily="-1" charset="0"/>
              <a:ea typeface="宋体" pitchFamily="-1" charset="-122"/>
              <a:cs typeface="宋体" pitchFamily="-1" charset="-122"/>
            </a:endParaRPr>
          </a:p>
        </p:txBody>
      </p:sp>
      <p:sp>
        <p:nvSpPr>
          <p:cNvPr id="89091" name="Rectangle 2"/>
          <p:cNvSpPr>
            <a:spLocks noGrp="1" noRot="1" noChangeAspect="1" noChangeArrowheads="1" noTextEdit="1"/>
          </p:cNvSpPr>
          <p:nvPr>
            <p:ph type="sldImg"/>
          </p:nvPr>
        </p:nvSpPr>
        <p:spPr>
          <a:xfrm>
            <a:off x="1131888" y="677863"/>
            <a:ext cx="4608512" cy="3455987"/>
          </a:xfrm>
          <a:ln/>
        </p:spPr>
      </p:sp>
      <p:sp>
        <p:nvSpPr>
          <p:cNvPr id="89092" name="Text Box 3"/>
          <p:cNvSpPr txBox="1">
            <a:spLocks noGrp="1" noChangeArrowheads="1"/>
          </p:cNvSpPr>
          <p:nvPr>
            <p:ph type="body" idx="1"/>
          </p:nvPr>
        </p:nvSpPr>
        <p:spPr>
          <a:xfrm>
            <a:off x="912813" y="4343400"/>
            <a:ext cx="5032375" cy="4113213"/>
          </a:xfrm>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3DC70F98-75C6-824F-94E6-A6D64F5619C1}" type="slidenum">
              <a:rPr lang="en-US" altLang="zh-CN">
                <a:latin typeface="Times New Roman" pitchFamily="-1" charset="0"/>
                <a:ea typeface="宋体" pitchFamily="-1" charset="-122"/>
                <a:cs typeface="宋体" pitchFamily="-1" charset="-122"/>
              </a:rPr>
              <a:pPr/>
              <a:t>40</a:t>
            </a:fld>
            <a:endParaRPr lang="en-US" altLang="zh-CN">
              <a:latin typeface="Times New Roman" pitchFamily="-1" charset="0"/>
              <a:ea typeface="宋体" pitchFamily="-1" charset="-122"/>
              <a:cs typeface="宋体" pitchFamily="-1" charset="-122"/>
            </a:endParaRPr>
          </a:p>
        </p:txBody>
      </p:sp>
      <p:sp>
        <p:nvSpPr>
          <p:cNvPr id="91139" name="Rectangle 2"/>
          <p:cNvSpPr>
            <a:spLocks noGrp="1" noRot="1" noChangeAspect="1" noChangeArrowheads="1" noTextEdit="1"/>
          </p:cNvSpPr>
          <p:nvPr>
            <p:ph type="sldImg"/>
          </p:nvPr>
        </p:nvSpPr>
        <p:spPr>
          <a:xfrm>
            <a:off x="1131888" y="677863"/>
            <a:ext cx="4608512" cy="3455987"/>
          </a:xfrm>
          <a:ln/>
        </p:spPr>
      </p:sp>
      <p:sp>
        <p:nvSpPr>
          <p:cNvPr id="91140" name="Text Box 3"/>
          <p:cNvSpPr txBox="1">
            <a:spLocks noGrp="1" noChangeArrowheads="1"/>
          </p:cNvSpPr>
          <p:nvPr>
            <p:ph type="body" idx="1"/>
          </p:nvPr>
        </p:nvSpPr>
        <p:spPr>
          <a:xfrm>
            <a:off x="912813" y="4343400"/>
            <a:ext cx="5032375" cy="4113213"/>
          </a:xfrm>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p>
            <a:fld id="{CD20B3A3-FF18-0946-99ED-1C71D714C22D}" type="slidenum">
              <a:rPr lang="en-US" altLang="zh-CN">
                <a:latin typeface="Times New Roman" pitchFamily="-1" charset="0"/>
                <a:ea typeface="宋体" pitchFamily="-1" charset="-122"/>
                <a:cs typeface="宋体" pitchFamily="-1" charset="-122"/>
              </a:rPr>
              <a:pPr/>
              <a:t>41</a:t>
            </a:fld>
            <a:endParaRPr lang="en-US" altLang="zh-CN">
              <a:latin typeface="Times New Roman" pitchFamily="-1" charset="0"/>
              <a:ea typeface="宋体" pitchFamily="-1" charset="-122"/>
              <a:cs typeface="宋体" pitchFamily="-1" charset="-122"/>
            </a:endParaRPr>
          </a:p>
        </p:txBody>
      </p:sp>
      <p:sp>
        <p:nvSpPr>
          <p:cNvPr id="96259" name="Rectangle 1026"/>
          <p:cNvSpPr>
            <a:spLocks noGrp="1" noRot="1" noChangeAspect="1" noChangeArrowheads="1" noTextEdit="1"/>
          </p:cNvSpPr>
          <p:nvPr>
            <p:ph type="sldImg"/>
          </p:nvPr>
        </p:nvSpPr>
        <p:spPr>
          <a:ln/>
        </p:spPr>
      </p:sp>
      <p:sp>
        <p:nvSpPr>
          <p:cNvPr id="96260" name="Rectangle 1027"/>
          <p:cNvSpPr>
            <a:spLocks noGrp="1" noChangeArrowheads="1"/>
          </p:cNvSpPr>
          <p:nvPr>
            <p:ph type="body" idx="1"/>
          </p:nvPr>
        </p:nvSpPr>
        <p:spPr>
          <a:noFill/>
          <a:ln/>
        </p:spPr>
        <p:txBody>
          <a:bodyPr/>
          <a:lstStyle/>
          <a:p>
            <a:pPr eaLnBrk="1" hangingPunct="1"/>
            <a:endParaRPr lang="en-US">
              <a:latin typeface="Times New Roman" pitchFamily="-1"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p:spPr>
        <p:txBody>
          <a:bodyPr/>
          <a:lstStyle/>
          <a:p>
            <a:fld id="{8A62FBEE-6512-334B-A1AB-3FA0E5A39BE6}" type="slidenum">
              <a:rPr lang="en-US" altLang="zh-CN">
                <a:latin typeface="Times New Roman" pitchFamily="-1" charset="0"/>
                <a:ea typeface="宋体" pitchFamily="-1" charset="-122"/>
                <a:cs typeface="宋体" pitchFamily="-1" charset="-122"/>
              </a:rPr>
              <a:pPr/>
              <a:t>42</a:t>
            </a:fld>
            <a:endParaRPr lang="en-US" altLang="zh-CN">
              <a:latin typeface="Times New Roman" pitchFamily="-1" charset="0"/>
              <a:ea typeface="宋体" pitchFamily="-1" charset="-122"/>
              <a:cs typeface="宋体" pitchFamily="-1" charset="-122"/>
            </a:endParaRPr>
          </a:p>
        </p:txBody>
      </p:sp>
      <p:sp>
        <p:nvSpPr>
          <p:cNvPr id="98307" name="Rectangle 1026"/>
          <p:cNvSpPr>
            <a:spLocks noGrp="1" noRot="1" noChangeAspect="1" noChangeArrowheads="1"/>
          </p:cNvSpPr>
          <p:nvPr>
            <p:ph type="sldImg"/>
          </p:nvPr>
        </p:nvSpPr>
        <p:spPr>
          <a:solidFill>
            <a:srgbClr val="FFFFFF"/>
          </a:solidFill>
          <a:ln/>
        </p:spPr>
      </p:sp>
      <p:sp>
        <p:nvSpPr>
          <p:cNvPr id="98308" name="Rectangle 1027"/>
          <p:cNvSpPr>
            <a:spLocks noGrp="1" noChangeArrowheads="1"/>
          </p:cNvSpPr>
          <p:nvPr>
            <p:ph type="body" idx="1"/>
          </p:nvPr>
        </p:nvSpPr>
        <p:spPr>
          <a:solidFill>
            <a:srgbClr val="FFFFFF"/>
          </a:solidFill>
          <a:ln>
            <a:solidFill>
              <a:srgbClr val="000000"/>
            </a:solidFill>
          </a:ln>
        </p:spPr>
        <p:txBody>
          <a:bodyPr lIns="91433" tIns="45717" rIns="91433" bIns="45717"/>
          <a:lstStyle/>
          <a:p>
            <a:pPr eaLnBrk="1" hangingPunct="1"/>
            <a:endParaRPr lang="en-US">
              <a:latin typeface="Times New Roman" pitchFamily="-1"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p>
            <a:fld id="{BFD25E42-B926-A04C-999A-4DC207458A21}" type="slidenum">
              <a:rPr lang="en-US" altLang="zh-CN">
                <a:latin typeface="Times New Roman" pitchFamily="-1" charset="0"/>
                <a:ea typeface="宋体" pitchFamily="-1" charset="-122"/>
                <a:cs typeface="宋体" pitchFamily="-1" charset="-122"/>
              </a:rPr>
              <a:pPr/>
              <a:t>43</a:t>
            </a:fld>
            <a:endParaRPr lang="en-US" altLang="zh-CN">
              <a:latin typeface="Times New Roman" pitchFamily="-1" charset="0"/>
              <a:ea typeface="宋体" pitchFamily="-1" charset="-122"/>
              <a:cs typeface="宋体" pitchFamily="-1" charset="-122"/>
            </a:endParaRPr>
          </a:p>
        </p:txBody>
      </p:sp>
      <p:sp>
        <p:nvSpPr>
          <p:cNvPr id="100355" name="Rectangle 1026"/>
          <p:cNvSpPr>
            <a:spLocks noGrp="1" noRot="1" noChangeAspect="1" noChangeArrowheads="1"/>
          </p:cNvSpPr>
          <p:nvPr>
            <p:ph type="sldImg"/>
          </p:nvPr>
        </p:nvSpPr>
        <p:spPr>
          <a:solidFill>
            <a:srgbClr val="FFFFFF"/>
          </a:solidFill>
          <a:ln/>
        </p:spPr>
      </p:sp>
      <p:sp>
        <p:nvSpPr>
          <p:cNvPr id="100356" name="Rectangle 1027"/>
          <p:cNvSpPr>
            <a:spLocks noGrp="1" noChangeArrowheads="1"/>
          </p:cNvSpPr>
          <p:nvPr>
            <p:ph type="body" idx="1"/>
          </p:nvPr>
        </p:nvSpPr>
        <p:spPr>
          <a:solidFill>
            <a:srgbClr val="FFFFFF"/>
          </a:solidFill>
          <a:ln>
            <a:solidFill>
              <a:srgbClr val="000000"/>
            </a:solidFill>
          </a:ln>
        </p:spPr>
        <p:txBody>
          <a:bodyPr lIns="91433" tIns="45717" rIns="91433" bIns="45717"/>
          <a:lstStyle/>
          <a:p>
            <a:pPr eaLnBrk="1" hangingPunct="1"/>
            <a:endParaRPr lang="en-US">
              <a:latin typeface="Times New Roman" pitchFamily="-1"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EB20CD20-9AAF-0F41-A219-D8CD47133DC8}" type="slidenum">
              <a:rPr lang="en-US" altLang="zh-CN">
                <a:latin typeface="Times New Roman" pitchFamily="-1" charset="0"/>
                <a:ea typeface="宋体" pitchFamily="-1" charset="-122"/>
                <a:cs typeface="宋体" pitchFamily="-1" charset="-122"/>
              </a:rPr>
              <a:pPr/>
              <a:t>44</a:t>
            </a:fld>
            <a:endParaRPr lang="en-US" altLang="zh-CN">
              <a:latin typeface="Times New Roman" pitchFamily="-1" charset="0"/>
              <a:ea typeface="宋体" pitchFamily="-1" charset="-122"/>
              <a:cs typeface="宋体" pitchFamily="-1" charset="-122"/>
            </a:endParaRPr>
          </a:p>
        </p:txBody>
      </p:sp>
      <p:sp>
        <p:nvSpPr>
          <p:cNvPr id="94211" name="Rectangle 2"/>
          <p:cNvSpPr>
            <a:spLocks noGrp="1" noRot="1" noChangeAspect="1" noChangeArrowheads="1"/>
          </p:cNvSpPr>
          <p:nvPr>
            <p:ph type="sldImg"/>
          </p:nvPr>
        </p:nvSpPr>
        <p:spPr>
          <a:solidFill>
            <a:srgbClr val="FFFFFF"/>
          </a:solidFill>
          <a:ln/>
        </p:spPr>
      </p:sp>
      <p:sp>
        <p:nvSpPr>
          <p:cNvPr id="9421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p:spPr>
        <p:txBody>
          <a:bodyPr/>
          <a:lstStyle/>
          <a:p>
            <a:fld id="{9A5A27CF-691E-3945-AF5F-B1B559732C45}" type="slidenum">
              <a:rPr lang="en-US" altLang="zh-CN">
                <a:latin typeface="Times New Roman" pitchFamily="-1" charset="0"/>
                <a:ea typeface="宋体" pitchFamily="-1" charset="-122"/>
                <a:cs typeface="宋体" pitchFamily="-1" charset="-122"/>
              </a:rPr>
              <a:pPr/>
              <a:t>45</a:t>
            </a:fld>
            <a:endParaRPr lang="en-US" altLang="zh-CN">
              <a:latin typeface="Times New Roman" pitchFamily="-1" charset="0"/>
              <a:ea typeface="宋体" pitchFamily="-1" charset="-122"/>
              <a:cs typeface="宋体" pitchFamily="-1" charset="-122"/>
            </a:endParaRPr>
          </a:p>
        </p:txBody>
      </p:sp>
      <p:sp>
        <p:nvSpPr>
          <p:cNvPr id="12493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latinLnBrk="0">
              <a:buFontTx/>
              <a:buNone/>
            </a:pPr>
            <a:fld id="{8BAE32F1-62E7-5C47-ACB3-398A89B62BB9}" type="slidenum">
              <a:rPr kumimoji="0" lang="en-US" altLang="zh-CN" sz="1200" b="0" baseline="0">
                <a:latin typeface="Times New Roman" pitchFamily="-1" charset="0"/>
                <a:ea typeface="宋体" pitchFamily="-1" charset="-122"/>
                <a:cs typeface="宋体" pitchFamily="-1" charset="-122"/>
              </a:rPr>
              <a:pPr algn="r" latinLnBrk="0">
                <a:buFontTx/>
                <a:buNone/>
              </a:pPr>
              <a:t>45</a:t>
            </a:fld>
            <a:endParaRPr kumimoji="0" lang="en-US" altLang="zh-CN" sz="1200" b="0" baseline="0">
              <a:latin typeface="Times New Roman" pitchFamily="-1" charset="0"/>
              <a:ea typeface="宋体" pitchFamily="-1" charset="-122"/>
              <a:cs typeface="宋体" pitchFamily="-1" charset="-122"/>
            </a:endParaRPr>
          </a:p>
        </p:txBody>
      </p:sp>
      <p:sp>
        <p:nvSpPr>
          <p:cNvPr id="124932" name="Rectangle 2"/>
          <p:cNvSpPr>
            <a:spLocks noGrp="1" noRot="1" noChangeAspect="1" noChangeArrowheads="1" noTextEdit="1"/>
          </p:cNvSpPr>
          <p:nvPr>
            <p:ph type="sldImg"/>
          </p:nvPr>
        </p:nvSpPr>
        <p:spPr>
          <a:solidFill>
            <a:srgbClr val="FFFFFF"/>
          </a:solidFill>
          <a:ln/>
        </p:spPr>
      </p:sp>
      <p:sp>
        <p:nvSpPr>
          <p:cNvPr id="12493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fld id="{08C577C5-D309-FB45-9D76-A723AFE62FAB}" type="slidenum">
              <a:rPr lang="en-US" altLang="zh-CN">
                <a:latin typeface="Times New Roman" pitchFamily="-1" charset="0"/>
                <a:ea typeface="宋体" pitchFamily="-1" charset="-122"/>
                <a:cs typeface="宋体" pitchFamily="-1" charset="-122"/>
              </a:rPr>
              <a:pPr/>
              <a:t>46</a:t>
            </a:fld>
            <a:endParaRPr lang="en-US" altLang="zh-CN">
              <a:latin typeface="Times New Roman" pitchFamily="-1" charset="0"/>
              <a:ea typeface="宋体" pitchFamily="-1" charset="-122"/>
              <a:cs typeface="宋体" pitchFamily="-1" charset="-122"/>
            </a:endParaRPr>
          </a:p>
        </p:txBody>
      </p:sp>
      <p:sp>
        <p:nvSpPr>
          <p:cNvPr id="126979" name="Text Box 2"/>
          <p:cNvSpPr txBox="1">
            <a:spLocks noChangeArrowheads="1"/>
          </p:cNvSpPr>
          <p:nvPr/>
        </p:nvSpPr>
        <p:spPr bwMode="auto">
          <a:xfrm>
            <a:off x="923925" y="685800"/>
            <a:ext cx="5006975" cy="3424238"/>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26980" name="Text Box 3"/>
          <p:cNvSpPr txBox="1">
            <a:spLocks noGrp="1" noChangeArrowheads="1"/>
          </p:cNvSpPr>
          <p:nvPr>
            <p:ph type="body"/>
          </p:nvPr>
        </p:nvSpPr>
        <p:spPr>
          <a:xfrm>
            <a:off x="914400" y="4343400"/>
            <a:ext cx="5014913" cy="4100513"/>
          </a:xfrm>
          <a:noFill/>
          <a:ln/>
        </p:spPr>
        <p:txBody>
          <a:bodyPr wrap="none" anchor="ctr"/>
          <a:lstStyle/>
          <a:p>
            <a:pPr eaLnBrk="1" hangingPunct="1"/>
            <a:endParaRPr lang="en-US">
              <a:latin typeface="Times New Roman" pitchFamily="-1"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B6BE45D0-62EE-8A46-B9A6-FB22B69E6D50}" type="slidenum">
              <a:rPr lang="en-US" altLang="zh-CN">
                <a:latin typeface="Times New Roman" pitchFamily="-1" charset="0"/>
                <a:ea typeface="宋体" pitchFamily="-1" charset="-122"/>
                <a:cs typeface="宋体" pitchFamily="-1" charset="-122"/>
              </a:rPr>
              <a:pPr/>
              <a:t>47</a:t>
            </a:fld>
            <a:endParaRPr lang="en-US" altLang="zh-CN">
              <a:latin typeface="Times New Roman" pitchFamily="-1" charset="0"/>
              <a:ea typeface="宋体" pitchFamily="-1" charset="-122"/>
              <a:cs typeface="宋体" pitchFamily="-1" charset="-122"/>
            </a:endParaRPr>
          </a:p>
        </p:txBody>
      </p:sp>
      <p:sp>
        <p:nvSpPr>
          <p:cNvPr id="143363" name="Text Box 2"/>
          <p:cNvSpPr txBox="1">
            <a:spLocks noGrp="1" noRot="1" noChangeAspect="1" noChangeArrowheads="1"/>
          </p:cNvSpPr>
          <p:nvPr>
            <p:ph type="sldImg"/>
          </p:nvPr>
        </p:nvSpPr>
        <p:spPr>
          <a:xfrm>
            <a:off x="1146175" y="685800"/>
            <a:ext cx="4552950" cy="3414713"/>
          </a:xfrm>
          <a:solidFill>
            <a:srgbClr val="FFFFFF"/>
          </a:solidFill>
          <a:ln/>
        </p:spPr>
      </p:sp>
      <p:sp>
        <p:nvSpPr>
          <p:cNvPr id="143364" name="Text Box 3"/>
          <p:cNvSpPr txBox="1">
            <a:spLocks noGrp="1" noChangeArrowheads="1"/>
          </p:cNvSpPr>
          <p:nvPr>
            <p:ph type="body" idx="1"/>
          </p:nvPr>
        </p:nvSpPr>
        <p:spPr>
          <a:xfrm>
            <a:off x="914400" y="4343400"/>
            <a:ext cx="5014913" cy="4017963"/>
          </a:xfrm>
          <a:noFill/>
          <a:ln/>
        </p:spPr>
        <p:txBody>
          <a:bodyPr wrap="none" anchor="ctr"/>
          <a:lstStyle/>
          <a:p>
            <a:pPr eaLnBrk="1" hangingPunct="1"/>
            <a:endParaRPr lang="en-US">
              <a:latin typeface="Times New Roman" pitchFamily="-1"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a:noFill/>
        </p:spPr>
        <p:txBody>
          <a:bodyPr/>
          <a:lstStyle/>
          <a:p>
            <a:fld id="{FA8A4A19-0B0C-7242-8E9F-C94D003B0A2A}" type="slidenum">
              <a:rPr lang="en-US" altLang="zh-CN">
                <a:latin typeface="Times New Roman" pitchFamily="-1" charset="0"/>
                <a:ea typeface="宋体" pitchFamily="-1" charset="-122"/>
                <a:cs typeface="宋体" pitchFamily="-1" charset="-122"/>
              </a:rPr>
              <a:pPr/>
              <a:t>4</a:t>
            </a:fld>
            <a:endParaRPr lang="en-US" altLang="zh-CN">
              <a:latin typeface="Times New Roman" pitchFamily="-1" charset="0"/>
              <a:ea typeface="宋体" pitchFamily="-1" charset="-122"/>
              <a:cs typeface="宋体" pitchFamily="-1" charset="-122"/>
            </a:endParaRPr>
          </a:p>
        </p:txBody>
      </p:sp>
      <p:sp>
        <p:nvSpPr>
          <p:cNvPr id="23555" name="Rectangle 2"/>
          <p:cNvSpPr>
            <a:spLocks noGrp="1" noRot="1" noChangeAspect="1" noChangeArrowheads="1" noTextEdit="1"/>
          </p:cNvSpPr>
          <p:nvPr>
            <p:ph type="sldImg"/>
          </p:nvPr>
        </p:nvSpPr>
        <p:spPr>
          <a:xfrm>
            <a:off x="1131888" y="677863"/>
            <a:ext cx="4608512" cy="3455987"/>
          </a:xfrm>
          <a:ln/>
        </p:spPr>
      </p:sp>
      <p:sp>
        <p:nvSpPr>
          <p:cNvPr id="23556" name="Text Box 3"/>
          <p:cNvSpPr txBox="1">
            <a:spLocks noGrp="1" noChangeArrowheads="1"/>
          </p:cNvSpPr>
          <p:nvPr>
            <p:ph type="body" idx="1"/>
          </p:nvPr>
        </p:nvSpPr>
        <p:spPr>
          <a:xfrm>
            <a:off x="912813" y="4343400"/>
            <a:ext cx="5032375" cy="4113213"/>
          </a:xfrm>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0BD7E241-071A-3540-AA69-DABD01C478E3}" type="slidenum">
              <a:rPr lang="en-US" altLang="zh-CN">
                <a:latin typeface="Times New Roman" pitchFamily="-1" charset="0"/>
                <a:ea typeface="宋体" pitchFamily="-1" charset="-122"/>
                <a:cs typeface="宋体" pitchFamily="-1" charset="-122"/>
              </a:rPr>
              <a:pPr/>
              <a:t>48</a:t>
            </a:fld>
            <a:endParaRPr lang="en-US" altLang="zh-CN">
              <a:latin typeface="Times New Roman" pitchFamily="-1" charset="0"/>
              <a:ea typeface="宋体" pitchFamily="-1" charset="-122"/>
              <a:cs typeface="宋体" pitchFamily="-1" charset="-122"/>
            </a:endParaRPr>
          </a:p>
        </p:txBody>
      </p:sp>
      <p:sp>
        <p:nvSpPr>
          <p:cNvPr id="147459" name="Text Box 2"/>
          <p:cNvSpPr txBox="1">
            <a:spLocks noChangeArrowheads="1"/>
          </p:cNvSpPr>
          <p:nvPr/>
        </p:nvSpPr>
        <p:spPr bwMode="auto">
          <a:xfrm>
            <a:off x="923925" y="685800"/>
            <a:ext cx="5011738" cy="3427413"/>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47460" name="Text Box 3"/>
          <p:cNvSpPr txBox="1">
            <a:spLocks noGrp="1" noChangeArrowheads="1"/>
          </p:cNvSpPr>
          <p:nvPr>
            <p:ph type="body"/>
          </p:nvPr>
        </p:nvSpPr>
        <p:spPr>
          <a:xfrm>
            <a:off x="914400" y="4343400"/>
            <a:ext cx="5014913" cy="4100513"/>
          </a:xfrm>
          <a:noFill/>
          <a:ln/>
        </p:spPr>
        <p:txBody>
          <a:bodyPr wrap="none" anchor="ctr"/>
          <a:lstStyle/>
          <a:p>
            <a:pPr eaLnBrk="1" hangingPunct="1"/>
            <a:endParaRPr lang="en-US">
              <a:latin typeface="Times New Roman" pitchFamily="-1"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A45045B2-F205-1B4C-9919-D9268016838B}" type="slidenum">
              <a:rPr lang="en-US" altLang="zh-CN">
                <a:latin typeface="Times New Roman" pitchFamily="-1" charset="0"/>
                <a:ea typeface="宋体" pitchFamily="-1" charset="-122"/>
                <a:cs typeface="宋体" pitchFamily="-1" charset="-122"/>
              </a:rPr>
              <a:pPr/>
              <a:t>51</a:t>
            </a:fld>
            <a:endParaRPr lang="en-US" altLang="zh-CN">
              <a:latin typeface="Times New Roman" pitchFamily="-1" charset="0"/>
              <a:ea typeface="宋体" pitchFamily="-1" charset="-122"/>
              <a:cs typeface="宋体" pitchFamily="-1" charset="-122"/>
            </a:endParaRPr>
          </a:p>
        </p:txBody>
      </p:sp>
      <p:sp>
        <p:nvSpPr>
          <p:cNvPr id="155651" name="Text Box 2"/>
          <p:cNvSpPr txBox="1">
            <a:spLocks noChangeArrowheads="1"/>
          </p:cNvSpPr>
          <p:nvPr/>
        </p:nvSpPr>
        <p:spPr bwMode="auto">
          <a:xfrm>
            <a:off x="923925" y="685800"/>
            <a:ext cx="5011738" cy="3427413"/>
          </a:xfrm>
          <a:prstGeom prst="rect">
            <a:avLst/>
          </a:prstGeom>
          <a:solidFill>
            <a:srgbClr val="FFFFFF"/>
          </a:solidFill>
          <a:ln w="9360">
            <a:solidFill>
              <a:srgbClr val="000000"/>
            </a:solidFill>
            <a:miter lim="800000"/>
            <a:headEnd/>
            <a:tailEnd/>
          </a:ln>
        </p:spPr>
        <p:txBody>
          <a:bodyPr wrap="none" anchor="ctr">
            <a:prstTxWarp prst="textNoShape">
              <a:avLst/>
            </a:prstTxWarp>
          </a:bodyPr>
          <a:lstStyle/>
          <a:p>
            <a:endParaRPr lang="en-US"/>
          </a:p>
        </p:txBody>
      </p:sp>
      <p:sp>
        <p:nvSpPr>
          <p:cNvPr id="155652" name="Text Box 3"/>
          <p:cNvSpPr txBox="1">
            <a:spLocks noGrp="1" noChangeArrowheads="1"/>
          </p:cNvSpPr>
          <p:nvPr>
            <p:ph type="body"/>
          </p:nvPr>
        </p:nvSpPr>
        <p:spPr>
          <a:xfrm>
            <a:off x="914400" y="4343400"/>
            <a:ext cx="5014913" cy="4100513"/>
          </a:xfrm>
          <a:noFill/>
          <a:ln/>
        </p:spPr>
        <p:txBody>
          <a:bodyPr wrap="none" anchor="ctr"/>
          <a:lstStyle/>
          <a:p>
            <a:pPr eaLnBrk="1" hangingPunct="1"/>
            <a:endParaRPr lang="en-US">
              <a:latin typeface="Times New Roman" pitchFamily="-1"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EEBD122F-B9A0-374D-A5FC-829381B6EA75}" type="slidenum">
              <a:rPr lang="en-US" altLang="zh-CN">
                <a:latin typeface="Times New Roman" pitchFamily="-1" charset="0"/>
                <a:ea typeface="宋体" pitchFamily="-1" charset="-122"/>
                <a:cs typeface="宋体" pitchFamily="-1" charset="-122"/>
              </a:rPr>
              <a:pPr/>
              <a:t>52</a:t>
            </a:fld>
            <a:endParaRPr lang="en-US" altLang="zh-CN">
              <a:latin typeface="Times New Roman" pitchFamily="-1" charset="0"/>
              <a:ea typeface="宋体" pitchFamily="-1" charset="-122"/>
              <a:cs typeface="宋体" pitchFamily="-1" charset="-122"/>
            </a:endParaRPr>
          </a:p>
        </p:txBody>
      </p:sp>
      <p:sp>
        <p:nvSpPr>
          <p:cNvPr id="157699" name="Text Box 2"/>
          <p:cNvSpPr txBox="1">
            <a:spLocks noGrp="1" noRot="1" noChangeAspect="1" noChangeArrowheads="1"/>
          </p:cNvSpPr>
          <p:nvPr>
            <p:ph type="sldImg"/>
          </p:nvPr>
        </p:nvSpPr>
        <p:spPr>
          <a:xfrm>
            <a:off x="1146175" y="685800"/>
            <a:ext cx="4552950" cy="3414713"/>
          </a:xfrm>
          <a:solidFill>
            <a:srgbClr val="FFFFFF"/>
          </a:solidFill>
          <a:ln/>
        </p:spPr>
      </p:sp>
      <p:sp>
        <p:nvSpPr>
          <p:cNvPr id="157700" name="Text Box 3"/>
          <p:cNvSpPr txBox="1">
            <a:spLocks noGrp="1" noChangeArrowheads="1"/>
          </p:cNvSpPr>
          <p:nvPr>
            <p:ph type="body" idx="1"/>
          </p:nvPr>
        </p:nvSpPr>
        <p:spPr>
          <a:xfrm>
            <a:off x="914400" y="4343400"/>
            <a:ext cx="5014913" cy="4017963"/>
          </a:xfrm>
          <a:noFill/>
          <a:ln/>
        </p:spPr>
        <p:txBody>
          <a:bodyPr wrap="none" anchor="ctr"/>
          <a:lstStyle/>
          <a:p>
            <a:pPr eaLnBrk="1" hangingPunct="1"/>
            <a:endParaRPr lang="en-US">
              <a:latin typeface="Times New Roman" pitchFamily="-1"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5A2FD825-1227-434D-A187-18839E6A85EB}" type="slidenum">
              <a:rPr lang="en-US" altLang="zh-CN">
                <a:latin typeface="Times New Roman" pitchFamily="-1" charset="0"/>
                <a:ea typeface="宋体" pitchFamily="-1" charset="-122"/>
                <a:cs typeface="宋体" pitchFamily="-1" charset="-122"/>
              </a:rPr>
              <a:pPr/>
              <a:t>53</a:t>
            </a:fld>
            <a:endParaRPr lang="en-US" altLang="zh-CN">
              <a:latin typeface="Times New Roman" pitchFamily="-1" charset="0"/>
              <a:ea typeface="宋体" pitchFamily="-1" charset="-122"/>
              <a:cs typeface="宋体" pitchFamily="-1" charset="-122"/>
            </a:endParaRPr>
          </a:p>
        </p:txBody>
      </p:sp>
      <p:sp>
        <p:nvSpPr>
          <p:cNvPr id="159747" name="Text Box 2"/>
          <p:cNvSpPr txBox="1">
            <a:spLocks noGrp="1" noRot="1" noChangeAspect="1" noChangeArrowheads="1"/>
          </p:cNvSpPr>
          <p:nvPr>
            <p:ph type="sldImg"/>
          </p:nvPr>
        </p:nvSpPr>
        <p:spPr>
          <a:xfrm>
            <a:off x="1146175" y="685800"/>
            <a:ext cx="4552950" cy="3414713"/>
          </a:xfrm>
          <a:solidFill>
            <a:srgbClr val="FFFFFF"/>
          </a:solidFill>
          <a:ln/>
        </p:spPr>
      </p:sp>
      <p:sp>
        <p:nvSpPr>
          <p:cNvPr id="159748" name="Text Box 3"/>
          <p:cNvSpPr txBox="1">
            <a:spLocks noGrp="1" noChangeArrowheads="1"/>
          </p:cNvSpPr>
          <p:nvPr>
            <p:ph type="body" idx="1"/>
          </p:nvPr>
        </p:nvSpPr>
        <p:spPr>
          <a:xfrm>
            <a:off x="914400" y="4343400"/>
            <a:ext cx="5014913" cy="4017963"/>
          </a:xfrm>
          <a:noFill/>
          <a:ln/>
        </p:spPr>
        <p:txBody>
          <a:bodyPr wrap="none" anchor="ctr"/>
          <a:lstStyle/>
          <a:p>
            <a:pPr eaLnBrk="1" hangingPunct="1"/>
            <a:endParaRPr lang="en-US">
              <a:latin typeface="Times New Roman" pitchFamily="-1"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99D37083-7723-9E45-BA7E-B23F432BF2A9}" type="slidenum">
              <a:rPr lang="sv-SE">
                <a:latin typeface="Times New Roman" pitchFamily="-1" charset="0"/>
                <a:ea typeface="宋体" pitchFamily="-1" charset="-122"/>
                <a:cs typeface="宋体" pitchFamily="-1" charset="-122"/>
              </a:rPr>
              <a:pPr/>
              <a:t>54</a:t>
            </a:fld>
            <a:endParaRPr lang="sv-SE">
              <a:latin typeface="Times New Roman" pitchFamily="-1" charset="0"/>
              <a:ea typeface="宋体" pitchFamily="-1" charset="-122"/>
              <a:cs typeface="宋体" pitchFamily="-1" charset="-122"/>
            </a:endParaRPr>
          </a:p>
        </p:txBody>
      </p:sp>
      <p:sp>
        <p:nvSpPr>
          <p:cNvPr id="184323" name="Rectangle 2"/>
          <p:cNvSpPr>
            <a:spLocks noGrp="1" noRot="1" noChangeAspect="1" noChangeArrowheads="1" noTextEdit="1"/>
          </p:cNvSpPr>
          <p:nvPr>
            <p:ph type="sldImg"/>
          </p:nvPr>
        </p:nvSpPr>
        <p:spPr>
          <a:xfrm>
            <a:off x="1001713" y="685800"/>
            <a:ext cx="4776787" cy="3581400"/>
          </a:xfrm>
          <a:ln/>
        </p:spPr>
      </p:sp>
      <p:sp>
        <p:nvSpPr>
          <p:cNvPr id="184324" name="Rectangle 3"/>
          <p:cNvSpPr>
            <a:spLocks noGrp="1" noChangeArrowheads="1"/>
          </p:cNvSpPr>
          <p:nvPr>
            <p:ph type="body" idx="1"/>
          </p:nvPr>
        </p:nvSpPr>
        <p:spPr>
          <a:noFill/>
          <a:ln/>
        </p:spPr>
        <p:txBody>
          <a:bodyPr/>
          <a:lstStyle/>
          <a:p>
            <a:pPr eaLnBrk="1" hangingPunct="1"/>
            <a:endParaRPr lang="en-US">
              <a:latin typeface="Times New Roman" pitchFamily="-1"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097781CD-DF80-F94D-97FD-A5179570797C}" type="slidenum">
              <a:rPr lang="en-US" altLang="zh-CN">
                <a:latin typeface="Times New Roman" pitchFamily="-1" charset="0"/>
                <a:ea typeface="宋体" pitchFamily="-1" charset="-122"/>
                <a:cs typeface="宋体" pitchFamily="-1" charset="-122"/>
              </a:rPr>
              <a:pPr/>
              <a:t>55</a:t>
            </a:fld>
            <a:endParaRPr lang="en-US" altLang="zh-CN">
              <a:latin typeface="Times New Roman" pitchFamily="-1" charset="0"/>
              <a:ea typeface="宋体" pitchFamily="-1" charset="-122"/>
              <a:cs typeface="宋体" pitchFamily="-1" charset="-122"/>
            </a:endParaRPr>
          </a:p>
        </p:txBody>
      </p:sp>
      <p:sp>
        <p:nvSpPr>
          <p:cNvPr id="16179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latinLnBrk="0">
              <a:buFontTx/>
              <a:buNone/>
            </a:pPr>
            <a:fld id="{B7358869-61B2-264D-822C-07589B71F154}" type="slidenum">
              <a:rPr kumimoji="0" lang="en-US" altLang="zh-CN" sz="1200" b="0" baseline="0">
                <a:latin typeface="Times New Roman" pitchFamily="-1" charset="0"/>
                <a:ea typeface="宋体" pitchFamily="-1" charset="-122"/>
                <a:cs typeface="宋体" pitchFamily="-1" charset="-122"/>
              </a:rPr>
              <a:pPr algn="r" latinLnBrk="0">
                <a:buFontTx/>
                <a:buNone/>
              </a:pPr>
              <a:t>55</a:t>
            </a:fld>
            <a:endParaRPr kumimoji="0" lang="en-US" altLang="zh-CN" sz="1200" b="0" baseline="0">
              <a:latin typeface="Times New Roman" pitchFamily="-1" charset="0"/>
              <a:ea typeface="宋体" pitchFamily="-1" charset="-122"/>
              <a:cs typeface="宋体" pitchFamily="-1" charset="-122"/>
            </a:endParaRPr>
          </a:p>
        </p:txBody>
      </p:sp>
      <p:sp>
        <p:nvSpPr>
          <p:cNvPr id="161796" name="Rectangle 2"/>
          <p:cNvSpPr>
            <a:spLocks noGrp="1" noRot="1" noChangeAspect="1" noChangeArrowheads="1" noTextEdit="1"/>
          </p:cNvSpPr>
          <p:nvPr>
            <p:ph type="sldImg"/>
          </p:nvPr>
        </p:nvSpPr>
        <p:spPr>
          <a:solidFill>
            <a:srgbClr val="FFFFFF"/>
          </a:solidFill>
          <a:ln/>
        </p:spPr>
      </p:sp>
      <p:sp>
        <p:nvSpPr>
          <p:cNvPr id="161797"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p>
            <a:fld id="{6B5D1B84-C0ED-8F4B-835B-FE5E10AF28D0}" type="slidenum">
              <a:rPr lang="en-US" altLang="zh-CN">
                <a:latin typeface="Times New Roman" pitchFamily="-1" charset="0"/>
                <a:ea typeface="宋体" pitchFamily="-1" charset="-122"/>
                <a:cs typeface="宋体" pitchFamily="-1" charset="-122"/>
              </a:rPr>
              <a:pPr/>
              <a:t>5</a:t>
            </a:fld>
            <a:endParaRPr lang="en-US" altLang="zh-CN">
              <a:latin typeface="Times New Roman" pitchFamily="-1" charset="0"/>
              <a:ea typeface="宋体" pitchFamily="-1" charset="-122"/>
              <a:cs typeface="宋体" pitchFamily="-1" charset="-122"/>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ln/>
        </p:spPr>
        <p:txBody>
          <a:bodyPr/>
          <a:lstStyle/>
          <a:p>
            <a:pPr eaLnBrk="1" hangingPunct="1"/>
            <a:endParaRPr lang="en-US">
              <a:latin typeface="Times New Roman" pitchFamily="-1"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fld id="{A9B2ABAF-4200-C04E-81B4-A009B8949139}" type="slidenum">
              <a:rPr lang="en-US" altLang="zh-CN">
                <a:latin typeface="Times New Roman" pitchFamily="-1" charset="0"/>
                <a:ea typeface="宋体" pitchFamily="-1" charset="-122"/>
                <a:cs typeface="宋体" pitchFamily="-1" charset="-122"/>
              </a:rPr>
              <a:pPr/>
              <a:t>6</a:t>
            </a:fld>
            <a:endParaRPr lang="en-US" altLang="zh-CN">
              <a:latin typeface="Times New Roman" pitchFamily="-1" charset="0"/>
              <a:ea typeface="宋体" pitchFamily="-1" charset="-122"/>
              <a:cs typeface="宋体" pitchFamily="-1" charset="-122"/>
            </a:endParaRPr>
          </a:p>
        </p:txBody>
      </p:sp>
      <p:sp>
        <p:nvSpPr>
          <p:cNvPr id="27651" name="Rectangle 1026"/>
          <p:cNvSpPr>
            <a:spLocks noGrp="1" noRot="1" noChangeAspect="1" noChangeArrowheads="1" noTextEdit="1"/>
          </p:cNvSpPr>
          <p:nvPr>
            <p:ph type="sldImg"/>
          </p:nvPr>
        </p:nvSpPr>
        <p:spPr>
          <a:xfrm>
            <a:off x="1130300" y="676275"/>
            <a:ext cx="4610100" cy="3457575"/>
          </a:xfrm>
          <a:ln/>
        </p:spPr>
      </p:sp>
      <p:sp>
        <p:nvSpPr>
          <p:cNvPr id="27652" name="Text Box 1027"/>
          <p:cNvSpPr txBox="1">
            <a:spLocks noGrp="1" noChangeArrowheads="1"/>
          </p:cNvSpPr>
          <p:nvPr>
            <p:ph type="body" idx="1"/>
          </p:nvPr>
        </p:nvSpPr>
        <p:spPr>
          <a:xfrm>
            <a:off x="912813" y="4343400"/>
            <a:ext cx="5032375" cy="4113213"/>
          </a:xfrm>
          <a:solidFill>
            <a:srgbClr val="FFFFFF"/>
          </a:solidFill>
          <a:ln>
            <a:solidFill>
              <a:srgbClr val="000000"/>
            </a:solidFill>
          </a:ln>
        </p:spPr>
        <p:txBody>
          <a:bodyPr lIns="89940" tIns="44970" rIns="89940" bIns="44970"/>
          <a:lstStyle/>
          <a:p>
            <a:pPr eaLnBrk="1" hangingPunct="1"/>
            <a:endParaRPr lang="en-US">
              <a:latin typeface="Times New Roman" pitchFamily="-1"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8547CF58-D36B-594D-B794-AC227877D422}" type="slidenum">
              <a:rPr lang="en-US" altLang="zh-CN">
                <a:latin typeface="Times New Roman" pitchFamily="-1" charset="0"/>
                <a:ea typeface="宋体" pitchFamily="-1" charset="-122"/>
                <a:cs typeface="宋体" pitchFamily="-1" charset="-122"/>
              </a:rPr>
              <a:pPr/>
              <a:t>12</a:t>
            </a:fld>
            <a:endParaRPr lang="en-US" altLang="zh-CN">
              <a:latin typeface="Times New Roman" pitchFamily="-1" charset="0"/>
              <a:ea typeface="宋体" pitchFamily="-1" charset="-122"/>
              <a:cs typeface="宋体" pitchFamily="-1" charset="-122"/>
            </a:endParaRPr>
          </a:p>
        </p:txBody>
      </p:sp>
      <p:sp>
        <p:nvSpPr>
          <p:cNvPr id="3481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latinLnBrk="0">
              <a:buFontTx/>
              <a:buNone/>
            </a:pPr>
            <a:fld id="{31730B2E-0B5D-B048-AB5A-77CD927DCBBD}" type="slidenum">
              <a:rPr kumimoji="0" lang="en-US" altLang="zh-CN" sz="1200" b="0" baseline="0">
                <a:latin typeface="Times New Roman" pitchFamily="-1" charset="0"/>
                <a:ea typeface="宋体" pitchFamily="-1" charset="-122"/>
                <a:cs typeface="宋体" pitchFamily="-1" charset="-122"/>
              </a:rPr>
              <a:pPr algn="r" latinLnBrk="0">
                <a:buFontTx/>
                <a:buNone/>
              </a:pPr>
              <a:t>12</a:t>
            </a:fld>
            <a:endParaRPr kumimoji="0" lang="en-US" altLang="zh-CN" sz="1200" b="0" baseline="0">
              <a:latin typeface="Times New Roman" pitchFamily="-1" charset="0"/>
              <a:ea typeface="宋体" pitchFamily="-1" charset="-122"/>
              <a:cs typeface="宋体" pitchFamily="-1" charset="-122"/>
            </a:endParaRPr>
          </a:p>
        </p:txBody>
      </p:sp>
      <p:sp>
        <p:nvSpPr>
          <p:cNvPr id="34820" name="Rectangle 2"/>
          <p:cNvSpPr>
            <a:spLocks noGrp="1" noRot="1" noChangeAspect="1" noChangeArrowheads="1" noTextEdit="1"/>
          </p:cNvSpPr>
          <p:nvPr>
            <p:ph type="sldImg"/>
          </p:nvPr>
        </p:nvSpPr>
        <p:spPr>
          <a:solidFill>
            <a:srgbClr val="FFFFFF"/>
          </a:solidFill>
          <a:ln/>
        </p:spPr>
      </p:sp>
      <p:sp>
        <p:nvSpPr>
          <p:cNvPr id="3482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atin typeface="Times New Roman" pitchFamily="-1"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EF1DB81D-BCEE-B946-AA8E-221896EA726C}" type="slidenum">
              <a:rPr lang="en-US" altLang="zh-CN">
                <a:latin typeface="Times New Roman" pitchFamily="-1" charset="0"/>
                <a:ea typeface="宋体" pitchFamily="-1" charset="-122"/>
                <a:cs typeface="宋体" pitchFamily="-1" charset="-122"/>
              </a:rPr>
              <a:pPr/>
              <a:t>13</a:t>
            </a:fld>
            <a:endParaRPr lang="en-US" altLang="zh-CN">
              <a:latin typeface="Times New Roman" pitchFamily="-1" charset="0"/>
              <a:ea typeface="宋体" pitchFamily="-1" charset="-122"/>
              <a:cs typeface="宋体" pitchFamily="-1" charset="-122"/>
            </a:endParaRPr>
          </a:p>
        </p:txBody>
      </p:sp>
      <p:sp>
        <p:nvSpPr>
          <p:cNvPr id="36867" name="Rectangle 2"/>
          <p:cNvSpPr>
            <a:spLocks noGrp="1" noRot="1" noChangeAspect="1" noChangeArrowheads="1"/>
          </p:cNvSpPr>
          <p:nvPr>
            <p:ph type="sldImg"/>
          </p:nvPr>
        </p:nvSpPr>
        <p:spPr>
          <a:xfrm>
            <a:off x="1154113" y="692150"/>
            <a:ext cx="4557712" cy="3417888"/>
          </a:xfrm>
          <a:solidFill>
            <a:srgbClr val="FFFFFF"/>
          </a:solidFill>
          <a:ln/>
        </p:spPr>
      </p:sp>
      <p:sp>
        <p:nvSpPr>
          <p:cNvPr id="36868" name="Rectangle 3"/>
          <p:cNvSpPr>
            <a:spLocks noGrp="1" noChangeArrowheads="1"/>
          </p:cNvSpPr>
          <p:nvPr>
            <p:ph type="body" idx="1"/>
          </p:nvPr>
        </p:nvSpPr>
        <p:spPr>
          <a:xfrm>
            <a:off x="912813" y="4341813"/>
            <a:ext cx="5032375" cy="4116387"/>
          </a:xfrm>
          <a:solidFill>
            <a:srgbClr val="FFFFFF"/>
          </a:solidFill>
          <a:ln>
            <a:solidFill>
              <a:srgbClr val="000000"/>
            </a:solidFill>
          </a:ln>
        </p:spPr>
        <p:txBody>
          <a:bodyPr lIns="90498" tIns="45249" rIns="90498" bIns="45249"/>
          <a:lstStyle/>
          <a:p>
            <a:pPr eaLnBrk="1" hangingPunct="1"/>
            <a:endParaRPr lang="en-US" smtClean="0">
              <a:latin typeface="Times New Roman" pitchFamily="-1"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9E6D57EA-D5DF-2642-8EC5-70ABB36067B8}" type="slidenum">
              <a:rPr lang="en-US" altLang="zh-CN">
                <a:latin typeface="Times New Roman" pitchFamily="-1" charset="0"/>
                <a:ea typeface="宋体" pitchFamily="-1" charset="-122"/>
                <a:cs typeface="宋体" pitchFamily="-1" charset="-122"/>
              </a:rPr>
              <a:pPr/>
              <a:t>14</a:t>
            </a:fld>
            <a:endParaRPr lang="en-US" altLang="zh-CN">
              <a:latin typeface="Times New Roman" pitchFamily="-1" charset="0"/>
              <a:ea typeface="宋体" pitchFamily="-1" charset="-122"/>
              <a:cs typeface="宋体" pitchFamily="-1" charset="-122"/>
            </a:endParaRPr>
          </a:p>
        </p:txBody>
      </p:sp>
      <p:sp>
        <p:nvSpPr>
          <p:cNvPr id="38915" name="Rectangle 2"/>
          <p:cNvSpPr>
            <a:spLocks noGrp="1" noRot="1" noChangeAspect="1" noChangeArrowheads="1"/>
          </p:cNvSpPr>
          <p:nvPr>
            <p:ph type="sldImg"/>
          </p:nvPr>
        </p:nvSpPr>
        <p:spPr>
          <a:solidFill>
            <a:srgbClr val="FFFFFF"/>
          </a:solidFill>
          <a:ln/>
        </p:spPr>
      </p:sp>
      <p:sp>
        <p:nvSpPr>
          <p:cNvPr id="3891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New Roman" pitchFamily="-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34" name="Line 10"/>
          <p:cNvSpPr>
            <a:spLocks noChangeShapeType="1"/>
          </p:cNvSpPr>
          <p:nvPr/>
        </p:nvSpPr>
        <p:spPr bwMode="auto">
          <a:xfrm>
            <a:off x="457200" y="6248400"/>
            <a:ext cx="8305800" cy="0"/>
          </a:xfrm>
          <a:prstGeom prst="line">
            <a:avLst/>
          </a:prstGeom>
          <a:noFill/>
          <a:ln w="57150">
            <a:solidFill>
              <a:srgbClr val="3366FF"/>
            </a:solidFill>
            <a:round/>
            <a:headEnd/>
            <a:tailEnd/>
          </a:ln>
          <a:effectLst>
            <a:outerShdw blurRad="63500" dist="38099" dir="2700000" algn="ctr" rotWithShape="0">
              <a:schemeClr val="bg2">
                <a:alpha val="74998"/>
              </a:schemeClr>
            </a:outerShdw>
          </a:effectLst>
        </p:spPr>
        <p:txBody>
          <a:bodyPr>
            <a:prstTxWarp prst="textNoShape">
              <a:avLst/>
            </a:prstTxWarp>
          </a:bodyPr>
          <a:lstStyle/>
          <a:p>
            <a:pPr>
              <a:buFont typeface="Times" pitchFamily="-84" charset="0"/>
              <a:buNone/>
              <a:defRPr/>
            </a:pPr>
            <a:endParaRPr lang="en-US">
              <a:latin typeface="Times" pitchFamily="-84" charset="0"/>
              <a:ea typeface="굴림" pitchFamily="-84" charset="-127"/>
              <a:cs typeface="굴림" pitchFamily="-84" charset="-127"/>
            </a:endParaRPr>
          </a:p>
        </p:txBody>
      </p:sp>
      <p:sp>
        <p:nvSpPr>
          <p:cNvPr id="1035" name="Text Box 11"/>
          <p:cNvSpPr txBox="1">
            <a:spLocks noChangeArrowheads="1"/>
          </p:cNvSpPr>
          <p:nvPr/>
        </p:nvSpPr>
        <p:spPr bwMode="auto">
          <a:xfrm>
            <a:off x="3124200" y="6324600"/>
            <a:ext cx="5638800" cy="276999"/>
          </a:xfrm>
          <a:prstGeom prst="rect">
            <a:avLst/>
          </a:prstGeom>
          <a:noFill/>
          <a:ln w="9525">
            <a:noFill/>
            <a:miter lim="800000"/>
            <a:headEnd/>
            <a:tailEnd/>
          </a:ln>
          <a:effectLst/>
        </p:spPr>
        <p:txBody>
          <a:bodyPr wrap="square">
            <a:prstTxWarp prst="textNoShape">
              <a:avLst/>
            </a:prstTxWarp>
            <a:spAutoFit/>
          </a:bodyPr>
          <a:lstStyle/>
          <a:p>
            <a:pPr latinLnBrk="0">
              <a:spcBef>
                <a:spcPct val="50000"/>
              </a:spcBef>
              <a:buFontTx/>
              <a:buNone/>
            </a:pPr>
            <a:r>
              <a:rPr kumimoji="0" lang="en-US" altLang="zh-CN" sz="1200" b="0" baseline="0" dirty="0">
                <a:solidFill>
                  <a:schemeClr val="accent2"/>
                </a:solidFill>
                <a:latin typeface="Arial" pitchFamily="-1" charset="0"/>
                <a:ea typeface="宋体" pitchFamily="-1" charset="-122"/>
                <a:cs typeface="宋体" pitchFamily="-1" charset="-122"/>
              </a:rPr>
              <a:t>Hans Huang: Regional 4D-Var. July 30th,</a:t>
            </a:r>
            <a:r>
              <a:rPr kumimoji="0" lang="en-US" altLang="zh-CN" sz="1200" b="0" dirty="0">
                <a:solidFill>
                  <a:schemeClr val="accent2"/>
                </a:solidFill>
                <a:latin typeface="Arial" pitchFamily="-1" charset="0"/>
                <a:ea typeface="宋体" pitchFamily="-1" charset="-122"/>
                <a:cs typeface="宋体" pitchFamily="-1" charset="-122"/>
              </a:rPr>
              <a:t> </a:t>
            </a:r>
            <a:r>
              <a:rPr kumimoji="0" lang="en-US" altLang="zh-CN" sz="1200" b="0" baseline="0" dirty="0">
                <a:solidFill>
                  <a:schemeClr val="accent2"/>
                </a:solidFill>
                <a:latin typeface="Arial" pitchFamily="-1" charset="0"/>
                <a:ea typeface="宋体" pitchFamily="-1" charset="-122"/>
                <a:cs typeface="宋体" pitchFamily="-1" charset="-122"/>
              </a:rPr>
              <a:t>2012	</a:t>
            </a:r>
            <a:r>
              <a:rPr kumimoji="0" lang="en-US" altLang="zh-CN" sz="1200" b="0" baseline="0" dirty="0" smtClean="0">
                <a:solidFill>
                  <a:schemeClr val="accent2"/>
                </a:solidFill>
                <a:latin typeface="Arial" pitchFamily="-1" charset="0"/>
                <a:ea typeface="宋体" pitchFamily="-1" charset="-122"/>
                <a:cs typeface="宋体" pitchFamily="-1" charset="-122"/>
              </a:rPr>
              <a:t>	                </a:t>
            </a:r>
            <a:fld id="{CC6979D5-B214-8F49-8FD4-96EC5A58CDA0}" type="slidenum">
              <a:rPr kumimoji="0" lang="en-US" altLang="zh-CN" sz="1200" b="0" baseline="0" smtClean="0">
                <a:solidFill>
                  <a:schemeClr val="accent2"/>
                </a:solidFill>
                <a:latin typeface="Arial" pitchFamily="-1" charset="0"/>
                <a:ea typeface="宋体" pitchFamily="-1" charset="-122"/>
                <a:cs typeface="宋体" pitchFamily="-1" charset="-122"/>
              </a:rPr>
              <a:pPr latinLnBrk="0">
                <a:spcBef>
                  <a:spcPct val="50000"/>
                </a:spcBef>
                <a:buFontTx/>
                <a:buNone/>
              </a:pPr>
              <a:t>‹#›</a:t>
            </a:fld>
            <a:endParaRPr kumimoji="0" lang="en-US" altLang="zh-CN" sz="1200" b="0" baseline="0" dirty="0">
              <a:solidFill>
                <a:schemeClr val="accent2"/>
              </a:solidFill>
              <a:latin typeface="Arial" pitchFamily="-1" charset="0"/>
              <a:ea typeface="宋体" pitchFamily="-1" charset="-122"/>
              <a:cs typeface="宋体" pitchFamily="-1" charset="-122"/>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ＭＳ Ｐゴシック" pitchFamily="-1" charset="-128"/>
          <a:cs typeface="ＭＳ Ｐゴシック" pitchFamily="-1" charset="-128"/>
        </a:defRPr>
      </a:lvl1pPr>
      <a:lvl2pPr algn="ctr" rtl="0" eaLnBrk="0" fontAlgn="base" hangingPunct="0">
        <a:spcBef>
          <a:spcPct val="0"/>
        </a:spcBef>
        <a:spcAft>
          <a:spcPct val="0"/>
        </a:spcAft>
        <a:defRPr sz="4400">
          <a:solidFill>
            <a:schemeClr val="tx2"/>
          </a:solidFill>
          <a:latin typeface="Times New Roman" pitchFamily="-84" charset="0"/>
          <a:ea typeface="ＭＳ Ｐゴシック" pitchFamily="-1" charset="-128"/>
          <a:cs typeface="ＭＳ Ｐゴシック" pitchFamily="-1" charset="-128"/>
        </a:defRPr>
      </a:lvl2pPr>
      <a:lvl3pPr algn="ctr" rtl="0" eaLnBrk="0" fontAlgn="base" hangingPunct="0">
        <a:spcBef>
          <a:spcPct val="0"/>
        </a:spcBef>
        <a:spcAft>
          <a:spcPct val="0"/>
        </a:spcAft>
        <a:defRPr sz="4400">
          <a:solidFill>
            <a:schemeClr val="tx2"/>
          </a:solidFill>
          <a:latin typeface="Times New Roman" pitchFamily="-84" charset="0"/>
          <a:ea typeface="ＭＳ Ｐゴシック" pitchFamily="-1" charset="-128"/>
          <a:cs typeface="ＭＳ Ｐゴシック" pitchFamily="-1" charset="-128"/>
        </a:defRPr>
      </a:lvl3pPr>
      <a:lvl4pPr algn="ctr" rtl="0" eaLnBrk="0" fontAlgn="base" hangingPunct="0">
        <a:spcBef>
          <a:spcPct val="0"/>
        </a:spcBef>
        <a:spcAft>
          <a:spcPct val="0"/>
        </a:spcAft>
        <a:defRPr sz="4400">
          <a:solidFill>
            <a:schemeClr val="tx2"/>
          </a:solidFill>
          <a:latin typeface="Times New Roman" pitchFamily="-84" charset="0"/>
          <a:ea typeface="ＭＳ Ｐゴシック" pitchFamily="-1" charset="-128"/>
          <a:cs typeface="ＭＳ Ｐゴシック" pitchFamily="-1" charset="-128"/>
        </a:defRPr>
      </a:lvl4pPr>
      <a:lvl5pPr algn="ctr" rtl="0" eaLnBrk="0" fontAlgn="base" hangingPunct="0">
        <a:spcBef>
          <a:spcPct val="0"/>
        </a:spcBef>
        <a:spcAft>
          <a:spcPct val="0"/>
        </a:spcAft>
        <a:defRPr sz="4400">
          <a:solidFill>
            <a:schemeClr val="tx2"/>
          </a:solidFill>
          <a:latin typeface="Times New Roman" pitchFamily="-84" charset="0"/>
          <a:ea typeface="ＭＳ Ｐゴシック" pitchFamily="-1" charset="-128"/>
          <a:cs typeface="ＭＳ Ｐゴシック" pitchFamily="-1" charset="-128"/>
        </a:defRPr>
      </a:lvl5pPr>
      <a:lvl6pPr marL="457200" algn="ctr" rtl="0" fontAlgn="base">
        <a:spcBef>
          <a:spcPct val="0"/>
        </a:spcBef>
        <a:spcAft>
          <a:spcPct val="0"/>
        </a:spcAft>
        <a:defRPr sz="4400">
          <a:solidFill>
            <a:schemeClr val="tx2"/>
          </a:solidFill>
          <a:latin typeface="Times New Roman" pitchFamily="-84" charset="0"/>
        </a:defRPr>
      </a:lvl6pPr>
      <a:lvl7pPr marL="914400" algn="ctr" rtl="0" fontAlgn="base">
        <a:spcBef>
          <a:spcPct val="0"/>
        </a:spcBef>
        <a:spcAft>
          <a:spcPct val="0"/>
        </a:spcAft>
        <a:defRPr sz="4400">
          <a:solidFill>
            <a:schemeClr val="tx2"/>
          </a:solidFill>
          <a:latin typeface="Times New Roman" pitchFamily="-84" charset="0"/>
        </a:defRPr>
      </a:lvl7pPr>
      <a:lvl8pPr marL="1371600" algn="ctr" rtl="0" fontAlgn="base">
        <a:spcBef>
          <a:spcPct val="0"/>
        </a:spcBef>
        <a:spcAft>
          <a:spcPct val="0"/>
        </a:spcAft>
        <a:defRPr sz="4400">
          <a:solidFill>
            <a:schemeClr val="tx2"/>
          </a:solidFill>
          <a:latin typeface="Times New Roman" pitchFamily="-84" charset="0"/>
        </a:defRPr>
      </a:lvl8pPr>
      <a:lvl9pPr marL="1828800" algn="ctr" rtl="0" fontAlgn="base">
        <a:spcBef>
          <a:spcPct val="0"/>
        </a:spcBef>
        <a:spcAft>
          <a:spcPct val="0"/>
        </a:spcAft>
        <a:defRPr sz="4400">
          <a:solidFill>
            <a:schemeClr val="tx2"/>
          </a:solidFill>
          <a:latin typeface="Times New Roman" pitchFamily="-8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 charset="-128"/>
          <a:cs typeface="ＭＳ Ｐゴシック" pitchFamily="-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8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8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8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8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8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8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8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8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oleObject" Target="../embeddings/oleObject3.bin"/><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oleObject" Target="../embeddings/oleObject5.bin"/><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notesSlide" Target="../notesSlides/notesSlide15.xml"/><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20.png"/><Relationship Id="rId11" Type="http://schemas.openxmlformats.org/officeDocument/2006/relationships/oleObject" Target="../embeddings/oleObject6.bin"/><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mlDrawing" Target="../drawings/vmlDrawing5.vml"/><Relationship Id="rId5" Type="http://schemas.openxmlformats.org/officeDocument/2006/relationships/oleObject" Target="../embeddings/oleObject8.bin"/><Relationship Id="rId4" Type="http://schemas.openxmlformats.org/officeDocument/2006/relationships/oleObject" Target="../embeddings/oleObject7.bin"/></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oleObject" Target="../embeddings/oleObject14.bin"/><Relationship Id="rId4" Type="http://schemas.openxmlformats.org/officeDocument/2006/relationships/oleObject" Target="../embeddings/oleObject13.bin"/></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36.pdf"/><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8.pdf"/><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oleObject" Target="../embeddings/oleObject17.bin"/><Relationship Id="rId5" Type="http://schemas.openxmlformats.org/officeDocument/2006/relationships/oleObject" Target="../embeddings/oleObject16.bin"/><Relationship Id="rId4" Type="http://schemas.openxmlformats.org/officeDocument/2006/relationships/oleObject" Target="../embeddings/oleObject15.bin"/></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oleObject" Target="../embeddings/oleObject18.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oleObject" Target="../embeddings/oleObject19.bin"/><Relationship Id="rId5" Type="http://schemas.openxmlformats.org/officeDocument/2006/relationships/oleObject" Target="../embeddings/Microsoft_Office_Excel_97-2003_Worksheet1.xls"/><Relationship Id="rId4" Type="http://schemas.openxmlformats.org/officeDocument/2006/relationships/image" Target="../media/image3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oleObject" Target="../embeddings/oleObject20.bin"/><Relationship Id="rId5" Type="http://schemas.openxmlformats.org/officeDocument/2006/relationships/oleObject" Target="../embeddings/Microsoft_Office_Excel_97-2003_Worksheet2.xls"/><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oleObject" Target="../embeddings/oleObject25.bin"/><Relationship Id="rId3" Type="http://schemas.openxmlformats.org/officeDocument/2006/relationships/notesSlide" Target="../notesSlides/notesSlide25.xml"/><Relationship Id="rId7"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oleObject" Target="../embeddings/oleObject23.bin"/><Relationship Id="rId5" Type="http://schemas.openxmlformats.org/officeDocument/2006/relationships/oleObject" Target="../embeddings/oleObject22.bin"/><Relationship Id="rId4" Type="http://schemas.openxmlformats.org/officeDocument/2006/relationships/oleObject" Target="../embeddings/oleObject21.bin"/><Relationship Id="rId9" Type="http://schemas.openxmlformats.org/officeDocument/2006/relationships/oleObject" Target="../embeddings/oleObject26.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28.bin"/><Relationship Id="rId13" Type="http://schemas.openxmlformats.org/officeDocument/2006/relationships/oleObject" Target="../embeddings/oleObject33.bin"/><Relationship Id="rId3" Type="http://schemas.openxmlformats.org/officeDocument/2006/relationships/notesSlide" Target="../notesSlides/notesSlide26.xml"/><Relationship Id="rId7" Type="http://schemas.openxmlformats.org/officeDocument/2006/relationships/image" Target="../media/image58.png"/><Relationship Id="rId12" Type="http://schemas.openxmlformats.org/officeDocument/2006/relationships/oleObject" Target="../embeddings/oleObject32.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57.png"/><Relationship Id="rId11" Type="http://schemas.openxmlformats.org/officeDocument/2006/relationships/oleObject" Target="../embeddings/oleObject31.bin"/><Relationship Id="rId5" Type="http://schemas.openxmlformats.org/officeDocument/2006/relationships/image" Target="../media/image56.png"/><Relationship Id="rId10" Type="http://schemas.openxmlformats.org/officeDocument/2006/relationships/oleObject" Target="../embeddings/oleObject30.bin"/><Relationship Id="rId4" Type="http://schemas.openxmlformats.org/officeDocument/2006/relationships/oleObject" Target="../embeddings/oleObject27.bin"/><Relationship Id="rId9" Type="http://schemas.openxmlformats.org/officeDocument/2006/relationships/oleObject" Target="../embeddings/oleObject29.bin"/></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oleObject" Target="../embeddings/oleObject37.bin"/><Relationship Id="rId2" Type="http://schemas.openxmlformats.org/officeDocument/2006/relationships/slideLayout" Target="../slideLayouts/slideLayout2.xml"/><Relationship Id="rId1" Type="http://schemas.openxmlformats.org/officeDocument/2006/relationships/vmlDrawing" Target="../drawings/vmlDrawing14.vml"/><Relationship Id="rId6" Type="http://schemas.openxmlformats.org/officeDocument/2006/relationships/oleObject" Target="../embeddings/oleObject36.bin"/><Relationship Id="rId5" Type="http://schemas.openxmlformats.org/officeDocument/2006/relationships/oleObject" Target="../embeddings/oleObject35.bin"/><Relationship Id="rId4" Type="http://schemas.openxmlformats.org/officeDocument/2006/relationships/oleObject" Target="../embeddings/oleObject34.bin"/></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63.png"/><Relationship Id="rId7" Type="http://schemas.openxmlformats.org/officeDocument/2006/relationships/image" Target="../media/image67.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68.png"/></Relationships>
</file>

<file path=ppt/slides/_rels/slide39.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62.png"/><Relationship Id="rId7" Type="http://schemas.openxmlformats.org/officeDocument/2006/relationships/image" Target="../media/image79.png"/><Relationship Id="rId2" Type="http://schemas.openxmlformats.org/officeDocument/2006/relationships/notesSlide" Target="../notesSlides/notesSlide32.xml"/><Relationship Id="rId1" Type="http://schemas.openxmlformats.org/officeDocument/2006/relationships/slideLayout" Target="../slideLayouts/slideLayout1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 Id="rId9"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oleObject" Target="../embeddings/Microsoft_Office_Word_97_-_2003_Document3.doc"/></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6.xml"/><Relationship Id="rId1" Type="http://schemas.openxmlformats.org/officeDocument/2006/relationships/vmlDrawing" Target="../drawings/vmlDrawing16.vml"/><Relationship Id="rId5" Type="http://schemas.openxmlformats.org/officeDocument/2006/relationships/oleObject" Target="../embeddings/Microsoft_Office_Word_97_-_2003_Document5.doc"/><Relationship Id="rId4" Type="http://schemas.openxmlformats.org/officeDocument/2006/relationships/oleObject" Target="../embeddings/Microsoft_Office_Word_97_-_2003_Document4.doc"/></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6.xml"/><Relationship Id="rId1" Type="http://schemas.openxmlformats.org/officeDocument/2006/relationships/vmlDrawing" Target="../drawings/vmlDrawing17.vml"/><Relationship Id="rId4" Type="http://schemas.openxmlformats.org/officeDocument/2006/relationships/oleObject" Target="../embeddings/Microsoft_Office_Excel_97-2003_Worksheet6.xls"/></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video" Target="file:///\\localhost\Volumes\users\huangx\Documents\WorkDiary\2008\20080407-12SNU\DFImovies\DFI7_NF.avi" TargetMode="External"/><Relationship Id="rId5" Type="http://schemas.openxmlformats.org/officeDocument/2006/relationships/image" Target="../media/image87.png"/><Relationship Id="rId4" Type="http://schemas.openxmlformats.org/officeDocument/2006/relationships/image" Target="../media/image8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vmlDrawing" Target="../drawings/vmlDrawing18.vml"/><Relationship Id="rId4" Type="http://schemas.openxmlformats.org/officeDocument/2006/relationships/oleObject" Target="../embeddings/oleObject38.bin"/></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1.pd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3.pdf"/><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6.xml"/><Relationship Id="rId1" Type="http://schemas.openxmlformats.org/officeDocument/2006/relationships/vmlDrawing" Target="../drawings/vmlDrawing19.vml"/><Relationship Id="rId4" Type="http://schemas.openxmlformats.org/officeDocument/2006/relationships/oleObject" Target="../embeddings/oleObject39.bin"/></Relationships>
</file>

<file path=ppt/slides/_rels/slide5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93.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ctrTitle"/>
          </p:nvPr>
        </p:nvSpPr>
        <p:spPr>
          <a:xfrm>
            <a:off x="0" y="914400"/>
            <a:ext cx="8915400" cy="990600"/>
          </a:xfrm>
          <a:noFill/>
        </p:spPr>
        <p:txBody>
          <a:bodyPr lIns="90488" tIns="0" rIns="90488" bIns="44450"/>
          <a:lstStyle/>
          <a:p>
            <a:pPr eaLnBrk="1" hangingPunct="1"/>
            <a:r>
              <a:rPr lang="en-US" sz="3200" b="1">
                <a:solidFill>
                  <a:srgbClr val="0000FF"/>
                </a:solidFill>
              </a:rPr>
              <a:t>Regional 4D-Var</a:t>
            </a:r>
            <a:endParaRPr lang="en-US" sz="3600" b="1">
              <a:solidFill>
                <a:schemeClr val="tx1"/>
              </a:solidFill>
            </a:endParaRPr>
          </a:p>
        </p:txBody>
      </p:sp>
      <p:sp>
        <p:nvSpPr>
          <p:cNvPr id="16387" name="Rectangle 3"/>
          <p:cNvSpPr>
            <a:spLocks noGrp="1" noChangeArrowheads="1"/>
          </p:cNvSpPr>
          <p:nvPr>
            <p:ph type="subTitle" idx="1"/>
          </p:nvPr>
        </p:nvSpPr>
        <p:spPr>
          <a:xfrm>
            <a:off x="381000" y="2133600"/>
            <a:ext cx="8458200" cy="4114800"/>
          </a:xfrm>
          <a:noFill/>
        </p:spPr>
        <p:txBody>
          <a:bodyPr lIns="90488" tIns="44450" rIns="90488" bIns="44450"/>
          <a:lstStyle/>
          <a:p>
            <a:pPr marL="609600" indent="-609600" eaLnBrk="1" hangingPunct="1"/>
            <a:endParaRPr lang="en-US" sz="1600" dirty="0"/>
          </a:p>
          <a:p>
            <a:pPr marL="609600" indent="-609600" eaLnBrk="1" hangingPunct="1"/>
            <a:r>
              <a:rPr lang="en-US" sz="2800" b="1" dirty="0">
                <a:solidFill>
                  <a:srgbClr val="0000FF"/>
                </a:solidFill>
              </a:rPr>
              <a:t>Hans Huang </a:t>
            </a:r>
          </a:p>
          <a:p>
            <a:pPr marL="609600" indent="-609600" eaLnBrk="1" hangingPunct="1"/>
            <a:r>
              <a:rPr lang="en-US" sz="2800" b="1" dirty="0">
                <a:solidFill>
                  <a:srgbClr val="0000FF"/>
                </a:solidFill>
              </a:rPr>
              <a:t>NCAR</a:t>
            </a:r>
          </a:p>
          <a:p>
            <a:pPr marL="609600" indent="-609600" eaLnBrk="1" hangingPunct="1"/>
            <a:endParaRPr lang="en-US" sz="2800" b="1" dirty="0">
              <a:solidFill>
                <a:srgbClr val="0000FF"/>
              </a:solidFill>
            </a:endParaRPr>
          </a:p>
          <a:p>
            <a:pPr marL="609600" indent="-609600" eaLnBrk="1" hangingPunct="1"/>
            <a:endParaRPr lang="en-US" sz="2800" b="1" dirty="0" smtClean="0">
              <a:solidFill>
                <a:srgbClr val="0000FF"/>
              </a:solidFill>
            </a:endParaRPr>
          </a:p>
          <a:p>
            <a:pPr marL="609600" indent="-609600" algn="l" eaLnBrk="1" hangingPunct="1"/>
            <a:r>
              <a:rPr lang="en-US" sz="1600" b="1" dirty="0" smtClean="0">
                <a:solidFill>
                  <a:srgbClr val="000000"/>
                </a:solidFill>
              </a:rPr>
              <a:t>Acknowledgements: </a:t>
            </a:r>
            <a:r>
              <a:rPr lang="en-US" sz="1600" b="1" dirty="0">
                <a:solidFill>
                  <a:srgbClr val="000000"/>
                </a:solidFill>
              </a:rPr>
              <a:t>	NCAR/MMM/DAS</a:t>
            </a:r>
          </a:p>
          <a:p>
            <a:pPr marL="609600" indent="-609600" algn="l" eaLnBrk="1" hangingPunct="1"/>
            <a:r>
              <a:rPr lang="en-US" sz="1600" b="1" dirty="0">
                <a:solidFill>
                  <a:srgbClr val="000000"/>
                </a:solidFill>
              </a:rPr>
              <a:t>		</a:t>
            </a:r>
            <a:r>
              <a:rPr lang="en-US" sz="1600" b="1" dirty="0" smtClean="0">
                <a:solidFill>
                  <a:srgbClr val="000000"/>
                </a:solidFill>
              </a:rPr>
              <a:t>	USWRP</a:t>
            </a:r>
            <a:r>
              <a:rPr lang="en-US" sz="1600" b="1" dirty="0">
                <a:solidFill>
                  <a:srgbClr val="000000"/>
                </a:solidFill>
              </a:rPr>
              <a:t>, NSF-OPP, NCAR</a:t>
            </a:r>
          </a:p>
          <a:p>
            <a:pPr marL="609600" indent="-609600" algn="l" eaLnBrk="1" hangingPunct="1"/>
            <a:r>
              <a:rPr lang="en-US" sz="1600" b="1" dirty="0">
                <a:solidFill>
                  <a:srgbClr val="000000"/>
                </a:solidFill>
              </a:rPr>
              <a:t>		</a:t>
            </a:r>
            <a:r>
              <a:rPr lang="en-US" sz="1600" b="1" dirty="0" smtClean="0">
                <a:solidFill>
                  <a:srgbClr val="000000"/>
                </a:solidFill>
              </a:rPr>
              <a:t>	AFWA</a:t>
            </a:r>
            <a:r>
              <a:rPr lang="en-US" sz="1600" b="1" dirty="0">
                <a:solidFill>
                  <a:srgbClr val="000000"/>
                </a:solidFill>
              </a:rPr>
              <a:t>, KMA, CWB, CAA, EUMETSAT, AirDat</a:t>
            </a:r>
          </a:p>
          <a:p>
            <a:pPr marL="609600" indent="-609600" algn="l" eaLnBrk="1" hangingPunct="1"/>
            <a:r>
              <a:rPr lang="en-US" sz="1600" b="1" dirty="0">
                <a:solidFill>
                  <a:srgbClr val="000000"/>
                </a:solidFill>
              </a:rPr>
              <a:t>		</a:t>
            </a:r>
            <a:r>
              <a:rPr lang="en-US" sz="1600" b="1" dirty="0" smtClean="0">
                <a:solidFill>
                  <a:srgbClr val="000000"/>
                </a:solidFill>
              </a:rPr>
              <a:t>	Dale </a:t>
            </a:r>
            <a:r>
              <a:rPr lang="en-US" sz="1600" b="1" dirty="0">
                <a:solidFill>
                  <a:srgbClr val="000000"/>
                </a:solidFill>
              </a:rPr>
              <a:t>Barker (UKMO), Nils </a:t>
            </a:r>
            <a:r>
              <a:rPr lang="en-US" sz="1600" b="1" dirty="0" smtClean="0">
                <a:solidFill>
                  <a:srgbClr val="000000"/>
                </a:solidFill>
              </a:rPr>
              <a:t>Gustafsson and </a:t>
            </a:r>
            <a:r>
              <a:rPr lang="en-US" sz="1600" b="1" dirty="0" smtClean="0"/>
              <a:t>Per Dahlgren </a:t>
            </a:r>
            <a:r>
              <a:rPr lang="en-US" sz="1600" b="1" dirty="0" smtClean="0">
                <a:solidFill>
                  <a:srgbClr val="000000"/>
                </a:solidFill>
              </a:rPr>
              <a:t>(</a:t>
            </a:r>
            <a:r>
              <a:rPr lang="en-US" sz="1600" b="1" dirty="0">
                <a:solidFill>
                  <a:srgbClr val="000000"/>
                </a:solidFill>
              </a:rPr>
              <a:t>SMHI)</a:t>
            </a:r>
            <a:endParaRPr lang="en-US" sz="1600" b="1" dirty="0"/>
          </a:p>
          <a:p>
            <a:pPr marL="609600" indent="-609600" eaLnBrk="1" hangingPunct="1"/>
            <a:endParaRPr lang="en-US" sz="1600" dirty="0">
              <a:solidFill>
                <a:srgbClr val="000000"/>
              </a:solidFill>
            </a:endParaRPr>
          </a:p>
        </p:txBody>
      </p:sp>
    </p:spTree>
  </p:cSld>
  <p:clrMapOvr>
    <a:masterClrMapping/>
  </p:clrMapOvr>
  <p:transition>
    <p:zo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descr="res3.pdf"/>
          <p:cNvPicPr>
            <a:picLocks noChangeAspect="1"/>
          </p:cNvPicPr>
          <p:nvPr/>
        </p:nvPicPr>
        <p:blipFill>
          <a:blip r:embed="rId2"/>
          <a:srcRect l="17647"/>
          <a:stretch>
            <a:fillRect/>
          </a:stretch>
        </p:blipFill>
        <p:spPr bwMode="auto">
          <a:xfrm rot="-5400000">
            <a:off x="1676400" y="-2057400"/>
            <a:ext cx="6400800" cy="10058400"/>
          </a:xfrm>
          <a:prstGeom prst="rect">
            <a:avLst/>
          </a:prstGeom>
          <a:noFill/>
          <a:ln w="9525">
            <a:noFill/>
            <a:miter lim="800000"/>
            <a:headEnd/>
            <a:tailEnd/>
          </a:ln>
        </p:spPr>
      </p:pic>
      <p:sp>
        <p:nvSpPr>
          <p:cNvPr id="31747" name="Rectangle 2"/>
          <p:cNvSpPr>
            <a:spLocks noChangeArrowheads="1"/>
          </p:cNvSpPr>
          <p:nvPr/>
        </p:nvSpPr>
        <p:spPr bwMode="auto">
          <a:xfrm>
            <a:off x="6553200" y="381000"/>
            <a:ext cx="1547813" cy="338138"/>
          </a:xfrm>
          <a:prstGeom prst="rect">
            <a:avLst/>
          </a:prstGeom>
          <a:noFill/>
          <a:ln w="9525">
            <a:noFill/>
            <a:miter lim="800000"/>
            <a:headEnd/>
            <a:tailEnd/>
          </a:ln>
        </p:spPr>
        <p:txBody>
          <a:bodyPr wrap="none">
            <a:prstTxWarp prst="textNoShape">
              <a:avLst/>
            </a:prstTxWarp>
            <a:spAutoFit/>
          </a:bodyPr>
          <a:lstStyle/>
          <a:p>
            <a:r>
              <a:rPr lang="en-US" sz="2400"/>
              <a:t>Nils Gustafsson </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3" descr="res4.pdf"/>
          <p:cNvPicPr>
            <a:picLocks noChangeAspect="1"/>
          </p:cNvPicPr>
          <p:nvPr/>
        </p:nvPicPr>
        <p:blipFill>
          <a:blip r:embed="rId2"/>
          <a:srcRect l="17647"/>
          <a:stretch>
            <a:fillRect/>
          </a:stretch>
        </p:blipFill>
        <p:spPr bwMode="auto">
          <a:xfrm rot="-5400000">
            <a:off x="1676400" y="-2057400"/>
            <a:ext cx="6400800" cy="10058400"/>
          </a:xfrm>
          <a:prstGeom prst="rect">
            <a:avLst/>
          </a:prstGeom>
          <a:noFill/>
          <a:ln w="9525">
            <a:noFill/>
            <a:miter lim="800000"/>
            <a:headEnd/>
            <a:tailEnd/>
          </a:ln>
        </p:spPr>
      </p:pic>
      <p:sp>
        <p:nvSpPr>
          <p:cNvPr id="32771" name="Rectangle 4"/>
          <p:cNvSpPr>
            <a:spLocks noChangeArrowheads="1"/>
          </p:cNvSpPr>
          <p:nvPr/>
        </p:nvSpPr>
        <p:spPr bwMode="auto">
          <a:xfrm>
            <a:off x="6553200" y="381000"/>
            <a:ext cx="1547813" cy="338138"/>
          </a:xfrm>
          <a:prstGeom prst="rect">
            <a:avLst/>
          </a:prstGeom>
          <a:noFill/>
          <a:ln w="9525">
            <a:noFill/>
            <a:miter lim="800000"/>
            <a:headEnd/>
            <a:tailEnd/>
          </a:ln>
        </p:spPr>
        <p:txBody>
          <a:bodyPr wrap="none">
            <a:prstTxWarp prst="textNoShape">
              <a:avLst/>
            </a:prstTxWarp>
            <a:spAutoFit/>
          </a:bodyPr>
          <a:lstStyle/>
          <a:p>
            <a:r>
              <a:rPr lang="en-US" sz="2400"/>
              <a:t>Nils Gustafsson </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609600" y="1066800"/>
            <a:ext cx="8229600" cy="5181600"/>
          </a:xfrm>
          <a:prstGeom prst="rect">
            <a:avLst/>
          </a:prstGeom>
          <a:noFill/>
          <a:ln w="12700">
            <a:noFill/>
            <a:miter lim="800000"/>
            <a:headEnd/>
            <a:tailEnd/>
          </a:ln>
        </p:spPr>
        <p:txBody>
          <a:bodyPr lIns="90488" tIns="44450" rIns="90488" bIns="44450">
            <a:prstTxWarp prst="textNoShape">
              <a:avLst/>
            </a:prstTxWarp>
          </a:bodyPr>
          <a:lstStyle/>
          <a:p>
            <a:pPr marL="457200" indent="-457200" eaLnBrk="0" latinLnBrk="0" hangingPunct="0">
              <a:spcBef>
                <a:spcPct val="20000"/>
              </a:spcBef>
              <a:buClr>
                <a:schemeClr val="tx1"/>
              </a:buClr>
              <a:buSzPct val="75000"/>
              <a:buFont typeface="Arial" pitchFamily="-1" charset="0"/>
              <a:buChar char="•"/>
            </a:pPr>
            <a:r>
              <a:rPr kumimoji="0" lang="en-US" sz="3600" b="0" baseline="0" dirty="0">
                <a:solidFill>
                  <a:schemeClr val="bg2"/>
                </a:solidFill>
                <a:latin typeface="Times New Roman" pitchFamily="-1" charset="0"/>
              </a:rPr>
              <a:t>4D-Var formulation and</a:t>
            </a:r>
            <a:r>
              <a:rPr kumimoji="0" lang="en-US" sz="3600" b="0" baseline="0" dirty="0" smtClean="0">
                <a:solidFill>
                  <a:schemeClr val="bg2"/>
                </a:solidFill>
                <a:latin typeface="Times New Roman" pitchFamily="-1" charset="0"/>
              </a:rPr>
              <a:t> “why regional?”</a:t>
            </a:r>
            <a:endParaRPr kumimoji="0" lang="en-US" sz="3600" b="0" baseline="0" dirty="0" smtClean="0">
              <a:latin typeface="Times New Roman" pitchFamily="-1" charset="0"/>
            </a:endParaRPr>
          </a:p>
          <a:p>
            <a:pPr marL="457200" indent="-457200" eaLnBrk="0" latinLnBrk="0" hangingPunct="0">
              <a:spcBef>
                <a:spcPct val="20000"/>
              </a:spcBef>
              <a:buClr>
                <a:schemeClr val="tx1"/>
              </a:buClr>
              <a:buSzPct val="75000"/>
              <a:buFont typeface="Arial" pitchFamily="-1" charset="0"/>
              <a:buChar char="•"/>
            </a:pPr>
            <a:r>
              <a:rPr kumimoji="0" lang="en-US" sz="3600" b="0" baseline="0" dirty="0">
                <a:solidFill>
                  <a:srgbClr val="0000FF"/>
                </a:solidFill>
                <a:latin typeface="Times New Roman" pitchFamily="-1" charset="0"/>
              </a:rPr>
              <a:t>The WRFDA approach</a:t>
            </a:r>
          </a:p>
          <a:p>
            <a:pPr marL="457200" indent="-457200" eaLnBrk="0" latinLnBrk="0" hangingPunct="0">
              <a:spcBef>
                <a:spcPct val="20000"/>
              </a:spcBef>
              <a:buClr>
                <a:schemeClr val="tx1"/>
              </a:buClr>
              <a:buSzPct val="75000"/>
              <a:buFont typeface="Arial" pitchFamily="-1" charset="0"/>
              <a:buNone/>
            </a:pPr>
            <a:r>
              <a:rPr kumimoji="0" lang="en-US" sz="3600" baseline="0" dirty="0">
                <a:solidFill>
                  <a:srgbClr val="0000FF"/>
                </a:solidFill>
                <a:latin typeface="Times New Roman" pitchFamily="-1" charset="0"/>
              </a:rPr>
              <a:t>	WRFDA </a:t>
            </a:r>
            <a:r>
              <a:rPr kumimoji="0" lang="en-US" sz="2400" b="0" baseline="0" dirty="0">
                <a:solidFill>
                  <a:srgbClr val="0000FF"/>
                </a:solidFill>
                <a:latin typeface="Times New Roman" pitchFamily="-1" charset="0"/>
              </a:rPr>
              <a:t>is a </a:t>
            </a:r>
            <a:r>
              <a:rPr kumimoji="0" lang="en-US" sz="3200" baseline="0" dirty="0">
                <a:solidFill>
                  <a:srgbClr val="0000FF"/>
                </a:solidFill>
                <a:latin typeface="Times New Roman" pitchFamily="-1" charset="0"/>
              </a:rPr>
              <a:t>D</a:t>
            </a:r>
            <a:r>
              <a:rPr kumimoji="0" lang="en-US" sz="2400" b="0" baseline="0" dirty="0">
                <a:solidFill>
                  <a:srgbClr val="0000FF"/>
                </a:solidFill>
                <a:latin typeface="Times New Roman" pitchFamily="-1" charset="0"/>
              </a:rPr>
              <a:t>ata </a:t>
            </a:r>
            <a:r>
              <a:rPr kumimoji="0" lang="en-US" sz="3200" baseline="0" dirty="0">
                <a:solidFill>
                  <a:srgbClr val="0000FF"/>
                </a:solidFill>
                <a:latin typeface="Times New Roman" pitchFamily="-1" charset="0"/>
              </a:rPr>
              <a:t>A</a:t>
            </a:r>
            <a:r>
              <a:rPr kumimoji="0" lang="en-US" sz="2400" b="0" baseline="0" dirty="0">
                <a:solidFill>
                  <a:srgbClr val="0000FF"/>
                </a:solidFill>
                <a:latin typeface="Times New Roman" pitchFamily="-1" charset="0"/>
              </a:rPr>
              <a:t>ssimilation system built within the </a:t>
            </a:r>
            <a:r>
              <a:rPr kumimoji="0" lang="en-US" sz="3200" baseline="0" dirty="0">
                <a:solidFill>
                  <a:srgbClr val="0000FF"/>
                </a:solidFill>
                <a:latin typeface="Times New Roman" pitchFamily="-1" charset="0"/>
              </a:rPr>
              <a:t>WRF</a:t>
            </a:r>
            <a:r>
              <a:rPr kumimoji="0" lang="en-US" sz="2400" b="0" baseline="0" dirty="0">
                <a:solidFill>
                  <a:srgbClr val="0000FF"/>
                </a:solidFill>
                <a:latin typeface="Times New Roman" pitchFamily="-1" charset="0"/>
              </a:rPr>
              <a:t> software framework, used for application in both research and operational environments….</a:t>
            </a:r>
            <a:endParaRPr kumimoji="0" lang="en-US" sz="3600" b="0" baseline="0" dirty="0" smtClean="0">
              <a:latin typeface="Times New Roman" pitchFamily="-1" charset="0"/>
            </a:endParaRPr>
          </a:p>
          <a:p>
            <a:pPr marL="457200" indent="-457200" eaLnBrk="0" latinLnBrk="0" hangingPunct="0">
              <a:spcBef>
                <a:spcPct val="20000"/>
              </a:spcBef>
              <a:buClr>
                <a:schemeClr val="tx1"/>
              </a:buClr>
              <a:buSzPct val="75000"/>
              <a:buFont typeface="Arial" pitchFamily="-1" charset="0"/>
              <a:buChar char="•"/>
            </a:pPr>
            <a:r>
              <a:rPr kumimoji="0" lang="en-US" sz="3600" b="0" baseline="0" dirty="0" smtClean="0">
                <a:solidFill>
                  <a:schemeClr val="bg2"/>
                </a:solidFill>
                <a:latin typeface="Times New Roman" pitchFamily="-1" charset="0"/>
              </a:rPr>
              <a:t>Issues specific to regional 4D-Var</a:t>
            </a:r>
          </a:p>
          <a:p>
            <a:pPr marL="457200" indent="-457200" eaLnBrk="0" latinLnBrk="0" hangingPunct="0">
              <a:spcBef>
                <a:spcPct val="20000"/>
              </a:spcBef>
              <a:buClr>
                <a:schemeClr val="tx1"/>
              </a:buClr>
              <a:buSzPct val="75000"/>
              <a:buFont typeface="Arial" pitchFamily="-1" charset="0"/>
              <a:buChar char="•"/>
            </a:pPr>
            <a:r>
              <a:rPr kumimoji="0" lang="en-US" sz="3600" b="0" baseline="0" dirty="0" smtClean="0">
                <a:solidFill>
                  <a:schemeClr val="bg2"/>
                </a:solidFill>
                <a:latin typeface="Times New Roman" pitchFamily="-1" charset="0"/>
              </a:rPr>
              <a:t>Summary</a:t>
            </a:r>
            <a:endParaRPr kumimoji="0" lang="en-US" sz="3200" b="0" baseline="0" dirty="0">
              <a:latin typeface="Times New Roman" pitchFamily="-1" charset="0"/>
            </a:endParaRPr>
          </a:p>
        </p:txBody>
      </p:sp>
      <p:sp>
        <p:nvSpPr>
          <p:cNvPr id="33795" name="Rectangle 3"/>
          <p:cNvSpPr>
            <a:spLocks noGrp="1" noChangeArrowheads="1"/>
          </p:cNvSpPr>
          <p:nvPr>
            <p:ph type="title" idx="4294967295"/>
          </p:nvPr>
        </p:nvSpPr>
        <p:spPr>
          <a:xfrm>
            <a:off x="533400" y="228600"/>
            <a:ext cx="7772400" cy="912813"/>
          </a:xfrm>
        </p:spPr>
        <p:txBody>
          <a:bodyPr/>
          <a:lstStyle/>
          <a:p>
            <a:pPr eaLnBrk="1" hangingPunct="1"/>
            <a:r>
              <a:rPr lang="en-US" b="1">
                <a:solidFill>
                  <a:srgbClr val="0000FF"/>
                </a:solidFill>
              </a:rPr>
              <a:t>Outline</a:t>
            </a:r>
            <a:endParaRPr lang="en-US"/>
          </a:p>
        </p:txBody>
      </p:sp>
      <p:sp>
        <p:nvSpPr>
          <p:cNvPr id="33796" name="Rectangle 4"/>
          <p:cNvSpPr>
            <a:spLocks noChangeArrowheads="1"/>
          </p:cNvSpPr>
          <p:nvPr/>
        </p:nvSpPr>
        <p:spPr bwMode="auto">
          <a:xfrm>
            <a:off x="6470650" y="6324600"/>
            <a:ext cx="184150" cy="26035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685800" y="1524000"/>
            <a:ext cx="7642225" cy="4264025"/>
          </a:xfrm>
          <a:prstGeom prst="rect">
            <a:avLst/>
          </a:prstGeom>
          <a:noFill/>
          <a:ln w="9525">
            <a:noFill/>
            <a:miter lim="800000"/>
            <a:headEnd/>
            <a:tailEnd/>
          </a:ln>
        </p:spPr>
        <p:txBody>
          <a:bodyPr>
            <a:prstTxWarp prst="textNoShape">
              <a:avLst/>
            </a:prstTxWarp>
          </a:bodyPr>
          <a:lstStyle/>
          <a:p>
            <a:pPr algn="just" latinLnBrk="0">
              <a:lnSpc>
                <a:spcPct val="80000"/>
              </a:lnSpc>
              <a:spcBef>
                <a:spcPct val="20000"/>
              </a:spcBef>
              <a:buClr>
                <a:srgbClr val="FF0000"/>
              </a:buClr>
              <a:buFontTx/>
              <a:buNone/>
            </a:pPr>
            <a:endParaRPr kumimoji="0" lang="en-US" sz="2400" b="0" baseline="0">
              <a:latin typeface="Times New Roman" pitchFamily="-1" charset="0"/>
            </a:endParaRPr>
          </a:p>
        </p:txBody>
      </p:sp>
      <p:sp>
        <p:nvSpPr>
          <p:cNvPr id="35843" name="Rectangle 3"/>
          <p:cNvSpPr>
            <a:spLocks noGrp="1" noChangeArrowheads="1"/>
          </p:cNvSpPr>
          <p:nvPr>
            <p:ph type="ctrTitle"/>
          </p:nvPr>
        </p:nvSpPr>
        <p:spPr>
          <a:xfrm>
            <a:off x="2286000" y="228600"/>
            <a:ext cx="3965575" cy="619125"/>
          </a:xfrm>
        </p:spPr>
        <p:txBody>
          <a:bodyPr/>
          <a:lstStyle/>
          <a:p>
            <a:pPr eaLnBrk="1" hangingPunct="1"/>
            <a:r>
              <a:rPr lang="en-US" sz="3200" b="1" smtClean="0">
                <a:solidFill>
                  <a:srgbClr val="0000FF"/>
                </a:solidFill>
              </a:rPr>
              <a:t>WRFDA Overview</a:t>
            </a:r>
            <a:endParaRPr lang="en-US" sz="3200" b="1" smtClean="0">
              <a:solidFill>
                <a:schemeClr val="tx1"/>
              </a:solidFill>
            </a:endParaRPr>
          </a:p>
        </p:txBody>
      </p:sp>
      <p:sp>
        <p:nvSpPr>
          <p:cNvPr id="35844" name="Rectangle 4"/>
          <p:cNvSpPr>
            <a:spLocks noChangeArrowheads="1"/>
          </p:cNvSpPr>
          <p:nvPr/>
        </p:nvSpPr>
        <p:spPr bwMode="auto">
          <a:xfrm>
            <a:off x="1143000" y="838200"/>
            <a:ext cx="7086600" cy="5334000"/>
          </a:xfrm>
          <a:prstGeom prst="rect">
            <a:avLst/>
          </a:prstGeom>
          <a:noFill/>
          <a:ln w="12700">
            <a:noFill/>
            <a:miter lim="800000"/>
            <a:headEnd/>
            <a:tailEnd/>
          </a:ln>
        </p:spPr>
        <p:txBody>
          <a:bodyPr lIns="90488" tIns="44450" rIns="90488" bIns="44450">
            <a:prstTxWarp prst="textNoShape">
              <a:avLst/>
            </a:prstTxWarp>
          </a:bodyPr>
          <a:lstStyle/>
          <a:p>
            <a:pPr marL="457200" indent="-457200" eaLnBrk="0" latinLnBrk="0" hangingPunct="0">
              <a:spcBef>
                <a:spcPct val="20000"/>
              </a:spcBef>
              <a:buClr>
                <a:schemeClr val="tx1"/>
              </a:buClr>
              <a:buSzPct val="75000"/>
              <a:buFont typeface="Times New Roman" pitchFamily="-1" charset="0"/>
              <a:buChar char="•"/>
            </a:pPr>
            <a:r>
              <a:rPr kumimoji="0" lang="en-US" sz="2400" baseline="0">
                <a:latin typeface="Times New Roman" pitchFamily="-1" charset="0"/>
              </a:rPr>
              <a:t>Goal: </a:t>
            </a:r>
            <a:r>
              <a:rPr kumimoji="0" lang="en-US" sz="2400" b="0" baseline="0">
                <a:latin typeface="Times New Roman" pitchFamily="-1" charset="0"/>
              </a:rPr>
              <a:t>Community WRF DA system for </a:t>
            </a:r>
          </a:p>
          <a:p>
            <a:pPr marL="914400" lvl="1" indent="-457200" eaLnBrk="0" latinLnBrk="0" hangingPunct="0">
              <a:spcBef>
                <a:spcPct val="20000"/>
              </a:spcBef>
              <a:buClr>
                <a:schemeClr val="tx1"/>
              </a:buClr>
              <a:buSzPct val="75000"/>
              <a:buFont typeface="Times New Roman" pitchFamily="-1" charset="0"/>
              <a:buChar char="•"/>
            </a:pPr>
            <a:r>
              <a:rPr kumimoji="0" lang="en-US" sz="2400" b="0" baseline="0">
                <a:latin typeface="Times New Roman" pitchFamily="-1" charset="0"/>
              </a:rPr>
              <a:t>regional/global, </a:t>
            </a:r>
          </a:p>
          <a:p>
            <a:pPr marL="914400" lvl="1" indent="-457200" eaLnBrk="0" latinLnBrk="0" hangingPunct="0">
              <a:spcBef>
                <a:spcPct val="20000"/>
              </a:spcBef>
              <a:buClr>
                <a:schemeClr val="tx1"/>
              </a:buClr>
              <a:buSzPct val="75000"/>
              <a:buFont typeface="Times New Roman" pitchFamily="-1" charset="0"/>
              <a:buChar char="•"/>
            </a:pPr>
            <a:r>
              <a:rPr kumimoji="0" lang="en-US" sz="2400" b="0" baseline="0">
                <a:latin typeface="Times New Roman" pitchFamily="-1" charset="0"/>
              </a:rPr>
              <a:t>research/operations, and  </a:t>
            </a:r>
          </a:p>
          <a:p>
            <a:pPr marL="914400" lvl="1" indent="-457200" eaLnBrk="0" latinLnBrk="0" hangingPunct="0">
              <a:spcBef>
                <a:spcPct val="20000"/>
              </a:spcBef>
              <a:buClr>
                <a:schemeClr val="tx1"/>
              </a:buClr>
              <a:buSzPct val="75000"/>
              <a:buFont typeface="Times New Roman" pitchFamily="-1" charset="0"/>
              <a:buChar char="•"/>
            </a:pPr>
            <a:r>
              <a:rPr kumimoji="0" lang="en-US" sz="2400" b="0" baseline="0">
                <a:latin typeface="Times New Roman" pitchFamily="-1" charset="0"/>
              </a:rPr>
              <a:t>deterministic/probabilistic applications.</a:t>
            </a:r>
            <a:endParaRPr kumimoji="0" lang="en-US" sz="2400" baseline="0">
              <a:latin typeface="Times New Roman" pitchFamily="-1" charset="0"/>
            </a:endParaRPr>
          </a:p>
          <a:p>
            <a:pPr marL="457200" indent="-457200" eaLnBrk="0" latinLnBrk="0" hangingPunct="0">
              <a:spcBef>
                <a:spcPct val="20000"/>
              </a:spcBef>
              <a:buClr>
                <a:schemeClr val="tx1"/>
              </a:buClr>
              <a:buSzPct val="75000"/>
              <a:buFont typeface="Times New Roman" pitchFamily="-1" charset="0"/>
              <a:buChar char="•"/>
            </a:pPr>
            <a:r>
              <a:rPr kumimoji="0" lang="en-US" sz="2400" baseline="0">
                <a:latin typeface="Times New Roman" pitchFamily="-1" charset="0"/>
              </a:rPr>
              <a:t>Techniques:</a:t>
            </a:r>
            <a:r>
              <a:rPr kumimoji="0" lang="en-US" sz="2400" b="0" baseline="0">
                <a:latin typeface="Times New Roman" pitchFamily="-1" charset="0"/>
              </a:rPr>
              <a:t> </a:t>
            </a:r>
          </a:p>
          <a:p>
            <a:pPr marL="914400" lvl="1" indent="-457200" eaLnBrk="0" latinLnBrk="0" hangingPunct="0">
              <a:spcBef>
                <a:spcPct val="20000"/>
              </a:spcBef>
              <a:buClr>
                <a:schemeClr val="tx1"/>
              </a:buClr>
              <a:buSzPct val="75000"/>
              <a:buFont typeface="Times New Roman" pitchFamily="-1" charset="0"/>
              <a:buChar char="•"/>
            </a:pPr>
            <a:r>
              <a:rPr kumimoji="0" lang="en-US" sz="2400" b="0" baseline="0">
                <a:latin typeface="Times New Roman" pitchFamily="-1" charset="0"/>
              </a:rPr>
              <a:t>3D-Var</a:t>
            </a:r>
          </a:p>
          <a:p>
            <a:pPr marL="914400" lvl="1" indent="-457200" eaLnBrk="0" latinLnBrk="0" hangingPunct="0">
              <a:spcBef>
                <a:spcPct val="20000"/>
              </a:spcBef>
              <a:buClr>
                <a:schemeClr val="tx1"/>
              </a:buClr>
              <a:buSzPct val="75000"/>
              <a:buFont typeface="Times New Roman" pitchFamily="-1" charset="0"/>
              <a:buChar char="•"/>
            </a:pPr>
            <a:r>
              <a:rPr kumimoji="0" lang="en-US" sz="2400" b="0" baseline="0">
                <a:latin typeface="Times New Roman" pitchFamily="-1" charset="0"/>
              </a:rPr>
              <a:t>4D-Var (regional)</a:t>
            </a:r>
          </a:p>
          <a:p>
            <a:pPr marL="914400" lvl="1" indent="-457200" eaLnBrk="0" latinLnBrk="0" hangingPunct="0">
              <a:spcBef>
                <a:spcPct val="20000"/>
              </a:spcBef>
              <a:buClr>
                <a:schemeClr val="tx1"/>
              </a:buClr>
              <a:buSzPct val="75000"/>
              <a:buFont typeface="Times New Roman" pitchFamily="-1" charset="0"/>
              <a:buChar char="•"/>
            </a:pPr>
            <a:r>
              <a:rPr kumimoji="0" lang="en-US" sz="2400" b="0" baseline="0">
                <a:latin typeface="Times New Roman" pitchFamily="-1" charset="0"/>
              </a:rPr>
              <a:t>Ensemble DA </a:t>
            </a:r>
          </a:p>
          <a:p>
            <a:pPr marL="914400" lvl="1" indent="-457200" eaLnBrk="0" latinLnBrk="0" hangingPunct="0">
              <a:spcBef>
                <a:spcPct val="20000"/>
              </a:spcBef>
              <a:buClr>
                <a:schemeClr val="tx1"/>
              </a:buClr>
              <a:buSzPct val="75000"/>
              <a:buFont typeface="Times New Roman" pitchFamily="-1" charset="0"/>
              <a:buChar char="•"/>
            </a:pPr>
            <a:r>
              <a:rPr kumimoji="0" lang="en-US" sz="2400" b="0" baseline="0">
                <a:latin typeface="Times New Roman" pitchFamily="-1" charset="0"/>
              </a:rPr>
              <a:t>Hybrid Variational/Ensemble DA</a:t>
            </a:r>
          </a:p>
          <a:p>
            <a:pPr marL="457200" indent="-457200" eaLnBrk="0" latinLnBrk="0" hangingPunct="0">
              <a:spcBef>
                <a:spcPct val="20000"/>
              </a:spcBef>
              <a:buClr>
                <a:schemeClr val="tx1"/>
              </a:buClr>
              <a:buSzPct val="75000"/>
              <a:buFont typeface="Times New Roman" pitchFamily="-1" charset="0"/>
              <a:buChar char="•"/>
            </a:pPr>
            <a:r>
              <a:rPr kumimoji="0" lang="en-US" sz="2400" baseline="0">
                <a:latin typeface="Times New Roman" pitchFamily="-1" charset="0"/>
              </a:rPr>
              <a:t>Model:</a:t>
            </a:r>
            <a:r>
              <a:rPr kumimoji="0" lang="en-US" sz="2400" b="0" baseline="0">
                <a:latin typeface="Times New Roman" pitchFamily="-1" charset="0"/>
              </a:rPr>
              <a:t> WRF (ARW, NMM, Global)</a:t>
            </a:r>
            <a:endParaRPr kumimoji="0" lang="en-US" sz="2400" baseline="0">
              <a:latin typeface="Times New Roman" pitchFamily="-1" charset="0"/>
            </a:endParaRPr>
          </a:p>
          <a:p>
            <a:pPr marL="457200" indent="-457200" eaLnBrk="0" latinLnBrk="0" hangingPunct="0">
              <a:spcBef>
                <a:spcPct val="20000"/>
              </a:spcBef>
              <a:buClr>
                <a:schemeClr val="tx1"/>
              </a:buClr>
              <a:buSzPct val="75000"/>
              <a:buFont typeface="Times New Roman" pitchFamily="-1" charset="0"/>
              <a:buChar char="•"/>
            </a:pPr>
            <a:r>
              <a:rPr kumimoji="0" lang="en-US" sz="2400" baseline="0">
                <a:latin typeface="Times New Roman" pitchFamily="-1" charset="0"/>
              </a:rPr>
              <a:t>Observations: </a:t>
            </a:r>
            <a:r>
              <a:rPr kumimoji="0" lang="en-US" sz="2400" b="0" baseline="0">
                <a:latin typeface="Times New Roman" pitchFamily="-1" charset="0"/>
              </a:rPr>
              <a:t>Conv. + Sat. + Radar (+Bogus)</a:t>
            </a:r>
            <a:endParaRPr kumimoji="0" lang="en-US" sz="2800" b="0" baseline="0">
              <a:latin typeface="Times New Roman" pitchFamily="-1" charset="0"/>
            </a:endParaRPr>
          </a:p>
        </p:txBody>
      </p:sp>
    </p:spTree>
  </p:cSld>
  <p:clrMapOvr>
    <a:masterClrMapping/>
  </p:clrMapOvr>
  <p:transition>
    <p:zoom/>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2000" y="304800"/>
            <a:ext cx="7772400" cy="762000"/>
          </a:xfrm>
        </p:spPr>
        <p:txBody>
          <a:bodyPr/>
          <a:lstStyle/>
          <a:p>
            <a:pPr algn="l" eaLnBrk="1" hangingPunct="1"/>
            <a:r>
              <a:rPr lang="en-US" sz="3600" smtClean="0">
                <a:solidFill>
                  <a:schemeClr val="accent2"/>
                </a:solidFill>
                <a:ea typeface="Times New Roman" pitchFamily="-1" charset="0"/>
                <a:cs typeface="Times New Roman" pitchFamily="-1" charset="0"/>
              </a:rPr>
              <a:t>www.mmm.ucar.edu/wrf/users/wrfda</a:t>
            </a:r>
          </a:p>
        </p:txBody>
      </p:sp>
      <p:pic>
        <p:nvPicPr>
          <p:cNvPr id="37891" name="Picture 3" descr="dd.png"/>
          <p:cNvPicPr>
            <a:picLocks noChangeAspect="1"/>
          </p:cNvPicPr>
          <p:nvPr/>
        </p:nvPicPr>
        <p:blipFill>
          <a:blip r:embed="rId3"/>
          <a:srcRect/>
          <a:stretch>
            <a:fillRect/>
          </a:stretch>
        </p:blipFill>
        <p:spPr bwMode="auto">
          <a:xfrm>
            <a:off x="1905000" y="1219200"/>
            <a:ext cx="5221288" cy="4953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990600" y="228600"/>
            <a:ext cx="7010400" cy="838200"/>
          </a:xfrm>
        </p:spPr>
        <p:txBody>
          <a:bodyPr/>
          <a:lstStyle/>
          <a:p>
            <a:pPr eaLnBrk="1" hangingPunct="1"/>
            <a:r>
              <a:rPr lang="en-US" smtClean="0">
                <a:solidFill>
                  <a:srgbClr val="0000FF"/>
                </a:solidFill>
              </a:rPr>
              <a:t>Recent Tutorials at NCAR </a:t>
            </a:r>
            <a:r>
              <a:rPr lang="en-US" sz="2400" smtClean="0">
                <a:solidFill>
                  <a:srgbClr val="0000FF"/>
                </a:solidFill>
              </a:rPr>
              <a:t> </a:t>
            </a:r>
            <a:endParaRPr lang="en-US" smtClean="0"/>
          </a:p>
        </p:txBody>
      </p:sp>
      <p:sp>
        <p:nvSpPr>
          <p:cNvPr id="39939" name="Rectangle 3"/>
          <p:cNvSpPr>
            <a:spLocks noGrp="1" noChangeArrowheads="1"/>
          </p:cNvSpPr>
          <p:nvPr>
            <p:ph type="body" idx="1"/>
          </p:nvPr>
        </p:nvSpPr>
        <p:spPr>
          <a:xfrm>
            <a:off x="609600" y="1371600"/>
            <a:ext cx="5105400" cy="4267200"/>
          </a:xfrm>
        </p:spPr>
        <p:txBody>
          <a:bodyPr/>
          <a:lstStyle/>
          <a:p>
            <a:pPr marL="609600" indent="-609600" eaLnBrk="1" hangingPunct="1">
              <a:buFontTx/>
              <a:buAutoNum type="arabicPeriod"/>
            </a:pPr>
            <a:r>
              <a:rPr lang="en-US" sz="2000" smtClean="0"/>
              <a:t>WRFDA Overview</a:t>
            </a:r>
          </a:p>
          <a:p>
            <a:pPr marL="609600" indent="-609600" eaLnBrk="1" hangingPunct="1">
              <a:buFontTx/>
              <a:buAutoNum type="arabicPeriod"/>
            </a:pPr>
            <a:r>
              <a:rPr lang="en-US" sz="2000" smtClean="0"/>
              <a:t>Observation Pre-processing</a:t>
            </a:r>
          </a:p>
          <a:p>
            <a:pPr marL="609600" indent="-609600" eaLnBrk="1" hangingPunct="1">
              <a:buFontTx/>
              <a:buAutoNum type="arabicPeriod"/>
            </a:pPr>
            <a:r>
              <a:rPr lang="en-US" sz="2000" smtClean="0"/>
              <a:t>WRFDA System</a:t>
            </a:r>
          </a:p>
          <a:p>
            <a:pPr marL="609600" indent="-609600" eaLnBrk="1" hangingPunct="1">
              <a:buFontTx/>
              <a:buAutoNum type="arabicPeriod"/>
            </a:pPr>
            <a:r>
              <a:rPr lang="en-US" sz="2000" smtClean="0"/>
              <a:t>WRFDA Set-up, Run</a:t>
            </a:r>
          </a:p>
          <a:p>
            <a:pPr marL="609600" indent="-609600" eaLnBrk="1" hangingPunct="1">
              <a:buFontTx/>
              <a:buAutoNum type="arabicPeriod"/>
            </a:pPr>
            <a:r>
              <a:rPr lang="en-US" sz="2000" smtClean="0"/>
              <a:t>WRFDA Background Error Estimations</a:t>
            </a:r>
          </a:p>
          <a:p>
            <a:pPr marL="609600" indent="-609600" eaLnBrk="1" hangingPunct="1">
              <a:buFontTx/>
              <a:buAutoNum type="arabicPeriod"/>
            </a:pPr>
            <a:r>
              <a:rPr lang="en-US" sz="2000" smtClean="0"/>
              <a:t>Radar Data</a:t>
            </a:r>
          </a:p>
          <a:p>
            <a:pPr marL="609600" indent="-609600" eaLnBrk="1" hangingPunct="1">
              <a:buFontTx/>
              <a:buAutoNum type="arabicPeriod"/>
            </a:pPr>
            <a:r>
              <a:rPr lang="en-US" sz="2000" smtClean="0"/>
              <a:t>Satellite Data</a:t>
            </a:r>
          </a:p>
          <a:p>
            <a:pPr marL="609600" indent="-609600" eaLnBrk="1" hangingPunct="1">
              <a:buFontTx/>
              <a:buAutoNum type="arabicPeriod"/>
            </a:pPr>
            <a:r>
              <a:rPr lang="en-US" sz="2000" smtClean="0">
                <a:solidFill>
                  <a:srgbClr val="FF0000"/>
                </a:solidFill>
              </a:rPr>
              <a:t>WRF 4D-Var</a:t>
            </a:r>
          </a:p>
          <a:p>
            <a:pPr marL="609600" indent="-609600" eaLnBrk="1" hangingPunct="1">
              <a:buFontTx/>
              <a:buAutoNum type="arabicPeriod"/>
            </a:pPr>
            <a:r>
              <a:rPr lang="en-US" sz="2000" smtClean="0"/>
              <a:t>WRF Hybrid Data Assimilation System</a:t>
            </a:r>
          </a:p>
          <a:p>
            <a:pPr marL="609600" indent="-609600" eaLnBrk="1" hangingPunct="1">
              <a:buFontTx/>
              <a:buAutoNum type="arabicPeriod"/>
            </a:pPr>
            <a:r>
              <a:rPr lang="en-US" sz="2000" smtClean="0"/>
              <a:t>WRFDA Tools and Verification</a:t>
            </a:r>
          </a:p>
          <a:p>
            <a:pPr marL="609600" indent="-609600" eaLnBrk="1" hangingPunct="1">
              <a:buFontTx/>
              <a:buAutoNum type="arabicPeriod"/>
            </a:pPr>
            <a:r>
              <a:rPr lang="en-US" sz="2000" smtClean="0"/>
              <a:t>Observation Sensitivity</a:t>
            </a:r>
          </a:p>
        </p:txBody>
      </p:sp>
      <p:sp>
        <p:nvSpPr>
          <p:cNvPr id="39940" name="Rectangle 2"/>
          <p:cNvSpPr txBox="1">
            <a:spLocks noChangeArrowheads="1"/>
          </p:cNvSpPr>
          <p:nvPr/>
        </p:nvSpPr>
        <p:spPr bwMode="auto">
          <a:xfrm>
            <a:off x="5791200" y="1447800"/>
            <a:ext cx="1447800" cy="852488"/>
          </a:xfrm>
          <a:prstGeom prst="rect">
            <a:avLst/>
          </a:prstGeom>
          <a:noFill/>
          <a:ln w="9525">
            <a:noFill/>
            <a:miter lim="800000"/>
            <a:headEnd/>
            <a:tailEnd/>
          </a:ln>
        </p:spPr>
        <p:txBody>
          <a:bodyPr anchor="ctr">
            <a:prstTxWarp prst="textNoShape">
              <a:avLst/>
            </a:prstTxWarp>
          </a:bodyPr>
          <a:lstStyle/>
          <a:p>
            <a:pPr algn="ctr" latinLnBrk="0">
              <a:buFontTx/>
              <a:buNone/>
            </a:pPr>
            <a:r>
              <a:rPr kumimoji="0" lang="en-US" sz="2800" b="0" baseline="0">
                <a:solidFill>
                  <a:srgbClr val="000000"/>
                </a:solidFill>
                <a:latin typeface="Times New Roman" pitchFamily="-1" charset="0"/>
              </a:rPr>
              <a:t>Practice</a:t>
            </a:r>
          </a:p>
        </p:txBody>
      </p:sp>
      <p:sp>
        <p:nvSpPr>
          <p:cNvPr id="39941" name="Rectangle 3"/>
          <p:cNvSpPr txBox="1">
            <a:spLocks noChangeArrowheads="1"/>
          </p:cNvSpPr>
          <p:nvPr/>
        </p:nvSpPr>
        <p:spPr bwMode="auto">
          <a:xfrm>
            <a:off x="5791200" y="2133600"/>
            <a:ext cx="3352800" cy="3567113"/>
          </a:xfrm>
          <a:prstGeom prst="rect">
            <a:avLst/>
          </a:prstGeom>
          <a:noFill/>
          <a:ln w="9525">
            <a:noFill/>
            <a:miter lim="800000"/>
            <a:headEnd/>
            <a:tailEnd/>
          </a:ln>
        </p:spPr>
        <p:txBody>
          <a:bodyPr>
            <a:prstTxWarp prst="textNoShape">
              <a:avLst/>
            </a:prstTxWarp>
          </a:bodyPr>
          <a:lstStyle/>
          <a:p>
            <a:pPr marL="609600" indent="-609600" latinLnBrk="0">
              <a:spcBef>
                <a:spcPct val="20000"/>
              </a:spcBef>
              <a:buFontTx/>
              <a:buAutoNum type="arabicPeriod"/>
            </a:pPr>
            <a:r>
              <a:rPr kumimoji="0" lang="en-US" sz="2000" b="0" baseline="0">
                <a:solidFill>
                  <a:srgbClr val="000000"/>
                </a:solidFill>
                <a:latin typeface="Times New Roman" pitchFamily="-1" charset="0"/>
              </a:rPr>
              <a:t>obsproc</a:t>
            </a:r>
          </a:p>
          <a:p>
            <a:pPr marL="609600" indent="-609600" latinLnBrk="0">
              <a:spcBef>
                <a:spcPct val="20000"/>
              </a:spcBef>
              <a:buFontTx/>
              <a:buAutoNum type="arabicPeriod"/>
            </a:pPr>
            <a:r>
              <a:rPr kumimoji="0" lang="en-US" sz="2000" b="0" baseline="0">
                <a:latin typeface="Times New Roman" pitchFamily="-1" charset="0"/>
              </a:rPr>
              <a:t>wrfda (3D-Var)</a:t>
            </a:r>
          </a:p>
          <a:p>
            <a:pPr marL="609600" indent="-609600" latinLnBrk="0">
              <a:spcBef>
                <a:spcPct val="20000"/>
              </a:spcBef>
              <a:buFontTx/>
              <a:buAutoNum type="arabicPeriod"/>
            </a:pPr>
            <a:r>
              <a:rPr kumimoji="0" lang="en-US" sz="2000" b="0" baseline="0">
                <a:latin typeface="Times New Roman" pitchFamily="-1" charset="0"/>
              </a:rPr>
              <a:t>Single-ob tests</a:t>
            </a:r>
          </a:p>
          <a:p>
            <a:pPr marL="609600" indent="-609600" latinLnBrk="0">
              <a:spcBef>
                <a:spcPct val="20000"/>
              </a:spcBef>
              <a:buFontTx/>
              <a:buAutoNum type="arabicPeriod"/>
            </a:pPr>
            <a:r>
              <a:rPr kumimoji="0" lang="en-US" sz="2000" b="0" baseline="0">
                <a:latin typeface="Times New Roman" pitchFamily="-1" charset="0"/>
              </a:rPr>
              <a:t>Gen_be</a:t>
            </a:r>
          </a:p>
          <a:p>
            <a:pPr marL="609600" indent="-609600" latinLnBrk="0">
              <a:spcBef>
                <a:spcPct val="20000"/>
              </a:spcBef>
              <a:buFontTx/>
              <a:buAutoNum type="arabicPeriod"/>
            </a:pPr>
            <a:r>
              <a:rPr kumimoji="0" lang="en-US" sz="2000" b="0" baseline="0">
                <a:latin typeface="Times New Roman" pitchFamily="-1" charset="0"/>
              </a:rPr>
              <a:t>Radar</a:t>
            </a:r>
          </a:p>
          <a:p>
            <a:pPr marL="609600" indent="-609600" latinLnBrk="0">
              <a:spcBef>
                <a:spcPct val="20000"/>
              </a:spcBef>
              <a:buFontTx/>
              <a:buAutoNum type="arabicPeriod"/>
            </a:pPr>
            <a:r>
              <a:rPr kumimoji="0" lang="en-US" sz="2000" b="0" baseline="0">
                <a:latin typeface="Times New Roman" pitchFamily="-1" charset="0"/>
              </a:rPr>
              <a:t>Radiance</a:t>
            </a:r>
          </a:p>
          <a:p>
            <a:pPr marL="609600" indent="-609600" latinLnBrk="0">
              <a:spcBef>
                <a:spcPct val="20000"/>
              </a:spcBef>
              <a:buFontTx/>
              <a:buAutoNum type="arabicPeriod"/>
            </a:pPr>
            <a:r>
              <a:rPr kumimoji="0" lang="en-US" sz="2000" b="0" baseline="0">
                <a:solidFill>
                  <a:srgbClr val="FF0000"/>
                </a:solidFill>
                <a:latin typeface="Times New Roman" pitchFamily="-1" charset="0"/>
              </a:rPr>
              <a:t>4D-Var</a:t>
            </a:r>
          </a:p>
          <a:p>
            <a:pPr marL="609600" indent="-609600" latinLnBrk="0">
              <a:spcBef>
                <a:spcPct val="20000"/>
              </a:spcBef>
              <a:buFontTx/>
              <a:buAutoNum type="arabicPeriod"/>
            </a:pPr>
            <a:r>
              <a:rPr kumimoji="0" lang="en-US" sz="2000" b="0" baseline="0">
                <a:latin typeface="Times New Roman" pitchFamily="-1" charset="0"/>
              </a:rPr>
              <a:t>Hybrid</a:t>
            </a:r>
          </a:p>
          <a:p>
            <a:pPr marL="609600" indent="-609600" latinLnBrk="0">
              <a:spcBef>
                <a:spcPct val="20000"/>
              </a:spcBef>
              <a:buFontTx/>
              <a:buAutoNum type="arabicPeriod"/>
            </a:pPr>
            <a:r>
              <a:rPr kumimoji="0" lang="en-US" sz="2000" b="0" baseline="0">
                <a:latin typeface="Times New Roman" pitchFamily="-1" charset="0"/>
              </a:rPr>
              <a:t>Advanced (optional)</a:t>
            </a:r>
          </a:p>
          <a:p>
            <a:pPr marL="609600" indent="-609600" latinLnBrk="0">
              <a:spcBef>
                <a:spcPct val="20000"/>
              </a:spcBef>
              <a:buFontTx/>
              <a:buAutoNum type="arabicPeriod"/>
            </a:pPr>
            <a:endParaRPr kumimoji="0" lang="en-US" sz="2000" b="0" baseline="0">
              <a:latin typeface="Times New Roman" pitchFamily="-1"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3"/>
          <p:cNvSpPr>
            <a:spLocks noGrp="1"/>
          </p:cNvSpPr>
          <p:nvPr>
            <p:ph type="title"/>
          </p:nvPr>
        </p:nvSpPr>
        <p:spPr>
          <a:xfrm>
            <a:off x="457200" y="274638"/>
            <a:ext cx="8229600" cy="1644650"/>
          </a:xfrm>
        </p:spPr>
        <p:txBody>
          <a:bodyPr/>
          <a:lstStyle/>
          <a:p>
            <a:pPr eaLnBrk="1" hangingPunct="1"/>
            <a:r>
              <a:rPr lang="en-US" sz="2400" b="1" smtClean="0">
                <a:solidFill>
                  <a:srgbClr val="0000FF"/>
                </a:solidFill>
              </a:rPr>
              <a:t>Observing System Simulation Experiment (OSSE)</a:t>
            </a:r>
            <a:br>
              <a:rPr lang="en-US" sz="2400" b="1" smtClean="0">
                <a:solidFill>
                  <a:srgbClr val="0000FF"/>
                </a:solidFill>
              </a:rPr>
            </a:br>
            <a:r>
              <a:rPr lang="en-US" sz="2400" smtClean="0">
                <a:solidFill>
                  <a:srgbClr val="0000FF"/>
                </a:solidFill>
              </a:rPr>
              <a:t>2010-09-11-00 +6h precipitation</a:t>
            </a:r>
            <a:br>
              <a:rPr lang="en-US" sz="2400" smtClean="0">
                <a:solidFill>
                  <a:srgbClr val="0000FF"/>
                </a:solidFill>
              </a:rPr>
            </a:br>
            <a:r>
              <a:rPr lang="en-US" sz="2400" smtClean="0">
                <a:solidFill>
                  <a:srgbClr val="0000FF"/>
                </a:solidFill>
              </a:rPr>
              <a:t> (IC and BC come from +12h forecast from 2010-09-10-12 NCEP FNL)</a:t>
            </a:r>
          </a:p>
        </p:txBody>
      </p:sp>
      <p:pic>
        <p:nvPicPr>
          <p:cNvPr id="41987" name="Picture 4" descr="rain_00-06.pdf"/>
          <p:cNvPicPr>
            <a:picLocks noChangeAspect="1"/>
          </p:cNvPicPr>
          <p:nvPr/>
        </p:nvPicPr>
        <p:blipFill>
          <a:blip r:embed="rId2"/>
          <a:srcRect l="15294" t="31818" r="16470" b="28181"/>
          <a:stretch>
            <a:fillRect/>
          </a:stretch>
        </p:blipFill>
        <p:spPr bwMode="auto">
          <a:xfrm>
            <a:off x="1752600" y="1752600"/>
            <a:ext cx="5992813" cy="454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57200" y="274638"/>
            <a:ext cx="8229600" cy="1801812"/>
          </a:xfrm>
        </p:spPr>
        <p:txBody>
          <a:bodyPr/>
          <a:lstStyle/>
          <a:p>
            <a:pPr eaLnBrk="1" hangingPunct="1"/>
            <a:r>
              <a:rPr lang="en-US" sz="3200" dirty="0" smtClean="0">
                <a:solidFill>
                  <a:srgbClr val="0000FF"/>
                </a:solidFill>
              </a:rPr>
              <a:t>Sample the hourly precipitation obs. </a:t>
            </a:r>
            <a:br>
              <a:rPr lang="en-US" sz="3200" dirty="0" smtClean="0">
                <a:solidFill>
                  <a:srgbClr val="0000FF"/>
                </a:solidFill>
              </a:rPr>
            </a:br>
            <a:r>
              <a:rPr lang="en-US" sz="3200" dirty="0" smtClean="0">
                <a:solidFill>
                  <a:srgbClr val="0000FF"/>
                </a:solidFill>
              </a:rPr>
              <a:t>based on the NA METAR  sta.(2066) </a:t>
            </a:r>
            <a:br>
              <a:rPr lang="en-US" sz="3200" dirty="0" smtClean="0">
                <a:solidFill>
                  <a:srgbClr val="0000FF"/>
                </a:solidFill>
              </a:rPr>
            </a:br>
            <a:r>
              <a:rPr lang="en-US" sz="3200" dirty="0" smtClean="0">
                <a:solidFill>
                  <a:srgbClr val="0000FF"/>
                </a:solidFill>
              </a:rPr>
              <a:t>+ random error (&lt;±1 mm)</a:t>
            </a:r>
          </a:p>
        </p:txBody>
      </p:sp>
      <p:pic>
        <p:nvPicPr>
          <p:cNvPr id="43011" name="Picture 2" descr="rain_00-06.pdf"/>
          <p:cNvPicPr>
            <a:picLocks/>
          </p:cNvPicPr>
          <p:nvPr/>
        </p:nvPicPr>
        <p:blipFill>
          <a:blip r:embed="rId2"/>
          <a:srcRect t="21819" b="22726"/>
          <a:stretch>
            <a:fillRect/>
          </a:stretch>
        </p:blipFill>
        <p:spPr bwMode="auto">
          <a:xfrm>
            <a:off x="1752600" y="1981200"/>
            <a:ext cx="5807075" cy="4178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7463" y="536575"/>
            <a:ext cx="4818063" cy="4252913"/>
            <a:chOff x="4325112" y="1547137"/>
            <a:chExt cx="4818888" cy="4251971"/>
          </a:xfrm>
        </p:grpSpPr>
        <p:pic>
          <p:nvPicPr>
            <p:cNvPr id="44043" name="Picture 3" descr="asrain_00-06.pdf"/>
            <p:cNvPicPr>
              <a:picLocks noChangeAspect="1"/>
            </p:cNvPicPr>
            <p:nvPr/>
          </p:nvPicPr>
          <p:blipFill>
            <a:blip r:embed="rId2"/>
            <a:srcRect t="13635" b="18182"/>
            <a:stretch>
              <a:fillRect/>
            </a:stretch>
          </p:blipFill>
          <p:spPr bwMode="auto">
            <a:xfrm>
              <a:off x="4325112" y="1547137"/>
              <a:ext cx="4818888" cy="4251971"/>
            </a:xfrm>
            <a:prstGeom prst="rect">
              <a:avLst/>
            </a:prstGeom>
            <a:noFill/>
            <a:ln w="9525">
              <a:noFill/>
              <a:miter lim="800000"/>
              <a:headEnd/>
              <a:tailEnd/>
            </a:ln>
          </p:spPr>
        </p:pic>
        <p:sp>
          <p:nvSpPr>
            <p:cNvPr id="8" name="TextBox 7"/>
            <p:cNvSpPr txBox="1"/>
            <p:nvPr/>
          </p:nvSpPr>
          <p:spPr>
            <a:xfrm>
              <a:off x="5117411" y="4273858"/>
              <a:ext cx="708146" cy="253944"/>
            </a:xfrm>
            <a:prstGeom prst="rect">
              <a:avLst/>
            </a:prstGeom>
            <a:noFill/>
          </p:spPr>
          <p:txBody>
            <a:bodyPr>
              <a:spAutoFit/>
            </a:bodyPr>
            <a:lstStyle/>
            <a:p>
              <a:pPr>
                <a:buFont typeface="Times" charset="0"/>
                <a:buNone/>
                <a:defRPr/>
              </a:pPr>
              <a:r>
                <a:rPr lang="en-US" sz="1050" dirty="0">
                  <a:latin typeface="Times" charset="0"/>
                  <a:ea typeface="굴림" charset="-127"/>
                  <a:cs typeface="굴림" charset="-127"/>
                </a:rPr>
                <a:t>4dvar</a:t>
              </a:r>
            </a:p>
          </p:txBody>
        </p:sp>
      </p:grpSp>
      <p:sp>
        <p:nvSpPr>
          <p:cNvPr id="44035" name="Title 1"/>
          <p:cNvSpPr>
            <a:spLocks noGrp="1"/>
          </p:cNvSpPr>
          <p:nvPr>
            <p:ph type="title"/>
          </p:nvPr>
        </p:nvSpPr>
        <p:spPr>
          <a:xfrm>
            <a:off x="457200" y="84138"/>
            <a:ext cx="8229600" cy="889000"/>
          </a:xfrm>
        </p:spPr>
        <p:txBody>
          <a:bodyPr/>
          <a:lstStyle/>
          <a:p>
            <a:pPr eaLnBrk="1" hangingPunct="1"/>
            <a:r>
              <a:rPr lang="en-US" smtClean="0">
                <a:solidFill>
                  <a:srgbClr val="0000FF"/>
                </a:solidFill>
              </a:rPr>
              <a:t>+6h total precipitation simulations</a:t>
            </a:r>
          </a:p>
        </p:txBody>
      </p:sp>
      <p:grpSp>
        <p:nvGrpSpPr>
          <p:cNvPr id="3" name="Group 9"/>
          <p:cNvGrpSpPr>
            <a:grpSpLocks/>
          </p:cNvGrpSpPr>
          <p:nvPr/>
        </p:nvGrpSpPr>
        <p:grpSpPr bwMode="auto">
          <a:xfrm>
            <a:off x="4518025" y="536575"/>
            <a:ext cx="4741863" cy="4184650"/>
            <a:chOff x="0" y="1547137"/>
            <a:chExt cx="4741164" cy="4183391"/>
          </a:xfrm>
        </p:grpSpPr>
        <p:pic>
          <p:nvPicPr>
            <p:cNvPr id="44041" name="Picture 2" descr="control_00-06.pdf"/>
            <p:cNvPicPr>
              <a:picLocks noChangeAspect="1"/>
            </p:cNvPicPr>
            <p:nvPr/>
          </p:nvPicPr>
          <p:blipFill>
            <a:blip r:embed="rId3"/>
            <a:srcRect t="13635" b="18182"/>
            <a:stretch>
              <a:fillRect/>
            </a:stretch>
          </p:blipFill>
          <p:spPr bwMode="auto">
            <a:xfrm>
              <a:off x="0" y="1547137"/>
              <a:ext cx="4741164" cy="4183391"/>
            </a:xfrm>
            <a:prstGeom prst="rect">
              <a:avLst/>
            </a:prstGeom>
            <a:noFill/>
            <a:ln w="9525">
              <a:noFill/>
              <a:miter lim="800000"/>
              <a:headEnd/>
              <a:tailEnd/>
            </a:ln>
          </p:spPr>
        </p:pic>
        <p:sp>
          <p:nvSpPr>
            <p:cNvPr id="6" name="TextBox 5"/>
            <p:cNvSpPr txBox="1"/>
            <p:nvPr/>
          </p:nvSpPr>
          <p:spPr>
            <a:xfrm>
              <a:off x="755539" y="4273641"/>
              <a:ext cx="709508" cy="253924"/>
            </a:xfrm>
            <a:prstGeom prst="rect">
              <a:avLst/>
            </a:prstGeom>
            <a:noFill/>
          </p:spPr>
          <p:txBody>
            <a:bodyPr>
              <a:spAutoFit/>
            </a:bodyPr>
            <a:lstStyle/>
            <a:p>
              <a:pPr>
                <a:buFont typeface="Times" charset="0"/>
                <a:buNone/>
                <a:defRPr/>
              </a:pPr>
              <a:r>
                <a:rPr lang="en-US" sz="1050" dirty="0">
                  <a:latin typeface="Times" charset="0"/>
                  <a:ea typeface="굴림" charset="-127"/>
                  <a:cs typeface="굴림" charset="-127"/>
                </a:rPr>
                <a:t>control</a:t>
              </a:r>
            </a:p>
          </p:txBody>
        </p:sp>
      </p:grpSp>
      <p:grpSp>
        <p:nvGrpSpPr>
          <p:cNvPr id="4" name="Group 11"/>
          <p:cNvGrpSpPr/>
          <p:nvPr/>
        </p:nvGrpSpPr>
        <p:grpSpPr>
          <a:xfrm>
            <a:off x="2441022" y="3577118"/>
            <a:ext cx="4720112" cy="3173868"/>
            <a:chOff x="2381108" y="3684132"/>
            <a:chExt cx="4720112" cy="3173868"/>
          </a:xfrm>
          <a:solidFill>
            <a:schemeClr val="bg1"/>
          </a:solidFill>
        </p:grpSpPr>
        <p:pic>
          <p:nvPicPr>
            <p:cNvPr id="5" name="Picture 4" descr="rain_00-06.pdf"/>
            <p:cNvPicPr>
              <a:picLocks noChangeAspect="1"/>
            </p:cNvPicPr>
            <p:nvPr/>
          </p:nvPicPr>
          <p:blipFill>
            <a:blip r:embed="rId4"/>
            <a:srcRect l="15294" t="30909" r="16471" b="33636"/>
            <a:stretch>
              <a:fillRect/>
            </a:stretch>
          </p:blipFill>
          <p:spPr>
            <a:xfrm>
              <a:off x="2381108" y="3684132"/>
              <a:ext cx="4720112" cy="3173868"/>
            </a:xfrm>
            <a:prstGeom prst="rect">
              <a:avLst/>
            </a:prstGeom>
            <a:grpFill/>
          </p:spPr>
        </p:pic>
        <p:sp>
          <p:nvSpPr>
            <p:cNvPr id="7" name="TextBox 6"/>
            <p:cNvSpPr txBox="1"/>
            <p:nvPr/>
          </p:nvSpPr>
          <p:spPr>
            <a:xfrm>
              <a:off x="3025681" y="6276725"/>
              <a:ext cx="436265" cy="253916"/>
            </a:xfrm>
            <a:prstGeom prst="rect">
              <a:avLst/>
            </a:prstGeom>
            <a:grpFill/>
          </p:spPr>
          <p:txBody>
            <a:bodyPr>
              <a:spAutoFit/>
            </a:bodyPr>
            <a:lstStyle/>
            <a:p>
              <a:pPr>
                <a:buFont typeface="Times" charset="0"/>
                <a:buNone/>
                <a:defRPr/>
              </a:pPr>
              <a:r>
                <a:rPr lang="en-US" sz="1050" dirty="0" err="1">
                  <a:latin typeface="Times" charset="0"/>
                  <a:ea typeface="굴림" charset="-127"/>
                  <a:cs typeface="굴림" charset="-127"/>
                </a:rPr>
                <a:t>obs</a:t>
              </a:r>
              <a:endParaRPr lang="en-US" sz="1050" dirty="0">
                <a:latin typeface="Times" charset="0"/>
                <a:ea typeface="굴림" charset="-127"/>
                <a:cs typeface="굴림" charset="-127"/>
              </a:endParaRPr>
            </a:p>
          </p:txBody>
        </p:sp>
      </p:grpSp>
      <p:sp>
        <p:nvSpPr>
          <p:cNvPr id="44038" name="TextBox 8"/>
          <p:cNvSpPr txBox="1">
            <a:spLocks noChangeArrowheads="1"/>
          </p:cNvSpPr>
          <p:nvPr/>
        </p:nvSpPr>
        <p:spPr bwMode="auto">
          <a:xfrm>
            <a:off x="677863" y="1233488"/>
            <a:ext cx="963612" cy="379412"/>
          </a:xfrm>
          <a:prstGeom prst="rect">
            <a:avLst/>
          </a:prstGeom>
          <a:noFill/>
          <a:ln w="9525">
            <a:noFill/>
            <a:miter lim="800000"/>
            <a:headEnd/>
            <a:tailEnd/>
          </a:ln>
        </p:spPr>
        <p:txBody>
          <a:bodyPr>
            <a:prstTxWarp prst="textNoShape">
              <a:avLst/>
            </a:prstTxWarp>
            <a:spAutoFit/>
          </a:bodyPr>
          <a:lstStyle/>
          <a:p>
            <a:r>
              <a:rPr lang="en-US" sz="2800"/>
              <a:t>4DVAR</a:t>
            </a:r>
          </a:p>
        </p:txBody>
      </p:sp>
      <p:sp>
        <p:nvSpPr>
          <p:cNvPr id="44039" name="TextBox 8"/>
          <p:cNvSpPr txBox="1">
            <a:spLocks noChangeArrowheads="1"/>
          </p:cNvSpPr>
          <p:nvPr/>
        </p:nvSpPr>
        <p:spPr bwMode="auto">
          <a:xfrm>
            <a:off x="5257800" y="1219200"/>
            <a:ext cx="1219200" cy="379413"/>
          </a:xfrm>
          <a:prstGeom prst="rect">
            <a:avLst/>
          </a:prstGeom>
          <a:noFill/>
          <a:ln w="9525">
            <a:noFill/>
            <a:miter lim="800000"/>
            <a:headEnd/>
            <a:tailEnd/>
          </a:ln>
        </p:spPr>
        <p:txBody>
          <a:bodyPr>
            <a:prstTxWarp prst="textNoShape">
              <a:avLst/>
            </a:prstTxWarp>
            <a:spAutoFit/>
          </a:bodyPr>
          <a:lstStyle/>
          <a:p>
            <a:r>
              <a:rPr lang="en-US" sz="2800"/>
              <a:t>Control</a:t>
            </a:r>
          </a:p>
        </p:txBody>
      </p:sp>
      <p:sp>
        <p:nvSpPr>
          <p:cNvPr id="44040" name="TextBox 8"/>
          <p:cNvSpPr txBox="1">
            <a:spLocks noChangeArrowheads="1"/>
          </p:cNvSpPr>
          <p:nvPr/>
        </p:nvSpPr>
        <p:spPr bwMode="auto">
          <a:xfrm>
            <a:off x="3200400" y="4191000"/>
            <a:ext cx="963613" cy="379413"/>
          </a:xfrm>
          <a:prstGeom prst="rect">
            <a:avLst/>
          </a:prstGeom>
          <a:noFill/>
          <a:ln w="9525">
            <a:noFill/>
            <a:miter lim="800000"/>
            <a:headEnd/>
            <a:tailEnd/>
          </a:ln>
        </p:spPr>
        <p:txBody>
          <a:bodyPr>
            <a:prstTxWarp prst="textNoShape">
              <a:avLst/>
            </a:prstTxWarp>
            <a:spAutoFit/>
          </a:bodyPr>
          <a:lstStyle/>
          <a:p>
            <a:r>
              <a:rPr lang="en-US" sz="2800"/>
              <a:t>“OBS”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0" name="TextBox 17"/>
          <p:cNvSpPr txBox="1">
            <a:spLocks noChangeArrowheads="1"/>
          </p:cNvSpPr>
          <p:nvPr/>
        </p:nvSpPr>
        <p:spPr bwMode="auto">
          <a:xfrm>
            <a:off x="914400" y="304800"/>
            <a:ext cx="7162800" cy="641350"/>
          </a:xfrm>
          <a:prstGeom prst="rect">
            <a:avLst/>
          </a:prstGeom>
          <a:noFill/>
          <a:ln w="9525">
            <a:noFill/>
            <a:miter lim="800000"/>
            <a:headEnd/>
            <a:tailEnd/>
          </a:ln>
        </p:spPr>
        <p:txBody>
          <a:bodyPr>
            <a:prstTxWarp prst="textNoShape">
              <a:avLst/>
            </a:prstTxWarp>
            <a:spAutoFit/>
          </a:bodyPr>
          <a:lstStyle/>
          <a:p>
            <a:pPr algn="ctr"/>
            <a:r>
              <a:rPr lang="en-US" sz="3600" baseline="0">
                <a:solidFill>
                  <a:srgbClr val="0000FF"/>
                </a:solidFill>
                <a:latin typeface="Times New Roman" pitchFamily="-1" charset="0"/>
              </a:rPr>
              <a:t>A short list of 4D-Var issues</a:t>
            </a:r>
            <a:endParaRPr lang="en-US" sz="4400">
              <a:solidFill>
                <a:srgbClr val="0000FF"/>
              </a:solidFill>
              <a:latin typeface="Times New Roman" pitchFamily="-1" charset="0"/>
            </a:endParaRPr>
          </a:p>
        </p:txBody>
      </p:sp>
      <p:graphicFrame>
        <p:nvGraphicFramePr>
          <p:cNvPr id="45058" name="Object 4"/>
          <p:cNvGraphicFramePr>
            <a:graphicFrameLocks noChangeAspect="1"/>
          </p:cNvGraphicFramePr>
          <p:nvPr/>
        </p:nvGraphicFramePr>
        <p:xfrm>
          <a:off x="1052513" y="1827213"/>
          <a:ext cx="7631112" cy="3665537"/>
        </p:xfrm>
        <a:graphic>
          <a:graphicData uri="http://schemas.openxmlformats.org/presentationml/2006/ole">
            <p:oleObj spid="_x0000_s45058" name="Equation" r:id="rId4" imgW="3149600" imgH="1562100" progId="">
              <p:embed/>
            </p:oleObj>
          </a:graphicData>
        </a:graphic>
      </p:graphicFrame>
      <p:graphicFrame>
        <p:nvGraphicFramePr>
          <p:cNvPr id="45059" name="Object 3"/>
          <p:cNvGraphicFramePr>
            <a:graphicFrameLocks noChangeAspect="1"/>
          </p:cNvGraphicFramePr>
          <p:nvPr/>
        </p:nvGraphicFramePr>
        <p:xfrm>
          <a:off x="855663" y="914400"/>
          <a:ext cx="7126287" cy="622300"/>
        </p:xfrm>
        <a:graphic>
          <a:graphicData uri="http://schemas.openxmlformats.org/presentationml/2006/ole">
            <p:oleObj spid="_x0000_s45059" name="Equation" r:id="rId5" imgW="4813300" imgH="419100" progId="">
              <p:embed/>
            </p:oleObj>
          </a:graphicData>
        </a:graphic>
      </p:graphicFrame>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ChangeArrowheads="1"/>
          </p:cNvSpPr>
          <p:nvPr/>
        </p:nvSpPr>
        <p:spPr bwMode="auto">
          <a:xfrm>
            <a:off x="609600" y="1066800"/>
            <a:ext cx="8305800" cy="5181600"/>
          </a:xfrm>
          <a:prstGeom prst="rect">
            <a:avLst/>
          </a:prstGeom>
          <a:noFill/>
          <a:ln w="12700">
            <a:noFill/>
            <a:miter lim="800000"/>
            <a:headEnd/>
            <a:tailEnd/>
          </a:ln>
        </p:spPr>
        <p:txBody>
          <a:bodyPr lIns="90488" tIns="44450" rIns="90488" bIns="44450">
            <a:prstTxWarp prst="textNoShape">
              <a:avLst/>
            </a:prstTxWarp>
          </a:bodyPr>
          <a:lstStyle/>
          <a:p>
            <a:pPr marL="457200" indent="-457200" eaLnBrk="0" latinLnBrk="0" hangingPunct="0">
              <a:spcBef>
                <a:spcPct val="20000"/>
              </a:spcBef>
              <a:buClr>
                <a:schemeClr val="tx1"/>
              </a:buClr>
              <a:buSzPct val="75000"/>
              <a:buFont typeface="Arial" pitchFamily="-1" charset="0"/>
              <a:buChar char="•"/>
            </a:pPr>
            <a:r>
              <a:rPr kumimoji="0" lang="en-US" sz="3600" b="0" baseline="0" dirty="0">
                <a:latin typeface="Times New Roman" pitchFamily="-1" charset="0"/>
              </a:rPr>
              <a:t>4D-Var formulation and</a:t>
            </a:r>
            <a:r>
              <a:rPr kumimoji="0" lang="en-US" sz="3600" b="0" baseline="0" dirty="0" smtClean="0">
                <a:latin typeface="Times New Roman" pitchFamily="-1" charset="0"/>
              </a:rPr>
              <a:t> “why regional?”</a:t>
            </a:r>
          </a:p>
          <a:p>
            <a:pPr marL="457200" indent="-457200" eaLnBrk="0" latinLnBrk="0" hangingPunct="0">
              <a:spcBef>
                <a:spcPct val="20000"/>
              </a:spcBef>
              <a:buClr>
                <a:schemeClr val="tx1"/>
              </a:buClr>
              <a:buSzPct val="75000"/>
              <a:buFont typeface="Arial" pitchFamily="-1" charset="0"/>
              <a:buChar char="•"/>
            </a:pPr>
            <a:r>
              <a:rPr kumimoji="0" lang="en-US" sz="3600" b="0" baseline="0" dirty="0">
                <a:latin typeface="Times New Roman" pitchFamily="-1" charset="0"/>
              </a:rPr>
              <a:t>The WRFDA approach</a:t>
            </a:r>
            <a:endParaRPr kumimoji="0" lang="en-US" sz="3600" b="0" baseline="0" dirty="0" smtClean="0">
              <a:latin typeface="Times New Roman" pitchFamily="-1" charset="0"/>
            </a:endParaRPr>
          </a:p>
          <a:p>
            <a:pPr marL="457200" indent="-457200" eaLnBrk="0" latinLnBrk="0" hangingPunct="0">
              <a:spcBef>
                <a:spcPct val="20000"/>
              </a:spcBef>
              <a:buClr>
                <a:schemeClr val="tx1"/>
              </a:buClr>
              <a:buSzPct val="75000"/>
              <a:buFont typeface="Arial" pitchFamily="-1" charset="0"/>
              <a:buChar char="•"/>
            </a:pPr>
            <a:r>
              <a:rPr kumimoji="0" lang="en-US" sz="3600" b="0" baseline="0" dirty="0" smtClean="0">
                <a:latin typeface="Times New Roman" pitchFamily="-1" charset="0"/>
              </a:rPr>
              <a:t>Issues specific to regional </a:t>
            </a:r>
            <a:r>
              <a:rPr kumimoji="0" lang="en-US" sz="3600" b="0" baseline="0" dirty="0">
                <a:latin typeface="Times New Roman" pitchFamily="-1" charset="0"/>
              </a:rPr>
              <a:t>4D-</a:t>
            </a:r>
            <a:r>
              <a:rPr kumimoji="0" lang="en-US" sz="3600" b="0" baseline="0" dirty="0" smtClean="0">
                <a:latin typeface="Times New Roman" pitchFamily="-1" charset="0"/>
              </a:rPr>
              <a:t>Var</a:t>
            </a:r>
          </a:p>
          <a:p>
            <a:pPr marL="457200" indent="-457200" eaLnBrk="0" latinLnBrk="0" hangingPunct="0">
              <a:spcBef>
                <a:spcPct val="20000"/>
              </a:spcBef>
              <a:buClr>
                <a:schemeClr val="tx1"/>
              </a:buClr>
              <a:buSzPct val="75000"/>
              <a:buFont typeface="Arial" pitchFamily="-1" charset="0"/>
              <a:buChar char="•"/>
            </a:pPr>
            <a:r>
              <a:rPr kumimoji="0" lang="en-US" sz="3600" b="0" baseline="0" dirty="0">
                <a:latin typeface="Times New Roman" pitchFamily="-1" charset="0"/>
              </a:rPr>
              <a:t>Summary</a:t>
            </a:r>
            <a:endParaRPr kumimoji="0" lang="en-US" sz="3200" b="0" baseline="0" dirty="0">
              <a:latin typeface="Times New Roman" pitchFamily="-1" charset="0"/>
            </a:endParaRPr>
          </a:p>
        </p:txBody>
      </p:sp>
      <p:sp>
        <p:nvSpPr>
          <p:cNvPr id="18435" name="Rectangle 3"/>
          <p:cNvSpPr>
            <a:spLocks noGrp="1" noChangeArrowheads="1"/>
          </p:cNvSpPr>
          <p:nvPr>
            <p:ph type="title" idx="4294967295"/>
          </p:nvPr>
        </p:nvSpPr>
        <p:spPr>
          <a:xfrm>
            <a:off x="533400" y="228600"/>
            <a:ext cx="7772400" cy="912813"/>
          </a:xfrm>
        </p:spPr>
        <p:txBody>
          <a:bodyPr/>
          <a:lstStyle/>
          <a:p>
            <a:pPr eaLnBrk="1" hangingPunct="1"/>
            <a:r>
              <a:rPr lang="en-US" b="1">
                <a:solidFill>
                  <a:srgbClr val="0000FF"/>
                </a:solidFill>
              </a:rPr>
              <a:t>Outline</a:t>
            </a:r>
            <a:endParaRPr lang="en-US"/>
          </a:p>
        </p:txBody>
      </p:sp>
      <p:sp>
        <p:nvSpPr>
          <p:cNvPr id="18436" name="Rectangle 4"/>
          <p:cNvSpPr>
            <a:spLocks noChangeArrowheads="1"/>
          </p:cNvSpPr>
          <p:nvPr/>
        </p:nvSpPr>
        <p:spPr bwMode="auto">
          <a:xfrm>
            <a:off x="6470650" y="6324600"/>
            <a:ext cx="184150" cy="26035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1026"/>
          <p:cNvSpPr>
            <a:spLocks noGrp="1" noChangeArrowheads="1"/>
          </p:cNvSpPr>
          <p:nvPr>
            <p:ph type="title"/>
          </p:nvPr>
        </p:nvSpPr>
        <p:spPr>
          <a:xfrm>
            <a:off x="304800" y="228600"/>
            <a:ext cx="5410200" cy="457200"/>
          </a:xfrm>
        </p:spPr>
        <p:txBody>
          <a:bodyPr/>
          <a:lstStyle/>
          <a:p>
            <a:pPr eaLnBrk="1" hangingPunct="1"/>
            <a:r>
              <a:rPr lang="en-US" sz="3200" b="1">
                <a:solidFill>
                  <a:srgbClr val="0000FF"/>
                </a:solidFill>
              </a:rPr>
              <a:t>(WRFDA) Observations, y</a:t>
            </a:r>
            <a:endParaRPr lang="en-US" sz="2800" b="1">
              <a:solidFill>
                <a:schemeClr val="tx1"/>
              </a:solidFill>
            </a:endParaRPr>
          </a:p>
        </p:txBody>
      </p:sp>
      <p:sp>
        <p:nvSpPr>
          <p:cNvPr id="47107" name="Rectangle 1027"/>
          <p:cNvSpPr>
            <a:spLocks noGrp="1" noChangeArrowheads="1"/>
          </p:cNvSpPr>
          <p:nvPr>
            <p:ph type="body" idx="1"/>
          </p:nvPr>
        </p:nvSpPr>
        <p:spPr>
          <a:xfrm>
            <a:off x="914400" y="685800"/>
            <a:ext cx="7620000" cy="5486400"/>
          </a:xfrm>
          <a:noFill/>
        </p:spPr>
        <p:txBody>
          <a:bodyPr/>
          <a:lstStyle/>
          <a:p>
            <a:pPr algn="just" eaLnBrk="1" hangingPunct="1">
              <a:lnSpc>
                <a:spcPct val="90000"/>
              </a:lnSpc>
              <a:buFont typeface="Wingdings" pitchFamily="-1" charset="2"/>
              <a:buChar char="§"/>
            </a:pPr>
            <a:r>
              <a:rPr lang="en-US" sz="1600" b="1"/>
              <a:t>In-Situ:</a:t>
            </a:r>
            <a:endParaRPr lang="en-US" sz="1600"/>
          </a:p>
          <a:p>
            <a:pPr lvl="1" algn="just" eaLnBrk="1" hangingPunct="1">
              <a:lnSpc>
                <a:spcPct val="90000"/>
              </a:lnSpc>
              <a:buFontTx/>
              <a:buChar char="-"/>
            </a:pPr>
            <a:r>
              <a:rPr lang="en-US" sz="1600">
                <a:ea typeface="ＭＳ Ｐゴシック" pitchFamily="-1" charset="-128"/>
              </a:rPr>
              <a:t>Surface (SYNOP, METAR, SHIP, BUOY).</a:t>
            </a:r>
          </a:p>
          <a:p>
            <a:pPr lvl="1" algn="just" eaLnBrk="1" hangingPunct="1">
              <a:lnSpc>
                <a:spcPct val="90000"/>
              </a:lnSpc>
              <a:buFontTx/>
              <a:buChar char="-"/>
            </a:pPr>
            <a:r>
              <a:rPr lang="en-US" sz="1600">
                <a:ea typeface="ＭＳ Ｐゴシック" pitchFamily="-1" charset="-128"/>
              </a:rPr>
              <a:t>Upper air (TEMP, PIBAL, AIREP, ACARS, TAMDAR).</a:t>
            </a:r>
            <a:endParaRPr lang="en-US" sz="2400">
              <a:ea typeface="ＭＳ Ｐゴシック" pitchFamily="-1" charset="-128"/>
            </a:endParaRPr>
          </a:p>
          <a:p>
            <a:pPr eaLnBrk="1" hangingPunct="1">
              <a:lnSpc>
                <a:spcPct val="90000"/>
              </a:lnSpc>
            </a:pPr>
            <a:r>
              <a:rPr lang="en-US" sz="1600" b="1"/>
              <a:t>Remotely sensed retrievals:</a:t>
            </a:r>
          </a:p>
          <a:p>
            <a:pPr lvl="1" algn="just" eaLnBrk="1" hangingPunct="1">
              <a:lnSpc>
                <a:spcPct val="90000"/>
              </a:lnSpc>
              <a:buFontTx/>
              <a:buChar char="-"/>
            </a:pPr>
            <a:r>
              <a:rPr lang="en-US" sz="1600">
                <a:ea typeface="ＭＳ Ｐゴシック" pitchFamily="-1" charset="-128"/>
              </a:rPr>
              <a:t>Atmospheric Motion Vectors (geo/polar).</a:t>
            </a:r>
          </a:p>
          <a:p>
            <a:pPr lvl="1" algn="just" eaLnBrk="1" hangingPunct="1">
              <a:lnSpc>
                <a:spcPct val="90000"/>
              </a:lnSpc>
              <a:buFontTx/>
              <a:buChar char="-"/>
            </a:pPr>
            <a:r>
              <a:rPr lang="en-US" sz="1600">
                <a:ea typeface="ＭＳ Ｐゴシック" pitchFamily="-1" charset="-128"/>
              </a:rPr>
              <a:t>SATEM thickness.</a:t>
            </a:r>
          </a:p>
          <a:p>
            <a:pPr lvl="1" algn="just" eaLnBrk="1" hangingPunct="1">
              <a:lnSpc>
                <a:spcPct val="90000"/>
              </a:lnSpc>
              <a:buFontTx/>
              <a:buChar char="-"/>
            </a:pPr>
            <a:r>
              <a:rPr lang="en-US" sz="1600">
                <a:ea typeface="ＭＳ Ｐゴシック" pitchFamily="-1" charset="-128"/>
              </a:rPr>
              <a:t>Ground-based GPS Total Precipitable Water/Zenith Total Delay.</a:t>
            </a:r>
          </a:p>
          <a:p>
            <a:pPr lvl="1" algn="just" eaLnBrk="1" hangingPunct="1">
              <a:lnSpc>
                <a:spcPct val="90000"/>
              </a:lnSpc>
              <a:buFontTx/>
              <a:buChar char="-"/>
            </a:pPr>
            <a:r>
              <a:rPr lang="en-US" sz="1600">
                <a:ea typeface="ＭＳ Ｐゴシック" pitchFamily="-1" charset="-128"/>
              </a:rPr>
              <a:t>SSM/I oceanic surface wind speed and TPW.</a:t>
            </a:r>
          </a:p>
          <a:p>
            <a:pPr lvl="1" algn="just" eaLnBrk="1" hangingPunct="1">
              <a:lnSpc>
                <a:spcPct val="90000"/>
              </a:lnSpc>
              <a:buFontTx/>
              <a:buChar char="-"/>
            </a:pPr>
            <a:r>
              <a:rPr lang="en-US" sz="1600">
                <a:ea typeface="ＭＳ Ｐゴシック" pitchFamily="-1" charset="-128"/>
              </a:rPr>
              <a:t>Scatterometer oceanic surface winds.</a:t>
            </a:r>
          </a:p>
          <a:p>
            <a:pPr lvl="1" algn="just" eaLnBrk="1" hangingPunct="1">
              <a:lnSpc>
                <a:spcPct val="90000"/>
              </a:lnSpc>
              <a:buFontTx/>
              <a:buChar char="-"/>
            </a:pPr>
            <a:r>
              <a:rPr lang="en-US" sz="1600">
                <a:ea typeface="ＭＳ Ｐゴシック" pitchFamily="-1" charset="-128"/>
              </a:rPr>
              <a:t>Wind Profiler.</a:t>
            </a:r>
          </a:p>
          <a:p>
            <a:pPr lvl="1" algn="just" eaLnBrk="1" hangingPunct="1">
              <a:lnSpc>
                <a:spcPct val="90000"/>
              </a:lnSpc>
              <a:buFontTx/>
              <a:buChar char="-"/>
            </a:pPr>
            <a:r>
              <a:rPr lang="en-US" sz="1600">
                <a:ea typeface="ＭＳ Ｐゴシック" pitchFamily="-1" charset="-128"/>
              </a:rPr>
              <a:t>Radar radial velocities and reflectivities.</a:t>
            </a:r>
          </a:p>
          <a:p>
            <a:pPr lvl="1" algn="just" eaLnBrk="1" hangingPunct="1">
              <a:lnSpc>
                <a:spcPct val="90000"/>
              </a:lnSpc>
              <a:buFontTx/>
              <a:buChar char="-"/>
            </a:pPr>
            <a:r>
              <a:rPr lang="en-US" sz="1600">
                <a:ea typeface="ＭＳ Ｐゴシック" pitchFamily="-1" charset="-128"/>
              </a:rPr>
              <a:t>Satellite temperature/humidity/thickness profiles.</a:t>
            </a:r>
          </a:p>
          <a:p>
            <a:pPr lvl="1" algn="just" eaLnBrk="1" hangingPunct="1">
              <a:lnSpc>
                <a:spcPct val="90000"/>
              </a:lnSpc>
              <a:buFontTx/>
              <a:buChar char="-"/>
            </a:pPr>
            <a:r>
              <a:rPr lang="en-US" sz="1600">
                <a:ea typeface="ＭＳ Ｐゴシック" pitchFamily="-1" charset="-128"/>
              </a:rPr>
              <a:t>GPS refractivity (e.g. COSMIC).</a:t>
            </a:r>
            <a:endParaRPr lang="en-US" sz="1600">
              <a:solidFill>
                <a:srgbClr val="FF0000"/>
              </a:solidFill>
              <a:ea typeface="ＭＳ Ｐゴシック" pitchFamily="-1" charset="-128"/>
            </a:endParaRPr>
          </a:p>
          <a:p>
            <a:pPr algn="just" eaLnBrk="1" hangingPunct="1">
              <a:lnSpc>
                <a:spcPct val="90000"/>
              </a:lnSpc>
              <a:buFont typeface="Wingdings" pitchFamily="-1" charset="2"/>
              <a:buChar char="§"/>
            </a:pPr>
            <a:r>
              <a:rPr lang="en-US" sz="1600" b="1"/>
              <a:t>Radiative Transfer (RTTOV or CRTM):</a:t>
            </a:r>
          </a:p>
          <a:p>
            <a:pPr lvl="1" eaLnBrk="1" hangingPunct="1">
              <a:lnSpc>
                <a:spcPct val="90000"/>
              </a:lnSpc>
            </a:pPr>
            <a:r>
              <a:rPr lang="en-US" sz="1400">
                <a:ea typeface="ＭＳ Ｐゴシック" pitchFamily="-1" charset="-128"/>
              </a:rPr>
              <a:t>HIRS    	from NOAA-16, NOAA-17, NOAA-18, METOP-2</a:t>
            </a:r>
          </a:p>
          <a:p>
            <a:pPr lvl="1" eaLnBrk="1" hangingPunct="1">
              <a:lnSpc>
                <a:spcPct val="90000"/>
              </a:lnSpc>
            </a:pPr>
            <a:r>
              <a:rPr lang="en-US" sz="1400">
                <a:ea typeface="ＭＳ Ｐゴシック" pitchFamily="-1" charset="-128"/>
              </a:rPr>
              <a:t>AMSU-A  	from NOAA-15, NOAA-16, NOAA-18, EOS-Aqua, METOP-2</a:t>
            </a:r>
          </a:p>
          <a:p>
            <a:pPr lvl="1" eaLnBrk="1" hangingPunct="1">
              <a:lnSpc>
                <a:spcPct val="90000"/>
              </a:lnSpc>
            </a:pPr>
            <a:r>
              <a:rPr lang="en-US" sz="1400">
                <a:ea typeface="ＭＳ Ｐゴシック" pitchFamily="-1" charset="-128"/>
              </a:rPr>
              <a:t>AMSU-B  	from NOAA-15, NOAA-16, NOAA-17</a:t>
            </a:r>
          </a:p>
          <a:p>
            <a:pPr lvl="1" eaLnBrk="1" hangingPunct="1">
              <a:lnSpc>
                <a:spcPct val="90000"/>
              </a:lnSpc>
            </a:pPr>
            <a:r>
              <a:rPr lang="en-US" sz="1400">
                <a:ea typeface="ＭＳ Ｐゴシック" pitchFamily="-1" charset="-128"/>
              </a:rPr>
              <a:t>MHS     	from NOAA-18, METOP-2</a:t>
            </a:r>
          </a:p>
          <a:p>
            <a:pPr lvl="1" eaLnBrk="1" hangingPunct="1">
              <a:lnSpc>
                <a:spcPct val="90000"/>
              </a:lnSpc>
            </a:pPr>
            <a:r>
              <a:rPr lang="en-US" sz="1400">
                <a:ea typeface="ＭＳ Ｐゴシック" pitchFamily="-1" charset="-128"/>
              </a:rPr>
              <a:t>AIRS    	from EOS-Aqua</a:t>
            </a:r>
          </a:p>
          <a:p>
            <a:pPr lvl="1" eaLnBrk="1" hangingPunct="1">
              <a:lnSpc>
                <a:spcPct val="90000"/>
              </a:lnSpc>
            </a:pPr>
            <a:r>
              <a:rPr lang="en-US" sz="1400">
                <a:ea typeface="ＭＳ Ｐゴシック" pitchFamily="-1" charset="-128"/>
              </a:rPr>
              <a:t>SSMIS   	from DMSP-16</a:t>
            </a:r>
          </a:p>
          <a:p>
            <a:pPr eaLnBrk="1" hangingPunct="1">
              <a:lnSpc>
                <a:spcPct val="90000"/>
              </a:lnSpc>
            </a:pPr>
            <a:endParaRPr lang="en-US" sz="1800"/>
          </a:p>
        </p:txBody>
      </p:sp>
      <p:sp>
        <p:nvSpPr>
          <p:cNvPr id="47108" name="Rectangle 1028"/>
          <p:cNvSpPr>
            <a:spLocks noChangeArrowheads="1"/>
          </p:cNvSpPr>
          <p:nvPr/>
        </p:nvSpPr>
        <p:spPr bwMode="auto">
          <a:xfrm>
            <a:off x="6553200" y="762000"/>
            <a:ext cx="2238375" cy="852488"/>
          </a:xfrm>
          <a:prstGeom prst="rect">
            <a:avLst/>
          </a:prstGeom>
          <a:noFill/>
          <a:ln w="9525">
            <a:noFill/>
            <a:miter lim="800000"/>
            <a:headEnd/>
            <a:tailEnd/>
          </a:ln>
        </p:spPr>
        <p:txBody>
          <a:bodyPr wrap="none">
            <a:prstTxWarp prst="textNoShape">
              <a:avLst/>
            </a:prstTxWarp>
            <a:spAutoFit/>
          </a:bodyPr>
          <a:lstStyle/>
          <a:p>
            <a:pPr marL="457200" indent="-457200" latinLnBrk="0">
              <a:lnSpc>
                <a:spcPct val="90000"/>
              </a:lnSpc>
              <a:spcBef>
                <a:spcPct val="20000"/>
              </a:spcBef>
              <a:buFontTx/>
              <a:buChar char="•"/>
            </a:pPr>
            <a:r>
              <a:rPr kumimoji="0" lang="en-US" baseline="0">
                <a:solidFill>
                  <a:srgbClr val="FF0000"/>
                </a:solidFill>
                <a:latin typeface="Times New Roman" pitchFamily="-1" charset="0"/>
              </a:rPr>
              <a:t>Bogus: </a:t>
            </a:r>
            <a:endParaRPr kumimoji="0" lang="en-US" sz="2800" b="0" baseline="0">
              <a:solidFill>
                <a:srgbClr val="FF0000"/>
              </a:solidFill>
              <a:latin typeface="Times New Roman" pitchFamily="-1" charset="0"/>
            </a:endParaRPr>
          </a:p>
          <a:p>
            <a:pPr marL="914400" lvl="1" indent="-457200" latinLnBrk="0">
              <a:lnSpc>
                <a:spcPct val="90000"/>
              </a:lnSpc>
              <a:spcBef>
                <a:spcPct val="20000"/>
              </a:spcBef>
              <a:buFont typeface="Arial" pitchFamily="-1" charset="0"/>
              <a:buChar char="–"/>
            </a:pPr>
            <a:r>
              <a:rPr kumimoji="0" lang="en-US" b="0" baseline="0">
                <a:solidFill>
                  <a:srgbClr val="FF0000"/>
                </a:solidFill>
                <a:latin typeface="Times New Roman" pitchFamily="-1" charset="0"/>
              </a:rPr>
              <a:t>TC bogus.</a:t>
            </a:r>
          </a:p>
          <a:p>
            <a:pPr marL="914400" lvl="1" indent="-457200" latinLnBrk="0">
              <a:lnSpc>
                <a:spcPct val="90000"/>
              </a:lnSpc>
              <a:spcBef>
                <a:spcPct val="20000"/>
              </a:spcBef>
              <a:buFont typeface="Arial" pitchFamily="-1" charset="0"/>
              <a:buChar char="–"/>
            </a:pPr>
            <a:r>
              <a:rPr kumimoji="0" lang="en-US" b="0" baseline="0">
                <a:solidFill>
                  <a:srgbClr val="FF0000"/>
                </a:solidFill>
                <a:latin typeface="Times New Roman" pitchFamily="-1" charset="0"/>
              </a:rPr>
              <a:t>Global bogus.</a:t>
            </a:r>
            <a:endParaRPr kumimoji="0" lang="en-US" b="0" baseline="0">
              <a:latin typeface="Times New Roman" pitchFamily="-1" charset="0"/>
            </a:endParaRPr>
          </a:p>
        </p:txBody>
      </p:sp>
      <p:sp>
        <p:nvSpPr>
          <p:cNvPr id="47109" name="Rectangle 1029"/>
          <p:cNvSpPr>
            <a:spLocks noChangeArrowheads="1"/>
          </p:cNvSpPr>
          <p:nvPr/>
        </p:nvSpPr>
        <p:spPr bwMode="auto">
          <a:xfrm>
            <a:off x="6477000" y="685800"/>
            <a:ext cx="2438400" cy="1066800"/>
          </a:xfrm>
          <a:prstGeom prst="rect">
            <a:avLst/>
          </a:prstGeom>
          <a:noFill/>
          <a:ln w="28575">
            <a:solidFill>
              <a:srgbClr val="FF0000"/>
            </a:solidFill>
            <a:prstDash val="dash"/>
            <a:miter lim="800000"/>
            <a:headEnd/>
            <a:tailEnd/>
          </a:ln>
        </p:spPr>
        <p:txBody>
          <a:bodyPr anchor="ctr">
            <a:prstTxWarp prst="textNoShape">
              <a:avLst/>
            </a:prstTxWarp>
            <a:spAutoFit/>
          </a:bodyPr>
          <a:lstStyle/>
          <a:p>
            <a:endParaRPr lang="en-US"/>
          </a:p>
        </p:txBody>
      </p:sp>
    </p:spTree>
  </p:cSld>
  <p:clrMapOvr>
    <a:masterClrMapping/>
  </p:clrMapOvr>
  <p:transition>
    <p:zoom/>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1667" name="Rectangle 1027"/>
          <p:cNvSpPr>
            <a:spLocks noGrp="1" noChangeArrowheads="1"/>
          </p:cNvSpPr>
          <p:nvPr>
            <p:ph type="body" idx="1"/>
          </p:nvPr>
        </p:nvSpPr>
        <p:spPr>
          <a:xfrm>
            <a:off x="533400" y="1066800"/>
            <a:ext cx="8229600" cy="5029200"/>
          </a:xfrm>
        </p:spPr>
        <p:txBody>
          <a:bodyPr/>
          <a:lstStyle/>
          <a:p>
            <a:pPr eaLnBrk="1" hangingPunct="1">
              <a:lnSpc>
                <a:spcPct val="90000"/>
              </a:lnSpc>
              <a:buFontTx/>
              <a:buNone/>
            </a:pPr>
            <a:r>
              <a:rPr lang="en-US" sz="2400" i="1"/>
              <a:t>H</a:t>
            </a:r>
            <a:r>
              <a:rPr lang="en-US" sz="2400"/>
              <a:t> maps variables from “model space” to “observation space”</a:t>
            </a:r>
          </a:p>
          <a:p>
            <a:pPr eaLnBrk="1" hangingPunct="1">
              <a:lnSpc>
                <a:spcPct val="90000"/>
              </a:lnSpc>
              <a:buFontTx/>
              <a:buNone/>
            </a:pPr>
            <a:r>
              <a:rPr lang="en-US" sz="2400"/>
              <a:t>                                                     </a:t>
            </a:r>
            <a:r>
              <a:rPr lang="en-US" sz="2400" b="1"/>
              <a:t>x                            y</a:t>
            </a:r>
            <a:endParaRPr lang="en-US" sz="2400"/>
          </a:p>
          <a:p>
            <a:pPr lvl="1" eaLnBrk="1" hangingPunct="1">
              <a:lnSpc>
                <a:spcPct val="110000"/>
              </a:lnSpc>
            </a:pPr>
            <a:r>
              <a:rPr lang="en-US" sz="2000">
                <a:ea typeface="ＭＳ Ｐゴシック" pitchFamily="-1" charset="-128"/>
              </a:rPr>
              <a:t>Interpolations from model grids to observation locations</a:t>
            </a:r>
          </a:p>
          <a:p>
            <a:pPr lvl="1" eaLnBrk="1" hangingPunct="1">
              <a:lnSpc>
                <a:spcPct val="110000"/>
              </a:lnSpc>
            </a:pPr>
            <a:r>
              <a:rPr lang="en-US" sz="2000">
                <a:ea typeface="ＭＳ Ｐゴシック" pitchFamily="-1" charset="-128"/>
              </a:rPr>
              <a:t>Extrapolations using PBL schemes</a:t>
            </a:r>
          </a:p>
          <a:p>
            <a:pPr lvl="1" eaLnBrk="1" hangingPunct="1">
              <a:lnSpc>
                <a:spcPct val="110000"/>
              </a:lnSpc>
            </a:pPr>
            <a:r>
              <a:rPr lang="en-US" sz="2000">
                <a:solidFill>
                  <a:srgbClr val="FF0000"/>
                </a:solidFill>
                <a:ea typeface="ＭＳ Ｐゴシック" pitchFamily="-1" charset="-128"/>
              </a:rPr>
              <a:t>Time integration using full NWP models (4D-Var in generalized form)</a:t>
            </a:r>
            <a:endParaRPr lang="en-US" sz="2000">
              <a:ea typeface="ＭＳ Ｐゴシック" pitchFamily="-1" charset="-128"/>
            </a:endParaRPr>
          </a:p>
          <a:p>
            <a:pPr lvl="1" eaLnBrk="1" hangingPunct="1">
              <a:lnSpc>
                <a:spcPct val="110000"/>
              </a:lnSpc>
            </a:pPr>
            <a:r>
              <a:rPr lang="en-US" sz="2000">
                <a:ea typeface="ＭＳ Ｐゴシック" pitchFamily="-1" charset="-128"/>
              </a:rPr>
              <a:t>Transformations of model variables (</a:t>
            </a:r>
            <a:r>
              <a:rPr lang="en-US" sz="2000" i="1">
                <a:ea typeface="ＭＳ Ｐゴシック" pitchFamily="-1" charset="-128"/>
              </a:rPr>
              <a:t>u, v, T, q, p</a:t>
            </a:r>
            <a:r>
              <a:rPr lang="en-US" sz="2000" i="1" baseline="-25000">
                <a:ea typeface="ＭＳ Ｐゴシック" pitchFamily="-1" charset="-128"/>
              </a:rPr>
              <a:t>s</a:t>
            </a:r>
            <a:r>
              <a:rPr lang="en-US" sz="2000">
                <a:ea typeface="ＭＳ Ｐゴシック" pitchFamily="-1" charset="-128"/>
              </a:rPr>
              <a:t>, etc.) to “indirect” observations (e.g. satellite radiance, radar radial winds, etc.)</a:t>
            </a:r>
          </a:p>
          <a:p>
            <a:pPr lvl="2" eaLnBrk="1" hangingPunct="1">
              <a:lnSpc>
                <a:spcPct val="110000"/>
              </a:lnSpc>
            </a:pPr>
            <a:r>
              <a:rPr lang="en-US" sz="1800">
                <a:ea typeface="ＭＳ Ｐゴシック" pitchFamily="-1" charset="-128"/>
              </a:rPr>
              <a:t>Simple relations like PW, radial wind, refractivity, …</a:t>
            </a:r>
          </a:p>
          <a:p>
            <a:pPr lvl="2" eaLnBrk="1" hangingPunct="1">
              <a:lnSpc>
                <a:spcPct val="110000"/>
              </a:lnSpc>
            </a:pPr>
            <a:r>
              <a:rPr lang="en-US" sz="1800">
                <a:ea typeface="ＭＳ Ｐゴシック" pitchFamily="-1" charset="-128"/>
              </a:rPr>
              <a:t>Radar reflectivity</a:t>
            </a:r>
          </a:p>
          <a:p>
            <a:pPr lvl="2" eaLnBrk="1" hangingPunct="1">
              <a:lnSpc>
                <a:spcPct val="140000"/>
              </a:lnSpc>
            </a:pPr>
            <a:r>
              <a:rPr lang="en-US" sz="1800">
                <a:ea typeface="ＭＳ Ｐゴシック" pitchFamily="-1" charset="-128"/>
              </a:rPr>
              <a:t>Radiative transfer models </a:t>
            </a:r>
          </a:p>
          <a:p>
            <a:pPr lvl="2" eaLnBrk="1" hangingPunct="1">
              <a:lnSpc>
                <a:spcPct val="140000"/>
              </a:lnSpc>
            </a:pPr>
            <a:r>
              <a:rPr lang="en-US" sz="1800">
                <a:ea typeface="ＭＳ Ｐゴシック" pitchFamily="-1" charset="-128"/>
              </a:rPr>
              <a:t>Precipitation using simple or complex models</a:t>
            </a:r>
          </a:p>
          <a:p>
            <a:pPr lvl="2" eaLnBrk="1" hangingPunct="1">
              <a:lnSpc>
                <a:spcPct val="110000"/>
              </a:lnSpc>
            </a:pPr>
            <a:r>
              <a:rPr lang="en-US" sz="1800">
                <a:ea typeface="ＭＳ Ｐゴシック" pitchFamily="-1" charset="-128"/>
              </a:rPr>
              <a:t>…</a:t>
            </a:r>
          </a:p>
          <a:p>
            <a:pPr algn="r" eaLnBrk="1" hangingPunct="1">
              <a:lnSpc>
                <a:spcPct val="110000"/>
              </a:lnSpc>
              <a:buFontTx/>
              <a:buNone/>
            </a:pPr>
            <a:r>
              <a:rPr lang="en-US" sz="2400">
                <a:solidFill>
                  <a:srgbClr val="0000FF"/>
                </a:solidFill>
              </a:rPr>
              <a:t>!!! Need </a:t>
            </a:r>
            <a:r>
              <a:rPr lang="en-US" sz="2400" i="1">
                <a:solidFill>
                  <a:srgbClr val="0000FF"/>
                </a:solidFill>
              </a:rPr>
              <a:t>H</a:t>
            </a:r>
            <a:r>
              <a:rPr lang="en-US" sz="2400">
                <a:solidFill>
                  <a:srgbClr val="0000FF"/>
                </a:solidFill>
              </a:rPr>
              <a:t>, </a:t>
            </a:r>
            <a:r>
              <a:rPr lang="en-US" sz="2400" b="1">
                <a:solidFill>
                  <a:srgbClr val="0000FF"/>
                </a:solidFill>
              </a:rPr>
              <a:t>H</a:t>
            </a:r>
            <a:r>
              <a:rPr lang="en-US" sz="2400">
                <a:solidFill>
                  <a:srgbClr val="0000FF"/>
                </a:solidFill>
              </a:rPr>
              <a:t> and </a:t>
            </a:r>
            <a:r>
              <a:rPr lang="en-US" sz="2400" b="1">
                <a:solidFill>
                  <a:srgbClr val="0000FF"/>
                </a:solidFill>
              </a:rPr>
              <a:t>H</a:t>
            </a:r>
            <a:r>
              <a:rPr lang="en-US" sz="2400" baseline="30000">
                <a:solidFill>
                  <a:srgbClr val="0000FF"/>
                </a:solidFill>
              </a:rPr>
              <a:t>T</a:t>
            </a:r>
            <a:r>
              <a:rPr lang="en-US" sz="2400">
                <a:solidFill>
                  <a:srgbClr val="0000FF"/>
                </a:solidFill>
              </a:rPr>
              <a:t>, not </a:t>
            </a:r>
            <a:r>
              <a:rPr lang="en-US" sz="2400" b="1">
                <a:solidFill>
                  <a:srgbClr val="0000FF"/>
                </a:solidFill>
              </a:rPr>
              <a:t>H</a:t>
            </a:r>
            <a:r>
              <a:rPr lang="en-US" sz="2400" baseline="30000">
                <a:solidFill>
                  <a:srgbClr val="0000FF"/>
                </a:solidFill>
              </a:rPr>
              <a:t>-1 </a:t>
            </a:r>
            <a:r>
              <a:rPr lang="en-US" sz="2400">
                <a:solidFill>
                  <a:srgbClr val="0000FF"/>
                </a:solidFill>
              </a:rPr>
              <a:t>!!!</a:t>
            </a:r>
            <a:r>
              <a:rPr lang="en-US" sz="2400"/>
              <a:t> </a:t>
            </a:r>
          </a:p>
        </p:txBody>
      </p:sp>
      <p:sp>
        <p:nvSpPr>
          <p:cNvPr id="2161666" name="Rectangle 1026"/>
          <p:cNvSpPr>
            <a:spLocks noGrp="1" noChangeArrowheads="1"/>
          </p:cNvSpPr>
          <p:nvPr>
            <p:ph type="title"/>
          </p:nvPr>
        </p:nvSpPr>
        <p:spPr>
          <a:xfrm>
            <a:off x="762000" y="304800"/>
            <a:ext cx="7772400" cy="1143000"/>
          </a:xfrm>
        </p:spPr>
        <p:txBody>
          <a:bodyPr/>
          <a:lstStyle/>
          <a:p>
            <a:pPr eaLnBrk="1" hangingPunct="1">
              <a:lnSpc>
                <a:spcPct val="150000"/>
              </a:lnSpc>
            </a:pPr>
            <a:r>
              <a:rPr kumimoji="1" lang="en-US" sz="4800" i="1" baseline="30000">
                <a:solidFill>
                  <a:srgbClr val="0000FF"/>
                </a:solidFill>
                <a:latin typeface="Times" pitchFamily="-1" charset="0"/>
                <a:ea typeface="굴림" pitchFamily="-1" charset="-127"/>
                <a:cs typeface="굴림" pitchFamily="-1" charset="-127"/>
              </a:rPr>
              <a:t>H</a:t>
            </a:r>
            <a:r>
              <a:rPr kumimoji="1" lang="en-US" sz="4800" baseline="30000">
                <a:solidFill>
                  <a:srgbClr val="0000FF"/>
                </a:solidFill>
                <a:latin typeface="Times" pitchFamily="-1" charset="0"/>
                <a:ea typeface="굴림" pitchFamily="-1" charset="-127"/>
                <a:cs typeface="굴림" pitchFamily="-1" charset="-127"/>
              </a:rPr>
              <a:t> - Observation operator</a:t>
            </a:r>
          </a:p>
        </p:txBody>
      </p:sp>
      <p:graphicFrame>
        <p:nvGraphicFramePr>
          <p:cNvPr id="2161668" name="Object 2"/>
          <p:cNvGraphicFramePr>
            <a:graphicFrameLocks noChangeAspect="1"/>
          </p:cNvGraphicFramePr>
          <p:nvPr/>
        </p:nvGraphicFramePr>
        <p:xfrm>
          <a:off x="3581400" y="4191000"/>
          <a:ext cx="2871788" cy="282575"/>
        </p:xfrm>
        <a:graphic>
          <a:graphicData uri="http://schemas.openxmlformats.org/presentationml/2006/ole">
            <p:oleObj spid="_x0000_s49154" name="Equation" r:id="rId4" imgW="2082800" imgH="203200" progId="">
              <p:embed/>
            </p:oleObj>
          </a:graphicData>
        </a:graphic>
      </p:graphicFrame>
      <p:graphicFrame>
        <p:nvGraphicFramePr>
          <p:cNvPr id="2161669" name="Object 3"/>
          <p:cNvGraphicFramePr>
            <a:graphicFrameLocks noChangeAspect="1"/>
          </p:cNvGraphicFramePr>
          <p:nvPr/>
        </p:nvGraphicFramePr>
        <p:xfrm>
          <a:off x="4495800" y="4495800"/>
          <a:ext cx="2819400" cy="596900"/>
        </p:xfrm>
        <a:graphic>
          <a:graphicData uri="http://schemas.openxmlformats.org/presentationml/2006/ole">
            <p:oleObj spid="_x0000_s49155" name="Equation" r:id="rId5" imgW="2032397" imgH="432197" progId="">
              <p:embed/>
            </p:oleObj>
          </a:graphicData>
        </a:graphic>
      </p:graphicFrame>
      <p:sp>
        <p:nvSpPr>
          <p:cNvPr id="2161670" name="Line 1030"/>
          <p:cNvSpPr>
            <a:spLocks noChangeShapeType="1"/>
          </p:cNvSpPr>
          <p:nvPr/>
        </p:nvSpPr>
        <p:spPr bwMode="auto">
          <a:xfrm>
            <a:off x="5181600" y="1676400"/>
            <a:ext cx="1295400" cy="0"/>
          </a:xfrm>
          <a:prstGeom prst="line">
            <a:avLst/>
          </a:prstGeom>
          <a:noFill/>
          <a:ln w="38100" cmpd="dbl">
            <a:solidFill>
              <a:schemeClr val="tx1"/>
            </a:solidFill>
            <a:round/>
            <a:headEnd/>
            <a:tailEnd type="triangle" w="med" len="med"/>
          </a:ln>
        </p:spPr>
        <p:txBody>
          <a:bodyPr wrap="none" anchor="ctr">
            <a:prstTxWarp prst="textNoShape">
              <a:avLst/>
            </a:prstTxWarp>
            <a:spAutoFit/>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6166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616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61667">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616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61667">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61667">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61667">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61667">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61667">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61667">
                                            <p:txEl>
                                              <p:pRg st="7" end="7"/>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6166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61667">
                                            <p:txEl>
                                              <p:pRg st="8" end="8"/>
                                            </p:txEl>
                                          </p:spTgt>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6166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161667">
                                            <p:txEl>
                                              <p:pRg st="9" end="9"/>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161667">
                                            <p:txEl>
                                              <p:pRg st="10" end="10"/>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161667">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1667" grpId="0" build="p"/>
      <p:bldP spid="2161666" grpId="0"/>
      <p:bldP spid="216167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838200" y="152400"/>
            <a:ext cx="7767638" cy="838200"/>
          </a:xfrm>
          <a:prstGeom prst="rect">
            <a:avLst/>
          </a:prstGeom>
          <a:noFill/>
          <a:ln w="9525">
            <a:noFill/>
            <a:miter lim="800000"/>
            <a:headEnd/>
            <a:tailEnd/>
          </a:ln>
        </p:spPr>
        <p:txBody>
          <a:bodyPr lIns="90000" tIns="46800" rIns="90000" bIns="46800" anchor="ctr">
            <a:prstTxWarp prst="textNoShape">
              <a:avLst/>
            </a:prstTxWarp>
          </a:bodyPr>
          <a:lstStyle/>
          <a:p>
            <a:pPr algn="ctr" defTabSz="449263" latinLnBrk="0">
              <a:buFontTx/>
              <a:buNone/>
            </a:pPr>
            <a:r>
              <a:rPr kumimoji="0" lang="en-US" sz="4000" b="0" baseline="0">
                <a:solidFill>
                  <a:schemeClr val="accent2"/>
                </a:solidFill>
                <a:latin typeface="Times New Roman" pitchFamily="-1" charset="0"/>
              </a:rPr>
              <a:t>4D-Var</a:t>
            </a:r>
            <a:endParaRPr kumimoji="0" lang="en-US" sz="4400" b="0" baseline="0">
              <a:solidFill>
                <a:schemeClr val="tx2"/>
              </a:solidFill>
              <a:latin typeface="Times New Roman" pitchFamily="-1" charset="0"/>
            </a:endParaRPr>
          </a:p>
        </p:txBody>
      </p:sp>
      <p:sp>
        <p:nvSpPr>
          <p:cNvPr id="75779" name="Rectangle 3"/>
          <p:cNvSpPr>
            <a:spLocks noChangeArrowheads="1"/>
          </p:cNvSpPr>
          <p:nvPr/>
        </p:nvSpPr>
        <p:spPr bwMode="auto">
          <a:xfrm>
            <a:off x="838200" y="1066800"/>
            <a:ext cx="7767638" cy="4876800"/>
          </a:xfrm>
          <a:prstGeom prst="rect">
            <a:avLst/>
          </a:prstGeom>
          <a:noFill/>
          <a:ln w="9525">
            <a:noFill/>
            <a:miter lim="800000"/>
            <a:headEnd/>
            <a:tailEnd/>
          </a:ln>
        </p:spPr>
        <p:txBody>
          <a:bodyPr lIns="90000" tIns="46800" rIns="90000" bIns="46800">
            <a:prstTxWarp prst="textNoShape">
              <a:avLst/>
            </a:prstTxWarp>
          </a:bodyPr>
          <a:lstStyle/>
          <a:p>
            <a:pPr marL="609600" indent="-609600" defTabSz="449263" latinLnBrk="0">
              <a:lnSpc>
                <a:spcPct val="90000"/>
              </a:lnSpc>
              <a:spcBef>
                <a:spcPct val="20000"/>
              </a:spcBef>
              <a:buFontTx/>
              <a:buChar char="•"/>
            </a:pPr>
            <a:r>
              <a:rPr kumimoji="0" lang="en-US" sz="3200" b="0" baseline="0" dirty="0">
                <a:latin typeface="Times New Roman" pitchFamily="-1" charset="0"/>
              </a:rPr>
              <a:t>Use observations over a time interval, which suits most asynoptic data and use tendency information from observations.</a:t>
            </a:r>
          </a:p>
          <a:p>
            <a:pPr marL="609600" indent="-609600" defTabSz="449263" latinLnBrk="0">
              <a:lnSpc>
                <a:spcPct val="90000"/>
              </a:lnSpc>
              <a:spcBef>
                <a:spcPct val="20000"/>
              </a:spcBef>
              <a:buFontTx/>
              <a:buChar char="•"/>
            </a:pPr>
            <a:r>
              <a:rPr kumimoji="0" lang="en-US" sz="3200" b="0" baseline="0" dirty="0">
                <a:solidFill>
                  <a:schemeClr val="bg2"/>
                </a:solidFill>
                <a:latin typeface="Times New Roman" pitchFamily="-1" charset="0"/>
              </a:rPr>
              <a:t>Use a forecast model as a constraint, which enhances the dynamic balance of the analysis.</a:t>
            </a:r>
          </a:p>
          <a:p>
            <a:pPr marL="609600" indent="-609600" defTabSz="449263" latinLnBrk="0">
              <a:lnSpc>
                <a:spcPct val="90000"/>
              </a:lnSpc>
              <a:spcBef>
                <a:spcPct val="20000"/>
              </a:spcBef>
              <a:buFontTx/>
              <a:buChar char="•"/>
            </a:pPr>
            <a:r>
              <a:rPr kumimoji="0" lang="en-US" sz="3200" b="0" baseline="0" dirty="0">
                <a:solidFill>
                  <a:schemeClr val="bg2"/>
                </a:solidFill>
                <a:latin typeface="Times New Roman" pitchFamily="-1" charset="0"/>
              </a:rPr>
              <a:t>Implicitly use flow-dependent background errors, which ensures the analysis quality for </a:t>
            </a:r>
            <a:r>
              <a:rPr kumimoji="0" lang="en-US" sz="3200" b="0" baseline="0" dirty="0" smtClean="0">
                <a:solidFill>
                  <a:schemeClr val="bg2"/>
                </a:solidFill>
                <a:latin typeface="Times New Roman" pitchFamily="-1" charset="0"/>
              </a:rPr>
              <a:t>fast-developing </a:t>
            </a:r>
            <a:r>
              <a:rPr kumimoji="0" lang="en-US" sz="3200" b="0" baseline="0" dirty="0">
                <a:solidFill>
                  <a:schemeClr val="bg2"/>
                </a:solidFill>
                <a:latin typeface="Times New Roman" pitchFamily="-1" charset="0"/>
              </a:rPr>
              <a:t>weather systems.</a:t>
            </a:r>
          </a:p>
          <a:p>
            <a:pPr marL="609600" indent="-609600" defTabSz="449263" latinLnBrk="0">
              <a:lnSpc>
                <a:spcPct val="90000"/>
              </a:lnSpc>
              <a:spcBef>
                <a:spcPct val="20000"/>
              </a:spcBef>
              <a:buFontTx/>
              <a:buChar char="•"/>
            </a:pPr>
            <a:r>
              <a:rPr kumimoji="0" lang="en-US" sz="3200" b="0" baseline="0" dirty="0">
                <a:solidFill>
                  <a:schemeClr val="bg2"/>
                </a:solidFill>
                <a:latin typeface="Times New Roman" pitchFamily="-1" charset="0"/>
              </a:rPr>
              <a:t>NOT easy to build and maintain!</a:t>
            </a:r>
            <a:endParaRPr kumimoji="0" lang="en-US" sz="3200" b="0" baseline="0" dirty="0">
              <a:latin typeface="Times New Roman" pitchFamily="-1"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1106" name="Picture 2"/>
          <p:cNvPicPr>
            <a:picLocks noChangeAspect="1" noChangeArrowheads="1"/>
          </p:cNvPicPr>
          <p:nvPr/>
        </p:nvPicPr>
        <p:blipFill>
          <a:blip r:embed="rId4"/>
          <a:srcRect/>
          <a:stretch>
            <a:fillRect/>
          </a:stretch>
        </p:blipFill>
        <p:spPr bwMode="auto">
          <a:xfrm>
            <a:off x="1797050" y="850900"/>
            <a:ext cx="5549900" cy="5156200"/>
          </a:xfrm>
          <a:prstGeom prst="rect">
            <a:avLst/>
          </a:prstGeom>
          <a:noFill/>
          <a:ln w="9525">
            <a:noFill/>
            <a:miter lim="800000"/>
            <a:headEnd/>
            <a:tailEnd/>
          </a:ln>
        </p:spPr>
      </p:pic>
      <p:pic>
        <p:nvPicPr>
          <p:cNvPr id="1711107" name="Picture 3"/>
          <p:cNvPicPr>
            <a:picLocks noChangeAspect="1" noChangeArrowheads="1"/>
          </p:cNvPicPr>
          <p:nvPr/>
        </p:nvPicPr>
        <p:blipFill>
          <a:blip r:embed="rId5"/>
          <a:srcRect/>
          <a:stretch>
            <a:fillRect/>
          </a:stretch>
        </p:blipFill>
        <p:spPr bwMode="auto">
          <a:xfrm>
            <a:off x="1733550" y="908050"/>
            <a:ext cx="5676900" cy="5041900"/>
          </a:xfrm>
          <a:prstGeom prst="rect">
            <a:avLst/>
          </a:prstGeom>
          <a:noFill/>
          <a:ln w="9525">
            <a:noFill/>
            <a:miter lim="800000"/>
            <a:headEnd/>
            <a:tailEnd/>
          </a:ln>
        </p:spPr>
      </p:pic>
      <p:pic>
        <p:nvPicPr>
          <p:cNvPr id="1711108" name="Picture 4"/>
          <p:cNvPicPr>
            <a:picLocks noChangeAspect="1" noChangeArrowheads="1"/>
          </p:cNvPicPr>
          <p:nvPr/>
        </p:nvPicPr>
        <p:blipFill>
          <a:blip r:embed="rId6"/>
          <a:srcRect/>
          <a:stretch>
            <a:fillRect/>
          </a:stretch>
        </p:blipFill>
        <p:spPr bwMode="auto">
          <a:xfrm>
            <a:off x="1746250" y="882650"/>
            <a:ext cx="5651500" cy="5092700"/>
          </a:xfrm>
          <a:prstGeom prst="rect">
            <a:avLst/>
          </a:prstGeom>
          <a:noFill/>
          <a:ln w="9525">
            <a:noFill/>
            <a:miter lim="800000"/>
            <a:headEnd/>
            <a:tailEnd/>
          </a:ln>
        </p:spPr>
      </p:pic>
      <p:pic>
        <p:nvPicPr>
          <p:cNvPr id="1711109" name="Picture 5"/>
          <p:cNvPicPr>
            <a:picLocks noChangeAspect="1" noChangeArrowheads="1"/>
          </p:cNvPicPr>
          <p:nvPr/>
        </p:nvPicPr>
        <p:blipFill>
          <a:blip r:embed="rId7"/>
          <a:srcRect/>
          <a:stretch>
            <a:fillRect/>
          </a:stretch>
        </p:blipFill>
        <p:spPr bwMode="auto">
          <a:xfrm>
            <a:off x="1746250" y="908050"/>
            <a:ext cx="5651500" cy="5041900"/>
          </a:xfrm>
          <a:prstGeom prst="rect">
            <a:avLst/>
          </a:prstGeom>
          <a:noFill/>
          <a:ln w="9525">
            <a:noFill/>
            <a:miter lim="800000"/>
            <a:headEnd/>
            <a:tailEnd/>
          </a:ln>
        </p:spPr>
      </p:pic>
      <p:pic>
        <p:nvPicPr>
          <p:cNvPr id="1711110" name="Picture 6"/>
          <p:cNvPicPr>
            <a:picLocks noChangeAspect="1" noChangeArrowheads="1"/>
          </p:cNvPicPr>
          <p:nvPr/>
        </p:nvPicPr>
        <p:blipFill>
          <a:blip r:embed="rId8"/>
          <a:srcRect/>
          <a:stretch>
            <a:fillRect/>
          </a:stretch>
        </p:blipFill>
        <p:spPr bwMode="auto">
          <a:xfrm>
            <a:off x="1981200" y="1143000"/>
            <a:ext cx="5626100" cy="5054600"/>
          </a:xfrm>
          <a:prstGeom prst="rect">
            <a:avLst/>
          </a:prstGeom>
          <a:noFill/>
          <a:ln w="9525">
            <a:noFill/>
            <a:miter lim="800000"/>
            <a:headEnd/>
            <a:tailEnd/>
          </a:ln>
        </p:spPr>
      </p:pic>
      <p:pic>
        <p:nvPicPr>
          <p:cNvPr id="1711111" name="Picture 7"/>
          <p:cNvPicPr>
            <a:picLocks noChangeAspect="1" noChangeArrowheads="1"/>
          </p:cNvPicPr>
          <p:nvPr/>
        </p:nvPicPr>
        <p:blipFill>
          <a:blip r:embed="rId9"/>
          <a:srcRect/>
          <a:stretch>
            <a:fillRect/>
          </a:stretch>
        </p:blipFill>
        <p:spPr bwMode="auto">
          <a:xfrm>
            <a:off x="1892300" y="1060450"/>
            <a:ext cx="5664200" cy="5041900"/>
          </a:xfrm>
          <a:prstGeom prst="rect">
            <a:avLst/>
          </a:prstGeom>
          <a:noFill/>
          <a:ln w="9525">
            <a:noFill/>
            <a:miter lim="800000"/>
            <a:headEnd/>
            <a:tailEnd/>
          </a:ln>
        </p:spPr>
      </p:pic>
      <p:pic>
        <p:nvPicPr>
          <p:cNvPr id="1711112" name="Picture 8"/>
          <p:cNvPicPr>
            <a:picLocks noChangeAspect="1" noChangeArrowheads="1"/>
          </p:cNvPicPr>
          <p:nvPr/>
        </p:nvPicPr>
        <p:blipFill>
          <a:blip r:embed="rId10"/>
          <a:srcRect/>
          <a:stretch>
            <a:fillRect/>
          </a:stretch>
        </p:blipFill>
        <p:spPr bwMode="auto">
          <a:xfrm>
            <a:off x="1905000" y="1066800"/>
            <a:ext cx="5651500" cy="5105400"/>
          </a:xfrm>
          <a:prstGeom prst="rect">
            <a:avLst/>
          </a:prstGeom>
          <a:noFill/>
          <a:ln w="9525">
            <a:noFill/>
            <a:miter lim="800000"/>
            <a:headEnd/>
            <a:tailEnd/>
          </a:ln>
        </p:spPr>
      </p:pic>
      <p:sp>
        <p:nvSpPr>
          <p:cNvPr id="77834" name="Rectangle 9"/>
          <p:cNvSpPr>
            <a:spLocks noGrp="1" noChangeArrowheads="1"/>
          </p:cNvSpPr>
          <p:nvPr>
            <p:ph type="title"/>
          </p:nvPr>
        </p:nvSpPr>
        <p:spPr>
          <a:xfrm>
            <a:off x="685800" y="152400"/>
            <a:ext cx="7772400" cy="685800"/>
          </a:xfrm>
        </p:spPr>
        <p:txBody>
          <a:bodyPr/>
          <a:lstStyle/>
          <a:p>
            <a:pPr eaLnBrk="1" hangingPunct="1"/>
            <a:r>
              <a:rPr kumimoji="1" lang="en-US" sz="2400" b="1" dirty="0">
                <a:solidFill>
                  <a:srgbClr val="0000FF"/>
                </a:solidFill>
                <a:latin typeface="Times" pitchFamily="-1" charset="0"/>
                <a:ea typeface="굴림" pitchFamily="-1" charset="-127"/>
                <a:cs typeface="굴림" pitchFamily="-1" charset="-127"/>
              </a:rPr>
              <a:t>Radiance Observation Forcing at 7 data slots</a:t>
            </a:r>
          </a:p>
        </p:txBody>
      </p:sp>
      <p:graphicFrame>
        <p:nvGraphicFramePr>
          <p:cNvPr id="77826" name="Object 2"/>
          <p:cNvGraphicFramePr>
            <a:graphicFrameLocks noChangeAspect="1"/>
          </p:cNvGraphicFramePr>
          <p:nvPr/>
        </p:nvGraphicFramePr>
        <p:xfrm>
          <a:off x="203200" y="685800"/>
          <a:ext cx="2717800" cy="406400"/>
        </p:xfrm>
        <a:graphic>
          <a:graphicData uri="http://schemas.openxmlformats.org/presentationml/2006/ole">
            <p:oleObj spid="_x0000_s77826" name="Equation" r:id="rId11" imgW="1358900" imgH="203200" progId="">
              <p:embed/>
            </p:oleObj>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111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1110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111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111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111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111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111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TextBox 17"/>
          <p:cNvSpPr txBox="1">
            <a:spLocks noChangeArrowheads="1"/>
          </p:cNvSpPr>
          <p:nvPr/>
        </p:nvSpPr>
        <p:spPr bwMode="auto">
          <a:xfrm>
            <a:off x="914400" y="304800"/>
            <a:ext cx="7162800" cy="641350"/>
          </a:xfrm>
          <a:prstGeom prst="rect">
            <a:avLst/>
          </a:prstGeom>
          <a:noFill/>
          <a:ln w="9525">
            <a:noFill/>
            <a:miter lim="800000"/>
            <a:headEnd/>
            <a:tailEnd/>
          </a:ln>
        </p:spPr>
        <p:txBody>
          <a:bodyPr>
            <a:prstTxWarp prst="textNoShape">
              <a:avLst/>
            </a:prstTxWarp>
            <a:spAutoFit/>
          </a:bodyPr>
          <a:lstStyle/>
          <a:p>
            <a:pPr algn="ctr"/>
            <a:r>
              <a:rPr lang="en-US" sz="3600" baseline="0">
                <a:solidFill>
                  <a:srgbClr val="0000FF"/>
                </a:solidFill>
                <a:latin typeface="Times New Roman" pitchFamily="-1" charset="0"/>
              </a:rPr>
              <a:t>A short list of 4D-Var issues</a:t>
            </a:r>
            <a:endParaRPr lang="en-US" sz="3600">
              <a:solidFill>
                <a:srgbClr val="0000FF"/>
              </a:solidFill>
              <a:latin typeface="Times New Roman" pitchFamily="-1" charset="0"/>
            </a:endParaRPr>
          </a:p>
        </p:txBody>
      </p:sp>
      <p:graphicFrame>
        <p:nvGraphicFramePr>
          <p:cNvPr id="51202" name="Object 4"/>
          <p:cNvGraphicFramePr>
            <a:graphicFrameLocks noChangeAspect="1"/>
          </p:cNvGraphicFramePr>
          <p:nvPr/>
        </p:nvGraphicFramePr>
        <p:xfrm>
          <a:off x="1052513" y="1827213"/>
          <a:ext cx="7631112" cy="3665537"/>
        </p:xfrm>
        <a:graphic>
          <a:graphicData uri="http://schemas.openxmlformats.org/presentationml/2006/ole">
            <p:oleObj spid="_x0000_s51202" name="Equation" r:id="rId4" imgW="3149600" imgH="1562100" progId="">
              <p:embed/>
            </p:oleObj>
          </a:graphicData>
        </a:graphic>
      </p:graphicFrame>
      <p:graphicFrame>
        <p:nvGraphicFramePr>
          <p:cNvPr id="51203" name="Object 3"/>
          <p:cNvGraphicFramePr>
            <a:graphicFrameLocks noChangeAspect="1"/>
          </p:cNvGraphicFramePr>
          <p:nvPr/>
        </p:nvGraphicFramePr>
        <p:xfrm>
          <a:off x="855663" y="914400"/>
          <a:ext cx="7126287" cy="622300"/>
        </p:xfrm>
        <a:graphic>
          <a:graphicData uri="http://schemas.openxmlformats.org/presentationml/2006/ole">
            <p:oleObj spid="_x0000_s51203" name="Equation" r:id="rId5" imgW="4813300" imgH="419100" progId="">
              <p:embed/>
            </p:oleObj>
          </a:graphicData>
        </a:graphic>
      </p:graphicFrame>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4" name="Rectangle 2"/>
          <p:cNvSpPr>
            <a:spLocks noChangeArrowheads="1"/>
          </p:cNvSpPr>
          <p:nvPr/>
        </p:nvSpPr>
        <p:spPr bwMode="auto">
          <a:xfrm>
            <a:off x="152400" y="1066800"/>
            <a:ext cx="8839200" cy="4800600"/>
          </a:xfrm>
          <a:prstGeom prst="rect">
            <a:avLst/>
          </a:prstGeom>
          <a:noFill/>
          <a:ln w="9525">
            <a:noFill/>
            <a:miter lim="800000"/>
            <a:headEnd/>
            <a:tailEnd/>
          </a:ln>
        </p:spPr>
        <p:txBody>
          <a:bodyPr>
            <a:prstTxWarp prst="textNoShape">
              <a:avLst/>
            </a:prstTxWarp>
          </a:bodyPr>
          <a:lstStyle/>
          <a:p>
            <a:pPr marL="342900" indent="-342900" latinLnBrk="0">
              <a:lnSpc>
                <a:spcPct val="90000"/>
              </a:lnSpc>
              <a:spcBef>
                <a:spcPct val="20000"/>
              </a:spcBef>
              <a:buFont typeface="Wingdings" pitchFamily="-1" charset="2"/>
              <a:buChar char="§"/>
            </a:pPr>
            <a:r>
              <a:rPr kumimoji="0" lang="en-US" sz="2000" b="0" baseline="0">
                <a:latin typeface="Times New Roman" pitchFamily="-1" charset="0"/>
              </a:rPr>
              <a:t>Assume background error covariance estimated by model perturbations </a:t>
            </a:r>
            <a:r>
              <a:rPr kumimoji="0" lang="en-US" sz="2000" b="0" i="1" baseline="0">
                <a:latin typeface="Times New Roman" pitchFamily="-1" charset="0"/>
              </a:rPr>
              <a:t>x’</a:t>
            </a:r>
            <a:r>
              <a:rPr kumimoji="0" lang="en-US" sz="2000" b="0" baseline="0">
                <a:latin typeface="Times New Roman" pitchFamily="-1" charset="0"/>
              </a:rPr>
              <a:t> :</a:t>
            </a:r>
          </a:p>
          <a:p>
            <a:pPr marL="342900" indent="-342900" latinLnBrk="0">
              <a:lnSpc>
                <a:spcPct val="90000"/>
              </a:lnSpc>
              <a:spcBef>
                <a:spcPct val="20000"/>
              </a:spcBef>
              <a:buFont typeface="Wingdings" pitchFamily="-1" charset="2"/>
              <a:buChar char="§"/>
            </a:pPr>
            <a:endParaRPr kumimoji="0" lang="en-US" sz="2000" b="0" baseline="0">
              <a:latin typeface="Times New Roman" pitchFamily="-1" charset="0"/>
            </a:endParaRPr>
          </a:p>
          <a:p>
            <a:pPr marL="342900" indent="-342900" latinLnBrk="0">
              <a:lnSpc>
                <a:spcPct val="90000"/>
              </a:lnSpc>
              <a:spcBef>
                <a:spcPct val="20000"/>
              </a:spcBef>
              <a:buFont typeface="Wingdings" pitchFamily="-1" charset="2"/>
              <a:buChar char="§"/>
            </a:pPr>
            <a:endParaRPr kumimoji="0" lang="en-US" sz="2000" b="0" baseline="0">
              <a:latin typeface="Times New Roman" pitchFamily="-1" charset="0"/>
            </a:endParaRPr>
          </a:p>
          <a:p>
            <a:pPr marL="342900" indent="-342900" latinLnBrk="0">
              <a:lnSpc>
                <a:spcPct val="90000"/>
              </a:lnSpc>
              <a:spcBef>
                <a:spcPct val="20000"/>
              </a:spcBef>
              <a:buFont typeface="Wingdings" pitchFamily="-1" charset="2"/>
              <a:buNone/>
            </a:pPr>
            <a:r>
              <a:rPr kumimoji="0" lang="en-US" sz="2000" b="0" baseline="0">
                <a:latin typeface="Times New Roman" pitchFamily="-1" charset="0"/>
              </a:rPr>
              <a:t>Two ways of defining </a:t>
            </a:r>
            <a:r>
              <a:rPr kumimoji="0" lang="en-US" sz="2000" i="1" baseline="0">
                <a:latin typeface="Times New Roman" pitchFamily="-1" charset="0"/>
              </a:rPr>
              <a:t>x’</a:t>
            </a:r>
            <a:r>
              <a:rPr kumimoji="0" lang="en-US" sz="2000" b="0" baseline="0">
                <a:latin typeface="Times New Roman" pitchFamily="-1" charset="0"/>
              </a:rPr>
              <a:t>:</a:t>
            </a:r>
          </a:p>
          <a:p>
            <a:pPr marL="342900" indent="-342900" latinLnBrk="0">
              <a:lnSpc>
                <a:spcPct val="90000"/>
              </a:lnSpc>
              <a:spcBef>
                <a:spcPct val="20000"/>
              </a:spcBef>
              <a:buFont typeface="Wingdings" pitchFamily="-1" charset="2"/>
              <a:buNone/>
            </a:pPr>
            <a:endParaRPr kumimoji="0" lang="en-US" sz="2000" b="0" baseline="0">
              <a:latin typeface="Times New Roman" pitchFamily="-1" charset="0"/>
            </a:endParaRPr>
          </a:p>
          <a:p>
            <a:pPr marL="342900" indent="-342900" latinLnBrk="0">
              <a:lnSpc>
                <a:spcPct val="90000"/>
              </a:lnSpc>
              <a:spcBef>
                <a:spcPct val="20000"/>
              </a:spcBef>
              <a:buFont typeface="Wingdings" pitchFamily="-1" charset="2"/>
              <a:buChar char="§"/>
            </a:pPr>
            <a:r>
              <a:rPr kumimoji="0" lang="en-US" sz="2000" b="0" baseline="0">
                <a:latin typeface="Times New Roman" pitchFamily="-1" charset="0"/>
              </a:rPr>
              <a:t>The NMC-method (Parrish and Derber 1992):</a:t>
            </a:r>
          </a:p>
          <a:p>
            <a:pPr marL="342900" indent="-342900" latinLnBrk="0">
              <a:lnSpc>
                <a:spcPct val="90000"/>
              </a:lnSpc>
              <a:spcBef>
                <a:spcPct val="20000"/>
              </a:spcBef>
              <a:buFont typeface="Wingdings" pitchFamily="-1" charset="2"/>
              <a:buChar char="§"/>
            </a:pPr>
            <a:endParaRPr kumimoji="0" lang="en-US" sz="2000" b="0" baseline="0">
              <a:latin typeface="Times New Roman" pitchFamily="-1" charset="0"/>
            </a:endParaRPr>
          </a:p>
          <a:p>
            <a:pPr marL="342900" indent="-342900" latinLnBrk="0">
              <a:lnSpc>
                <a:spcPct val="90000"/>
              </a:lnSpc>
              <a:spcBef>
                <a:spcPct val="20000"/>
              </a:spcBef>
              <a:buFont typeface="Wingdings" pitchFamily="-1" charset="2"/>
              <a:buChar char="§"/>
            </a:pPr>
            <a:endParaRPr kumimoji="0" lang="en-US" sz="2000" b="0" baseline="0">
              <a:latin typeface="Times New Roman" pitchFamily="-1" charset="0"/>
            </a:endParaRPr>
          </a:p>
          <a:p>
            <a:pPr marL="342900" indent="-342900" latinLnBrk="0">
              <a:lnSpc>
                <a:spcPct val="90000"/>
              </a:lnSpc>
              <a:spcBef>
                <a:spcPct val="20000"/>
              </a:spcBef>
              <a:buFont typeface="Wingdings" pitchFamily="-1" charset="2"/>
              <a:buNone/>
            </a:pPr>
            <a:r>
              <a:rPr kumimoji="0" lang="en-US" sz="2000" b="0" baseline="0">
                <a:latin typeface="Times New Roman" pitchFamily="-1" charset="0"/>
              </a:rPr>
              <a:t>	where e.g. t2=24hr, t1=12hr forecasts…</a:t>
            </a:r>
          </a:p>
          <a:p>
            <a:pPr marL="342900" indent="-342900" latinLnBrk="0">
              <a:lnSpc>
                <a:spcPct val="90000"/>
              </a:lnSpc>
              <a:spcBef>
                <a:spcPct val="20000"/>
              </a:spcBef>
              <a:buFont typeface="Wingdings" pitchFamily="-1" charset="2"/>
              <a:buNone/>
            </a:pPr>
            <a:endParaRPr kumimoji="0" lang="en-US" sz="2000" b="0" baseline="0">
              <a:latin typeface="Times New Roman" pitchFamily="-1" charset="0"/>
            </a:endParaRPr>
          </a:p>
          <a:p>
            <a:pPr marL="342900" indent="-342900" latinLnBrk="0">
              <a:lnSpc>
                <a:spcPct val="90000"/>
              </a:lnSpc>
              <a:spcBef>
                <a:spcPct val="20000"/>
              </a:spcBef>
              <a:buFont typeface="Wingdings" pitchFamily="-1" charset="2"/>
              <a:buChar char="§"/>
            </a:pPr>
            <a:r>
              <a:rPr kumimoji="0" lang="en-US" sz="2000" b="0" baseline="0">
                <a:latin typeface="Times New Roman" pitchFamily="-1" charset="0"/>
              </a:rPr>
              <a:t>…or ensemble perturbations (Fisher 2003):</a:t>
            </a:r>
          </a:p>
          <a:p>
            <a:pPr marL="342900" indent="-342900" latinLnBrk="0">
              <a:lnSpc>
                <a:spcPct val="90000"/>
              </a:lnSpc>
              <a:spcBef>
                <a:spcPct val="20000"/>
              </a:spcBef>
              <a:buFont typeface="Wingdings" pitchFamily="-1" charset="2"/>
              <a:buChar char="§"/>
            </a:pPr>
            <a:endParaRPr kumimoji="0" lang="en-US" sz="2000" b="0" baseline="0">
              <a:latin typeface="Times New Roman" pitchFamily="-1" charset="0"/>
            </a:endParaRPr>
          </a:p>
          <a:p>
            <a:pPr marL="342900" indent="-342900" latinLnBrk="0">
              <a:lnSpc>
                <a:spcPct val="90000"/>
              </a:lnSpc>
              <a:spcBef>
                <a:spcPct val="20000"/>
              </a:spcBef>
              <a:buFont typeface="Wingdings" pitchFamily="-1" charset="2"/>
              <a:buChar char="§"/>
            </a:pPr>
            <a:endParaRPr kumimoji="0" lang="en-US" sz="2000" b="0" baseline="0">
              <a:latin typeface="Times New Roman" pitchFamily="-1" charset="0"/>
            </a:endParaRPr>
          </a:p>
          <a:p>
            <a:pPr marL="342900" indent="-342900" latinLnBrk="0">
              <a:lnSpc>
                <a:spcPct val="90000"/>
              </a:lnSpc>
              <a:spcBef>
                <a:spcPct val="20000"/>
              </a:spcBef>
              <a:buFont typeface="Wingdings" pitchFamily="-1" charset="2"/>
              <a:buChar char="§"/>
            </a:pPr>
            <a:r>
              <a:rPr kumimoji="0" lang="en-US" sz="2000" b="0" baseline="0">
                <a:latin typeface="Times New Roman" pitchFamily="-1" charset="0"/>
              </a:rPr>
              <a:t>Tuning via innovation vector statistics and/or variational methods. </a:t>
            </a:r>
            <a:endParaRPr kumimoji="0" lang="en-US" sz="2400" b="0" baseline="0">
              <a:latin typeface="Times New Roman" pitchFamily="-1" charset="0"/>
            </a:endParaRPr>
          </a:p>
        </p:txBody>
      </p:sp>
      <p:sp>
        <p:nvSpPr>
          <p:cNvPr id="53255" name="Rectangle 3"/>
          <p:cNvSpPr>
            <a:spLocks noGrp="1" noChangeArrowheads="1"/>
          </p:cNvSpPr>
          <p:nvPr>
            <p:ph type="title"/>
          </p:nvPr>
        </p:nvSpPr>
        <p:spPr>
          <a:xfrm>
            <a:off x="152400" y="0"/>
            <a:ext cx="8382000" cy="990600"/>
          </a:xfrm>
        </p:spPr>
        <p:txBody>
          <a:bodyPr/>
          <a:lstStyle/>
          <a:p>
            <a:pPr eaLnBrk="1" hangingPunct="1"/>
            <a:r>
              <a:rPr lang="en-US" sz="2800" b="1"/>
              <a:t>Model-Based Estimation of Climatological Background Errors</a:t>
            </a:r>
            <a:endParaRPr lang="en-US" sz="2800"/>
          </a:p>
        </p:txBody>
      </p:sp>
      <p:graphicFrame>
        <p:nvGraphicFramePr>
          <p:cNvPr id="53250" name="Object 2"/>
          <p:cNvGraphicFramePr>
            <a:graphicFrameLocks noChangeAspect="1"/>
          </p:cNvGraphicFramePr>
          <p:nvPr/>
        </p:nvGraphicFramePr>
        <p:xfrm>
          <a:off x="4402138" y="5257800"/>
          <a:ext cx="188912" cy="312738"/>
        </p:xfrm>
        <a:graphic>
          <a:graphicData uri="http://schemas.openxmlformats.org/presentationml/2006/ole">
            <p:oleObj spid="_x0000_s53250" name="Equation" r:id="rId4" imgW="101600" imgH="177800" progId="Equation.3">
              <p:embed/>
            </p:oleObj>
          </a:graphicData>
        </a:graphic>
      </p:graphicFrame>
      <p:graphicFrame>
        <p:nvGraphicFramePr>
          <p:cNvPr id="53251" name="Object 3"/>
          <p:cNvGraphicFramePr>
            <a:graphicFrameLocks noChangeAspect="1"/>
          </p:cNvGraphicFramePr>
          <p:nvPr/>
        </p:nvGraphicFramePr>
        <p:xfrm>
          <a:off x="2684463" y="1511300"/>
          <a:ext cx="3852862" cy="517525"/>
        </p:xfrm>
        <a:graphic>
          <a:graphicData uri="http://schemas.openxmlformats.org/presentationml/2006/ole">
            <p:oleObj spid="_x0000_s53251" name="Equation" r:id="rId5" imgW="1981200" imgH="266700" progId="">
              <p:embed/>
            </p:oleObj>
          </a:graphicData>
        </a:graphic>
      </p:graphicFrame>
      <p:graphicFrame>
        <p:nvGraphicFramePr>
          <p:cNvPr id="53252" name="Object 4"/>
          <p:cNvGraphicFramePr>
            <a:graphicFrameLocks noChangeAspect="1"/>
          </p:cNvGraphicFramePr>
          <p:nvPr/>
        </p:nvGraphicFramePr>
        <p:xfrm>
          <a:off x="1958975" y="3109913"/>
          <a:ext cx="5099050" cy="601662"/>
        </p:xfrm>
        <a:graphic>
          <a:graphicData uri="http://schemas.openxmlformats.org/presentationml/2006/ole">
            <p:oleObj spid="_x0000_s53252" name="Equation" r:id="rId6" imgW="2260600" imgH="266700" progId="">
              <p:embed/>
            </p:oleObj>
          </a:graphicData>
        </a:graphic>
      </p:graphicFrame>
      <p:graphicFrame>
        <p:nvGraphicFramePr>
          <p:cNvPr id="53253" name="Object 5"/>
          <p:cNvGraphicFramePr>
            <a:graphicFrameLocks noChangeAspect="1"/>
          </p:cNvGraphicFramePr>
          <p:nvPr/>
        </p:nvGraphicFramePr>
        <p:xfrm>
          <a:off x="2117725" y="4775200"/>
          <a:ext cx="4605338" cy="573088"/>
        </p:xfrm>
        <a:graphic>
          <a:graphicData uri="http://schemas.openxmlformats.org/presentationml/2006/ole">
            <p:oleObj spid="_x0000_s53253" name="Equation" r:id="rId7" imgW="2235200" imgH="279400" progId="">
              <p:embed/>
            </p:oleObj>
          </a:graphicData>
        </a:graphic>
      </p:graphicFrame>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00" name="Rectangle 2"/>
          <p:cNvSpPr>
            <a:spLocks noGrp="1" noChangeArrowheads="1"/>
          </p:cNvSpPr>
          <p:nvPr>
            <p:ph type="title"/>
          </p:nvPr>
        </p:nvSpPr>
        <p:spPr>
          <a:xfrm>
            <a:off x="685800" y="914400"/>
            <a:ext cx="7767638" cy="457200"/>
          </a:xfrm>
        </p:spPr>
        <p:txBody>
          <a:bodyPr/>
          <a:lstStyle/>
          <a:p>
            <a:pPr eaLnBrk="1" hangingPunct="1"/>
            <a:r>
              <a:rPr lang="en-US" sz="4000">
                <a:solidFill>
                  <a:schemeClr val="accent2"/>
                </a:solidFill>
              </a:rPr>
              <a:t>Single observation experiment</a:t>
            </a:r>
            <a:br>
              <a:rPr lang="en-US" sz="4000">
                <a:solidFill>
                  <a:schemeClr val="accent2"/>
                </a:solidFill>
              </a:rPr>
            </a:br>
            <a:r>
              <a:rPr lang="en-US" sz="4000">
                <a:solidFill>
                  <a:schemeClr val="accent2"/>
                </a:solidFill>
              </a:rPr>
              <a:t>- one way to view the structure of </a:t>
            </a:r>
            <a:r>
              <a:rPr lang="en-US" sz="4000" b="1">
                <a:solidFill>
                  <a:schemeClr val="accent2"/>
                </a:solidFill>
              </a:rPr>
              <a:t>B</a:t>
            </a:r>
            <a:endParaRPr lang="en-US"/>
          </a:p>
        </p:txBody>
      </p:sp>
      <p:sp>
        <p:nvSpPr>
          <p:cNvPr id="55301" name="Text Box 3"/>
          <p:cNvSpPr txBox="1">
            <a:spLocks noChangeArrowheads="1"/>
          </p:cNvSpPr>
          <p:nvPr/>
        </p:nvSpPr>
        <p:spPr bwMode="auto">
          <a:xfrm>
            <a:off x="685800" y="2209800"/>
            <a:ext cx="5562600" cy="669925"/>
          </a:xfrm>
          <a:prstGeom prst="rect">
            <a:avLst/>
          </a:prstGeom>
          <a:noFill/>
          <a:ln w="12700">
            <a:noFill/>
            <a:miter lim="800000"/>
            <a:headEnd/>
            <a:tailEnd/>
          </a:ln>
        </p:spPr>
        <p:txBody>
          <a:bodyPr>
            <a:prstTxWarp prst="textNoShape">
              <a:avLst/>
            </a:prstTxWarp>
            <a:spAutoFit/>
          </a:bodyPr>
          <a:lstStyle/>
          <a:p>
            <a:pPr eaLnBrk="0" latinLnBrk="0" hangingPunct="0">
              <a:lnSpc>
                <a:spcPct val="70000"/>
              </a:lnSpc>
              <a:spcBef>
                <a:spcPct val="50000"/>
              </a:spcBef>
              <a:buFontTx/>
              <a:buNone/>
            </a:pPr>
            <a:endParaRPr kumimoji="0" lang="en-US" altLang="zh-CN" sz="2000" b="0" baseline="0">
              <a:solidFill>
                <a:schemeClr val="tx2"/>
              </a:solidFill>
              <a:latin typeface="Arial" pitchFamily="-1" charset="0"/>
              <a:ea typeface="宋体" pitchFamily="-1" charset="-122"/>
              <a:cs typeface="宋体" pitchFamily="-1" charset="-122"/>
            </a:endParaRPr>
          </a:p>
          <a:p>
            <a:pPr eaLnBrk="0" latinLnBrk="0" hangingPunct="0">
              <a:lnSpc>
                <a:spcPct val="70000"/>
              </a:lnSpc>
              <a:spcBef>
                <a:spcPct val="50000"/>
              </a:spcBef>
              <a:buFontTx/>
              <a:buNone/>
            </a:pPr>
            <a:r>
              <a:rPr kumimoji="0" lang="en-US" altLang="zh-CN" sz="2000" b="0" baseline="0">
                <a:solidFill>
                  <a:schemeClr val="tx2"/>
                </a:solidFill>
                <a:latin typeface="Arial" pitchFamily="-1" charset="0"/>
                <a:ea typeface="宋体" pitchFamily="-1" charset="-122"/>
                <a:cs typeface="宋体" pitchFamily="-1" charset="-122"/>
              </a:rPr>
              <a:t>The solution of 3D-Var should be</a:t>
            </a:r>
            <a:endParaRPr kumimoji="0" lang="en-US" altLang="zh-CN" sz="2400" b="0" baseline="0">
              <a:solidFill>
                <a:schemeClr val="tx2"/>
              </a:solidFill>
              <a:latin typeface="Arial" pitchFamily="-1" charset="0"/>
              <a:ea typeface="宋体" pitchFamily="-1" charset="-122"/>
              <a:cs typeface="宋体" pitchFamily="-1" charset="-122"/>
            </a:endParaRPr>
          </a:p>
        </p:txBody>
      </p:sp>
      <p:graphicFrame>
        <p:nvGraphicFramePr>
          <p:cNvPr id="55298" name="Object 2"/>
          <p:cNvGraphicFramePr>
            <a:graphicFrameLocks noChangeAspect="1"/>
          </p:cNvGraphicFramePr>
          <p:nvPr/>
        </p:nvGraphicFramePr>
        <p:xfrm>
          <a:off x="2362200" y="2984500"/>
          <a:ext cx="4810125" cy="533400"/>
        </p:xfrm>
        <a:graphic>
          <a:graphicData uri="http://schemas.openxmlformats.org/presentationml/2006/ole">
            <p:oleObj spid="_x0000_s55298" name="Equation" r:id="rId4" imgW="2413000" imgH="266700" progId="Equation.3">
              <p:embed/>
            </p:oleObj>
          </a:graphicData>
        </a:graphic>
      </p:graphicFrame>
      <p:sp>
        <p:nvSpPr>
          <p:cNvPr id="55302" name="Text Box 5"/>
          <p:cNvSpPr txBox="1">
            <a:spLocks noChangeArrowheads="1"/>
          </p:cNvSpPr>
          <p:nvPr/>
        </p:nvSpPr>
        <p:spPr bwMode="auto">
          <a:xfrm>
            <a:off x="762000" y="3581400"/>
            <a:ext cx="5562600" cy="396875"/>
          </a:xfrm>
          <a:prstGeom prst="rect">
            <a:avLst/>
          </a:prstGeom>
          <a:noFill/>
          <a:ln w="12700">
            <a:noFill/>
            <a:miter lim="800000"/>
            <a:headEnd/>
            <a:tailEnd/>
          </a:ln>
        </p:spPr>
        <p:txBody>
          <a:bodyPr>
            <a:prstTxWarp prst="textNoShape">
              <a:avLst/>
            </a:prstTxWarp>
            <a:spAutoFit/>
          </a:bodyPr>
          <a:lstStyle/>
          <a:p>
            <a:pPr eaLnBrk="0" latinLnBrk="0" hangingPunct="0">
              <a:spcBef>
                <a:spcPct val="50000"/>
              </a:spcBef>
              <a:buFontTx/>
              <a:buNone/>
            </a:pPr>
            <a:r>
              <a:rPr kumimoji="0" lang="en-US" altLang="zh-CN" sz="2000" b="0" baseline="0">
                <a:solidFill>
                  <a:schemeClr val="tx2"/>
                </a:solidFill>
                <a:latin typeface="Arial" pitchFamily="-1" charset="0"/>
                <a:ea typeface="宋体" pitchFamily="-1" charset="-122"/>
                <a:cs typeface="宋体" pitchFamily="-1" charset="-122"/>
              </a:rPr>
              <a:t>Single observation</a:t>
            </a:r>
            <a:r>
              <a:rPr kumimoji="0" lang="en-US" altLang="zh-CN" sz="2400" b="0" baseline="0">
                <a:solidFill>
                  <a:schemeClr val="tx2"/>
                </a:solidFill>
                <a:latin typeface="Arial" pitchFamily="-1" charset="0"/>
                <a:ea typeface="宋体" pitchFamily="-1" charset="-122"/>
                <a:cs typeface="宋体" pitchFamily="-1" charset="-122"/>
              </a:rPr>
              <a:t> </a:t>
            </a:r>
          </a:p>
        </p:txBody>
      </p:sp>
      <p:graphicFrame>
        <p:nvGraphicFramePr>
          <p:cNvPr id="55299" name="Object 3"/>
          <p:cNvGraphicFramePr>
            <a:graphicFrameLocks noChangeAspect="1"/>
          </p:cNvGraphicFramePr>
          <p:nvPr/>
        </p:nvGraphicFramePr>
        <p:xfrm>
          <a:off x="2286000" y="3962400"/>
          <a:ext cx="3873500" cy="558800"/>
        </p:xfrm>
        <a:graphic>
          <a:graphicData uri="http://schemas.openxmlformats.org/presentationml/2006/ole">
            <p:oleObj spid="_x0000_s55299" name="Equation" r:id="rId5" imgW="1943100" imgH="279400" progId="Equation.3">
              <p:embed/>
            </p:oleObj>
          </a:graphicData>
        </a:graphic>
      </p:graphicFrame>
      <p:sp>
        <p:nvSpPr>
          <p:cNvPr id="55303" name="Line 10"/>
          <p:cNvSpPr>
            <a:spLocks noChangeShapeType="1"/>
          </p:cNvSpPr>
          <p:nvPr/>
        </p:nvSpPr>
        <p:spPr bwMode="auto">
          <a:xfrm>
            <a:off x="2286000" y="4495800"/>
            <a:ext cx="1447800" cy="0"/>
          </a:xfrm>
          <a:prstGeom prst="line">
            <a:avLst/>
          </a:prstGeom>
          <a:noFill/>
          <a:ln w="38100">
            <a:solidFill>
              <a:srgbClr val="FF3300"/>
            </a:solidFill>
            <a:round/>
            <a:headEnd/>
            <a:tailEnd/>
          </a:ln>
        </p:spPr>
        <p:txBody>
          <a:bodyPr wrap="none" anchor="ctr">
            <a:prstTxWarp prst="textNoShape">
              <a:avLst/>
            </a:prstTxWarp>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3886200" y="1295400"/>
            <a:ext cx="2667000" cy="701675"/>
          </a:xfrm>
          <a:prstGeom prst="rect">
            <a:avLst/>
          </a:prstGeom>
          <a:noFill/>
          <a:ln w="12700">
            <a:noFill/>
            <a:miter lim="800000"/>
            <a:headEnd/>
            <a:tailEnd/>
          </a:ln>
        </p:spPr>
        <p:txBody>
          <a:bodyPr>
            <a:prstTxWarp prst="textNoShape">
              <a:avLst/>
            </a:prstTxWarp>
            <a:spAutoFit/>
          </a:bodyPr>
          <a:lstStyle/>
          <a:p>
            <a:pPr marL="457200" indent="-457200" algn="ctr" eaLnBrk="0" latinLnBrk="0" hangingPunct="0">
              <a:buClr>
                <a:srgbClr val="990000"/>
              </a:buClr>
              <a:buFont typeface="Wingdings" pitchFamily="-1" charset="2"/>
              <a:buNone/>
            </a:pPr>
            <a:r>
              <a:rPr kumimoji="0" lang="en-US" sz="2000" b="0" baseline="0">
                <a:solidFill>
                  <a:srgbClr val="FF0000"/>
                </a:solidFill>
                <a:latin typeface="Arial" pitchFamily="-1" charset="0"/>
              </a:rPr>
              <a:t>Pressure,</a:t>
            </a:r>
          </a:p>
          <a:p>
            <a:pPr marL="457200" indent="-457200" algn="ctr" eaLnBrk="0" latinLnBrk="0" hangingPunct="0">
              <a:buClr>
                <a:srgbClr val="990000"/>
              </a:buClr>
              <a:buFont typeface="Wingdings" pitchFamily="-1" charset="2"/>
              <a:buNone/>
            </a:pPr>
            <a:r>
              <a:rPr kumimoji="0" lang="en-US" sz="2000" b="0" baseline="0">
                <a:solidFill>
                  <a:srgbClr val="0000FF"/>
                </a:solidFill>
                <a:latin typeface="Arial" pitchFamily="-1" charset="0"/>
              </a:rPr>
              <a:t>Temperature </a:t>
            </a:r>
          </a:p>
        </p:txBody>
      </p:sp>
      <p:sp>
        <p:nvSpPr>
          <p:cNvPr id="57347" name="Rectangle 3"/>
          <p:cNvSpPr>
            <a:spLocks noChangeArrowheads="1"/>
          </p:cNvSpPr>
          <p:nvPr/>
        </p:nvSpPr>
        <p:spPr bwMode="auto">
          <a:xfrm>
            <a:off x="3086100" y="1943100"/>
            <a:ext cx="9144000" cy="0"/>
          </a:xfrm>
          <a:prstGeom prst="rect">
            <a:avLst/>
          </a:prstGeom>
          <a:noFill/>
          <a:ln w="28575">
            <a:noFill/>
            <a:miter lim="800000"/>
            <a:headEnd/>
            <a:tailEnd/>
          </a:ln>
        </p:spPr>
        <p:txBody>
          <a:bodyPr>
            <a:prstTxWarp prst="textNoShape">
              <a:avLst/>
            </a:prstTxWarp>
            <a:spAutoFit/>
          </a:bodyPr>
          <a:lstStyle/>
          <a:p>
            <a:endParaRPr lang="en-US"/>
          </a:p>
        </p:txBody>
      </p:sp>
      <p:sp>
        <p:nvSpPr>
          <p:cNvPr id="57348" name="Rectangle 5"/>
          <p:cNvSpPr>
            <a:spLocks noChangeArrowheads="1"/>
          </p:cNvSpPr>
          <p:nvPr/>
        </p:nvSpPr>
        <p:spPr bwMode="auto">
          <a:xfrm>
            <a:off x="3086100" y="1943100"/>
            <a:ext cx="9144000" cy="0"/>
          </a:xfrm>
          <a:prstGeom prst="rect">
            <a:avLst/>
          </a:prstGeom>
          <a:noFill/>
          <a:ln w="28575">
            <a:noFill/>
            <a:miter lim="800000"/>
            <a:headEnd/>
            <a:tailEnd/>
          </a:ln>
        </p:spPr>
        <p:txBody>
          <a:bodyPr>
            <a:prstTxWarp prst="textNoShape">
              <a:avLst/>
            </a:prstTxWarp>
            <a:spAutoFit/>
          </a:bodyPr>
          <a:lstStyle/>
          <a:p>
            <a:endParaRPr lang="en-US"/>
          </a:p>
        </p:txBody>
      </p:sp>
      <p:pic>
        <p:nvPicPr>
          <p:cNvPr id="57349" name="Picture 6" descr="med000"/>
          <p:cNvPicPr>
            <a:picLocks noChangeAspect="1" noChangeArrowheads="1"/>
          </p:cNvPicPr>
          <p:nvPr/>
        </p:nvPicPr>
        <p:blipFill>
          <a:blip r:embed="rId3"/>
          <a:srcRect/>
          <a:stretch>
            <a:fillRect/>
          </a:stretch>
        </p:blipFill>
        <p:spPr bwMode="auto">
          <a:xfrm>
            <a:off x="1143000" y="3352800"/>
            <a:ext cx="2971800" cy="2895600"/>
          </a:xfrm>
          <a:prstGeom prst="rect">
            <a:avLst/>
          </a:prstGeom>
          <a:noFill/>
          <a:ln w="9525">
            <a:noFill/>
            <a:miter lim="800000"/>
            <a:headEnd/>
            <a:tailEnd/>
          </a:ln>
        </p:spPr>
      </p:pic>
      <p:sp>
        <p:nvSpPr>
          <p:cNvPr id="57350" name="Rectangle 7"/>
          <p:cNvSpPr>
            <a:spLocks noChangeArrowheads="1"/>
          </p:cNvSpPr>
          <p:nvPr/>
        </p:nvSpPr>
        <p:spPr bwMode="auto">
          <a:xfrm>
            <a:off x="3086100" y="1943100"/>
            <a:ext cx="9144000" cy="0"/>
          </a:xfrm>
          <a:prstGeom prst="rect">
            <a:avLst/>
          </a:prstGeom>
          <a:noFill/>
          <a:ln w="28575">
            <a:noFill/>
            <a:miter lim="800000"/>
            <a:headEnd/>
            <a:tailEnd/>
          </a:ln>
        </p:spPr>
        <p:txBody>
          <a:bodyPr>
            <a:prstTxWarp prst="textNoShape">
              <a:avLst/>
            </a:prstTxWarp>
            <a:spAutoFit/>
          </a:bodyPr>
          <a:lstStyle/>
          <a:p>
            <a:endParaRPr lang="en-US"/>
          </a:p>
        </p:txBody>
      </p:sp>
      <p:pic>
        <p:nvPicPr>
          <p:cNvPr id="57351" name="Picture 8" descr="med003"/>
          <p:cNvPicPr>
            <a:picLocks noChangeAspect="1" noChangeArrowheads="1"/>
          </p:cNvPicPr>
          <p:nvPr/>
        </p:nvPicPr>
        <p:blipFill>
          <a:blip r:embed="rId4"/>
          <a:srcRect/>
          <a:stretch>
            <a:fillRect/>
          </a:stretch>
        </p:blipFill>
        <p:spPr bwMode="auto">
          <a:xfrm>
            <a:off x="6172200" y="609600"/>
            <a:ext cx="2971800" cy="2971800"/>
          </a:xfrm>
          <a:prstGeom prst="rect">
            <a:avLst/>
          </a:prstGeom>
          <a:noFill/>
          <a:ln w="9525">
            <a:noFill/>
            <a:miter lim="800000"/>
            <a:headEnd/>
            <a:tailEnd/>
          </a:ln>
        </p:spPr>
      </p:pic>
      <p:sp>
        <p:nvSpPr>
          <p:cNvPr id="57352" name="Rectangle 9"/>
          <p:cNvSpPr>
            <a:spLocks noChangeArrowheads="1"/>
          </p:cNvSpPr>
          <p:nvPr/>
        </p:nvSpPr>
        <p:spPr bwMode="auto">
          <a:xfrm>
            <a:off x="3086100" y="1943100"/>
            <a:ext cx="9144000" cy="0"/>
          </a:xfrm>
          <a:prstGeom prst="rect">
            <a:avLst/>
          </a:prstGeom>
          <a:noFill/>
          <a:ln w="28575">
            <a:noFill/>
            <a:miter lim="800000"/>
            <a:headEnd/>
            <a:tailEnd/>
          </a:ln>
        </p:spPr>
        <p:txBody>
          <a:bodyPr>
            <a:prstTxWarp prst="textNoShape">
              <a:avLst/>
            </a:prstTxWarp>
            <a:spAutoFit/>
          </a:bodyPr>
          <a:lstStyle/>
          <a:p>
            <a:endParaRPr lang="en-US"/>
          </a:p>
        </p:txBody>
      </p:sp>
      <p:pic>
        <p:nvPicPr>
          <p:cNvPr id="57353" name="Picture 10" descr="med002"/>
          <p:cNvPicPr>
            <a:picLocks noChangeAspect="1" noChangeArrowheads="1"/>
          </p:cNvPicPr>
          <p:nvPr/>
        </p:nvPicPr>
        <p:blipFill>
          <a:blip r:embed="rId5"/>
          <a:srcRect/>
          <a:stretch>
            <a:fillRect/>
          </a:stretch>
        </p:blipFill>
        <p:spPr bwMode="auto">
          <a:xfrm>
            <a:off x="6172200" y="3276600"/>
            <a:ext cx="2971800" cy="2971800"/>
          </a:xfrm>
          <a:prstGeom prst="rect">
            <a:avLst/>
          </a:prstGeom>
          <a:noFill/>
          <a:ln w="9525">
            <a:noFill/>
            <a:miter lim="800000"/>
            <a:headEnd/>
            <a:tailEnd/>
          </a:ln>
        </p:spPr>
      </p:pic>
      <p:sp>
        <p:nvSpPr>
          <p:cNvPr id="57354" name="Rectangle 11"/>
          <p:cNvSpPr>
            <a:spLocks noChangeArrowheads="1"/>
          </p:cNvSpPr>
          <p:nvPr/>
        </p:nvSpPr>
        <p:spPr bwMode="auto">
          <a:xfrm>
            <a:off x="3086100" y="1943100"/>
            <a:ext cx="9144000" cy="0"/>
          </a:xfrm>
          <a:prstGeom prst="rect">
            <a:avLst/>
          </a:prstGeom>
          <a:noFill/>
          <a:ln w="28575">
            <a:noFill/>
            <a:miter lim="800000"/>
            <a:headEnd/>
            <a:tailEnd/>
          </a:ln>
        </p:spPr>
        <p:txBody>
          <a:bodyPr>
            <a:prstTxWarp prst="textNoShape">
              <a:avLst/>
            </a:prstTxWarp>
            <a:spAutoFit/>
          </a:bodyPr>
          <a:lstStyle/>
          <a:p>
            <a:endParaRPr lang="en-US"/>
          </a:p>
        </p:txBody>
      </p:sp>
      <p:sp>
        <p:nvSpPr>
          <p:cNvPr id="57355" name="Rectangle 12"/>
          <p:cNvSpPr>
            <a:spLocks noChangeArrowheads="1"/>
          </p:cNvSpPr>
          <p:nvPr/>
        </p:nvSpPr>
        <p:spPr bwMode="auto">
          <a:xfrm>
            <a:off x="3086100" y="1943100"/>
            <a:ext cx="9144000" cy="0"/>
          </a:xfrm>
          <a:prstGeom prst="rect">
            <a:avLst/>
          </a:prstGeom>
          <a:noFill/>
          <a:ln w="28575">
            <a:noFill/>
            <a:miter lim="800000"/>
            <a:headEnd/>
            <a:tailEnd/>
          </a:ln>
        </p:spPr>
        <p:txBody>
          <a:bodyPr>
            <a:prstTxWarp prst="textNoShape">
              <a:avLst/>
            </a:prstTxWarp>
            <a:spAutoFit/>
          </a:bodyPr>
          <a:lstStyle/>
          <a:p>
            <a:endParaRPr lang="en-US"/>
          </a:p>
        </p:txBody>
      </p:sp>
      <p:sp>
        <p:nvSpPr>
          <p:cNvPr id="57356" name="Text Box 13"/>
          <p:cNvSpPr txBox="1">
            <a:spLocks noChangeArrowheads="1"/>
          </p:cNvSpPr>
          <p:nvPr/>
        </p:nvSpPr>
        <p:spPr bwMode="auto">
          <a:xfrm>
            <a:off x="3810000" y="4191000"/>
            <a:ext cx="2514600" cy="1006475"/>
          </a:xfrm>
          <a:prstGeom prst="rect">
            <a:avLst/>
          </a:prstGeom>
          <a:noFill/>
          <a:ln w="12700">
            <a:noFill/>
            <a:miter lim="800000"/>
            <a:headEnd/>
            <a:tailEnd/>
          </a:ln>
        </p:spPr>
        <p:txBody>
          <a:bodyPr>
            <a:prstTxWarp prst="textNoShape">
              <a:avLst/>
            </a:prstTxWarp>
            <a:spAutoFit/>
          </a:bodyPr>
          <a:lstStyle/>
          <a:p>
            <a:pPr marL="457200" indent="-457200" algn="ctr" eaLnBrk="0" latinLnBrk="0" hangingPunct="0">
              <a:buClr>
                <a:srgbClr val="990000"/>
              </a:buClr>
              <a:buFont typeface="Wingdings" pitchFamily="-1" charset="2"/>
              <a:buNone/>
            </a:pPr>
            <a:r>
              <a:rPr kumimoji="0" lang="en-US" sz="2000" b="0" baseline="0">
                <a:latin typeface="Arial" pitchFamily="-1" charset="0"/>
              </a:rPr>
              <a:t>Wind Speed,</a:t>
            </a:r>
          </a:p>
          <a:p>
            <a:pPr marL="457200" indent="-457200" algn="ctr" eaLnBrk="0" latinLnBrk="0" hangingPunct="0">
              <a:buClr>
                <a:srgbClr val="990000"/>
              </a:buClr>
              <a:buFont typeface="Wingdings" pitchFamily="-1" charset="2"/>
              <a:buNone/>
            </a:pPr>
            <a:r>
              <a:rPr kumimoji="0" lang="en-US" sz="2000" b="0" baseline="0">
                <a:solidFill>
                  <a:srgbClr val="FF0000"/>
                </a:solidFill>
                <a:latin typeface="Arial" pitchFamily="-1" charset="0"/>
              </a:rPr>
              <a:t>Vector,</a:t>
            </a:r>
          </a:p>
          <a:p>
            <a:pPr marL="457200" indent="-457200" algn="ctr" eaLnBrk="0" latinLnBrk="0" hangingPunct="0">
              <a:buClr>
                <a:srgbClr val="990000"/>
              </a:buClr>
              <a:buFont typeface="Wingdings" pitchFamily="-1" charset="2"/>
              <a:buNone/>
            </a:pPr>
            <a:r>
              <a:rPr kumimoji="0" lang="en-US" sz="2000" b="0" baseline="0">
                <a:solidFill>
                  <a:srgbClr val="0000FF"/>
                </a:solidFill>
                <a:latin typeface="Arial" pitchFamily="-1" charset="0"/>
              </a:rPr>
              <a:t> v-wind component.</a:t>
            </a:r>
          </a:p>
        </p:txBody>
      </p:sp>
      <p:pic>
        <p:nvPicPr>
          <p:cNvPr id="57357" name="Picture 4" descr="med001"/>
          <p:cNvPicPr>
            <a:picLocks noChangeAspect="1" noChangeArrowheads="1"/>
          </p:cNvPicPr>
          <p:nvPr/>
        </p:nvPicPr>
        <p:blipFill>
          <a:blip r:embed="rId6"/>
          <a:srcRect/>
          <a:stretch>
            <a:fillRect/>
          </a:stretch>
        </p:blipFill>
        <p:spPr bwMode="auto">
          <a:xfrm>
            <a:off x="1143000" y="685800"/>
            <a:ext cx="2971800" cy="2971800"/>
          </a:xfrm>
          <a:prstGeom prst="rect">
            <a:avLst/>
          </a:prstGeom>
          <a:noFill/>
          <a:ln w="9525">
            <a:noFill/>
            <a:miter lim="800000"/>
            <a:headEnd/>
            <a:tailEnd/>
          </a:ln>
        </p:spPr>
      </p:pic>
      <p:sp>
        <p:nvSpPr>
          <p:cNvPr id="57358" name="Rectangle 14"/>
          <p:cNvSpPr>
            <a:spLocks noGrp="1" noChangeArrowheads="1"/>
          </p:cNvSpPr>
          <p:nvPr>
            <p:ph type="title" idx="4294967295"/>
          </p:nvPr>
        </p:nvSpPr>
        <p:spPr>
          <a:xfrm>
            <a:off x="685800" y="152400"/>
            <a:ext cx="7772400" cy="533400"/>
          </a:xfrm>
        </p:spPr>
        <p:txBody>
          <a:bodyPr/>
          <a:lstStyle/>
          <a:p>
            <a:pPr eaLnBrk="1" hangingPunct="1"/>
            <a:r>
              <a:rPr lang="en-US" sz="3200" b="1">
                <a:solidFill>
                  <a:srgbClr val="0000FF"/>
                </a:solidFill>
              </a:rPr>
              <a:t>Example of B</a:t>
            </a:r>
            <a:r>
              <a:rPr lang="en-US" sz="3200" b="1"/>
              <a:t> </a:t>
            </a:r>
            <a:br>
              <a:rPr lang="en-US" sz="3200" b="1"/>
            </a:br>
            <a:r>
              <a:rPr lang="en-US" sz="1800" b="1"/>
              <a:t>3D-Var response to a single p</a:t>
            </a:r>
            <a:r>
              <a:rPr lang="en-US" sz="1800" b="1" baseline="-25000"/>
              <a:t>s </a:t>
            </a:r>
            <a:r>
              <a:rPr lang="en-US" sz="1800" b="1"/>
              <a:t>observation</a:t>
            </a:r>
            <a:endParaRPr lang="en-US"/>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179388" y="260350"/>
            <a:ext cx="8532812" cy="1584325"/>
          </a:xfrm>
          <a:prstGeom prst="rect">
            <a:avLst/>
          </a:prstGeom>
          <a:solidFill>
            <a:schemeClr val="bg1"/>
          </a:solidFill>
          <a:ln w="9525">
            <a:noFill/>
            <a:miter lim="800000"/>
            <a:headEnd/>
            <a:tailEnd/>
          </a:ln>
        </p:spPr>
        <p:txBody>
          <a:bodyPr wrap="none" anchor="ctr">
            <a:prstTxWarp prst="textNoShape">
              <a:avLst/>
            </a:prstTxWarp>
          </a:bodyPr>
          <a:lstStyle/>
          <a:p>
            <a:endParaRPr lang="en-US"/>
          </a:p>
        </p:txBody>
      </p:sp>
      <p:pic>
        <p:nvPicPr>
          <p:cNvPr id="59395" name="Picture 3"/>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3"/>
              <a:srcRect t="4034" b="47609"/>
              <a:stretch>
                <a:fillRect/>
              </a:stretch>
            </p:blipFill>
          </mc:Choice>
          <mc:Fallback>
            <p:blipFill>
              <a:blip r:embed="rId4"/>
              <a:srcRect t="4034" b="47609"/>
              <a:stretch>
                <a:fillRect/>
              </a:stretch>
            </p:blipFill>
          </mc:Fallback>
        </mc:AlternateContent>
        <p:spPr bwMode="auto">
          <a:xfrm>
            <a:off x="4648200" y="1524000"/>
            <a:ext cx="4495800" cy="3886200"/>
          </a:xfrm>
          <a:prstGeom prst="rect">
            <a:avLst/>
          </a:prstGeom>
          <a:noFill/>
          <a:ln w="9525">
            <a:noFill/>
            <a:miter lim="800000"/>
            <a:headEnd/>
            <a:tailEnd/>
          </a:ln>
        </p:spPr>
      </p:pic>
      <p:pic>
        <p:nvPicPr>
          <p:cNvPr id="59396" name="Picture 4"/>
          <p:cNvPicPr>
            <a:picLocks noChangeAspect="1" noChangeArrowheads="1"/>
          </p:cNvPicPr>
          <p:nvPr/>
        </p:nvPicPr>
        <mc:AlternateContent xmlns:mc="http://schemas.openxmlformats.org/markup-compatibility/2006">
          <mc:Choice xmlns:ma="http://schemas.microsoft.com/office/mac/drawingml/2008/main" xmlns:mv="urn:schemas-microsoft-com:mac:vml" xmlns="" Requires="ma">
            <p:blipFill>
              <a:blip r:embed="rId5"/>
              <a:srcRect t="4050" b="48595"/>
              <a:stretch>
                <a:fillRect/>
              </a:stretch>
            </p:blipFill>
          </mc:Choice>
          <mc:Fallback>
            <p:blipFill>
              <a:blip r:embed="rId6"/>
              <a:srcRect t="4050" b="48595"/>
              <a:stretch>
                <a:fillRect/>
              </a:stretch>
            </p:blipFill>
          </mc:Fallback>
        </mc:AlternateContent>
        <p:spPr bwMode="auto">
          <a:xfrm>
            <a:off x="152400" y="1676400"/>
            <a:ext cx="4495800" cy="3733800"/>
          </a:xfrm>
          <a:prstGeom prst="rect">
            <a:avLst/>
          </a:prstGeom>
          <a:noFill/>
          <a:ln w="9525">
            <a:noFill/>
            <a:miter lim="800000"/>
            <a:headEnd/>
            <a:tailEnd/>
          </a:ln>
        </p:spPr>
      </p:pic>
      <p:sp>
        <p:nvSpPr>
          <p:cNvPr id="59397" name="Text Box 5"/>
          <p:cNvSpPr txBox="1">
            <a:spLocks noChangeArrowheads="1"/>
          </p:cNvSpPr>
          <p:nvPr/>
        </p:nvSpPr>
        <p:spPr bwMode="auto">
          <a:xfrm>
            <a:off x="5181600" y="1219200"/>
            <a:ext cx="3189288" cy="366713"/>
          </a:xfrm>
          <a:prstGeom prst="rect">
            <a:avLst/>
          </a:prstGeom>
          <a:noFill/>
          <a:ln w="9525">
            <a:noFill/>
            <a:miter lim="800000"/>
            <a:headEnd/>
            <a:tailEnd/>
          </a:ln>
        </p:spPr>
        <p:txBody>
          <a:bodyPr>
            <a:prstTxWarp prst="textNoShape">
              <a:avLst/>
            </a:prstTxWarp>
            <a:spAutoFit/>
          </a:bodyPr>
          <a:lstStyle/>
          <a:p>
            <a:pPr>
              <a:spcBef>
                <a:spcPct val="50000"/>
              </a:spcBef>
              <a:buFontTx/>
              <a:buNone/>
            </a:pPr>
            <a:r>
              <a:rPr lang="en-US" altLang="ko-KR" sz="1800" baseline="0">
                <a:latin typeface="Times New Roman" pitchFamily="-1" charset="0"/>
              </a:rPr>
              <a:t>B from ensemble method</a:t>
            </a:r>
          </a:p>
        </p:txBody>
      </p:sp>
      <p:sp>
        <p:nvSpPr>
          <p:cNvPr id="59398" name="Text Box 6"/>
          <p:cNvSpPr txBox="1">
            <a:spLocks noChangeArrowheads="1"/>
          </p:cNvSpPr>
          <p:nvPr/>
        </p:nvSpPr>
        <p:spPr bwMode="auto">
          <a:xfrm>
            <a:off x="685800" y="1219200"/>
            <a:ext cx="3429000" cy="366713"/>
          </a:xfrm>
          <a:prstGeom prst="rect">
            <a:avLst/>
          </a:prstGeom>
          <a:noFill/>
          <a:ln w="9525">
            <a:noFill/>
            <a:miter lim="800000"/>
            <a:headEnd/>
            <a:tailEnd/>
          </a:ln>
        </p:spPr>
        <p:txBody>
          <a:bodyPr>
            <a:prstTxWarp prst="textNoShape">
              <a:avLst/>
            </a:prstTxWarp>
            <a:spAutoFit/>
          </a:bodyPr>
          <a:lstStyle/>
          <a:p>
            <a:pPr>
              <a:spcBef>
                <a:spcPct val="50000"/>
              </a:spcBef>
              <a:buFontTx/>
              <a:buNone/>
            </a:pPr>
            <a:r>
              <a:rPr lang="en-US" altLang="ko-KR" sz="1800" baseline="0">
                <a:latin typeface="Times New Roman" pitchFamily="-1" charset="0"/>
              </a:rPr>
              <a:t>B from NMC method</a:t>
            </a:r>
          </a:p>
        </p:txBody>
      </p:sp>
      <p:sp>
        <p:nvSpPr>
          <p:cNvPr id="59399" name="Text Box 7"/>
          <p:cNvSpPr txBox="1">
            <a:spLocks noChangeArrowheads="1"/>
          </p:cNvSpPr>
          <p:nvPr/>
        </p:nvSpPr>
        <p:spPr bwMode="auto">
          <a:xfrm>
            <a:off x="1143000" y="381000"/>
            <a:ext cx="6911975" cy="700088"/>
          </a:xfrm>
          <a:prstGeom prst="rect">
            <a:avLst/>
          </a:prstGeom>
          <a:noFill/>
          <a:ln w="9525">
            <a:noFill/>
            <a:miter lim="800000"/>
            <a:headEnd/>
            <a:tailEnd/>
          </a:ln>
        </p:spPr>
        <p:txBody>
          <a:bodyPr>
            <a:prstTxWarp prst="textNoShape">
              <a:avLst/>
            </a:prstTxWarp>
            <a:spAutoFit/>
          </a:bodyPr>
          <a:lstStyle/>
          <a:p>
            <a:pPr algn="ctr">
              <a:spcBef>
                <a:spcPct val="50000"/>
              </a:spcBef>
              <a:buFontTx/>
              <a:buNone/>
            </a:pPr>
            <a:r>
              <a:rPr lang="en-US" altLang="ko-KR" sz="2000" baseline="0">
                <a:latin typeface="Times New Roman" pitchFamily="-1" charset="0"/>
              </a:rPr>
              <a:t>Examples of B</a:t>
            </a:r>
            <a:endParaRPr lang="en-US" altLang="ko-KR" sz="1800" baseline="0">
              <a:latin typeface="Times New Roman" pitchFamily="-1" charset="0"/>
            </a:endParaRPr>
          </a:p>
          <a:p>
            <a:pPr>
              <a:lnSpc>
                <a:spcPct val="60000"/>
              </a:lnSpc>
              <a:spcBef>
                <a:spcPct val="50000"/>
              </a:spcBef>
              <a:buFontTx/>
              <a:buNone/>
            </a:pPr>
            <a:r>
              <a:rPr lang="en-US" altLang="ko-KR" sz="1800" baseline="0">
                <a:latin typeface="Times New Roman" pitchFamily="-1" charset="0"/>
              </a:rPr>
              <a:t>T increments : T Observation (1 Deg , 0.001 error around 850 hPa)</a:t>
            </a: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5" name="Text Box 2"/>
          <p:cNvSpPr txBox="1">
            <a:spLocks noChangeArrowheads="1"/>
          </p:cNvSpPr>
          <p:nvPr/>
        </p:nvSpPr>
        <p:spPr bwMode="auto">
          <a:xfrm>
            <a:off x="228600" y="1905000"/>
            <a:ext cx="8763000" cy="4024313"/>
          </a:xfrm>
          <a:prstGeom prst="rect">
            <a:avLst/>
          </a:prstGeom>
          <a:noFill/>
          <a:ln w="12700">
            <a:noFill/>
            <a:miter lim="800000"/>
            <a:headEnd/>
            <a:tailEnd/>
          </a:ln>
        </p:spPr>
        <p:txBody>
          <a:bodyPr>
            <a:prstTxWarp prst="textNoShape">
              <a:avLst/>
            </a:prstTxWarp>
            <a:spAutoFit/>
          </a:bodyPr>
          <a:lstStyle/>
          <a:p>
            <a:pPr marL="457200" indent="-457200" eaLnBrk="0" latinLnBrk="0" hangingPunct="0">
              <a:buClr>
                <a:srgbClr val="990000"/>
              </a:buClr>
              <a:buFont typeface="Wingdings" pitchFamily="-1" charset="2"/>
              <a:buChar char="§"/>
            </a:pPr>
            <a:endParaRPr kumimoji="0" lang="en-US" sz="1800" b="0" baseline="0">
              <a:latin typeface="Arial" pitchFamily="-1" charset="0"/>
            </a:endParaRPr>
          </a:p>
          <a:p>
            <a:pPr marL="457200" indent="-457200" eaLnBrk="0" latinLnBrk="0" hangingPunct="0">
              <a:buClr>
                <a:srgbClr val="990000"/>
              </a:buClr>
              <a:buFont typeface="Wingdings" pitchFamily="-1" charset="2"/>
              <a:buChar char="§"/>
            </a:pPr>
            <a:r>
              <a:rPr kumimoji="0" lang="en-US" sz="2000" b="0" i="1" baseline="0">
                <a:latin typeface="Arial" pitchFamily="-1" charset="0"/>
              </a:rPr>
              <a:t>Define</a:t>
            </a:r>
            <a:r>
              <a:rPr kumimoji="0" lang="en-US" sz="2000" i="1" baseline="0">
                <a:latin typeface="Arial" pitchFamily="-1" charset="0"/>
              </a:rPr>
              <a:t> preconditioned control variable</a:t>
            </a:r>
            <a:r>
              <a:rPr kumimoji="0" lang="en-US" sz="2000" b="0" baseline="0">
                <a:latin typeface="Arial" pitchFamily="-1" charset="0"/>
              </a:rPr>
              <a:t> </a:t>
            </a:r>
            <a:r>
              <a:rPr kumimoji="0" lang="en-US" sz="2000" i="1" baseline="0">
                <a:latin typeface="Times New Roman" pitchFamily="-1" charset="0"/>
              </a:rPr>
              <a:t>v</a:t>
            </a:r>
            <a:r>
              <a:rPr kumimoji="0" lang="en-US" sz="2000" b="0" baseline="0">
                <a:latin typeface="Arial" pitchFamily="-1" charset="0"/>
              </a:rPr>
              <a:t> space transform</a:t>
            </a:r>
          </a:p>
          <a:p>
            <a:pPr marL="457200" indent="-457200" eaLnBrk="0" latinLnBrk="0" hangingPunct="0">
              <a:buClr>
                <a:srgbClr val="990000"/>
              </a:buClr>
              <a:buFont typeface="Wingdings" pitchFamily="-1" charset="2"/>
              <a:buChar char="§"/>
            </a:pPr>
            <a:endParaRPr kumimoji="0" lang="en-US" sz="2000" b="0" baseline="0">
              <a:latin typeface="Arial" pitchFamily="-1" charset="0"/>
            </a:endParaRPr>
          </a:p>
          <a:p>
            <a:pPr marL="457200" indent="-457200" eaLnBrk="0" latinLnBrk="0" hangingPunct="0">
              <a:buClr>
                <a:srgbClr val="990000"/>
              </a:buClr>
              <a:buFont typeface="Wingdings" pitchFamily="-1" charset="2"/>
              <a:buChar char="§"/>
            </a:pPr>
            <a:endParaRPr kumimoji="0" lang="en-US" sz="2000" b="0" baseline="0">
              <a:latin typeface="Arial" pitchFamily="-1" charset="0"/>
            </a:endParaRPr>
          </a:p>
          <a:p>
            <a:pPr marL="457200" indent="-457200" eaLnBrk="0" latinLnBrk="0" hangingPunct="0">
              <a:buClr>
                <a:srgbClr val="990000"/>
              </a:buClr>
              <a:buFont typeface="Wingdings" pitchFamily="-1" charset="2"/>
              <a:buChar char="§"/>
            </a:pPr>
            <a:endParaRPr kumimoji="0" lang="en-US" sz="2000" b="0" baseline="0">
              <a:latin typeface="Arial" pitchFamily="-1" charset="0"/>
            </a:endParaRPr>
          </a:p>
          <a:p>
            <a:pPr marL="457200" indent="-457200" eaLnBrk="0" latinLnBrk="0" hangingPunct="0">
              <a:buClr>
                <a:srgbClr val="990000"/>
              </a:buClr>
              <a:buFont typeface="Wingdings" pitchFamily="-1" charset="2"/>
              <a:buNone/>
            </a:pPr>
            <a:r>
              <a:rPr kumimoji="0" lang="en-US" sz="2000" b="0" baseline="0">
                <a:latin typeface="Arial" pitchFamily="-1" charset="0"/>
              </a:rPr>
              <a:t>	where </a:t>
            </a:r>
            <a:r>
              <a:rPr kumimoji="0" lang="en-US" sz="2000" baseline="0">
                <a:latin typeface="Arial" pitchFamily="-1" charset="0"/>
              </a:rPr>
              <a:t>U</a:t>
            </a:r>
            <a:r>
              <a:rPr kumimoji="0" lang="en-US" sz="2000" b="0" baseline="0">
                <a:latin typeface="Arial" pitchFamily="-1" charset="0"/>
              </a:rPr>
              <a:t> transform </a:t>
            </a:r>
            <a:r>
              <a:rPr kumimoji="0" lang="en-US" sz="2000" b="0" baseline="0">
                <a:solidFill>
                  <a:srgbClr val="FF0000"/>
                </a:solidFill>
                <a:latin typeface="Arial" pitchFamily="-1" charset="0"/>
              </a:rPr>
              <a:t>CAREFULLY</a:t>
            </a:r>
            <a:r>
              <a:rPr kumimoji="0" lang="en-US" sz="2000" b="0" baseline="0">
                <a:latin typeface="Arial" pitchFamily="-1" charset="0"/>
              </a:rPr>
              <a:t> chosen to satisfy </a:t>
            </a:r>
            <a:r>
              <a:rPr kumimoji="0" lang="en-US" sz="1800" baseline="0">
                <a:latin typeface="Arial" pitchFamily="-1" charset="0"/>
              </a:rPr>
              <a:t>B</a:t>
            </a:r>
            <a:r>
              <a:rPr kumimoji="0" lang="en-US" sz="1800" baseline="-25000">
                <a:latin typeface="Arial" pitchFamily="-1" charset="0"/>
              </a:rPr>
              <a:t>o</a:t>
            </a:r>
            <a:r>
              <a:rPr kumimoji="0" lang="en-US" sz="1800" b="0" i="1" baseline="0">
                <a:latin typeface="Arial" pitchFamily="-1" charset="0"/>
              </a:rPr>
              <a:t> = </a:t>
            </a:r>
            <a:r>
              <a:rPr kumimoji="0" lang="en-US" sz="1800" baseline="0">
                <a:latin typeface="Arial" pitchFamily="-1" charset="0"/>
              </a:rPr>
              <a:t>UU</a:t>
            </a:r>
            <a:r>
              <a:rPr kumimoji="0" lang="en-US" sz="1800" i="1">
                <a:latin typeface="Arial" pitchFamily="-1" charset="0"/>
              </a:rPr>
              <a:t>T</a:t>
            </a:r>
            <a:r>
              <a:rPr kumimoji="0" lang="en-US" sz="1800" b="0" i="1">
                <a:latin typeface="Arial" pitchFamily="-1" charset="0"/>
              </a:rPr>
              <a:t> </a:t>
            </a:r>
            <a:r>
              <a:rPr kumimoji="0" lang="en-US" sz="2000" b="0" baseline="0">
                <a:latin typeface="Arial" pitchFamily="-1" charset="0"/>
              </a:rPr>
              <a:t>.</a:t>
            </a:r>
          </a:p>
          <a:p>
            <a:pPr marL="457200" indent="-457200" eaLnBrk="0" latinLnBrk="0" hangingPunct="0">
              <a:buClr>
                <a:srgbClr val="990000"/>
              </a:buClr>
              <a:buFont typeface="Wingdings" pitchFamily="-1" charset="2"/>
              <a:buChar char="§"/>
            </a:pPr>
            <a:endParaRPr kumimoji="0" lang="en-US" sz="2000" b="0" baseline="0">
              <a:latin typeface="Arial" pitchFamily="-1" charset="0"/>
            </a:endParaRPr>
          </a:p>
          <a:p>
            <a:pPr marL="457200" indent="-457200" eaLnBrk="0" latinLnBrk="0" hangingPunct="0">
              <a:buClr>
                <a:srgbClr val="990000"/>
              </a:buClr>
              <a:buFont typeface="Wingdings" pitchFamily="-1" charset="2"/>
              <a:buChar char="§"/>
            </a:pPr>
            <a:r>
              <a:rPr kumimoji="0" lang="en-US" sz="2000" b="0" baseline="0">
                <a:latin typeface="Arial" pitchFamily="-1" charset="0"/>
              </a:rPr>
              <a:t>Choose (at least assume) control variable components with uncorrelated errors:</a:t>
            </a:r>
          </a:p>
          <a:p>
            <a:pPr marL="457200" indent="-457200" eaLnBrk="0" latinLnBrk="0" hangingPunct="0">
              <a:buClr>
                <a:srgbClr val="990000"/>
              </a:buClr>
              <a:buFont typeface="Wingdings" pitchFamily="-1" charset="2"/>
              <a:buChar char="§"/>
            </a:pPr>
            <a:endParaRPr kumimoji="0" lang="en-US" sz="2000" b="0" baseline="0">
              <a:latin typeface="Arial" pitchFamily="-1" charset="0"/>
            </a:endParaRPr>
          </a:p>
          <a:p>
            <a:pPr marL="457200" indent="-457200" eaLnBrk="0" latinLnBrk="0" hangingPunct="0">
              <a:buClr>
                <a:srgbClr val="990000"/>
              </a:buClr>
              <a:buFont typeface="Wingdings" pitchFamily="-1" charset="2"/>
              <a:buChar char="§"/>
            </a:pPr>
            <a:endParaRPr kumimoji="0" lang="en-US" sz="2000" b="0" baseline="0">
              <a:latin typeface="Arial" pitchFamily="-1" charset="0"/>
            </a:endParaRPr>
          </a:p>
          <a:p>
            <a:pPr marL="457200" indent="-457200" eaLnBrk="0" latinLnBrk="0" hangingPunct="0">
              <a:buClr>
                <a:srgbClr val="990000"/>
              </a:buClr>
              <a:buFont typeface="Wingdings" pitchFamily="-1" charset="2"/>
              <a:buChar char="§"/>
            </a:pPr>
            <a:endParaRPr kumimoji="0" lang="en-US" sz="2000" b="0" baseline="0">
              <a:latin typeface="Arial" pitchFamily="-1" charset="0"/>
            </a:endParaRPr>
          </a:p>
          <a:p>
            <a:pPr marL="457200" indent="-457200" eaLnBrk="0" latinLnBrk="0" hangingPunct="0">
              <a:buClr>
                <a:srgbClr val="990000"/>
              </a:buClr>
              <a:buFont typeface="Wingdings" pitchFamily="-1" charset="2"/>
              <a:buChar char="§"/>
            </a:pPr>
            <a:r>
              <a:rPr kumimoji="0" lang="en-US" sz="2000" b="0" baseline="0">
                <a:latin typeface="Arial" pitchFamily="-1" charset="0"/>
              </a:rPr>
              <a:t>where n~number pieces of independent information.</a:t>
            </a:r>
          </a:p>
        </p:txBody>
      </p:sp>
      <p:sp>
        <p:nvSpPr>
          <p:cNvPr id="61446" name="Rectangle 3"/>
          <p:cNvSpPr>
            <a:spLocks noChangeArrowheads="1"/>
          </p:cNvSpPr>
          <p:nvPr/>
        </p:nvSpPr>
        <p:spPr bwMode="auto">
          <a:xfrm>
            <a:off x="4479925" y="3078163"/>
            <a:ext cx="184150" cy="701675"/>
          </a:xfrm>
          <a:prstGeom prst="rect">
            <a:avLst/>
          </a:prstGeom>
          <a:noFill/>
          <a:ln w="12700">
            <a:noFill/>
            <a:miter lim="800000"/>
            <a:headEnd/>
            <a:tailEnd/>
          </a:ln>
        </p:spPr>
        <p:txBody>
          <a:bodyPr wrap="none">
            <a:prstTxWarp prst="textNoShape">
              <a:avLst/>
            </a:prstTxWarp>
            <a:spAutoFit/>
          </a:bodyPr>
          <a:lstStyle/>
          <a:p>
            <a:pPr eaLnBrk="0" latinLnBrk="0" hangingPunct="0">
              <a:buFontTx/>
              <a:buNone/>
            </a:pPr>
            <a:endParaRPr kumimoji="0" lang="en-US" sz="4000" b="0" baseline="0">
              <a:solidFill>
                <a:srgbClr val="990000"/>
              </a:solidFill>
              <a:latin typeface="Arial" pitchFamily="-1" charset="0"/>
            </a:endParaRPr>
          </a:p>
        </p:txBody>
      </p:sp>
      <p:sp>
        <p:nvSpPr>
          <p:cNvPr id="61447" name="Rectangle 4"/>
          <p:cNvSpPr>
            <a:spLocks noGrp="1" noChangeArrowheads="1"/>
          </p:cNvSpPr>
          <p:nvPr>
            <p:ph type="title" idx="4294967295"/>
          </p:nvPr>
        </p:nvSpPr>
        <p:spPr>
          <a:xfrm>
            <a:off x="304800" y="304800"/>
            <a:ext cx="8458200" cy="609600"/>
          </a:xfrm>
        </p:spPr>
        <p:txBody>
          <a:bodyPr/>
          <a:lstStyle/>
          <a:p>
            <a:pPr eaLnBrk="1" hangingPunct="1"/>
            <a:r>
              <a:rPr lang="en-US" sz="3200" b="1"/>
              <a:t>Incremental WRFDA J</a:t>
            </a:r>
            <a:r>
              <a:rPr lang="en-US" sz="3200" b="1" baseline="-25000"/>
              <a:t>b</a:t>
            </a:r>
            <a:r>
              <a:rPr lang="en-US" sz="3200" b="1"/>
              <a:t> Preconditioning</a:t>
            </a:r>
            <a:endParaRPr lang="en-US"/>
          </a:p>
        </p:txBody>
      </p:sp>
      <p:graphicFrame>
        <p:nvGraphicFramePr>
          <p:cNvPr id="61442" name="Object 2"/>
          <p:cNvGraphicFramePr>
            <a:graphicFrameLocks noChangeAspect="1"/>
          </p:cNvGraphicFramePr>
          <p:nvPr/>
        </p:nvGraphicFramePr>
        <p:xfrm>
          <a:off x="585788" y="1306513"/>
          <a:ext cx="7366000" cy="598487"/>
        </p:xfrm>
        <a:graphic>
          <a:graphicData uri="http://schemas.openxmlformats.org/presentationml/2006/ole">
            <p:oleObj spid="_x0000_s61442" name="Equation" r:id="rId4" imgW="4368800" imgH="355600" progId="">
              <p:embed/>
            </p:oleObj>
          </a:graphicData>
        </a:graphic>
      </p:graphicFrame>
      <p:graphicFrame>
        <p:nvGraphicFramePr>
          <p:cNvPr id="61443" name="Object 3"/>
          <p:cNvGraphicFramePr>
            <a:graphicFrameLocks noChangeAspect="1"/>
          </p:cNvGraphicFramePr>
          <p:nvPr/>
        </p:nvGraphicFramePr>
        <p:xfrm>
          <a:off x="3748088" y="2760663"/>
          <a:ext cx="1241425" cy="363537"/>
        </p:xfrm>
        <a:graphic>
          <a:graphicData uri="http://schemas.openxmlformats.org/presentationml/2006/ole">
            <p:oleObj spid="_x0000_s61443" name="Equation" r:id="rId5" imgW="736600" imgH="215900" progId="Equation.3">
              <p:embed/>
            </p:oleObj>
          </a:graphicData>
        </a:graphic>
      </p:graphicFrame>
      <p:graphicFrame>
        <p:nvGraphicFramePr>
          <p:cNvPr id="61444" name="Object 4"/>
          <p:cNvGraphicFramePr>
            <a:graphicFrameLocks noChangeAspect="1"/>
          </p:cNvGraphicFramePr>
          <p:nvPr/>
        </p:nvGraphicFramePr>
        <p:xfrm>
          <a:off x="3124200" y="4646613"/>
          <a:ext cx="2362200" cy="763587"/>
        </p:xfrm>
        <a:graphic>
          <a:graphicData uri="http://schemas.openxmlformats.org/presentationml/2006/ole">
            <p:oleObj spid="_x0000_s61444" name="Equation" r:id="rId6" imgW="1219200" imgH="393700" progId="Equation.3">
              <p:embed/>
            </p:oleObj>
          </a:graphicData>
        </a:graphic>
      </p:graphicFrame>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ctrTitle"/>
          </p:nvPr>
        </p:nvSpPr>
        <p:spPr>
          <a:xfrm>
            <a:off x="533400" y="1219200"/>
            <a:ext cx="2743200" cy="609600"/>
          </a:xfrm>
        </p:spPr>
        <p:txBody>
          <a:bodyPr/>
          <a:lstStyle/>
          <a:p>
            <a:pPr eaLnBrk="1" hangingPunct="1"/>
            <a:r>
              <a:rPr lang="en-US">
                <a:solidFill>
                  <a:srgbClr val="0000FF"/>
                </a:solidFill>
              </a:rPr>
              <a:t>4D-Var</a:t>
            </a:r>
            <a:r>
              <a:rPr lang="en-US"/>
              <a:t> </a:t>
            </a:r>
          </a:p>
        </p:txBody>
      </p:sp>
      <p:pic>
        <p:nvPicPr>
          <p:cNvPr id="20484" name="Picture 4"/>
          <p:cNvPicPr>
            <a:picLocks noChangeAspect="1" noChangeArrowheads="1"/>
          </p:cNvPicPr>
          <p:nvPr/>
        </p:nvPicPr>
        <p:blipFill>
          <a:blip r:embed="rId4"/>
          <a:srcRect/>
          <a:stretch>
            <a:fillRect/>
          </a:stretch>
        </p:blipFill>
        <p:spPr bwMode="auto">
          <a:xfrm>
            <a:off x="3429000" y="381000"/>
            <a:ext cx="5365750" cy="3589338"/>
          </a:xfrm>
          <a:prstGeom prst="rect">
            <a:avLst/>
          </a:prstGeom>
          <a:noFill/>
          <a:ln w="28440">
            <a:solidFill>
              <a:srgbClr val="00AE00"/>
            </a:solidFill>
            <a:miter lim="800000"/>
            <a:headEnd/>
            <a:tailEnd/>
          </a:ln>
        </p:spPr>
      </p:pic>
      <p:graphicFrame>
        <p:nvGraphicFramePr>
          <p:cNvPr id="20482" name="Object 2"/>
          <p:cNvGraphicFramePr>
            <a:graphicFrameLocks noChangeAspect="1"/>
          </p:cNvGraphicFramePr>
          <p:nvPr/>
        </p:nvGraphicFramePr>
        <p:xfrm>
          <a:off x="1143000" y="2743200"/>
          <a:ext cx="6607175" cy="3022600"/>
        </p:xfrm>
        <a:graphic>
          <a:graphicData uri="http://schemas.openxmlformats.org/presentationml/2006/ole">
            <p:oleObj spid="_x0000_s20482" name="Equation" r:id="rId5" imgW="3314700" imgH="1511300" progId="">
              <p:embed/>
            </p:oleObj>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1" name="Rectangle 2"/>
          <p:cNvSpPr>
            <a:spLocks noGrp="1" noChangeArrowheads="1"/>
          </p:cNvSpPr>
          <p:nvPr>
            <p:ph type="title"/>
          </p:nvPr>
        </p:nvSpPr>
        <p:spPr>
          <a:xfrm>
            <a:off x="838200" y="304800"/>
            <a:ext cx="7620000" cy="457200"/>
          </a:xfrm>
        </p:spPr>
        <p:txBody>
          <a:bodyPr/>
          <a:lstStyle/>
          <a:p>
            <a:pPr eaLnBrk="1" hangingPunct="1"/>
            <a:r>
              <a:rPr lang="en-US" sz="3200" b="1"/>
              <a:t>WRFDA Background Error Modeling</a:t>
            </a:r>
            <a:endParaRPr lang="en-US" sz="3200"/>
          </a:p>
        </p:txBody>
      </p:sp>
      <p:graphicFrame>
        <p:nvGraphicFramePr>
          <p:cNvPr id="63490" name="Object 2"/>
          <p:cNvGraphicFramePr>
            <a:graphicFrameLocks noChangeAspect="1"/>
          </p:cNvGraphicFramePr>
          <p:nvPr/>
        </p:nvGraphicFramePr>
        <p:xfrm>
          <a:off x="1524000" y="1143000"/>
          <a:ext cx="2941638" cy="446088"/>
        </p:xfrm>
        <a:graphic>
          <a:graphicData uri="http://schemas.openxmlformats.org/presentationml/2006/ole">
            <p:oleObj spid="_x0000_s63490" name="Equation" r:id="rId4" imgW="1422400" imgH="215900" progId="Equation.3">
              <p:embed/>
            </p:oleObj>
          </a:graphicData>
        </a:graphic>
      </p:graphicFrame>
      <p:sp>
        <p:nvSpPr>
          <p:cNvPr id="63492" name="Rectangle 4"/>
          <p:cNvSpPr>
            <a:spLocks noChangeArrowheads="1"/>
          </p:cNvSpPr>
          <p:nvPr/>
        </p:nvSpPr>
        <p:spPr bwMode="auto">
          <a:xfrm>
            <a:off x="1524000" y="4343400"/>
            <a:ext cx="3082925" cy="758825"/>
          </a:xfrm>
          <a:prstGeom prst="rect">
            <a:avLst/>
          </a:prstGeom>
          <a:noFill/>
          <a:ln w="12700">
            <a:noFill/>
            <a:miter lim="800000"/>
            <a:headEnd/>
            <a:tailEnd/>
          </a:ln>
        </p:spPr>
        <p:txBody>
          <a:bodyPr wrap="none" lIns="90488" tIns="44450" rIns="90488" bIns="44450">
            <a:prstTxWarp prst="textNoShape">
              <a:avLst/>
            </a:prstTxWarp>
            <a:spAutoFit/>
          </a:bodyPr>
          <a:lstStyle/>
          <a:p>
            <a:pPr latinLnBrk="0">
              <a:spcBef>
                <a:spcPct val="20000"/>
              </a:spcBef>
              <a:buFontTx/>
              <a:buNone/>
            </a:pPr>
            <a:r>
              <a:rPr kumimoji="0" lang="en-US" sz="2000" baseline="0">
                <a:latin typeface="Times New Roman" pitchFamily="-1" charset="0"/>
              </a:rPr>
              <a:t>U</a:t>
            </a:r>
            <a:r>
              <a:rPr kumimoji="0" lang="en-US" sz="2000" baseline="-25000">
                <a:latin typeface="Times New Roman" pitchFamily="-1" charset="0"/>
              </a:rPr>
              <a:t>h</a:t>
            </a:r>
            <a:r>
              <a:rPr kumimoji="0" lang="en-US" sz="2000" baseline="0">
                <a:latin typeface="Times New Roman" pitchFamily="-1" charset="0"/>
              </a:rPr>
              <a:t>: RF = Recursive Filter, </a:t>
            </a:r>
          </a:p>
          <a:p>
            <a:pPr latinLnBrk="0">
              <a:spcBef>
                <a:spcPct val="20000"/>
              </a:spcBef>
              <a:buFontTx/>
              <a:buNone/>
            </a:pPr>
            <a:r>
              <a:rPr kumimoji="0" lang="en-US" sz="2000" baseline="0">
                <a:latin typeface="Times New Roman" pitchFamily="-1" charset="0"/>
              </a:rPr>
              <a:t>e.g. Purser et al 2003</a:t>
            </a:r>
          </a:p>
        </p:txBody>
      </p:sp>
      <p:sp>
        <p:nvSpPr>
          <p:cNvPr id="63493" name="Rectangle 5"/>
          <p:cNvSpPr>
            <a:spLocks noChangeArrowheads="1"/>
          </p:cNvSpPr>
          <p:nvPr/>
        </p:nvSpPr>
        <p:spPr bwMode="auto">
          <a:xfrm>
            <a:off x="1524000" y="3124200"/>
            <a:ext cx="2894013" cy="758825"/>
          </a:xfrm>
          <a:prstGeom prst="rect">
            <a:avLst/>
          </a:prstGeom>
          <a:noFill/>
          <a:ln w="12700">
            <a:noFill/>
            <a:miter lim="800000"/>
            <a:headEnd/>
            <a:tailEnd/>
          </a:ln>
        </p:spPr>
        <p:txBody>
          <a:bodyPr wrap="none" lIns="90488" tIns="44450" rIns="90488" bIns="44450">
            <a:prstTxWarp prst="textNoShape">
              <a:avLst/>
            </a:prstTxWarp>
            <a:spAutoFit/>
          </a:bodyPr>
          <a:lstStyle/>
          <a:p>
            <a:pPr latinLnBrk="0">
              <a:spcBef>
                <a:spcPct val="20000"/>
              </a:spcBef>
              <a:buFontTx/>
              <a:buNone/>
            </a:pPr>
            <a:r>
              <a:rPr kumimoji="0" lang="en-US" sz="2000" baseline="0">
                <a:latin typeface="Times New Roman" pitchFamily="-1" charset="0"/>
              </a:rPr>
              <a:t>U</a:t>
            </a:r>
            <a:r>
              <a:rPr kumimoji="0" lang="en-US" sz="2000" baseline="-25000">
                <a:latin typeface="Times New Roman" pitchFamily="-1" charset="0"/>
              </a:rPr>
              <a:t>v</a:t>
            </a:r>
            <a:r>
              <a:rPr kumimoji="0" lang="en-US" sz="2000" baseline="0">
                <a:latin typeface="Times New Roman" pitchFamily="-1" charset="0"/>
              </a:rPr>
              <a:t>: Vertical correlations </a:t>
            </a:r>
          </a:p>
          <a:p>
            <a:pPr latinLnBrk="0">
              <a:spcBef>
                <a:spcPct val="20000"/>
              </a:spcBef>
              <a:buFontTx/>
              <a:buNone/>
            </a:pPr>
            <a:r>
              <a:rPr kumimoji="0" lang="en-US" sz="2000" baseline="0">
                <a:latin typeface="Times New Roman" pitchFamily="-1" charset="0"/>
              </a:rPr>
              <a:t>EOF Decomposition</a:t>
            </a:r>
          </a:p>
        </p:txBody>
      </p:sp>
      <p:sp>
        <p:nvSpPr>
          <p:cNvPr id="63494" name="Rectangle 6"/>
          <p:cNvSpPr>
            <a:spLocks noChangeArrowheads="1"/>
          </p:cNvSpPr>
          <p:nvPr/>
        </p:nvSpPr>
        <p:spPr bwMode="auto">
          <a:xfrm>
            <a:off x="1524000" y="2057400"/>
            <a:ext cx="2727325" cy="758825"/>
          </a:xfrm>
          <a:prstGeom prst="rect">
            <a:avLst/>
          </a:prstGeom>
          <a:noFill/>
          <a:ln w="12700">
            <a:noFill/>
            <a:miter lim="800000"/>
            <a:headEnd/>
            <a:tailEnd/>
          </a:ln>
        </p:spPr>
        <p:txBody>
          <a:bodyPr wrap="none" lIns="90488" tIns="44450" rIns="90488" bIns="44450">
            <a:prstTxWarp prst="textNoShape">
              <a:avLst/>
            </a:prstTxWarp>
            <a:spAutoFit/>
          </a:bodyPr>
          <a:lstStyle/>
          <a:p>
            <a:pPr latinLnBrk="0">
              <a:spcBef>
                <a:spcPct val="20000"/>
              </a:spcBef>
              <a:buFontTx/>
              <a:buNone/>
            </a:pPr>
            <a:r>
              <a:rPr kumimoji="0" lang="en-US" sz="2000" baseline="0">
                <a:latin typeface="Times New Roman" pitchFamily="-1" charset="0"/>
              </a:rPr>
              <a:t>U</a:t>
            </a:r>
            <a:r>
              <a:rPr kumimoji="0" lang="en-US" sz="2000" baseline="-25000">
                <a:latin typeface="Times New Roman" pitchFamily="-1" charset="0"/>
              </a:rPr>
              <a:t>p</a:t>
            </a:r>
            <a:r>
              <a:rPr kumimoji="0" lang="en-US" sz="2000" baseline="0">
                <a:latin typeface="Times New Roman" pitchFamily="-1" charset="0"/>
              </a:rPr>
              <a:t>: Change of variable,</a:t>
            </a:r>
          </a:p>
          <a:p>
            <a:pPr latinLnBrk="0">
              <a:spcBef>
                <a:spcPct val="20000"/>
              </a:spcBef>
              <a:buFontTx/>
              <a:buNone/>
            </a:pPr>
            <a:r>
              <a:rPr kumimoji="0" lang="en-US" sz="2000" baseline="0">
                <a:latin typeface="Times New Roman" pitchFamily="-1" charset="0"/>
              </a:rPr>
              <a:t>impose balance.</a:t>
            </a: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Rectangle 2"/>
          <p:cNvSpPr>
            <a:spLocks noGrp="1" noChangeArrowheads="1"/>
          </p:cNvSpPr>
          <p:nvPr>
            <p:ph type="title"/>
          </p:nvPr>
        </p:nvSpPr>
        <p:spPr>
          <a:xfrm>
            <a:off x="838200" y="304800"/>
            <a:ext cx="7620000" cy="457200"/>
          </a:xfrm>
        </p:spPr>
        <p:txBody>
          <a:bodyPr/>
          <a:lstStyle/>
          <a:p>
            <a:pPr eaLnBrk="1" hangingPunct="1"/>
            <a:r>
              <a:rPr lang="en-US" sz="3200" b="1"/>
              <a:t>WRFDA Background Error Modeling</a:t>
            </a:r>
            <a:endParaRPr lang="en-US" sz="3200"/>
          </a:p>
        </p:txBody>
      </p:sp>
      <p:pic>
        <p:nvPicPr>
          <p:cNvPr id="65541" name="Picture 3" descr="med001"/>
          <p:cNvPicPr>
            <a:picLocks noChangeAspect="1" noChangeArrowheads="1"/>
          </p:cNvPicPr>
          <p:nvPr/>
        </p:nvPicPr>
        <p:blipFill>
          <a:blip r:embed="rId4"/>
          <a:srcRect/>
          <a:stretch>
            <a:fillRect/>
          </a:stretch>
        </p:blipFill>
        <p:spPr bwMode="auto">
          <a:xfrm>
            <a:off x="5715000" y="990600"/>
            <a:ext cx="2590800" cy="2590800"/>
          </a:xfrm>
          <a:prstGeom prst="rect">
            <a:avLst/>
          </a:prstGeom>
          <a:noFill/>
          <a:ln w="9525">
            <a:noFill/>
            <a:miter lim="800000"/>
            <a:headEnd/>
            <a:tailEnd/>
          </a:ln>
        </p:spPr>
      </p:pic>
      <p:graphicFrame>
        <p:nvGraphicFramePr>
          <p:cNvPr id="65538" name="Object 2"/>
          <p:cNvGraphicFramePr>
            <a:graphicFrameLocks noChangeAspect="1"/>
          </p:cNvGraphicFramePr>
          <p:nvPr/>
        </p:nvGraphicFramePr>
        <p:xfrm>
          <a:off x="5486400" y="3429000"/>
          <a:ext cx="3810000" cy="2797175"/>
        </p:xfrm>
        <a:graphic>
          <a:graphicData uri="http://schemas.openxmlformats.org/presentationml/2006/ole">
            <p:oleObj spid="_x0000_s65538" name="Chart" r:id="rId5" imgW="4495800" imgH="2779776" progId="Excel.Sheet.8">
              <p:embed/>
            </p:oleObj>
          </a:graphicData>
        </a:graphic>
      </p:graphicFrame>
      <p:sp>
        <p:nvSpPr>
          <p:cNvPr id="65542" name="Line 5"/>
          <p:cNvSpPr>
            <a:spLocks noChangeShapeType="1"/>
          </p:cNvSpPr>
          <p:nvPr/>
        </p:nvSpPr>
        <p:spPr bwMode="auto">
          <a:xfrm flipV="1">
            <a:off x="4724400" y="4648200"/>
            <a:ext cx="914400" cy="0"/>
          </a:xfrm>
          <a:prstGeom prst="line">
            <a:avLst/>
          </a:prstGeom>
          <a:noFill/>
          <a:ln w="12700">
            <a:solidFill>
              <a:srgbClr val="FF0000"/>
            </a:solidFill>
            <a:round/>
            <a:headEnd/>
            <a:tailEnd type="triangle" w="med" len="med"/>
          </a:ln>
        </p:spPr>
        <p:txBody>
          <a:bodyPr wrap="none" lIns="90488" tIns="44450" rIns="90488" bIns="44450" anchor="ctr">
            <a:prstTxWarp prst="textNoShape">
              <a:avLst/>
            </a:prstTxWarp>
          </a:bodyPr>
          <a:lstStyle/>
          <a:p>
            <a:endParaRPr lang="en-US"/>
          </a:p>
        </p:txBody>
      </p:sp>
      <p:sp>
        <p:nvSpPr>
          <p:cNvPr id="65543" name="Line 6"/>
          <p:cNvSpPr>
            <a:spLocks noChangeShapeType="1"/>
          </p:cNvSpPr>
          <p:nvPr/>
        </p:nvSpPr>
        <p:spPr bwMode="auto">
          <a:xfrm flipV="1">
            <a:off x="4724400" y="3352800"/>
            <a:ext cx="1295400" cy="1295400"/>
          </a:xfrm>
          <a:prstGeom prst="line">
            <a:avLst/>
          </a:prstGeom>
          <a:noFill/>
          <a:ln w="12700">
            <a:solidFill>
              <a:srgbClr val="FF0000"/>
            </a:solidFill>
            <a:round/>
            <a:headEnd/>
            <a:tailEnd type="triangle" w="med" len="med"/>
          </a:ln>
        </p:spPr>
        <p:txBody>
          <a:bodyPr wrap="none" lIns="90488" tIns="44450" rIns="90488" bIns="44450" anchor="ctr">
            <a:prstTxWarp prst="textNoShape">
              <a:avLst/>
            </a:prstTxWarp>
          </a:bodyPr>
          <a:lstStyle/>
          <a:p>
            <a:endParaRPr lang="en-US"/>
          </a:p>
        </p:txBody>
      </p:sp>
      <p:graphicFrame>
        <p:nvGraphicFramePr>
          <p:cNvPr id="65539" name="Object 3"/>
          <p:cNvGraphicFramePr>
            <a:graphicFrameLocks noChangeAspect="1"/>
          </p:cNvGraphicFramePr>
          <p:nvPr/>
        </p:nvGraphicFramePr>
        <p:xfrm>
          <a:off x="1524000" y="1143000"/>
          <a:ext cx="2941638" cy="446088"/>
        </p:xfrm>
        <a:graphic>
          <a:graphicData uri="http://schemas.openxmlformats.org/presentationml/2006/ole">
            <p:oleObj spid="_x0000_s65539" name="Equation" r:id="rId6" imgW="1422400" imgH="215900" progId="">
              <p:embed/>
            </p:oleObj>
          </a:graphicData>
        </a:graphic>
      </p:graphicFrame>
      <p:sp>
        <p:nvSpPr>
          <p:cNvPr id="65544" name="Rectangle 8"/>
          <p:cNvSpPr>
            <a:spLocks noChangeArrowheads="1"/>
          </p:cNvSpPr>
          <p:nvPr/>
        </p:nvSpPr>
        <p:spPr bwMode="auto">
          <a:xfrm>
            <a:off x="1524000" y="4343400"/>
            <a:ext cx="3082925" cy="758825"/>
          </a:xfrm>
          <a:prstGeom prst="rect">
            <a:avLst/>
          </a:prstGeom>
          <a:noFill/>
          <a:ln w="12700">
            <a:noFill/>
            <a:miter lim="800000"/>
            <a:headEnd/>
            <a:tailEnd/>
          </a:ln>
        </p:spPr>
        <p:txBody>
          <a:bodyPr wrap="none" lIns="90488" tIns="44450" rIns="90488" bIns="44450">
            <a:prstTxWarp prst="textNoShape">
              <a:avLst/>
            </a:prstTxWarp>
            <a:spAutoFit/>
          </a:bodyPr>
          <a:lstStyle/>
          <a:p>
            <a:pPr latinLnBrk="0">
              <a:spcBef>
                <a:spcPct val="20000"/>
              </a:spcBef>
              <a:buFontTx/>
              <a:buNone/>
            </a:pPr>
            <a:r>
              <a:rPr kumimoji="0" lang="en-US" sz="2000" baseline="0">
                <a:latin typeface="Times New Roman" pitchFamily="-1" charset="0"/>
              </a:rPr>
              <a:t>U</a:t>
            </a:r>
            <a:r>
              <a:rPr kumimoji="0" lang="en-US" sz="2000" baseline="-25000">
                <a:latin typeface="Times New Roman" pitchFamily="-1" charset="0"/>
              </a:rPr>
              <a:t>h</a:t>
            </a:r>
            <a:r>
              <a:rPr kumimoji="0" lang="en-US" sz="2000" baseline="0">
                <a:latin typeface="Times New Roman" pitchFamily="-1" charset="0"/>
              </a:rPr>
              <a:t>: RF = Recursive Filter, </a:t>
            </a:r>
          </a:p>
          <a:p>
            <a:pPr latinLnBrk="0">
              <a:spcBef>
                <a:spcPct val="20000"/>
              </a:spcBef>
              <a:buFontTx/>
              <a:buNone/>
            </a:pPr>
            <a:r>
              <a:rPr kumimoji="0" lang="en-US" sz="2000" baseline="0">
                <a:latin typeface="Times New Roman" pitchFamily="-1" charset="0"/>
              </a:rPr>
              <a:t>e.g. Purser et al 2003</a:t>
            </a:r>
          </a:p>
        </p:txBody>
      </p:sp>
      <p:sp>
        <p:nvSpPr>
          <p:cNvPr id="65545" name="Rectangle 9"/>
          <p:cNvSpPr>
            <a:spLocks noChangeArrowheads="1"/>
          </p:cNvSpPr>
          <p:nvPr/>
        </p:nvSpPr>
        <p:spPr bwMode="auto">
          <a:xfrm>
            <a:off x="1524000" y="3124200"/>
            <a:ext cx="2894013" cy="758825"/>
          </a:xfrm>
          <a:prstGeom prst="rect">
            <a:avLst/>
          </a:prstGeom>
          <a:noFill/>
          <a:ln w="12700">
            <a:noFill/>
            <a:miter lim="800000"/>
            <a:headEnd/>
            <a:tailEnd/>
          </a:ln>
        </p:spPr>
        <p:txBody>
          <a:bodyPr wrap="none" lIns="90488" tIns="44450" rIns="90488" bIns="44450">
            <a:prstTxWarp prst="textNoShape">
              <a:avLst/>
            </a:prstTxWarp>
            <a:spAutoFit/>
          </a:bodyPr>
          <a:lstStyle/>
          <a:p>
            <a:pPr latinLnBrk="0">
              <a:spcBef>
                <a:spcPct val="20000"/>
              </a:spcBef>
              <a:buFontTx/>
              <a:buNone/>
            </a:pPr>
            <a:r>
              <a:rPr kumimoji="0" lang="en-US" sz="2000" baseline="0">
                <a:latin typeface="Times New Roman" pitchFamily="-1" charset="0"/>
              </a:rPr>
              <a:t>U</a:t>
            </a:r>
            <a:r>
              <a:rPr kumimoji="0" lang="en-US" sz="2000" baseline="-25000">
                <a:latin typeface="Times New Roman" pitchFamily="-1" charset="0"/>
              </a:rPr>
              <a:t>v</a:t>
            </a:r>
            <a:r>
              <a:rPr kumimoji="0" lang="en-US" sz="2000" baseline="0">
                <a:latin typeface="Times New Roman" pitchFamily="-1" charset="0"/>
              </a:rPr>
              <a:t>: Vertical correlations </a:t>
            </a:r>
          </a:p>
          <a:p>
            <a:pPr latinLnBrk="0">
              <a:spcBef>
                <a:spcPct val="20000"/>
              </a:spcBef>
              <a:buFontTx/>
              <a:buNone/>
            </a:pPr>
            <a:r>
              <a:rPr kumimoji="0" lang="en-US" sz="2000" baseline="0">
                <a:latin typeface="Times New Roman" pitchFamily="-1" charset="0"/>
              </a:rPr>
              <a:t>EOF Decomposition</a:t>
            </a:r>
          </a:p>
        </p:txBody>
      </p:sp>
      <p:sp>
        <p:nvSpPr>
          <p:cNvPr id="65546" name="Rectangle 10"/>
          <p:cNvSpPr>
            <a:spLocks noChangeArrowheads="1"/>
          </p:cNvSpPr>
          <p:nvPr/>
        </p:nvSpPr>
        <p:spPr bwMode="auto">
          <a:xfrm>
            <a:off x="1524000" y="2057400"/>
            <a:ext cx="2727325" cy="758825"/>
          </a:xfrm>
          <a:prstGeom prst="rect">
            <a:avLst/>
          </a:prstGeom>
          <a:noFill/>
          <a:ln w="12700">
            <a:noFill/>
            <a:miter lim="800000"/>
            <a:headEnd/>
            <a:tailEnd/>
          </a:ln>
        </p:spPr>
        <p:txBody>
          <a:bodyPr wrap="none" lIns="90488" tIns="44450" rIns="90488" bIns="44450">
            <a:prstTxWarp prst="textNoShape">
              <a:avLst/>
            </a:prstTxWarp>
            <a:spAutoFit/>
          </a:bodyPr>
          <a:lstStyle/>
          <a:p>
            <a:pPr latinLnBrk="0">
              <a:spcBef>
                <a:spcPct val="20000"/>
              </a:spcBef>
              <a:buFontTx/>
              <a:buNone/>
            </a:pPr>
            <a:r>
              <a:rPr kumimoji="0" lang="en-US" sz="2000" baseline="0">
                <a:latin typeface="Times New Roman" pitchFamily="-1" charset="0"/>
              </a:rPr>
              <a:t>U</a:t>
            </a:r>
            <a:r>
              <a:rPr kumimoji="0" lang="en-US" sz="2000" baseline="-25000">
                <a:latin typeface="Times New Roman" pitchFamily="-1" charset="0"/>
              </a:rPr>
              <a:t>p</a:t>
            </a:r>
            <a:r>
              <a:rPr kumimoji="0" lang="en-US" sz="2000" baseline="0">
                <a:latin typeface="Times New Roman" pitchFamily="-1" charset="0"/>
              </a:rPr>
              <a:t>: Change of variable,</a:t>
            </a:r>
          </a:p>
          <a:p>
            <a:pPr latinLnBrk="0">
              <a:spcBef>
                <a:spcPct val="20000"/>
              </a:spcBef>
              <a:buFontTx/>
              <a:buNone/>
            </a:pPr>
            <a:r>
              <a:rPr kumimoji="0" lang="en-US" sz="2000" baseline="0">
                <a:latin typeface="Times New Roman" pitchFamily="-1" charset="0"/>
              </a:rPr>
              <a:t>impose balance.</a:t>
            </a: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Rectangle 2"/>
          <p:cNvSpPr>
            <a:spLocks noGrp="1" noChangeArrowheads="1"/>
          </p:cNvSpPr>
          <p:nvPr>
            <p:ph type="title"/>
          </p:nvPr>
        </p:nvSpPr>
        <p:spPr>
          <a:xfrm>
            <a:off x="838200" y="304800"/>
            <a:ext cx="7620000" cy="457200"/>
          </a:xfrm>
        </p:spPr>
        <p:txBody>
          <a:bodyPr/>
          <a:lstStyle/>
          <a:p>
            <a:pPr eaLnBrk="1" hangingPunct="1"/>
            <a:r>
              <a:rPr lang="en-US" sz="3200" b="1"/>
              <a:t>WRFDA Background Error Modeling</a:t>
            </a:r>
            <a:endParaRPr lang="en-US" sz="3200"/>
          </a:p>
        </p:txBody>
      </p:sp>
      <p:pic>
        <p:nvPicPr>
          <p:cNvPr id="67589" name="Picture 3" descr="med003"/>
          <p:cNvPicPr>
            <a:picLocks noChangeAspect="1" noChangeArrowheads="1"/>
          </p:cNvPicPr>
          <p:nvPr/>
        </p:nvPicPr>
        <p:blipFill>
          <a:blip r:embed="rId4"/>
          <a:srcRect/>
          <a:stretch>
            <a:fillRect/>
          </a:stretch>
        </p:blipFill>
        <p:spPr bwMode="auto">
          <a:xfrm>
            <a:off x="5334000" y="762000"/>
            <a:ext cx="2971800" cy="2971800"/>
          </a:xfrm>
          <a:prstGeom prst="rect">
            <a:avLst/>
          </a:prstGeom>
          <a:noFill/>
          <a:ln w="9525">
            <a:noFill/>
            <a:miter lim="800000"/>
            <a:headEnd/>
            <a:tailEnd/>
          </a:ln>
        </p:spPr>
      </p:pic>
      <p:graphicFrame>
        <p:nvGraphicFramePr>
          <p:cNvPr id="67586" name="Object 2"/>
          <p:cNvGraphicFramePr>
            <a:graphicFrameLocks noChangeAspect="1"/>
          </p:cNvGraphicFramePr>
          <p:nvPr/>
        </p:nvGraphicFramePr>
        <p:xfrm>
          <a:off x="5334000" y="3733800"/>
          <a:ext cx="3352800" cy="2384425"/>
        </p:xfrm>
        <a:graphic>
          <a:graphicData uri="http://schemas.openxmlformats.org/presentationml/2006/ole">
            <p:oleObj spid="_x0000_s67586" name="Chart" r:id="rId5" imgW="4760976" imgH="3252216" progId="Excel.Sheet.8">
              <p:embed/>
            </p:oleObj>
          </a:graphicData>
        </a:graphic>
      </p:graphicFrame>
      <p:sp>
        <p:nvSpPr>
          <p:cNvPr id="67590" name="Line 5"/>
          <p:cNvSpPr>
            <a:spLocks noChangeShapeType="1"/>
          </p:cNvSpPr>
          <p:nvPr/>
        </p:nvSpPr>
        <p:spPr bwMode="auto">
          <a:xfrm>
            <a:off x="4267200" y="3429000"/>
            <a:ext cx="1295400" cy="0"/>
          </a:xfrm>
          <a:prstGeom prst="line">
            <a:avLst/>
          </a:prstGeom>
          <a:noFill/>
          <a:ln w="12700">
            <a:solidFill>
              <a:srgbClr val="FF0000"/>
            </a:solidFill>
            <a:round/>
            <a:headEnd/>
            <a:tailEnd type="triangle" w="med" len="med"/>
          </a:ln>
        </p:spPr>
        <p:txBody>
          <a:bodyPr wrap="none" lIns="90488" tIns="44450" rIns="90488" bIns="44450" anchor="ctr">
            <a:prstTxWarp prst="textNoShape">
              <a:avLst/>
            </a:prstTxWarp>
          </a:bodyPr>
          <a:lstStyle/>
          <a:p>
            <a:endParaRPr lang="en-US"/>
          </a:p>
        </p:txBody>
      </p:sp>
      <p:sp>
        <p:nvSpPr>
          <p:cNvPr id="67591" name="Line 6"/>
          <p:cNvSpPr>
            <a:spLocks noChangeShapeType="1"/>
          </p:cNvSpPr>
          <p:nvPr/>
        </p:nvSpPr>
        <p:spPr bwMode="auto">
          <a:xfrm>
            <a:off x="4267200" y="3429000"/>
            <a:ext cx="1219200" cy="914400"/>
          </a:xfrm>
          <a:prstGeom prst="line">
            <a:avLst/>
          </a:prstGeom>
          <a:noFill/>
          <a:ln w="12700">
            <a:solidFill>
              <a:srgbClr val="FF0000"/>
            </a:solidFill>
            <a:round/>
            <a:headEnd/>
            <a:tailEnd type="triangle" w="med" len="med"/>
          </a:ln>
        </p:spPr>
        <p:txBody>
          <a:bodyPr wrap="none" lIns="90488" tIns="44450" rIns="90488" bIns="44450" anchor="ctr">
            <a:prstTxWarp prst="textNoShape">
              <a:avLst/>
            </a:prstTxWarp>
          </a:bodyPr>
          <a:lstStyle/>
          <a:p>
            <a:endParaRPr lang="en-US"/>
          </a:p>
        </p:txBody>
      </p:sp>
      <p:graphicFrame>
        <p:nvGraphicFramePr>
          <p:cNvPr id="67587" name="Object 3"/>
          <p:cNvGraphicFramePr>
            <a:graphicFrameLocks noChangeAspect="1"/>
          </p:cNvGraphicFramePr>
          <p:nvPr/>
        </p:nvGraphicFramePr>
        <p:xfrm>
          <a:off x="1524000" y="1143000"/>
          <a:ext cx="2941638" cy="446088"/>
        </p:xfrm>
        <a:graphic>
          <a:graphicData uri="http://schemas.openxmlformats.org/presentationml/2006/ole">
            <p:oleObj spid="_x0000_s67587" name="Equation" r:id="rId6" imgW="1422400" imgH="215900" progId="">
              <p:embed/>
            </p:oleObj>
          </a:graphicData>
        </a:graphic>
      </p:graphicFrame>
      <p:sp>
        <p:nvSpPr>
          <p:cNvPr id="67592" name="Rectangle 8"/>
          <p:cNvSpPr>
            <a:spLocks noChangeArrowheads="1"/>
          </p:cNvSpPr>
          <p:nvPr/>
        </p:nvSpPr>
        <p:spPr bwMode="auto">
          <a:xfrm>
            <a:off x="1524000" y="4343400"/>
            <a:ext cx="3082925" cy="758825"/>
          </a:xfrm>
          <a:prstGeom prst="rect">
            <a:avLst/>
          </a:prstGeom>
          <a:noFill/>
          <a:ln w="12700">
            <a:noFill/>
            <a:miter lim="800000"/>
            <a:headEnd/>
            <a:tailEnd/>
          </a:ln>
        </p:spPr>
        <p:txBody>
          <a:bodyPr wrap="none" lIns="90488" tIns="44450" rIns="90488" bIns="44450">
            <a:prstTxWarp prst="textNoShape">
              <a:avLst/>
            </a:prstTxWarp>
            <a:spAutoFit/>
          </a:bodyPr>
          <a:lstStyle/>
          <a:p>
            <a:pPr latinLnBrk="0">
              <a:spcBef>
                <a:spcPct val="20000"/>
              </a:spcBef>
              <a:buFontTx/>
              <a:buNone/>
            </a:pPr>
            <a:r>
              <a:rPr kumimoji="0" lang="en-US" sz="2000" baseline="0">
                <a:latin typeface="Times New Roman" pitchFamily="-1" charset="0"/>
              </a:rPr>
              <a:t>U</a:t>
            </a:r>
            <a:r>
              <a:rPr kumimoji="0" lang="en-US" sz="2000" baseline="-25000">
                <a:latin typeface="Times New Roman" pitchFamily="-1" charset="0"/>
              </a:rPr>
              <a:t>h</a:t>
            </a:r>
            <a:r>
              <a:rPr kumimoji="0" lang="en-US" sz="2000" baseline="0">
                <a:latin typeface="Times New Roman" pitchFamily="-1" charset="0"/>
              </a:rPr>
              <a:t>: RF = Recursive Filter, </a:t>
            </a:r>
          </a:p>
          <a:p>
            <a:pPr latinLnBrk="0">
              <a:spcBef>
                <a:spcPct val="20000"/>
              </a:spcBef>
              <a:buFontTx/>
              <a:buNone/>
            </a:pPr>
            <a:r>
              <a:rPr kumimoji="0" lang="en-US" sz="2000" baseline="0">
                <a:latin typeface="Times New Roman" pitchFamily="-1" charset="0"/>
              </a:rPr>
              <a:t>e.g. Purser et al 2003</a:t>
            </a:r>
          </a:p>
        </p:txBody>
      </p:sp>
      <p:sp>
        <p:nvSpPr>
          <p:cNvPr id="67593" name="Rectangle 9"/>
          <p:cNvSpPr>
            <a:spLocks noChangeArrowheads="1"/>
          </p:cNvSpPr>
          <p:nvPr/>
        </p:nvSpPr>
        <p:spPr bwMode="auto">
          <a:xfrm>
            <a:off x="1524000" y="3124200"/>
            <a:ext cx="2894013" cy="758825"/>
          </a:xfrm>
          <a:prstGeom prst="rect">
            <a:avLst/>
          </a:prstGeom>
          <a:noFill/>
          <a:ln w="12700">
            <a:noFill/>
            <a:miter lim="800000"/>
            <a:headEnd/>
            <a:tailEnd/>
          </a:ln>
        </p:spPr>
        <p:txBody>
          <a:bodyPr wrap="none" lIns="90488" tIns="44450" rIns="90488" bIns="44450">
            <a:prstTxWarp prst="textNoShape">
              <a:avLst/>
            </a:prstTxWarp>
            <a:spAutoFit/>
          </a:bodyPr>
          <a:lstStyle/>
          <a:p>
            <a:pPr latinLnBrk="0">
              <a:spcBef>
                <a:spcPct val="20000"/>
              </a:spcBef>
              <a:buFontTx/>
              <a:buNone/>
            </a:pPr>
            <a:r>
              <a:rPr kumimoji="0" lang="en-US" sz="2000" baseline="0">
                <a:latin typeface="Times New Roman" pitchFamily="-1" charset="0"/>
              </a:rPr>
              <a:t>U</a:t>
            </a:r>
            <a:r>
              <a:rPr kumimoji="0" lang="en-US" sz="2000" baseline="-25000">
                <a:latin typeface="Times New Roman" pitchFamily="-1" charset="0"/>
              </a:rPr>
              <a:t>v</a:t>
            </a:r>
            <a:r>
              <a:rPr kumimoji="0" lang="en-US" sz="2000" baseline="0">
                <a:latin typeface="Times New Roman" pitchFamily="-1" charset="0"/>
              </a:rPr>
              <a:t>: Vertical correlations </a:t>
            </a:r>
          </a:p>
          <a:p>
            <a:pPr latinLnBrk="0">
              <a:spcBef>
                <a:spcPct val="20000"/>
              </a:spcBef>
              <a:buFontTx/>
              <a:buNone/>
            </a:pPr>
            <a:r>
              <a:rPr kumimoji="0" lang="en-US" sz="2000" baseline="0">
                <a:latin typeface="Times New Roman" pitchFamily="-1" charset="0"/>
              </a:rPr>
              <a:t>EOF Decomposition</a:t>
            </a:r>
          </a:p>
        </p:txBody>
      </p:sp>
      <p:sp>
        <p:nvSpPr>
          <p:cNvPr id="67594" name="Rectangle 10"/>
          <p:cNvSpPr>
            <a:spLocks noChangeArrowheads="1"/>
          </p:cNvSpPr>
          <p:nvPr/>
        </p:nvSpPr>
        <p:spPr bwMode="auto">
          <a:xfrm>
            <a:off x="1524000" y="2057400"/>
            <a:ext cx="2727325" cy="758825"/>
          </a:xfrm>
          <a:prstGeom prst="rect">
            <a:avLst/>
          </a:prstGeom>
          <a:noFill/>
          <a:ln w="12700">
            <a:noFill/>
            <a:miter lim="800000"/>
            <a:headEnd/>
            <a:tailEnd/>
          </a:ln>
        </p:spPr>
        <p:txBody>
          <a:bodyPr wrap="none" lIns="90488" tIns="44450" rIns="90488" bIns="44450">
            <a:prstTxWarp prst="textNoShape">
              <a:avLst/>
            </a:prstTxWarp>
            <a:spAutoFit/>
          </a:bodyPr>
          <a:lstStyle/>
          <a:p>
            <a:pPr latinLnBrk="0">
              <a:spcBef>
                <a:spcPct val="20000"/>
              </a:spcBef>
              <a:buFontTx/>
              <a:buNone/>
            </a:pPr>
            <a:r>
              <a:rPr kumimoji="0" lang="en-US" sz="2000" baseline="0">
                <a:latin typeface="Times New Roman" pitchFamily="-1" charset="0"/>
              </a:rPr>
              <a:t>U</a:t>
            </a:r>
            <a:r>
              <a:rPr kumimoji="0" lang="en-US" sz="2000" baseline="-25000">
                <a:latin typeface="Times New Roman" pitchFamily="-1" charset="0"/>
              </a:rPr>
              <a:t>p</a:t>
            </a:r>
            <a:r>
              <a:rPr kumimoji="0" lang="en-US" sz="2000" baseline="0">
                <a:latin typeface="Times New Roman" pitchFamily="-1" charset="0"/>
              </a:rPr>
              <a:t>: Change of variable,</a:t>
            </a:r>
          </a:p>
          <a:p>
            <a:pPr latinLnBrk="0">
              <a:spcBef>
                <a:spcPct val="20000"/>
              </a:spcBef>
              <a:buFontTx/>
              <a:buNone/>
            </a:pPr>
            <a:r>
              <a:rPr kumimoji="0" lang="en-US" sz="2000" baseline="0">
                <a:latin typeface="Times New Roman" pitchFamily="-1" charset="0"/>
              </a:rPr>
              <a:t>impose balance.</a:t>
            </a: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40" name="Rectangle 2"/>
          <p:cNvSpPr>
            <a:spLocks noChangeArrowheads="1"/>
          </p:cNvSpPr>
          <p:nvPr/>
        </p:nvSpPr>
        <p:spPr bwMode="auto">
          <a:xfrm>
            <a:off x="5410200" y="1295400"/>
            <a:ext cx="3200400" cy="4876800"/>
          </a:xfrm>
          <a:prstGeom prst="rect">
            <a:avLst/>
          </a:prstGeom>
          <a:solidFill>
            <a:srgbClr val="00FFFF"/>
          </a:solidFill>
          <a:ln w="38100">
            <a:solidFill>
              <a:srgbClr val="0000FF"/>
            </a:solidFill>
            <a:miter lim="800000"/>
            <a:headEnd/>
            <a:tailEnd/>
          </a:ln>
        </p:spPr>
        <p:txBody>
          <a:bodyPr wrap="none" lIns="90488" tIns="44450" rIns="90488" bIns="44450" anchor="ctr">
            <a:prstTxWarp prst="textNoShape">
              <a:avLst/>
            </a:prstTxWarp>
          </a:bodyPr>
          <a:lstStyle/>
          <a:p>
            <a:endParaRPr lang="en-US"/>
          </a:p>
        </p:txBody>
      </p:sp>
      <p:sp>
        <p:nvSpPr>
          <p:cNvPr id="69641" name="Rectangle 3"/>
          <p:cNvSpPr>
            <a:spLocks noGrp="1" noChangeArrowheads="1"/>
          </p:cNvSpPr>
          <p:nvPr>
            <p:ph type="title"/>
          </p:nvPr>
        </p:nvSpPr>
        <p:spPr>
          <a:xfrm>
            <a:off x="838200" y="304800"/>
            <a:ext cx="7620000" cy="457200"/>
          </a:xfrm>
        </p:spPr>
        <p:txBody>
          <a:bodyPr/>
          <a:lstStyle/>
          <a:p>
            <a:pPr eaLnBrk="1" hangingPunct="1"/>
            <a:r>
              <a:rPr lang="en-US" sz="3200" b="1"/>
              <a:t>WRFDA Background Error Modeling</a:t>
            </a:r>
            <a:endParaRPr lang="en-US" sz="3200"/>
          </a:p>
        </p:txBody>
      </p:sp>
      <p:sp>
        <p:nvSpPr>
          <p:cNvPr id="69642" name="Line 4"/>
          <p:cNvSpPr>
            <a:spLocks noChangeShapeType="1"/>
          </p:cNvSpPr>
          <p:nvPr/>
        </p:nvSpPr>
        <p:spPr bwMode="auto">
          <a:xfrm flipV="1">
            <a:off x="4419600" y="2514600"/>
            <a:ext cx="990600" cy="0"/>
          </a:xfrm>
          <a:prstGeom prst="line">
            <a:avLst/>
          </a:prstGeom>
          <a:noFill/>
          <a:ln w="12700">
            <a:solidFill>
              <a:srgbClr val="FF0000"/>
            </a:solidFill>
            <a:round/>
            <a:headEnd/>
            <a:tailEnd type="triangle" w="med" len="med"/>
          </a:ln>
        </p:spPr>
        <p:txBody>
          <a:bodyPr wrap="none" lIns="90488" tIns="44450" rIns="90488" bIns="44450" anchor="ctr">
            <a:prstTxWarp prst="textNoShape">
              <a:avLst/>
            </a:prstTxWarp>
          </a:bodyPr>
          <a:lstStyle/>
          <a:p>
            <a:endParaRPr lang="en-US"/>
          </a:p>
        </p:txBody>
      </p:sp>
      <p:sp>
        <p:nvSpPr>
          <p:cNvPr id="69643" name="Rectangle 5"/>
          <p:cNvSpPr>
            <a:spLocks noChangeArrowheads="1"/>
          </p:cNvSpPr>
          <p:nvPr/>
        </p:nvSpPr>
        <p:spPr bwMode="auto">
          <a:xfrm>
            <a:off x="5638800" y="1524000"/>
            <a:ext cx="2819400" cy="381000"/>
          </a:xfrm>
          <a:prstGeom prst="rect">
            <a:avLst/>
          </a:prstGeom>
          <a:noFill/>
          <a:ln w="9525">
            <a:noFill/>
            <a:miter lim="800000"/>
            <a:headEnd/>
            <a:tailEnd/>
          </a:ln>
        </p:spPr>
        <p:txBody>
          <a:bodyPr anchor="ctr">
            <a:prstTxWarp prst="textNoShape">
              <a:avLst/>
            </a:prstTxWarp>
          </a:bodyPr>
          <a:lstStyle/>
          <a:p>
            <a:pPr algn="ctr" latinLnBrk="0">
              <a:buFontTx/>
              <a:buNone/>
            </a:pPr>
            <a:r>
              <a:rPr kumimoji="0" lang="en-US" sz="2000" b="0" baseline="0">
                <a:solidFill>
                  <a:schemeClr val="tx2"/>
                </a:solidFill>
                <a:latin typeface="Times New Roman" pitchFamily="-1" charset="0"/>
              </a:rPr>
              <a:t>Define control variables:</a:t>
            </a:r>
          </a:p>
        </p:txBody>
      </p:sp>
      <p:graphicFrame>
        <p:nvGraphicFramePr>
          <p:cNvPr id="69634" name="Object 2"/>
          <p:cNvGraphicFramePr>
            <a:graphicFrameLocks noChangeAspect="1"/>
          </p:cNvGraphicFramePr>
          <p:nvPr/>
        </p:nvGraphicFramePr>
        <p:xfrm>
          <a:off x="6858000" y="2057400"/>
          <a:ext cx="381000" cy="381000"/>
        </p:xfrm>
        <a:graphic>
          <a:graphicData uri="http://schemas.openxmlformats.org/presentationml/2006/ole">
            <p:oleObj spid="_x0000_s69634" name="Equation" r:id="rId4" imgW="165100" imgH="165100" progId="Equation.3">
              <p:embed/>
            </p:oleObj>
          </a:graphicData>
        </a:graphic>
      </p:graphicFrame>
      <p:graphicFrame>
        <p:nvGraphicFramePr>
          <p:cNvPr id="69635" name="Object 3"/>
          <p:cNvGraphicFramePr>
            <a:graphicFrameLocks noChangeAspect="1"/>
          </p:cNvGraphicFramePr>
          <p:nvPr/>
        </p:nvGraphicFramePr>
        <p:xfrm>
          <a:off x="5780088" y="2551113"/>
          <a:ext cx="2754312" cy="496887"/>
        </p:xfrm>
        <a:graphic>
          <a:graphicData uri="http://schemas.openxmlformats.org/presentationml/2006/ole">
            <p:oleObj spid="_x0000_s69635" name="Equation" r:id="rId5" imgW="1193800" imgH="215900" progId="Equation.3">
              <p:embed/>
            </p:oleObj>
          </a:graphicData>
        </a:graphic>
      </p:graphicFrame>
      <p:graphicFrame>
        <p:nvGraphicFramePr>
          <p:cNvPr id="69636" name="Object 4"/>
          <p:cNvGraphicFramePr>
            <a:graphicFrameLocks noChangeAspect="1"/>
          </p:cNvGraphicFramePr>
          <p:nvPr/>
        </p:nvGraphicFramePr>
        <p:xfrm>
          <a:off x="5922963" y="3389313"/>
          <a:ext cx="2284412" cy="496887"/>
        </p:xfrm>
        <a:graphic>
          <a:graphicData uri="http://schemas.openxmlformats.org/presentationml/2006/ole">
            <p:oleObj spid="_x0000_s69636" name="Equation" r:id="rId6" imgW="990600" imgH="215900" progId="">
              <p:embed/>
            </p:oleObj>
          </a:graphicData>
        </a:graphic>
      </p:graphicFrame>
      <p:graphicFrame>
        <p:nvGraphicFramePr>
          <p:cNvPr id="69637" name="Object 5"/>
          <p:cNvGraphicFramePr>
            <a:graphicFrameLocks noChangeAspect="1"/>
          </p:cNvGraphicFramePr>
          <p:nvPr/>
        </p:nvGraphicFramePr>
        <p:xfrm>
          <a:off x="5926138" y="4303713"/>
          <a:ext cx="2227262" cy="496887"/>
        </p:xfrm>
        <a:graphic>
          <a:graphicData uri="http://schemas.openxmlformats.org/presentationml/2006/ole">
            <p:oleObj spid="_x0000_s69637" name="Equation" r:id="rId7" imgW="965200" imgH="215900" progId="">
              <p:embed/>
            </p:oleObj>
          </a:graphicData>
        </a:graphic>
      </p:graphicFrame>
      <p:graphicFrame>
        <p:nvGraphicFramePr>
          <p:cNvPr id="69638" name="Object 6"/>
          <p:cNvGraphicFramePr>
            <a:graphicFrameLocks noChangeAspect="1"/>
          </p:cNvGraphicFramePr>
          <p:nvPr/>
        </p:nvGraphicFramePr>
        <p:xfrm>
          <a:off x="5838825" y="5181600"/>
          <a:ext cx="2490788" cy="496888"/>
        </p:xfrm>
        <a:graphic>
          <a:graphicData uri="http://schemas.openxmlformats.org/presentationml/2006/ole">
            <p:oleObj spid="_x0000_s69638" name="Equation" r:id="rId8" imgW="1079500" imgH="215900" progId="">
              <p:embed/>
            </p:oleObj>
          </a:graphicData>
        </a:graphic>
      </p:graphicFrame>
      <p:graphicFrame>
        <p:nvGraphicFramePr>
          <p:cNvPr id="69639" name="Object 7"/>
          <p:cNvGraphicFramePr>
            <a:graphicFrameLocks noChangeAspect="1"/>
          </p:cNvGraphicFramePr>
          <p:nvPr/>
        </p:nvGraphicFramePr>
        <p:xfrm>
          <a:off x="1524000" y="1143000"/>
          <a:ext cx="2941638" cy="446088"/>
        </p:xfrm>
        <a:graphic>
          <a:graphicData uri="http://schemas.openxmlformats.org/presentationml/2006/ole">
            <p:oleObj spid="_x0000_s69639" name="Equation" r:id="rId9" imgW="1422400" imgH="215900" progId="">
              <p:embed/>
            </p:oleObj>
          </a:graphicData>
        </a:graphic>
      </p:graphicFrame>
      <p:sp>
        <p:nvSpPr>
          <p:cNvPr id="69644" name="Rectangle 12"/>
          <p:cNvSpPr>
            <a:spLocks noChangeArrowheads="1"/>
          </p:cNvSpPr>
          <p:nvPr/>
        </p:nvSpPr>
        <p:spPr bwMode="auto">
          <a:xfrm>
            <a:off x="1524000" y="4343400"/>
            <a:ext cx="3082925" cy="758825"/>
          </a:xfrm>
          <a:prstGeom prst="rect">
            <a:avLst/>
          </a:prstGeom>
          <a:noFill/>
          <a:ln w="12700">
            <a:noFill/>
            <a:miter lim="800000"/>
            <a:headEnd/>
            <a:tailEnd/>
          </a:ln>
        </p:spPr>
        <p:txBody>
          <a:bodyPr wrap="none" lIns="90488" tIns="44450" rIns="90488" bIns="44450">
            <a:prstTxWarp prst="textNoShape">
              <a:avLst/>
            </a:prstTxWarp>
            <a:spAutoFit/>
          </a:bodyPr>
          <a:lstStyle/>
          <a:p>
            <a:pPr latinLnBrk="0">
              <a:spcBef>
                <a:spcPct val="20000"/>
              </a:spcBef>
              <a:buFontTx/>
              <a:buNone/>
            </a:pPr>
            <a:r>
              <a:rPr kumimoji="0" lang="en-US" sz="2000" baseline="0">
                <a:latin typeface="Times New Roman" pitchFamily="-1" charset="0"/>
              </a:rPr>
              <a:t>U</a:t>
            </a:r>
            <a:r>
              <a:rPr kumimoji="0" lang="en-US" sz="2000" baseline="-25000">
                <a:latin typeface="Times New Roman" pitchFamily="-1" charset="0"/>
              </a:rPr>
              <a:t>h</a:t>
            </a:r>
            <a:r>
              <a:rPr kumimoji="0" lang="en-US" sz="2000" baseline="0">
                <a:latin typeface="Times New Roman" pitchFamily="-1" charset="0"/>
              </a:rPr>
              <a:t>: RF = Recursive Filter, </a:t>
            </a:r>
          </a:p>
          <a:p>
            <a:pPr latinLnBrk="0">
              <a:spcBef>
                <a:spcPct val="20000"/>
              </a:spcBef>
              <a:buFontTx/>
              <a:buNone/>
            </a:pPr>
            <a:r>
              <a:rPr kumimoji="0" lang="en-US" sz="2000" baseline="0">
                <a:latin typeface="Times New Roman" pitchFamily="-1" charset="0"/>
              </a:rPr>
              <a:t>e.g. Purser et al 2003</a:t>
            </a:r>
          </a:p>
        </p:txBody>
      </p:sp>
      <p:sp>
        <p:nvSpPr>
          <p:cNvPr id="69645" name="Rectangle 13"/>
          <p:cNvSpPr>
            <a:spLocks noChangeArrowheads="1"/>
          </p:cNvSpPr>
          <p:nvPr/>
        </p:nvSpPr>
        <p:spPr bwMode="auto">
          <a:xfrm>
            <a:off x="1524000" y="3124200"/>
            <a:ext cx="2894013" cy="758825"/>
          </a:xfrm>
          <a:prstGeom prst="rect">
            <a:avLst/>
          </a:prstGeom>
          <a:noFill/>
          <a:ln w="12700">
            <a:noFill/>
            <a:miter lim="800000"/>
            <a:headEnd/>
            <a:tailEnd/>
          </a:ln>
        </p:spPr>
        <p:txBody>
          <a:bodyPr wrap="none" lIns="90488" tIns="44450" rIns="90488" bIns="44450">
            <a:prstTxWarp prst="textNoShape">
              <a:avLst/>
            </a:prstTxWarp>
            <a:spAutoFit/>
          </a:bodyPr>
          <a:lstStyle/>
          <a:p>
            <a:pPr latinLnBrk="0">
              <a:spcBef>
                <a:spcPct val="20000"/>
              </a:spcBef>
              <a:buFontTx/>
              <a:buNone/>
            </a:pPr>
            <a:r>
              <a:rPr kumimoji="0" lang="en-US" sz="2000" baseline="0">
                <a:latin typeface="Times New Roman" pitchFamily="-1" charset="0"/>
              </a:rPr>
              <a:t>U</a:t>
            </a:r>
            <a:r>
              <a:rPr kumimoji="0" lang="en-US" sz="2000" baseline="-25000">
                <a:latin typeface="Times New Roman" pitchFamily="-1" charset="0"/>
              </a:rPr>
              <a:t>v</a:t>
            </a:r>
            <a:r>
              <a:rPr kumimoji="0" lang="en-US" sz="2000" baseline="0">
                <a:latin typeface="Times New Roman" pitchFamily="-1" charset="0"/>
              </a:rPr>
              <a:t>: Vertical correlations </a:t>
            </a:r>
          </a:p>
          <a:p>
            <a:pPr latinLnBrk="0">
              <a:spcBef>
                <a:spcPct val="20000"/>
              </a:spcBef>
              <a:buFontTx/>
              <a:buNone/>
            </a:pPr>
            <a:r>
              <a:rPr kumimoji="0" lang="en-US" sz="2000" baseline="0">
                <a:latin typeface="Times New Roman" pitchFamily="-1" charset="0"/>
              </a:rPr>
              <a:t>EOF Decomposition</a:t>
            </a:r>
          </a:p>
        </p:txBody>
      </p:sp>
      <p:sp>
        <p:nvSpPr>
          <p:cNvPr id="69646" name="Rectangle 14"/>
          <p:cNvSpPr>
            <a:spLocks noChangeArrowheads="1"/>
          </p:cNvSpPr>
          <p:nvPr/>
        </p:nvSpPr>
        <p:spPr bwMode="auto">
          <a:xfrm>
            <a:off x="1524000" y="2057400"/>
            <a:ext cx="2727325" cy="758825"/>
          </a:xfrm>
          <a:prstGeom prst="rect">
            <a:avLst/>
          </a:prstGeom>
          <a:noFill/>
          <a:ln w="12700">
            <a:noFill/>
            <a:miter lim="800000"/>
            <a:headEnd/>
            <a:tailEnd/>
          </a:ln>
        </p:spPr>
        <p:txBody>
          <a:bodyPr wrap="none" lIns="90488" tIns="44450" rIns="90488" bIns="44450">
            <a:prstTxWarp prst="textNoShape">
              <a:avLst/>
            </a:prstTxWarp>
            <a:spAutoFit/>
          </a:bodyPr>
          <a:lstStyle/>
          <a:p>
            <a:pPr latinLnBrk="0">
              <a:spcBef>
                <a:spcPct val="20000"/>
              </a:spcBef>
              <a:buFontTx/>
              <a:buNone/>
            </a:pPr>
            <a:r>
              <a:rPr kumimoji="0" lang="en-US" sz="2000" baseline="0">
                <a:latin typeface="Times New Roman" pitchFamily="-1" charset="0"/>
              </a:rPr>
              <a:t>U</a:t>
            </a:r>
            <a:r>
              <a:rPr kumimoji="0" lang="en-US" sz="2000" baseline="-25000">
                <a:latin typeface="Times New Roman" pitchFamily="-1" charset="0"/>
              </a:rPr>
              <a:t>p</a:t>
            </a:r>
            <a:r>
              <a:rPr kumimoji="0" lang="en-US" sz="2000" baseline="0">
                <a:latin typeface="Times New Roman" pitchFamily="-1" charset="0"/>
              </a:rPr>
              <a:t>: Change of variable,</a:t>
            </a:r>
          </a:p>
          <a:p>
            <a:pPr latinLnBrk="0">
              <a:spcBef>
                <a:spcPct val="20000"/>
              </a:spcBef>
              <a:buFontTx/>
              <a:buNone/>
            </a:pPr>
            <a:r>
              <a:rPr kumimoji="0" lang="en-US" sz="2000" baseline="0">
                <a:latin typeface="Times New Roman" pitchFamily="-1" charset="0"/>
              </a:rPr>
              <a:t>impose balance.</a:t>
            </a: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9" name="Rectangle 2"/>
          <p:cNvSpPr>
            <a:spLocks noGrp="1" noChangeArrowheads="1"/>
          </p:cNvSpPr>
          <p:nvPr>
            <p:ph type="ctrTitle"/>
          </p:nvPr>
        </p:nvSpPr>
        <p:spPr>
          <a:xfrm>
            <a:off x="457200" y="0"/>
            <a:ext cx="8534400" cy="457200"/>
          </a:xfrm>
        </p:spPr>
        <p:txBody>
          <a:bodyPr/>
          <a:lstStyle/>
          <a:p>
            <a:pPr eaLnBrk="1" hangingPunct="1"/>
            <a:r>
              <a:rPr lang="en-US" sz="2800" b="1">
                <a:solidFill>
                  <a:schemeClr val="tx1"/>
                </a:solidFill>
                <a:ea typeface="Batang" charset="-127"/>
                <a:cs typeface="Batang" charset="-127"/>
              </a:rPr>
              <a:t>WRFDA Statistical Balance Constraints</a:t>
            </a:r>
            <a:endParaRPr lang="en-US" sz="3600"/>
          </a:p>
        </p:txBody>
      </p:sp>
      <p:sp>
        <p:nvSpPr>
          <p:cNvPr id="71690" name="Rectangle 3"/>
          <p:cNvSpPr>
            <a:spLocks noChangeArrowheads="1"/>
          </p:cNvSpPr>
          <p:nvPr/>
        </p:nvSpPr>
        <p:spPr bwMode="auto">
          <a:xfrm>
            <a:off x="228600" y="914400"/>
            <a:ext cx="8229600" cy="2362200"/>
          </a:xfrm>
          <a:prstGeom prst="rect">
            <a:avLst/>
          </a:prstGeom>
          <a:noFill/>
          <a:ln w="9525">
            <a:noFill/>
            <a:miter lim="800000"/>
            <a:headEnd/>
            <a:tailEnd/>
          </a:ln>
        </p:spPr>
        <p:txBody>
          <a:bodyPr>
            <a:prstTxWarp prst="textNoShape">
              <a:avLst/>
            </a:prstTxWarp>
          </a:bodyPr>
          <a:lstStyle/>
          <a:p>
            <a:pPr marL="660400" indent="-660400" algn="just" latinLnBrk="0">
              <a:lnSpc>
                <a:spcPct val="80000"/>
              </a:lnSpc>
              <a:spcBef>
                <a:spcPct val="20000"/>
              </a:spcBef>
              <a:buFont typeface="Times" pitchFamily="-1" charset="0"/>
              <a:buChar char="•"/>
            </a:pPr>
            <a:r>
              <a:rPr kumimoji="0" lang="en-US" sz="2000" b="0" baseline="0">
                <a:latin typeface="Times New Roman" pitchFamily="-1" charset="0"/>
                <a:ea typeface="Batang" charset="-127"/>
                <a:cs typeface="Batang" charset="-127"/>
              </a:rPr>
              <a:t>Define statistical balance after Wu et al (2002):</a:t>
            </a:r>
          </a:p>
          <a:p>
            <a:pPr marL="660400" indent="-660400" algn="just" latinLnBrk="0">
              <a:lnSpc>
                <a:spcPct val="80000"/>
              </a:lnSpc>
              <a:spcBef>
                <a:spcPct val="20000"/>
              </a:spcBef>
              <a:buFont typeface="Times" pitchFamily="-1" charset="0"/>
              <a:buChar char="•"/>
            </a:pPr>
            <a:endParaRPr kumimoji="0" lang="en-US" sz="2000" b="0" baseline="0">
              <a:latin typeface="Times New Roman" pitchFamily="-1" charset="0"/>
              <a:ea typeface="Batang" charset="-127"/>
              <a:cs typeface="Batang" charset="-127"/>
            </a:endParaRPr>
          </a:p>
          <a:p>
            <a:pPr marL="660400" indent="-660400" algn="just" latinLnBrk="0">
              <a:lnSpc>
                <a:spcPct val="80000"/>
              </a:lnSpc>
              <a:spcBef>
                <a:spcPct val="20000"/>
              </a:spcBef>
              <a:buFont typeface="Times" pitchFamily="-1" charset="0"/>
              <a:buChar char="•"/>
            </a:pPr>
            <a:endParaRPr kumimoji="0" lang="en-US" sz="2000" b="0" baseline="0">
              <a:latin typeface="Times New Roman" pitchFamily="-1" charset="0"/>
              <a:ea typeface="Batang" charset="-127"/>
              <a:cs typeface="Batang" charset="-127"/>
            </a:endParaRPr>
          </a:p>
          <a:p>
            <a:pPr marL="660400" indent="-660400" algn="just" latinLnBrk="0">
              <a:lnSpc>
                <a:spcPct val="80000"/>
              </a:lnSpc>
              <a:spcBef>
                <a:spcPct val="20000"/>
              </a:spcBef>
              <a:buFont typeface="Times" pitchFamily="-1" charset="0"/>
              <a:buChar char="•"/>
            </a:pPr>
            <a:endParaRPr kumimoji="0" lang="en-US" sz="2000" b="0" baseline="0">
              <a:latin typeface="Times New Roman" pitchFamily="-1" charset="0"/>
              <a:ea typeface="Batang" charset="-127"/>
              <a:cs typeface="Batang" charset="-127"/>
            </a:endParaRPr>
          </a:p>
          <a:p>
            <a:pPr marL="660400" indent="-660400" algn="just" latinLnBrk="0">
              <a:lnSpc>
                <a:spcPct val="80000"/>
              </a:lnSpc>
              <a:spcBef>
                <a:spcPct val="20000"/>
              </a:spcBef>
              <a:buFont typeface="Times" pitchFamily="-1" charset="0"/>
              <a:buChar char="•"/>
            </a:pPr>
            <a:r>
              <a:rPr kumimoji="0" lang="en-US" sz="2000" b="0" baseline="0">
                <a:latin typeface="Times New Roman" pitchFamily="-1" charset="0"/>
                <a:ea typeface="Batang" charset="-127"/>
                <a:cs typeface="Batang" charset="-127"/>
              </a:rPr>
              <a:t>How good are these balance constraints? Test on KMA global model data. Plot correlation between “Full” and balanced components of field:</a:t>
            </a:r>
          </a:p>
        </p:txBody>
      </p:sp>
      <p:graphicFrame>
        <p:nvGraphicFramePr>
          <p:cNvPr id="71682" name="Object 2"/>
          <p:cNvGraphicFramePr>
            <a:graphicFrameLocks noChangeAspect="1"/>
          </p:cNvGraphicFramePr>
          <p:nvPr/>
        </p:nvGraphicFramePr>
        <p:xfrm>
          <a:off x="1884363" y="1582738"/>
          <a:ext cx="193675" cy="342900"/>
        </p:xfrm>
        <a:graphic>
          <a:graphicData uri="http://schemas.openxmlformats.org/presentationml/2006/ole">
            <p:oleObj spid="_x0000_s71682" name="Equation" r:id="rId4" imgW="101600" imgH="177800" progId="Equation.3">
              <p:embed/>
            </p:oleObj>
          </a:graphicData>
        </a:graphic>
      </p:graphicFrame>
      <p:pic>
        <p:nvPicPr>
          <p:cNvPr id="71691" name="Picture 5"/>
          <p:cNvPicPr>
            <a:picLocks noChangeAspect="1" noChangeArrowheads="1"/>
          </p:cNvPicPr>
          <p:nvPr/>
        </p:nvPicPr>
        <p:blipFill>
          <a:blip r:embed="rId5"/>
          <a:srcRect l="6866" t="13733" r="6866" b="6866"/>
          <a:stretch>
            <a:fillRect/>
          </a:stretch>
        </p:blipFill>
        <p:spPr bwMode="auto">
          <a:xfrm>
            <a:off x="204788" y="3048000"/>
            <a:ext cx="2979737" cy="2743200"/>
          </a:xfrm>
          <a:prstGeom prst="rect">
            <a:avLst/>
          </a:prstGeom>
          <a:noFill/>
          <a:ln w="9525">
            <a:noFill/>
            <a:miter lim="800000"/>
            <a:headEnd/>
            <a:tailEnd/>
          </a:ln>
        </p:spPr>
      </p:pic>
      <p:pic>
        <p:nvPicPr>
          <p:cNvPr id="71692" name="Picture 6"/>
          <p:cNvPicPr>
            <a:picLocks noChangeAspect="1" noChangeArrowheads="1"/>
          </p:cNvPicPr>
          <p:nvPr/>
        </p:nvPicPr>
        <p:blipFill>
          <a:blip r:embed="rId6"/>
          <a:srcRect l="6866" t="13733" r="6866" b="6866"/>
          <a:stretch>
            <a:fillRect/>
          </a:stretch>
        </p:blipFill>
        <p:spPr bwMode="auto">
          <a:xfrm>
            <a:off x="3200400" y="3041650"/>
            <a:ext cx="2989263" cy="2749550"/>
          </a:xfrm>
          <a:prstGeom prst="rect">
            <a:avLst/>
          </a:prstGeom>
          <a:noFill/>
          <a:ln w="9525">
            <a:noFill/>
            <a:miter lim="800000"/>
            <a:headEnd/>
            <a:tailEnd/>
          </a:ln>
        </p:spPr>
      </p:pic>
      <p:pic>
        <p:nvPicPr>
          <p:cNvPr id="71693" name="Picture 7"/>
          <p:cNvPicPr>
            <a:picLocks noChangeAspect="1" noChangeArrowheads="1"/>
          </p:cNvPicPr>
          <p:nvPr/>
        </p:nvPicPr>
        <p:blipFill>
          <a:blip r:embed="rId7"/>
          <a:srcRect l="5493" t="13733" r="15106" b="6866"/>
          <a:stretch>
            <a:fillRect/>
          </a:stretch>
        </p:blipFill>
        <p:spPr bwMode="auto">
          <a:xfrm>
            <a:off x="6402388" y="3049588"/>
            <a:ext cx="2741612" cy="2741612"/>
          </a:xfrm>
          <a:prstGeom prst="rect">
            <a:avLst/>
          </a:prstGeom>
          <a:noFill/>
          <a:ln w="9525">
            <a:noFill/>
            <a:miter lim="800000"/>
            <a:headEnd/>
            <a:tailEnd/>
          </a:ln>
        </p:spPr>
      </p:pic>
      <p:graphicFrame>
        <p:nvGraphicFramePr>
          <p:cNvPr id="71683" name="Object 3"/>
          <p:cNvGraphicFramePr>
            <a:graphicFrameLocks noChangeAspect="1"/>
          </p:cNvGraphicFramePr>
          <p:nvPr/>
        </p:nvGraphicFramePr>
        <p:xfrm>
          <a:off x="912813" y="2819400"/>
          <a:ext cx="1757362" cy="360363"/>
        </p:xfrm>
        <a:graphic>
          <a:graphicData uri="http://schemas.openxmlformats.org/presentationml/2006/ole">
            <p:oleObj spid="_x0000_s71683" name="Equation" r:id="rId8" imgW="990600" imgH="203200" progId="Equation.3">
              <p:embed/>
            </p:oleObj>
          </a:graphicData>
        </a:graphic>
      </p:graphicFrame>
      <p:graphicFrame>
        <p:nvGraphicFramePr>
          <p:cNvPr id="71684" name="Object 4"/>
          <p:cNvGraphicFramePr>
            <a:graphicFrameLocks noChangeAspect="1"/>
          </p:cNvGraphicFramePr>
          <p:nvPr/>
        </p:nvGraphicFramePr>
        <p:xfrm>
          <a:off x="4065588" y="2882900"/>
          <a:ext cx="1470025" cy="317500"/>
        </p:xfrm>
        <a:graphic>
          <a:graphicData uri="http://schemas.openxmlformats.org/presentationml/2006/ole">
            <p:oleObj spid="_x0000_s71684" name="Equation" r:id="rId9" imgW="939800" imgH="203200" progId="Equation.3">
              <p:embed/>
            </p:oleObj>
          </a:graphicData>
        </a:graphic>
      </p:graphicFrame>
      <p:graphicFrame>
        <p:nvGraphicFramePr>
          <p:cNvPr id="71685" name="Object 5"/>
          <p:cNvGraphicFramePr>
            <a:graphicFrameLocks noChangeAspect="1"/>
          </p:cNvGraphicFramePr>
          <p:nvPr/>
        </p:nvGraphicFramePr>
        <p:xfrm>
          <a:off x="7037388" y="2882900"/>
          <a:ext cx="1768475" cy="317500"/>
        </p:xfrm>
        <a:graphic>
          <a:graphicData uri="http://schemas.openxmlformats.org/presentationml/2006/ole">
            <p:oleObj spid="_x0000_s71685" name="Equation" r:id="rId10" imgW="1130300" imgH="203200" progId="Equation.3">
              <p:embed/>
            </p:oleObj>
          </a:graphicData>
        </a:graphic>
      </p:graphicFrame>
      <p:graphicFrame>
        <p:nvGraphicFramePr>
          <p:cNvPr id="71686" name="Object 6"/>
          <p:cNvGraphicFramePr>
            <a:graphicFrameLocks noChangeAspect="1"/>
          </p:cNvGraphicFramePr>
          <p:nvPr/>
        </p:nvGraphicFramePr>
        <p:xfrm>
          <a:off x="838200" y="1447800"/>
          <a:ext cx="1447800" cy="566738"/>
        </p:xfrm>
        <a:graphic>
          <a:graphicData uri="http://schemas.openxmlformats.org/presentationml/2006/ole">
            <p:oleObj spid="_x0000_s71686" name="Equation" r:id="rId11" imgW="584200" imgH="228600" progId="Equation.3">
              <p:embed/>
            </p:oleObj>
          </a:graphicData>
        </a:graphic>
      </p:graphicFrame>
      <p:graphicFrame>
        <p:nvGraphicFramePr>
          <p:cNvPr id="71687" name="Object 7"/>
          <p:cNvGraphicFramePr>
            <a:graphicFrameLocks noChangeAspect="1"/>
          </p:cNvGraphicFramePr>
          <p:nvPr/>
        </p:nvGraphicFramePr>
        <p:xfrm>
          <a:off x="2438400" y="1447800"/>
          <a:ext cx="3271838" cy="665163"/>
        </p:xfrm>
        <a:graphic>
          <a:graphicData uri="http://schemas.openxmlformats.org/presentationml/2006/ole">
            <p:oleObj spid="_x0000_s71687" name="Equation" r:id="rId12" imgW="1625600" imgH="330200" progId="Equation.3">
              <p:embed/>
            </p:oleObj>
          </a:graphicData>
        </a:graphic>
      </p:graphicFrame>
      <p:graphicFrame>
        <p:nvGraphicFramePr>
          <p:cNvPr id="71688" name="Object 8"/>
          <p:cNvGraphicFramePr>
            <a:graphicFrameLocks noChangeAspect="1"/>
          </p:cNvGraphicFramePr>
          <p:nvPr/>
        </p:nvGraphicFramePr>
        <p:xfrm>
          <a:off x="5791200" y="1447800"/>
          <a:ext cx="2555875" cy="665163"/>
        </p:xfrm>
        <a:graphic>
          <a:graphicData uri="http://schemas.openxmlformats.org/presentationml/2006/ole">
            <p:oleObj spid="_x0000_s71688" name="Equation" r:id="rId13" imgW="1270000" imgH="330200" progId="Equation.3">
              <p:embed/>
            </p:oleObj>
          </a:graphicData>
        </a:graphic>
      </p:graphicFrame>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026"/>
          <p:cNvSpPr>
            <a:spLocks noChangeArrowheads="1"/>
          </p:cNvSpPr>
          <p:nvPr/>
        </p:nvSpPr>
        <p:spPr bwMode="auto">
          <a:xfrm>
            <a:off x="838200" y="152400"/>
            <a:ext cx="7767638" cy="838200"/>
          </a:xfrm>
          <a:prstGeom prst="rect">
            <a:avLst/>
          </a:prstGeom>
          <a:noFill/>
          <a:ln w="9525">
            <a:noFill/>
            <a:miter lim="800000"/>
            <a:headEnd/>
            <a:tailEnd/>
          </a:ln>
        </p:spPr>
        <p:txBody>
          <a:bodyPr lIns="90000" tIns="46800" rIns="90000" bIns="46800" anchor="ctr">
            <a:prstTxWarp prst="textNoShape">
              <a:avLst/>
            </a:prstTxWarp>
          </a:bodyPr>
          <a:lstStyle/>
          <a:p>
            <a:pPr algn="ctr" defTabSz="449263" latinLnBrk="0">
              <a:buFontTx/>
              <a:buNone/>
            </a:pPr>
            <a:r>
              <a:rPr kumimoji="0" lang="en-US" sz="4000" b="0" baseline="0">
                <a:solidFill>
                  <a:schemeClr val="accent2"/>
                </a:solidFill>
                <a:latin typeface="Times New Roman" pitchFamily="-1" charset="0"/>
              </a:rPr>
              <a:t>Why 4D-Var?</a:t>
            </a:r>
            <a:endParaRPr kumimoji="0" lang="en-US" sz="4400" b="0" baseline="0">
              <a:solidFill>
                <a:schemeClr val="tx2"/>
              </a:solidFill>
              <a:latin typeface="Times New Roman" pitchFamily="-1" charset="0"/>
            </a:endParaRPr>
          </a:p>
        </p:txBody>
      </p:sp>
      <p:sp>
        <p:nvSpPr>
          <p:cNvPr id="79875" name="Rectangle 1027"/>
          <p:cNvSpPr>
            <a:spLocks noChangeArrowheads="1"/>
          </p:cNvSpPr>
          <p:nvPr/>
        </p:nvSpPr>
        <p:spPr bwMode="auto">
          <a:xfrm>
            <a:off x="838200" y="1066800"/>
            <a:ext cx="7767638" cy="4876800"/>
          </a:xfrm>
          <a:prstGeom prst="rect">
            <a:avLst/>
          </a:prstGeom>
          <a:noFill/>
          <a:ln w="9525">
            <a:noFill/>
            <a:miter lim="800000"/>
            <a:headEnd/>
            <a:tailEnd/>
          </a:ln>
        </p:spPr>
        <p:txBody>
          <a:bodyPr lIns="90000" tIns="46800" rIns="90000" bIns="46800">
            <a:prstTxWarp prst="textNoShape">
              <a:avLst/>
            </a:prstTxWarp>
          </a:bodyPr>
          <a:lstStyle/>
          <a:p>
            <a:pPr marL="609600" indent="-609600" defTabSz="449263" latinLnBrk="0">
              <a:lnSpc>
                <a:spcPct val="90000"/>
              </a:lnSpc>
              <a:spcBef>
                <a:spcPct val="20000"/>
              </a:spcBef>
              <a:buFontTx/>
              <a:buChar char="•"/>
            </a:pPr>
            <a:r>
              <a:rPr kumimoji="0" lang="en-US" sz="3200" b="0" baseline="0" dirty="0">
                <a:solidFill>
                  <a:schemeClr val="bg2"/>
                </a:solidFill>
                <a:latin typeface="Times New Roman" pitchFamily="-1" charset="0"/>
              </a:rPr>
              <a:t>Use observations over a time interval, which suits most asynoptic data and use tendency information from observations.</a:t>
            </a:r>
            <a:endParaRPr kumimoji="0" lang="en-US" sz="3200" b="0" baseline="0" dirty="0">
              <a:latin typeface="Times New Roman" pitchFamily="-1" charset="0"/>
            </a:endParaRPr>
          </a:p>
          <a:p>
            <a:pPr marL="609600" indent="-609600" defTabSz="449263" latinLnBrk="0">
              <a:lnSpc>
                <a:spcPct val="90000"/>
              </a:lnSpc>
              <a:spcBef>
                <a:spcPct val="20000"/>
              </a:spcBef>
              <a:buFontTx/>
              <a:buChar char="•"/>
            </a:pPr>
            <a:r>
              <a:rPr kumimoji="0" lang="en-US" sz="3200" b="0" baseline="0" dirty="0">
                <a:latin typeface="Times New Roman" pitchFamily="-1" charset="0"/>
              </a:rPr>
              <a:t>Use a forecast model as a constraint, which enhances the dynamic balance of the analysis.</a:t>
            </a:r>
          </a:p>
          <a:p>
            <a:pPr marL="609600" indent="-609600" defTabSz="449263" latinLnBrk="0">
              <a:lnSpc>
                <a:spcPct val="90000"/>
              </a:lnSpc>
              <a:spcBef>
                <a:spcPct val="20000"/>
              </a:spcBef>
              <a:buFontTx/>
              <a:buChar char="•"/>
            </a:pPr>
            <a:r>
              <a:rPr kumimoji="0" lang="en-US" sz="3200" b="0" baseline="0" dirty="0">
                <a:latin typeface="Times New Roman" pitchFamily="-1" charset="0"/>
              </a:rPr>
              <a:t>Implicitly use flow-dependent background errors, which ensures the analysis quality for </a:t>
            </a:r>
            <a:r>
              <a:rPr kumimoji="0" lang="en-US" sz="3200" b="0" baseline="0" dirty="0" smtClean="0">
                <a:latin typeface="Times New Roman" pitchFamily="-1" charset="0"/>
              </a:rPr>
              <a:t>fast-developing </a:t>
            </a:r>
            <a:r>
              <a:rPr kumimoji="0" lang="en-US" sz="3200" b="0" baseline="0" dirty="0">
                <a:latin typeface="Times New Roman" pitchFamily="-1" charset="0"/>
              </a:rPr>
              <a:t>weather systems.</a:t>
            </a:r>
          </a:p>
          <a:p>
            <a:pPr marL="609600" indent="-609600" defTabSz="449263" latinLnBrk="0">
              <a:lnSpc>
                <a:spcPct val="90000"/>
              </a:lnSpc>
              <a:spcBef>
                <a:spcPct val="20000"/>
              </a:spcBef>
              <a:buFontTx/>
              <a:buChar char="•"/>
            </a:pPr>
            <a:r>
              <a:rPr kumimoji="0" lang="en-US" sz="3200" b="0" baseline="0" dirty="0">
                <a:solidFill>
                  <a:schemeClr val="bg2"/>
                </a:solidFill>
                <a:latin typeface="Times New Roman" pitchFamily="-1" charset="0"/>
              </a:rPr>
              <a:t>NOT easy to build and maintain!</a:t>
            </a:r>
            <a:endParaRPr kumimoji="0" lang="en-US" sz="3200" b="0" baseline="0" dirty="0">
              <a:latin typeface="Times New Roman" pitchFamily="-1"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6" name="Rectangle 2"/>
          <p:cNvSpPr>
            <a:spLocks noGrp="1" noChangeArrowheads="1"/>
          </p:cNvSpPr>
          <p:nvPr>
            <p:ph type="title"/>
          </p:nvPr>
        </p:nvSpPr>
        <p:spPr>
          <a:xfrm>
            <a:off x="685800" y="533400"/>
            <a:ext cx="7767638" cy="457200"/>
          </a:xfrm>
        </p:spPr>
        <p:txBody>
          <a:bodyPr/>
          <a:lstStyle/>
          <a:p>
            <a:pPr eaLnBrk="1" hangingPunct="1"/>
            <a:r>
              <a:rPr lang="en-US" sz="4000">
                <a:solidFill>
                  <a:schemeClr val="accent2"/>
                </a:solidFill>
              </a:rPr>
              <a:t>Single observation experiment</a:t>
            </a:r>
            <a:endParaRPr lang="en-US"/>
          </a:p>
        </p:txBody>
      </p:sp>
      <p:sp>
        <p:nvSpPr>
          <p:cNvPr id="81927" name="Text Box 3"/>
          <p:cNvSpPr txBox="1">
            <a:spLocks noChangeArrowheads="1"/>
          </p:cNvSpPr>
          <p:nvPr/>
        </p:nvSpPr>
        <p:spPr bwMode="auto">
          <a:xfrm>
            <a:off x="685800" y="1219200"/>
            <a:ext cx="5562600" cy="669925"/>
          </a:xfrm>
          <a:prstGeom prst="rect">
            <a:avLst/>
          </a:prstGeom>
          <a:noFill/>
          <a:ln w="12700">
            <a:noFill/>
            <a:miter lim="800000"/>
            <a:headEnd/>
            <a:tailEnd/>
          </a:ln>
        </p:spPr>
        <p:txBody>
          <a:bodyPr>
            <a:prstTxWarp prst="textNoShape">
              <a:avLst/>
            </a:prstTxWarp>
            <a:spAutoFit/>
          </a:bodyPr>
          <a:lstStyle/>
          <a:p>
            <a:pPr eaLnBrk="0" latinLnBrk="0" hangingPunct="0">
              <a:lnSpc>
                <a:spcPct val="70000"/>
              </a:lnSpc>
              <a:spcBef>
                <a:spcPct val="50000"/>
              </a:spcBef>
              <a:buFontTx/>
              <a:buNone/>
            </a:pPr>
            <a:r>
              <a:rPr kumimoji="0" lang="en-US" altLang="zh-CN" sz="2000" b="0" baseline="0">
                <a:solidFill>
                  <a:schemeClr val="tx2"/>
                </a:solidFill>
                <a:latin typeface="Arial" pitchFamily="-1" charset="0"/>
                <a:ea typeface="宋体" pitchFamily="-1" charset="-122"/>
                <a:cs typeface="宋体" pitchFamily="-1" charset="-122"/>
              </a:rPr>
              <a:t>The idea behind single ob tests:</a:t>
            </a:r>
          </a:p>
          <a:p>
            <a:pPr eaLnBrk="0" latinLnBrk="0" hangingPunct="0">
              <a:lnSpc>
                <a:spcPct val="70000"/>
              </a:lnSpc>
              <a:spcBef>
                <a:spcPct val="50000"/>
              </a:spcBef>
              <a:buFontTx/>
              <a:buNone/>
            </a:pPr>
            <a:r>
              <a:rPr kumimoji="0" lang="en-US" altLang="zh-CN" sz="2000" b="0" baseline="0">
                <a:solidFill>
                  <a:schemeClr val="tx2"/>
                </a:solidFill>
                <a:latin typeface="Arial" pitchFamily="-1" charset="0"/>
                <a:ea typeface="宋体" pitchFamily="-1" charset="-122"/>
                <a:cs typeface="宋体" pitchFamily="-1" charset="-122"/>
              </a:rPr>
              <a:t>The solution of 3D-Var should be</a:t>
            </a:r>
            <a:endParaRPr kumimoji="0" lang="en-US" altLang="zh-CN" sz="2400" b="0" baseline="0">
              <a:solidFill>
                <a:schemeClr val="tx2"/>
              </a:solidFill>
              <a:latin typeface="Arial" pitchFamily="-1" charset="0"/>
              <a:ea typeface="宋体" pitchFamily="-1" charset="-122"/>
              <a:cs typeface="宋体" pitchFamily="-1" charset="-122"/>
            </a:endParaRPr>
          </a:p>
        </p:txBody>
      </p:sp>
      <p:graphicFrame>
        <p:nvGraphicFramePr>
          <p:cNvPr id="81922" name="Object 2"/>
          <p:cNvGraphicFramePr>
            <a:graphicFrameLocks noChangeAspect="1"/>
          </p:cNvGraphicFramePr>
          <p:nvPr/>
        </p:nvGraphicFramePr>
        <p:xfrm>
          <a:off x="2362200" y="1993900"/>
          <a:ext cx="4810125" cy="533400"/>
        </p:xfrm>
        <a:graphic>
          <a:graphicData uri="http://schemas.openxmlformats.org/presentationml/2006/ole">
            <p:oleObj spid="_x0000_s81922" name="Equation" r:id="rId4" imgW="2413000" imgH="266700" progId="Equation.3">
              <p:embed/>
            </p:oleObj>
          </a:graphicData>
        </a:graphic>
      </p:graphicFrame>
      <p:sp>
        <p:nvSpPr>
          <p:cNvPr id="81928" name="Text Box 5"/>
          <p:cNvSpPr txBox="1">
            <a:spLocks noChangeArrowheads="1"/>
          </p:cNvSpPr>
          <p:nvPr/>
        </p:nvSpPr>
        <p:spPr bwMode="auto">
          <a:xfrm>
            <a:off x="762000" y="2590800"/>
            <a:ext cx="5562600" cy="396875"/>
          </a:xfrm>
          <a:prstGeom prst="rect">
            <a:avLst/>
          </a:prstGeom>
          <a:noFill/>
          <a:ln w="12700">
            <a:noFill/>
            <a:miter lim="800000"/>
            <a:headEnd/>
            <a:tailEnd/>
          </a:ln>
        </p:spPr>
        <p:txBody>
          <a:bodyPr>
            <a:prstTxWarp prst="textNoShape">
              <a:avLst/>
            </a:prstTxWarp>
            <a:spAutoFit/>
          </a:bodyPr>
          <a:lstStyle/>
          <a:p>
            <a:pPr eaLnBrk="0" latinLnBrk="0" hangingPunct="0">
              <a:spcBef>
                <a:spcPct val="50000"/>
              </a:spcBef>
              <a:buFontTx/>
              <a:buNone/>
            </a:pPr>
            <a:r>
              <a:rPr kumimoji="0" lang="en-US" altLang="zh-CN" sz="2000" b="0" baseline="0">
                <a:solidFill>
                  <a:schemeClr val="tx2"/>
                </a:solidFill>
                <a:latin typeface="Arial" pitchFamily="-1" charset="0"/>
                <a:ea typeface="宋体" pitchFamily="-1" charset="-122"/>
                <a:cs typeface="宋体" pitchFamily="-1" charset="-122"/>
              </a:rPr>
              <a:t>Single observation</a:t>
            </a:r>
            <a:r>
              <a:rPr kumimoji="0" lang="en-US" altLang="zh-CN" sz="2400" b="0" baseline="0">
                <a:solidFill>
                  <a:schemeClr val="tx2"/>
                </a:solidFill>
                <a:latin typeface="Arial" pitchFamily="-1" charset="0"/>
                <a:ea typeface="宋体" pitchFamily="-1" charset="-122"/>
                <a:cs typeface="宋体" pitchFamily="-1" charset="-122"/>
              </a:rPr>
              <a:t> </a:t>
            </a:r>
          </a:p>
        </p:txBody>
      </p:sp>
      <p:graphicFrame>
        <p:nvGraphicFramePr>
          <p:cNvPr id="81923" name="Object 3"/>
          <p:cNvGraphicFramePr>
            <a:graphicFrameLocks noChangeAspect="1"/>
          </p:cNvGraphicFramePr>
          <p:nvPr/>
        </p:nvGraphicFramePr>
        <p:xfrm>
          <a:off x="2286000" y="2971800"/>
          <a:ext cx="3873500" cy="558800"/>
        </p:xfrm>
        <a:graphic>
          <a:graphicData uri="http://schemas.openxmlformats.org/presentationml/2006/ole">
            <p:oleObj spid="_x0000_s81923" name="Equation" r:id="rId5" imgW="1943100" imgH="279400" progId="Equation.3">
              <p:embed/>
            </p:oleObj>
          </a:graphicData>
        </a:graphic>
      </p:graphicFrame>
      <p:sp>
        <p:nvSpPr>
          <p:cNvPr id="81929" name="Text Box 7"/>
          <p:cNvSpPr txBox="1">
            <a:spLocks noChangeArrowheads="1"/>
          </p:cNvSpPr>
          <p:nvPr/>
        </p:nvSpPr>
        <p:spPr bwMode="auto">
          <a:xfrm>
            <a:off x="762000" y="3886200"/>
            <a:ext cx="7239000" cy="712788"/>
          </a:xfrm>
          <a:prstGeom prst="rect">
            <a:avLst/>
          </a:prstGeom>
          <a:noFill/>
          <a:ln w="12700">
            <a:noFill/>
            <a:miter lim="800000"/>
            <a:headEnd/>
            <a:tailEnd/>
          </a:ln>
        </p:spPr>
        <p:txBody>
          <a:bodyPr>
            <a:prstTxWarp prst="textNoShape">
              <a:avLst/>
            </a:prstTxWarp>
            <a:spAutoFit/>
          </a:bodyPr>
          <a:lstStyle/>
          <a:p>
            <a:pPr eaLnBrk="0" latinLnBrk="0" hangingPunct="0">
              <a:lnSpc>
                <a:spcPct val="70000"/>
              </a:lnSpc>
              <a:spcBef>
                <a:spcPct val="50000"/>
              </a:spcBef>
              <a:buFontTx/>
              <a:buNone/>
            </a:pPr>
            <a:r>
              <a:rPr kumimoji="0" lang="en-US" altLang="zh-CN" sz="2000" b="0" baseline="0">
                <a:solidFill>
                  <a:schemeClr val="accent2"/>
                </a:solidFill>
                <a:latin typeface="Arial" pitchFamily="-1" charset="0"/>
                <a:ea typeface="宋体" pitchFamily="-1" charset="-122"/>
                <a:cs typeface="宋体" pitchFamily="-1" charset="-122"/>
              </a:rPr>
              <a:t>3D-Var </a:t>
            </a:r>
            <a:r>
              <a:rPr kumimoji="0" lang="en-US" altLang="zh-CN" sz="2000" b="0" baseline="0">
                <a:solidFill>
                  <a:schemeClr val="accent2"/>
                </a:solidFill>
                <a:latin typeface="Arial" pitchFamily="-1" charset="0"/>
                <a:ea typeface="宋体" pitchFamily="-1" charset="-122"/>
                <a:cs typeface="宋体" pitchFamily="-1" charset="-122"/>
                <a:sym typeface="Symbol" pitchFamily="-1" charset="2"/>
              </a:rPr>
              <a:t></a:t>
            </a:r>
            <a:r>
              <a:rPr kumimoji="0" lang="en-US" altLang="zh-CN" sz="2000" b="0" baseline="0">
                <a:solidFill>
                  <a:schemeClr val="accent2"/>
                </a:solidFill>
                <a:latin typeface="Arial" pitchFamily="-1" charset="0"/>
                <a:ea typeface="宋体" pitchFamily="-1" charset="-122"/>
                <a:cs typeface="宋体" pitchFamily="-1" charset="-122"/>
              </a:rPr>
              <a:t> 4D-Var: </a:t>
            </a:r>
            <a:r>
              <a:rPr kumimoji="0" lang="en-US" altLang="zh-CN" sz="2400" b="0" i="1" baseline="0">
                <a:solidFill>
                  <a:schemeClr val="accent2"/>
                </a:solidFill>
                <a:latin typeface="Times New Roman" pitchFamily="-1" charset="0"/>
                <a:ea typeface="宋体" pitchFamily="-1" charset="-122"/>
                <a:cs typeface="宋体" pitchFamily="-1" charset="-122"/>
              </a:rPr>
              <a:t>H</a:t>
            </a:r>
            <a:r>
              <a:rPr kumimoji="0" lang="en-US" altLang="zh-CN" sz="2000" b="0" i="1" baseline="0">
                <a:solidFill>
                  <a:schemeClr val="accent2"/>
                </a:solidFill>
                <a:latin typeface="Arial" pitchFamily="-1" charset="0"/>
                <a:ea typeface="宋体" pitchFamily="-1" charset="-122"/>
                <a:cs typeface="宋体" pitchFamily="-1" charset="-122"/>
              </a:rPr>
              <a:t> </a:t>
            </a:r>
            <a:r>
              <a:rPr kumimoji="0" lang="en-US" altLang="zh-CN" sz="2000" b="0" i="1" baseline="0">
                <a:solidFill>
                  <a:schemeClr val="accent2"/>
                </a:solidFill>
                <a:latin typeface="Arial" pitchFamily="-1" charset="0"/>
                <a:ea typeface="宋体" pitchFamily="-1" charset="-122"/>
                <a:cs typeface="宋体" pitchFamily="-1" charset="-122"/>
                <a:sym typeface="Symbol" pitchFamily="-1" charset="2"/>
              </a:rPr>
              <a:t></a:t>
            </a:r>
            <a:r>
              <a:rPr kumimoji="0" lang="en-US" altLang="zh-CN" sz="2000" b="0" i="1" baseline="0">
                <a:solidFill>
                  <a:schemeClr val="accent2"/>
                </a:solidFill>
                <a:latin typeface="Arial" pitchFamily="-1" charset="0"/>
                <a:ea typeface="宋体" pitchFamily="-1" charset="-122"/>
                <a:cs typeface="宋体" pitchFamily="-1" charset="-122"/>
              </a:rPr>
              <a:t> </a:t>
            </a:r>
            <a:r>
              <a:rPr kumimoji="0" lang="en-US" altLang="zh-CN" sz="2400" b="0" i="1" baseline="0">
                <a:solidFill>
                  <a:schemeClr val="accent2"/>
                </a:solidFill>
                <a:latin typeface="Times New Roman" pitchFamily="-1" charset="0"/>
                <a:ea typeface="宋体" pitchFamily="-1" charset="-122"/>
                <a:cs typeface="宋体" pitchFamily="-1" charset="-122"/>
              </a:rPr>
              <a:t>HM;</a:t>
            </a:r>
            <a:r>
              <a:rPr kumimoji="0" lang="en-US" altLang="zh-CN" sz="2400" baseline="0">
                <a:solidFill>
                  <a:schemeClr val="accent2"/>
                </a:solidFill>
                <a:latin typeface="Times New Roman" pitchFamily="-1" charset="0"/>
                <a:ea typeface="宋体" pitchFamily="-1" charset="-122"/>
                <a:cs typeface="宋体" pitchFamily="-1" charset="-122"/>
              </a:rPr>
              <a:t> H</a:t>
            </a:r>
            <a:r>
              <a:rPr kumimoji="0" lang="en-US" altLang="zh-CN" sz="2000" b="0" baseline="0">
                <a:solidFill>
                  <a:schemeClr val="accent2"/>
                </a:solidFill>
                <a:latin typeface="Arial" pitchFamily="-1" charset="0"/>
                <a:ea typeface="宋体" pitchFamily="-1" charset="-122"/>
                <a:cs typeface="宋体" pitchFamily="-1" charset="-122"/>
              </a:rPr>
              <a:t> </a:t>
            </a:r>
            <a:r>
              <a:rPr kumimoji="0" lang="en-US" altLang="zh-CN" sz="2000" b="0" baseline="0">
                <a:solidFill>
                  <a:schemeClr val="accent2"/>
                </a:solidFill>
                <a:latin typeface="Arial" pitchFamily="-1" charset="0"/>
                <a:ea typeface="宋体" pitchFamily="-1" charset="-122"/>
                <a:cs typeface="宋体" pitchFamily="-1" charset="-122"/>
                <a:sym typeface="Symbol" pitchFamily="-1" charset="2"/>
              </a:rPr>
              <a:t></a:t>
            </a:r>
            <a:r>
              <a:rPr kumimoji="0" lang="en-US" altLang="zh-CN" sz="2000" b="0" baseline="0">
                <a:solidFill>
                  <a:schemeClr val="accent2"/>
                </a:solidFill>
                <a:latin typeface="Arial" pitchFamily="-1" charset="0"/>
                <a:ea typeface="宋体" pitchFamily="-1" charset="-122"/>
                <a:cs typeface="宋体" pitchFamily="-1" charset="-122"/>
              </a:rPr>
              <a:t> </a:t>
            </a:r>
            <a:r>
              <a:rPr kumimoji="0" lang="en-US" altLang="zh-CN" sz="2400" baseline="0">
                <a:solidFill>
                  <a:schemeClr val="accent2"/>
                </a:solidFill>
                <a:latin typeface="Times New Roman" pitchFamily="-1" charset="0"/>
                <a:ea typeface="宋体" pitchFamily="-1" charset="-122"/>
                <a:cs typeface="宋体" pitchFamily="-1" charset="-122"/>
              </a:rPr>
              <a:t>HM; H</a:t>
            </a:r>
            <a:r>
              <a:rPr kumimoji="0" lang="en-US" altLang="zh-CN" sz="2400" b="0" i="1">
                <a:solidFill>
                  <a:schemeClr val="accent2"/>
                </a:solidFill>
                <a:latin typeface="Times New Roman" pitchFamily="-1" charset="0"/>
                <a:ea typeface="宋体" pitchFamily="-1" charset="-122"/>
                <a:cs typeface="宋体" pitchFamily="-1" charset="-122"/>
              </a:rPr>
              <a:t>T</a:t>
            </a:r>
            <a:r>
              <a:rPr kumimoji="0" lang="en-US" altLang="zh-CN" sz="2000" b="0" baseline="0">
                <a:solidFill>
                  <a:schemeClr val="accent2"/>
                </a:solidFill>
                <a:latin typeface="Arial" pitchFamily="-1" charset="0"/>
                <a:ea typeface="宋体" pitchFamily="-1" charset="-122"/>
                <a:cs typeface="宋体" pitchFamily="-1" charset="-122"/>
              </a:rPr>
              <a:t> </a:t>
            </a:r>
            <a:r>
              <a:rPr kumimoji="0" lang="en-US" altLang="zh-CN" sz="2000" b="0" baseline="0">
                <a:solidFill>
                  <a:schemeClr val="accent2"/>
                </a:solidFill>
                <a:latin typeface="Arial" pitchFamily="-1" charset="0"/>
                <a:ea typeface="宋体" pitchFamily="-1" charset="-122"/>
                <a:cs typeface="宋体" pitchFamily="-1" charset="-122"/>
                <a:sym typeface="Symbol" pitchFamily="-1" charset="2"/>
              </a:rPr>
              <a:t></a:t>
            </a:r>
            <a:r>
              <a:rPr kumimoji="0" lang="en-US" altLang="zh-CN" sz="2000" b="0" baseline="0">
                <a:solidFill>
                  <a:schemeClr val="accent2"/>
                </a:solidFill>
                <a:latin typeface="Arial" pitchFamily="-1" charset="0"/>
                <a:ea typeface="宋体" pitchFamily="-1" charset="-122"/>
                <a:cs typeface="宋体" pitchFamily="-1" charset="-122"/>
              </a:rPr>
              <a:t> </a:t>
            </a:r>
            <a:r>
              <a:rPr kumimoji="0" lang="en-US" altLang="zh-CN" sz="2400" baseline="0">
                <a:solidFill>
                  <a:schemeClr val="accent2"/>
                </a:solidFill>
                <a:latin typeface="Times New Roman" pitchFamily="-1" charset="0"/>
                <a:ea typeface="宋体" pitchFamily="-1" charset="-122"/>
                <a:cs typeface="宋体" pitchFamily="-1" charset="-122"/>
              </a:rPr>
              <a:t>M</a:t>
            </a:r>
            <a:r>
              <a:rPr kumimoji="0" lang="en-US" altLang="zh-CN" sz="2400" b="0" i="1">
                <a:solidFill>
                  <a:schemeClr val="accent2"/>
                </a:solidFill>
                <a:latin typeface="Times New Roman" pitchFamily="-1" charset="0"/>
                <a:ea typeface="宋体" pitchFamily="-1" charset="-122"/>
                <a:cs typeface="宋体" pitchFamily="-1" charset="-122"/>
              </a:rPr>
              <a:t>T</a:t>
            </a:r>
            <a:r>
              <a:rPr kumimoji="0" lang="en-US" altLang="zh-CN" sz="2400" baseline="0">
                <a:solidFill>
                  <a:schemeClr val="accent2"/>
                </a:solidFill>
                <a:latin typeface="Times New Roman" pitchFamily="-1" charset="0"/>
                <a:ea typeface="宋体" pitchFamily="-1" charset="-122"/>
                <a:cs typeface="宋体" pitchFamily="-1" charset="-122"/>
              </a:rPr>
              <a:t>H</a:t>
            </a:r>
            <a:r>
              <a:rPr kumimoji="0" lang="en-US" altLang="zh-CN" sz="2400" b="0" i="1">
                <a:solidFill>
                  <a:schemeClr val="accent2"/>
                </a:solidFill>
                <a:latin typeface="Times New Roman" pitchFamily="-1" charset="0"/>
                <a:ea typeface="宋体" pitchFamily="-1" charset="-122"/>
                <a:cs typeface="宋体" pitchFamily="-1" charset="-122"/>
              </a:rPr>
              <a:t>T</a:t>
            </a:r>
            <a:endParaRPr kumimoji="0" lang="en-US" altLang="zh-CN" sz="2000" baseline="0">
              <a:solidFill>
                <a:schemeClr val="tx2"/>
              </a:solidFill>
              <a:latin typeface="Times New Roman" pitchFamily="-1" charset="0"/>
              <a:ea typeface="宋体" pitchFamily="-1" charset="-122"/>
              <a:cs typeface="宋体" pitchFamily="-1" charset="-122"/>
            </a:endParaRPr>
          </a:p>
          <a:p>
            <a:pPr eaLnBrk="0" latinLnBrk="0" hangingPunct="0">
              <a:lnSpc>
                <a:spcPct val="70000"/>
              </a:lnSpc>
              <a:spcBef>
                <a:spcPct val="50000"/>
              </a:spcBef>
              <a:buFontTx/>
              <a:buNone/>
            </a:pPr>
            <a:r>
              <a:rPr kumimoji="0" lang="en-US" altLang="zh-CN" sz="2000" b="0" baseline="0">
                <a:solidFill>
                  <a:schemeClr val="tx2"/>
                </a:solidFill>
                <a:latin typeface="Arial" pitchFamily="-1" charset="0"/>
                <a:ea typeface="宋体" pitchFamily="-1" charset="-122"/>
                <a:cs typeface="宋体" pitchFamily="-1" charset="-122"/>
              </a:rPr>
              <a:t>The solution of 4D-Var should be</a:t>
            </a:r>
          </a:p>
        </p:txBody>
      </p:sp>
      <p:graphicFrame>
        <p:nvGraphicFramePr>
          <p:cNvPr id="81924" name="Object 4"/>
          <p:cNvGraphicFramePr>
            <a:graphicFrameLocks noChangeAspect="1"/>
          </p:cNvGraphicFramePr>
          <p:nvPr/>
        </p:nvGraphicFramePr>
        <p:xfrm>
          <a:off x="1512888" y="4635500"/>
          <a:ext cx="6403975" cy="584200"/>
        </p:xfrm>
        <a:graphic>
          <a:graphicData uri="http://schemas.openxmlformats.org/presentationml/2006/ole">
            <p:oleObj spid="_x0000_s81924" name="Equation" r:id="rId6" imgW="3213100" imgH="292100" progId="">
              <p:embed/>
            </p:oleObj>
          </a:graphicData>
        </a:graphic>
      </p:graphicFrame>
      <p:sp>
        <p:nvSpPr>
          <p:cNvPr id="81930" name="Text Box 9"/>
          <p:cNvSpPr txBox="1">
            <a:spLocks noChangeArrowheads="1"/>
          </p:cNvSpPr>
          <p:nvPr/>
        </p:nvSpPr>
        <p:spPr bwMode="auto">
          <a:xfrm>
            <a:off x="762000" y="5105400"/>
            <a:ext cx="7086600" cy="396875"/>
          </a:xfrm>
          <a:prstGeom prst="rect">
            <a:avLst/>
          </a:prstGeom>
          <a:noFill/>
          <a:ln w="12700">
            <a:noFill/>
            <a:miter lim="800000"/>
            <a:headEnd/>
            <a:tailEnd/>
          </a:ln>
        </p:spPr>
        <p:txBody>
          <a:bodyPr>
            <a:prstTxWarp prst="textNoShape">
              <a:avLst/>
            </a:prstTxWarp>
            <a:spAutoFit/>
          </a:bodyPr>
          <a:lstStyle/>
          <a:p>
            <a:pPr eaLnBrk="0" latinLnBrk="0" hangingPunct="0">
              <a:spcBef>
                <a:spcPct val="50000"/>
              </a:spcBef>
              <a:buFontTx/>
              <a:buNone/>
            </a:pPr>
            <a:r>
              <a:rPr kumimoji="0" lang="en-US" altLang="zh-CN" sz="2000" b="0" baseline="0">
                <a:solidFill>
                  <a:schemeClr val="tx2"/>
                </a:solidFill>
                <a:latin typeface="Arial" pitchFamily="-1" charset="0"/>
                <a:ea typeface="宋体" pitchFamily="-1" charset="-122"/>
                <a:cs typeface="宋体" pitchFamily="-1" charset="-122"/>
              </a:rPr>
              <a:t>Single observation, solution at observation time</a:t>
            </a:r>
            <a:r>
              <a:rPr kumimoji="0" lang="en-US" altLang="zh-CN" sz="2400" b="0" baseline="0">
                <a:solidFill>
                  <a:schemeClr val="tx2"/>
                </a:solidFill>
                <a:latin typeface="Arial" pitchFamily="-1" charset="0"/>
                <a:ea typeface="宋体" pitchFamily="-1" charset="-122"/>
                <a:cs typeface="宋体" pitchFamily="-1" charset="-122"/>
              </a:rPr>
              <a:t> </a:t>
            </a:r>
          </a:p>
        </p:txBody>
      </p:sp>
      <p:sp>
        <p:nvSpPr>
          <p:cNvPr id="81931" name="Line 10"/>
          <p:cNvSpPr>
            <a:spLocks noChangeShapeType="1"/>
          </p:cNvSpPr>
          <p:nvPr/>
        </p:nvSpPr>
        <p:spPr bwMode="auto">
          <a:xfrm>
            <a:off x="2286000" y="3505200"/>
            <a:ext cx="1447800" cy="0"/>
          </a:xfrm>
          <a:prstGeom prst="line">
            <a:avLst/>
          </a:prstGeom>
          <a:noFill/>
          <a:ln w="38100">
            <a:solidFill>
              <a:srgbClr val="FF3300"/>
            </a:solidFill>
            <a:round/>
            <a:headEnd/>
            <a:tailEnd/>
          </a:ln>
        </p:spPr>
        <p:txBody>
          <a:bodyPr wrap="none" anchor="ctr">
            <a:prstTxWarp prst="textNoShape">
              <a:avLst/>
            </a:prstTxWarp>
          </a:bodyPr>
          <a:lstStyle/>
          <a:p>
            <a:endParaRPr lang="en-US"/>
          </a:p>
        </p:txBody>
      </p:sp>
      <p:sp>
        <p:nvSpPr>
          <p:cNvPr id="81932" name="Line 11"/>
          <p:cNvSpPr>
            <a:spLocks noChangeShapeType="1"/>
          </p:cNvSpPr>
          <p:nvPr/>
        </p:nvSpPr>
        <p:spPr bwMode="auto">
          <a:xfrm>
            <a:off x="2286000" y="6172200"/>
            <a:ext cx="2895600" cy="0"/>
          </a:xfrm>
          <a:prstGeom prst="line">
            <a:avLst/>
          </a:prstGeom>
          <a:noFill/>
          <a:ln w="38100">
            <a:solidFill>
              <a:srgbClr val="FF3300"/>
            </a:solidFill>
            <a:round/>
            <a:headEnd/>
            <a:tailEnd/>
          </a:ln>
        </p:spPr>
        <p:txBody>
          <a:bodyPr wrap="none" anchor="ctr">
            <a:prstTxWarp prst="textNoShape">
              <a:avLst/>
            </a:prstTxWarp>
          </a:bodyPr>
          <a:lstStyle/>
          <a:p>
            <a:endParaRPr lang="en-US"/>
          </a:p>
        </p:txBody>
      </p:sp>
      <p:graphicFrame>
        <p:nvGraphicFramePr>
          <p:cNvPr id="81925" name="Object 5"/>
          <p:cNvGraphicFramePr>
            <a:graphicFrameLocks noChangeAspect="1"/>
          </p:cNvGraphicFramePr>
          <p:nvPr/>
        </p:nvGraphicFramePr>
        <p:xfrm>
          <a:off x="2286000" y="5562600"/>
          <a:ext cx="5291138" cy="584200"/>
        </p:xfrm>
        <a:graphic>
          <a:graphicData uri="http://schemas.openxmlformats.org/presentationml/2006/ole">
            <p:oleObj spid="_x0000_s81925" name="Equation" r:id="rId7" imgW="2654300" imgH="292100" progId="">
              <p:embed/>
            </p:oleObj>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4"/>
          <p:cNvSpPr>
            <a:spLocks noChangeArrowheads="1"/>
          </p:cNvSpPr>
          <p:nvPr/>
        </p:nvSpPr>
        <p:spPr bwMode="auto">
          <a:xfrm>
            <a:off x="1143000" y="457200"/>
            <a:ext cx="6797675" cy="1431925"/>
          </a:xfrm>
          <a:prstGeom prst="rect">
            <a:avLst/>
          </a:prstGeom>
          <a:noFill/>
          <a:ln w="9525">
            <a:noFill/>
            <a:miter lim="800000"/>
            <a:headEnd/>
            <a:tailEnd/>
          </a:ln>
        </p:spPr>
        <p:txBody>
          <a:bodyPr wrap="none">
            <a:prstTxWarp prst="textNoShape">
              <a:avLst/>
            </a:prstTxWarp>
            <a:spAutoFit/>
          </a:bodyPr>
          <a:lstStyle/>
          <a:p>
            <a:pPr algn="ctr" eaLnBrk="0" latinLnBrk="0" hangingPunct="0">
              <a:buFontTx/>
              <a:buNone/>
            </a:pPr>
            <a:r>
              <a:rPr kumimoji="0" lang="en-US" sz="4000" b="0" baseline="0">
                <a:solidFill>
                  <a:schemeClr val="accent2"/>
                </a:solidFill>
                <a:latin typeface="Times New Roman" pitchFamily="-1" charset="0"/>
                <a:ea typeface="华文细黑" pitchFamily="-1" charset="-122"/>
                <a:cs typeface="华文细黑" pitchFamily="-1" charset="-122"/>
              </a:rPr>
              <a:t>Analysis increments of 500mb </a:t>
            </a:r>
            <a:r>
              <a:rPr kumimoji="0" lang="en-US" sz="4000" b="0" baseline="0">
                <a:solidFill>
                  <a:schemeClr val="accent2"/>
                </a:solidFill>
                <a:latin typeface="Symbol" pitchFamily="-1" charset="2"/>
                <a:ea typeface="华文细黑" pitchFamily="-1" charset="-122"/>
                <a:cs typeface="华文细黑" pitchFamily="-1" charset="-122"/>
              </a:rPr>
              <a:t>q</a:t>
            </a:r>
            <a:endParaRPr kumimoji="0" lang="en-US" sz="2400" b="0" baseline="0">
              <a:solidFill>
                <a:schemeClr val="accent2"/>
              </a:solidFill>
              <a:latin typeface="Symbol" pitchFamily="-1" charset="2"/>
              <a:ea typeface="华文细黑" pitchFamily="-1" charset="-122"/>
              <a:cs typeface="华文细黑" pitchFamily="-1" charset="-122"/>
            </a:endParaRPr>
          </a:p>
          <a:p>
            <a:pPr algn="ctr" eaLnBrk="0" latinLnBrk="0" hangingPunct="0">
              <a:buFontTx/>
              <a:buNone/>
            </a:pPr>
            <a:r>
              <a:rPr kumimoji="0" lang="en-US" sz="2400" b="0" baseline="0">
                <a:solidFill>
                  <a:schemeClr val="accent2"/>
                </a:solidFill>
                <a:latin typeface="Times New Roman" pitchFamily="-1" charset="0"/>
                <a:ea typeface="华文细黑" pitchFamily="-1" charset="-122"/>
                <a:cs typeface="华文细黑" pitchFamily="-1" charset="-122"/>
              </a:rPr>
              <a:t> from 3D-Var at 00h and from 4D-Var at 06h </a:t>
            </a:r>
          </a:p>
          <a:p>
            <a:pPr algn="ctr" eaLnBrk="0" latinLnBrk="0" hangingPunct="0">
              <a:buFontTx/>
              <a:buNone/>
            </a:pPr>
            <a:r>
              <a:rPr kumimoji="0" lang="en-US" sz="2400" b="0" baseline="0">
                <a:solidFill>
                  <a:schemeClr val="accent2"/>
                </a:solidFill>
                <a:latin typeface="Times New Roman" pitchFamily="-1" charset="0"/>
                <a:ea typeface="华文细黑" pitchFamily="-1" charset="-122"/>
                <a:cs typeface="华文细黑" pitchFamily="-1" charset="-122"/>
              </a:rPr>
              <a:t>due to a 500mb T observation at 06h</a:t>
            </a:r>
          </a:p>
        </p:txBody>
      </p:sp>
      <p:pic>
        <p:nvPicPr>
          <p:cNvPr id="83971" name="Picture 5" descr="tl_incr_t6"/>
          <p:cNvPicPr>
            <a:picLocks noChangeAspect="1" noChangeArrowheads="1"/>
          </p:cNvPicPr>
          <p:nvPr/>
        </p:nvPicPr>
        <p:blipFill>
          <a:blip r:embed="rId3"/>
          <a:srcRect/>
          <a:stretch>
            <a:fillRect/>
          </a:stretch>
        </p:blipFill>
        <p:spPr bwMode="auto">
          <a:xfrm>
            <a:off x="4189413" y="2057400"/>
            <a:ext cx="4954587" cy="3714750"/>
          </a:xfrm>
          <a:prstGeom prst="rect">
            <a:avLst/>
          </a:prstGeom>
          <a:noFill/>
          <a:ln w="9525">
            <a:noFill/>
            <a:miter lim="800000"/>
            <a:headEnd/>
            <a:tailEnd/>
          </a:ln>
        </p:spPr>
      </p:pic>
      <p:pic>
        <p:nvPicPr>
          <p:cNvPr id="83972" name="Picture 6" descr="nl_diff_fgat_t0"/>
          <p:cNvPicPr>
            <a:picLocks noChangeAspect="1" noChangeArrowheads="1"/>
          </p:cNvPicPr>
          <p:nvPr/>
        </p:nvPicPr>
        <p:blipFill>
          <a:blip r:embed="rId4"/>
          <a:srcRect/>
          <a:stretch>
            <a:fillRect/>
          </a:stretch>
        </p:blipFill>
        <p:spPr bwMode="auto">
          <a:xfrm>
            <a:off x="-152400" y="2057400"/>
            <a:ext cx="4953000" cy="3719513"/>
          </a:xfrm>
          <a:prstGeom prst="rect">
            <a:avLst/>
          </a:prstGeom>
          <a:noFill/>
          <a:ln w="9525">
            <a:noFill/>
            <a:miter lim="800000"/>
            <a:headEnd/>
            <a:tailEnd/>
          </a:ln>
        </p:spPr>
      </p:pic>
      <p:sp>
        <p:nvSpPr>
          <p:cNvPr id="83973" name="Text Box 7"/>
          <p:cNvSpPr txBox="1">
            <a:spLocks noChangeArrowheads="1"/>
          </p:cNvSpPr>
          <p:nvPr/>
        </p:nvSpPr>
        <p:spPr bwMode="auto">
          <a:xfrm>
            <a:off x="7620000" y="4267200"/>
            <a:ext cx="355600" cy="457200"/>
          </a:xfrm>
          <a:prstGeom prst="rect">
            <a:avLst/>
          </a:prstGeom>
          <a:noFill/>
          <a:ln w="9525">
            <a:noFill/>
            <a:miter lim="800000"/>
            <a:headEnd/>
            <a:tailEnd/>
          </a:ln>
        </p:spPr>
        <p:txBody>
          <a:bodyPr wrap="none">
            <a:prstTxWarp prst="textNoShape">
              <a:avLst/>
            </a:prstTxWarp>
            <a:spAutoFit/>
          </a:bodyPr>
          <a:lstStyle/>
          <a:p>
            <a:pPr algn="ctr" eaLnBrk="0" latinLnBrk="0" hangingPunct="0">
              <a:buFontTx/>
              <a:buNone/>
            </a:pPr>
            <a:r>
              <a:rPr kumimoji="0" lang="en-US" sz="2400" b="0" baseline="0">
                <a:solidFill>
                  <a:srgbClr val="000000"/>
                </a:solidFill>
                <a:latin typeface="Times New Roman" pitchFamily="-1" charset="0"/>
              </a:rPr>
              <a:t>+</a:t>
            </a:r>
          </a:p>
        </p:txBody>
      </p:sp>
      <p:sp>
        <p:nvSpPr>
          <p:cNvPr id="83974" name="Text Box 8"/>
          <p:cNvSpPr txBox="1">
            <a:spLocks noChangeArrowheads="1"/>
          </p:cNvSpPr>
          <p:nvPr/>
        </p:nvSpPr>
        <p:spPr bwMode="auto">
          <a:xfrm>
            <a:off x="3352800" y="4267200"/>
            <a:ext cx="355600" cy="457200"/>
          </a:xfrm>
          <a:prstGeom prst="rect">
            <a:avLst/>
          </a:prstGeom>
          <a:noFill/>
          <a:ln w="9525">
            <a:noFill/>
            <a:miter lim="800000"/>
            <a:headEnd/>
            <a:tailEnd/>
          </a:ln>
        </p:spPr>
        <p:txBody>
          <a:bodyPr wrap="none">
            <a:prstTxWarp prst="textNoShape">
              <a:avLst/>
            </a:prstTxWarp>
            <a:spAutoFit/>
          </a:bodyPr>
          <a:lstStyle/>
          <a:p>
            <a:pPr algn="ctr" eaLnBrk="0" latinLnBrk="0" hangingPunct="0">
              <a:buFontTx/>
              <a:buNone/>
            </a:pPr>
            <a:r>
              <a:rPr kumimoji="0" lang="en-US" sz="2400" b="0" baseline="0">
                <a:solidFill>
                  <a:srgbClr val="000000"/>
                </a:solidFill>
                <a:latin typeface="Times New Roman" pitchFamily="-1" charset="0"/>
              </a:rPr>
              <a:t>+</a:t>
            </a:r>
          </a:p>
        </p:txBody>
      </p:sp>
      <p:sp>
        <p:nvSpPr>
          <p:cNvPr id="83975" name="Text Box 2"/>
          <p:cNvSpPr txBox="1">
            <a:spLocks noChangeArrowheads="1"/>
          </p:cNvSpPr>
          <p:nvPr/>
        </p:nvSpPr>
        <p:spPr bwMode="auto">
          <a:xfrm>
            <a:off x="2057400" y="5638800"/>
            <a:ext cx="908050" cy="366713"/>
          </a:xfrm>
          <a:prstGeom prst="rect">
            <a:avLst/>
          </a:prstGeom>
          <a:noFill/>
          <a:ln w="9525">
            <a:noFill/>
            <a:miter lim="800000"/>
            <a:headEnd/>
            <a:tailEnd/>
          </a:ln>
        </p:spPr>
        <p:txBody>
          <a:bodyPr wrap="none">
            <a:prstTxWarp prst="textNoShape">
              <a:avLst/>
            </a:prstTxWarp>
            <a:spAutoFit/>
          </a:bodyPr>
          <a:lstStyle/>
          <a:p>
            <a:pPr latinLnBrk="0">
              <a:buFontTx/>
              <a:buNone/>
            </a:pPr>
            <a:r>
              <a:rPr kumimoji="0" lang="en-US" sz="1800" b="0" baseline="0">
                <a:latin typeface="Arial" pitchFamily="-1" charset="0"/>
              </a:rPr>
              <a:t>3D-Var</a:t>
            </a:r>
          </a:p>
        </p:txBody>
      </p:sp>
      <p:sp>
        <p:nvSpPr>
          <p:cNvPr id="83976" name="Text Box 3"/>
          <p:cNvSpPr txBox="1">
            <a:spLocks noChangeArrowheads="1"/>
          </p:cNvSpPr>
          <p:nvPr/>
        </p:nvSpPr>
        <p:spPr bwMode="auto">
          <a:xfrm>
            <a:off x="6324600" y="5638800"/>
            <a:ext cx="908050" cy="366713"/>
          </a:xfrm>
          <a:prstGeom prst="rect">
            <a:avLst/>
          </a:prstGeom>
          <a:noFill/>
          <a:ln w="9525">
            <a:noFill/>
            <a:miter lim="800000"/>
            <a:headEnd/>
            <a:tailEnd/>
          </a:ln>
        </p:spPr>
        <p:txBody>
          <a:bodyPr wrap="none">
            <a:prstTxWarp prst="textNoShape">
              <a:avLst/>
            </a:prstTxWarp>
            <a:spAutoFit/>
          </a:bodyPr>
          <a:lstStyle/>
          <a:p>
            <a:pPr latinLnBrk="0">
              <a:buFontTx/>
              <a:buNone/>
            </a:pPr>
            <a:r>
              <a:rPr kumimoji="0" lang="en-US" sz="1800" b="0" baseline="0">
                <a:latin typeface="Arial" pitchFamily="-1" charset="0"/>
              </a:rPr>
              <a:t>4D-Var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sz="quarter"/>
          </p:nvPr>
        </p:nvSpPr>
        <p:spPr>
          <a:xfrm>
            <a:off x="152400" y="228600"/>
            <a:ext cx="8991600" cy="411163"/>
          </a:xfrm>
        </p:spPr>
        <p:txBody>
          <a:bodyPr/>
          <a:lstStyle/>
          <a:p>
            <a:pPr eaLnBrk="1" hangingPunct="1"/>
            <a:r>
              <a:rPr lang="en-US" sz="2400">
                <a:solidFill>
                  <a:schemeClr val="accent2"/>
                </a:solidFill>
              </a:rPr>
              <a:t>500mb </a:t>
            </a:r>
            <a:r>
              <a:rPr lang="en-US" sz="2400">
                <a:solidFill>
                  <a:schemeClr val="accent2"/>
                </a:solidFill>
                <a:latin typeface="Symbol" pitchFamily="-1" charset="2"/>
              </a:rPr>
              <a:t>q</a:t>
            </a:r>
            <a:r>
              <a:rPr lang="en-US" sz="2400">
                <a:solidFill>
                  <a:schemeClr val="accent2"/>
                </a:solidFill>
              </a:rPr>
              <a:t> increments at 00,01,02,03,04,05,06h to a 500mb T ob at 06h</a:t>
            </a:r>
            <a:endParaRPr lang="en-US" sz="2400"/>
          </a:p>
        </p:txBody>
      </p:sp>
      <p:sp>
        <p:nvSpPr>
          <p:cNvPr id="86019" name="Text Box 3"/>
          <p:cNvSpPr txBox="1">
            <a:spLocks noChangeArrowheads="1"/>
          </p:cNvSpPr>
          <p:nvPr/>
        </p:nvSpPr>
        <p:spPr bwMode="auto">
          <a:xfrm>
            <a:off x="365125" y="6437313"/>
            <a:ext cx="184150" cy="366712"/>
          </a:xfrm>
          <a:prstGeom prst="rect">
            <a:avLst/>
          </a:prstGeom>
          <a:noFill/>
          <a:ln w="9525">
            <a:noFill/>
            <a:miter lim="800000"/>
            <a:headEnd/>
            <a:tailEnd/>
          </a:ln>
        </p:spPr>
        <p:txBody>
          <a:bodyPr wrap="none">
            <a:prstTxWarp prst="textNoShape">
              <a:avLst/>
            </a:prstTxWarp>
            <a:spAutoFit/>
          </a:bodyPr>
          <a:lstStyle/>
          <a:p>
            <a:pPr latinLnBrk="0">
              <a:buFontTx/>
              <a:buNone/>
            </a:pPr>
            <a:endParaRPr kumimoji="0" lang="en-US" sz="1800" b="0" baseline="0">
              <a:latin typeface="Arial" pitchFamily="-1" charset="0"/>
            </a:endParaRPr>
          </a:p>
        </p:txBody>
      </p:sp>
      <p:pic>
        <p:nvPicPr>
          <p:cNvPr id="86020" name="Picture 4" descr="tl_incr_t0"/>
          <p:cNvPicPr>
            <a:picLocks noChangeAspect="1" noChangeArrowheads="1"/>
          </p:cNvPicPr>
          <p:nvPr/>
        </p:nvPicPr>
        <p:blipFill>
          <a:blip r:embed="rId3"/>
          <a:srcRect l="12502"/>
          <a:stretch>
            <a:fillRect/>
          </a:stretch>
        </p:blipFill>
        <p:spPr bwMode="auto">
          <a:xfrm>
            <a:off x="0" y="838200"/>
            <a:ext cx="2568575" cy="2198688"/>
          </a:xfrm>
          <a:prstGeom prst="rect">
            <a:avLst/>
          </a:prstGeom>
          <a:noFill/>
          <a:ln w="9525">
            <a:noFill/>
            <a:miter lim="800000"/>
            <a:headEnd/>
            <a:tailEnd/>
          </a:ln>
        </p:spPr>
      </p:pic>
      <p:pic>
        <p:nvPicPr>
          <p:cNvPr id="86021" name="Picture 5" descr="tl_incr_t1"/>
          <p:cNvPicPr>
            <a:picLocks noChangeAspect="1" noChangeArrowheads="1"/>
          </p:cNvPicPr>
          <p:nvPr/>
        </p:nvPicPr>
        <p:blipFill>
          <a:blip r:embed="rId4"/>
          <a:srcRect l="12502"/>
          <a:stretch>
            <a:fillRect/>
          </a:stretch>
        </p:blipFill>
        <p:spPr bwMode="auto">
          <a:xfrm>
            <a:off x="2257425" y="838200"/>
            <a:ext cx="2568575" cy="2200275"/>
          </a:xfrm>
          <a:prstGeom prst="rect">
            <a:avLst/>
          </a:prstGeom>
          <a:noFill/>
          <a:ln w="9525">
            <a:noFill/>
            <a:miter lim="800000"/>
            <a:headEnd/>
            <a:tailEnd/>
          </a:ln>
        </p:spPr>
      </p:pic>
      <p:pic>
        <p:nvPicPr>
          <p:cNvPr id="86022" name="Picture 6" descr="tl_incr_t2"/>
          <p:cNvPicPr>
            <a:picLocks noChangeAspect="1" noChangeArrowheads="1"/>
          </p:cNvPicPr>
          <p:nvPr/>
        </p:nvPicPr>
        <p:blipFill>
          <a:blip r:embed="rId5"/>
          <a:srcRect l="12502"/>
          <a:stretch>
            <a:fillRect/>
          </a:stretch>
        </p:blipFill>
        <p:spPr bwMode="auto">
          <a:xfrm>
            <a:off x="4524375" y="838200"/>
            <a:ext cx="2568575" cy="2201863"/>
          </a:xfrm>
          <a:prstGeom prst="rect">
            <a:avLst/>
          </a:prstGeom>
          <a:noFill/>
          <a:ln w="9525">
            <a:noFill/>
            <a:miter lim="800000"/>
            <a:headEnd/>
            <a:tailEnd/>
          </a:ln>
        </p:spPr>
      </p:pic>
      <p:pic>
        <p:nvPicPr>
          <p:cNvPr id="86023" name="Picture 7" descr="tl_incr_t4"/>
          <p:cNvPicPr>
            <a:picLocks noChangeAspect="1" noChangeArrowheads="1"/>
          </p:cNvPicPr>
          <p:nvPr/>
        </p:nvPicPr>
        <p:blipFill>
          <a:blip r:embed="rId6"/>
          <a:srcRect l="12502"/>
          <a:stretch>
            <a:fillRect/>
          </a:stretch>
        </p:blipFill>
        <p:spPr bwMode="auto">
          <a:xfrm>
            <a:off x="0" y="3106738"/>
            <a:ext cx="2568575" cy="2200275"/>
          </a:xfrm>
          <a:prstGeom prst="rect">
            <a:avLst/>
          </a:prstGeom>
          <a:noFill/>
          <a:ln w="9525">
            <a:noFill/>
            <a:miter lim="800000"/>
            <a:headEnd/>
            <a:tailEnd/>
          </a:ln>
        </p:spPr>
      </p:pic>
      <p:pic>
        <p:nvPicPr>
          <p:cNvPr id="86024" name="Picture 8" descr="tl_incr_t5"/>
          <p:cNvPicPr>
            <a:picLocks noChangeAspect="1" noChangeArrowheads="1"/>
          </p:cNvPicPr>
          <p:nvPr/>
        </p:nvPicPr>
        <p:blipFill>
          <a:blip r:embed="rId7"/>
          <a:srcRect l="12502"/>
          <a:stretch>
            <a:fillRect/>
          </a:stretch>
        </p:blipFill>
        <p:spPr bwMode="auto">
          <a:xfrm>
            <a:off x="2257425" y="3106738"/>
            <a:ext cx="2568575" cy="2201862"/>
          </a:xfrm>
          <a:prstGeom prst="rect">
            <a:avLst/>
          </a:prstGeom>
          <a:noFill/>
          <a:ln w="9525">
            <a:noFill/>
            <a:miter lim="800000"/>
            <a:headEnd/>
            <a:tailEnd/>
          </a:ln>
        </p:spPr>
      </p:pic>
      <p:pic>
        <p:nvPicPr>
          <p:cNvPr id="86025" name="Picture 9" descr="tl_incr_t6"/>
          <p:cNvPicPr>
            <a:picLocks noChangeAspect="1" noChangeArrowheads="1"/>
          </p:cNvPicPr>
          <p:nvPr/>
        </p:nvPicPr>
        <p:blipFill>
          <a:blip r:embed="rId8"/>
          <a:srcRect l="12502"/>
          <a:stretch>
            <a:fillRect/>
          </a:stretch>
        </p:blipFill>
        <p:spPr bwMode="auto">
          <a:xfrm>
            <a:off x="4524375" y="3106738"/>
            <a:ext cx="2568575" cy="2200275"/>
          </a:xfrm>
          <a:prstGeom prst="rect">
            <a:avLst/>
          </a:prstGeom>
          <a:noFill/>
          <a:ln w="9525">
            <a:noFill/>
            <a:miter lim="800000"/>
            <a:headEnd/>
            <a:tailEnd/>
          </a:ln>
        </p:spPr>
      </p:pic>
      <p:grpSp>
        <p:nvGrpSpPr>
          <p:cNvPr id="86026" name="Group 10"/>
          <p:cNvGrpSpPr>
            <a:grpSpLocks/>
          </p:cNvGrpSpPr>
          <p:nvPr/>
        </p:nvGrpSpPr>
        <p:grpSpPr bwMode="auto">
          <a:xfrm>
            <a:off x="6096000" y="4343400"/>
            <a:ext cx="1849438" cy="457200"/>
            <a:chOff x="3840" y="2736"/>
            <a:chExt cx="1165" cy="288"/>
          </a:xfrm>
        </p:grpSpPr>
        <p:sp>
          <p:nvSpPr>
            <p:cNvPr id="86028" name="Text Box 11"/>
            <p:cNvSpPr txBox="1">
              <a:spLocks noChangeArrowheads="1"/>
            </p:cNvSpPr>
            <p:nvPr/>
          </p:nvSpPr>
          <p:spPr bwMode="auto">
            <a:xfrm>
              <a:off x="4515" y="2736"/>
              <a:ext cx="490" cy="288"/>
            </a:xfrm>
            <a:prstGeom prst="rect">
              <a:avLst/>
            </a:prstGeom>
            <a:noFill/>
            <a:ln w="9525">
              <a:noFill/>
              <a:miter lim="800000"/>
              <a:headEnd/>
              <a:tailEnd/>
            </a:ln>
          </p:spPr>
          <p:txBody>
            <a:bodyPr wrap="none">
              <a:prstTxWarp prst="textNoShape">
                <a:avLst/>
              </a:prstTxWarp>
              <a:spAutoFit/>
            </a:bodyPr>
            <a:lstStyle/>
            <a:p>
              <a:pPr algn="ctr" eaLnBrk="0" latinLnBrk="0" hangingPunct="0">
                <a:buFontTx/>
                <a:buNone/>
              </a:pPr>
              <a:r>
                <a:rPr kumimoji="0" lang="en-US" sz="2400" b="0" baseline="0">
                  <a:solidFill>
                    <a:srgbClr val="000000"/>
                  </a:solidFill>
                  <a:latin typeface="Times New Roman" pitchFamily="-1" charset="0"/>
                </a:rPr>
                <a:t>OBS</a:t>
              </a:r>
            </a:p>
          </p:txBody>
        </p:sp>
        <p:grpSp>
          <p:nvGrpSpPr>
            <p:cNvPr id="86029" name="Group 12"/>
            <p:cNvGrpSpPr>
              <a:grpSpLocks/>
            </p:cNvGrpSpPr>
            <p:nvPr/>
          </p:nvGrpSpPr>
          <p:grpSpPr bwMode="auto">
            <a:xfrm>
              <a:off x="3840" y="2736"/>
              <a:ext cx="528" cy="288"/>
              <a:chOff x="3840" y="2736"/>
              <a:chExt cx="528" cy="288"/>
            </a:xfrm>
          </p:grpSpPr>
          <p:sp>
            <p:nvSpPr>
              <p:cNvPr id="86030" name="Text Box 13"/>
              <p:cNvSpPr txBox="1">
                <a:spLocks noChangeArrowheads="1"/>
              </p:cNvSpPr>
              <p:nvPr/>
            </p:nvSpPr>
            <p:spPr bwMode="auto">
              <a:xfrm>
                <a:off x="3840" y="2736"/>
                <a:ext cx="224" cy="288"/>
              </a:xfrm>
              <a:prstGeom prst="rect">
                <a:avLst/>
              </a:prstGeom>
              <a:noFill/>
              <a:ln w="9525">
                <a:noFill/>
                <a:miter lim="800000"/>
                <a:headEnd/>
                <a:tailEnd/>
              </a:ln>
            </p:spPr>
            <p:txBody>
              <a:bodyPr wrap="none">
                <a:prstTxWarp prst="textNoShape">
                  <a:avLst/>
                </a:prstTxWarp>
                <a:spAutoFit/>
              </a:bodyPr>
              <a:lstStyle/>
              <a:p>
                <a:pPr algn="ctr" eaLnBrk="0" latinLnBrk="0" hangingPunct="0">
                  <a:buFontTx/>
                  <a:buNone/>
                </a:pPr>
                <a:r>
                  <a:rPr kumimoji="0" lang="en-US" sz="2400" b="0" baseline="0">
                    <a:solidFill>
                      <a:srgbClr val="000000"/>
                    </a:solidFill>
                    <a:latin typeface="Times New Roman" pitchFamily="-1" charset="0"/>
                  </a:rPr>
                  <a:t>+</a:t>
                </a:r>
              </a:p>
            </p:txBody>
          </p:sp>
          <p:sp>
            <p:nvSpPr>
              <p:cNvPr id="86031" name="Line 14"/>
              <p:cNvSpPr>
                <a:spLocks noChangeShapeType="1"/>
              </p:cNvSpPr>
              <p:nvPr/>
            </p:nvSpPr>
            <p:spPr bwMode="auto">
              <a:xfrm>
                <a:off x="4032" y="2880"/>
                <a:ext cx="336" cy="0"/>
              </a:xfrm>
              <a:prstGeom prst="line">
                <a:avLst/>
              </a:prstGeom>
              <a:noFill/>
              <a:ln w="9525">
                <a:solidFill>
                  <a:schemeClr val="tx1"/>
                </a:solidFill>
                <a:round/>
                <a:headEnd type="triangle" w="med" len="med"/>
                <a:tailEnd/>
              </a:ln>
            </p:spPr>
            <p:txBody>
              <a:bodyPr wrap="none" anchor="ctr">
                <a:prstTxWarp prst="textNoShape">
                  <a:avLst/>
                </a:prstTxWarp>
              </a:bodyPr>
              <a:lstStyle/>
              <a:p>
                <a:endParaRPr lang="en-US"/>
              </a:p>
            </p:txBody>
          </p:sp>
        </p:grpSp>
      </p:grpSp>
      <p:pic>
        <p:nvPicPr>
          <p:cNvPr id="86027" name="Picture 15" descr="tl_incr_t3"/>
          <p:cNvPicPr>
            <a:picLocks noChangeAspect="1" noChangeArrowheads="1"/>
          </p:cNvPicPr>
          <p:nvPr/>
        </p:nvPicPr>
        <p:blipFill>
          <a:blip r:embed="rId9"/>
          <a:srcRect l="12502" r="10001"/>
          <a:stretch>
            <a:fillRect/>
          </a:stretch>
        </p:blipFill>
        <p:spPr bwMode="auto">
          <a:xfrm>
            <a:off x="6808788" y="838200"/>
            <a:ext cx="2273300" cy="2200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sz="quarter"/>
          </p:nvPr>
        </p:nvSpPr>
        <p:spPr>
          <a:xfrm>
            <a:off x="152400" y="228600"/>
            <a:ext cx="8991600" cy="411163"/>
          </a:xfrm>
        </p:spPr>
        <p:txBody>
          <a:bodyPr/>
          <a:lstStyle/>
          <a:p>
            <a:pPr eaLnBrk="1" hangingPunct="1"/>
            <a:r>
              <a:rPr lang="en-US" sz="2400">
                <a:solidFill>
                  <a:schemeClr val="accent2"/>
                </a:solidFill>
              </a:rPr>
              <a:t>500mb </a:t>
            </a:r>
            <a:r>
              <a:rPr lang="en-US" sz="2400">
                <a:solidFill>
                  <a:schemeClr val="accent2"/>
                </a:solidFill>
                <a:latin typeface="Symbol" pitchFamily="-1" charset="2"/>
              </a:rPr>
              <a:t>q</a:t>
            </a:r>
            <a:r>
              <a:rPr lang="en-US" sz="2400">
                <a:solidFill>
                  <a:schemeClr val="accent2"/>
                </a:solidFill>
              </a:rPr>
              <a:t> difference at 00,01,02,03,04,05,06h from </a:t>
            </a:r>
            <a:br>
              <a:rPr lang="en-US" sz="2400">
                <a:solidFill>
                  <a:schemeClr val="accent2"/>
                </a:solidFill>
              </a:rPr>
            </a:br>
            <a:r>
              <a:rPr lang="en-US" sz="2400">
                <a:solidFill>
                  <a:schemeClr val="accent2"/>
                </a:solidFill>
              </a:rPr>
              <a:t>two nonlinear runs (one from background; one from 4D-Var)</a:t>
            </a:r>
            <a:endParaRPr lang="en-US" sz="2400"/>
          </a:p>
        </p:txBody>
      </p:sp>
      <p:sp>
        <p:nvSpPr>
          <p:cNvPr id="88067" name="Text Box 3"/>
          <p:cNvSpPr txBox="1">
            <a:spLocks noChangeArrowheads="1"/>
          </p:cNvSpPr>
          <p:nvPr/>
        </p:nvSpPr>
        <p:spPr bwMode="auto">
          <a:xfrm>
            <a:off x="365125" y="6437313"/>
            <a:ext cx="184150" cy="366712"/>
          </a:xfrm>
          <a:prstGeom prst="rect">
            <a:avLst/>
          </a:prstGeom>
          <a:noFill/>
          <a:ln w="9525">
            <a:noFill/>
            <a:miter lim="800000"/>
            <a:headEnd/>
            <a:tailEnd/>
          </a:ln>
        </p:spPr>
        <p:txBody>
          <a:bodyPr wrap="none">
            <a:prstTxWarp prst="textNoShape">
              <a:avLst/>
            </a:prstTxWarp>
            <a:spAutoFit/>
          </a:bodyPr>
          <a:lstStyle/>
          <a:p>
            <a:pPr latinLnBrk="0">
              <a:buFontTx/>
              <a:buNone/>
            </a:pPr>
            <a:endParaRPr kumimoji="0" lang="en-US" sz="1800" b="0" baseline="0">
              <a:latin typeface="Arial" pitchFamily="-1" charset="0"/>
            </a:endParaRPr>
          </a:p>
        </p:txBody>
      </p:sp>
      <p:pic>
        <p:nvPicPr>
          <p:cNvPr id="88068" name="Picture 4" descr="nl_diff_t0"/>
          <p:cNvPicPr>
            <a:picLocks noChangeAspect="1" noChangeArrowheads="1"/>
          </p:cNvPicPr>
          <p:nvPr/>
        </p:nvPicPr>
        <p:blipFill>
          <a:blip r:embed="rId3"/>
          <a:srcRect l="12502"/>
          <a:stretch>
            <a:fillRect/>
          </a:stretch>
        </p:blipFill>
        <p:spPr bwMode="auto">
          <a:xfrm>
            <a:off x="0" y="839788"/>
            <a:ext cx="2568575" cy="2200275"/>
          </a:xfrm>
          <a:prstGeom prst="rect">
            <a:avLst/>
          </a:prstGeom>
          <a:noFill/>
          <a:ln w="9525">
            <a:noFill/>
            <a:miter lim="800000"/>
            <a:headEnd/>
            <a:tailEnd/>
          </a:ln>
        </p:spPr>
      </p:pic>
      <p:pic>
        <p:nvPicPr>
          <p:cNvPr id="88069" name="Picture 5" descr="nl_diff_t1"/>
          <p:cNvPicPr>
            <a:picLocks noChangeAspect="1" noChangeArrowheads="1"/>
          </p:cNvPicPr>
          <p:nvPr/>
        </p:nvPicPr>
        <p:blipFill>
          <a:blip r:embed="rId4"/>
          <a:srcRect l="12502"/>
          <a:stretch>
            <a:fillRect/>
          </a:stretch>
        </p:blipFill>
        <p:spPr bwMode="auto">
          <a:xfrm>
            <a:off x="2257425" y="839788"/>
            <a:ext cx="2568575" cy="2200275"/>
          </a:xfrm>
          <a:prstGeom prst="rect">
            <a:avLst/>
          </a:prstGeom>
          <a:noFill/>
          <a:ln w="9525">
            <a:noFill/>
            <a:miter lim="800000"/>
            <a:headEnd/>
            <a:tailEnd/>
          </a:ln>
        </p:spPr>
      </p:pic>
      <p:pic>
        <p:nvPicPr>
          <p:cNvPr id="88070" name="Picture 6" descr="nl_diff_t2"/>
          <p:cNvPicPr>
            <a:picLocks noChangeAspect="1" noChangeArrowheads="1"/>
          </p:cNvPicPr>
          <p:nvPr/>
        </p:nvPicPr>
        <p:blipFill>
          <a:blip r:embed="rId5"/>
          <a:srcRect l="12502" r="11250"/>
          <a:stretch>
            <a:fillRect/>
          </a:stretch>
        </p:blipFill>
        <p:spPr bwMode="auto">
          <a:xfrm>
            <a:off x="4524375" y="839788"/>
            <a:ext cx="2239963" cy="2203450"/>
          </a:xfrm>
          <a:prstGeom prst="rect">
            <a:avLst/>
          </a:prstGeom>
          <a:noFill/>
          <a:ln w="9525">
            <a:noFill/>
            <a:miter lim="800000"/>
            <a:headEnd/>
            <a:tailEnd/>
          </a:ln>
        </p:spPr>
      </p:pic>
      <p:pic>
        <p:nvPicPr>
          <p:cNvPr id="88071" name="Picture 7" descr="nl_diff_t3"/>
          <p:cNvPicPr>
            <a:picLocks noChangeAspect="1" noChangeArrowheads="1"/>
          </p:cNvPicPr>
          <p:nvPr/>
        </p:nvPicPr>
        <p:blipFill>
          <a:blip r:embed="rId6"/>
          <a:srcRect l="12502" r="10001"/>
          <a:stretch>
            <a:fillRect/>
          </a:stretch>
        </p:blipFill>
        <p:spPr bwMode="auto">
          <a:xfrm>
            <a:off x="6781800" y="839788"/>
            <a:ext cx="2276475" cy="2201862"/>
          </a:xfrm>
          <a:prstGeom prst="rect">
            <a:avLst/>
          </a:prstGeom>
          <a:noFill/>
          <a:ln w="9525">
            <a:noFill/>
            <a:miter lim="800000"/>
            <a:headEnd/>
            <a:tailEnd/>
          </a:ln>
        </p:spPr>
      </p:pic>
      <p:pic>
        <p:nvPicPr>
          <p:cNvPr id="88072" name="Picture 8" descr="nl_diff_t4"/>
          <p:cNvPicPr>
            <a:picLocks noChangeAspect="1" noChangeArrowheads="1"/>
          </p:cNvPicPr>
          <p:nvPr/>
        </p:nvPicPr>
        <p:blipFill>
          <a:blip r:embed="rId7"/>
          <a:srcRect l="12502"/>
          <a:stretch>
            <a:fillRect/>
          </a:stretch>
        </p:blipFill>
        <p:spPr bwMode="auto">
          <a:xfrm>
            <a:off x="0" y="3106738"/>
            <a:ext cx="2566988" cy="2200275"/>
          </a:xfrm>
          <a:prstGeom prst="rect">
            <a:avLst/>
          </a:prstGeom>
          <a:noFill/>
          <a:ln w="9525">
            <a:noFill/>
            <a:miter lim="800000"/>
            <a:headEnd/>
            <a:tailEnd/>
          </a:ln>
        </p:spPr>
      </p:pic>
      <p:pic>
        <p:nvPicPr>
          <p:cNvPr id="88073" name="Picture 9" descr="nl_diff_t5"/>
          <p:cNvPicPr>
            <a:picLocks noChangeAspect="1" noChangeArrowheads="1"/>
          </p:cNvPicPr>
          <p:nvPr/>
        </p:nvPicPr>
        <p:blipFill>
          <a:blip r:embed="rId8"/>
          <a:srcRect l="12502"/>
          <a:stretch>
            <a:fillRect/>
          </a:stretch>
        </p:blipFill>
        <p:spPr bwMode="auto">
          <a:xfrm>
            <a:off x="2257425" y="3106738"/>
            <a:ext cx="2568575" cy="2200275"/>
          </a:xfrm>
          <a:prstGeom prst="rect">
            <a:avLst/>
          </a:prstGeom>
          <a:noFill/>
          <a:ln w="9525">
            <a:noFill/>
            <a:miter lim="800000"/>
            <a:headEnd/>
            <a:tailEnd/>
          </a:ln>
        </p:spPr>
      </p:pic>
      <p:pic>
        <p:nvPicPr>
          <p:cNvPr id="88074" name="Picture 10" descr="nl_diff_t6"/>
          <p:cNvPicPr>
            <a:picLocks noChangeAspect="1" noChangeArrowheads="1"/>
          </p:cNvPicPr>
          <p:nvPr/>
        </p:nvPicPr>
        <p:blipFill>
          <a:blip r:embed="rId9"/>
          <a:srcRect l="12502"/>
          <a:stretch>
            <a:fillRect/>
          </a:stretch>
        </p:blipFill>
        <p:spPr bwMode="auto">
          <a:xfrm>
            <a:off x="4524375" y="3106738"/>
            <a:ext cx="2568575" cy="2200275"/>
          </a:xfrm>
          <a:prstGeom prst="rect">
            <a:avLst/>
          </a:prstGeom>
          <a:noFill/>
          <a:ln w="9525">
            <a:noFill/>
            <a:miter lim="800000"/>
            <a:headEnd/>
            <a:tailEnd/>
          </a:ln>
        </p:spPr>
      </p:pic>
      <p:grpSp>
        <p:nvGrpSpPr>
          <p:cNvPr id="88075" name="Group 11"/>
          <p:cNvGrpSpPr>
            <a:grpSpLocks/>
          </p:cNvGrpSpPr>
          <p:nvPr/>
        </p:nvGrpSpPr>
        <p:grpSpPr bwMode="auto">
          <a:xfrm>
            <a:off x="6096000" y="4343400"/>
            <a:ext cx="1838325" cy="457200"/>
            <a:chOff x="3840" y="2736"/>
            <a:chExt cx="1158" cy="288"/>
          </a:xfrm>
        </p:grpSpPr>
        <p:sp>
          <p:nvSpPr>
            <p:cNvPr id="88076" name="Text Box 12"/>
            <p:cNvSpPr txBox="1">
              <a:spLocks noChangeArrowheads="1"/>
            </p:cNvSpPr>
            <p:nvPr/>
          </p:nvSpPr>
          <p:spPr bwMode="auto">
            <a:xfrm>
              <a:off x="4508" y="2736"/>
              <a:ext cx="490" cy="288"/>
            </a:xfrm>
            <a:prstGeom prst="rect">
              <a:avLst/>
            </a:prstGeom>
            <a:noFill/>
            <a:ln w="9525">
              <a:noFill/>
              <a:miter lim="800000"/>
              <a:headEnd/>
              <a:tailEnd/>
            </a:ln>
          </p:spPr>
          <p:txBody>
            <a:bodyPr wrap="none">
              <a:prstTxWarp prst="textNoShape">
                <a:avLst/>
              </a:prstTxWarp>
              <a:spAutoFit/>
            </a:bodyPr>
            <a:lstStyle/>
            <a:p>
              <a:pPr algn="ctr" eaLnBrk="0" latinLnBrk="0" hangingPunct="0">
                <a:buFontTx/>
                <a:buNone/>
              </a:pPr>
              <a:r>
                <a:rPr kumimoji="0" lang="en-US" sz="2400" b="0" baseline="0">
                  <a:solidFill>
                    <a:srgbClr val="000000"/>
                  </a:solidFill>
                  <a:latin typeface="Times New Roman" pitchFamily="-1" charset="0"/>
                </a:rPr>
                <a:t>OBS</a:t>
              </a:r>
            </a:p>
          </p:txBody>
        </p:sp>
        <p:grpSp>
          <p:nvGrpSpPr>
            <p:cNvPr id="88077" name="Group 13"/>
            <p:cNvGrpSpPr>
              <a:grpSpLocks/>
            </p:cNvGrpSpPr>
            <p:nvPr/>
          </p:nvGrpSpPr>
          <p:grpSpPr bwMode="auto">
            <a:xfrm>
              <a:off x="3840" y="2736"/>
              <a:ext cx="528" cy="288"/>
              <a:chOff x="3840" y="2736"/>
              <a:chExt cx="528" cy="288"/>
            </a:xfrm>
          </p:grpSpPr>
          <p:sp>
            <p:nvSpPr>
              <p:cNvPr id="88078" name="Text Box 14"/>
              <p:cNvSpPr txBox="1">
                <a:spLocks noChangeArrowheads="1"/>
              </p:cNvSpPr>
              <p:nvPr/>
            </p:nvSpPr>
            <p:spPr bwMode="auto">
              <a:xfrm>
                <a:off x="3840" y="2736"/>
                <a:ext cx="224" cy="288"/>
              </a:xfrm>
              <a:prstGeom prst="rect">
                <a:avLst/>
              </a:prstGeom>
              <a:noFill/>
              <a:ln w="9525">
                <a:noFill/>
                <a:miter lim="800000"/>
                <a:headEnd/>
                <a:tailEnd/>
              </a:ln>
            </p:spPr>
            <p:txBody>
              <a:bodyPr wrap="none">
                <a:prstTxWarp prst="textNoShape">
                  <a:avLst/>
                </a:prstTxWarp>
                <a:spAutoFit/>
              </a:bodyPr>
              <a:lstStyle/>
              <a:p>
                <a:pPr algn="ctr" eaLnBrk="0" latinLnBrk="0" hangingPunct="0">
                  <a:buFontTx/>
                  <a:buNone/>
                </a:pPr>
                <a:r>
                  <a:rPr kumimoji="0" lang="en-US" sz="2400" b="0" baseline="0">
                    <a:solidFill>
                      <a:srgbClr val="000000"/>
                    </a:solidFill>
                    <a:latin typeface="Times New Roman" pitchFamily="-1" charset="0"/>
                  </a:rPr>
                  <a:t>+</a:t>
                </a:r>
              </a:p>
            </p:txBody>
          </p:sp>
          <p:sp>
            <p:nvSpPr>
              <p:cNvPr id="88079" name="Line 15"/>
              <p:cNvSpPr>
                <a:spLocks noChangeShapeType="1"/>
              </p:cNvSpPr>
              <p:nvPr/>
            </p:nvSpPr>
            <p:spPr bwMode="auto">
              <a:xfrm>
                <a:off x="4032" y="2880"/>
                <a:ext cx="336" cy="0"/>
              </a:xfrm>
              <a:prstGeom prst="line">
                <a:avLst/>
              </a:prstGeom>
              <a:noFill/>
              <a:ln w="9525">
                <a:solidFill>
                  <a:schemeClr val="tx1"/>
                </a:solidFill>
                <a:round/>
                <a:headEnd type="triangle" w="med" len="med"/>
                <a:tailEnd/>
              </a:ln>
            </p:spPr>
            <p:txBody>
              <a:bodyPr wrap="none" anchor="ctr">
                <a:prstTxWarp prst="textNoShape">
                  <a:avLst/>
                </a:prstTxWarp>
              </a:bodyPr>
              <a:lstStyle/>
              <a:p>
                <a:endParaRPr lang="en-US"/>
              </a:p>
            </p:txBody>
          </p:sp>
        </p:gr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ChangeArrowheads="1"/>
          </p:cNvSpPr>
          <p:nvPr/>
        </p:nvSpPr>
        <p:spPr bwMode="auto">
          <a:xfrm>
            <a:off x="838200" y="152400"/>
            <a:ext cx="7767638" cy="838200"/>
          </a:xfrm>
          <a:prstGeom prst="rect">
            <a:avLst/>
          </a:prstGeom>
          <a:noFill/>
          <a:ln w="9525">
            <a:noFill/>
            <a:miter lim="800000"/>
            <a:headEnd/>
            <a:tailEnd/>
          </a:ln>
        </p:spPr>
        <p:txBody>
          <a:bodyPr lIns="90000" tIns="46800" rIns="90000" bIns="46800" anchor="ctr">
            <a:prstTxWarp prst="textNoShape">
              <a:avLst/>
            </a:prstTxWarp>
          </a:bodyPr>
          <a:lstStyle/>
          <a:p>
            <a:pPr algn="ctr" defTabSz="449263" latinLnBrk="0">
              <a:buFontTx/>
              <a:buNone/>
            </a:pPr>
            <a:r>
              <a:rPr kumimoji="0" lang="en-US" sz="4000" b="0" baseline="0">
                <a:solidFill>
                  <a:schemeClr val="accent2"/>
                </a:solidFill>
                <a:latin typeface="Times New Roman" pitchFamily="-1" charset="0"/>
              </a:rPr>
              <a:t>Why 4D-Var?</a:t>
            </a:r>
            <a:endParaRPr kumimoji="0" lang="en-US" sz="4400" b="0" baseline="0">
              <a:solidFill>
                <a:schemeClr val="tx2"/>
              </a:solidFill>
              <a:latin typeface="Times New Roman" pitchFamily="-1" charset="0"/>
            </a:endParaRPr>
          </a:p>
        </p:txBody>
      </p:sp>
      <p:sp>
        <p:nvSpPr>
          <p:cNvPr id="1709059" name="Rectangle 3"/>
          <p:cNvSpPr>
            <a:spLocks noChangeArrowheads="1"/>
          </p:cNvSpPr>
          <p:nvPr/>
        </p:nvSpPr>
        <p:spPr bwMode="auto">
          <a:xfrm>
            <a:off x="838200" y="1066800"/>
            <a:ext cx="7767638" cy="4876800"/>
          </a:xfrm>
          <a:prstGeom prst="rect">
            <a:avLst/>
          </a:prstGeom>
          <a:noFill/>
          <a:ln w="9525">
            <a:noFill/>
            <a:miter lim="800000"/>
            <a:headEnd/>
            <a:tailEnd/>
          </a:ln>
        </p:spPr>
        <p:txBody>
          <a:bodyPr lIns="90000" tIns="46800" rIns="90000" bIns="46800">
            <a:prstTxWarp prst="textNoShape">
              <a:avLst/>
            </a:prstTxWarp>
          </a:bodyPr>
          <a:lstStyle/>
          <a:p>
            <a:pPr marL="609600" indent="-609600" defTabSz="449263" latinLnBrk="0">
              <a:lnSpc>
                <a:spcPct val="90000"/>
              </a:lnSpc>
              <a:spcBef>
                <a:spcPct val="20000"/>
              </a:spcBef>
              <a:buFontTx/>
              <a:buChar char="•"/>
            </a:pPr>
            <a:r>
              <a:rPr kumimoji="0" lang="en-US" sz="3200" b="0" baseline="0" dirty="0">
                <a:latin typeface="Times New Roman" pitchFamily="-1" charset="0"/>
              </a:rPr>
              <a:t>Use observations over a time interval, which suits most asynoptic data and uses tendency information from observations.</a:t>
            </a:r>
          </a:p>
          <a:p>
            <a:pPr marL="609600" indent="-609600" defTabSz="449263" latinLnBrk="0">
              <a:lnSpc>
                <a:spcPct val="90000"/>
              </a:lnSpc>
              <a:spcBef>
                <a:spcPct val="20000"/>
              </a:spcBef>
              <a:buFontTx/>
              <a:buChar char="•"/>
            </a:pPr>
            <a:r>
              <a:rPr kumimoji="0" lang="en-US" sz="3200" b="0" baseline="0" dirty="0">
                <a:latin typeface="Times New Roman" pitchFamily="-1" charset="0"/>
              </a:rPr>
              <a:t>Use a forecast model as a constraint, which enhances the dynamic balance of the analysis.</a:t>
            </a:r>
          </a:p>
          <a:p>
            <a:pPr marL="609600" indent="-609600" defTabSz="449263" latinLnBrk="0">
              <a:lnSpc>
                <a:spcPct val="90000"/>
              </a:lnSpc>
              <a:spcBef>
                <a:spcPct val="20000"/>
              </a:spcBef>
              <a:buFontTx/>
              <a:buChar char="•"/>
            </a:pPr>
            <a:r>
              <a:rPr kumimoji="0" lang="en-US" sz="3200" b="0" baseline="0" dirty="0">
                <a:latin typeface="Times New Roman" pitchFamily="-1" charset="0"/>
              </a:rPr>
              <a:t>Implicitly use flow-dependent background errors, which ensures the analysis quality for </a:t>
            </a:r>
            <a:r>
              <a:rPr kumimoji="0" lang="en-US" sz="3200" b="0" baseline="0" dirty="0" smtClean="0">
                <a:latin typeface="Times New Roman" pitchFamily="-1" charset="0"/>
              </a:rPr>
              <a:t>fast-developing </a:t>
            </a:r>
            <a:r>
              <a:rPr kumimoji="0" lang="en-US" sz="3200" b="0" baseline="0" dirty="0">
                <a:latin typeface="Times New Roman" pitchFamily="-1" charset="0"/>
              </a:rPr>
              <a:t>weather systems.</a:t>
            </a:r>
          </a:p>
          <a:p>
            <a:pPr marL="609600" indent="-609600" defTabSz="449263" latinLnBrk="0">
              <a:lnSpc>
                <a:spcPct val="90000"/>
              </a:lnSpc>
              <a:spcBef>
                <a:spcPct val="20000"/>
              </a:spcBef>
              <a:buFontTx/>
              <a:buChar char="•"/>
            </a:pPr>
            <a:r>
              <a:rPr kumimoji="0" lang="en-US" sz="3200" b="0" baseline="0" dirty="0">
                <a:solidFill>
                  <a:srgbClr val="FF3300"/>
                </a:solidFill>
                <a:latin typeface="Times New Roman" pitchFamily="-1" charset="0"/>
              </a:rPr>
              <a:t>NOT easy to build and maintain!</a:t>
            </a:r>
            <a:endParaRPr kumimoji="0" lang="en-US" sz="3200" b="0" baseline="0" dirty="0">
              <a:latin typeface="Times New Roman" pitchFamily="-1"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090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090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090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090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9059" grpId="0" build="p"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sz="quarter"/>
          </p:nvPr>
        </p:nvSpPr>
        <p:spPr>
          <a:xfrm>
            <a:off x="152400" y="228600"/>
            <a:ext cx="8991600" cy="411163"/>
          </a:xfrm>
        </p:spPr>
        <p:txBody>
          <a:bodyPr/>
          <a:lstStyle/>
          <a:p>
            <a:pPr eaLnBrk="1" hangingPunct="1"/>
            <a:r>
              <a:rPr lang="en-US" sz="2400">
                <a:solidFill>
                  <a:schemeClr val="accent2"/>
                </a:solidFill>
              </a:rPr>
              <a:t>500mb </a:t>
            </a:r>
            <a:r>
              <a:rPr lang="en-US" sz="2400">
                <a:solidFill>
                  <a:schemeClr val="accent2"/>
                </a:solidFill>
                <a:latin typeface="Symbol" pitchFamily="-1" charset="2"/>
              </a:rPr>
              <a:t>q</a:t>
            </a:r>
            <a:r>
              <a:rPr lang="en-US" sz="2400">
                <a:solidFill>
                  <a:schemeClr val="accent2"/>
                </a:solidFill>
              </a:rPr>
              <a:t> difference at 00,01,02,03,04,05,06h from </a:t>
            </a:r>
            <a:br>
              <a:rPr lang="en-US" sz="2400">
                <a:solidFill>
                  <a:schemeClr val="accent2"/>
                </a:solidFill>
              </a:rPr>
            </a:br>
            <a:r>
              <a:rPr lang="en-US" sz="2400">
                <a:solidFill>
                  <a:schemeClr val="accent2"/>
                </a:solidFill>
              </a:rPr>
              <a:t>two nonlinear runs (one from background; one from FGAT)</a:t>
            </a:r>
            <a:endParaRPr lang="en-US" sz="2400"/>
          </a:p>
        </p:txBody>
      </p:sp>
      <p:sp>
        <p:nvSpPr>
          <p:cNvPr id="90115" name="Text Box 3"/>
          <p:cNvSpPr txBox="1">
            <a:spLocks noChangeArrowheads="1"/>
          </p:cNvSpPr>
          <p:nvPr/>
        </p:nvSpPr>
        <p:spPr bwMode="auto">
          <a:xfrm>
            <a:off x="365125" y="6437313"/>
            <a:ext cx="184150" cy="366712"/>
          </a:xfrm>
          <a:prstGeom prst="rect">
            <a:avLst/>
          </a:prstGeom>
          <a:noFill/>
          <a:ln w="9525">
            <a:noFill/>
            <a:miter lim="800000"/>
            <a:headEnd/>
            <a:tailEnd/>
          </a:ln>
        </p:spPr>
        <p:txBody>
          <a:bodyPr wrap="none">
            <a:prstTxWarp prst="textNoShape">
              <a:avLst/>
            </a:prstTxWarp>
            <a:spAutoFit/>
          </a:bodyPr>
          <a:lstStyle/>
          <a:p>
            <a:pPr latinLnBrk="0">
              <a:buFontTx/>
              <a:buNone/>
            </a:pPr>
            <a:endParaRPr kumimoji="0" lang="en-US" sz="1800" b="0" baseline="0">
              <a:latin typeface="Arial" pitchFamily="-1" charset="0"/>
            </a:endParaRPr>
          </a:p>
        </p:txBody>
      </p:sp>
      <p:pic>
        <p:nvPicPr>
          <p:cNvPr id="90116" name="Picture 4" descr="nl_diff_fgat_t0"/>
          <p:cNvPicPr>
            <a:picLocks noChangeAspect="1" noChangeArrowheads="1"/>
          </p:cNvPicPr>
          <p:nvPr/>
        </p:nvPicPr>
        <p:blipFill>
          <a:blip r:embed="rId3"/>
          <a:srcRect l="12502"/>
          <a:stretch>
            <a:fillRect/>
          </a:stretch>
        </p:blipFill>
        <p:spPr bwMode="auto">
          <a:xfrm>
            <a:off x="0" y="839788"/>
            <a:ext cx="2568575" cy="2203450"/>
          </a:xfrm>
          <a:prstGeom prst="rect">
            <a:avLst/>
          </a:prstGeom>
          <a:noFill/>
          <a:ln w="9525">
            <a:noFill/>
            <a:miter lim="800000"/>
            <a:headEnd/>
            <a:tailEnd/>
          </a:ln>
        </p:spPr>
      </p:pic>
      <p:pic>
        <p:nvPicPr>
          <p:cNvPr id="90117" name="Picture 5" descr="nl_diff_fgat_t1"/>
          <p:cNvPicPr>
            <a:picLocks noChangeAspect="1" noChangeArrowheads="1"/>
          </p:cNvPicPr>
          <p:nvPr/>
        </p:nvPicPr>
        <p:blipFill>
          <a:blip r:embed="rId4"/>
          <a:srcRect l="12502"/>
          <a:stretch>
            <a:fillRect/>
          </a:stretch>
        </p:blipFill>
        <p:spPr bwMode="auto">
          <a:xfrm>
            <a:off x="2257425" y="839788"/>
            <a:ext cx="2568575" cy="2203450"/>
          </a:xfrm>
          <a:prstGeom prst="rect">
            <a:avLst/>
          </a:prstGeom>
          <a:noFill/>
          <a:ln w="9525">
            <a:noFill/>
            <a:miter lim="800000"/>
            <a:headEnd/>
            <a:tailEnd/>
          </a:ln>
        </p:spPr>
      </p:pic>
      <p:pic>
        <p:nvPicPr>
          <p:cNvPr id="90118" name="Picture 6" descr="nl_diff_fgat_t2"/>
          <p:cNvPicPr>
            <a:picLocks noChangeAspect="1" noChangeArrowheads="1"/>
          </p:cNvPicPr>
          <p:nvPr/>
        </p:nvPicPr>
        <p:blipFill>
          <a:blip r:embed="rId5"/>
          <a:srcRect l="12502"/>
          <a:stretch>
            <a:fillRect/>
          </a:stretch>
        </p:blipFill>
        <p:spPr bwMode="auto">
          <a:xfrm>
            <a:off x="4524375" y="839788"/>
            <a:ext cx="2566988" cy="2201862"/>
          </a:xfrm>
          <a:prstGeom prst="rect">
            <a:avLst/>
          </a:prstGeom>
          <a:noFill/>
          <a:ln w="9525">
            <a:noFill/>
            <a:miter lim="800000"/>
            <a:headEnd/>
            <a:tailEnd/>
          </a:ln>
        </p:spPr>
      </p:pic>
      <p:pic>
        <p:nvPicPr>
          <p:cNvPr id="90119" name="Picture 7" descr="nl_diff_fgat_t3"/>
          <p:cNvPicPr>
            <a:picLocks noChangeAspect="1" noChangeArrowheads="1"/>
          </p:cNvPicPr>
          <p:nvPr/>
        </p:nvPicPr>
        <p:blipFill>
          <a:blip r:embed="rId6"/>
          <a:srcRect l="12502" r="10001"/>
          <a:stretch>
            <a:fillRect/>
          </a:stretch>
        </p:blipFill>
        <p:spPr bwMode="auto">
          <a:xfrm>
            <a:off x="6781800" y="839788"/>
            <a:ext cx="2276475" cy="2205037"/>
          </a:xfrm>
          <a:prstGeom prst="rect">
            <a:avLst/>
          </a:prstGeom>
          <a:noFill/>
          <a:ln w="9525">
            <a:noFill/>
            <a:miter lim="800000"/>
            <a:headEnd/>
            <a:tailEnd/>
          </a:ln>
        </p:spPr>
      </p:pic>
      <p:pic>
        <p:nvPicPr>
          <p:cNvPr id="90120" name="Picture 8" descr="nl_diff_fgat_t4"/>
          <p:cNvPicPr>
            <a:picLocks noChangeAspect="1" noChangeArrowheads="1"/>
          </p:cNvPicPr>
          <p:nvPr/>
        </p:nvPicPr>
        <p:blipFill>
          <a:blip r:embed="rId7"/>
          <a:srcRect l="12502"/>
          <a:stretch>
            <a:fillRect/>
          </a:stretch>
        </p:blipFill>
        <p:spPr bwMode="auto">
          <a:xfrm>
            <a:off x="0" y="3106738"/>
            <a:ext cx="2568575" cy="2203450"/>
          </a:xfrm>
          <a:prstGeom prst="rect">
            <a:avLst/>
          </a:prstGeom>
          <a:noFill/>
          <a:ln w="9525">
            <a:noFill/>
            <a:miter lim="800000"/>
            <a:headEnd/>
            <a:tailEnd/>
          </a:ln>
        </p:spPr>
      </p:pic>
      <p:pic>
        <p:nvPicPr>
          <p:cNvPr id="90121" name="Picture 9" descr="nl_diff_fgat_t5"/>
          <p:cNvPicPr>
            <a:picLocks noChangeAspect="1" noChangeArrowheads="1"/>
          </p:cNvPicPr>
          <p:nvPr/>
        </p:nvPicPr>
        <p:blipFill>
          <a:blip r:embed="rId8"/>
          <a:srcRect l="12502"/>
          <a:stretch>
            <a:fillRect/>
          </a:stretch>
        </p:blipFill>
        <p:spPr bwMode="auto">
          <a:xfrm>
            <a:off x="2257425" y="3106738"/>
            <a:ext cx="2566988" cy="2201862"/>
          </a:xfrm>
          <a:prstGeom prst="rect">
            <a:avLst/>
          </a:prstGeom>
          <a:noFill/>
          <a:ln w="9525">
            <a:noFill/>
            <a:miter lim="800000"/>
            <a:headEnd/>
            <a:tailEnd/>
          </a:ln>
        </p:spPr>
      </p:pic>
      <p:pic>
        <p:nvPicPr>
          <p:cNvPr id="90122" name="Picture 10" descr="nl_diff_fgat_t6"/>
          <p:cNvPicPr>
            <a:picLocks noChangeAspect="1" noChangeArrowheads="1"/>
          </p:cNvPicPr>
          <p:nvPr/>
        </p:nvPicPr>
        <p:blipFill>
          <a:blip r:embed="rId9"/>
          <a:srcRect l="12502"/>
          <a:stretch>
            <a:fillRect/>
          </a:stretch>
        </p:blipFill>
        <p:spPr bwMode="auto">
          <a:xfrm>
            <a:off x="4524375" y="3106738"/>
            <a:ext cx="2568575" cy="2203450"/>
          </a:xfrm>
          <a:prstGeom prst="rect">
            <a:avLst/>
          </a:prstGeom>
          <a:noFill/>
          <a:ln w="9525">
            <a:noFill/>
            <a:miter lim="800000"/>
            <a:headEnd/>
            <a:tailEnd/>
          </a:ln>
        </p:spPr>
      </p:pic>
      <p:grpSp>
        <p:nvGrpSpPr>
          <p:cNvPr id="90123" name="Group 11"/>
          <p:cNvGrpSpPr>
            <a:grpSpLocks/>
          </p:cNvGrpSpPr>
          <p:nvPr/>
        </p:nvGrpSpPr>
        <p:grpSpPr bwMode="auto">
          <a:xfrm>
            <a:off x="6096000" y="4343400"/>
            <a:ext cx="1827213" cy="457200"/>
            <a:chOff x="3840" y="2736"/>
            <a:chExt cx="1151" cy="288"/>
          </a:xfrm>
        </p:grpSpPr>
        <p:sp>
          <p:nvSpPr>
            <p:cNvPr id="90124" name="Text Box 12"/>
            <p:cNvSpPr txBox="1">
              <a:spLocks noChangeArrowheads="1"/>
            </p:cNvSpPr>
            <p:nvPr/>
          </p:nvSpPr>
          <p:spPr bwMode="auto">
            <a:xfrm>
              <a:off x="4501" y="2736"/>
              <a:ext cx="490" cy="288"/>
            </a:xfrm>
            <a:prstGeom prst="rect">
              <a:avLst/>
            </a:prstGeom>
            <a:noFill/>
            <a:ln w="9525">
              <a:noFill/>
              <a:miter lim="800000"/>
              <a:headEnd/>
              <a:tailEnd/>
            </a:ln>
          </p:spPr>
          <p:txBody>
            <a:bodyPr wrap="none">
              <a:prstTxWarp prst="textNoShape">
                <a:avLst/>
              </a:prstTxWarp>
              <a:spAutoFit/>
            </a:bodyPr>
            <a:lstStyle/>
            <a:p>
              <a:pPr algn="ctr" eaLnBrk="0" latinLnBrk="0" hangingPunct="0">
                <a:buFontTx/>
                <a:buNone/>
              </a:pPr>
              <a:r>
                <a:rPr kumimoji="0" lang="en-US" sz="2400" b="0" baseline="0">
                  <a:solidFill>
                    <a:srgbClr val="000000"/>
                  </a:solidFill>
                  <a:latin typeface="Times New Roman" pitchFamily="-1" charset="0"/>
                </a:rPr>
                <a:t>OBS</a:t>
              </a:r>
            </a:p>
          </p:txBody>
        </p:sp>
        <p:grpSp>
          <p:nvGrpSpPr>
            <p:cNvPr id="90125" name="Group 13"/>
            <p:cNvGrpSpPr>
              <a:grpSpLocks/>
            </p:cNvGrpSpPr>
            <p:nvPr/>
          </p:nvGrpSpPr>
          <p:grpSpPr bwMode="auto">
            <a:xfrm>
              <a:off x="3840" y="2736"/>
              <a:ext cx="528" cy="288"/>
              <a:chOff x="3840" y="2736"/>
              <a:chExt cx="528" cy="288"/>
            </a:xfrm>
          </p:grpSpPr>
          <p:sp>
            <p:nvSpPr>
              <p:cNvPr id="90126" name="Text Box 14"/>
              <p:cNvSpPr txBox="1">
                <a:spLocks noChangeArrowheads="1"/>
              </p:cNvSpPr>
              <p:nvPr/>
            </p:nvSpPr>
            <p:spPr bwMode="auto">
              <a:xfrm>
                <a:off x="3840" y="2736"/>
                <a:ext cx="224" cy="288"/>
              </a:xfrm>
              <a:prstGeom prst="rect">
                <a:avLst/>
              </a:prstGeom>
              <a:noFill/>
              <a:ln w="9525">
                <a:noFill/>
                <a:miter lim="800000"/>
                <a:headEnd/>
                <a:tailEnd/>
              </a:ln>
            </p:spPr>
            <p:txBody>
              <a:bodyPr wrap="none">
                <a:prstTxWarp prst="textNoShape">
                  <a:avLst/>
                </a:prstTxWarp>
                <a:spAutoFit/>
              </a:bodyPr>
              <a:lstStyle/>
              <a:p>
                <a:pPr algn="ctr" eaLnBrk="0" latinLnBrk="0" hangingPunct="0">
                  <a:buFontTx/>
                  <a:buNone/>
                </a:pPr>
                <a:r>
                  <a:rPr kumimoji="0" lang="en-US" sz="2400" b="0" baseline="0">
                    <a:solidFill>
                      <a:srgbClr val="000000"/>
                    </a:solidFill>
                    <a:latin typeface="Times New Roman" pitchFamily="-1" charset="0"/>
                  </a:rPr>
                  <a:t>+</a:t>
                </a:r>
              </a:p>
            </p:txBody>
          </p:sp>
          <p:sp>
            <p:nvSpPr>
              <p:cNvPr id="90127" name="Line 15"/>
              <p:cNvSpPr>
                <a:spLocks noChangeShapeType="1"/>
              </p:cNvSpPr>
              <p:nvPr/>
            </p:nvSpPr>
            <p:spPr bwMode="auto">
              <a:xfrm>
                <a:off x="4032" y="2880"/>
                <a:ext cx="336" cy="0"/>
              </a:xfrm>
              <a:prstGeom prst="line">
                <a:avLst/>
              </a:prstGeom>
              <a:noFill/>
              <a:ln w="9525">
                <a:solidFill>
                  <a:schemeClr val="tx1"/>
                </a:solidFill>
                <a:round/>
                <a:headEnd type="triangle" w="med" len="med"/>
                <a:tailEnd/>
              </a:ln>
            </p:spPr>
            <p:txBody>
              <a:bodyPr wrap="none" anchor="ctr">
                <a:prstTxWarp prst="textNoShape">
                  <a:avLst/>
                </a:prstTxWarp>
              </a:bodyPr>
              <a:lstStyle/>
              <a:p>
                <a:endParaRPr lang="en-US"/>
              </a:p>
            </p:txBody>
          </p:sp>
        </p:grpSp>
      </p:gr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Object 2"/>
          <p:cNvGraphicFramePr>
            <a:graphicFrameLocks noChangeAspect="1"/>
          </p:cNvGraphicFramePr>
          <p:nvPr/>
        </p:nvGraphicFramePr>
        <p:xfrm>
          <a:off x="1828800" y="0"/>
          <a:ext cx="8915400" cy="5653088"/>
        </p:xfrm>
        <a:graphic>
          <a:graphicData uri="http://schemas.openxmlformats.org/presentationml/2006/ole">
            <p:oleObj spid="_x0000_s95234" name="Document" r:id="rId4" imgW="5486400" imgH="3407664" progId="Word.Document.8">
              <p:embed/>
            </p:oleObj>
          </a:graphicData>
        </a:graphic>
      </p:graphicFrame>
      <p:sp>
        <p:nvSpPr>
          <p:cNvPr id="95235" name="Rectangle 1031"/>
          <p:cNvSpPr>
            <a:spLocks noChangeArrowheads="1"/>
          </p:cNvSpPr>
          <p:nvPr/>
        </p:nvSpPr>
        <p:spPr bwMode="auto">
          <a:xfrm>
            <a:off x="838200" y="2743200"/>
            <a:ext cx="5943600" cy="213360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95236" name="Rectangle 1032"/>
          <p:cNvSpPr>
            <a:spLocks noChangeArrowheads="1"/>
          </p:cNvSpPr>
          <p:nvPr/>
        </p:nvSpPr>
        <p:spPr bwMode="auto">
          <a:xfrm>
            <a:off x="1905000" y="4114800"/>
            <a:ext cx="76200" cy="76200"/>
          </a:xfrm>
          <a:prstGeom prst="rect">
            <a:avLst/>
          </a:prstGeom>
          <a:noFill/>
          <a:ln w="9525">
            <a:noFill/>
            <a:miter lim="800000"/>
            <a:headEnd/>
            <a:tailEnd/>
          </a:ln>
        </p:spPr>
        <p:txBody>
          <a:bodyPr wrap="none" anchor="ctr">
            <a:prstTxWarp prst="textNoShape">
              <a:avLst/>
            </a:prstTxWarp>
            <a:spAutoFit/>
          </a:bodyPr>
          <a:lstStyle/>
          <a:p>
            <a:endParaRPr lang="en-US"/>
          </a:p>
        </p:txBody>
      </p:sp>
      <p:sp>
        <p:nvSpPr>
          <p:cNvPr id="95237" name="Rectangle 1035"/>
          <p:cNvSpPr>
            <a:spLocks noChangeArrowheads="1"/>
          </p:cNvSpPr>
          <p:nvPr/>
        </p:nvSpPr>
        <p:spPr bwMode="auto">
          <a:xfrm>
            <a:off x="1447800" y="0"/>
            <a:ext cx="5486400" cy="1676400"/>
          </a:xfrm>
          <a:prstGeom prst="rect">
            <a:avLst/>
          </a:prstGeom>
          <a:solidFill>
            <a:schemeClr val="bg1"/>
          </a:solidFill>
          <a:ln w="9525">
            <a:noFill/>
            <a:miter lim="800000"/>
            <a:headEnd/>
            <a:tailEnd/>
          </a:ln>
        </p:spPr>
        <p:txBody>
          <a:bodyPr anchor="ctr">
            <a:prstTxWarp prst="textNoShape">
              <a:avLst/>
            </a:prstTxWarp>
            <a:spAutoFit/>
          </a:bodyPr>
          <a:lstStyle/>
          <a:p>
            <a:endParaRPr lang="en-US"/>
          </a:p>
        </p:txBody>
      </p:sp>
      <p:sp>
        <p:nvSpPr>
          <p:cNvPr id="95238" name="Rectangle 1029"/>
          <p:cNvSpPr>
            <a:spLocks noGrp="1" noChangeArrowheads="1"/>
          </p:cNvSpPr>
          <p:nvPr/>
        </p:nvSpPr>
        <p:spPr bwMode="auto">
          <a:xfrm>
            <a:off x="0" y="228600"/>
            <a:ext cx="9144000" cy="1143000"/>
          </a:xfrm>
          <a:prstGeom prst="rect">
            <a:avLst/>
          </a:prstGeom>
          <a:noFill/>
          <a:ln w="9525">
            <a:noFill/>
            <a:miter lim="800000"/>
            <a:headEnd/>
            <a:tailEnd/>
          </a:ln>
        </p:spPr>
        <p:txBody>
          <a:bodyPr lIns="90000" tIns="46800" rIns="90000" bIns="46800" anchor="ctr">
            <a:prstTxWarp prst="textNoShape">
              <a:avLst/>
            </a:prstTxWarp>
          </a:bodyPr>
          <a:lstStyle/>
          <a:p>
            <a:pPr algn="ctr" eaLnBrk="0" latinLnBrk="0" hangingPunct="0">
              <a:buFontTx/>
              <a:buNone/>
            </a:pPr>
            <a:r>
              <a:rPr kumimoji="0" lang="en-US" sz="4000" b="0" baseline="0">
                <a:solidFill>
                  <a:schemeClr val="accent2"/>
                </a:solidFill>
                <a:latin typeface="Times New Roman" pitchFamily="-1" charset="0"/>
              </a:rPr>
              <a:t>Control of noise: </a:t>
            </a:r>
            <a:r>
              <a:rPr kumimoji="0" lang="en-US" sz="4000" b="0" i="1" baseline="0">
                <a:solidFill>
                  <a:schemeClr val="accent2"/>
                </a:solidFill>
              </a:rPr>
              <a:t>J</a:t>
            </a:r>
            <a:r>
              <a:rPr kumimoji="0" lang="en-US" sz="4500" b="0" i="1" baseline="-25000">
                <a:solidFill>
                  <a:schemeClr val="accent2"/>
                </a:solidFill>
              </a:rPr>
              <a:t>c</a:t>
            </a:r>
            <a:r>
              <a:rPr kumimoji="0" lang="en-US" sz="4000" b="0" baseline="0">
                <a:solidFill>
                  <a:schemeClr val="accent2"/>
                </a:solidFill>
                <a:latin typeface="Times New Roman" pitchFamily="-1" charset="0"/>
              </a:rPr>
              <a:t> </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7282" name="Object 2"/>
          <p:cNvGraphicFramePr>
            <a:graphicFrameLocks noChangeAspect="1"/>
          </p:cNvGraphicFramePr>
          <p:nvPr/>
        </p:nvGraphicFramePr>
        <p:xfrm>
          <a:off x="4419600" y="1295400"/>
          <a:ext cx="4267200" cy="3560763"/>
        </p:xfrm>
        <a:graphic>
          <a:graphicData uri="http://schemas.openxmlformats.org/presentationml/2006/ole">
            <p:oleObj spid="_x0000_s97282" name="Document" r:id="rId4" imgW="4459224" imgH="3416808" progId="Word.Document.8">
              <p:embed/>
            </p:oleObj>
          </a:graphicData>
        </a:graphic>
      </p:graphicFrame>
      <p:graphicFrame>
        <p:nvGraphicFramePr>
          <p:cNvPr id="97283" name="Object 3"/>
          <p:cNvGraphicFramePr>
            <a:graphicFrameLocks noChangeAspect="1"/>
          </p:cNvGraphicFramePr>
          <p:nvPr/>
        </p:nvGraphicFramePr>
        <p:xfrm>
          <a:off x="304800" y="1295400"/>
          <a:ext cx="4191000" cy="3570288"/>
        </p:xfrm>
        <a:graphic>
          <a:graphicData uri="http://schemas.openxmlformats.org/presentationml/2006/ole">
            <p:oleObj spid="_x0000_s97283" name="Document" r:id="rId5" imgW="4459224" imgH="3569208" progId="Word.Document.8">
              <p:embed/>
            </p:oleObj>
          </a:graphicData>
        </a:graphic>
      </p:graphicFrame>
      <p:sp>
        <p:nvSpPr>
          <p:cNvPr id="97284" name="Text Box 1031"/>
          <p:cNvSpPr txBox="1">
            <a:spLocks noChangeArrowheads="1"/>
          </p:cNvSpPr>
          <p:nvPr/>
        </p:nvSpPr>
        <p:spPr bwMode="auto">
          <a:xfrm>
            <a:off x="457200" y="457200"/>
            <a:ext cx="3041650" cy="793750"/>
          </a:xfrm>
          <a:prstGeom prst="rect">
            <a:avLst/>
          </a:prstGeom>
          <a:noFill/>
          <a:ln w="9525">
            <a:noFill/>
            <a:miter lim="800000"/>
            <a:headEnd/>
            <a:tailEnd/>
          </a:ln>
        </p:spPr>
        <p:txBody>
          <a:bodyPr wrap="none">
            <a:prstTxWarp prst="textNoShape">
              <a:avLst/>
            </a:prstTxWarp>
            <a:spAutoFit/>
          </a:bodyPr>
          <a:lstStyle/>
          <a:p>
            <a:r>
              <a:rPr lang="en-US" sz="1800" b="0" baseline="0"/>
              <a:t>Cost functions when minimize </a:t>
            </a:r>
          </a:p>
          <a:p>
            <a:r>
              <a:rPr lang="en-US" sz="2800" b="0" i="1" baseline="0"/>
              <a:t>J=J</a:t>
            </a:r>
            <a:r>
              <a:rPr lang="en-US" sz="2800" b="0" i="1" baseline="-25000"/>
              <a:t>b</a:t>
            </a:r>
            <a:r>
              <a:rPr lang="en-US" sz="2800" b="0" i="1" baseline="0"/>
              <a:t>+J</a:t>
            </a:r>
            <a:r>
              <a:rPr lang="en-US" sz="2800" b="0" i="1" baseline="-25000"/>
              <a:t>o</a:t>
            </a:r>
            <a:endParaRPr lang="en-US" b="0" baseline="0"/>
          </a:p>
        </p:txBody>
      </p:sp>
      <p:sp>
        <p:nvSpPr>
          <p:cNvPr id="97285" name="Rectangle 1033"/>
          <p:cNvSpPr>
            <a:spLocks noChangeArrowheads="1"/>
          </p:cNvSpPr>
          <p:nvPr/>
        </p:nvSpPr>
        <p:spPr bwMode="auto">
          <a:xfrm>
            <a:off x="5940425" y="5135563"/>
            <a:ext cx="184150" cy="260350"/>
          </a:xfrm>
          <a:prstGeom prst="rect">
            <a:avLst/>
          </a:prstGeom>
          <a:noFill/>
          <a:ln w="9525">
            <a:noFill/>
            <a:miter lim="800000"/>
            <a:headEnd/>
            <a:tailEnd/>
          </a:ln>
        </p:spPr>
        <p:txBody>
          <a:bodyPr wrap="none">
            <a:prstTxWarp prst="textNoShape">
              <a:avLst/>
            </a:prstTxWarp>
            <a:spAutoFit/>
          </a:bodyPr>
          <a:lstStyle/>
          <a:p>
            <a:endParaRPr lang="en-US"/>
          </a:p>
        </p:txBody>
      </p:sp>
      <p:sp>
        <p:nvSpPr>
          <p:cNvPr id="97286" name="Text Box 1034"/>
          <p:cNvSpPr txBox="1">
            <a:spLocks noChangeArrowheads="1"/>
          </p:cNvSpPr>
          <p:nvPr/>
        </p:nvSpPr>
        <p:spPr bwMode="auto">
          <a:xfrm>
            <a:off x="4419600" y="457200"/>
            <a:ext cx="3041650" cy="793750"/>
          </a:xfrm>
          <a:prstGeom prst="rect">
            <a:avLst/>
          </a:prstGeom>
          <a:noFill/>
          <a:ln w="9525">
            <a:noFill/>
            <a:miter lim="800000"/>
            <a:headEnd/>
            <a:tailEnd/>
          </a:ln>
        </p:spPr>
        <p:txBody>
          <a:bodyPr wrap="none">
            <a:prstTxWarp prst="textNoShape">
              <a:avLst/>
            </a:prstTxWarp>
            <a:spAutoFit/>
          </a:bodyPr>
          <a:lstStyle/>
          <a:p>
            <a:r>
              <a:rPr lang="en-US" sz="1800" b="0" baseline="0">
                <a:solidFill>
                  <a:srgbClr val="0000FF"/>
                </a:solidFill>
              </a:rPr>
              <a:t>Cost functions when minimize </a:t>
            </a:r>
          </a:p>
          <a:p>
            <a:r>
              <a:rPr lang="en-US" sz="2800" b="0" i="1" baseline="0">
                <a:solidFill>
                  <a:srgbClr val="0000FF"/>
                </a:solidFill>
              </a:rPr>
              <a:t>J=J</a:t>
            </a:r>
            <a:r>
              <a:rPr lang="en-US" sz="2800" b="0" i="1" baseline="-25000">
                <a:solidFill>
                  <a:srgbClr val="0000FF"/>
                </a:solidFill>
              </a:rPr>
              <a:t>b</a:t>
            </a:r>
            <a:r>
              <a:rPr lang="en-US" sz="2800" b="0" i="1" baseline="0">
                <a:solidFill>
                  <a:srgbClr val="0000FF"/>
                </a:solidFill>
              </a:rPr>
              <a:t>+J</a:t>
            </a:r>
            <a:r>
              <a:rPr lang="en-US" sz="2800" b="0" i="1" baseline="-25000">
                <a:solidFill>
                  <a:srgbClr val="0000FF"/>
                </a:solidFill>
              </a:rPr>
              <a:t>o </a:t>
            </a:r>
            <a:r>
              <a:rPr lang="en-US" sz="2800" b="0" i="1" baseline="0">
                <a:solidFill>
                  <a:srgbClr val="0000FF"/>
                </a:solidFill>
              </a:rPr>
              <a:t>+J</a:t>
            </a:r>
            <a:r>
              <a:rPr lang="en-US" sz="2800" b="0" i="1" baseline="-25000">
                <a:solidFill>
                  <a:srgbClr val="0000FF"/>
                </a:solidFill>
              </a:rPr>
              <a:t>c</a:t>
            </a:r>
            <a:endParaRPr lang="en-US" sz="1800" b="0" i="1" baseline="-25000"/>
          </a:p>
        </p:txBody>
      </p:sp>
      <p:sp>
        <p:nvSpPr>
          <p:cNvPr id="97287" name="Text Box 1035"/>
          <p:cNvSpPr txBox="1">
            <a:spLocks noChangeArrowheads="1"/>
          </p:cNvSpPr>
          <p:nvPr/>
        </p:nvSpPr>
        <p:spPr bwMode="auto">
          <a:xfrm>
            <a:off x="4114800" y="5105400"/>
            <a:ext cx="866775" cy="366713"/>
          </a:xfrm>
          <a:prstGeom prst="rect">
            <a:avLst/>
          </a:prstGeom>
          <a:noFill/>
          <a:ln w="9525">
            <a:noFill/>
            <a:miter lim="800000"/>
            <a:headEnd/>
            <a:tailEnd/>
          </a:ln>
        </p:spPr>
        <p:txBody>
          <a:bodyPr wrap="none">
            <a:prstTxWarp prst="textNoShape">
              <a:avLst/>
            </a:prstTxWarp>
            <a:spAutoFit/>
          </a:bodyPr>
          <a:lstStyle/>
          <a:p>
            <a:r>
              <a:rPr lang="en-US" sz="1800" b="0" i="1" baseline="0">
                <a:latin typeface="Symbol" pitchFamily="-1" charset="2"/>
                <a:sym typeface="Symbol" pitchFamily="-1" charset="2"/>
              </a:rPr>
              <a:t></a:t>
            </a:r>
            <a:r>
              <a:rPr lang="en-US" sz="1800" b="0" i="1" baseline="-25000"/>
              <a:t>df</a:t>
            </a:r>
            <a:r>
              <a:rPr lang="en-US" b="0" baseline="0"/>
              <a:t> = 0.1</a:t>
            </a:r>
            <a:endParaRPr lang="en-US" baseline="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a:spLocks noGrp="1" noChangeArrowheads="1"/>
          </p:cNvSpPr>
          <p:nvPr>
            <p:ph type="title"/>
          </p:nvPr>
        </p:nvSpPr>
        <p:spPr>
          <a:xfrm>
            <a:off x="762000" y="0"/>
            <a:ext cx="7772400" cy="1143000"/>
          </a:xfrm>
        </p:spPr>
        <p:txBody>
          <a:bodyPr/>
          <a:lstStyle/>
          <a:p>
            <a:pPr eaLnBrk="1" hangingPunct="1"/>
            <a:r>
              <a:rPr lang="en-US" sz="4000">
                <a:solidFill>
                  <a:schemeClr val="accent2"/>
                </a:solidFill>
              </a:rPr>
              <a:t>3-hour Surface Pressure Tendency</a:t>
            </a:r>
            <a:endParaRPr lang="en-US"/>
          </a:p>
        </p:txBody>
      </p:sp>
      <p:graphicFrame>
        <p:nvGraphicFramePr>
          <p:cNvPr id="99330" name="Object 2"/>
          <p:cNvGraphicFramePr>
            <a:graphicFrameLocks noChangeAspect="1"/>
          </p:cNvGraphicFramePr>
          <p:nvPr/>
        </p:nvGraphicFramePr>
        <p:xfrm>
          <a:off x="381000" y="1371600"/>
          <a:ext cx="8229600" cy="4511675"/>
        </p:xfrm>
        <a:graphic>
          <a:graphicData uri="http://schemas.openxmlformats.org/presentationml/2006/ole">
            <p:oleObj spid="_x0000_s99330" name="Worksheet" r:id="rId4" imgW="21869400" imgH="12521184" progId="Excel.Sheet.8">
              <p:embed/>
            </p:oleObj>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descr="/Volumes/users/huangx/Documents/WorkDiary/2008/20080407-12SNU/DFImovies/DFI7_NF.avi">
            <a:hlinkClick r:id="" action="ppaction://media"/>
          </p:cNvPr>
          <p:cNvPicPr/>
          <p:nvPr>
            <a:videoFile r:link="rId1"/>
          </p:nvPr>
        </p:nvPicPr>
        <p:blipFill>
          <a:blip r:embed="rId4"/>
          <a:srcRect/>
          <a:stretch>
            <a:fillRect/>
          </a:stretch>
        </p:blipFill>
        <p:spPr bwMode="auto">
          <a:xfrm>
            <a:off x="304800" y="1600200"/>
            <a:ext cx="8662988" cy="4216400"/>
          </a:xfrm>
          <a:prstGeom prst="rect">
            <a:avLst/>
          </a:prstGeom>
          <a:noFill/>
          <a:ln w="9525">
            <a:noFill/>
            <a:miter lim="800000"/>
            <a:headEnd/>
            <a:tailEnd/>
          </a:ln>
        </p:spPr>
      </p:pic>
      <p:pic>
        <p:nvPicPr>
          <p:cNvPr id="93187" name="Picture 1027" descr="colorbar"/>
          <p:cNvPicPr>
            <a:picLocks noChangeAspect="1" noChangeArrowheads="1"/>
          </p:cNvPicPr>
          <p:nvPr/>
        </p:nvPicPr>
        <p:blipFill>
          <a:blip r:embed="rId5"/>
          <a:srcRect/>
          <a:stretch>
            <a:fillRect/>
          </a:stretch>
        </p:blipFill>
        <p:spPr bwMode="auto">
          <a:xfrm>
            <a:off x="2286000" y="5867400"/>
            <a:ext cx="4348163" cy="204788"/>
          </a:xfrm>
          <a:prstGeom prst="rect">
            <a:avLst/>
          </a:prstGeom>
          <a:noFill/>
          <a:ln w="9525">
            <a:noFill/>
            <a:miter lim="800000"/>
            <a:headEnd/>
            <a:tailEnd/>
          </a:ln>
        </p:spPr>
      </p:pic>
      <p:sp>
        <p:nvSpPr>
          <p:cNvPr id="93188" name="Text Box 1028"/>
          <p:cNvSpPr txBox="1">
            <a:spLocks noChangeArrowheads="1"/>
          </p:cNvSpPr>
          <p:nvPr/>
        </p:nvSpPr>
        <p:spPr bwMode="auto">
          <a:xfrm>
            <a:off x="1524000" y="331788"/>
            <a:ext cx="5480050" cy="519112"/>
          </a:xfrm>
          <a:prstGeom prst="rect">
            <a:avLst/>
          </a:prstGeom>
          <a:noFill/>
          <a:ln w="9525">
            <a:noFill/>
            <a:miter lim="800000"/>
            <a:headEnd/>
            <a:tailEnd/>
          </a:ln>
        </p:spPr>
        <p:txBody>
          <a:bodyPr wrap="none">
            <a:prstTxWarp prst="textNoShape">
              <a:avLst/>
            </a:prstTxWarp>
            <a:spAutoFit/>
          </a:bodyPr>
          <a:lstStyle/>
          <a:p>
            <a:pPr eaLnBrk="0" latinLnBrk="0" hangingPunct="0">
              <a:buFontTx/>
              <a:buNone/>
            </a:pPr>
            <a:r>
              <a:rPr kumimoji="0" lang="en-US" sz="2800" b="0" baseline="0">
                <a:solidFill>
                  <a:srgbClr val="0000FF"/>
                </a:solidFill>
                <a:latin typeface="Arial" pitchFamily="-1" charset="0"/>
                <a:ea typeface="ＭＳ Ｐゴシック" pitchFamily="-1" charset="-128"/>
                <a:cs typeface="ＭＳ Ｐゴシック" pitchFamily="-1" charset="-128"/>
              </a:rPr>
              <a:t>(Dry) Surface Pressure Tendency</a:t>
            </a:r>
          </a:p>
        </p:txBody>
      </p:sp>
      <p:sp>
        <p:nvSpPr>
          <p:cNvPr id="93189" name="Text Box 1029"/>
          <p:cNvSpPr txBox="1">
            <a:spLocks noChangeArrowheads="1"/>
          </p:cNvSpPr>
          <p:nvPr/>
        </p:nvSpPr>
        <p:spPr bwMode="auto">
          <a:xfrm>
            <a:off x="2057400" y="1066800"/>
            <a:ext cx="674688" cy="457200"/>
          </a:xfrm>
          <a:prstGeom prst="rect">
            <a:avLst/>
          </a:prstGeom>
          <a:noFill/>
          <a:ln w="9525">
            <a:noFill/>
            <a:miter lim="800000"/>
            <a:headEnd/>
            <a:tailEnd/>
          </a:ln>
        </p:spPr>
        <p:txBody>
          <a:bodyPr wrap="none">
            <a:prstTxWarp prst="textNoShape">
              <a:avLst/>
            </a:prstTxWarp>
            <a:spAutoFit/>
          </a:bodyPr>
          <a:lstStyle/>
          <a:p>
            <a:pPr eaLnBrk="0" latinLnBrk="0" hangingPunct="0">
              <a:buFontTx/>
              <a:buNone/>
            </a:pPr>
            <a:r>
              <a:rPr kumimoji="0" lang="en-US" sz="2400" b="0" baseline="0">
                <a:solidFill>
                  <a:srgbClr val="0000FF"/>
                </a:solidFill>
                <a:latin typeface="Arial" pitchFamily="-1" charset="0"/>
                <a:ea typeface="ＭＳ Ｐゴシック" pitchFamily="-1" charset="-128"/>
                <a:cs typeface="ＭＳ Ｐゴシック" pitchFamily="-1" charset="-128"/>
              </a:rPr>
              <a:t>DFI</a:t>
            </a:r>
            <a:endParaRPr kumimoji="0" lang="en-US" sz="2400" b="0" baseline="0">
              <a:latin typeface="Arial" pitchFamily="-1" charset="0"/>
              <a:ea typeface="ＭＳ Ｐゴシック" pitchFamily="-1" charset="-128"/>
              <a:cs typeface="ＭＳ Ｐゴシック" pitchFamily="-1" charset="-128"/>
            </a:endParaRPr>
          </a:p>
        </p:txBody>
      </p:sp>
      <p:sp>
        <p:nvSpPr>
          <p:cNvPr id="93190" name="Text Box 1030"/>
          <p:cNvSpPr txBox="1">
            <a:spLocks noChangeArrowheads="1"/>
          </p:cNvSpPr>
          <p:nvPr/>
        </p:nvSpPr>
        <p:spPr bwMode="auto">
          <a:xfrm>
            <a:off x="6324600" y="1143000"/>
            <a:ext cx="1149350" cy="457200"/>
          </a:xfrm>
          <a:prstGeom prst="rect">
            <a:avLst/>
          </a:prstGeom>
          <a:noFill/>
          <a:ln w="9525">
            <a:noFill/>
            <a:miter lim="800000"/>
            <a:headEnd/>
            <a:tailEnd/>
          </a:ln>
        </p:spPr>
        <p:txBody>
          <a:bodyPr wrap="none">
            <a:prstTxWarp prst="textNoShape">
              <a:avLst/>
            </a:prstTxWarp>
            <a:spAutoFit/>
          </a:bodyPr>
          <a:lstStyle/>
          <a:p>
            <a:pPr eaLnBrk="0" latinLnBrk="0" hangingPunct="0">
              <a:buFontTx/>
              <a:buNone/>
            </a:pPr>
            <a:r>
              <a:rPr kumimoji="0" lang="en-US" sz="2400" b="0" baseline="0">
                <a:solidFill>
                  <a:srgbClr val="0000FF"/>
                </a:solidFill>
                <a:latin typeface="Arial" pitchFamily="-1" charset="0"/>
                <a:ea typeface="ＭＳ Ｐゴシック" pitchFamily="-1" charset="-128"/>
                <a:cs typeface="ＭＳ Ｐゴシック" pitchFamily="-1" charset="-128"/>
              </a:rPr>
              <a:t>No DFI</a:t>
            </a:r>
            <a:endParaRPr kumimoji="0" lang="en-US" sz="2400" b="0" baseline="0">
              <a:latin typeface="Arial" pitchFamily="-1" charset="0"/>
              <a:ea typeface="ＭＳ Ｐゴシック" pitchFamily="-1" charset="-128"/>
              <a:cs typeface="ＭＳ Ｐゴシック" pitchFamily="-1" charset="-12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800" fill="hold"/>
                                        <p:tgtEl>
                                          <p:spTgt spid="9318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318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93186"/>
                                        </p:tgtEl>
                                      </p:cBhvr>
                                    </p:cmd>
                                  </p:childTnLst>
                                </p:cTn>
                              </p:par>
                            </p:childTnLst>
                          </p:cTn>
                        </p:par>
                      </p:childTnLst>
                    </p:cTn>
                  </p:par>
                </p:childTnLst>
              </p:cTn>
              <p:nextCondLst>
                <p:cond evt="onClick" delay="0">
                  <p:tgtEl>
                    <p:spTgt spid="93186"/>
                  </p:tgtEl>
                </p:cond>
              </p:nextCondLst>
            </p:seq>
            <p:video>
              <p:cMediaNode>
                <p:cTn id="12" fill="hold" display="0">
                  <p:stCondLst>
                    <p:cond delay="indefinite"/>
                  </p:stCondLst>
                  <p:endCondLst>
                    <p:cond evt="onNext" delay="0">
                      <p:tgtEl>
                        <p:sldTgt/>
                      </p:tgtEl>
                    </p:cond>
                    <p:cond evt="onPrev" delay="0">
                      <p:tgtEl>
                        <p:sldTgt/>
                      </p:tgtEl>
                    </p:cond>
                  </p:endCondLst>
                </p:cTn>
                <p:tgtEl>
                  <p:spTgt spid="93186"/>
                </p:tgtEl>
              </p:cMediaNode>
            </p:vide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ChangeArrowheads="1"/>
          </p:cNvSpPr>
          <p:nvPr/>
        </p:nvSpPr>
        <p:spPr bwMode="auto">
          <a:xfrm>
            <a:off x="609600" y="1066800"/>
            <a:ext cx="8229600" cy="5181600"/>
          </a:xfrm>
          <a:prstGeom prst="rect">
            <a:avLst/>
          </a:prstGeom>
          <a:noFill/>
          <a:ln w="12700">
            <a:noFill/>
            <a:miter lim="800000"/>
            <a:headEnd/>
            <a:tailEnd/>
          </a:ln>
        </p:spPr>
        <p:txBody>
          <a:bodyPr lIns="90488" tIns="44450" rIns="90488" bIns="44450">
            <a:prstTxWarp prst="textNoShape">
              <a:avLst/>
            </a:prstTxWarp>
          </a:bodyPr>
          <a:lstStyle/>
          <a:p>
            <a:pPr marL="457200" indent="-457200" eaLnBrk="0" latinLnBrk="0" hangingPunct="0">
              <a:spcBef>
                <a:spcPct val="20000"/>
              </a:spcBef>
              <a:buClr>
                <a:schemeClr val="tx1"/>
              </a:buClr>
              <a:buSzPct val="75000"/>
              <a:buFont typeface="Arial" pitchFamily="-1" charset="0"/>
              <a:buChar char="•"/>
            </a:pPr>
            <a:r>
              <a:rPr kumimoji="0" lang="en-US" sz="3600" b="0" baseline="0" dirty="0">
                <a:solidFill>
                  <a:schemeClr val="bg2"/>
                </a:solidFill>
                <a:latin typeface="Times New Roman" pitchFamily="-1" charset="0"/>
              </a:rPr>
              <a:t>4D-Var formulation and</a:t>
            </a:r>
            <a:r>
              <a:rPr kumimoji="0" lang="en-US" sz="3600" b="0" baseline="0" dirty="0" smtClean="0">
                <a:solidFill>
                  <a:schemeClr val="bg2"/>
                </a:solidFill>
                <a:latin typeface="Times New Roman" pitchFamily="-1" charset="0"/>
              </a:rPr>
              <a:t> “why regional?”</a:t>
            </a:r>
          </a:p>
          <a:p>
            <a:pPr marL="457200" indent="-457200" eaLnBrk="0" latinLnBrk="0" hangingPunct="0">
              <a:spcBef>
                <a:spcPct val="20000"/>
              </a:spcBef>
              <a:buClr>
                <a:schemeClr val="tx1"/>
              </a:buClr>
              <a:buSzPct val="75000"/>
              <a:buFont typeface="Arial" pitchFamily="-1" charset="0"/>
              <a:buChar char="•"/>
            </a:pPr>
            <a:r>
              <a:rPr kumimoji="0" lang="en-US" sz="3600" b="0" baseline="0" dirty="0">
                <a:solidFill>
                  <a:schemeClr val="bg2"/>
                </a:solidFill>
                <a:latin typeface="Times New Roman" pitchFamily="-1" charset="0"/>
              </a:rPr>
              <a:t>The WRFDA approach</a:t>
            </a:r>
            <a:endParaRPr kumimoji="0" lang="en-US" sz="3600" b="0" baseline="0" dirty="0" smtClean="0">
              <a:latin typeface="Times New Roman" pitchFamily="-1" charset="0"/>
            </a:endParaRPr>
          </a:p>
          <a:p>
            <a:pPr marL="457200" indent="-457200" eaLnBrk="0" latinLnBrk="0" hangingPunct="0">
              <a:spcBef>
                <a:spcPct val="20000"/>
              </a:spcBef>
              <a:buClr>
                <a:schemeClr val="tx1"/>
              </a:buClr>
              <a:buSzPct val="75000"/>
              <a:buFont typeface="Arial" pitchFamily="-1" charset="0"/>
              <a:buChar char="•"/>
            </a:pPr>
            <a:r>
              <a:rPr kumimoji="0" lang="en-US" sz="3600" b="0" baseline="0" dirty="0" smtClean="0">
                <a:solidFill>
                  <a:srgbClr val="FF0000"/>
                </a:solidFill>
                <a:latin typeface="Times New Roman" pitchFamily="-1" charset="0"/>
              </a:rPr>
              <a:t>Issues specific to regional 4D-Var</a:t>
            </a:r>
          </a:p>
          <a:p>
            <a:pPr marL="457200" indent="-457200" eaLnBrk="0" latinLnBrk="0" hangingPunct="0">
              <a:spcBef>
                <a:spcPct val="20000"/>
              </a:spcBef>
              <a:buClr>
                <a:schemeClr val="tx1"/>
              </a:buClr>
              <a:buSzPct val="75000"/>
              <a:buFont typeface="Arial" pitchFamily="-1" charset="0"/>
              <a:buChar char="•"/>
            </a:pPr>
            <a:r>
              <a:rPr kumimoji="0" lang="en-US" sz="3600" b="0" baseline="0" dirty="0" smtClean="0">
                <a:solidFill>
                  <a:schemeClr val="bg2"/>
                </a:solidFill>
                <a:latin typeface="Times New Roman" pitchFamily="-1" charset="0"/>
              </a:rPr>
              <a:t>Summary</a:t>
            </a:r>
            <a:endParaRPr kumimoji="0" lang="en-US" sz="3200" b="0" baseline="0" dirty="0">
              <a:latin typeface="Times New Roman" pitchFamily="-1" charset="0"/>
            </a:endParaRPr>
          </a:p>
        </p:txBody>
      </p:sp>
      <p:sp>
        <p:nvSpPr>
          <p:cNvPr id="123907" name="Rectangle 3"/>
          <p:cNvSpPr>
            <a:spLocks noGrp="1" noChangeArrowheads="1"/>
          </p:cNvSpPr>
          <p:nvPr>
            <p:ph type="title" idx="4294967295"/>
          </p:nvPr>
        </p:nvSpPr>
        <p:spPr>
          <a:xfrm>
            <a:off x="533400" y="228600"/>
            <a:ext cx="7772400" cy="912813"/>
          </a:xfrm>
        </p:spPr>
        <p:txBody>
          <a:bodyPr/>
          <a:lstStyle/>
          <a:p>
            <a:pPr eaLnBrk="1" hangingPunct="1"/>
            <a:r>
              <a:rPr lang="en-US" b="1">
                <a:solidFill>
                  <a:srgbClr val="0000FF"/>
                </a:solidFill>
              </a:rPr>
              <a:t>Outline</a:t>
            </a:r>
            <a:endParaRPr lang="en-US"/>
          </a:p>
        </p:txBody>
      </p:sp>
      <p:sp>
        <p:nvSpPr>
          <p:cNvPr id="123908" name="Rectangle 4"/>
          <p:cNvSpPr>
            <a:spLocks noChangeArrowheads="1"/>
          </p:cNvSpPr>
          <p:nvPr/>
        </p:nvSpPr>
        <p:spPr bwMode="auto">
          <a:xfrm>
            <a:off x="6470650" y="6324600"/>
            <a:ext cx="184150" cy="26035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457200" y="685800"/>
            <a:ext cx="8151813" cy="838200"/>
          </a:xfrm>
          <a:prstGeom prst="rect">
            <a:avLst/>
          </a:prstGeom>
          <a:noFill/>
          <a:ln w="9525">
            <a:noFill/>
            <a:round/>
            <a:headEnd/>
            <a:tailEnd/>
          </a:ln>
        </p:spPr>
        <p:txBody>
          <a:bodyPr lIns="90000" tIns="46800" rIns="90000" bIns="46800" anchor="ctr">
            <a:prstTxWarp prst="textNoShape">
              <a:avLst/>
            </a:prstTxWarp>
          </a:bodyPr>
          <a:lstStyle/>
          <a:p>
            <a:pPr marL="457200" indent="-457200" algn="ctr" eaLnBrk="0" latinLnBrk="0" hangingPunct="0">
              <a:spcBef>
                <a:spcPct val="20000"/>
              </a:spcBef>
              <a:buClr>
                <a:schemeClr val="tx1"/>
              </a:buClr>
              <a:buSzPct val="75000"/>
            </a:pPr>
            <a:r>
              <a:rPr kumimoji="0" lang="en-US" sz="3200" baseline="0" dirty="0" smtClean="0">
                <a:solidFill>
                  <a:srgbClr val="FF0000"/>
                </a:solidFill>
                <a:latin typeface="Times New Roman" pitchFamily="-1" charset="0"/>
              </a:rPr>
              <a:t>Issues specific to regional 4D-Var</a:t>
            </a:r>
          </a:p>
        </p:txBody>
      </p:sp>
      <p:sp>
        <p:nvSpPr>
          <p:cNvPr id="125955" name="Rectangle 3"/>
          <p:cNvSpPr>
            <a:spLocks noChangeArrowheads="1"/>
          </p:cNvSpPr>
          <p:nvPr/>
        </p:nvSpPr>
        <p:spPr bwMode="auto">
          <a:xfrm>
            <a:off x="1143000" y="2286000"/>
            <a:ext cx="7315200" cy="3886200"/>
          </a:xfrm>
          <a:prstGeom prst="rect">
            <a:avLst/>
          </a:prstGeom>
          <a:noFill/>
          <a:ln w="9525">
            <a:noFill/>
            <a:round/>
            <a:headEnd/>
            <a:tailEnd/>
          </a:ln>
        </p:spPr>
        <p:txBody>
          <a:bodyPr lIns="90360" tIns="44280" rIns="90360" bIns="44280">
            <a:prstTxWarp prst="textNoShape">
              <a:avLst/>
            </a:prstTxWarp>
          </a:bodyPr>
          <a:lstStyle/>
          <a:p>
            <a:pPr marL="457200" indent="-457200" defTabSz="457200" latinLnBrk="0">
              <a:lnSpc>
                <a:spcPct val="105000"/>
              </a:lnSpc>
              <a:spcAft>
                <a:spcPts val="600"/>
              </a:spcAft>
              <a:buClr>
                <a:srgbClr val="FC0128"/>
              </a:buClr>
              <a:buSzPct val="100000"/>
              <a:buFont typeface="Wingdings" pitchFamily="-1" charset="2"/>
              <a:buChar char=""/>
              <a:tabLst>
                <a:tab pos="355600" algn="l"/>
                <a:tab pos="812800" algn="l"/>
                <a:tab pos="1270000" algn="l"/>
                <a:tab pos="1727200" algn="l"/>
                <a:tab pos="2184400" algn="l"/>
                <a:tab pos="2641600" algn="l"/>
                <a:tab pos="3098800" algn="l"/>
                <a:tab pos="3556000" algn="l"/>
                <a:tab pos="4013200" algn="l"/>
                <a:tab pos="4470400" algn="l"/>
                <a:tab pos="4927600" algn="l"/>
                <a:tab pos="5384800" algn="l"/>
                <a:tab pos="5842000" algn="l"/>
                <a:tab pos="6299200" algn="l"/>
                <a:tab pos="6756400" algn="l"/>
                <a:tab pos="7213600" algn="l"/>
                <a:tab pos="7670800" algn="l"/>
                <a:tab pos="8128000" algn="l"/>
                <a:tab pos="8585200" algn="l"/>
                <a:tab pos="9042400" algn="l"/>
                <a:tab pos="9499600" algn="l"/>
              </a:tabLst>
            </a:pPr>
            <a:r>
              <a:rPr kumimoji="0" lang="en-GB" sz="2800" b="0" baseline="0" dirty="0" smtClean="0">
                <a:latin typeface="Times New Roman" pitchFamily="-1" charset="0"/>
                <a:ea typeface="DejaVu LGC Sans" charset="0"/>
                <a:cs typeface="DejaVu LGC Sans" charset="0"/>
              </a:rPr>
              <a:t>Control </a:t>
            </a:r>
            <a:r>
              <a:rPr kumimoji="0" lang="en-GB" sz="2800" b="0" baseline="0" dirty="0">
                <a:latin typeface="Times New Roman" pitchFamily="-1" charset="0"/>
                <a:ea typeface="DejaVu LGC Sans" charset="0"/>
                <a:cs typeface="DejaVu LGC Sans" charset="0"/>
              </a:rPr>
              <a:t>of lateral boundaries.</a:t>
            </a:r>
          </a:p>
          <a:p>
            <a:pPr marL="457200" indent="-457200" defTabSz="457200" latinLnBrk="0">
              <a:lnSpc>
                <a:spcPct val="105000"/>
              </a:lnSpc>
              <a:spcAft>
                <a:spcPts val="600"/>
              </a:spcAft>
              <a:buClr>
                <a:srgbClr val="FC0128"/>
              </a:buClr>
              <a:buSzPct val="100000"/>
              <a:buFont typeface="Wingdings" pitchFamily="-1" charset="2"/>
              <a:buChar char=""/>
              <a:tabLst>
                <a:tab pos="355600" algn="l"/>
                <a:tab pos="812800" algn="l"/>
                <a:tab pos="1270000" algn="l"/>
                <a:tab pos="1727200" algn="l"/>
                <a:tab pos="2184400" algn="l"/>
                <a:tab pos="2641600" algn="l"/>
                <a:tab pos="3098800" algn="l"/>
                <a:tab pos="3556000" algn="l"/>
                <a:tab pos="4013200" algn="l"/>
                <a:tab pos="4470400" algn="l"/>
                <a:tab pos="4927600" algn="l"/>
                <a:tab pos="5384800" algn="l"/>
                <a:tab pos="5842000" algn="l"/>
                <a:tab pos="6299200" algn="l"/>
                <a:tab pos="6756400" algn="l"/>
                <a:tab pos="7213600" algn="l"/>
                <a:tab pos="7670800" algn="l"/>
                <a:tab pos="8128000" algn="l"/>
                <a:tab pos="8585200" algn="l"/>
                <a:tab pos="9042400" algn="l"/>
                <a:tab pos="9499600" algn="l"/>
              </a:tabLst>
            </a:pPr>
            <a:r>
              <a:rPr kumimoji="0" lang="en-GB" sz="2800" b="0" baseline="0" dirty="0">
                <a:latin typeface="Times New Roman" pitchFamily="-1" charset="0"/>
                <a:ea typeface="DejaVu LGC Sans" charset="0"/>
                <a:cs typeface="DejaVu LGC Sans" charset="0"/>
              </a:rPr>
              <a:t>Control of the large scales or coupling to a large scale model?</a:t>
            </a:r>
          </a:p>
          <a:p>
            <a:pPr marL="457200" indent="-457200" defTabSz="457200" latinLnBrk="0">
              <a:lnSpc>
                <a:spcPct val="105000"/>
              </a:lnSpc>
              <a:spcAft>
                <a:spcPts val="600"/>
              </a:spcAft>
              <a:buClr>
                <a:srgbClr val="FC0128"/>
              </a:buClr>
              <a:buSzPct val="100000"/>
              <a:buFont typeface="Wingdings" pitchFamily="-1" charset="2"/>
              <a:buChar char=""/>
              <a:tabLst>
                <a:tab pos="355600" algn="l"/>
                <a:tab pos="812800" algn="l"/>
                <a:tab pos="1270000" algn="l"/>
                <a:tab pos="1727200" algn="l"/>
                <a:tab pos="2184400" algn="l"/>
                <a:tab pos="2641600" algn="l"/>
                <a:tab pos="3098800" algn="l"/>
                <a:tab pos="3556000" algn="l"/>
                <a:tab pos="4013200" algn="l"/>
                <a:tab pos="4470400" algn="l"/>
                <a:tab pos="4927600" algn="l"/>
                <a:tab pos="5384800" algn="l"/>
                <a:tab pos="5842000" algn="l"/>
                <a:tab pos="6299200" algn="l"/>
                <a:tab pos="6756400" algn="l"/>
                <a:tab pos="7213600" algn="l"/>
                <a:tab pos="7670800" algn="l"/>
                <a:tab pos="8128000" algn="l"/>
                <a:tab pos="8585200" algn="l"/>
                <a:tab pos="9042400" algn="l"/>
                <a:tab pos="9499600" algn="l"/>
              </a:tabLst>
            </a:pPr>
            <a:r>
              <a:rPr kumimoji="0" lang="en-GB" sz="2800" b="0" baseline="0" dirty="0">
                <a:latin typeface="Times New Roman" pitchFamily="-1" charset="0"/>
                <a:ea typeface="DejaVu LGC Sans" charset="0"/>
                <a:cs typeface="DejaVu LGC Sans" charset="0"/>
              </a:rPr>
              <a:t>Mesoscale balances.</a:t>
            </a:r>
            <a:endParaRPr kumimoji="0" lang="en-GB" sz="2400" b="0" baseline="0" dirty="0">
              <a:latin typeface="Times New Roman" pitchFamily="-1" charset="0"/>
              <a:ea typeface="DejaVu LGC Sans" charset="0"/>
              <a:cs typeface="DejaVu LGC Sans"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700088" y="103188"/>
            <a:ext cx="7758112" cy="1039812"/>
          </a:xfrm>
        </p:spPr>
        <p:txBody>
          <a:bodyPr lIns="0" tIns="0" rIns="0" bIns="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0000FF"/>
                </a:solidFill>
              </a:rPr>
              <a:t>Options for LBC in 4D-Var</a:t>
            </a:r>
            <a:r>
              <a:rPr lang="en-GB" sz="3200" b="1">
                <a:solidFill>
                  <a:srgbClr val="FF0000"/>
                </a:solidFill>
              </a:rPr>
              <a:t/>
            </a:r>
            <a:br>
              <a:rPr lang="en-GB" sz="3200" b="1">
                <a:solidFill>
                  <a:srgbClr val="FF0000"/>
                </a:solidFill>
              </a:rPr>
            </a:br>
            <a:r>
              <a:rPr lang="en-GB" sz="2000" b="1">
                <a:solidFill>
                  <a:schemeClr val="tx1"/>
                </a:solidFill>
              </a:rPr>
              <a:t>(Nils Gustafsson)</a:t>
            </a:r>
            <a:endParaRPr lang="en-GB" sz="3200" b="1">
              <a:solidFill>
                <a:srgbClr val="FF0000"/>
              </a:solidFill>
            </a:endParaRPr>
          </a:p>
        </p:txBody>
      </p:sp>
      <p:sp>
        <p:nvSpPr>
          <p:cNvPr id="142339" name="Text Box 3"/>
          <p:cNvSpPr txBox="1">
            <a:spLocks noChangeArrowheads="1"/>
          </p:cNvSpPr>
          <p:nvPr/>
        </p:nvSpPr>
        <p:spPr bwMode="auto">
          <a:xfrm>
            <a:off x="685800" y="1295400"/>
            <a:ext cx="8153400" cy="5145088"/>
          </a:xfrm>
          <a:prstGeom prst="rect">
            <a:avLst/>
          </a:prstGeom>
          <a:noFill/>
          <a:ln w="9525">
            <a:noFill/>
            <a:round/>
            <a:headEnd/>
            <a:tailEnd/>
          </a:ln>
        </p:spPr>
        <p:txBody>
          <a:bodyPr lIns="90000" tIns="45000" rIns="90000" bIns="45000">
            <a:prstTxWarp prst="textNoShape">
              <a:avLst/>
            </a:prstTxWarp>
          </a:bodyPr>
          <a:lstStyle/>
          <a:p>
            <a:pPr marL="457200" indent="-457200" defTabSz="457200" latinLnBrk="0">
              <a:lnSpc>
                <a:spcPct val="93000"/>
              </a:lnSpc>
              <a:buClr>
                <a:srgbClr val="000000"/>
              </a:buClr>
              <a:buSzPct val="100000"/>
              <a:buFont typeface="Arial" pitchFamily="-1" charset="0"/>
              <a:buAutoNum type="arabicPeriod"/>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400" baseline="0">
                <a:solidFill>
                  <a:srgbClr val="000000"/>
                </a:solidFill>
                <a:latin typeface="Times New Roman" pitchFamily="-1" charset="0"/>
                <a:ea typeface="DejaVu LGC Sans" charset="0"/>
                <a:cs typeface="DejaVu LGC Sans" charset="0"/>
              </a:rPr>
              <a:t>Trust the large scale model providing the LBC.</a:t>
            </a:r>
            <a:endParaRPr kumimoji="0" lang="en-GB" sz="2400" b="0" baseline="0">
              <a:solidFill>
                <a:srgbClr val="000000"/>
              </a:solidFill>
              <a:latin typeface="Times New Roman" pitchFamily="-1" charset="0"/>
              <a:ea typeface="DejaVu LGC Sans" charset="0"/>
              <a:cs typeface="DejaVu LGC Sans" charset="0"/>
            </a:endParaRPr>
          </a:p>
          <a:p>
            <a:pPr marL="457200" indent="-457200" defTabSz="457200" latinLnBrk="0">
              <a:lnSpc>
                <a:spcPct val="93000"/>
              </a:lnSpc>
              <a:buClr>
                <a:srgbClr val="000000"/>
              </a:buClr>
              <a:buSzPct val="100000"/>
              <a:buFont typeface="Arial"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GB" sz="2400" b="0" baseline="0">
              <a:solidFill>
                <a:srgbClr val="000000"/>
              </a:solidFill>
              <a:latin typeface="Times New Roman" pitchFamily="-1" charset="0"/>
              <a:ea typeface="DejaVu LGC Sans" charset="0"/>
              <a:cs typeface="DejaVu LGC Sans" charset="0"/>
            </a:endParaRPr>
          </a:p>
          <a:p>
            <a:pPr marL="457200" indent="-457200" defTabSz="457200" latinLnBrk="0">
              <a:lnSpc>
                <a:spcPct val="93000"/>
              </a:lnSpc>
              <a:buClr>
                <a:srgbClr val="000000"/>
              </a:buClr>
              <a:buSzPct val="100000"/>
              <a:buFont typeface="Arial"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400" b="0" baseline="0">
                <a:solidFill>
                  <a:srgbClr val="000000"/>
                </a:solidFill>
                <a:latin typeface="Times New Roman" pitchFamily="-1" charset="0"/>
                <a:ea typeface="DejaVu LGC Sans" charset="0"/>
                <a:cs typeface="DejaVu LGC Sans" charset="0"/>
              </a:rPr>
              <a:t>      </a:t>
            </a:r>
            <a:r>
              <a:rPr kumimoji="0" lang="en-GB" sz="2000" b="0" baseline="0">
                <a:solidFill>
                  <a:srgbClr val="000000"/>
                </a:solidFill>
                <a:latin typeface="Times New Roman" pitchFamily="-1" charset="0"/>
                <a:ea typeface="DejaVu LGC Sans" charset="0"/>
                <a:cs typeface="DejaVu LGC Sans" charset="0"/>
              </a:rPr>
              <a:t>Apply relaxation toward zero on the lateral boundaries during the integration of the TL and AD models in regional 4D-Var.</a:t>
            </a:r>
          </a:p>
          <a:p>
            <a:pPr marL="457200" indent="-457200" defTabSz="457200" latinLnBrk="0">
              <a:lnSpc>
                <a:spcPct val="93000"/>
              </a:lnSpc>
              <a:buClr>
                <a:srgbClr val="000000"/>
              </a:buClr>
              <a:buSzPct val="100000"/>
              <a:buFont typeface="Times New Roman"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GB" sz="2000" b="0" baseline="0">
              <a:solidFill>
                <a:srgbClr val="000000"/>
              </a:solidFill>
              <a:latin typeface="Times New Roman" pitchFamily="-1" charset="0"/>
              <a:ea typeface="DejaVu LGC Sans" charset="0"/>
              <a:cs typeface="DejaVu LGC Sans" charset="0"/>
            </a:endParaRPr>
          </a:p>
          <a:p>
            <a:pPr marL="914400" lvl="1" indent="-457200" defTabSz="457200" latinLnBrk="0">
              <a:lnSpc>
                <a:spcPct val="93000"/>
              </a:lnSpc>
              <a:buClr>
                <a:srgbClr val="000000"/>
              </a:buClr>
              <a:buSzPct val="100000"/>
              <a:buFont typeface="Times New Roman"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baseline="0">
                <a:solidFill>
                  <a:srgbClr val="000000"/>
                </a:solidFill>
                <a:latin typeface="Times New Roman" pitchFamily="-1" charset="0"/>
                <a:ea typeface="DejaVu LGC Sans" charset="0"/>
                <a:cs typeface="DejaVu LGC Sans" charset="0"/>
              </a:rPr>
              <a:t>This, however, will have some negative effects:</a:t>
            </a:r>
          </a:p>
          <a:p>
            <a:pPr marL="914400" lvl="1" indent="-457200" defTabSz="457200" latinLnBrk="0">
              <a:lnSpc>
                <a:spcPct val="93000"/>
              </a:lnSpc>
              <a:buClr>
                <a:srgbClr val="000000"/>
              </a:buClr>
              <a:buSzPct val="100000"/>
              <a:buFont typeface="Times New Roman" pitchFamily="-1"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baseline="0">
                <a:solidFill>
                  <a:srgbClr val="000000"/>
                </a:solidFill>
                <a:latin typeface="Times New Roman" pitchFamily="-1" charset="0"/>
                <a:ea typeface="DejaVu LGC Sans" charset="0"/>
                <a:cs typeface="DejaVu LGC Sans" charset="0"/>
              </a:rPr>
              <a:t>Larger scale increments as provided via the background error constraint may be filtered during the forward TL model integration.</a:t>
            </a:r>
          </a:p>
          <a:p>
            <a:pPr marL="914400" lvl="1" indent="-457200" defTabSz="457200" latinLnBrk="0">
              <a:lnSpc>
                <a:spcPct val="93000"/>
              </a:lnSpc>
              <a:buClr>
                <a:srgbClr val="000000"/>
              </a:buClr>
              <a:buSzPct val="100000"/>
              <a:buFont typeface="Times New Roman" pitchFamily="-1"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baseline="0">
                <a:solidFill>
                  <a:srgbClr val="000000"/>
                </a:solidFill>
                <a:latin typeface="Times New Roman" pitchFamily="-1" charset="0"/>
                <a:ea typeface="DejaVu LGC Sans" charset="0"/>
                <a:cs typeface="DejaVu LGC Sans" charset="0"/>
              </a:rPr>
              <a:t>Observations close the the lateral boundaries will have reduced effect. In particular, information from observations downstream of the lateral boundaries and from the end of the assimilation window will be filtered due to the adjoint model LBC relaxation.</a:t>
            </a:r>
            <a:endParaRPr kumimoji="0" lang="en-GB" sz="2400" b="0" baseline="0">
              <a:solidFill>
                <a:srgbClr val="000000"/>
              </a:solidFill>
              <a:latin typeface="Times New Roman" pitchFamily="-1" charset="0"/>
              <a:ea typeface="DejaVu LGC Sans" charset="0"/>
              <a:cs typeface="DejaVu LGC Sans" charset="0"/>
            </a:endParaRPr>
          </a:p>
          <a:p>
            <a:pPr marL="457200" indent="-457200" defTabSz="457200" latinLnBrk="0">
              <a:lnSpc>
                <a:spcPct val="93000"/>
              </a:lnSpc>
              <a:buClr>
                <a:srgbClr val="000000"/>
              </a:buClr>
              <a:buSzPct val="100000"/>
              <a:buFont typeface="Times New Roman"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GB" sz="2400" b="0" baseline="0">
              <a:solidFill>
                <a:srgbClr val="000000"/>
              </a:solidFill>
              <a:latin typeface="Times New Roman" pitchFamily="-1" charset="0"/>
              <a:ea typeface="DejaVu LGC Sans" charset="0"/>
              <a:cs typeface="DejaVu LGC Sans" charset="0"/>
            </a:endParaRPr>
          </a:p>
          <a:p>
            <a:pPr marL="457200" indent="-457200" defTabSz="457200" latinLnBrk="0">
              <a:lnSpc>
                <a:spcPct val="93000"/>
              </a:lnSpc>
              <a:buClr>
                <a:srgbClr val="000000"/>
              </a:buClr>
              <a:buSzPct val="100000"/>
              <a:buFont typeface="Times New Roman"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400" baseline="0">
                <a:solidFill>
                  <a:srgbClr val="000000"/>
                </a:solidFill>
                <a:latin typeface="Times New Roman" pitchFamily="-1" charset="0"/>
                <a:ea typeface="DejaVu LGC Sans" charset="0"/>
                <a:cs typeface="DejaVu LGC Sans" charset="0"/>
              </a:rPr>
              <a:t>2.  Control the lateral boundary conditions.</a:t>
            </a:r>
            <a:endParaRPr kumimoji="0" lang="en-GB" sz="2400" b="0" baseline="0">
              <a:solidFill>
                <a:srgbClr val="000000"/>
              </a:solidFill>
              <a:latin typeface="Times New Roman" pitchFamily="-1" charset="0"/>
              <a:ea typeface="DejaVu LGC Sans" charset="0"/>
              <a:cs typeface="DejaVu LGC Sans"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5" name="Rectangle 2"/>
          <p:cNvSpPr>
            <a:spLocks noChangeArrowheads="1"/>
          </p:cNvSpPr>
          <p:nvPr/>
        </p:nvSpPr>
        <p:spPr bwMode="auto">
          <a:xfrm>
            <a:off x="685800" y="304800"/>
            <a:ext cx="7772400" cy="1143000"/>
          </a:xfrm>
          <a:prstGeom prst="rect">
            <a:avLst/>
          </a:prstGeom>
          <a:noFill/>
          <a:ln w="9525">
            <a:noFill/>
            <a:round/>
            <a:headEnd/>
            <a:tailEnd/>
          </a:ln>
        </p:spPr>
        <p:txBody>
          <a:bodyPr lIns="90000" tIns="46800" rIns="90000" bIns="46800" anchor="ctr">
            <a:prstTxWarp prst="textNoShape">
              <a:avLst/>
            </a:prstTxWarp>
          </a:bodyPr>
          <a:lstStyle/>
          <a:p>
            <a:pPr algn="ctr" defTabSz="457200" latinLnBrk="0">
              <a:buClr>
                <a:srgbClr val="FF0000"/>
              </a:buClr>
              <a:buSzPct val="100000"/>
              <a:buFont typeface="Times New Roman"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3200" baseline="0" dirty="0">
                <a:solidFill>
                  <a:srgbClr val="0000FF"/>
                </a:solidFill>
                <a:latin typeface="Times New Roman" pitchFamily="-1" charset="0"/>
                <a:ea typeface="DejaVu LGC Sans" charset="0"/>
                <a:cs typeface="DejaVu LGC Sans" charset="0"/>
              </a:rPr>
              <a:t>Control of Lateral Boundary </a:t>
            </a:r>
            <a:r>
              <a:rPr kumimoji="0" lang="en-GB" sz="3200" baseline="0" dirty="0" smtClean="0">
                <a:solidFill>
                  <a:srgbClr val="0000FF"/>
                </a:solidFill>
                <a:latin typeface="Times New Roman" pitchFamily="-1" charset="0"/>
                <a:ea typeface="DejaVu LGC Sans" charset="0"/>
                <a:cs typeface="DejaVu LGC Sans" charset="0"/>
              </a:rPr>
              <a:t>Conditions</a:t>
            </a:r>
          </a:p>
          <a:p>
            <a:pPr algn="ctr" defTabSz="457200" latinLnBrk="0">
              <a:buClr>
                <a:srgbClr val="FF0000"/>
              </a:buClr>
              <a:buSzPct val="100000"/>
              <a:buFont typeface="Times New Roman"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3200" baseline="0" dirty="0">
                <a:solidFill>
                  <a:srgbClr val="0000FF"/>
                </a:solidFill>
                <a:latin typeface="Times New Roman" pitchFamily="-1" charset="0"/>
                <a:ea typeface="DejaVu LGC Sans" charset="0"/>
                <a:cs typeface="DejaVu LGC Sans" charset="0"/>
              </a:rPr>
              <a:t>i</a:t>
            </a:r>
            <a:r>
              <a:rPr kumimoji="0" lang="en-GB" sz="3200" baseline="0" dirty="0" smtClean="0">
                <a:solidFill>
                  <a:srgbClr val="0000FF"/>
                </a:solidFill>
                <a:latin typeface="Times New Roman" pitchFamily="-1" charset="0"/>
                <a:ea typeface="DejaVu LGC Sans" charset="0"/>
                <a:cs typeface="DejaVu LGC Sans" charset="0"/>
              </a:rPr>
              <a:t>n 4DVAR</a:t>
            </a:r>
          </a:p>
          <a:p>
            <a:pPr algn="ctr" defTabSz="457200" latinLnBrk="0">
              <a:buClr>
                <a:srgbClr val="FF0000"/>
              </a:buClr>
              <a:buSzPct val="100000"/>
              <a:buFont typeface="Times New Roman"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3200" baseline="0" dirty="0" smtClean="0">
                <a:solidFill>
                  <a:srgbClr val="0000FF"/>
                </a:solidFill>
                <a:latin typeface="Times New Roman" pitchFamily="-1" charset="0"/>
                <a:ea typeface="DejaVu LGC Sans" charset="0"/>
                <a:cs typeface="DejaVu LGC Sans" charset="0"/>
              </a:rPr>
              <a:t> </a:t>
            </a:r>
            <a:r>
              <a:rPr kumimoji="0" lang="en-GB" sz="3200" baseline="0" dirty="0">
                <a:solidFill>
                  <a:srgbClr val="0000FF"/>
                </a:solidFill>
                <a:latin typeface="Times New Roman" pitchFamily="-1" charset="0"/>
                <a:ea typeface="DejaVu LGC Sans" charset="0"/>
                <a:cs typeface="DejaVu LGC Sans" charset="0"/>
              </a:rPr>
              <a:t>(</a:t>
            </a:r>
            <a:r>
              <a:rPr kumimoji="0" lang="en-GB" sz="3200" baseline="0" dirty="0" smtClean="0">
                <a:solidFill>
                  <a:srgbClr val="0000FF"/>
                </a:solidFill>
                <a:latin typeface="Times New Roman" pitchFamily="-1" charset="0"/>
                <a:ea typeface="DejaVu LGC Sans" charset="0"/>
                <a:cs typeface="DejaVu LGC Sans" charset="0"/>
              </a:rPr>
              <a:t>JMA, HIRLAM and WRF)</a:t>
            </a:r>
            <a:endParaRPr kumimoji="0" lang="en-GB" sz="3200" baseline="0" dirty="0">
              <a:solidFill>
                <a:srgbClr val="FF0000"/>
              </a:solidFill>
              <a:latin typeface="Times New Roman" pitchFamily="-1" charset="0"/>
              <a:ea typeface="DejaVu LGC Sans" charset="0"/>
              <a:cs typeface="DejaVu LGC Sans" charset="0"/>
            </a:endParaRPr>
          </a:p>
        </p:txBody>
      </p:sp>
      <p:sp>
        <p:nvSpPr>
          <p:cNvPr id="146436" name="Rectangle 3"/>
          <p:cNvSpPr>
            <a:spLocks noChangeArrowheads="1"/>
          </p:cNvSpPr>
          <p:nvPr/>
        </p:nvSpPr>
        <p:spPr bwMode="auto">
          <a:xfrm>
            <a:off x="457200" y="1905000"/>
            <a:ext cx="8458200" cy="5410200"/>
          </a:xfrm>
          <a:prstGeom prst="rect">
            <a:avLst/>
          </a:prstGeom>
          <a:noFill/>
          <a:ln w="9525">
            <a:noFill/>
            <a:round/>
            <a:headEnd/>
            <a:tailEnd/>
          </a:ln>
        </p:spPr>
        <p:txBody>
          <a:bodyPr lIns="90000" tIns="46800" rIns="90000" bIns="46800">
            <a:prstTxWarp prst="textNoShape">
              <a:avLst/>
            </a:prstTxWarp>
          </a:bodyPr>
          <a:lstStyle/>
          <a:p>
            <a:pPr marL="327025" indent="-327025" defTabSz="457200" latinLnBrk="0">
              <a:spcBef>
                <a:spcPts val="700"/>
              </a:spcBef>
              <a:buClr>
                <a:srgbClr val="000000"/>
              </a:buClr>
              <a:buSzPct val="100000"/>
              <a:buFont typeface="Times New Roman" pitchFamily="-1" charset="0"/>
              <a:buNone/>
              <a:tabLst>
                <a:tab pos="327025" algn="l"/>
                <a:tab pos="784225" algn="l"/>
                <a:tab pos="1241425" algn="l"/>
                <a:tab pos="1698625" algn="l"/>
                <a:tab pos="2155825" algn="l"/>
                <a:tab pos="2613025" algn="l"/>
                <a:tab pos="3070225" algn="l"/>
                <a:tab pos="3527425" algn="l"/>
                <a:tab pos="3984625" algn="l"/>
                <a:tab pos="4441825" algn="l"/>
                <a:tab pos="4899025" algn="l"/>
                <a:tab pos="5356225" algn="l"/>
                <a:tab pos="5813425" algn="l"/>
                <a:tab pos="6270625" algn="l"/>
                <a:tab pos="6727825" algn="l"/>
                <a:tab pos="7185025" algn="l"/>
                <a:tab pos="7642225" algn="l"/>
                <a:tab pos="8099425" algn="l"/>
                <a:tab pos="8556625" algn="l"/>
                <a:tab pos="9013825" algn="l"/>
                <a:tab pos="9471025" algn="l"/>
              </a:tabLst>
            </a:pPr>
            <a:r>
              <a:rPr kumimoji="0" lang="en-GB" sz="2400" b="0" baseline="0" dirty="0">
                <a:solidFill>
                  <a:srgbClr val="000000"/>
                </a:solidFill>
                <a:latin typeface="Times New Roman" pitchFamily="-1" charset="0"/>
                <a:ea typeface="DejaVu LGC Sans" charset="0"/>
                <a:cs typeface="DejaVu LGC Sans" charset="0"/>
              </a:rPr>
              <a:t>1) Introduce the LBCs at the end of the data assimilation window as assimilation control variables (full model state = double size control vector</a:t>
            </a:r>
            <a:r>
              <a:rPr kumimoji="0" lang="en-GB" sz="2400" b="0" baseline="0" dirty="0" smtClean="0">
                <a:solidFill>
                  <a:srgbClr val="000000"/>
                </a:solidFill>
                <a:latin typeface="Times New Roman" pitchFamily="-1" charset="0"/>
                <a:ea typeface="DejaVu LGC Sans" charset="0"/>
                <a:cs typeface="DejaVu LGC Sans" charset="0"/>
              </a:rPr>
              <a:t>)</a:t>
            </a:r>
          </a:p>
          <a:p>
            <a:pPr marL="327025" indent="-327025" defTabSz="457200" latinLnBrk="0">
              <a:spcBef>
                <a:spcPts val="700"/>
              </a:spcBef>
              <a:buClr>
                <a:srgbClr val="000000"/>
              </a:buClr>
              <a:buSzPct val="100000"/>
              <a:buFont typeface="Times New Roman" pitchFamily="-1" charset="0"/>
              <a:buNone/>
              <a:tabLst>
                <a:tab pos="327025" algn="l"/>
                <a:tab pos="784225" algn="l"/>
                <a:tab pos="1241425" algn="l"/>
                <a:tab pos="1698625" algn="l"/>
                <a:tab pos="2155825" algn="l"/>
                <a:tab pos="2613025" algn="l"/>
                <a:tab pos="3070225" algn="l"/>
                <a:tab pos="3527425" algn="l"/>
                <a:tab pos="3984625" algn="l"/>
                <a:tab pos="4441825" algn="l"/>
                <a:tab pos="4899025" algn="l"/>
                <a:tab pos="5356225" algn="l"/>
                <a:tab pos="5813425" algn="l"/>
                <a:tab pos="6270625" algn="l"/>
                <a:tab pos="6727825" algn="l"/>
                <a:tab pos="7185025" algn="l"/>
                <a:tab pos="7642225" algn="l"/>
                <a:tab pos="8099425" algn="l"/>
                <a:tab pos="8556625" algn="l"/>
                <a:tab pos="9013825" algn="l"/>
                <a:tab pos="9471025" algn="l"/>
              </a:tabLst>
            </a:pPr>
            <a:r>
              <a:rPr kumimoji="0" lang="en-GB" sz="2400" b="0" baseline="0" dirty="0">
                <a:solidFill>
                  <a:srgbClr val="000000"/>
                </a:solidFill>
                <a:latin typeface="Times New Roman" pitchFamily="-1" charset="0"/>
                <a:ea typeface="DejaVu LGC Sans" charset="0"/>
                <a:cs typeface="DejaVu LGC Sans" charset="0"/>
              </a:rPr>
              <a:t>2) Introduce the adjoints of the Davies LBC relaxation scheme and the time interpolation of the LBCs</a:t>
            </a:r>
          </a:p>
          <a:p>
            <a:pPr marL="327025" indent="-327025" defTabSz="457200" latinLnBrk="0">
              <a:spcBef>
                <a:spcPts val="700"/>
              </a:spcBef>
              <a:buClr>
                <a:srgbClr val="000000"/>
              </a:buClr>
              <a:buSzPct val="100000"/>
              <a:buFont typeface="Times New Roman" pitchFamily="-1" charset="0"/>
              <a:buNone/>
              <a:tabLst>
                <a:tab pos="327025" algn="l"/>
                <a:tab pos="784225" algn="l"/>
                <a:tab pos="1241425" algn="l"/>
                <a:tab pos="1698625" algn="l"/>
                <a:tab pos="2155825" algn="l"/>
                <a:tab pos="2613025" algn="l"/>
                <a:tab pos="3070225" algn="l"/>
                <a:tab pos="3527425" algn="l"/>
                <a:tab pos="3984625" algn="l"/>
                <a:tab pos="4441825" algn="l"/>
                <a:tab pos="4899025" algn="l"/>
                <a:tab pos="5356225" algn="l"/>
                <a:tab pos="5813425" algn="l"/>
                <a:tab pos="6270625" algn="l"/>
                <a:tab pos="6727825" algn="l"/>
                <a:tab pos="7185025" algn="l"/>
                <a:tab pos="7642225" algn="l"/>
                <a:tab pos="8099425" algn="l"/>
                <a:tab pos="8556625" algn="l"/>
                <a:tab pos="9013825" algn="l"/>
                <a:tab pos="9471025" algn="l"/>
              </a:tabLst>
            </a:pPr>
            <a:r>
              <a:rPr kumimoji="0" lang="en-GB" sz="2400" b="0" baseline="0" dirty="0">
                <a:solidFill>
                  <a:srgbClr val="000000"/>
                </a:solidFill>
                <a:latin typeface="Times New Roman" pitchFamily="-1" charset="0"/>
                <a:ea typeface="DejaVu LGC Sans" charset="0"/>
                <a:cs typeface="DejaVu LGC Sans" charset="0"/>
              </a:rPr>
              <a:t>3) Introduce a “smoothing and balancing” constraint for the LBCs into the cost function to be minimized</a:t>
            </a:r>
            <a:r>
              <a:rPr kumimoji="0" lang="en-GB" sz="2400" baseline="0" dirty="0">
                <a:solidFill>
                  <a:srgbClr val="000000"/>
                </a:solidFill>
                <a:latin typeface="Times New Roman" pitchFamily="-1" charset="0"/>
                <a:ea typeface="DejaVu LGC Sans" charset="0"/>
                <a:cs typeface="DejaVu LGC Sans" charset="0"/>
              </a:rPr>
              <a:t> </a:t>
            </a:r>
          </a:p>
          <a:p>
            <a:pPr marL="327025" indent="-327025" defTabSz="457200" latinLnBrk="0">
              <a:lnSpc>
                <a:spcPct val="90000"/>
              </a:lnSpc>
              <a:spcBef>
                <a:spcPts val="700"/>
              </a:spcBef>
              <a:buClr>
                <a:srgbClr val="000000"/>
              </a:buClr>
              <a:buSzPct val="100000"/>
              <a:buFont typeface="Times New Roman" pitchFamily="-1" charset="0"/>
              <a:buNone/>
              <a:tabLst>
                <a:tab pos="327025" algn="l"/>
                <a:tab pos="784225" algn="l"/>
                <a:tab pos="1241425" algn="l"/>
                <a:tab pos="1698625" algn="l"/>
                <a:tab pos="2155825" algn="l"/>
                <a:tab pos="2613025" algn="l"/>
                <a:tab pos="3070225" algn="l"/>
                <a:tab pos="3527425" algn="l"/>
                <a:tab pos="3984625" algn="l"/>
                <a:tab pos="4441825" algn="l"/>
                <a:tab pos="4899025" algn="l"/>
                <a:tab pos="5356225" algn="l"/>
                <a:tab pos="5813425" algn="l"/>
                <a:tab pos="6270625" algn="l"/>
                <a:tab pos="6727825" algn="l"/>
                <a:tab pos="7185025" algn="l"/>
                <a:tab pos="7642225" algn="l"/>
                <a:tab pos="8099425" algn="l"/>
                <a:tab pos="8556625" algn="l"/>
                <a:tab pos="9013825" algn="l"/>
                <a:tab pos="9471025" algn="l"/>
              </a:tabLst>
            </a:pPr>
            <a:r>
              <a:rPr kumimoji="0" lang="en-GB" sz="2400" baseline="0" dirty="0">
                <a:solidFill>
                  <a:srgbClr val="000000"/>
                </a:solidFill>
                <a:latin typeface="Times New Roman" pitchFamily="-1" charset="0"/>
                <a:ea typeface="DejaVu LGC Sans" charset="0"/>
                <a:cs typeface="DejaVu LGC Sans" charset="0"/>
              </a:rPr>
              <a:t>	           </a:t>
            </a:r>
            <a:r>
              <a:rPr kumimoji="0" lang="en-GB" sz="2400" b="0" i="1" baseline="0" dirty="0">
                <a:solidFill>
                  <a:srgbClr val="000000"/>
                </a:solidFill>
                <a:latin typeface="Times New Roman" pitchFamily="-1" charset="0"/>
                <a:ea typeface="DejaVu LGC Sans" charset="0"/>
                <a:cs typeface="DejaVu LGC Sans" charset="0"/>
              </a:rPr>
              <a:t>J = J</a:t>
            </a:r>
            <a:r>
              <a:rPr kumimoji="0" lang="en-GB" sz="2400" b="0" i="1" baseline="-25000" dirty="0">
                <a:solidFill>
                  <a:srgbClr val="000000"/>
                </a:solidFill>
                <a:latin typeface="Times New Roman" pitchFamily="-1" charset="0"/>
                <a:ea typeface="DejaVu LGC Sans" charset="0"/>
                <a:cs typeface="DejaVu LGC Sans" charset="0"/>
              </a:rPr>
              <a:t>b </a:t>
            </a:r>
            <a:r>
              <a:rPr kumimoji="0" lang="en-GB" sz="2400" b="0" i="1" baseline="0" dirty="0">
                <a:solidFill>
                  <a:srgbClr val="000000"/>
                </a:solidFill>
                <a:latin typeface="Times New Roman" pitchFamily="-1" charset="0"/>
                <a:ea typeface="DejaVu LGC Sans" charset="0"/>
                <a:cs typeface="DejaVu LGC Sans" charset="0"/>
              </a:rPr>
              <a:t>+ J</a:t>
            </a:r>
            <a:r>
              <a:rPr kumimoji="0" lang="en-GB" sz="2400" b="0" i="1" baseline="-25000" dirty="0">
                <a:solidFill>
                  <a:srgbClr val="000000"/>
                </a:solidFill>
                <a:latin typeface="Times New Roman" pitchFamily="-1" charset="0"/>
                <a:ea typeface="DejaVu LGC Sans" charset="0"/>
                <a:cs typeface="DejaVu LGC Sans" charset="0"/>
              </a:rPr>
              <a:t>o </a:t>
            </a:r>
            <a:r>
              <a:rPr kumimoji="0" lang="en-GB" sz="2400" b="0" i="1" baseline="0" dirty="0">
                <a:solidFill>
                  <a:srgbClr val="000000"/>
                </a:solidFill>
                <a:latin typeface="Times New Roman" pitchFamily="-1" charset="0"/>
                <a:ea typeface="DejaVu LGC Sans" charset="0"/>
                <a:cs typeface="DejaVu LGC Sans" charset="0"/>
              </a:rPr>
              <a:t>+ J</a:t>
            </a:r>
            <a:r>
              <a:rPr kumimoji="0" lang="en-GB" sz="2400" b="0" i="1" baseline="-25000" dirty="0">
                <a:solidFill>
                  <a:srgbClr val="000000"/>
                </a:solidFill>
                <a:latin typeface="Times New Roman" pitchFamily="-1" charset="0"/>
                <a:ea typeface="DejaVu LGC Sans" charset="0"/>
                <a:cs typeface="DejaVu LGC Sans" charset="0"/>
              </a:rPr>
              <a:t>c</a:t>
            </a:r>
            <a:r>
              <a:rPr kumimoji="0" lang="en-GB" sz="2400" b="0" i="1" baseline="0" dirty="0">
                <a:solidFill>
                  <a:srgbClr val="000000"/>
                </a:solidFill>
                <a:latin typeface="Times New Roman" pitchFamily="-1" charset="0"/>
                <a:ea typeface="DejaVu LGC Sans" charset="0"/>
                <a:cs typeface="DejaVu LGC Sans" charset="0"/>
              </a:rPr>
              <a:t> + J</a:t>
            </a:r>
            <a:r>
              <a:rPr kumimoji="0" lang="en-GB" sz="2400" b="0" i="1" baseline="-25000" dirty="0">
                <a:solidFill>
                  <a:srgbClr val="000000"/>
                </a:solidFill>
                <a:latin typeface="Times New Roman" pitchFamily="-1" charset="0"/>
                <a:ea typeface="DejaVu LGC Sans" charset="0"/>
                <a:cs typeface="DejaVu LGC Sans" charset="0"/>
              </a:rPr>
              <a:t>lbc</a:t>
            </a:r>
            <a:endParaRPr kumimoji="0" lang="en-GB" sz="2400" baseline="-25000" dirty="0">
              <a:solidFill>
                <a:srgbClr val="000000"/>
              </a:solidFill>
              <a:latin typeface="Times New Roman" pitchFamily="-1" charset="0"/>
              <a:ea typeface="DejaVu LGC Sans" charset="0"/>
              <a:cs typeface="DejaVu LGC Sans" charset="0"/>
            </a:endParaRPr>
          </a:p>
          <a:p>
            <a:pPr marL="327025" indent="-327025" defTabSz="457200" latinLnBrk="0">
              <a:lnSpc>
                <a:spcPct val="90000"/>
              </a:lnSpc>
              <a:spcBef>
                <a:spcPts val="700"/>
              </a:spcBef>
              <a:buClr>
                <a:srgbClr val="000000"/>
              </a:buClr>
              <a:buSzPct val="100000"/>
              <a:buFont typeface="Times New Roman" pitchFamily="-1" charset="0"/>
              <a:buNone/>
              <a:tabLst>
                <a:tab pos="327025" algn="l"/>
                <a:tab pos="784225" algn="l"/>
                <a:tab pos="1241425" algn="l"/>
                <a:tab pos="1698625" algn="l"/>
                <a:tab pos="2155825" algn="l"/>
                <a:tab pos="2613025" algn="l"/>
                <a:tab pos="3070225" algn="l"/>
                <a:tab pos="3527425" algn="l"/>
                <a:tab pos="3984625" algn="l"/>
                <a:tab pos="4441825" algn="l"/>
                <a:tab pos="4899025" algn="l"/>
                <a:tab pos="5356225" algn="l"/>
                <a:tab pos="5813425" algn="l"/>
                <a:tab pos="6270625" algn="l"/>
                <a:tab pos="6727825" algn="l"/>
                <a:tab pos="7185025" algn="l"/>
                <a:tab pos="7642225" algn="l"/>
                <a:tab pos="8099425" algn="l"/>
                <a:tab pos="8556625" algn="l"/>
                <a:tab pos="9013825" algn="l"/>
                <a:tab pos="9471025" algn="l"/>
              </a:tabLst>
            </a:pPr>
            <a:r>
              <a:rPr kumimoji="0" lang="en-GB" sz="2400" b="0" baseline="0" dirty="0">
                <a:solidFill>
                  <a:srgbClr val="000000"/>
                </a:solidFill>
                <a:latin typeface="Times New Roman" pitchFamily="-1" charset="0"/>
                <a:ea typeface="DejaVu LGC Sans" charset="0"/>
                <a:cs typeface="DejaVu LGC Sans" charset="0"/>
              </a:rPr>
              <a:t>where</a:t>
            </a:r>
            <a:endParaRPr kumimoji="0" lang="en-GB" sz="2400" baseline="0" dirty="0">
              <a:solidFill>
                <a:srgbClr val="000000"/>
              </a:solidFill>
              <a:latin typeface="Times New Roman" pitchFamily="-1" charset="0"/>
              <a:ea typeface="DejaVu LGC Sans" charset="0"/>
              <a:cs typeface="DejaVu LGC Sans" charset="0"/>
            </a:endParaRPr>
          </a:p>
        </p:txBody>
      </p:sp>
      <p:graphicFrame>
        <p:nvGraphicFramePr>
          <p:cNvPr id="146434" name="Object 2"/>
          <p:cNvGraphicFramePr>
            <a:graphicFrameLocks noChangeAspect="1"/>
          </p:cNvGraphicFramePr>
          <p:nvPr/>
        </p:nvGraphicFramePr>
        <p:xfrm>
          <a:off x="1600200" y="5334000"/>
          <a:ext cx="4202113" cy="787400"/>
        </p:xfrm>
        <a:graphic>
          <a:graphicData uri="http://schemas.openxmlformats.org/presentationml/2006/ole">
            <p:oleObj spid="_x0000_s146434" name="Equation" r:id="rId4" imgW="2108200" imgH="393700" progId="">
              <p:embed/>
            </p:oleObj>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1.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rcRect l="11765" t="31818" r="11765" b="25909"/>
              <a:stretch>
                <a:fillRect/>
              </a:stretch>
            </p:blipFill>
          </mc:Choice>
          <mc:Fallback>
            <p:blipFill>
              <a:blip r:embed="rId3"/>
              <a:srcRect l="11765" t="31818" r="11765" b="25909"/>
              <a:stretch>
                <a:fillRect/>
              </a:stretch>
            </p:blipFill>
          </mc:Fallback>
        </mc:AlternateContent>
        <p:spPr>
          <a:xfrm>
            <a:off x="381000" y="304800"/>
            <a:ext cx="8320976" cy="5953021"/>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838200" y="533400"/>
            <a:ext cx="7772400" cy="838200"/>
          </a:xfrm>
        </p:spPr>
        <p:txBody>
          <a:bodyPr/>
          <a:lstStyle/>
          <a:p>
            <a:pPr eaLnBrk="1" hangingPunct="1"/>
            <a:r>
              <a:rPr lang="en-US">
                <a:solidFill>
                  <a:srgbClr val="FF0000"/>
                </a:solidFill>
              </a:rPr>
              <a:t>Why regional?</a:t>
            </a:r>
            <a:endParaRPr lang="en-US"/>
          </a:p>
        </p:txBody>
      </p:sp>
      <p:sp>
        <p:nvSpPr>
          <p:cNvPr id="2025475" name="Rectangle 3"/>
          <p:cNvSpPr>
            <a:spLocks noGrp="1" noChangeArrowheads="1"/>
          </p:cNvSpPr>
          <p:nvPr>
            <p:ph type="subTitle" idx="1"/>
          </p:nvPr>
        </p:nvSpPr>
        <p:spPr>
          <a:xfrm>
            <a:off x="1295400" y="1371600"/>
            <a:ext cx="6705600" cy="4419600"/>
          </a:xfrm>
        </p:spPr>
        <p:txBody>
          <a:bodyPr/>
          <a:lstStyle/>
          <a:p>
            <a:pPr marL="609600" indent="-609600" algn="l" eaLnBrk="1" hangingPunct="1">
              <a:buFontTx/>
              <a:buChar char="•"/>
            </a:pPr>
            <a:r>
              <a:rPr lang="en-US" sz="2800" dirty="0"/>
              <a:t>High resolution model</a:t>
            </a:r>
          </a:p>
          <a:p>
            <a:pPr marL="609600" indent="-609600" algn="l" eaLnBrk="1" hangingPunct="1">
              <a:buFontTx/>
              <a:buChar char="•"/>
            </a:pPr>
            <a:r>
              <a:rPr lang="en-US" sz="2800" dirty="0"/>
              <a:t>Regional observation network</a:t>
            </a:r>
          </a:p>
          <a:p>
            <a:pPr marL="609600" indent="-609600" algn="l" eaLnBrk="1" hangingPunct="1">
              <a:buFontTx/>
              <a:buChar char="•"/>
            </a:pPr>
            <a:r>
              <a:rPr lang="en-US" sz="2800" dirty="0"/>
              <a:t>Radar data and other high resolution observing </a:t>
            </a:r>
            <a:r>
              <a:rPr lang="en-US" sz="2800" dirty="0" smtClean="0"/>
              <a:t>systems (including satellites)</a:t>
            </a:r>
          </a:p>
          <a:p>
            <a:pPr marL="609600" indent="-609600" algn="l" eaLnBrk="1" hangingPunct="1">
              <a:buFontTx/>
              <a:buChar char="•"/>
            </a:pPr>
            <a:r>
              <a:rPr lang="en-US" sz="2800" dirty="0"/>
              <a:t>Cloud- and precipitation-affected satellite observations</a:t>
            </a:r>
          </a:p>
          <a:p>
            <a:pPr marL="609600" indent="-609600" algn="l" eaLnBrk="1" hangingPunct="1">
              <a:buFontTx/>
              <a:buChar char="•"/>
            </a:pPr>
            <a:r>
              <a:rPr lang="en-US" sz="2800" dirty="0"/>
              <a:t>Model </a:t>
            </a:r>
            <a:r>
              <a:rPr lang="en-US" sz="2800" b="1" dirty="0"/>
              <a:t>B</a:t>
            </a:r>
            <a:r>
              <a:rPr lang="en-US" sz="2800" dirty="0"/>
              <a:t> with only regional balance considerations, e.g. tropical </a:t>
            </a:r>
            <a:r>
              <a:rPr lang="en-US" sz="2800" b="1" dirty="0"/>
              <a:t>B</a:t>
            </a:r>
            <a:endParaRPr lang="en-US" sz="2800" dirty="0"/>
          </a:p>
          <a:p>
            <a:pPr marL="609600" indent="-609600" algn="l" eaLnBrk="1" hangingPunct="1">
              <a:buFontTx/>
              <a:buChar char="•"/>
            </a:pPr>
            <a:r>
              <a:rPr lang="en-US" sz="2800" dirty="0"/>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2547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2547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2547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2547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2547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2547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547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2.pdf"/>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rcRect l="11765" t="31818" r="11765" b="25909"/>
              <a:stretch>
                <a:fillRect/>
              </a:stretch>
            </p:blipFill>
          </mc:Choice>
          <mc:Fallback>
            <p:blipFill>
              <a:blip r:embed="rId3"/>
              <a:srcRect l="11765" t="31818" r="11765" b="25909"/>
              <a:stretch>
                <a:fillRect/>
              </a:stretch>
            </p:blipFill>
          </mc:Fallback>
        </mc:AlternateContent>
        <p:spPr>
          <a:xfrm>
            <a:off x="381000" y="228600"/>
            <a:ext cx="8320976" cy="5952782"/>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p:txBody>
          <a:bodyPr lIns="90000" tIns="46800" rIns="90000" bIns="46800"/>
          <a:lstStyle/>
          <a:p>
            <a:pPr defTabSz="457200" eaLnBrk="1" hangingPunct="1">
              <a:buClr>
                <a:srgbClr val="FF0000"/>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0000FF"/>
                </a:solidFill>
              </a:rPr>
              <a:t>Problems with Control of LBC</a:t>
            </a:r>
            <a:endParaRPr lang="en-GB" sz="3200" b="1">
              <a:solidFill>
                <a:srgbClr val="FF0000"/>
              </a:solidFill>
            </a:endParaRPr>
          </a:p>
        </p:txBody>
      </p:sp>
      <p:sp>
        <p:nvSpPr>
          <p:cNvPr id="154627" name="Rectangle 3"/>
          <p:cNvSpPr>
            <a:spLocks noGrp="1" noChangeArrowheads="1"/>
          </p:cNvSpPr>
          <p:nvPr>
            <p:ph type="body" idx="1"/>
          </p:nvPr>
        </p:nvSpPr>
        <p:spPr/>
        <p:txBody>
          <a:bodyPr lIns="90000" tIns="46800" rIns="90000" bIns="46800"/>
          <a:lstStyle/>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t>Double the control vector length</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t>Pre-conditioning; LBC_0h and LBC_6h are correlated</a:t>
            </a:r>
          </a:p>
          <a:p>
            <a:pPr marL="327025" indent="-327025" defTabSz="457200" eaLnBrk="1" hangingPunct="1">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a:t>Relative weights for </a:t>
            </a:r>
            <a:r>
              <a:rPr lang="en-GB" i="1"/>
              <a:t>J</a:t>
            </a:r>
            <a:r>
              <a:rPr lang="en-GB" i="1" baseline="-25000"/>
              <a:t>b</a:t>
            </a:r>
            <a:r>
              <a:rPr lang="en-GB"/>
              <a:t> and </a:t>
            </a:r>
            <a:r>
              <a:rPr lang="en-GB" i="1"/>
              <a:t>J</a:t>
            </a:r>
            <a:r>
              <a:rPr lang="en-GB" i="1" baseline="-25000"/>
              <a:t>lbc</a:t>
            </a:r>
            <a:r>
              <a:rPr lang="en-GB"/>
              <a:t>?? </a:t>
            </a:r>
          </a:p>
          <a:p>
            <a:pPr marL="327025" indent="-327025"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p>
          <a:p>
            <a:pPr marL="327025" indent="-327025" defTabSz="457200" eaLnBrk="1" hangingPunct="1">
              <a:buFontTx/>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762000" y="533400"/>
            <a:ext cx="7758113" cy="990600"/>
          </a:xfrm>
        </p:spPr>
        <p:txBody>
          <a:bodyPr lIns="0" tIns="0" rIns="0" bIns="0"/>
          <a:lstStyle/>
          <a:p>
            <a:pPr defTabSz="457200" eaLnBrk="1" hangingPunct="1">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dirty="0" smtClean="0">
                <a:solidFill>
                  <a:srgbClr val="0000FF"/>
                </a:solidFill>
              </a:rPr>
              <a:t>Control of “larger” horizontal scales in regional 4D-Var</a:t>
            </a:r>
            <a:br>
              <a:rPr lang="en-GB" sz="3200" b="1" dirty="0" smtClean="0">
                <a:solidFill>
                  <a:srgbClr val="0000FF"/>
                </a:solidFill>
              </a:rPr>
            </a:br>
            <a:r>
              <a:rPr lang="en-US" sz="2800" dirty="0" smtClean="0"/>
              <a:t>Per Dahlgren and Nils Gustafsson</a:t>
            </a:r>
            <a:r>
              <a:rPr lang="en-GB" sz="3200" b="1" dirty="0" smtClean="0">
                <a:solidFill>
                  <a:srgbClr val="0000FF"/>
                </a:solidFill>
              </a:rPr>
              <a:t/>
            </a:r>
            <a:br>
              <a:rPr lang="en-GB" sz="3200" b="1" dirty="0" smtClean="0">
                <a:solidFill>
                  <a:srgbClr val="0000FF"/>
                </a:solidFill>
              </a:rPr>
            </a:br>
            <a:endParaRPr lang="en-GB" sz="3200" b="1" dirty="0">
              <a:solidFill>
                <a:srgbClr val="FF0000"/>
              </a:solidFill>
            </a:endParaRPr>
          </a:p>
        </p:txBody>
      </p:sp>
      <p:sp>
        <p:nvSpPr>
          <p:cNvPr id="156675" name="Text Box 3"/>
          <p:cNvSpPr txBox="1">
            <a:spLocks noChangeArrowheads="1"/>
          </p:cNvSpPr>
          <p:nvPr/>
        </p:nvSpPr>
        <p:spPr bwMode="auto">
          <a:xfrm>
            <a:off x="685800" y="1600200"/>
            <a:ext cx="8229600" cy="4908550"/>
          </a:xfrm>
          <a:prstGeom prst="rect">
            <a:avLst/>
          </a:prstGeom>
          <a:noFill/>
          <a:ln w="9525">
            <a:noFill/>
            <a:round/>
            <a:headEnd/>
            <a:tailEnd/>
          </a:ln>
        </p:spPr>
        <p:txBody>
          <a:bodyPr lIns="90000" tIns="45000" rIns="90000" bIns="45000">
            <a:prstTxWarp prst="textNoShape">
              <a:avLst/>
            </a:prstTxWarp>
          </a:bodyPr>
          <a:lstStyle/>
          <a:p>
            <a:pPr marL="457200" indent="-457200" defTabSz="457200" latinLnBrk="0">
              <a:lnSpc>
                <a:spcPct val="113000"/>
              </a:lnSpc>
              <a:buClr>
                <a:srgbClr val="000000"/>
              </a:buClr>
              <a:buSzPct val="100000"/>
              <a:buFont typeface="Arial" pitchFamily="-1"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baseline="0" dirty="0">
                <a:solidFill>
                  <a:srgbClr val="000000"/>
                </a:solidFill>
                <a:latin typeface="Times New Roman" pitchFamily="-1" charset="0"/>
                <a:ea typeface="DejaVu LGC Sans" charset="0"/>
                <a:cs typeface="DejaVu LGC Sans" charset="0"/>
              </a:rPr>
              <a:t>There are difficulties to handle larger horizontal scales in regional 4D-Var</a:t>
            </a:r>
          </a:p>
          <a:p>
            <a:pPr marL="457200" indent="-457200" defTabSz="457200" latinLnBrk="0">
              <a:lnSpc>
                <a:spcPct val="113000"/>
              </a:lnSpc>
              <a:buClr>
                <a:srgbClr val="000000"/>
              </a:buClr>
              <a:buSzPct val="100000"/>
              <a:buFont typeface="Arial" pitchFamily="-1"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baseline="0" dirty="0">
                <a:solidFill>
                  <a:srgbClr val="000000"/>
                </a:solidFill>
                <a:latin typeface="Times New Roman" pitchFamily="-1" charset="0"/>
                <a:ea typeface="DejaVu LGC Sans" charset="0"/>
                <a:cs typeface="DejaVu LGC Sans" charset="0"/>
              </a:rPr>
              <a:t>Observations inside a small domain may not provide information on larger horizontal scales</a:t>
            </a:r>
          </a:p>
          <a:p>
            <a:pPr marL="457200" indent="-457200" defTabSz="457200" latinLnBrk="0">
              <a:lnSpc>
                <a:spcPct val="113000"/>
              </a:lnSpc>
              <a:buClr>
                <a:srgbClr val="000000"/>
              </a:buClr>
              <a:buSzPct val="100000"/>
              <a:buFont typeface="Arial" pitchFamily="-1"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baseline="0" dirty="0">
                <a:solidFill>
                  <a:srgbClr val="000000"/>
                </a:solidFill>
                <a:latin typeface="Times New Roman" pitchFamily="-1" charset="0"/>
                <a:ea typeface="DejaVu LGC Sans" charset="0"/>
                <a:cs typeface="DejaVu LGC Sans" charset="0"/>
              </a:rPr>
              <a:t>The assimilation basis functions (via the background error constraint) may not represent larger scales properly .</a:t>
            </a:r>
          </a:p>
          <a:p>
            <a:pPr marL="457200" indent="-457200" defTabSz="457200" latinLnBrk="0">
              <a:lnSpc>
                <a:spcPct val="113000"/>
              </a:lnSpc>
              <a:buClr>
                <a:srgbClr val="000000"/>
              </a:buClr>
              <a:buSzPct val="100000"/>
              <a:buFont typeface="Arial" pitchFamily="-1"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baseline="0" dirty="0">
                <a:solidFill>
                  <a:srgbClr val="000000"/>
                </a:solidFill>
                <a:latin typeface="Times New Roman" pitchFamily="-1" charset="0"/>
                <a:ea typeface="DejaVu LGC Sans" charset="0"/>
                <a:cs typeface="DejaVu LGC Sans" charset="0"/>
              </a:rPr>
              <a:t>Possibilities</a:t>
            </a:r>
            <a:r>
              <a:rPr kumimoji="0" lang="en-GB" sz="2000" b="0" baseline="0" dirty="0" smtClean="0">
                <a:solidFill>
                  <a:srgbClr val="000000"/>
                </a:solidFill>
                <a:latin typeface="Times New Roman" pitchFamily="-1" charset="0"/>
                <a:ea typeface="DejaVu LGC Sans" charset="0"/>
                <a:cs typeface="DejaVu LGC Sans" charset="0"/>
              </a:rPr>
              <a:t> in handling </a:t>
            </a:r>
            <a:r>
              <a:rPr kumimoji="0" lang="en-GB" sz="2000" b="0" baseline="0" dirty="0">
                <a:solidFill>
                  <a:srgbClr val="000000"/>
                </a:solidFill>
                <a:latin typeface="Times New Roman" pitchFamily="-1" charset="0"/>
                <a:ea typeface="DejaVu LGC Sans" charset="0"/>
                <a:cs typeface="DejaVu LGC Sans" charset="0"/>
              </a:rPr>
              <a:t>the larger horizontal scales:</a:t>
            </a:r>
          </a:p>
          <a:p>
            <a:pPr marL="914400" lvl="1" indent="-457200" defTabSz="457200" latinLnBrk="0">
              <a:lnSpc>
                <a:spcPct val="113000"/>
              </a:lnSpc>
              <a:buClr>
                <a:srgbClr val="000000"/>
              </a:buClr>
              <a:buSzPct val="100000"/>
              <a:buFont typeface="Arial" pitchFamily="-1"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baseline="0" dirty="0">
                <a:solidFill>
                  <a:srgbClr val="000000"/>
                </a:solidFill>
                <a:latin typeface="Times New Roman" pitchFamily="-1" charset="0"/>
                <a:ea typeface="DejaVu LGC Sans" charset="0"/>
                <a:cs typeface="DejaVu LGC Sans" charset="0"/>
              </a:rPr>
              <a:t>Via the LBC in the forecast model only; Depending on the cycle for refreshment of LBC, one may miss important advection of information over the LBC</a:t>
            </a:r>
          </a:p>
          <a:p>
            <a:pPr marL="914400" lvl="1" indent="-457200" defTabSz="457200" latinLnBrk="0">
              <a:lnSpc>
                <a:spcPct val="113000"/>
              </a:lnSpc>
              <a:buClr>
                <a:srgbClr val="000000"/>
              </a:buClr>
              <a:buSzPct val="100000"/>
              <a:buFont typeface="Arial" pitchFamily="-1"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baseline="0" dirty="0">
                <a:solidFill>
                  <a:srgbClr val="000000"/>
                </a:solidFill>
                <a:latin typeface="Times New Roman" pitchFamily="-1" charset="0"/>
                <a:ea typeface="DejaVu LGC Sans" charset="0"/>
                <a:cs typeface="DejaVu LGC Sans" charset="0"/>
              </a:rPr>
              <a:t>Via ad hoc techniques for mixing in information from a large scale data assimilation (applied in HIRLAM).</a:t>
            </a:r>
          </a:p>
          <a:p>
            <a:pPr marL="914400" lvl="1" indent="-457200" defTabSz="457200" latinLnBrk="0">
              <a:lnSpc>
                <a:spcPct val="113000"/>
              </a:lnSpc>
              <a:buClr>
                <a:srgbClr val="000000"/>
              </a:buClr>
              <a:buSzPct val="100000"/>
              <a:buFont typeface="Arial" pitchFamily="-1"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baseline="0" dirty="0">
                <a:solidFill>
                  <a:srgbClr val="000000"/>
                </a:solidFill>
                <a:latin typeface="Times New Roman" pitchFamily="-1" charset="0"/>
                <a:ea typeface="DejaVu LGC Sans" charset="0"/>
                <a:cs typeface="DejaVu LGC Sans" charset="0"/>
              </a:rPr>
              <a:t>Via a large scale error constraint - </a:t>
            </a:r>
            <a:r>
              <a:rPr kumimoji="0" lang="en-GB" sz="2000" b="0" i="1" baseline="0" dirty="0">
                <a:solidFill>
                  <a:srgbClr val="000000"/>
                </a:solidFill>
                <a:latin typeface="Times New Roman" pitchFamily="-1" charset="0"/>
                <a:ea typeface="DejaVu LGC Sans" charset="0"/>
                <a:cs typeface="DejaVu LGC Sans" charset="0"/>
              </a:rPr>
              <a:t>J</a:t>
            </a:r>
            <a:r>
              <a:rPr kumimoji="0" lang="en-GB" sz="1800" b="0" i="1" baseline="-33000" dirty="0">
                <a:solidFill>
                  <a:srgbClr val="000000"/>
                </a:solidFill>
                <a:latin typeface="Times New Roman" pitchFamily="-1" charset="0"/>
                <a:ea typeface="DejaVu LGC Sans" charset="0"/>
                <a:cs typeface="DejaVu LGC Sans" charset="0"/>
              </a:rPr>
              <a:t>ls</a:t>
            </a:r>
            <a:r>
              <a:rPr kumimoji="0" lang="en-GB" sz="2000" b="0" baseline="0" dirty="0">
                <a:solidFill>
                  <a:srgbClr val="000000"/>
                </a:solidFill>
                <a:latin typeface="Times New Roman" pitchFamily="-1" charset="0"/>
                <a:ea typeface="DejaVu LGC Sans" charset="0"/>
                <a:cs typeface="DejaVu LGC Sans" charset="0"/>
              </a:rPr>
              <a:t>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2"/>
          <p:cNvSpPr>
            <a:spLocks noGrp="1" noChangeArrowheads="1"/>
          </p:cNvSpPr>
          <p:nvPr>
            <p:ph type="title"/>
          </p:nvPr>
        </p:nvSpPr>
        <p:spPr>
          <a:xfrm>
            <a:off x="685800" y="304800"/>
            <a:ext cx="7773988" cy="717550"/>
          </a:xfrm>
        </p:spPr>
        <p:txBody>
          <a:bodyPr lIns="0" tIns="0" rIns="0" bIns="0"/>
          <a:lstStyle/>
          <a:p>
            <a:pPr defTabSz="457200" eaLnBrk="1" hangingPunct="1">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0000FF"/>
                </a:solidFill>
              </a:rPr>
              <a:t>A large scale error constraint - J</a:t>
            </a:r>
            <a:r>
              <a:rPr lang="en-GB" sz="3200" b="1" baseline="-33000">
                <a:solidFill>
                  <a:srgbClr val="0000FF"/>
                </a:solidFill>
              </a:rPr>
              <a:t>ls</a:t>
            </a:r>
            <a:endParaRPr lang="en-GB" sz="3200" b="1" baseline="-33000">
              <a:solidFill>
                <a:srgbClr val="FF0000"/>
              </a:solidFill>
            </a:endParaRPr>
          </a:p>
        </p:txBody>
      </p:sp>
      <p:sp>
        <p:nvSpPr>
          <p:cNvPr id="158724" name="Text Box 3"/>
          <p:cNvSpPr txBox="1">
            <a:spLocks noChangeArrowheads="1"/>
          </p:cNvSpPr>
          <p:nvPr/>
        </p:nvSpPr>
        <p:spPr bwMode="auto">
          <a:xfrm>
            <a:off x="457200" y="1143000"/>
            <a:ext cx="8229600" cy="1920875"/>
          </a:xfrm>
          <a:prstGeom prst="rect">
            <a:avLst/>
          </a:prstGeom>
          <a:noFill/>
          <a:ln w="9525">
            <a:noFill/>
            <a:round/>
            <a:headEnd/>
            <a:tailEnd/>
          </a:ln>
        </p:spPr>
        <p:txBody>
          <a:bodyPr lIns="90000" tIns="45000" rIns="90000" bIns="45000">
            <a:prstTxWarp prst="textNoShape">
              <a:avLst/>
            </a:prstTxWarp>
          </a:bodyPr>
          <a:lstStyle/>
          <a:p>
            <a:pPr defTabSz="457200" latinLnBrk="0">
              <a:lnSpc>
                <a:spcPct val="93000"/>
              </a:lnSpc>
              <a:buClr>
                <a:srgbClr val="000000"/>
              </a:buClr>
              <a:buSzPct val="100000"/>
              <a:buFont typeface="Times New Roman"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400" b="0" baseline="0" dirty="0">
                <a:solidFill>
                  <a:srgbClr val="000000"/>
                </a:solidFill>
                <a:latin typeface="Times New Roman" pitchFamily="-1" charset="0"/>
                <a:ea typeface="DejaVu LGC Sans" charset="0"/>
                <a:cs typeface="DejaVu LGC Sans" charset="0"/>
              </a:rPr>
              <a:t>Add a large scale constraint </a:t>
            </a:r>
            <a:r>
              <a:rPr kumimoji="0" lang="en-GB" sz="2400" b="0" i="1" baseline="0" dirty="0">
                <a:solidFill>
                  <a:srgbClr val="000000"/>
                </a:solidFill>
                <a:latin typeface="Times New Roman" pitchFamily="-1" charset="0"/>
                <a:ea typeface="DejaVu LGC Sans" charset="0"/>
                <a:cs typeface="DejaVu LGC Sans" charset="0"/>
              </a:rPr>
              <a:t>J</a:t>
            </a:r>
            <a:r>
              <a:rPr kumimoji="0" lang="en-GB" sz="2400" b="0" i="1" baseline="-33000" dirty="0">
                <a:solidFill>
                  <a:srgbClr val="000000"/>
                </a:solidFill>
                <a:latin typeface="Times New Roman" pitchFamily="-1" charset="0"/>
                <a:ea typeface="DejaVu LGC Sans" charset="0"/>
                <a:cs typeface="DejaVu LGC Sans" charset="0"/>
              </a:rPr>
              <a:t>ls</a:t>
            </a:r>
            <a:r>
              <a:rPr kumimoji="0" lang="en-GB" sz="2400" b="0" baseline="0" dirty="0">
                <a:solidFill>
                  <a:srgbClr val="000000"/>
                </a:solidFill>
                <a:latin typeface="Times New Roman" pitchFamily="-1" charset="0"/>
                <a:ea typeface="DejaVu LGC Sans" charset="0"/>
                <a:cs typeface="DejaVu LGC Sans" charset="0"/>
              </a:rPr>
              <a:t> to the regional 4D-Var cost function:</a:t>
            </a:r>
          </a:p>
          <a:p>
            <a:pPr algn="ctr" defTabSz="457200" latinLnBrk="0">
              <a:lnSpc>
                <a:spcPct val="93000"/>
              </a:lnSpc>
              <a:buClr>
                <a:srgbClr val="000000"/>
              </a:buClr>
              <a:buSzPct val="100000"/>
              <a:buFont typeface="Times New Roman"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400" b="0" i="1" baseline="0" dirty="0">
                <a:solidFill>
                  <a:srgbClr val="000000"/>
                </a:solidFill>
                <a:latin typeface="Times New Roman" pitchFamily="-1" charset="0"/>
                <a:ea typeface="DejaVu LGC Sans" charset="0"/>
                <a:cs typeface="DejaVu LGC Sans" charset="0"/>
              </a:rPr>
              <a:t>J = J</a:t>
            </a:r>
            <a:r>
              <a:rPr kumimoji="0" lang="en-GB" sz="2400" b="0" i="1" baseline="-33000" dirty="0">
                <a:solidFill>
                  <a:srgbClr val="000000"/>
                </a:solidFill>
                <a:latin typeface="Times New Roman" pitchFamily="-1" charset="0"/>
                <a:ea typeface="DejaVu LGC Sans" charset="0"/>
                <a:cs typeface="DejaVu LGC Sans" charset="0"/>
              </a:rPr>
              <a:t>b</a:t>
            </a:r>
            <a:r>
              <a:rPr kumimoji="0" lang="en-GB" sz="2400" b="0" i="1" baseline="0" dirty="0">
                <a:solidFill>
                  <a:srgbClr val="000000"/>
                </a:solidFill>
                <a:latin typeface="Times New Roman" pitchFamily="-1" charset="0"/>
                <a:ea typeface="DejaVu LGC Sans" charset="0"/>
                <a:cs typeface="DejaVu LGC Sans" charset="0"/>
              </a:rPr>
              <a:t> + J</a:t>
            </a:r>
            <a:r>
              <a:rPr kumimoji="0" lang="en-GB" sz="2400" b="0" i="1" baseline="-33000" dirty="0">
                <a:solidFill>
                  <a:srgbClr val="000000"/>
                </a:solidFill>
                <a:latin typeface="Times New Roman" pitchFamily="-1" charset="0"/>
                <a:ea typeface="DejaVu LGC Sans" charset="0"/>
                <a:cs typeface="DejaVu LGC Sans" charset="0"/>
              </a:rPr>
              <a:t>o</a:t>
            </a:r>
            <a:r>
              <a:rPr kumimoji="0" lang="en-GB" sz="2400" b="0" i="1" baseline="0" dirty="0">
                <a:solidFill>
                  <a:srgbClr val="000000"/>
                </a:solidFill>
                <a:latin typeface="Times New Roman" pitchFamily="-1" charset="0"/>
                <a:ea typeface="DejaVu LGC Sans" charset="0"/>
                <a:cs typeface="DejaVu LGC Sans" charset="0"/>
              </a:rPr>
              <a:t> + J</a:t>
            </a:r>
            <a:r>
              <a:rPr kumimoji="0" lang="en-GB" sz="2400" b="0" i="1" baseline="-33000" dirty="0">
                <a:solidFill>
                  <a:srgbClr val="000000"/>
                </a:solidFill>
                <a:latin typeface="Times New Roman" pitchFamily="-1" charset="0"/>
                <a:ea typeface="DejaVu LGC Sans" charset="0"/>
                <a:cs typeface="DejaVu LGC Sans" charset="0"/>
              </a:rPr>
              <a:t>c</a:t>
            </a:r>
            <a:r>
              <a:rPr kumimoji="0" lang="en-GB" sz="2400" b="0" i="1" baseline="0" dirty="0">
                <a:solidFill>
                  <a:srgbClr val="000000"/>
                </a:solidFill>
                <a:latin typeface="Times New Roman" pitchFamily="-1" charset="0"/>
                <a:ea typeface="DejaVu LGC Sans" charset="0"/>
                <a:cs typeface="DejaVu LGC Sans" charset="0"/>
              </a:rPr>
              <a:t> + J</a:t>
            </a:r>
            <a:r>
              <a:rPr kumimoji="0" lang="en-GB" sz="2400" b="0" i="1" baseline="-33000" dirty="0">
                <a:solidFill>
                  <a:srgbClr val="000000"/>
                </a:solidFill>
                <a:latin typeface="Times New Roman" pitchFamily="-1" charset="0"/>
                <a:ea typeface="DejaVu LGC Sans" charset="0"/>
                <a:cs typeface="DejaVu LGC Sans" charset="0"/>
              </a:rPr>
              <a:t>lbc</a:t>
            </a:r>
            <a:r>
              <a:rPr kumimoji="0" lang="en-GB" sz="2400" b="0" i="1" baseline="0" dirty="0">
                <a:solidFill>
                  <a:srgbClr val="000000"/>
                </a:solidFill>
                <a:latin typeface="Times New Roman" pitchFamily="-1" charset="0"/>
                <a:ea typeface="DejaVu LGC Sans" charset="0"/>
                <a:cs typeface="DejaVu LGC Sans" charset="0"/>
              </a:rPr>
              <a:t> + J</a:t>
            </a:r>
            <a:r>
              <a:rPr kumimoji="0" lang="en-GB" sz="2400" b="0" i="1" baseline="-33000" dirty="0">
                <a:solidFill>
                  <a:srgbClr val="000000"/>
                </a:solidFill>
                <a:latin typeface="Times New Roman" pitchFamily="-1" charset="0"/>
                <a:ea typeface="DejaVu LGC Sans" charset="0"/>
                <a:cs typeface="DejaVu LGC Sans" charset="0"/>
              </a:rPr>
              <a:t>ls</a:t>
            </a:r>
            <a:endParaRPr kumimoji="0" lang="en-GB" sz="2400" b="0" baseline="-33000" dirty="0">
              <a:solidFill>
                <a:srgbClr val="000000"/>
              </a:solidFill>
              <a:latin typeface="Times New Roman" pitchFamily="-1" charset="0"/>
              <a:ea typeface="DejaVu LGC Sans" charset="0"/>
              <a:cs typeface="DejaVu LGC Sans" charset="0"/>
            </a:endParaRPr>
          </a:p>
          <a:p>
            <a:pPr defTabSz="457200" latinLnBrk="0">
              <a:lnSpc>
                <a:spcPct val="93000"/>
              </a:lnSpc>
              <a:buClr>
                <a:srgbClr val="000000"/>
              </a:buClr>
              <a:buSzPct val="100000"/>
              <a:buFont typeface="Times New Roman"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400" b="0" baseline="0" dirty="0" smtClean="0">
                <a:solidFill>
                  <a:srgbClr val="000000"/>
                </a:solidFill>
                <a:latin typeface="Times New Roman" pitchFamily="-1" charset="0"/>
                <a:ea typeface="DejaVu LGC Sans" charset="0"/>
                <a:cs typeface="DejaVu LGC Sans" charset="0"/>
              </a:rPr>
              <a:t>where</a:t>
            </a:r>
            <a:endParaRPr kumimoji="0" lang="en-GB" sz="2400" b="0" baseline="0" dirty="0">
              <a:solidFill>
                <a:srgbClr val="000000"/>
              </a:solidFill>
              <a:latin typeface="Times New Roman" pitchFamily="-1" charset="0"/>
              <a:ea typeface="DejaVu LGC Sans" charset="0"/>
              <a:cs typeface="DejaVu LGC Sans" charset="0"/>
            </a:endParaRPr>
          </a:p>
        </p:txBody>
      </p:sp>
      <p:sp>
        <p:nvSpPr>
          <p:cNvPr id="158725" name="Text Box 4"/>
          <p:cNvSpPr txBox="1">
            <a:spLocks noChangeArrowheads="1"/>
          </p:cNvSpPr>
          <p:nvPr/>
        </p:nvSpPr>
        <p:spPr bwMode="auto">
          <a:xfrm>
            <a:off x="685800" y="3200400"/>
            <a:ext cx="8458200" cy="2743200"/>
          </a:xfrm>
          <a:prstGeom prst="rect">
            <a:avLst/>
          </a:prstGeom>
          <a:noFill/>
          <a:ln w="9525">
            <a:noFill/>
            <a:round/>
            <a:headEnd/>
            <a:tailEnd/>
          </a:ln>
        </p:spPr>
        <p:txBody>
          <a:bodyPr lIns="90000" tIns="45000" rIns="90000" bIns="45000">
            <a:prstTxWarp prst="textNoShape">
              <a:avLst/>
            </a:prstTxWarp>
          </a:bodyPr>
          <a:lstStyle/>
          <a:p>
            <a:pPr marL="457200" indent="-457200" defTabSz="457200" latinLnBrk="0">
              <a:lnSpc>
                <a:spcPct val="93000"/>
              </a:lnSpc>
              <a:buClr>
                <a:srgbClr val="000000"/>
              </a:buClr>
              <a:buSzPct val="100000"/>
              <a:buFont typeface="Times New Roman" pitchFamily="-1"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baseline="0" dirty="0">
                <a:solidFill>
                  <a:srgbClr val="000000"/>
                </a:solidFill>
                <a:latin typeface="Times New Roman" pitchFamily="-1" charset="0"/>
                <a:ea typeface="DejaVu LGC Sans" charset="0"/>
                <a:cs typeface="DejaVu LGC Sans" charset="0"/>
              </a:rPr>
              <a:t>Has been tried in ALADIN 3D-Var with x</a:t>
            </a:r>
            <a:r>
              <a:rPr kumimoji="0" lang="en-GB" sz="2000" b="0" baseline="-33000" dirty="0">
                <a:solidFill>
                  <a:srgbClr val="000000"/>
                </a:solidFill>
                <a:latin typeface="Times New Roman" pitchFamily="-1" charset="0"/>
                <a:ea typeface="DejaVu LGC Sans" charset="0"/>
                <a:cs typeface="DejaVu LGC Sans" charset="0"/>
              </a:rPr>
              <a:t>ls</a:t>
            </a:r>
            <a:r>
              <a:rPr kumimoji="0" lang="en-GB" sz="2000" b="0" baseline="0" dirty="0">
                <a:solidFill>
                  <a:srgbClr val="000000"/>
                </a:solidFill>
                <a:latin typeface="Times New Roman" pitchFamily="-1" charset="0"/>
                <a:ea typeface="DejaVu LGC Sans" charset="0"/>
                <a:cs typeface="DejaVu LGC Sans" charset="0"/>
              </a:rPr>
              <a:t> being a global </a:t>
            </a:r>
            <a:r>
              <a:rPr kumimoji="0" lang="en-GB" sz="2000" baseline="0" dirty="0">
                <a:solidFill>
                  <a:srgbClr val="000000"/>
                </a:solidFill>
                <a:latin typeface="Times New Roman" pitchFamily="-1" charset="0"/>
                <a:ea typeface="DejaVu LGC Sans" charset="0"/>
                <a:cs typeface="DejaVu LGC Sans" charset="0"/>
              </a:rPr>
              <a:t>analysis</a:t>
            </a:r>
            <a:r>
              <a:rPr kumimoji="0" lang="en-GB" sz="2000" b="0" baseline="0" dirty="0">
                <a:solidFill>
                  <a:srgbClr val="000000"/>
                </a:solidFill>
                <a:latin typeface="Times New Roman" pitchFamily="-1" charset="0"/>
                <a:ea typeface="DejaVu LGC Sans" charset="0"/>
                <a:cs typeface="DejaVu LGC Sans" charset="0"/>
              </a:rPr>
              <a:t> from the same observation time. In this case one needs to, at least in principle, use different observations for the global and regional assimilations</a:t>
            </a:r>
          </a:p>
          <a:p>
            <a:pPr marL="457200" indent="-457200" defTabSz="457200" latinLnBrk="0">
              <a:lnSpc>
                <a:spcPct val="93000"/>
              </a:lnSpc>
              <a:buClr>
                <a:srgbClr val="000000"/>
              </a:buClr>
              <a:buSzPct val="100000"/>
              <a:buFont typeface="Times New Roman" pitchFamily="-1"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GB" sz="2000" b="0" baseline="0" dirty="0">
              <a:solidFill>
                <a:srgbClr val="000000"/>
              </a:solidFill>
              <a:latin typeface="Times New Roman" pitchFamily="-1" charset="0"/>
              <a:ea typeface="DejaVu LGC Sans" charset="0"/>
              <a:cs typeface="DejaVu LGC Sans" charset="0"/>
            </a:endParaRPr>
          </a:p>
          <a:p>
            <a:pPr marL="457200" indent="-457200" defTabSz="457200" latinLnBrk="0">
              <a:lnSpc>
                <a:spcPct val="93000"/>
              </a:lnSpc>
              <a:buClr>
                <a:srgbClr val="000000"/>
              </a:buClr>
              <a:buSzPct val="100000"/>
              <a:buFont typeface="Times New Roman" pitchFamily="-1" charset="0"/>
              <a:buChar cha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baseline="0" dirty="0">
                <a:solidFill>
                  <a:srgbClr val="000000"/>
                </a:solidFill>
                <a:latin typeface="Times New Roman" pitchFamily="-1" charset="0"/>
                <a:ea typeface="DejaVu LGC Sans" charset="0"/>
                <a:cs typeface="DejaVu LGC Sans" charset="0"/>
              </a:rPr>
              <a:t>Is being tried in HIRLAM 4D-Var with x</a:t>
            </a:r>
            <a:r>
              <a:rPr kumimoji="0" lang="en-GB" sz="2000" b="0" baseline="-33000" dirty="0">
                <a:solidFill>
                  <a:srgbClr val="000000"/>
                </a:solidFill>
                <a:latin typeface="Times New Roman" pitchFamily="-1" charset="0"/>
                <a:ea typeface="DejaVu LGC Sans" charset="0"/>
                <a:cs typeface="DejaVu LGC Sans" charset="0"/>
              </a:rPr>
              <a:t>ls</a:t>
            </a:r>
            <a:r>
              <a:rPr kumimoji="0" lang="en-GB" sz="2000" b="0" baseline="0" dirty="0">
                <a:solidFill>
                  <a:srgbClr val="000000"/>
                </a:solidFill>
                <a:latin typeface="Times New Roman" pitchFamily="-1" charset="0"/>
                <a:ea typeface="DejaVu LGC Sans" charset="0"/>
                <a:cs typeface="DejaVu LGC Sans" charset="0"/>
              </a:rPr>
              <a:t> being a global</a:t>
            </a:r>
            <a:r>
              <a:rPr kumimoji="0" lang="en-GB" sz="2000" b="0" baseline="0" dirty="0" smtClean="0">
                <a:solidFill>
                  <a:srgbClr val="000000"/>
                </a:solidFill>
                <a:latin typeface="Times New Roman" pitchFamily="-1" charset="0"/>
                <a:ea typeface="DejaVu LGC Sans" charset="0"/>
                <a:cs typeface="DejaVu LGC Sans" charset="0"/>
              </a:rPr>
              <a:t> </a:t>
            </a:r>
            <a:r>
              <a:rPr kumimoji="0" lang="en-GB" sz="2000" baseline="0" dirty="0" smtClean="0">
                <a:solidFill>
                  <a:srgbClr val="000000"/>
                </a:solidFill>
                <a:latin typeface="Times New Roman" pitchFamily="-1" charset="0"/>
                <a:ea typeface="DejaVu LGC Sans" charset="0"/>
                <a:cs typeface="DejaVu LGC Sans" charset="0"/>
              </a:rPr>
              <a:t>forecast </a:t>
            </a:r>
            <a:r>
              <a:rPr kumimoji="0" lang="en-GB" sz="2000" b="0" baseline="0" dirty="0">
                <a:solidFill>
                  <a:srgbClr val="000000"/>
                </a:solidFill>
                <a:latin typeface="Times New Roman" pitchFamily="-1" charset="0"/>
                <a:ea typeface="DejaVu LGC Sans" charset="0"/>
                <a:cs typeface="DejaVu LGC Sans" charset="0"/>
              </a:rPr>
              <a:t>valid at the start of the assimilation window.</a:t>
            </a:r>
          </a:p>
          <a:p>
            <a:pPr marL="457200" indent="-457200" defTabSz="457200" latinLnBrk="0">
              <a:lnSpc>
                <a:spcPct val="93000"/>
              </a:lnSpc>
              <a:buClr>
                <a:srgbClr val="000000"/>
              </a:buClr>
              <a:buSzPct val="100000"/>
              <a:buFont typeface="Times New Roman"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kumimoji="0" lang="en-GB" sz="2000" b="0" baseline="0" dirty="0">
              <a:solidFill>
                <a:srgbClr val="000000"/>
              </a:solidFill>
              <a:latin typeface="Times New Roman" pitchFamily="-1" charset="0"/>
              <a:ea typeface="DejaVu LGC Sans" charset="0"/>
              <a:cs typeface="DejaVu LGC Sans" charset="0"/>
            </a:endParaRPr>
          </a:p>
          <a:p>
            <a:pPr marL="457200" indent="-457200" defTabSz="457200" latinLnBrk="0">
              <a:lnSpc>
                <a:spcPct val="93000"/>
              </a:lnSpc>
              <a:buClr>
                <a:srgbClr val="000000"/>
              </a:buClr>
              <a:buSzPct val="100000"/>
              <a:buFont typeface="Times New Roman" pitchFamily="-1"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kumimoji="0" lang="en-GB" sz="2000" b="0" baseline="0" dirty="0">
                <a:solidFill>
                  <a:srgbClr val="000000"/>
                </a:solidFill>
                <a:latin typeface="Times New Roman" pitchFamily="-1" charset="0"/>
                <a:ea typeface="DejaVu LGC Sans" charset="0"/>
                <a:cs typeface="DejaVu LGC Sans" charset="0"/>
              </a:rPr>
              <a:t>	For both applications one </a:t>
            </a:r>
            <a:r>
              <a:rPr kumimoji="0" lang="en-GB" sz="2000" b="0" baseline="0" dirty="0" smtClean="0">
                <a:solidFill>
                  <a:srgbClr val="000000"/>
                </a:solidFill>
                <a:latin typeface="Times New Roman" pitchFamily="-1" charset="0"/>
                <a:ea typeface="DejaVu LGC Sans" charset="0"/>
                <a:cs typeface="DejaVu LGC Sans" charset="0"/>
              </a:rPr>
              <a:t>needs </a:t>
            </a:r>
            <a:r>
              <a:rPr kumimoji="0" lang="en-GB" sz="2000" b="0" baseline="0" dirty="0">
                <a:solidFill>
                  <a:srgbClr val="000000"/>
                </a:solidFill>
                <a:latin typeface="Times New Roman" pitchFamily="-1" charset="0"/>
                <a:ea typeface="DejaVu LGC Sans" charset="0"/>
                <a:cs typeface="DejaVu LGC Sans" charset="0"/>
              </a:rPr>
              <a:t>to check that (</a:t>
            </a:r>
            <a:r>
              <a:rPr kumimoji="0" lang="en-GB" sz="2000" baseline="0" dirty="0">
                <a:solidFill>
                  <a:srgbClr val="000000"/>
                </a:solidFill>
                <a:latin typeface="Times New Roman" pitchFamily="-1" charset="0"/>
                <a:ea typeface="DejaVu LGC Sans" charset="0"/>
                <a:cs typeface="DejaVu LGC Sans" charset="0"/>
              </a:rPr>
              <a:t>x-x</a:t>
            </a:r>
            <a:r>
              <a:rPr kumimoji="0" lang="en-GB" sz="2000" dirty="0">
                <a:solidFill>
                  <a:srgbClr val="000000"/>
                </a:solidFill>
                <a:latin typeface="Times New Roman" pitchFamily="-1" charset="0"/>
                <a:ea typeface="DejaVu LGC Sans" charset="0"/>
                <a:cs typeface="DejaVu LGC Sans" charset="0"/>
              </a:rPr>
              <a:t>b</a:t>
            </a:r>
            <a:r>
              <a:rPr kumimoji="0" lang="en-GB" sz="2000" b="0" baseline="0" dirty="0">
                <a:solidFill>
                  <a:srgbClr val="000000"/>
                </a:solidFill>
                <a:latin typeface="Times New Roman" pitchFamily="-1" charset="0"/>
                <a:ea typeface="DejaVu LGC Sans" charset="0"/>
                <a:cs typeface="DejaVu LGC Sans" charset="0"/>
              </a:rPr>
              <a:t>) and (</a:t>
            </a:r>
            <a:r>
              <a:rPr kumimoji="0" lang="en-GB" sz="2000" baseline="0" dirty="0">
                <a:solidFill>
                  <a:srgbClr val="000000"/>
                </a:solidFill>
                <a:latin typeface="Times New Roman" pitchFamily="-1" charset="0"/>
                <a:ea typeface="DejaVu LGC Sans" charset="0"/>
                <a:cs typeface="DejaVu LGC Sans" charset="0"/>
              </a:rPr>
              <a:t>x-x</a:t>
            </a:r>
            <a:r>
              <a:rPr kumimoji="0" lang="en-GB" sz="2000" baseline="-33000" dirty="0">
                <a:solidFill>
                  <a:srgbClr val="000000"/>
                </a:solidFill>
                <a:latin typeface="Times New Roman" pitchFamily="-1" charset="0"/>
                <a:ea typeface="DejaVu LGC Sans" charset="0"/>
                <a:cs typeface="DejaVu LGC Sans" charset="0"/>
              </a:rPr>
              <a:t>ls</a:t>
            </a:r>
            <a:r>
              <a:rPr kumimoji="0" lang="en-GB" sz="2000" b="0" baseline="0" dirty="0">
                <a:solidFill>
                  <a:srgbClr val="000000"/>
                </a:solidFill>
                <a:latin typeface="Times New Roman" pitchFamily="-1" charset="0"/>
                <a:ea typeface="DejaVu LGC Sans" charset="0"/>
                <a:cs typeface="DejaVu LGC Sans" charset="0"/>
              </a:rPr>
              <a:t>) are not too strongly correlated!</a:t>
            </a:r>
            <a:endParaRPr kumimoji="0" lang="en-GB" sz="2400" b="0" baseline="0" dirty="0">
              <a:solidFill>
                <a:srgbClr val="000000"/>
              </a:solidFill>
              <a:latin typeface="Times New Roman" pitchFamily="-1" charset="0"/>
              <a:ea typeface="DejaVu LGC Sans" charset="0"/>
              <a:cs typeface="DejaVu LGC Sans" charset="0"/>
            </a:endParaRPr>
          </a:p>
        </p:txBody>
      </p:sp>
      <p:graphicFrame>
        <p:nvGraphicFramePr>
          <p:cNvPr id="158722" name="Object 2"/>
          <p:cNvGraphicFramePr>
            <a:graphicFrameLocks noChangeAspect="1"/>
          </p:cNvGraphicFramePr>
          <p:nvPr/>
        </p:nvGraphicFramePr>
        <p:xfrm>
          <a:off x="2819400" y="2209800"/>
          <a:ext cx="3365500" cy="787400"/>
        </p:xfrm>
        <a:graphic>
          <a:graphicData uri="http://schemas.openxmlformats.org/presentationml/2006/ole">
            <p:oleObj spid="_x0000_s158722" name="Equation" r:id="rId4" imgW="1689100" imgH="393700" progId="">
              <p:embed/>
            </p:oleObj>
          </a:graphicData>
        </a:graphic>
      </p:graphicFrame>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1" name="Text Box 3"/>
          <p:cNvSpPr txBox="1">
            <a:spLocks noChangeArrowheads="1"/>
          </p:cNvSpPr>
          <p:nvPr/>
        </p:nvSpPr>
        <p:spPr bwMode="auto">
          <a:xfrm>
            <a:off x="2426028" y="381000"/>
            <a:ext cx="3926819" cy="656590"/>
          </a:xfrm>
          <a:prstGeom prst="rect">
            <a:avLst/>
          </a:prstGeom>
          <a:noFill/>
          <a:ln w="9525">
            <a:noFill/>
            <a:miter lim="800000"/>
            <a:headEnd/>
            <a:tailEnd/>
          </a:ln>
        </p:spPr>
        <p:txBody>
          <a:bodyPr wrap="none" lIns="0" tIns="0" rIns="0" bIns="0">
            <a:prstTxWarp prst="textNoShape">
              <a:avLst/>
            </a:prstTxWarp>
            <a:spAutoFit/>
          </a:bodyPr>
          <a:lstStyle/>
          <a:p>
            <a:pPr algn="ctr"/>
            <a:r>
              <a:rPr lang="en-US" sz="3200" dirty="0">
                <a:solidFill>
                  <a:srgbClr val="0000FF"/>
                </a:solidFill>
              </a:rPr>
              <a:t>Forecast Impact</a:t>
            </a:r>
          </a:p>
          <a:p>
            <a:pPr algn="ctr"/>
            <a:r>
              <a:rPr lang="en-US" sz="3200" dirty="0">
                <a:solidFill>
                  <a:srgbClr val="0000FF"/>
                </a:solidFill>
              </a:rPr>
              <a:t>Verification Against Observations</a:t>
            </a:r>
          </a:p>
        </p:txBody>
      </p:sp>
      <p:pic>
        <p:nvPicPr>
          <p:cNvPr id="183302" name="Picture 6" descr="verif_mslp"/>
          <p:cNvPicPr>
            <a:picLocks noChangeAspect="1" noChangeArrowheads="1"/>
          </p:cNvPicPr>
          <p:nvPr/>
        </p:nvPicPr>
        <p:blipFill>
          <a:blip r:embed="rId3"/>
          <a:srcRect/>
          <a:stretch>
            <a:fillRect/>
          </a:stretch>
        </p:blipFill>
        <p:spPr bwMode="auto">
          <a:xfrm>
            <a:off x="179388" y="2867025"/>
            <a:ext cx="4319587" cy="3022600"/>
          </a:xfrm>
          <a:prstGeom prst="rect">
            <a:avLst/>
          </a:prstGeom>
          <a:noFill/>
          <a:ln w="9525">
            <a:noFill/>
            <a:miter lim="800000"/>
            <a:headEnd/>
            <a:tailEnd/>
          </a:ln>
        </p:spPr>
      </p:pic>
      <p:pic>
        <p:nvPicPr>
          <p:cNvPr id="183303" name="Picture 7" descr="verif_Tprof00"/>
          <p:cNvPicPr>
            <a:picLocks noChangeAspect="1" noChangeArrowheads="1"/>
          </p:cNvPicPr>
          <p:nvPr/>
        </p:nvPicPr>
        <p:blipFill>
          <a:blip r:embed="rId4"/>
          <a:srcRect/>
          <a:stretch>
            <a:fillRect/>
          </a:stretch>
        </p:blipFill>
        <p:spPr bwMode="auto">
          <a:xfrm>
            <a:off x="4716463" y="2867025"/>
            <a:ext cx="4248150" cy="3025775"/>
          </a:xfrm>
          <a:prstGeom prst="rect">
            <a:avLst/>
          </a:prstGeom>
          <a:noFill/>
          <a:ln w="9525">
            <a:noFill/>
            <a:miter lim="800000"/>
            <a:headEnd/>
            <a:tailEnd/>
          </a:ln>
        </p:spPr>
      </p:pic>
      <p:sp>
        <p:nvSpPr>
          <p:cNvPr id="183304" name="Text Box 8"/>
          <p:cNvSpPr txBox="1">
            <a:spLocks noChangeArrowheads="1"/>
          </p:cNvSpPr>
          <p:nvPr/>
        </p:nvSpPr>
        <p:spPr bwMode="auto">
          <a:xfrm>
            <a:off x="1619250" y="2435225"/>
            <a:ext cx="936625" cy="365125"/>
          </a:xfrm>
          <a:prstGeom prst="rect">
            <a:avLst/>
          </a:prstGeom>
          <a:noFill/>
          <a:ln w="9525">
            <a:noFill/>
            <a:miter lim="800000"/>
            <a:headEnd/>
            <a:tailEnd/>
          </a:ln>
        </p:spPr>
        <p:txBody>
          <a:bodyPr lIns="0" tIns="0" rIns="0" bIns="0">
            <a:prstTxWarp prst="textNoShape">
              <a:avLst/>
            </a:prstTxWarp>
            <a:spAutoFit/>
          </a:bodyPr>
          <a:lstStyle/>
          <a:p>
            <a:r>
              <a:rPr lang="en-US" sz="2400"/>
              <a:t>MSLP</a:t>
            </a:r>
          </a:p>
        </p:txBody>
      </p:sp>
      <p:sp>
        <p:nvSpPr>
          <p:cNvPr id="183305" name="Text Box 9"/>
          <p:cNvSpPr txBox="1">
            <a:spLocks noChangeArrowheads="1"/>
          </p:cNvSpPr>
          <p:nvPr/>
        </p:nvSpPr>
        <p:spPr bwMode="auto">
          <a:xfrm>
            <a:off x="5940425" y="2435225"/>
            <a:ext cx="1800225" cy="365125"/>
          </a:xfrm>
          <a:prstGeom prst="rect">
            <a:avLst/>
          </a:prstGeom>
          <a:noFill/>
          <a:ln w="9525">
            <a:noFill/>
            <a:miter lim="800000"/>
            <a:headEnd/>
            <a:tailEnd/>
          </a:ln>
        </p:spPr>
        <p:txBody>
          <a:bodyPr lIns="0" tIns="0" rIns="0" bIns="0">
            <a:prstTxWarp prst="textNoShape">
              <a:avLst/>
            </a:prstTxWarp>
            <a:spAutoFit/>
          </a:bodyPr>
          <a:lstStyle/>
          <a:p>
            <a:r>
              <a:rPr lang="en-US" sz="2400"/>
              <a:t>Temperature</a:t>
            </a:r>
          </a:p>
        </p:txBody>
      </p:sp>
      <p:sp>
        <p:nvSpPr>
          <p:cNvPr id="183306" name="Text Box 10"/>
          <p:cNvSpPr txBox="1">
            <a:spLocks noChangeArrowheads="1"/>
          </p:cNvSpPr>
          <p:nvPr/>
        </p:nvSpPr>
        <p:spPr bwMode="auto">
          <a:xfrm>
            <a:off x="2133600" y="1371600"/>
            <a:ext cx="4537075" cy="730250"/>
          </a:xfrm>
          <a:prstGeom prst="rect">
            <a:avLst/>
          </a:prstGeom>
          <a:noFill/>
          <a:ln w="9525">
            <a:noFill/>
            <a:miter lim="800000"/>
            <a:headEnd/>
            <a:tailEnd/>
          </a:ln>
        </p:spPr>
        <p:txBody>
          <a:bodyPr lIns="0" tIns="0" rIns="0" bIns="0">
            <a:prstTxWarp prst="textNoShape">
              <a:avLst/>
            </a:prstTxWarp>
            <a:spAutoFit/>
          </a:bodyPr>
          <a:lstStyle/>
          <a:p>
            <a:pPr>
              <a:buFontTx/>
              <a:buChar char="•"/>
            </a:pPr>
            <a:r>
              <a:rPr lang="en-US" sz="2400" dirty="0"/>
              <a:t> Upper air, MSLP: Very good </a:t>
            </a:r>
            <a:endParaRPr lang="en-US" sz="2400" dirty="0">
              <a:sym typeface="Wingdings" pitchFamily="-1" charset="2"/>
            </a:endParaRPr>
          </a:p>
          <a:p>
            <a:pPr>
              <a:buFontTx/>
              <a:buChar char="•"/>
            </a:pPr>
            <a:r>
              <a:rPr lang="en-US" sz="2400" dirty="0">
                <a:sym typeface="Wingdings" pitchFamily="-1" charset="2"/>
              </a:rPr>
              <a:t> Surface parameters: Unchanged</a:t>
            </a:r>
            <a:endParaRPr lang="en-US" sz="24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609600" y="1066800"/>
            <a:ext cx="8382000" cy="5181600"/>
          </a:xfrm>
          <a:prstGeom prst="rect">
            <a:avLst/>
          </a:prstGeom>
          <a:noFill/>
          <a:ln w="12700">
            <a:noFill/>
            <a:miter lim="800000"/>
            <a:headEnd/>
            <a:tailEnd/>
          </a:ln>
        </p:spPr>
        <p:txBody>
          <a:bodyPr lIns="90488" tIns="44450" rIns="90488" bIns="44450">
            <a:prstTxWarp prst="textNoShape">
              <a:avLst/>
            </a:prstTxWarp>
          </a:bodyPr>
          <a:lstStyle/>
          <a:p>
            <a:pPr marL="457200" indent="-457200" eaLnBrk="0" latinLnBrk="0" hangingPunct="0">
              <a:spcBef>
                <a:spcPct val="20000"/>
              </a:spcBef>
              <a:buClr>
                <a:schemeClr val="tx1"/>
              </a:buClr>
              <a:buSzPct val="75000"/>
              <a:buFont typeface="Arial" pitchFamily="-1" charset="0"/>
              <a:buChar char="•"/>
            </a:pPr>
            <a:r>
              <a:rPr kumimoji="0" lang="en-US" sz="3600" b="0" baseline="0" dirty="0">
                <a:latin typeface="Times New Roman" pitchFamily="-1" charset="0"/>
              </a:rPr>
              <a:t>4D-Var formulation and</a:t>
            </a:r>
            <a:r>
              <a:rPr kumimoji="0" lang="en-US" sz="3600" b="0" baseline="0" dirty="0" smtClean="0">
                <a:latin typeface="Times New Roman" pitchFamily="-1" charset="0"/>
              </a:rPr>
              <a:t> “why </a:t>
            </a:r>
            <a:r>
              <a:rPr kumimoji="0" lang="en-US" sz="3600" b="0" baseline="0" dirty="0">
                <a:latin typeface="Times New Roman" pitchFamily="-1" charset="0"/>
              </a:rPr>
              <a:t>4D-</a:t>
            </a:r>
            <a:r>
              <a:rPr kumimoji="0" lang="en-US" sz="3600" b="0" baseline="0" dirty="0" smtClean="0">
                <a:latin typeface="Times New Roman" pitchFamily="-1" charset="0"/>
              </a:rPr>
              <a:t>Var?” </a:t>
            </a:r>
            <a:endParaRPr kumimoji="0" lang="en-US" sz="3600" b="0" baseline="0" dirty="0">
              <a:latin typeface="Times New Roman" pitchFamily="-1" charset="0"/>
            </a:endParaRPr>
          </a:p>
          <a:p>
            <a:pPr marL="457200" indent="-457200" eaLnBrk="0" latinLnBrk="0" hangingPunct="0">
              <a:spcBef>
                <a:spcPct val="20000"/>
              </a:spcBef>
              <a:buClr>
                <a:schemeClr val="tx1"/>
              </a:buClr>
              <a:buSzPct val="75000"/>
              <a:buFont typeface="Arial" pitchFamily="-1" charset="0"/>
              <a:buChar char="•"/>
            </a:pPr>
            <a:r>
              <a:rPr kumimoji="0" lang="en-US" sz="3600" b="0" baseline="0">
                <a:latin typeface="Times New Roman" pitchFamily="-1" charset="0"/>
              </a:rPr>
              <a:t>Why </a:t>
            </a:r>
            <a:r>
              <a:rPr kumimoji="0" lang="en-US" sz="3600" b="0" baseline="0" smtClean="0">
                <a:latin typeface="Times New Roman" pitchFamily="-1" charset="0"/>
              </a:rPr>
              <a:t>regional? (</a:t>
            </a:r>
            <a:r>
              <a:rPr kumimoji="0" lang="en-US" sz="3600" b="0" baseline="0" dirty="0">
                <a:latin typeface="Times New Roman" pitchFamily="-1" charset="0"/>
              </a:rPr>
              <a:t>high resolution; regional observation network;…)</a:t>
            </a:r>
          </a:p>
          <a:p>
            <a:pPr marL="457200" indent="-457200" eaLnBrk="0" latinLnBrk="0" hangingPunct="0">
              <a:spcBef>
                <a:spcPct val="20000"/>
              </a:spcBef>
              <a:buClr>
                <a:schemeClr val="tx1"/>
              </a:buClr>
              <a:buSzPct val="75000"/>
              <a:buFont typeface="Arial" pitchFamily="-1" charset="0"/>
              <a:buChar char="•"/>
            </a:pPr>
            <a:r>
              <a:rPr kumimoji="0" lang="en-US" sz="3600" b="0" baseline="0" dirty="0">
                <a:latin typeface="Times New Roman" pitchFamily="-1" charset="0"/>
              </a:rPr>
              <a:t>The WRFDA approach: </a:t>
            </a:r>
            <a:r>
              <a:rPr kumimoji="0" lang="en-US" sz="3600" b="0" i="1" baseline="0" dirty="0">
                <a:latin typeface="Times New Roman" pitchFamily="-1" charset="0"/>
              </a:rPr>
              <a:t>J</a:t>
            </a:r>
            <a:r>
              <a:rPr kumimoji="0" lang="en-US" sz="3600" b="0" i="1" baseline="-25000" dirty="0">
                <a:latin typeface="Times New Roman" pitchFamily="-1" charset="0"/>
              </a:rPr>
              <a:t>b</a:t>
            </a:r>
            <a:r>
              <a:rPr kumimoji="0" lang="en-US" sz="3600" b="0" i="1" baseline="0" dirty="0">
                <a:latin typeface="Times New Roman" pitchFamily="-1" charset="0"/>
              </a:rPr>
              <a:t>; J</a:t>
            </a:r>
            <a:r>
              <a:rPr kumimoji="0" lang="en-US" sz="3600" b="0" i="1" baseline="-25000" dirty="0">
                <a:latin typeface="Times New Roman" pitchFamily="-1" charset="0"/>
              </a:rPr>
              <a:t>o</a:t>
            </a:r>
            <a:r>
              <a:rPr kumimoji="0" lang="en-US" sz="3600" b="0" i="1" baseline="0" dirty="0">
                <a:latin typeface="Times New Roman" pitchFamily="-1" charset="0"/>
              </a:rPr>
              <a:t>; J</a:t>
            </a:r>
            <a:r>
              <a:rPr kumimoji="0" lang="en-US" sz="3600" b="0" i="1" baseline="-25000" dirty="0">
                <a:latin typeface="Times New Roman" pitchFamily="-1" charset="0"/>
              </a:rPr>
              <a:t>c</a:t>
            </a:r>
            <a:endParaRPr kumimoji="0" lang="en-US" sz="3600" b="0" baseline="0" dirty="0">
              <a:latin typeface="Times New Roman" pitchFamily="-1" charset="0"/>
            </a:endParaRPr>
          </a:p>
          <a:p>
            <a:pPr marL="457200" indent="-457200" eaLnBrk="0" latinLnBrk="0" hangingPunct="0">
              <a:spcBef>
                <a:spcPct val="20000"/>
              </a:spcBef>
              <a:buClr>
                <a:schemeClr val="tx1"/>
              </a:buClr>
              <a:buSzPct val="75000"/>
              <a:buFont typeface="Arial" pitchFamily="-1" charset="0"/>
              <a:buChar char="•"/>
            </a:pPr>
            <a:r>
              <a:rPr kumimoji="0" lang="en-US" sz="3600" b="0" baseline="0" dirty="0">
                <a:latin typeface="Times New Roman" pitchFamily="-1" charset="0"/>
              </a:rPr>
              <a:t>Regional 4D-Var issues:</a:t>
            </a:r>
            <a:r>
              <a:rPr kumimoji="0" lang="en-US" sz="3600" b="0" baseline="0" dirty="0" smtClean="0">
                <a:latin typeface="Times New Roman" pitchFamily="-1" charset="0"/>
              </a:rPr>
              <a:t> </a:t>
            </a:r>
            <a:r>
              <a:rPr kumimoji="0" lang="en-US" sz="3600" b="0" i="1" baseline="0" dirty="0" smtClean="0">
                <a:latin typeface="Times New Roman" pitchFamily="-1" charset="0"/>
              </a:rPr>
              <a:t>J</a:t>
            </a:r>
            <a:r>
              <a:rPr kumimoji="0" lang="en-US" sz="3600" b="0" i="1" baseline="-25000" dirty="0" smtClean="0">
                <a:latin typeface="Times New Roman" pitchFamily="-1" charset="0"/>
              </a:rPr>
              <a:t>lbc</a:t>
            </a:r>
            <a:r>
              <a:rPr kumimoji="0" lang="en-US" sz="3600" b="0" i="1" baseline="0" dirty="0">
                <a:latin typeface="Times New Roman" pitchFamily="-1" charset="0"/>
              </a:rPr>
              <a:t>, J</a:t>
            </a:r>
            <a:r>
              <a:rPr kumimoji="0" lang="en-US" sz="3600" b="0" i="1" baseline="-25000" dirty="0">
                <a:latin typeface="Times New Roman" pitchFamily="-1" charset="0"/>
              </a:rPr>
              <a:t>ls</a:t>
            </a:r>
            <a:endParaRPr kumimoji="0" lang="en-US" sz="3200" b="0" baseline="0" dirty="0">
              <a:latin typeface="Times New Roman" pitchFamily="-1" charset="0"/>
            </a:endParaRPr>
          </a:p>
        </p:txBody>
      </p:sp>
      <p:sp>
        <p:nvSpPr>
          <p:cNvPr id="160771" name="Rectangle 3"/>
          <p:cNvSpPr>
            <a:spLocks noGrp="1" noChangeArrowheads="1"/>
          </p:cNvSpPr>
          <p:nvPr>
            <p:ph type="title" idx="4294967295"/>
          </p:nvPr>
        </p:nvSpPr>
        <p:spPr>
          <a:xfrm>
            <a:off x="533400" y="228600"/>
            <a:ext cx="7772400" cy="912813"/>
          </a:xfrm>
        </p:spPr>
        <p:txBody>
          <a:bodyPr/>
          <a:lstStyle/>
          <a:p>
            <a:pPr eaLnBrk="1" hangingPunct="1"/>
            <a:r>
              <a:rPr lang="en-US" b="1">
                <a:solidFill>
                  <a:srgbClr val="0000FF"/>
                </a:solidFill>
              </a:rPr>
              <a:t>Summary</a:t>
            </a:r>
            <a:endParaRPr lang="en-US"/>
          </a:p>
        </p:txBody>
      </p:sp>
      <p:sp>
        <p:nvSpPr>
          <p:cNvPr id="160772" name="Rectangle 4"/>
          <p:cNvSpPr>
            <a:spLocks noChangeArrowheads="1"/>
          </p:cNvSpPr>
          <p:nvPr/>
        </p:nvSpPr>
        <p:spPr bwMode="auto">
          <a:xfrm>
            <a:off x="6470650" y="6324600"/>
            <a:ext cx="184150" cy="260350"/>
          </a:xfrm>
          <a:prstGeom prst="rect">
            <a:avLst/>
          </a:prstGeom>
          <a:noFill/>
          <a:ln w="9525">
            <a:noFill/>
            <a:miter lim="800000"/>
            <a:headEnd/>
            <a:tailEnd/>
          </a:ln>
        </p:spPr>
        <p:txBody>
          <a:bodyPr wrap="none">
            <a:prstTxWarp prst="textNoShape">
              <a:avLst/>
            </a:prstTxWarp>
            <a:spAutoFit/>
          </a:bodyPr>
          <a:lstStyle/>
          <a:p>
            <a:endParaRPr lang="en-US"/>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026"/>
          <p:cNvSpPr>
            <a:spLocks noGrp="1" noChangeArrowheads="1"/>
          </p:cNvSpPr>
          <p:nvPr>
            <p:ph type="ctrTitle"/>
          </p:nvPr>
        </p:nvSpPr>
        <p:spPr>
          <a:xfrm>
            <a:off x="609600" y="0"/>
            <a:ext cx="7772400" cy="1143000"/>
          </a:xfrm>
        </p:spPr>
        <p:txBody>
          <a:bodyPr/>
          <a:lstStyle/>
          <a:p>
            <a:pPr eaLnBrk="1" hangingPunct="1"/>
            <a:r>
              <a:rPr lang="en-US" sz="4000">
                <a:solidFill>
                  <a:schemeClr val="accent2"/>
                </a:solidFill>
              </a:rPr>
              <a:t>Regional 4D-Var systems</a:t>
            </a:r>
            <a:endParaRPr lang="en-US"/>
          </a:p>
        </p:txBody>
      </p:sp>
      <p:sp>
        <p:nvSpPr>
          <p:cNvPr id="26627" name="Rectangle 1027"/>
          <p:cNvSpPr>
            <a:spLocks noGrp="1" noChangeArrowheads="1"/>
          </p:cNvSpPr>
          <p:nvPr>
            <p:ph type="subTitle" idx="1"/>
          </p:nvPr>
        </p:nvSpPr>
        <p:spPr>
          <a:xfrm>
            <a:off x="304800" y="1143000"/>
            <a:ext cx="8686800" cy="4648200"/>
          </a:xfrm>
        </p:spPr>
        <p:txBody>
          <a:bodyPr/>
          <a:lstStyle/>
          <a:p>
            <a:pPr algn="l" eaLnBrk="1" hangingPunct="1"/>
            <a:r>
              <a:rPr lang="en-US" sz="2400" dirty="0"/>
              <a:t>      Zupanski M (1993); the Eta model</a:t>
            </a:r>
          </a:p>
          <a:p>
            <a:pPr lvl="1" algn="l" eaLnBrk="1" hangingPunct="1"/>
            <a:r>
              <a:rPr lang="en-US" sz="2400" dirty="0">
                <a:ea typeface="ＭＳ Ｐゴシック" pitchFamily="-1" charset="-128"/>
              </a:rPr>
              <a:t>Zou, et al. (1995);</a:t>
            </a:r>
            <a:r>
              <a:rPr lang="en-US" sz="2400" dirty="0" smtClean="0">
                <a:ea typeface="ＭＳ Ｐゴシック" pitchFamily="-1" charset="-128"/>
              </a:rPr>
              <a:t> MM5</a:t>
            </a:r>
          </a:p>
          <a:p>
            <a:pPr lvl="1" algn="l" eaLnBrk="1" hangingPunct="1"/>
            <a:r>
              <a:rPr lang="en-US" sz="2400" dirty="0">
                <a:ea typeface="ＭＳ Ｐゴシック" pitchFamily="-1" charset="-128"/>
              </a:rPr>
              <a:t>Sun and Crook (1998); a cloud model</a:t>
            </a:r>
          </a:p>
          <a:p>
            <a:pPr lvl="1" algn="l" eaLnBrk="1" hangingPunct="1"/>
            <a:r>
              <a:rPr lang="en-US" sz="2400" dirty="0">
                <a:solidFill>
                  <a:srgbClr val="008000"/>
                </a:solidFill>
                <a:ea typeface="ＭＳ Ｐゴシック" pitchFamily="-1" charset="-128"/>
              </a:rPr>
              <a:t>Huang, et al. (2002</a:t>
            </a:r>
            <a:r>
              <a:rPr lang="en-US" sz="2400" dirty="0" smtClean="0">
                <a:solidFill>
                  <a:srgbClr val="008000"/>
                </a:solidFill>
                <a:ea typeface="ＭＳ Ｐゴシック" pitchFamily="-1" charset="-128"/>
              </a:rPr>
              <a:t>), Gustafsson et al. (2012); HIRLAM</a:t>
            </a:r>
          </a:p>
          <a:p>
            <a:pPr lvl="1" algn="l" eaLnBrk="1" hangingPunct="1"/>
            <a:r>
              <a:rPr lang="en-US" sz="2400" dirty="0">
                <a:ea typeface="ＭＳ Ｐゴシック" pitchFamily="-1" charset="-128"/>
              </a:rPr>
              <a:t>Zupanski M, et al. (2005);</a:t>
            </a:r>
            <a:r>
              <a:rPr lang="en-US" sz="2400" dirty="0" smtClean="0">
                <a:ea typeface="ＭＳ Ｐゴシック" pitchFamily="-1" charset="-128"/>
              </a:rPr>
              <a:t> RAMS</a:t>
            </a:r>
          </a:p>
          <a:p>
            <a:pPr lvl="1" algn="l" eaLnBrk="1" hangingPunct="1"/>
            <a:r>
              <a:rPr lang="en-US" sz="2400" dirty="0">
                <a:ea typeface="ＭＳ Ｐゴシック" pitchFamily="-1" charset="-128"/>
              </a:rPr>
              <a:t>Ishikawa, et al. (2005); the JMA mesoscale model</a:t>
            </a:r>
            <a:endParaRPr lang="en-US" sz="2400" dirty="0" smtClean="0">
              <a:ea typeface="ＭＳ Ｐゴシック" pitchFamily="-1" charset="-128"/>
            </a:endParaRPr>
          </a:p>
          <a:p>
            <a:pPr lvl="1" algn="l" eaLnBrk="1" hangingPunct="1"/>
            <a:r>
              <a:rPr lang="en-US" sz="2400" dirty="0" smtClean="0">
                <a:ea typeface="ＭＳ Ｐゴシック" pitchFamily="-1" charset="-128"/>
              </a:rPr>
              <a:t>Lorenc</a:t>
            </a:r>
            <a:r>
              <a:rPr lang="en-US" sz="2400" dirty="0">
                <a:ea typeface="ＭＳ Ｐゴシック" pitchFamily="-1" charset="-128"/>
              </a:rPr>
              <a:t>, et al (2007); UK Met Office </a:t>
            </a:r>
            <a:r>
              <a:rPr lang="en-US" sz="2400" dirty="0" smtClean="0">
                <a:ea typeface="ＭＳ Ｐゴシック" pitchFamily="-1" charset="-128"/>
              </a:rPr>
              <a:t>UM</a:t>
            </a:r>
          </a:p>
          <a:p>
            <a:pPr lvl="1" algn="l" eaLnBrk="1" hangingPunct="1"/>
            <a:r>
              <a:rPr lang="en-US" sz="2400" dirty="0" smtClean="0">
                <a:ea typeface="ＭＳ Ｐゴシック" pitchFamily="-1" charset="-128"/>
              </a:rPr>
              <a:t>Tanguay, et al. (2012); Canadian LAM</a:t>
            </a:r>
          </a:p>
          <a:p>
            <a:pPr lvl="1" algn="l" eaLnBrk="1" hangingPunct="1"/>
            <a:r>
              <a:rPr lang="en-US" sz="2400" dirty="0">
                <a:ea typeface="ＭＳ Ｐゴシック" pitchFamily="-1" charset="-128"/>
              </a:rPr>
              <a:t>…</a:t>
            </a:r>
          </a:p>
          <a:p>
            <a:pPr lvl="1" algn="l" eaLnBrk="1" hangingPunct="1"/>
            <a:r>
              <a:rPr lang="en-US" sz="2400" dirty="0">
                <a:solidFill>
                  <a:schemeClr val="accent2"/>
                </a:solidFill>
                <a:ea typeface="ＭＳ Ｐゴシック" pitchFamily="-1" charset="-128"/>
              </a:rPr>
              <a:t>Huang, et al. (2009);</a:t>
            </a:r>
            <a:r>
              <a:rPr lang="en-US" sz="2400" dirty="0" smtClean="0">
                <a:solidFill>
                  <a:schemeClr val="accent2"/>
                </a:solidFill>
                <a:ea typeface="ＭＳ Ｐゴシック" pitchFamily="-1" charset="-128"/>
              </a:rPr>
              <a:t> WRF</a:t>
            </a:r>
            <a:endParaRPr lang="en-US" sz="2400" dirty="0">
              <a:solidFill>
                <a:schemeClr val="accent2"/>
              </a:solidFill>
              <a:ea typeface="ＭＳ Ｐゴシック" pitchFamily="-1" charset="-128"/>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US" sz="4000" smtClean="0">
                <a:solidFill>
                  <a:srgbClr val="0000FF"/>
                </a:solidFill>
              </a:rPr>
              <a:t>HIRLAM tests: 3D-Var vs 4D-Var </a:t>
            </a:r>
            <a:r>
              <a:rPr lang="en-US" sz="3200" smtClean="0"/>
              <a:t/>
            </a:r>
            <a:br>
              <a:rPr lang="en-US" sz="3200" smtClean="0"/>
            </a:br>
            <a:r>
              <a:rPr lang="en-US" sz="3200" smtClean="0"/>
              <a:t>Nils Gustafsson (SMHI)</a:t>
            </a:r>
          </a:p>
        </p:txBody>
      </p:sp>
      <p:sp>
        <p:nvSpPr>
          <p:cNvPr id="28675" name="Content Placeholder 2"/>
          <p:cNvSpPr>
            <a:spLocks noGrp="1"/>
          </p:cNvSpPr>
          <p:nvPr>
            <p:ph idx="1"/>
          </p:nvPr>
        </p:nvSpPr>
        <p:spPr/>
        <p:txBody>
          <a:bodyPr/>
          <a:lstStyle/>
          <a:p>
            <a:pPr eaLnBrk="1" hangingPunct="1"/>
            <a:r>
              <a:rPr lang="en-US" sz="2000" dirty="0" smtClean="0"/>
              <a:t>SMHI area, 22 km, 40 levels, HIRLAM 7.2, KF/RK, statistical balance background constraint, reference system background error statistics (scaling 0.9), no ”large-scale mix”, </a:t>
            </a:r>
            <a:r>
              <a:rPr lang="en-US" sz="2000" dirty="0" smtClean="0">
                <a:solidFill>
                  <a:srgbClr val="FF0000"/>
                </a:solidFill>
              </a:rPr>
              <a:t>4 months</a:t>
            </a:r>
            <a:r>
              <a:rPr lang="en-US" sz="2000" dirty="0" smtClean="0"/>
              <a:t>, operational SMHI observations and boundaries </a:t>
            </a:r>
          </a:p>
          <a:p>
            <a:pPr eaLnBrk="1" hangingPunct="1"/>
            <a:r>
              <a:rPr lang="en-US" sz="2000" dirty="0" smtClean="0"/>
              <a:t>3D-Var with FGAT, 40 km increments, quadratic grid, incremental digital filter initialization </a:t>
            </a:r>
          </a:p>
          <a:p>
            <a:pPr eaLnBrk="1" hangingPunct="1"/>
            <a:r>
              <a:rPr lang="en-US" sz="2000" dirty="0" smtClean="0"/>
              <a:t>4D-Var, 6h assimilation window, Meteo-France simplified physics (vertical diffusion only), weak digital filter constraint, no explicit initialization. </a:t>
            </a:r>
          </a:p>
          <a:p>
            <a:pPr eaLnBrk="1" hangingPunct="1"/>
            <a:r>
              <a:rPr lang="en-US" sz="2000" dirty="0" smtClean="0"/>
              <a:t>One experiment with one outer loop iteration (60 km increments) and one experiment with two outer loop iterations (60 km and 40 km increments) </a:t>
            </a:r>
          </a:p>
          <a:p>
            <a:pPr eaLnBrk="1" hangingPunct="1"/>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descr="res1.pdf"/>
          <p:cNvPicPr>
            <a:picLocks noChangeAspect="1"/>
          </p:cNvPicPr>
          <p:nvPr/>
        </p:nvPicPr>
        <p:blipFill>
          <a:blip r:embed="rId2"/>
          <a:srcRect l="17647"/>
          <a:stretch>
            <a:fillRect/>
          </a:stretch>
        </p:blipFill>
        <p:spPr bwMode="auto">
          <a:xfrm rot="-5400000">
            <a:off x="1676400" y="-2057400"/>
            <a:ext cx="6400800" cy="10058400"/>
          </a:xfrm>
          <a:prstGeom prst="rect">
            <a:avLst/>
          </a:prstGeom>
          <a:noFill/>
          <a:ln w="9525">
            <a:noFill/>
            <a:miter lim="800000"/>
            <a:headEnd/>
            <a:tailEnd/>
          </a:ln>
        </p:spPr>
      </p:pic>
      <p:sp>
        <p:nvSpPr>
          <p:cNvPr id="29699" name="Rectangle 4"/>
          <p:cNvSpPr>
            <a:spLocks noChangeArrowheads="1"/>
          </p:cNvSpPr>
          <p:nvPr/>
        </p:nvSpPr>
        <p:spPr bwMode="auto">
          <a:xfrm>
            <a:off x="6553200" y="381000"/>
            <a:ext cx="1547813" cy="338138"/>
          </a:xfrm>
          <a:prstGeom prst="rect">
            <a:avLst/>
          </a:prstGeom>
          <a:noFill/>
          <a:ln w="9525">
            <a:noFill/>
            <a:miter lim="800000"/>
            <a:headEnd/>
            <a:tailEnd/>
          </a:ln>
        </p:spPr>
        <p:txBody>
          <a:bodyPr wrap="none">
            <a:prstTxWarp prst="textNoShape">
              <a:avLst/>
            </a:prstTxWarp>
            <a:spAutoFit/>
          </a:bodyPr>
          <a:lstStyle/>
          <a:p>
            <a:r>
              <a:rPr lang="en-US" sz="2400"/>
              <a:t>Nils Gustafsson </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 descr="res2.pdf"/>
          <p:cNvPicPr>
            <a:picLocks noChangeAspect="1"/>
          </p:cNvPicPr>
          <p:nvPr/>
        </p:nvPicPr>
        <p:blipFill>
          <a:blip r:embed="rId2"/>
          <a:srcRect l="17647"/>
          <a:stretch>
            <a:fillRect/>
          </a:stretch>
        </p:blipFill>
        <p:spPr bwMode="auto">
          <a:xfrm rot="-5400000">
            <a:off x="1676400" y="-2057400"/>
            <a:ext cx="6400800" cy="10058400"/>
          </a:xfrm>
          <a:prstGeom prst="rect">
            <a:avLst/>
          </a:prstGeom>
          <a:noFill/>
          <a:ln w="9525">
            <a:noFill/>
            <a:miter lim="800000"/>
            <a:headEnd/>
            <a:tailEnd/>
          </a:ln>
        </p:spPr>
      </p:pic>
      <p:sp>
        <p:nvSpPr>
          <p:cNvPr id="30723" name="Rectangle 2"/>
          <p:cNvSpPr>
            <a:spLocks noChangeArrowheads="1"/>
          </p:cNvSpPr>
          <p:nvPr/>
        </p:nvSpPr>
        <p:spPr bwMode="auto">
          <a:xfrm>
            <a:off x="6553200" y="381000"/>
            <a:ext cx="1547813" cy="338138"/>
          </a:xfrm>
          <a:prstGeom prst="rect">
            <a:avLst/>
          </a:prstGeom>
          <a:noFill/>
          <a:ln w="9525">
            <a:noFill/>
            <a:miter lim="800000"/>
            <a:headEnd/>
            <a:tailEnd/>
          </a:ln>
        </p:spPr>
        <p:txBody>
          <a:bodyPr wrap="none">
            <a:prstTxWarp prst="textNoShape">
              <a:avLst/>
            </a:prstTxWarp>
            <a:spAutoFit/>
          </a:bodyPr>
          <a:lstStyle/>
          <a:p>
            <a:r>
              <a:rPr lang="en-US" sz="2400"/>
              <a:t>Nils Gustafsson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1" hangingPunct="1">
          <a:lnSpc>
            <a:spcPct val="100000"/>
          </a:lnSpc>
          <a:spcBef>
            <a:spcPct val="0"/>
          </a:spcBef>
          <a:spcAft>
            <a:spcPct val="0"/>
          </a:spcAft>
          <a:buClrTx/>
          <a:buSzTx/>
          <a:buFont typeface="Times" pitchFamily="-84" charset="0"/>
          <a:buNone/>
          <a:tabLst/>
          <a:defRPr kumimoji="1" lang="en-US" sz="1600" b="1" i="0" u="none" strike="noStrike" cap="none" normalizeH="0" baseline="30000">
            <a:ln>
              <a:noFill/>
            </a:ln>
            <a:solidFill>
              <a:schemeClr val="tx1"/>
            </a:solidFill>
            <a:effectLst/>
            <a:latin typeface="Times" pitchFamily="-84" charset="0"/>
            <a:ea typeface="굴림" pitchFamily="-84" charset="-127"/>
            <a:cs typeface="굴림" pitchFamily="-84" charset="-127"/>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1" hangingPunct="1">
          <a:lnSpc>
            <a:spcPct val="100000"/>
          </a:lnSpc>
          <a:spcBef>
            <a:spcPct val="0"/>
          </a:spcBef>
          <a:spcAft>
            <a:spcPct val="0"/>
          </a:spcAft>
          <a:buClrTx/>
          <a:buSzTx/>
          <a:buFont typeface="Times" pitchFamily="-84" charset="0"/>
          <a:buNone/>
          <a:tabLst/>
          <a:defRPr kumimoji="1" lang="en-US" sz="1600" b="1" i="0" u="none" strike="noStrike" cap="none" normalizeH="0" baseline="30000">
            <a:ln>
              <a:noFill/>
            </a:ln>
            <a:solidFill>
              <a:schemeClr val="tx1"/>
            </a:solidFill>
            <a:effectLst/>
            <a:latin typeface="Times" pitchFamily="-84" charset="0"/>
            <a:ea typeface="굴림" pitchFamily="-84" charset="-127"/>
            <a:cs typeface="굴림" pitchFamily="-84" charset="-127"/>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8834</TotalTime>
  <Words>1912</Words>
  <Application>Microsoft Office PowerPoint</Application>
  <PresentationFormat>On-screen Show (4:3)</PresentationFormat>
  <Paragraphs>380</Paragraphs>
  <Slides>55</Slides>
  <Notes>45</Notes>
  <HiddenSlides>0</HiddenSlides>
  <MMClips>1</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55</vt:i4>
      </vt:variant>
    </vt:vector>
  </HeadingPairs>
  <TitlesOfParts>
    <vt:vector size="60" baseType="lpstr">
      <vt:lpstr>Default Design</vt:lpstr>
      <vt:lpstr>Equation</vt:lpstr>
      <vt:lpstr>Chart</vt:lpstr>
      <vt:lpstr>Document</vt:lpstr>
      <vt:lpstr>Worksheet</vt:lpstr>
      <vt:lpstr>Regional 4D-Var</vt:lpstr>
      <vt:lpstr>Outline</vt:lpstr>
      <vt:lpstr>4D-Var </vt:lpstr>
      <vt:lpstr>Slide 4</vt:lpstr>
      <vt:lpstr>Why regional?</vt:lpstr>
      <vt:lpstr>Regional 4D-Var systems</vt:lpstr>
      <vt:lpstr>HIRLAM tests: 3D-Var vs 4D-Var  Nils Gustafsson (SMHI)</vt:lpstr>
      <vt:lpstr>Slide 8</vt:lpstr>
      <vt:lpstr>Slide 9</vt:lpstr>
      <vt:lpstr>Slide 10</vt:lpstr>
      <vt:lpstr>Slide 11</vt:lpstr>
      <vt:lpstr>Outline</vt:lpstr>
      <vt:lpstr>WRFDA Overview</vt:lpstr>
      <vt:lpstr>www.mmm.ucar.edu/wrf/users/wrfda</vt:lpstr>
      <vt:lpstr>Recent Tutorials at NCAR  </vt:lpstr>
      <vt:lpstr>Observing System Simulation Experiment (OSSE) 2010-09-11-00 +6h precipitation  (IC and BC come from +12h forecast from 2010-09-10-12 NCEP FNL)</vt:lpstr>
      <vt:lpstr>Sample the hourly precipitation obs.  based on the NA METAR  sta.(2066)  + random error (&lt;±1 mm)</vt:lpstr>
      <vt:lpstr>+6h total precipitation simulations</vt:lpstr>
      <vt:lpstr>Slide 19</vt:lpstr>
      <vt:lpstr>(WRFDA) Observations, y</vt:lpstr>
      <vt:lpstr>H - Observation operator</vt:lpstr>
      <vt:lpstr>Slide 22</vt:lpstr>
      <vt:lpstr>Radiance Observation Forcing at 7 data slots</vt:lpstr>
      <vt:lpstr>Slide 24</vt:lpstr>
      <vt:lpstr>Model-Based Estimation of Climatological Background Errors</vt:lpstr>
      <vt:lpstr>Single observation experiment - one way to view the structure of B</vt:lpstr>
      <vt:lpstr>Example of B  3D-Var response to a single ps observation</vt:lpstr>
      <vt:lpstr>Slide 28</vt:lpstr>
      <vt:lpstr>Incremental WRFDA Jb Preconditioning</vt:lpstr>
      <vt:lpstr>WRFDA Background Error Modeling</vt:lpstr>
      <vt:lpstr>WRFDA Background Error Modeling</vt:lpstr>
      <vt:lpstr>WRFDA Background Error Modeling</vt:lpstr>
      <vt:lpstr>WRFDA Background Error Modeling</vt:lpstr>
      <vt:lpstr>WRFDA Statistical Balance Constraints</vt:lpstr>
      <vt:lpstr>Slide 35</vt:lpstr>
      <vt:lpstr>Single observation experiment</vt:lpstr>
      <vt:lpstr>Slide 37</vt:lpstr>
      <vt:lpstr>500mb q increments at 00,01,02,03,04,05,06h to a 500mb T ob at 06h</vt:lpstr>
      <vt:lpstr>500mb q difference at 00,01,02,03,04,05,06h from  two nonlinear runs (one from background; one from 4D-Var)</vt:lpstr>
      <vt:lpstr>500mb q difference at 00,01,02,03,04,05,06h from  two nonlinear runs (one from background; one from FGAT)</vt:lpstr>
      <vt:lpstr>Slide 41</vt:lpstr>
      <vt:lpstr>Slide 42</vt:lpstr>
      <vt:lpstr>3-hour Surface Pressure Tendency</vt:lpstr>
      <vt:lpstr>Slide 44</vt:lpstr>
      <vt:lpstr>Outline</vt:lpstr>
      <vt:lpstr>Slide 46</vt:lpstr>
      <vt:lpstr>Options for LBC in 4D-Var (Nils Gustafsson)</vt:lpstr>
      <vt:lpstr>Slide 48</vt:lpstr>
      <vt:lpstr>Slide 49</vt:lpstr>
      <vt:lpstr>Slide 50</vt:lpstr>
      <vt:lpstr>Problems with Control of LBC</vt:lpstr>
      <vt:lpstr>Control of “larger” horizontal scales in regional 4D-Var Per Dahlgren and Nils Gustafsson </vt:lpstr>
      <vt:lpstr>A large scale error constraint - Jls</vt:lpstr>
      <vt:lpstr>Slide 54</vt:lpstr>
      <vt:lpstr>Summary</vt:lpstr>
    </vt:vector>
  </TitlesOfParts>
  <Company>MMM User</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Status Report for WRF’s Variational Data Assimilation System (WRF-Var)</dc:title>
  <cp:lastModifiedBy>jgyoe</cp:lastModifiedBy>
  <cp:revision>714</cp:revision>
  <cp:lastPrinted>2008-04-23T00:34:27Z</cp:lastPrinted>
  <dcterms:created xsi:type="dcterms:W3CDTF">2012-08-01T23:12:57Z</dcterms:created>
  <dcterms:modified xsi:type="dcterms:W3CDTF">2012-09-19T16:07:34Z</dcterms:modified>
</cp:coreProperties>
</file>