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82"/>
  </p:notesMasterIdLst>
  <p:sldIdLst>
    <p:sldId id="256" r:id="rId2"/>
    <p:sldId id="314" r:id="rId3"/>
    <p:sldId id="357" r:id="rId4"/>
    <p:sldId id="358" r:id="rId5"/>
    <p:sldId id="359" r:id="rId6"/>
    <p:sldId id="360" r:id="rId7"/>
    <p:sldId id="361" r:id="rId8"/>
    <p:sldId id="367" r:id="rId9"/>
    <p:sldId id="368" r:id="rId10"/>
    <p:sldId id="369" r:id="rId11"/>
    <p:sldId id="370" r:id="rId12"/>
    <p:sldId id="375" r:id="rId13"/>
    <p:sldId id="376" r:id="rId14"/>
    <p:sldId id="377" r:id="rId15"/>
    <p:sldId id="378" r:id="rId16"/>
    <p:sldId id="379" r:id="rId17"/>
    <p:sldId id="381" r:id="rId18"/>
    <p:sldId id="382" r:id="rId19"/>
    <p:sldId id="383" r:id="rId20"/>
    <p:sldId id="384" r:id="rId21"/>
    <p:sldId id="385" r:id="rId22"/>
    <p:sldId id="362" r:id="rId23"/>
    <p:sldId id="363" r:id="rId24"/>
    <p:sldId id="364" r:id="rId25"/>
    <p:sldId id="386" r:id="rId26"/>
    <p:sldId id="387" r:id="rId27"/>
    <p:sldId id="388" r:id="rId28"/>
    <p:sldId id="390" r:id="rId29"/>
    <p:sldId id="391" r:id="rId30"/>
    <p:sldId id="392" r:id="rId31"/>
    <p:sldId id="393" r:id="rId32"/>
    <p:sldId id="394" r:id="rId33"/>
    <p:sldId id="395" r:id="rId34"/>
    <p:sldId id="396" r:id="rId35"/>
    <p:sldId id="397" r:id="rId36"/>
    <p:sldId id="398" r:id="rId37"/>
    <p:sldId id="399" r:id="rId38"/>
    <p:sldId id="400" r:id="rId39"/>
    <p:sldId id="401" r:id="rId40"/>
    <p:sldId id="402" r:id="rId41"/>
    <p:sldId id="365" r:id="rId42"/>
    <p:sldId id="366" r:id="rId43"/>
    <p:sldId id="315" r:id="rId44"/>
    <p:sldId id="320" r:id="rId45"/>
    <p:sldId id="321" r:id="rId46"/>
    <p:sldId id="317" r:id="rId47"/>
    <p:sldId id="322" r:id="rId48"/>
    <p:sldId id="323" r:id="rId49"/>
    <p:sldId id="325" r:id="rId50"/>
    <p:sldId id="327" r:id="rId51"/>
    <p:sldId id="326" r:id="rId52"/>
    <p:sldId id="329" r:id="rId53"/>
    <p:sldId id="328" r:id="rId54"/>
    <p:sldId id="330" r:id="rId55"/>
    <p:sldId id="316" r:id="rId56"/>
    <p:sldId id="331" r:id="rId57"/>
    <p:sldId id="332" r:id="rId58"/>
    <p:sldId id="333" r:id="rId59"/>
    <p:sldId id="334" r:id="rId60"/>
    <p:sldId id="335" r:id="rId61"/>
    <p:sldId id="336" r:id="rId62"/>
    <p:sldId id="338" r:id="rId63"/>
    <p:sldId id="337" r:id="rId64"/>
    <p:sldId id="339" r:id="rId65"/>
    <p:sldId id="340" r:id="rId66"/>
    <p:sldId id="341" r:id="rId67"/>
    <p:sldId id="342" r:id="rId68"/>
    <p:sldId id="343" r:id="rId69"/>
    <p:sldId id="344" r:id="rId70"/>
    <p:sldId id="345" r:id="rId71"/>
    <p:sldId id="354" r:id="rId72"/>
    <p:sldId id="355" r:id="rId73"/>
    <p:sldId id="347" r:id="rId74"/>
    <p:sldId id="348" r:id="rId75"/>
    <p:sldId id="349" r:id="rId76"/>
    <p:sldId id="350" r:id="rId77"/>
    <p:sldId id="352" r:id="rId78"/>
    <p:sldId id="353" r:id="rId79"/>
    <p:sldId id="351" r:id="rId80"/>
    <p:sldId id="356"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66FF"/>
    <a:srgbClr val="0000FF"/>
    <a:srgbClr val="00FF00"/>
    <a:srgbClr val="FFFF66"/>
    <a:srgbClr val="F0E500"/>
    <a:srgbClr val="CC3300"/>
    <a:srgbClr val="66FFFF"/>
    <a:srgbClr val="FFFF99"/>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15" autoAdjust="0"/>
  </p:normalViewPr>
  <p:slideViewPr>
    <p:cSldViewPr>
      <p:cViewPr varScale="1">
        <p:scale>
          <a:sx n="104" d="100"/>
          <a:sy n="104" d="100"/>
        </p:scale>
        <p:origin x="-96"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 Id="rId9"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4" Type="http://schemas.openxmlformats.org/officeDocument/2006/relationships/image" Target="../media/image8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42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388D862-149C-40D0-A3A8-A9EBBB952FFA}" type="slidenum">
              <a:rPr lang="en-US"/>
              <a:pPr>
                <a:defRPr/>
              </a:pPr>
              <a:t>‹#›</a:t>
            </a:fld>
            <a:endParaRPr lang="en-US"/>
          </a:p>
        </p:txBody>
      </p:sp>
    </p:spTree>
    <p:extLst>
      <p:ext uri="{BB962C8B-B14F-4D97-AF65-F5344CB8AC3E}">
        <p14:creationId xmlns:p14="http://schemas.microsoft.com/office/powerpoint/2010/main" xmlns="" val="721639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C82B55-90D5-4FF5-B2C1-5A92875CE588}" type="slidenum">
              <a:rPr lang="en-US" smtClean="0"/>
              <a:pPr eaLnBrk="1" hangingPunct="1"/>
              <a:t>2</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smtClean="0"/>
              <a:t>If one could find numerous historical forecasts like today’s forecast, the variance of the associated forecast errors would approximate the true forecast error variance given today’s forecast Square of error of a single forecast error poorly approximates the error variance. Chaos, changing models, data assimilation schemes, obseving networks and short records make historical categorization difficult.  Variance depends on presence or absence of weather phenomena in atmosphere, ensembles try to capture this flow dependence, but are imperfect.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278692-030A-4B17-913E-3B7E117C191D}" type="slidenum">
              <a:rPr lang="en-US"/>
              <a:pPr/>
              <a:t>22</a:t>
            </a:fld>
            <a:endParaRPr lang="en-US"/>
          </a:p>
        </p:txBody>
      </p:sp>
      <p:sp>
        <p:nvSpPr>
          <p:cNvPr id="220162" name="Rectangle 2"/>
          <p:cNvSpPr>
            <a:spLocks noGrp="1" noRot="1" noChangeAspect="1" noChangeArrowheads="1" noTextEdit="1"/>
          </p:cNvSpPr>
          <p:nvPr>
            <p:ph type="sldImg"/>
          </p:nvPr>
        </p:nvSpPr>
        <p:spPr>
          <a:xfrm>
            <a:off x="1146175" y="685800"/>
            <a:ext cx="4570413" cy="3427413"/>
          </a:xfrm>
          <a:ln/>
        </p:spPr>
      </p:sp>
      <p:sp>
        <p:nvSpPr>
          <p:cNvPr id="220163" name="Rectangle 3"/>
          <p:cNvSpPr>
            <a:spLocks noGrp="1" noChangeArrowheads="1"/>
          </p:cNvSpPr>
          <p:nvPr>
            <p:ph type="body" idx="1"/>
          </p:nvPr>
        </p:nvSpPr>
        <p:spPr>
          <a:xfrm>
            <a:off x="912813" y="4341813"/>
            <a:ext cx="5032375" cy="4116387"/>
          </a:xfrm>
        </p:spPr>
        <p:txBody>
          <a:bodyPr/>
          <a:lstStyle/>
          <a:p>
            <a:r>
              <a:rPr lang="en-US" dirty="0"/>
              <a:t>A large tropical cyclone, can be 1000 km across, but we can see lots of structure on smaller scales, for instance, if we zoom in on this south west quadrant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00FE6-CC29-474A-AF10-A4778DB898D6}" type="slidenum">
              <a:rPr lang="en-US"/>
              <a:pPr/>
              <a:t>23</a:t>
            </a:fld>
            <a:endParaRPr lang="en-US"/>
          </a:p>
        </p:txBody>
      </p:sp>
      <p:sp>
        <p:nvSpPr>
          <p:cNvPr id="222210" name="Rectangle 2"/>
          <p:cNvSpPr>
            <a:spLocks noGrp="1" noRot="1" noChangeAspect="1" noChangeArrowheads="1" noTextEdit="1"/>
          </p:cNvSpPr>
          <p:nvPr>
            <p:ph type="sldImg"/>
          </p:nvPr>
        </p:nvSpPr>
        <p:spPr>
          <a:xfrm>
            <a:off x="1146175" y="685800"/>
            <a:ext cx="4570413" cy="3427413"/>
          </a:xfrm>
          <a:ln/>
        </p:spPr>
      </p:sp>
      <p:sp>
        <p:nvSpPr>
          <p:cNvPr id="222211" name="Rectangle 3"/>
          <p:cNvSpPr>
            <a:spLocks noGrp="1" noChangeArrowheads="1"/>
          </p:cNvSpPr>
          <p:nvPr>
            <p:ph type="body" idx="1"/>
          </p:nvPr>
        </p:nvSpPr>
        <p:spPr>
          <a:xfrm>
            <a:off x="912813" y="4341813"/>
            <a:ext cx="5032375" cy="4116387"/>
          </a:xfrm>
        </p:spPr>
        <p:txBody>
          <a:bodyPr/>
          <a:lstStyle/>
          <a:p>
            <a:r>
              <a:rPr lang="en-US"/>
              <a:t>We can see that this feeder band has a width of about 100km, as well as these organized convective complexes.  We can, of course, zoom in again.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8D3A5-AE71-4F11-9F43-0D1370D901C8}" type="slidenum">
              <a:rPr lang="en-US"/>
              <a:pPr/>
              <a:t>24</a:t>
            </a:fld>
            <a:endParaRPr lang="en-US"/>
          </a:p>
        </p:txBody>
      </p:sp>
      <p:sp>
        <p:nvSpPr>
          <p:cNvPr id="224258" name="Rectangle 2"/>
          <p:cNvSpPr>
            <a:spLocks noGrp="1" noRot="1" noChangeAspect="1" noChangeArrowheads="1" noTextEdit="1"/>
          </p:cNvSpPr>
          <p:nvPr>
            <p:ph type="sldImg"/>
          </p:nvPr>
        </p:nvSpPr>
        <p:spPr>
          <a:xfrm>
            <a:off x="1146175" y="685800"/>
            <a:ext cx="4570413" cy="3427413"/>
          </a:xfrm>
          <a:ln/>
        </p:spPr>
      </p:sp>
      <p:sp>
        <p:nvSpPr>
          <p:cNvPr id="224259" name="Rectangle 3"/>
          <p:cNvSpPr>
            <a:spLocks noGrp="1" noChangeArrowheads="1"/>
          </p:cNvSpPr>
          <p:nvPr>
            <p:ph type="body" idx="1"/>
          </p:nvPr>
        </p:nvSpPr>
        <p:spPr>
          <a:xfrm>
            <a:off x="912813" y="4341813"/>
            <a:ext cx="5032375" cy="4116387"/>
          </a:xfrm>
        </p:spPr>
        <p:txBody>
          <a:bodyPr/>
          <a:lstStyle/>
          <a:p>
            <a:r>
              <a:rPr lang="en-US"/>
              <a:t> and find that Individual convective cells can be 10 km across, and so on down to much smaller scales as well.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88D862-149C-40D0-A3A8-A9EBBB952FFA}" type="slidenum">
              <a:rPr lang="en-US" smtClean="0"/>
              <a:pPr>
                <a:defRPr/>
              </a:pPr>
              <a:t>30</a:t>
            </a:fld>
            <a:endParaRPr lang="en-US"/>
          </a:p>
        </p:txBody>
      </p:sp>
    </p:spTree>
    <p:extLst>
      <p:ext uri="{BB962C8B-B14F-4D97-AF65-F5344CB8AC3E}">
        <p14:creationId xmlns:p14="http://schemas.microsoft.com/office/powerpoint/2010/main" xmlns="" val="283690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64EF57-0540-44B4-984E-03B57D6BDFBA}" type="slidenum">
              <a:rPr lang="en-US"/>
              <a:pPr/>
              <a:t>3</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D6E9E0-D321-4483-9310-16E405388D28}" type="slidenum">
              <a:rPr lang="en-US"/>
              <a:pPr/>
              <a:t>4</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42A583-B1BA-4EC8-8136-EDA4E47BA3E6}" type="slidenum">
              <a:rPr lang="en-US"/>
              <a:pPr/>
              <a:t>5</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C925D-25C4-4D15-BB6D-EA5BF8E88011}" type="slidenum">
              <a:rPr lang="en-US"/>
              <a:pPr/>
              <a:t>6</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0DCF5B-6733-4B66-B894-6F7B3C5C77FE}" type="slidenum">
              <a:rPr lang="en-US"/>
              <a:pPr/>
              <a:t>8</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a:t>Hollingsworth and Lonnberg’s (1986, Tellus) and Parish and Derber’s (1992, MWR) fitting of covariance models to sample correlations may be viewed as a guess of the mean of the posterior based on prior assumptions of isotropy and/or smoothness.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0AAA6-6067-418C-AE30-A62A5826CE28}" type="slidenum">
              <a:rPr lang="en-US"/>
              <a:pPr/>
              <a:t>9</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45B6A-B1BA-42D7-BEBE-939A1C905F04}" type="slidenum">
              <a:rPr lang="en-US"/>
              <a:pPr/>
              <a:t>12</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287A3-8222-4736-B273-465551445708}" type="slidenum">
              <a:rPr lang="en-US"/>
              <a:pPr/>
              <a:t>15</a:t>
            </a:fld>
            <a:endParaRPr lang="en-US"/>
          </a:p>
        </p:txBody>
      </p:sp>
      <p:sp>
        <p:nvSpPr>
          <p:cNvPr id="235522" name="Rectangle 2"/>
          <p:cNvSpPr>
            <a:spLocks noGrp="1" noRot="1" noChangeAspect="1" noChangeArrowheads="1" noTextEdit="1"/>
          </p:cNvSpPr>
          <p:nvPr>
            <p:ph type="sldImg"/>
          </p:nvPr>
        </p:nvSpPr>
        <p:spPr>
          <a:xfrm>
            <a:off x="1144588" y="685800"/>
            <a:ext cx="4572000" cy="3429000"/>
          </a:xfrm>
          <a:ln/>
        </p:spPr>
      </p:sp>
      <p:sp>
        <p:nvSpPr>
          <p:cNvPr id="2355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1130300"/>
          </a:xfrm>
          <a:prstGeom prst="rect">
            <a:avLst/>
          </a:prstGeom>
          <a:gradFill rotWithShape="1">
            <a:gsLst>
              <a:gs pos="0">
                <a:srgbClr val="000066"/>
              </a:gs>
              <a:gs pos="50000">
                <a:srgbClr val="0000CC"/>
              </a:gs>
              <a:gs pos="100000">
                <a:srgbClr val="000066"/>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spcBef>
                <a:spcPct val="20000"/>
              </a:spcBef>
            </a:pPr>
            <a:endParaRPr lang="en-US" sz="3200">
              <a:latin typeface="Times New Roman" pitchFamily="18" charset="0"/>
            </a:endParaRPr>
          </a:p>
        </p:txBody>
      </p:sp>
      <p:sp>
        <p:nvSpPr>
          <p:cNvPr id="5" name="Rectangle 8"/>
          <p:cNvSpPr>
            <a:spLocks noChangeArrowheads="1"/>
          </p:cNvSpPr>
          <p:nvPr userDrawn="1"/>
        </p:nvSpPr>
        <p:spPr bwMode="auto">
          <a:xfrm>
            <a:off x="0" y="1111250"/>
            <a:ext cx="9144000" cy="76200"/>
          </a:xfrm>
          <a:prstGeom prst="rect">
            <a:avLst/>
          </a:prstGeom>
          <a:gradFill rotWithShape="0">
            <a:gsLst>
              <a:gs pos="0">
                <a:srgbClr val="FFCC00"/>
              </a:gs>
              <a:gs pos="100000">
                <a:srgbClr val="765E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6" name="Picture 8" descr="logo 5 MRY"/>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11080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descr="logo 8"/>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085138" y="0"/>
            <a:ext cx="1058862"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2818"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16281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CF6B6337-B78C-49CF-9FE9-C9169D84C90A}" type="slidenum">
              <a:rPr lang="en-US"/>
              <a:pPr>
                <a:defRPr/>
              </a:pPr>
              <a:t>‹#›</a:t>
            </a:fld>
            <a:endParaRPr lang="en-US"/>
          </a:p>
        </p:txBody>
      </p:sp>
    </p:spTree>
    <p:extLst>
      <p:ext uri="{BB962C8B-B14F-4D97-AF65-F5344CB8AC3E}">
        <p14:creationId xmlns:p14="http://schemas.microsoft.com/office/powerpoint/2010/main" xmlns="" val="95678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2AF637-B6D1-4553-A7A6-5B8CCC833AE0}" type="slidenum">
              <a:rPr lang="en-US"/>
              <a:pPr>
                <a:defRPr/>
              </a:pPr>
              <a:t>‹#›</a:t>
            </a:fld>
            <a:endParaRPr lang="en-US"/>
          </a:p>
        </p:txBody>
      </p:sp>
    </p:spTree>
    <p:extLst>
      <p:ext uri="{BB962C8B-B14F-4D97-AF65-F5344CB8AC3E}">
        <p14:creationId xmlns:p14="http://schemas.microsoft.com/office/powerpoint/2010/main" xmlns="" val="6367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1D6BAC-480C-4AD8-81F5-195E8540C02B}" type="slidenum">
              <a:rPr lang="en-US"/>
              <a:pPr>
                <a:defRPr/>
              </a:pPr>
              <a:t>‹#›</a:t>
            </a:fld>
            <a:endParaRPr lang="en-US"/>
          </a:p>
        </p:txBody>
      </p:sp>
    </p:spTree>
    <p:extLst>
      <p:ext uri="{BB962C8B-B14F-4D97-AF65-F5344CB8AC3E}">
        <p14:creationId xmlns:p14="http://schemas.microsoft.com/office/powerpoint/2010/main" xmlns="" val="3938365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C03D2B3-42F0-4931-AC27-C594DB23E3AD}" type="slidenum">
              <a:rPr lang="en-US"/>
              <a:pPr>
                <a:defRPr/>
              </a:pPr>
              <a:t>‹#›</a:t>
            </a:fld>
            <a:endParaRPr lang="en-US"/>
          </a:p>
        </p:txBody>
      </p:sp>
    </p:spTree>
    <p:extLst>
      <p:ext uri="{BB962C8B-B14F-4D97-AF65-F5344CB8AC3E}">
        <p14:creationId xmlns:p14="http://schemas.microsoft.com/office/powerpoint/2010/main" xmlns="" val="1116144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F4BE2D-792E-490F-81B9-7A64B460DF25}" type="slidenum">
              <a:rPr lang="en-US"/>
              <a:pPr>
                <a:defRPr/>
              </a:pPr>
              <a:t>‹#›</a:t>
            </a:fld>
            <a:endParaRPr lang="en-US"/>
          </a:p>
        </p:txBody>
      </p:sp>
    </p:spTree>
    <p:extLst>
      <p:ext uri="{BB962C8B-B14F-4D97-AF65-F5344CB8AC3E}">
        <p14:creationId xmlns:p14="http://schemas.microsoft.com/office/powerpoint/2010/main" xmlns="" val="2989477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2441487-AE47-4786-B7A7-D8EA7BA26CA5}" type="slidenum">
              <a:rPr lang="en-US"/>
              <a:pPr>
                <a:defRPr/>
              </a:pPr>
              <a:t>‹#›</a:t>
            </a:fld>
            <a:endParaRPr lang="en-US"/>
          </a:p>
        </p:txBody>
      </p:sp>
    </p:spTree>
    <p:extLst>
      <p:ext uri="{BB962C8B-B14F-4D97-AF65-F5344CB8AC3E}">
        <p14:creationId xmlns:p14="http://schemas.microsoft.com/office/powerpoint/2010/main" xmlns="" val="195183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A10E3A-1B2A-44AC-98ED-D02742FEE204}" type="slidenum">
              <a:rPr lang="en-US"/>
              <a:pPr>
                <a:defRPr/>
              </a:pPr>
              <a:t>‹#›</a:t>
            </a:fld>
            <a:endParaRPr lang="en-US"/>
          </a:p>
        </p:txBody>
      </p:sp>
    </p:spTree>
    <p:extLst>
      <p:ext uri="{BB962C8B-B14F-4D97-AF65-F5344CB8AC3E}">
        <p14:creationId xmlns:p14="http://schemas.microsoft.com/office/powerpoint/2010/main" xmlns="" val="93245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106916-7C7F-4378-ACD2-2237C3E976D7}" type="slidenum">
              <a:rPr lang="en-US"/>
              <a:pPr>
                <a:defRPr/>
              </a:pPr>
              <a:t>‹#›</a:t>
            </a:fld>
            <a:endParaRPr lang="en-US"/>
          </a:p>
        </p:txBody>
      </p:sp>
    </p:spTree>
    <p:extLst>
      <p:ext uri="{BB962C8B-B14F-4D97-AF65-F5344CB8AC3E}">
        <p14:creationId xmlns:p14="http://schemas.microsoft.com/office/powerpoint/2010/main" xmlns="" val="336970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B1F305-3421-4E46-A69E-785F81DB6BD8}" type="slidenum">
              <a:rPr lang="en-US"/>
              <a:pPr>
                <a:defRPr/>
              </a:pPr>
              <a:t>‹#›</a:t>
            </a:fld>
            <a:endParaRPr lang="en-US"/>
          </a:p>
        </p:txBody>
      </p:sp>
    </p:spTree>
    <p:extLst>
      <p:ext uri="{BB962C8B-B14F-4D97-AF65-F5344CB8AC3E}">
        <p14:creationId xmlns:p14="http://schemas.microsoft.com/office/powerpoint/2010/main" xmlns="" val="63629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9F6CBC7-8787-4604-993B-90F593CDD5A8}" type="slidenum">
              <a:rPr lang="en-US"/>
              <a:pPr>
                <a:defRPr/>
              </a:pPr>
              <a:t>‹#›</a:t>
            </a:fld>
            <a:endParaRPr lang="en-US"/>
          </a:p>
        </p:txBody>
      </p:sp>
    </p:spTree>
    <p:extLst>
      <p:ext uri="{BB962C8B-B14F-4D97-AF65-F5344CB8AC3E}">
        <p14:creationId xmlns:p14="http://schemas.microsoft.com/office/powerpoint/2010/main" xmlns="" val="239467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16BC7C-5622-4E33-94EF-E5C2DBFB4730}" type="slidenum">
              <a:rPr lang="en-US"/>
              <a:pPr>
                <a:defRPr/>
              </a:pPr>
              <a:t>‹#›</a:t>
            </a:fld>
            <a:endParaRPr lang="en-US"/>
          </a:p>
        </p:txBody>
      </p:sp>
    </p:spTree>
    <p:extLst>
      <p:ext uri="{BB962C8B-B14F-4D97-AF65-F5344CB8AC3E}">
        <p14:creationId xmlns:p14="http://schemas.microsoft.com/office/powerpoint/2010/main" xmlns="" val="115348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FF6739-02B4-424F-BA4E-2F611C9941D4}" type="slidenum">
              <a:rPr lang="en-US"/>
              <a:pPr>
                <a:defRPr/>
              </a:pPr>
              <a:t>‹#›</a:t>
            </a:fld>
            <a:endParaRPr lang="en-US"/>
          </a:p>
        </p:txBody>
      </p:sp>
    </p:spTree>
    <p:extLst>
      <p:ext uri="{BB962C8B-B14F-4D97-AF65-F5344CB8AC3E}">
        <p14:creationId xmlns:p14="http://schemas.microsoft.com/office/powerpoint/2010/main" xmlns="" val="387310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BC9EAE-05C5-41E6-B1BA-8E5F62B7CBA6}" type="slidenum">
              <a:rPr lang="en-US"/>
              <a:pPr>
                <a:defRPr/>
              </a:pPr>
              <a:t>‹#›</a:t>
            </a:fld>
            <a:endParaRPr lang="en-US"/>
          </a:p>
        </p:txBody>
      </p:sp>
    </p:spTree>
    <p:extLst>
      <p:ext uri="{BB962C8B-B14F-4D97-AF65-F5344CB8AC3E}">
        <p14:creationId xmlns:p14="http://schemas.microsoft.com/office/powerpoint/2010/main" xmlns="" val="76167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59BC9C-8DF6-4D7E-99AD-651A7C1D3843}" type="slidenum">
              <a:rPr lang="en-US"/>
              <a:pPr>
                <a:defRPr/>
              </a:pPr>
              <a:t>‹#›</a:t>
            </a:fld>
            <a:endParaRPr lang="en-US"/>
          </a:p>
        </p:txBody>
      </p:sp>
    </p:spTree>
    <p:extLst>
      <p:ext uri="{BB962C8B-B14F-4D97-AF65-F5344CB8AC3E}">
        <p14:creationId xmlns:p14="http://schemas.microsoft.com/office/powerpoint/2010/main" xmlns="" val="419986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4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34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039B7FA-B58A-4AEA-816D-8C6D79F97E4A}" type="slidenum">
              <a:rPr lang="en-US"/>
              <a:pPr>
                <a:defRPr/>
              </a:pPr>
              <a:t>‹#›</a:t>
            </a:fld>
            <a:endParaRPr lang="en-US"/>
          </a:p>
        </p:txBody>
      </p:sp>
      <p:sp>
        <p:nvSpPr>
          <p:cNvPr id="1031" name="Rectangle 7"/>
          <p:cNvSpPr>
            <a:spLocks noChangeArrowheads="1"/>
          </p:cNvSpPr>
          <p:nvPr userDrawn="1"/>
        </p:nvSpPr>
        <p:spPr bwMode="auto">
          <a:xfrm>
            <a:off x="0" y="0"/>
            <a:ext cx="9144000" cy="1130300"/>
          </a:xfrm>
          <a:prstGeom prst="rect">
            <a:avLst/>
          </a:prstGeom>
          <a:gradFill rotWithShape="1">
            <a:gsLst>
              <a:gs pos="0">
                <a:srgbClr val="000066"/>
              </a:gs>
              <a:gs pos="50000">
                <a:srgbClr val="0000CC"/>
              </a:gs>
              <a:gs pos="100000">
                <a:srgbClr val="000066"/>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spcBef>
                <a:spcPct val="20000"/>
              </a:spcBef>
            </a:pPr>
            <a:endParaRPr lang="en-US" sz="3200">
              <a:latin typeface="Times New Roman" pitchFamily="18" charset="0"/>
            </a:endParaRPr>
          </a:p>
        </p:txBody>
      </p:sp>
      <p:sp>
        <p:nvSpPr>
          <p:cNvPr id="1032" name="Rectangle 9"/>
          <p:cNvSpPr>
            <a:spLocks noChangeArrowheads="1"/>
          </p:cNvSpPr>
          <p:nvPr userDrawn="1"/>
        </p:nvSpPr>
        <p:spPr bwMode="auto">
          <a:xfrm>
            <a:off x="0" y="1111250"/>
            <a:ext cx="9144000" cy="76200"/>
          </a:xfrm>
          <a:prstGeom prst="rect">
            <a:avLst/>
          </a:prstGeom>
          <a:gradFill rotWithShape="0">
            <a:gsLst>
              <a:gs pos="0">
                <a:srgbClr val="FFCC00"/>
              </a:gs>
              <a:gs pos="100000">
                <a:srgbClr val="765E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1033" name="Picture 8" descr="logo 5 MRY"/>
          <p:cNvPicPr>
            <a:picLocks noChangeAspect="1" noChangeArrowheads="1"/>
          </p:cNvPicPr>
          <p:nvPr userDrawn="1"/>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11080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11" descr="logo 8"/>
          <p:cNvPicPr>
            <a:picLocks noChangeAspect="1" noChangeArrowheads="1"/>
          </p:cNvPicPr>
          <p:nvPr userDrawn="1"/>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085138" y="0"/>
            <a:ext cx="1058862"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86"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3" Type="http://schemas.openxmlformats.org/officeDocument/2006/relationships/image" Target="../media/image28.png"/><Relationship Id="rId7" Type="http://schemas.openxmlformats.org/officeDocument/2006/relationships/oleObject" Target="../embeddings/oleObject3.bin"/><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png"/><Relationship Id="rId11" Type="http://schemas.openxmlformats.org/officeDocument/2006/relationships/oleObject" Target="../embeddings/oleObject7.bin"/><Relationship Id="rId5" Type="http://schemas.openxmlformats.org/officeDocument/2006/relationships/image" Target="../media/image30.png"/><Relationship Id="rId15" Type="http://schemas.openxmlformats.org/officeDocument/2006/relationships/oleObject" Target="../embeddings/oleObject11.bin"/><Relationship Id="rId10" Type="http://schemas.openxmlformats.org/officeDocument/2006/relationships/oleObject" Target="../embeddings/oleObject6.bin"/><Relationship Id="rId4" Type="http://schemas.openxmlformats.org/officeDocument/2006/relationships/image" Target="../media/image29.png"/><Relationship Id="rId9" Type="http://schemas.openxmlformats.org/officeDocument/2006/relationships/oleObject" Target="../embeddings/oleObject5.bin"/><Relationship Id="rId1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7.bin"/><Relationship Id="rId18" Type="http://schemas.openxmlformats.org/officeDocument/2006/relationships/oleObject" Target="../embeddings/oleObject22.bin"/><Relationship Id="rId3" Type="http://schemas.openxmlformats.org/officeDocument/2006/relationships/notesSlide" Target="../notesSlides/notesSlide8.xml"/><Relationship Id="rId7" Type="http://schemas.openxmlformats.org/officeDocument/2006/relationships/image" Target="../media/image45.png"/><Relationship Id="rId12" Type="http://schemas.openxmlformats.org/officeDocument/2006/relationships/oleObject" Target="../embeddings/oleObject16.bin"/><Relationship Id="rId17" Type="http://schemas.openxmlformats.org/officeDocument/2006/relationships/oleObject" Target="../embeddings/oleObject21.bin"/><Relationship Id="rId2" Type="http://schemas.openxmlformats.org/officeDocument/2006/relationships/slideLayout" Target="../slideLayouts/slideLayout1.xml"/><Relationship Id="rId16" Type="http://schemas.openxmlformats.org/officeDocument/2006/relationships/oleObject" Target="../embeddings/oleObject20.bin"/><Relationship Id="rId1" Type="http://schemas.openxmlformats.org/officeDocument/2006/relationships/vmlDrawing" Target="../drawings/vmlDrawing3.vml"/><Relationship Id="rId6" Type="http://schemas.openxmlformats.org/officeDocument/2006/relationships/image" Target="../media/image44.png"/><Relationship Id="rId11" Type="http://schemas.openxmlformats.org/officeDocument/2006/relationships/oleObject" Target="../embeddings/oleObject15.bin"/><Relationship Id="rId5" Type="http://schemas.openxmlformats.org/officeDocument/2006/relationships/image" Target="../media/image43.png"/><Relationship Id="rId15" Type="http://schemas.openxmlformats.org/officeDocument/2006/relationships/oleObject" Target="../embeddings/oleObject19.bin"/><Relationship Id="rId10" Type="http://schemas.openxmlformats.org/officeDocument/2006/relationships/oleObject" Target="../embeddings/oleObject14.bin"/><Relationship Id="rId4" Type="http://schemas.openxmlformats.org/officeDocument/2006/relationships/image" Target="../media/image42.png"/><Relationship Id="rId9" Type="http://schemas.openxmlformats.org/officeDocument/2006/relationships/oleObject" Target="../embeddings/oleObject13.bin"/><Relationship Id="rId1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9.xml"/><Relationship Id="rId7" Type="http://schemas.openxmlformats.org/officeDocument/2006/relationships/image" Target="../media/image55.png"/><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54.png"/><Relationship Id="rId11" Type="http://schemas.openxmlformats.org/officeDocument/2006/relationships/oleObject" Target="../embeddings/oleObject27.bin"/><Relationship Id="rId5" Type="http://schemas.openxmlformats.org/officeDocument/2006/relationships/image" Target="../media/image53.png"/><Relationship Id="rId10" Type="http://schemas.openxmlformats.org/officeDocument/2006/relationships/oleObject" Target="../embeddings/oleObject26.bin"/><Relationship Id="rId4" Type="http://schemas.openxmlformats.org/officeDocument/2006/relationships/image" Target="../media/image52.png"/><Relationship Id="rId9"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5.jpeg"/><Relationship Id="rId5" Type="http://schemas.openxmlformats.org/officeDocument/2006/relationships/image" Target="../media/image73.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5.jpeg"/><Relationship Id="rId5" Type="http://schemas.openxmlformats.org/officeDocument/2006/relationships/image" Target="../media/image73.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3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33.bin"/><Relationship Id="rId4" Type="http://schemas.openxmlformats.org/officeDocument/2006/relationships/image" Target="../media/image98.png"/></Relationships>
</file>

<file path=ppt/slides/_rels/slide3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hyperlink" Target="http://www.bbc.co.uk/cult/hitchhikers/gallery/index.shtml" TargetMode="External"/><Relationship Id="rId7" Type="http://schemas.openxmlformats.org/officeDocument/2006/relationships/image" Target="../media/image109.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08.jpeg"/><Relationship Id="rId5" Type="http://schemas.openxmlformats.org/officeDocument/2006/relationships/image" Target="../media/image107.jpeg"/><Relationship Id="rId10" Type="http://schemas.openxmlformats.org/officeDocument/2006/relationships/oleObject" Target="../embeddings/oleObject34.bin"/><Relationship Id="rId4" Type="http://schemas.openxmlformats.org/officeDocument/2006/relationships/image" Target="../media/image106.jpeg"/><Relationship Id="rId9" Type="http://schemas.openxmlformats.org/officeDocument/2006/relationships/image" Target="../media/image111.jpe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4.xml"/><Relationship Id="rId1" Type="http://schemas.openxmlformats.org/officeDocument/2006/relationships/vmlDrawing" Target="../drawings/vmlDrawing14.vml"/><Relationship Id="rId5" Type="http://schemas.openxmlformats.org/officeDocument/2006/relationships/oleObject" Target="../embeddings/oleObject43.bin"/><Relationship Id="rId4" Type="http://schemas.openxmlformats.org/officeDocument/2006/relationships/image" Target="../media/image124.png"/></Relationships>
</file>

<file path=ppt/slides/_rels/slide5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5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8.bin"/><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5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2.tif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3.tif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49.bin"/></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838200" y="3200400"/>
            <a:ext cx="7696200" cy="3276600"/>
          </a:xfrm>
        </p:spPr>
        <p:txBody>
          <a:bodyPr/>
          <a:lstStyle/>
          <a:p>
            <a:pPr eaLnBrk="1" hangingPunct="1">
              <a:lnSpc>
                <a:spcPct val="80000"/>
              </a:lnSpc>
            </a:pPr>
            <a:r>
              <a:rPr lang="en-US" sz="2400" b="1" dirty="0" smtClean="0"/>
              <a:t>Craig H. Bishop</a:t>
            </a:r>
          </a:p>
          <a:p>
            <a:pPr eaLnBrk="1" hangingPunct="1">
              <a:lnSpc>
                <a:spcPct val="80000"/>
              </a:lnSpc>
            </a:pPr>
            <a:r>
              <a:rPr lang="en-US" sz="2400" b="1" dirty="0" smtClean="0"/>
              <a:t>Naval Research Laboratory, Monterey </a:t>
            </a:r>
          </a:p>
          <a:p>
            <a:pPr eaLnBrk="1" hangingPunct="1">
              <a:lnSpc>
                <a:spcPct val="80000"/>
              </a:lnSpc>
            </a:pPr>
            <a:endParaRPr lang="en-US" sz="2400" b="1" dirty="0" smtClean="0"/>
          </a:p>
          <a:p>
            <a:pPr eaLnBrk="1" hangingPunct="1">
              <a:lnSpc>
                <a:spcPct val="80000"/>
              </a:lnSpc>
            </a:pPr>
            <a:r>
              <a:rPr lang="en-US" sz="2400" b="1" dirty="0" smtClean="0"/>
              <a:t>JCSDA Summer Colloquium</a:t>
            </a:r>
          </a:p>
          <a:p>
            <a:pPr eaLnBrk="1" hangingPunct="1"/>
            <a:r>
              <a:rPr lang="en-US" sz="2400" b="1" dirty="0" smtClean="0"/>
              <a:t>July 2012</a:t>
            </a:r>
          </a:p>
          <a:p>
            <a:pPr eaLnBrk="1" hangingPunct="1"/>
            <a:r>
              <a:rPr lang="en-US" sz="2400" b="1" dirty="0" smtClean="0"/>
              <a:t>Santa Fe, NM</a:t>
            </a:r>
            <a:endParaRPr lang="en-US" sz="2400" dirty="0" smtClean="0"/>
          </a:p>
        </p:txBody>
      </p:sp>
      <p:grpSp>
        <p:nvGrpSpPr>
          <p:cNvPr id="3075" name="Group 9"/>
          <p:cNvGrpSpPr>
            <a:grpSpLocks/>
          </p:cNvGrpSpPr>
          <p:nvPr/>
        </p:nvGrpSpPr>
        <p:grpSpPr bwMode="auto">
          <a:xfrm>
            <a:off x="8001000" y="61913"/>
            <a:ext cx="1066800" cy="1004887"/>
            <a:chOff x="5088" y="0"/>
            <a:chExt cx="672" cy="633"/>
          </a:xfrm>
        </p:grpSpPr>
        <p:sp>
          <p:nvSpPr>
            <p:cNvPr id="3082" name="Oval 10"/>
            <p:cNvSpPr>
              <a:spLocks noChangeArrowheads="1"/>
            </p:cNvSpPr>
            <p:nvPr/>
          </p:nvSpPr>
          <p:spPr bwMode="auto">
            <a:xfrm>
              <a:off x="5184" y="96"/>
              <a:ext cx="480" cy="48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3083" name="Picture 11" descr="DON Se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88" y="0"/>
              <a:ext cx="672"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3076" name="Picture 12" descr="Multi on Blue"/>
          <p:cNvPicPr>
            <a:picLocks noChangeAspect="1" noChangeArrowheads="1"/>
          </p:cNvPicPr>
          <p:nvPr/>
        </p:nvPicPr>
        <p:blipFill>
          <a:blip r:embed="rId3" cstate="print">
            <a:clrChange>
              <a:clrFrom>
                <a:srgbClr val="0000FF"/>
              </a:clrFrom>
              <a:clrTo>
                <a:srgbClr val="0000FF">
                  <a:alpha val="0"/>
                </a:srgbClr>
              </a:clrTo>
            </a:clrChange>
            <a:extLst>
              <a:ext uri="{28A0092B-C50C-407E-A947-70E740481C1C}">
                <a14:useLocalDpi xmlns:a14="http://schemas.microsoft.com/office/drawing/2010/main" xmlns="" val="0"/>
              </a:ext>
            </a:extLst>
          </a:blip>
          <a:srcRect/>
          <a:stretch>
            <a:fillRect/>
          </a:stretch>
        </p:blipFill>
        <p:spPr bwMode="auto">
          <a:xfrm>
            <a:off x="55563" y="58738"/>
            <a:ext cx="1087437"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Rectangle 13"/>
          <p:cNvSpPr>
            <a:spLocks noChangeArrowheads="1"/>
          </p:cNvSpPr>
          <p:nvPr/>
        </p:nvSpPr>
        <p:spPr bwMode="auto">
          <a:xfrm>
            <a:off x="0" y="0"/>
            <a:ext cx="9144000" cy="1130300"/>
          </a:xfrm>
          <a:prstGeom prst="rect">
            <a:avLst/>
          </a:prstGeom>
          <a:gradFill rotWithShape="1">
            <a:gsLst>
              <a:gs pos="0">
                <a:srgbClr val="000066"/>
              </a:gs>
              <a:gs pos="50000">
                <a:srgbClr val="0000CC"/>
              </a:gs>
              <a:gs pos="100000">
                <a:srgbClr val="000066"/>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spcBef>
                <a:spcPct val="20000"/>
              </a:spcBef>
            </a:pPr>
            <a:endParaRPr lang="en-US" sz="3200">
              <a:latin typeface="Times New Roman" pitchFamily="18" charset="0"/>
            </a:endParaRPr>
          </a:p>
        </p:txBody>
      </p:sp>
      <p:sp>
        <p:nvSpPr>
          <p:cNvPr id="3078" name="Rectangle 15"/>
          <p:cNvSpPr>
            <a:spLocks noChangeArrowheads="1"/>
          </p:cNvSpPr>
          <p:nvPr/>
        </p:nvSpPr>
        <p:spPr bwMode="auto">
          <a:xfrm>
            <a:off x="0" y="1111250"/>
            <a:ext cx="9144000" cy="76200"/>
          </a:xfrm>
          <a:prstGeom prst="rect">
            <a:avLst/>
          </a:prstGeom>
          <a:gradFill rotWithShape="0">
            <a:gsLst>
              <a:gs pos="0">
                <a:srgbClr val="FFCC00"/>
              </a:gs>
              <a:gs pos="100000">
                <a:srgbClr val="765E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3079" name="Picture 8" descr="logo 5 MRY"/>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11080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0" name="Picture 11" descr="logo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085138" y="0"/>
            <a:ext cx="1058862"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1" name="Title 1"/>
          <p:cNvSpPr>
            <a:spLocks noGrp="1"/>
          </p:cNvSpPr>
          <p:nvPr>
            <p:ph type="ctrTitle"/>
          </p:nvPr>
        </p:nvSpPr>
        <p:spPr>
          <a:xfrm>
            <a:off x="685800" y="1143000"/>
            <a:ext cx="7772400" cy="2286000"/>
          </a:xfrm>
        </p:spPr>
        <p:txBody>
          <a:bodyPr/>
          <a:lstStyle/>
          <a:p>
            <a:r>
              <a:rPr lang="en-US" sz="3600" b="1" i="1" dirty="0" smtClean="0">
                <a:solidFill>
                  <a:srgbClr val="FFFF66"/>
                </a:solidFill>
              </a:rPr>
              <a:t>Background Error Covariance Modeling</a:t>
            </a:r>
          </a:p>
        </p:txBody>
      </p:sp>
      <p:sp>
        <p:nvSpPr>
          <p:cNvPr id="2" name="Slide Number Placeholder 1"/>
          <p:cNvSpPr>
            <a:spLocks noGrp="1"/>
          </p:cNvSpPr>
          <p:nvPr>
            <p:ph type="sldNum" sz="quarter" idx="12"/>
          </p:nvPr>
        </p:nvSpPr>
        <p:spPr/>
        <p:txBody>
          <a:bodyPr/>
          <a:lstStyle/>
          <a:p>
            <a:pPr>
              <a:defRPr/>
            </a:pPr>
            <a:fld id="{CF6B6337-B78C-49CF-9FE9-C9169D84C90A}" type="slidenum">
              <a:rPr lang="en-US" smtClean="0"/>
              <a:pPr>
                <a:defRPr/>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1981200"/>
            <a:ext cx="8229600" cy="1143000"/>
          </a:xfrm>
        </p:spPr>
        <p:txBody>
          <a:bodyPr/>
          <a:lstStyle/>
          <a:p>
            <a:r>
              <a:rPr lang="en-US" sz="4000"/>
              <a:t>Ad-hoc adaptive error covariance localization</a:t>
            </a:r>
          </a:p>
        </p:txBody>
      </p:sp>
    </p:spTree>
    <p:extLst>
      <p:ext uri="{BB962C8B-B14F-4D97-AF65-F5344CB8AC3E}">
        <p14:creationId xmlns:p14="http://schemas.microsoft.com/office/powerpoint/2010/main" xmlns="" val="874751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8" y="1219200"/>
            <a:ext cx="6937375" cy="6540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86" name="Rectangle 2"/>
          <p:cNvSpPr>
            <a:spLocks noGrp="1" noChangeArrowheads="1"/>
          </p:cNvSpPr>
          <p:nvPr>
            <p:ph type="title"/>
          </p:nvPr>
        </p:nvSpPr>
        <p:spPr>
          <a:xfrm>
            <a:off x="0" y="0"/>
            <a:ext cx="9144000" cy="1143000"/>
          </a:xfrm>
        </p:spPr>
        <p:txBody>
          <a:bodyPr/>
          <a:lstStyle/>
          <a:p>
            <a:r>
              <a:rPr lang="en-US" sz="2000" b="1" dirty="0">
                <a:solidFill>
                  <a:srgbClr val="FFFF00"/>
                </a:solidFill>
              </a:rPr>
              <a:t>Smoothed </a:t>
            </a:r>
            <a:r>
              <a:rPr lang="en-US" sz="2000" b="1" dirty="0" err="1">
                <a:solidFill>
                  <a:srgbClr val="FFFF00"/>
                </a:solidFill>
              </a:rPr>
              <a:t>ENsemble</a:t>
            </a:r>
            <a:r>
              <a:rPr lang="en-US" sz="2000" b="1" dirty="0">
                <a:solidFill>
                  <a:srgbClr val="FFFF00"/>
                </a:solidFill>
              </a:rPr>
              <a:t> </a:t>
            </a:r>
            <a:r>
              <a:rPr lang="en-US" sz="2000" b="1" dirty="0" err="1">
                <a:solidFill>
                  <a:srgbClr val="FFFF00"/>
                </a:solidFill>
              </a:rPr>
              <a:t>COrrelations</a:t>
            </a:r>
            <a:r>
              <a:rPr lang="en-US" sz="2000" b="1" dirty="0">
                <a:solidFill>
                  <a:srgbClr val="FFFF00"/>
                </a:solidFill>
              </a:rPr>
              <a:t> </a:t>
            </a:r>
            <a:r>
              <a:rPr lang="en-US" sz="2000" b="1" dirty="0" smtClean="0">
                <a:solidFill>
                  <a:srgbClr val="FFFF00"/>
                </a:solidFill>
              </a:rPr>
              <a:t/>
            </a:r>
            <a:br>
              <a:rPr lang="en-US" sz="2000" b="1" dirty="0" smtClean="0">
                <a:solidFill>
                  <a:srgbClr val="FFFF00"/>
                </a:solidFill>
              </a:rPr>
            </a:br>
            <a:r>
              <a:rPr lang="en-US" sz="2000" b="1" dirty="0" smtClean="0">
                <a:solidFill>
                  <a:srgbClr val="FFFF00"/>
                </a:solidFill>
              </a:rPr>
              <a:t>Raised </a:t>
            </a:r>
            <a:r>
              <a:rPr lang="en-US" sz="2000" b="1" dirty="0">
                <a:solidFill>
                  <a:srgbClr val="FFFF00"/>
                </a:solidFill>
              </a:rPr>
              <a:t>to a Power (SENCORP)</a:t>
            </a:r>
            <a:br>
              <a:rPr lang="en-US" sz="2000" b="1" dirty="0">
                <a:solidFill>
                  <a:srgbClr val="FFFF00"/>
                </a:solidFill>
              </a:rPr>
            </a:br>
            <a:r>
              <a:rPr lang="en-US" sz="2000" b="1" dirty="0">
                <a:solidFill>
                  <a:srgbClr val="FFFF00"/>
                </a:solidFill>
              </a:rPr>
              <a:t> </a:t>
            </a:r>
            <a:r>
              <a:rPr lang="en-US" sz="1400" b="1" dirty="0">
                <a:solidFill>
                  <a:srgbClr val="FFFF00"/>
                </a:solidFill>
              </a:rPr>
              <a:t>(Bishop and Hodyss, 2007, QJRMS)</a:t>
            </a:r>
          </a:p>
        </p:txBody>
      </p:sp>
      <p:grpSp>
        <p:nvGrpSpPr>
          <p:cNvPr id="195587" name="Group 3"/>
          <p:cNvGrpSpPr>
            <a:grpSpLocks/>
          </p:cNvGrpSpPr>
          <p:nvPr/>
        </p:nvGrpSpPr>
        <p:grpSpPr bwMode="auto">
          <a:xfrm>
            <a:off x="0" y="1485900"/>
            <a:ext cx="7162800" cy="5372100"/>
            <a:chOff x="384" y="936"/>
            <a:chExt cx="4512" cy="3384"/>
          </a:xfrm>
        </p:grpSpPr>
        <p:sp>
          <p:nvSpPr>
            <p:cNvPr id="195588" name="AutoShape 4"/>
            <p:cNvSpPr>
              <a:spLocks noChangeAspect="1" noChangeArrowheads="1" noTextEdit="1"/>
            </p:cNvSpPr>
            <p:nvPr/>
          </p:nvSpPr>
          <p:spPr bwMode="auto">
            <a:xfrm>
              <a:off x="384" y="936"/>
              <a:ext cx="4512" cy="3384"/>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195589" name="Picture 5" descr="figure1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0" y="2628"/>
              <a:ext cx="2255" cy="1691"/>
            </a:xfrm>
            <a:prstGeom prst="rect">
              <a:avLst/>
            </a:prstGeom>
            <a:noFill/>
            <a:extLst>
              <a:ext uri="{909E8E84-426E-40DD-AFC4-6F175D3DCCD1}">
                <a14:hiddenFill xmlns:a14="http://schemas.microsoft.com/office/drawing/2010/main" xmlns="">
                  <a:solidFill>
                    <a:srgbClr val="FFFFFF"/>
                  </a:solidFill>
                </a14:hiddenFill>
              </a:ext>
            </a:extLst>
          </p:spPr>
        </p:pic>
        <p:pic>
          <p:nvPicPr>
            <p:cNvPr id="195590" name="Picture 6" descr="figure1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99" y="1031"/>
              <a:ext cx="2255" cy="1691"/>
            </a:xfrm>
            <a:prstGeom prst="rect">
              <a:avLst/>
            </a:prstGeom>
            <a:noFill/>
            <a:extLst>
              <a:ext uri="{909E8E84-426E-40DD-AFC4-6F175D3DCCD1}">
                <a14:hiddenFill xmlns:a14="http://schemas.microsoft.com/office/drawing/2010/main" xmlns="">
                  <a:solidFill>
                    <a:srgbClr val="FFFFFF"/>
                  </a:solidFill>
                </a14:hiddenFill>
              </a:ext>
            </a:extLst>
          </p:spPr>
        </p:pic>
        <p:pic>
          <p:nvPicPr>
            <p:cNvPr id="195591" name="Picture 7" descr="figure1b"/>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5" y="2629"/>
              <a:ext cx="2255" cy="1691"/>
            </a:xfrm>
            <a:prstGeom prst="rect">
              <a:avLst/>
            </a:prstGeom>
            <a:noFill/>
            <a:extLst>
              <a:ext uri="{909E8E84-426E-40DD-AFC4-6F175D3DCCD1}">
                <a14:hiddenFill xmlns:a14="http://schemas.microsoft.com/office/drawing/2010/main" xmlns="">
                  <a:solidFill>
                    <a:srgbClr val="FFFFFF"/>
                  </a:solidFill>
                </a14:hiddenFill>
              </a:ext>
            </a:extLst>
          </p:spPr>
        </p:pic>
        <p:pic>
          <p:nvPicPr>
            <p:cNvPr id="195592" name="Picture 8" descr="figure1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4" y="1031"/>
              <a:ext cx="2255" cy="1691"/>
            </a:xfrm>
            <a:prstGeom prst="rect">
              <a:avLst/>
            </a:prstGeom>
            <a:noFill/>
            <a:extLst>
              <a:ext uri="{909E8E84-426E-40DD-AFC4-6F175D3DCCD1}">
                <a14:hiddenFill xmlns:a14="http://schemas.microsoft.com/office/drawing/2010/main" xmlns="">
                  <a:solidFill>
                    <a:srgbClr val="FFFFFF"/>
                  </a:solidFill>
                </a14:hiddenFill>
              </a:ext>
            </a:extLst>
          </p:spPr>
        </p:pic>
        <p:sp>
          <p:nvSpPr>
            <p:cNvPr id="195593" name="Text Box 9"/>
            <p:cNvSpPr txBox="1">
              <a:spLocks noChangeArrowheads="1"/>
            </p:cNvSpPr>
            <p:nvPr/>
          </p:nvSpPr>
          <p:spPr bwMode="auto">
            <a:xfrm>
              <a:off x="619" y="936"/>
              <a:ext cx="2162" cy="227"/>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0350" tIns="30175" rIns="60350" bIns="30175"/>
            <a:lstStyle/>
            <a:p>
              <a:r>
                <a:rPr lang="en-US" sz="1400">
                  <a:solidFill>
                    <a:srgbClr val="000000"/>
                  </a:solidFill>
                  <a:cs typeface="Times New Roman" pitchFamily="18" charset="0"/>
                </a:rPr>
                <a:t>1                         128                     256</a:t>
              </a:r>
              <a:r>
                <a:rPr lang="en-US" sz="1200">
                  <a:solidFill>
                    <a:srgbClr val="000000"/>
                  </a:solidFill>
                  <a:cs typeface="Times New Roman" pitchFamily="18" charset="0"/>
                </a:rPr>
                <a:t>              </a:t>
              </a:r>
              <a:endParaRPr lang="en-US"/>
            </a:p>
          </p:txBody>
        </p:sp>
        <p:sp>
          <p:nvSpPr>
            <p:cNvPr id="195594" name="Text Box 10"/>
            <p:cNvSpPr txBox="1">
              <a:spLocks noChangeArrowheads="1"/>
            </p:cNvSpPr>
            <p:nvPr/>
          </p:nvSpPr>
          <p:spPr bwMode="auto">
            <a:xfrm>
              <a:off x="2734" y="936"/>
              <a:ext cx="2162" cy="227"/>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0350" tIns="30175" rIns="60350" bIns="30175"/>
            <a:lstStyle/>
            <a:p>
              <a:r>
                <a:rPr lang="en-US" sz="1400">
                  <a:solidFill>
                    <a:srgbClr val="000000"/>
                  </a:solidFill>
                  <a:cs typeface="Times New Roman" pitchFamily="18" charset="0"/>
                </a:rPr>
                <a:t>1                       128                       256</a:t>
              </a:r>
              <a:r>
                <a:rPr lang="en-US" sz="1200">
                  <a:solidFill>
                    <a:srgbClr val="000000"/>
                  </a:solidFill>
                  <a:cs typeface="Times New Roman" pitchFamily="18" charset="0"/>
                </a:rPr>
                <a:t>              </a:t>
              </a:r>
              <a:endParaRPr lang="en-US"/>
            </a:p>
          </p:txBody>
        </p:sp>
        <p:sp>
          <p:nvSpPr>
            <p:cNvPr id="195595" name="Text Box 11"/>
            <p:cNvSpPr txBox="1">
              <a:spLocks noChangeArrowheads="1"/>
            </p:cNvSpPr>
            <p:nvPr/>
          </p:nvSpPr>
          <p:spPr bwMode="auto">
            <a:xfrm>
              <a:off x="2123" y="1180"/>
              <a:ext cx="270" cy="226"/>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0350" tIns="30175" rIns="60350" bIns="30175"/>
            <a:lstStyle/>
            <a:p>
              <a:r>
                <a:rPr lang="en-US" sz="1400">
                  <a:solidFill>
                    <a:srgbClr val="000000"/>
                  </a:solidFill>
                  <a:cs typeface="Times New Roman" pitchFamily="18" charset="0"/>
                </a:rPr>
                <a:t>(a)</a:t>
              </a:r>
              <a:endParaRPr lang="en-US" sz="1400"/>
            </a:p>
          </p:txBody>
        </p:sp>
        <p:sp>
          <p:nvSpPr>
            <p:cNvPr id="195596" name="Text Box 12"/>
            <p:cNvSpPr txBox="1">
              <a:spLocks noChangeArrowheads="1"/>
            </p:cNvSpPr>
            <p:nvPr/>
          </p:nvSpPr>
          <p:spPr bwMode="auto">
            <a:xfrm>
              <a:off x="4238" y="1171"/>
              <a:ext cx="278" cy="226"/>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0350" tIns="30175" rIns="60350" bIns="30175"/>
            <a:lstStyle/>
            <a:p>
              <a:r>
                <a:rPr lang="en-US" sz="1400">
                  <a:solidFill>
                    <a:srgbClr val="000000"/>
                  </a:solidFill>
                  <a:cs typeface="Times New Roman" pitchFamily="18" charset="0"/>
                </a:rPr>
                <a:t>(b)</a:t>
              </a:r>
              <a:endParaRPr lang="en-US" sz="1400"/>
            </a:p>
          </p:txBody>
        </p:sp>
        <p:sp>
          <p:nvSpPr>
            <p:cNvPr id="195597" name="Text Box 13"/>
            <p:cNvSpPr txBox="1">
              <a:spLocks noChangeArrowheads="1"/>
            </p:cNvSpPr>
            <p:nvPr/>
          </p:nvSpPr>
          <p:spPr bwMode="auto">
            <a:xfrm>
              <a:off x="2123" y="2769"/>
              <a:ext cx="270" cy="226"/>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0350" tIns="30175" rIns="60350" bIns="30175"/>
            <a:lstStyle/>
            <a:p>
              <a:r>
                <a:rPr lang="en-US" sz="1400">
                  <a:solidFill>
                    <a:srgbClr val="000000"/>
                  </a:solidFill>
                  <a:cs typeface="Times New Roman" pitchFamily="18" charset="0"/>
                </a:rPr>
                <a:t>(c)</a:t>
              </a:r>
              <a:endParaRPr lang="en-US" sz="1400"/>
            </a:p>
          </p:txBody>
        </p:sp>
        <p:sp>
          <p:nvSpPr>
            <p:cNvPr id="195598" name="Text Box 14"/>
            <p:cNvSpPr txBox="1">
              <a:spLocks noChangeArrowheads="1"/>
            </p:cNvSpPr>
            <p:nvPr/>
          </p:nvSpPr>
          <p:spPr bwMode="auto">
            <a:xfrm>
              <a:off x="4238" y="2769"/>
              <a:ext cx="278" cy="226"/>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0350" tIns="30175" rIns="60350" bIns="30175"/>
            <a:lstStyle/>
            <a:p>
              <a:r>
                <a:rPr lang="en-US" sz="1400">
                  <a:solidFill>
                    <a:srgbClr val="000000"/>
                  </a:solidFill>
                  <a:cs typeface="Times New Roman" pitchFamily="18" charset="0"/>
                </a:rPr>
                <a:t>(d)</a:t>
              </a:r>
              <a:endParaRPr lang="en-US" sz="1400"/>
            </a:p>
          </p:txBody>
        </p:sp>
        <p:graphicFrame>
          <p:nvGraphicFramePr>
            <p:cNvPr id="195599" name="Object 15"/>
            <p:cNvGraphicFramePr>
              <a:graphicFrameLocks noChangeAspect="1"/>
            </p:cNvGraphicFramePr>
            <p:nvPr/>
          </p:nvGraphicFramePr>
          <p:xfrm>
            <a:off x="854" y="1412"/>
            <a:ext cx="586" cy="260"/>
          </p:xfrm>
          <a:graphic>
            <a:graphicData uri="http://schemas.openxmlformats.org/presentationml/2006/ole">
              <p:oleObj spid="_x0000_s131191" name="Equation" r:id="rId7" imgW="799753" imgH="355446" progId="">
                <p:embed/>
              </p:oleObj>
            </a:graphicData>
          </a:graphic>
        </p:graphicFrame>
        <p:sp>
          <p:nvSpPr>
            <p:cNvPr id="195600" name="Line 16"/>
            <p:cNvSpPr>
              <a:spLocks noChangeShapeType="1"/>
            </p:cNvSpPr>
            <p:nvPr/>
          </p:nvSpPr>
          <p:spPr bwMode="auto">
            <a:xfrm>
              <a:off x="1136" y="1641"/>
              <a:ext cx="141" cy="235"/>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195601" name="Object 17"/>
            <p:cNvGraphicFramePr>
              <a:graphicFrameLocks noChangeAspect="1"/>
            </p:cNvGraphicFramePr>
            <p:nvPr/>
          </p:nvGraphicFramePr>
          <p:xfrm>
            <a:off x="1802" y="1512"/>
            <a:ext cx="550" cy="270"/>
          </p:xfrm>
          <a:graphic>
            <a:graphicData uri="http://schemas.openxmlformats.org/presentationml/2006/ole">
              <p:oleObj spid="_x0000_s131192" name="Equation" r:id="rId8" imgW="723586" imgH="355446" progId="">
                <p:embed/>
              </p:oleObj>
            </a:graphicData>
          </a:graphic>
        </p:graphicFrame>
        <p:sp>
          <p:nvSpPr>
            <p:cNvPr id="195602" name="Line 18"/>
            <p:cNvSpPr>
              <a:spLocks noChangeShapeType="1"/>
            </p:cNvSpPr>
            <p:nvPr/>
          </p:nvSpPr>
          <p:spPr bwMode="auto">
            <a:xfrm flipH="1">
              <a:off x="1700" y="1735"/>
              <a:ext cx="188" cy="282"/>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195603" name="Object 19"/>
            <p:cNvGraphicFramePr>
              <a:graphicFrameLocks noChangeAspect="1"/>
            </p:cNvGraphicFramePr>
            <p:nvPr/>
          </p:nvGraphicFramePr>
          <p:xfrm>
            <a:off x="2784" y="1322"/>
            <a:ext cx="720" cy="319"/>
          </p:xfrm>
          <a:graphic>
            <a:graphicData uri="http://schemas.openxmlformats.org/presentationml/2006/ole">
              <p:oleObj spid="_x0000_s131193" name="Equation" r:id="rId9" imgW="799753" imgH="355446" progId="">
                <p:embed/>
              </p:oleObj>
            </a:graphicData>
          </a:graphic>
        </p:graphicFrame>
        <p:sp>
          <p:nvSpPr>
            <p:cNvPr id="195604" name="Line 20"/>
            <p:cNvSpPr>
              <a:spLocks noChangeShapeType="1"/>
            </p:cNvSpPr>
            <p:nvPr/>
          </p:nvSpPr>
          <p:spPr bwMode="auto">
            <a:xfrm flipH="1">
              <a:off x="3063" y="1594"/>
              <a:ext cx="47" cy="329"/>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195605" name="Object 21"/>
            <p:cNvGraphicFramePr>
              <a:graphicFrameLocks noChangeAspect="1"/>
            </p:cNvGraphicFramePr>
            <p:nvPr/>
          </p:nvGraphicFramePr>
          <p:xfrm>
            <a:off x="3792" y="1351"/>
            <a:ext cx="768" cy="341"/>
          </p:xfrm>
          <a:graphic>
            <a:graphicData uri="http://schemas.openxmlformats.org/presentationml/2006/ole">
              <p:oleObj spid="_x0000_s131194" name="Equation" r:id="rId10" imgW="799753" imgH="355446" progId="">
                <p:embed/>
              </p:oleObj>
            </a:graphicData>
          </a:graphic>
        </p:graphicFrame>
        <p:sp>
          <p:nvSpPr>
            <p:cNvPr id="195606" name="Line 22"/>
            <p:cNvSpPr>
              <a:spLocks noChangeShapeType="1"/>
            </p:cNvSpPr>
            <p:nvPr/>
          </p:nvSpPr>
          <p:spPr bwMode="auto">
            <a:xfrm flipH="1">
              <a:off x="3862" y="1641"/>
              <a:ext cx="235" cy="282"/>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195607" name="Object 23"/>
            <p:cNvGraphicFramePr>
              <a:graphicFrameLocks noChangeAspect="1"/>
            </p:cNvGraphicFramePr>
            <p:nvPr/>
          </p:nvGraphicFramePr>
          <p:xfrm>
            <a:off x="2832" y="2905"/>
            <a:ext cx="654" cy="303"/>
          </p:xfrm>
          <a:graphic>
            <a:graphicData uri="http://schemas.openxmlformats.org/presentationml/2006/ole">
              <p:oleObj spid="_x0000_s131195" name="Equation" r:id="rId11" imgW="875920" imgH="406224" progId="">
                <p:embed/>
              </p:oleObj>
            </a:graphicData>
          </a:graphic>
        </p:graphicFrame>
        <p:sp>
          <p:nvSpPr>
            <p:cNvPr id="195608" name="Line 24"/>
            <p:cNvSpPr>
              <a:spLocks noChangeShapeType="1"/>
            </p:cNvSpPr>
            <p:nvPr/>
          </p:nvSpPr>
          <p:spPr bwMode="auto">
            <a:xfrm>
              <a:off x="3251" y="3192"/>
              <a:ext cx="282" cy="235"/>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195609" name="Object 25"/>
            <p:cNvGraphicFramePr>
              <a:graphicFrameLocks noChangeAspect="1"/>
            </p:cNvGraphicFramePr>
            <p:nvPr/>
          </p:nvGraphicFramePr>
          <p:xfrm>
            <a:off x="1747" y="2978"/>
            <a:ext cx="701" cy="261"/>
          </p:xfrm>
          <a:graphic>
            <a:graphicData uri="http://schemas.openxmlformats.org/presentationml/2006/ole">
              <p:oleObj spid="_x0000_s131196" name="Equation" r:id="rId12" imgW="952087" imgH="355446" progId="">
                <p:embed/>
              </p:oleObj>
            </a:graphicData>
          </a:graphic>
        </p:graphicFrame>
        <p:sp>
          <p:nvSpPr>
            <p:cNvPr id="195610" name="Line 26"/>
            <p:cNvSpPr>
              <a:spLocks noChangeShapeType="1"/>
            </p:cNvSpPr>
            <p:nvPr/>
          </p:nvSpPr>
          <p:spPr bwMode="auto">
            <a:xfrm flipH="1">
              <a:off x="1723" y="3208"/>
              <a:ext cx="235" cy="282"/>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195611" name="Object 27"/>
            <p:cNvGraphicFramePr>
              <a:graphicFrameLocks noChangeAspect="1"/>
            </p:cNvGraphicFramePr>
            <p:nvPr/>
          </p:nvGraphicFramePr>
          <p:xfrm>
            <a:off x="672" y="3749"/>
            <a:ext cx="1635" cy="336"/>
          </p:xfrm>
          <a:graphic>
            <a:graphicData uri="http://schemas.openxmlformats.org/presentationml/2006/ole">
              <p:oleObj spid="_x0000_s131197" name="Equation" r:id="rId13" imgW="1726451" imgH="355446" progId="">
                <p:embed/>
              </p:oleObj>
            </a:graphicData>
          </a:graphic>
        </p:graphicFrame>
        <p:sp>
          <p:nvSpPr>
            <p:cNvPr id="195612" name="Line 28"/>
            <p:cNvSpPr>
              <a:spLocks noChangeShapeType="1"/>
            </p:cNvSpPr>
            <p:nvPr/>
          </p:nvSpPr>
          <p:spPr bwMode="auto">
            <a:xfrm flipH="1" flipV="1">
              <a:off x="1440" y="3744"/>
              <a:ext cx="119" cy="153"/>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195613" name="Object 29"/>
            <p:cNvGraphicFramePr>
              <a:graphicFrameLocks noChangeAspect="1"/>
            </p:cNvGraphicFramePr>
            <p:nvPr/>
          </p:nvGraphicFramePr>
          <p:xfrm>
            <a:off x="2880" y="3743"/>
            <a:ext cx="1389" cy="342"/>
          </p:xfrm>
          <a:graphic>
            <a:graphicData uri="http://schemas.openxmlformats.org/presentationml/2006/ole">
              <p:oleObj spid="_x0000_s131198" name="Equation" r:id="rId14" imgW="1651000" imgH="406400" progId="">
                <p:embed/>
              </p:oleObj>
            </a:graphicData>
          </a:graphic>
        </p:graphicFrame>
        <p:sp>
          <p:nvSpPr>
            <p:cNvPr id="195614" name="Line 30"/>
            <p:cNvSpPr>
              <a:spLocks noChangeShapeType="1"/>
            </p:cNvSpPr>
            <p:nvPr/>
          </p:nvSpPr>
          <p:spPr bwMode="auto">
            <a:xfrm flipH="1" flipV="1">
              <a:off x="3392" y="3709"/>
              <a:ext cx="94" cy="141"/>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195615" name="Text Box 31"/>
          <p:cNvSpPr txBox="1">
            <a:spLocks noChangeArrowheads="1"/>
          </p:cNvSpPr>
          <p:nvPr/>
        </p:nvSpPr>
        <p:spPr bwMode="auto">
          <a:xfrm>
            <a:off x="7004050" y="2322513"/>
            <a:ext cx="22161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dirty="0"/>
              <a:t>Bishop and Hodyss,</a:t>
            </a:r>
          </a:p>
          <a:p>
            <a:r>
              <a:rPr lang="en-US" dirty="0"/>
              <a:t>2007, QJRMS.</a:t>
            </a:r>
          </a:p>
        </p:txBody>
      </p:sp>
      <p:sp>
        <p:nvSpPr>
          <p:cNvPr id="195616" name="Text Box 32"/>
          <p:cNvSpPr txBox="1">
            <a:spLocks noChangeArrowheads="1"/>
          </p:cNvSpPr>
          <p:nvPr/>
        </p:nvSpPr>
        <p:spPr bwMode="auto">
          <a:xfrm>
            <a:off x="6934200" y="4343400"/>
            <a:ext cx="2286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dirty="0"/>
              <a:t>In matrix form, </a:t>
            </a:r>
          </a:p>
        </p:txBody>
      </p:sp>
      <p:graphicFrame>
        <p:nvGraphicFramePr>
          <p:cNvPr id="195617" name="Object 33"/>
          <p:cNvGraphicFramePr>
            <a:graphicFrameLocks noGrp="1" noChangeAspect="1"/>
          </p:cNvGraphicFramePr>
          <p:nvPr>
            <p:ph idx="1"/>
            <p:extLst>
              <p:ext uri="{D42A27DB-BD31-4B8C-83A1-F6EECF244321}">
                <p14:modId xmlns:p14="http://schemas.microsoft.com/office/powerpoint/2010/main" xmlns="" val="3551334054"/>
              </p:ext>
            </p:extLst>
          </p:nvPr>
        </p:nvGraphicFramePr>
        <p:xfrm>
          <a:off x="6934200" y="4724400"/>
          <a:ext cx="2057400" cy="411163"/>
        </p:xfrm>
        <a:graphic>
          <a:graphicData uri="http://schemas.openxmlformats.org/presentationml/2006/ole">
            <p:oleObj spid="_x0000_s131199" name="Equation" r:id="rId15" imgW="1206360" imgH="241200" progId="">
              <p:embed/>
            </p:oleObj>
          </a:graphicData>
        </a:graphic>
      </p:graphicFrame>
    </p:spTree>
    <p:extLst>
      <p:ext uri="{BB962C8B-B14F-4D97-AF65-F5344CB8AC3E}">
        <p14:creationId xmlns:p14="http://schemas.microsoft.com/office/powerpoint/2010/main" xmlns="" val="4184001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1" name="Picture 3" descr="fig2d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98812" y="3659188"/>
            <a:ext cx="3656012" cy="2741612"/>
          </a:xfrm>
          <a:prstGeom prst="rect">
            <a:avLst/>
          </a:prstGeom>
          <a:noFill/>
          <a:extLst>
            <a:ext uri="{909E8E84-426E-40DD-AFC4-6F175D3DCCD1}">
              <a14:hiddenFill xmlns:a14="http://schemas.microsoft.com/office/drawing/2010/main" xmlns="">
                <a:solidFill>
                  <a:srgbClr val="FFFFFF"/>
                </a:solidFill>
              </a14:hiddenFill>
            </a:ext>
          </a:extLst>
        </p:spPr>
      </p:pic>
      <p:pic>
        <p:nvPicPr>
          <p:cNvPr id="196612" name="Picture 4" descr="fig2c4"/>
          <p:cNvPicPr>
            <a:picLocks noChangeAspect="1" noChangeArrowheads="1"/>
          </p:cNvPicPr>
          <p:nvPr/>
        </p:nvPicPr>
        <p:blipFill>
          <a:blip r:embed="rId5" cstate="print">
            <a:extLst>
              <a:ext uri="{28A0092B-C50C-407E-A947-70E740481C1C}">
                <a14:useLocalDpi xmlns:a14="http://schemas.microsoft.com/office/drawing/2010/main" xmlns="" val="0"/>
              </a:ext>
            </a:extLst>
          </a:blip>
          <a:srcRect r="6253"/>
          <a:stretch>
            <a:fillRect/>
          </a:stretch>
        </p:blipFill>
        <p:spPr bwMode="auto">
          <a:xfrm>
            <a:off x="76200" y="3659188"/>
            <a:ext cx="3427412" cy="2741612"/>
          </a:xfrm>
          <a:prstGeom prst="rect">
            <a:avLst/>
          </a:prstGeom>
          <a:noFill/>
          <a:extLst>
            <a:ext uri="{909E8E84-426E-40DD-AFC4-6F175D3DCCD1}">
              <a14:hiddenFill xmlns:a14="http://schemas.microsoft.com/office/drawing/2010/main" xmlns="">
                <a:solidFill>
                  <a:srgbClr val="FFFFFF"/>
                </a:solidFill>
              </a14:hiddenFill>
            </a:ext>
          </a:extLst>
        </p:spPr>
      </p:pic>
      <p:pic>
        <p:nvPicPr>
          <p:cNvPr id="196613" name="Picture 5" descr="fig2b4"/>
          <p:cNvPicPr>
            <a:picLocks noChangeAspect="1" noChangeArrowheads="1"/>
          </p:cNvPicPr>
          <p:nvPr/>
        </p:nvPicPr>
        <p:blipFill>
          <a:blip r:embed="rId6" cstate="print">
            <a:extLst>
              <a:ext uri="{28A0092B-C50C-407E-A947-70E740481C1C}">
                <a14:useLocalDpi xmlns:a14="http://schemas.microsoft.com/office/drawing/2010/main" xmlns="" val="0"/>
              </a:ext>
            </a:extLst>
          </a:blip>
          <a:srcRect l="8337" b="5559"/>
          <a:stretch>
            <a:fillRect/>
          </a:stretch>
        </p:blipFill>
        <p:spPr bwMode="auto">
          <a:xfrm>
            <a:off x="3503612" y="1146175"/>
            <a:ext cx="3351212" cy="2589212"/>
          </a:xfrm>
          <a:prstGeom prst="rect">
            <a:avLst/>
          </a:prstGeom>
          <a:noFill/>
          <a:extLst>
            <a:ext uri="{909E8E84-426E-40DD-AFC4-6F175D3DCCD1}">
              <a14:hiddenFill xmlns:a14="http://schemas.microsoft.com/office/drawing/2010/main" xmlns="">
                <a:solidFill>
                  <a:srgbClr val="FFFFFF"/>
                </a:solidFill>
              </a14:hiddenFill>
            </a:ext>
          </a:extLst>
        </p:spPr>
      </p:pic>
      <p:pic>
        <p:nvPicPr>
          <p:cNvPr id="196614" name="Picture 6" descr="fig2a"/>
          <p:cNvPicPr>
            <a:picLocks noChangeAspect="1" noChangeArrowheads="1"/>
          </p:cNvPicPr>
          <p:nvPr/>
        </p:nvPicPr>
        <p:blipFill>
          <a:blip r:embed="rId7" cstate="print">
            <a:extLst>
              <a:ext uri="{28A0092B-C50C-407E-A947-70E740481C1C}">
                <a14:useLocalDpi xmlns:a14="http://schemas.microsoft.com/office/drawing/2010/main" xmlns="" val="0"/>
              </a:ext>
            </a:extLst>
          </a:blip>
          <a:srcRect r="6253" b="5501"/>
          <a:stretch>
            <a:fillRect/>
          </a:stretch>
        </p:blipFill>
        <p:spPr bwMode="auto">
          <a:xfrm>
            <a:off x="76200" y="1144588"/>
            <a:ext cx="3427412" cy="25908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96615" name="Object 7"/>
          <p:cNvGraphicFramePr>
            <a:graphicFrameLocks noChangeAspect="1"/>
          </p:cNvGraphicFramePr>
          <p:nvPr/>
        </p:nvGraphicFramePr>
        <p:xfrm>
          <a:off x="900112" y="1373188"/>
          <a:ext cx="698500" cy="381000"/>
        </p:xfrm>
        <a:graphic>
          <a:graphicData uri="http://schemas.openxmlformats.org/presentationml/2006/ole">
            <p:oleObj spid="_x0000_s135280" name="Equation" r:id="rId8" imgW="698500" imgH="381000" progId="">
              <p:embed/>
            </p:oleObj>
          </a:graphicData>
        </a:graphic>
      </p:graphicFrame>
      <p:graphicFrame>
        <p:nvGraphicFramePr>
          <p:cNvPr id="196616" name="Object 8"/>
          <p:cNvGraphicFramePr>
            <a:graphicFrameLocks noChangeAspect="1"/>
          </p:cNvGraphicFramePr>
          <p:nvPr/>
        </p:nvGraphicFramePr>
        <p:xfrm>
          <a:off x="2284412" y="1398588"/>
          <a:ext cx="609600" cy="431800"/>
        </p:xfrm>
        <a:graphic>
          <a:graphicData uri="http://schemas.openxmlformats.org/presentationml/2006/ole">
            <p:oleObj spid="_x0000_s135281" name="Equation" r:id="rId9" imgW="609336" imgH="431613" progId="">
              <p:embed/>
            </p:oleObj>
          </a:graphicData>
        </a:graphic>
      </p:graphicFrame>
      <p:sp>
        <p:nvSpPr>
          <p:cNvPr id="196617" name="Line 9"/>
          <p:cNvSpPr>
            <a:spLocks noChangeShapeType="1"/>
          </p:cNvSpPr>
          <p:nvPr/>
        </p:nvSpPr>
        <p:spPr bwMode="auto">
          <a:xfrm flipV="1">
            <a:off x="2436812" y="2897188"/>
            <a:ext cx="609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6618" name="Line 10"/>
          <p:cNvSpPr>
            <a:spLocks noChangeShapeType="1"/>
          </p:cNvSpPr>
          <p:nvPr/>
        </p:nvSpPr>
        <p:spPr bwMode="auto">
          <a:xfrm flipH="1" flipV="1">
            <a:off x="1370012" y="2897188"/>
            <a:ext cx="381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6619" name="Text Box 11"/>
          <p:cNvSpPr txBox="1">
            <a:spLocks noChangeArrowheads="1"/>
          </p:cNvSpPr>
          <p:nvPr/>
        </p:nvSpPr>
        <p:spPr bwMode="auto">
          <a:xfrm>
            <a:off x="2970212" y="1296988"/>
            <a:ext cx="438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atin typeface="Times New Roman" pitchFamily="18" charset="0"/>
              </a:rPr>
              <a:t>(a)</a:t>
            </a:r>
          </a:p>
        </p:txBody>
      </p:sp>
      <p:sp>
        <p:nvSpPr>
          <p:cNvPr id="196620" name="Text Box 12"/>
          <p:cNvSpPr txBox="1">
            <a:spLocks noChangeArrowheads="1"/>
          </p:cNvSpPr>
          <p:nvPr/>
        </p:nvSpPr>
        <p:spPr bwMode="auto">
          <a:xfrm>
            <a:off x="6094412" y="1296988"/>
            <a:ext cx="4508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atin typeface="Times New Roman" pitchFamily="18" charset="0"/>
              </a:rPr>
              <a:t>(b)</a:t>
            </a:r>
          </a:p>
        </p:txBody>
      </p:sp>
      <p:sp>
        <p:nvSpPr>
          <p:cNvPr id="196621" name="Text Box 13"/>
          <p:cNvSpPr txBox="1">
            <a:spLocks noChangeArrowheads="1"/>
          </p:cNvSpPr>
          <p:nvPr/>
        </p:nvSpPr>
        <p:spPr bwMode="auto">
          <a:xfrm>
            <a:off x="2970212" y="3811588"/>
            <a:ext cx="438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atin typeface="Times New Roman" pitchFamily="18" charset="0"/>
              </a:rPr>
              <a:t>(c)</a:t>
            </a:r>
          </a:p>
        </p:txBody>
      </p:sp>
      <p:sp>
        <p:nvSpPr>
          <p:cNvPr id="196622" name="Text Box 14"/>
          <p:cNvSpPr txBox="1">
            <a:spLocks noChangeArrowheads="1"/>
          </p:cNvSpPr>
          <p:nvPr/>
        </p:nvSpPr>
        <p:spPr bwMode="auto">
          <a:xfrm>
            <a:off x="6094412" y="3811588"/>
            <a:ext cx="4508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atin typeface="Times New Roman" pitchFamily="18" charset="0"/>
              </a:rPr>
              <a:t>(d)</a:t>
            </a:r>
          </a:p>
        </p:txBody>
      </p:sp>
      <p:sp>
        <p:nvSpPr>
          <p:cNvPr id="196623" name="Line 15"/>
          <p:cNvSpPr>
            <a:spLocks noChangeShapeType="1"/>
          </p:cNvSpPr>
          <p:nvPr/>
        </p:nvSpPr>
        <p:spPr bwMode="auto">
          <a:xfrm flipH="1">
            <a:off x="4646612" y="1906588"/>
            <a:ext cx="304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6624" name="Line 16"/>
          <p:cNvSpPr>
            <a:spLocks noChangeShapeType="1"/>
          </p:cNvSpPr>
          <p:nvPr/>
        </p:nvSpPr>
        <p:spPr bwMode="auto">
          <a:xfrm>
            <a:off x="5332412" y="1906588"/>
            <a:ext cx="381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6625" name="Line 17"/>
          <p:cNvSpPr>
            <a:spLocks noChangeShapeType="1"/>
          </p:cNvSpPr>
          <p:nvPr/>
        </p:nvSpPr>
        <p:spPr bwMode="auto">
          <a:xfrm>
            <a:off x="5561012" y="4268788"/>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6626" name="Line 18"/>
          <p:cNvSpPr>
            <a:spLocks noChangeShapeType="1"/>
          </p:cNvSpPr>
          <p:nvPr/>
        </p:nvSpPr>
        <p:spPr bwMode="auto">
          <a:xfrm flipH="1">
            <a:off x="1370012" y="4267200"/>
            <a:ext cx="304800" cy="4587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6627" name="Line 19"/>
          <p:cNvSpPr>
            <a:spLocks noChangeShapeType="1"/>
          </p:cNvSpPr>
          <p:nvPr/>
        </p:nvSpPr>
        <p:spPr bwMode="auto">
          <a:xfrm flipV="1">
            <a:off x="989012" y="4876800"/>
            <a:ext cx="228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6628" name="Line 20"/>
          <p:cNvSpPr>
            <a:spLocks noChangeShapeType="1"/>
          </p:cNvSpPr>
          <p:nvPr/>
        </p:nvSpPr>
        <p:spPr bwMode="auto">
          <a:xfrm flipH="1" flipV="1">
            <a:off x="4570412" y="5259388"/>
            <a:ext cx="76200" cy="3794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aphicFrame>
        <p:nvGraphicFramePr>
          <p:cNvPr id="196629" name="Object 21"/>
          <p:cNvGraphicFramePr>
            <a:graphicFrameLocks noChangeAspect="1"/>
          </p:cNvGraphicFramePr>
          <p:nvPr>
            <p:extLst>
              <p:ext uri="{D42A27DB-BD31-4B8C-83A1-F6EECF244321}">
                <p14:modId xmlns:p14="http://schemas.microsoft.com/office/powerpoint/2010/main" xmlns="" val="2831211192"/>
              </p:ext>
            </p:extLst>
          </p:nvPr>
        </p:nvGraphicFramePr>
        <p:xfrm>
          <a:off x="6851650" y="2590800"/>
          <a:ext cx="690562" cy="401637"/>
        </p:xfrm>
        <a:graphic>
          <a:graphicData uri="http://schemas.openxmlformats.org/presentationml/2006/ole">
            <p:oleObj spid="_x0000_s135282" name="Equation" r:id="rId10" imgW="393480" imgH="228600" progId="">
              <p:embed/>
            </p:oleObj>
          </a:graphicData>
        </a:graphic>
      </p:graphicFrame>
      <p:sp>
        <p:nvSpPr>
          <p:cNvPr id="196630" name="Text Box 22"/>
          <p:cNvSpPr txBox="1">
            <a:spLocks noChangeArrowheads="1"/>
          </p:cNvSpPr>
          <p:nvPr/>
        </p:nvSpPr>
        <p:spPr bwMode="auto">
          <a:xfrm>
            <a:off x="7529512" y="2362200"/>
            <a:ext cx="1231900"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dirty="0">
                <a:latin typeface="Times New Roman" pitchFamily="18" charset="0"/>
              </a:rPr>
              <a:t>Ensemble </a:t>
            </a:r>
          </a:p>
          <a:p>
            <a:r>
              <a:rPr lang="en-US" dirty="0">
                <a:latin typeface="Times New Roman" pitchFamily="18" charset="0"/>
              </a:rPr>
              <a:t>correlation </a:t>
            </a:r>
          </a:p>
          <a:p>
            <a:r>
              <a:rPr lang="en-US" dirty="0">
                <a:latin typeface="Times New Roman" pitchFamily="18" charset="0"/>
              </a:rPr>
              <a:t>matrix</a:t>
            </a:r>
          </a:p>
        </p:txBody>
      </p:sp>
      <p:sp>
        <p:nvSpPr>
          <p:cNvPr id="196631" name="Text Box 23"/>
          <p:cNvSpPr txBox="1">
            <a:spLocks noChangeArrowheads="1"/>
          </p:cNvSpPr>
          <p:nvPr/>
        </p:nvSpPr>
        <p:spPr bwMode="auto">
          <a:xfrm>
            <a:off x="7588250" y="3429000"/>
            <a:ext cx="155575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i="1" dirty="0">
                <a:latin typeface="Times New Roman" pitchFamily="18" charset="0"/>
              </a:rPr>
              <a:t>n</a:t>
            </a:r>
            <a:r>
              <a:rPr lang="en-US" dirty="0">
                <a:latin typeface="Times New Roman" pitchFamily="18" charset="0"/>
              </a:rPr>
              <a:t> </a:t>
            </a:r>
            <a:r>
              <a:rPr lang="en-US" dirty="0" err="1">
                <a:latin typeface="Times New Roman" pitchFamily="18" charset="0"/>
              </a:rPr>
              <a:t>elementwise</a:t>
            </a:r>
            <a:r>
              <a:rPr lang="en-US" dirty="0">
                <a:latin typeface="Times New Roman" pitchFamily="18" charset="0"/>
              </a:rPr>
              <a:t> </a:t>
            </a:r>
          </a:p>
          <a:p>
            <a:r>
              <a:rPr lang="en-US" dirty="0">
                <a:latin typeface="Times New Roman" pitchFamily="18" charset="0"/>
              </a:rPr>
              <a:t>products of </a:t>
            </a:r>
          </a:p>
          <a:p>
            <a:r>
              <a:rPr lang="en-US" dirty="0">
                <a:latin typeface="Times New Roman" pitchFamily="18" charset="0"/>
              </a:rPr>
              <a:t>ensemble </a:t>
            </a:r>
          </a:p>
          <a:p>
            <a:r>
              <a:rPr lang="en-US" dirty="0">
                <a:latin typeface="Times New Roman" pitchFamily="18" charset="0"/>
              </a:rPr>
              <a:t>correlation </a:t>
            </a:r>
          </a:p>
        </p:txBody>
      </p:sp>
      <p:sp>
        <p:nvSpPr>
          <p:cNvPr id="196632" name="Text Box 24"/>
          <p:cNvSpPr txBox="1">
            <a:spLocks noChangeArrowheads="1"/>
          </p:cNvSpPr>
          <p:nvPr/>
        </p:nvSpPr>
        <p:spPr bwMode="auto">
          <a:xfrm>
            <a:off x="7715250" y="5105400"/>
            <a:ext cx="1428750"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dirty="0">
                <a:latin typeface="Times New Roman" pitchFamily="18" charset="0"/>
              </a:rPr>
              <a:t>Non-adaptive</a:t>
            </a:r>
          </a:p>
          <a:p>
            <a:r>
              <a:rPr lang="en-US" dirty="0">
                <a:latin typeface="Times New Roman" pitchFamily="18" charset="0"/>
              </a:rPr>
              <a:t>localization</a:t>
            </a:r>
          </a:p>
          <a:p>
            <a:r>
              <a:rPr lang="en-US" dirty="0">
                <a:latin typeface="Times New Roman" pitchFamily="18" charset="0"/>
              </a:rPr>
              <a:t>matrix </a:t>
            </a:r>
          </a:p>
        </p:txBody>
      </p:sp>
      <p:sp>
        <p:nvSpPr>
          <p:cNvPr id="196633" name="Text Box 25"/>
          <p:cNvSpPr txBox="1">
            <a:spLocks noChangeArrowheads="1"/>
          </p:cNvSpPr>
          <p:nvPr/>
        </p:nvSpPr>
        <p:spPr bwMode="auto">
          <a:xfrm>
            <a:off x="6932612" y="1416050"/>
            <a:ext cx="167163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i="1">
                <a:latin typeface="Times New Roman" pitchFamily="18" charset="0"/>
              </a:rPr>
              <a:t>K</a:t>
            </a:r>
            <a:r>
              <a:rPr lang="en-US">
                <a:latin typeface="Times New Roman" pitchFamily="18" charset="0"/>
              </a:rPr>
              <a:t> = 64 member </a:t>
            </a:r>
          </a:p>
          <a:p>
            <a:r>
              <a:rPr lang="en-US">
                <a:latin typeface="Times New Roman" pitchFamily="18" charset="0"/>
              </a:rPr>
              <a:t>ensemble</a:t>
            </a:r>
          </a:p>
        </p:txBody>
      </p:sp>
      <p:graphicFrame>
        <p:nvGraphicFramePr>
          <p:cNvPr id="196634" name="Object 26"/>
          <p:cNvGraphicFramePr>
            <a:graphicFrameLocks noChangeAspect="1"/>
          </p:cNvGraphicFramePr>
          <p:nvPr>
            <p:extLst>
              <p:ext uri="{D42A27DB-BD31-4B8C-83A1-F6EECF244321}">
                <p14:modId xmlns:p14="http://schemas.microsoft.com/office/powerpoint/2010/main" xmlns="" val="2566024866"/>
              </p:ext>
            </p:extLst>
          </p:nvPr>
        </p:nvGraphicFramePr>
        <p:xfrm>
          <a:off x="6813550" y="3695700"/>
          <a:ext cx="806450" cy="481012"/>
        </p:xfrm>
        <a:graphic>
          <a:graphicData uri="http://schemas.openxmlformats.org/presentationml/2006/ole">
            <p:oleObj spid="_x0000_s135283" name="Equation" r:id="rId11" imgW="406080" imgH="241200" progId="">
              <p:embed/>
            </p:oleObj>
          </a:graphicData>
        </a:graphic>
      </p:graphicFrame>
      <p:graphicFrame>
        <p:nvGraphicFramePr>
          <p:cNvPr id="196635" name="Object 27"/>
          <p:cNvGraphicFramePr>
            <a:graphicFrameLocks noChangeAspect="1"/>
          </p:cNvGraphicFramePr>
          <p:nvPr>
            <p:extLst>
              <p:ext uri="{D42A27DB-BD31-4B8C-83A1-F6EECF244321}">
                <p14:modId xmlns:p14="http://schemas.microsoft.com/office/powerpoint/2010/main" xmlns="" val="3560230732"/>
              </p:ext>
            </p:extLst>
          </p:nvPr>
        </p:nvGraphicFramePr>
        <p:xfrm>
          <a:off x="6827838" y="5384800"/>
          <a:ext cx="1096962" cy="382587"/>
        </p:xfrm>
        <a:graphic>
          <a:graphicData uri="http://schemas.openxmlformats.org/presentationml/2006/ole">
            <p:oleObj spid="_x0000_s135284" name="Equation" r:id="rId12" imgW="545760" imgH="190440" progId="">
              <p:embed/>
            </p:oleObj>
          </a:graphicData>
        </a:graphic>
      </p:graphicFrame>
      <p:graphicFrame>
        <p:nvGraphicFramePr>
          <p:cNvPr id="196636" name="Object 28"/>
          <p:cNvGraphicFramePr>
            <a:graphicFrameLocks noChangeAspect="1"/>
          </p:cNvGraphicFramePr>
          <p:nvPr/>
        </p:nvGraphicFramePr>
        <p:xfrm>
          <a:off x="608012" y="3810000"/>
          <a:ext cx="2141537" cy="539750"/>
        </p:xfrm>
        <a:graphic>
          <a:graphicData uri="http://schemas.openxmlformats.org/presentationml/2006/ole">
            <p:oleObj spid="_x0000_s135285" name="Equation" r:id="rId13" imgW="1409088" imgH="355446" progId="">
              <p:embed/>
            </p:oleObj>
          </a:graphicData>
        </a:graphic>
      </p:graphicFrame>
      <p:graphicFrame>
        <p:nvGraphicFramePr>
          <p:cNvPr id="196637" name="Object 29"/>
          <p:cNvGraphicFramePr>
            <a:graphicFrameLocks noChangeAspect="1"/>
          </p:cNvGraphicFramePr>
          <p:nvPr/>
        </p:nvGraphicFramePr>
        <p:xfrm>
          <a:off x="484187" y="5602288"/>
          <a:ext cx="1393825" cy="488950"/>
        </p:xfrm>
        <a:graphic>
          <a:graphicData uri="http://schemas.openxmlformats.org/presentationml/2006/ole">
            <p:oleObj spid="_x0000_s135286" name="Equation" r:id="rId14" imgW="723586" imgH="253890" progId="">
              <p:embed/>
            </p:oleObj>
          </a:graphicData>
        </a:graphic>
      </p:graphicFrame>
      <p:graphicFrame>
        <p:nvGraphicFramePr>
          <p:cNvPr id="196638" name="Object 30"/>
          <p:cNvGraphicFramePr>
            <a:graphicFrameLocks noChangeAspect="1"/>
          </p:cNvGraphicFramePr>
          <p:nvPr/>
        </p:nvGraphicFramePr>
        <p:xfrm>
          <a:off x="1522412" y="3048000"/>
          <a:ext cx="1295400" cy="415925"/>
        </p:xfrm>
        <a:graphic>
          <a:graphicData uri="http://schemas.openxmlformats.org/presentationml/2006/ole">
            <p:oleObj spid="_x0000_s135287" name="Equation" r:id="rId15" imgW="635000" imgH="203200" progId="Equation.3">
              <p:embed/>
            </p:oleObj>
          </a:graphicData>
        </a:graphic>
      </p:graphicFrame>
      <p:graphicFrame>
        <p:nvGraphicFramePr>
          <p:cNvPr id="196639" name="Object 31"/>
          <p:cNvGraphicFramePr>
            <a:graphicFrameLocks noChangeAspect="1"/>
          </p:cNvGraphicFramePr>
          <p:nvPr/>
        </p:nvGraphicFramePr>
        <p:xfrm>
          <a:off x="4570412" y="1524000"/>
          <a:ext cx="1447800" cy="436562"/>
        </p:xfrm>
        <a:graphic>
          <a:graphicData uri="http://schemas.openxmlformats.org/presentationml/2006/ole">
            <p:oleObj spid="_x0000_s135288" name="Equation" r:id="rId16" imgW="673100" imgH="203200" progId="Equation.3">
              <p:embed/>
            </p:oleObj>
          </a:graphicData>
        </a:graphic>
      </p:graphicFrame>
      <p:graphicFrame>
        <p:nvGraphicFramePr>
          <p:cNvPr id="196640" name="Object 32"/>
          <p:cNvGraphicFramePr>
            <a:graphicFrameLocks noChangeAspect="1"/>
          </p:cNvGraphicFramePr>
          <p:nvPr/>
        </p:nvGraphicFramePr>
        <p:xfrm>
          <a:off x="4646612" y="3886200"/>
          <a:ext cx="1219200" cy="390525"/>
        </p:xfrm>
        <a:graphic>
          <a:graphicData uri="http://schemas.openxmlformats.org/presentationml/2006/ole">
            <p:oleObj spid="_x0000_s135289" name="Equation" r:id="rId17" imgW="635000" imgH="203200" progId="Equation.3">
              <p:embed/>
            </p:oleObj>
          </a:graphicData>
        </a:graphic>
      </p:graphicFrame>
      <p:graphicFrame>
        <p:nvGraphicFramePr>
          <p:cNvPr id="196641" name="Object 33"/>
          <p:cNvGraphicFramePr>
            <a:graphicFrameLocks noChangeAspect="1"/>
          </p:cNvGraphicFramePr>
          <p:nvPr/>
        </p:nvGraphicFramePr>
        <p:xfrm>
          <a:off x="3649662" y="5556250"/>
          <a:ext cx="2909887" cy="581025"/>
        </p:xfrm>
        <a:graphic>
          <a:graphicData uri="http://schemas.openxmlformats.org/presentationml/2006/ole">
            <p:oleObj spid="_x0000_s135290" name="Equation" r:id="rId18" imgW="1777229" imgH="355446" progId="">
              <p:embed/>
            </p:oleObj>
          </a:graphicData>
        </a:graphic>
      </p:graphicFrame>
      <p:sp>
        <p:nvSpPr>
          <p:cNvPr id="196642" name="Line 34"/>
          <p:cNvSpPr>
            <a:spLocks noChangeShapeType="1"/>
          </p:cNvSpPr>
          <p:nvPr/>
        </p:nvSpPr>
        <p:spPr bwMode="auto">
          <a:xfrm flipV="1">
            <a:off x="1827212" y="5105400"/>
            <a:ext cx="1219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6643" name="Line 35"/>
          <p:cNvSpPr>
            <a:spLocks noChangeShapeType="1"/>
          </p:cNvSpPr>
          <p:nvPr/>
        </p:nvSpPr>
        <p:spPr bwMode="auto">
          <a:xfrm>
            <a:off x="2055812" y="4343400"/>
            <a:ext cx="990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6644" name="Rectangle 36"/>
          <p:cNvSpPr>
            <a:spLocks noChangeArrowheads="1"/>
          </p:cNvSpPr>
          <p:nvPr/>
        </p:nvSpPr>
        <p:spPr bwMode="auto">
          <a:xfrm>
            <a:off x="0" y="0"/>
            <a:ext cx="9144000"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800" b="1" dirty="0">
                <a:latin typeface="Times New Roman" pitchFamily="18" charset="0"/>
              </a:rPr>
              <a:t>Ensemble </a:t>
            </a:r>
            <a:r>
              <a:rPr lang="en-US" sz="2800" b="1" dirty="0" err="1">
                <a:latin typeface="Times New Roman" pitchFamily="18" charset="0"/>
              </a:rPr>
              <a:t>COrrelations</a:t>
            </a:r>
            <a:r>
              <a:rPr lang="en-US" sz="2800" b="1" dirty="0">
                <a:latin typeface="Times New Roman" pitchFamily="18" charset="0"/>
              </a:rPr>
              <a:t> Raised </a:t>
            </a:r>
            <a:endParaRPr lang="en-US" sz="2800" b="1" dirty="0" smtClean="0">
              <a:latin typeface="Times New Roman" pitchFamily="18" charset="0"/>
            </a:endParaRPr>
          </a:p>
          <a:p>
            <a:pPr algn="ctr"/>
            <a:r>
              <a:rPr lang="en-US" sz="2800" b="1" dirty="0" smtClean="0">
                <a:latin typeface="Times New Roman" pitchFamily="18" charset="0"/>
              </a:rPr>
              <a:t>to </a:t>
            </a:r>
            <a:r>
              <a:rPr lang="en-US" sz="2800" b="1" dirty="0">
                <a:latin typeface="Times New Roman" pitchFamily="18" charset="0"/>
              </a:rPr>
              <a:t>A Power (ECO-RAP)</a:t>
            </a:r>
          </a:p>
          <a:p>
            <a:pPr algn="ctr"/>
            <a:r>
              <a:rPr lang="en-US" sz="1400" b="1" dirty="0"/>
              <a:t>Bishop and Hodyss, 2009ab, </a:t>
            </a:r>
            <a:r>
              <a:rPr lang="en-US" sz="1400" b="1" dirty="0" err="1"/>
              <a:t>Tellus</a:t>
            </a:r>
            <a:r>
              <a:rPr lang="en-US" sz="1400" b="1" dirty="0">
                <a:latin typeface="Times New Roman" pitchFamily="18" charset="0"/>
              </a:rPr>
              <a:t> </a:t>
            </a:r>
          </a:p>
        </p:txBody>
      </p:sp>
    </p:spTree>
    <p:extLst>
      <p:ext uri="{BB962C8B-B14F-4D97-AF65-F5344CB8AC3E}">
        <p14:creationId xmlns:p14="http://schemas.microsoft.com/office/powerpoint/2010/main" xmlns="" val="1226194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type="body" idx="1"/>
          </p:nvPr>
        </p:nvSpPr>
        <p:spPr/>
        <p:txBody>
          <a:bodyPr/>
          <a:lstStyle/>
          <a:p>
            <a:r>
              <a:rPr lang="en-US"/>
              <a:t>Nice features of ECO-RAP include:</a:t>
            </a:r>
          </a:p>
          <a:p>
            <a:pPr lvl="1"/>
            <a:r>
              <a:rPr lang="en-US"/>
              <a:t>Reduces to a propagating non-adaptive localization in limit of high power</a:t>
            </a:r>
          </a:p>
          <a:p>
            <a:pPr lvl="1"/>
            <a:r>
              <a:rPr lang="en-US"/>
              <a:t>Can apply square root theorem and separability assumption to reduce memory requirements</a:t>
            </a:r>
          </a:p>
        </p:txBody>
      </p:sp>
      <p:sp>
        <p:nvSpPr>
          <p:cNvPr id="232458" name="Text Box 10"/>
          <p:cNvSpPr txBox="1">
            <a:spLocks noChangeArrowheads="1"/>
          </p:cNvSpPr>
          <p:nvPr/>
        </p:nvSpPr>
        <p:spPr bwMode="auto">
          <a:xfrm>
            <a:off x="2514600" y="457200"/>
            <a:ext cx="40703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dirty="0"/>
              <a:t>Bishop and Hodyss, 2009ab, </a:t>
            </a:r>
            <a:r>
              <a:rPr lang="en-US" b="1" dirty="0" err="1"/>
              <a:t>Tellus</a:t>
            </a:r>
            <a:r>
              <a:rPr lang="en-US" b="1" dirty="0"/>
              <a:t> </a:t>
            </a:r>
            <a:endParaRPr lang="en-US" dirty="0"/>
          </a:p>
        </p:txBody>
      </p:sp>
    </p:spTree>
    <p:extLst>
      <p:ext uri="{BB962C8B-B14F-4D97-AF65-F5344CB8AC3E}">
        <p14:creationId xmlns:p14="http://schemas.microsoft.com/office/powerpoint/2010/main" xmlns="" val="4020131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57200" y="0"/>
            <a:ext cx="8229600" cy="1143000"/>
          </a:xfrm>
        </p:spPr>
        <p:txBody>
          <a:bodyPr/>
          <a:lstStyle/>
          <a:p>
            <a:r>
              <a:rPr lang="en-US" sz="2400" dirty="0">
                <a:solidFill>
                  <a:srgbClr val="FFFF00"/>
                </a:solidFill>
              </a:rPr>
              <a:t>Square root theorem provides memory efficient representation (Bishop and Hodyss, 2009b, </a:t>
            </a:r>
            <a:r>
              <a:rPr lang="en-US" sz="2400" dirty="0" err="1">
                <a:solidFill>
                  <a:srgbClr val="FFFF00"/>
                </a:solidFill>
              </a:rPr>
              <a:t>Tellus</a:t>
            </a:r>
            <a:r>
              <a:rPr lang="en-US" sz="2400" dirty="0">
                <a:solidFill>
                  <a:srgbClr val="FFFF00"/>
                </a:solidFill>
              </a:rPr>
              <a:t>)</a:t>
            </a:r>
          </a:p>
        </p:txBody>
      </p:sp>
      <p:graphicFrame>
        <p:nvGraphicFramePr>
          <p:cNvPr id="233476" name="Object 4"/>
          <p:cNvGraphicFramePr>
            <a:graphicFrameLocks noGrp="1" noChangeAspect="1"/>
          </p:cNvGraphicFramePr>
          <p:nvPr>
            <p:ph sz="half" idx="2"/>
            <p:extLst>
              <p:ext uri="{D42A27DB-BD31-4B8C-83A1-F6EECF244321}">
                <p14:modId xmlns:p14="http://schemas.microsoft.com/office/powerpoint/2010/main" xmlns="" val="3520941537"/>
              </p:ext>
            </p:extLst>
          </p:nvPr>
        </p:nvGraphicFramePr>
        <p:xfrm>
          <a:off x="200025" y="1822450"/>
          <a:ext cx="8743950" cy="3052763"/>
        </p:xfrm>
        <a:graphic>
          <a:graphicData uri="http://schemas.openxmlformats.org/presentationml/2006/ole">
            <p:oleObj spid="_x0000_s136206" name="Equation" r:id="rId3" imgW="4800600" imgH="1676160" progId="">
              <p:embed/>
            </p:oleObj>
          </a:graphicData>
        </a:graphic>
      </p:graphicFrame>
      <p:sp>
        <p:nvSpPr>
          <p:cNvPr id="233477" name="Text Box 5"/>
          <p:cNvSpPr txBox="1">
            <a:spLocks noChangeArrowheads="1"/>
          </p:cNvSpPr>
          <p:nvPr/>
        </p:nvSpPr>
        <p:spPr bwMode="auto">
          <a:xfrm>
            <a:off x="2057400" y="5105400"/>
            <a:ext cx="3397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dirty="0"/>
              <a:t>Modulated ensemble member</a:t>
            </a:r>
          </a:p>
        </p:txBody>
      </p:sp>
      <p:sp>
        <p:nvSpPr>
          <p:cNvPr id="233478" name="Line 6"/>
          <p:cNvSpPr>
            <a:spLocks noChangeShapeType="1"/>
          </p:cNvSpPr>
          <p:nvPr/>
        </p:nvSpPr>
        <p:spPr bwMode="auto">
          <a:xfrm flipV="1">
            <a:off x="3657600" y="4800600"/>
            <a:ext cx="76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33479" name="Text Box 7"/>
          <p:cNvSpPr txBox="1">
            <a:spLocks noChangeArrowheads="1"/>
          </p:cNvSpPr>
          <p:nvPr/>
        </p:nvSpPr>
        <p:spPr bwMode="auto">
          <a:xfrm>
            <a:off x="5867400" y="4800600"/>
            <a:ext cx="24447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dirty="0"/>
              <a:t>Modulated ensemble</a:t>
            </a:r>
          </a:p>
        </p:txBody>
      </p:sp>
      <p:sp>
        <p:nvSpPr>
          <p:cNvPr id="233480" name="Line 8"/>
          <p:cNvSpPr>
            <a:spLocks noChangeShapeType="1"/>
          </p:cNvSpPr>
          <p:nvPr/>
        </p:nvSpPr>
        <p:spPr bwMode="auto">
          <a:xfrm flipH="1" flipV="1">
            <a:off x="6858000" y="4648200"/>
            <a:ext cx="76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33481" name="Text Box 9"/>
          <p:cNvSpPr txBox="1">
            <a:spLocks noChangeArrowheads="1"/>
          </p:cNvSpPr>
          <p:nvPr/>
        </p:nvSpPr>
        <p:spPr bwMode="auto">
          <a:xfrm>
            <a:off x="0" y="5487988"/>
            <a:ext cx="9144000" cy="1384995"/>
          </a:xfrm>
          <a:prstGeom prst="rect">
            <a:avLst/>
          </a:prstGeom>
          <a:solidFill>
            <a:srgbClr val="0000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400" b="1" dirty="0"/>
              <a:t>Root is huge ensemble of modulated ensemble members!</a:t>
            </a:r>
          </a:p>
          <a:p>
            <a:pPr>
              <a:spcBef>
                <a:spcPct val="50000"/>
              </a:spcBef>
            </a:pPr>
            <a:r>
              <a:rPr lang="en-US" sz="2400" b="1" i="1" dirty="0"/>
              <a:t>K</a:t>
            </a:r>
            <a:r>
              <a:rPr lang="en-US" sz="2400" b="1" i="1" baseline="30000" dirty="0"/>
              <a:t>2</a:t>
            </a:r>
            <a:r>
              <a:rPr lang="en-US" sz="2400" b="1" dirty="0"/>
              <a:t>(</a:t>
            </a:r>
            <a:r>
              <a:rPr lang="en-US" sz="2400" b="1" i="1" dirty="0"/>
              <a:t>K+</a:t>
            </a:r>
            <a:r>
              <a:rPr lang="en-US" sz="2400" b="1" dirty="0"/>
              <a:t>1)/2</a:t>
            </a:r>
            <a:r>
              <a:rPr lang="en-US" sz="2400" dirty="0"/>
              <a:t> </a:t>
            </a:r>
            <a:r>
              <a:rPr lang="en-US" sz="2400" b="1" dirty="0"/>
              <a:t>can be linearly independent (</a:t>
            </a:r>
            <a:r>
              <a:rPr lang="en-US" sz="2400" b="1" i="1" dirty="0"/>
              <a:t>K=128 </a:t>
            </a:r>
            <a:r>
              <a:rPr lang="en-US" sz="2400" b="1" dirty="0"/>
              <a:t>=&gt; a possible 1,056,768 linear independent members)</a:t>
            </a:r>
          </a:p>
        </p:txBody>
      </p:sp>
      <p:grpSp>
        <p:nvGrpSpPr>
          <p:cNvPr id="233482" name="Group 10"/>
          <p:cNvGrpSpPr>
            <a:grpSpLocks/>
          </p:cNvGrpSpPr>
          <p:nvPr/>
        </p:nvGrpSpPr>
        <p:grpSpPr bwMode="auto">
          <a:xfrm>
            <a:off x="0" y="0"/>
            <a:ext cx="762000" cy="762000"/>
            <a:chOff x="5280" y="3882"/>
            <a:chExt cx="480" cy="480"/>
          </a:xfrm>
        </p:grpSpPr>
        <p:sp>
          <p:nvSpPr>
            <p:cNvPr id="233483" name="Oval 11"/>
            <p:cNvSpPr>
              <a:spLocks noChangeArrowheads="1"/>
            </p:cNvSpPr>
            <p:nvPr/>
          </p:nvSpPr>
          <p:spPr bwMode="auto">
            <a:xfrm>
              <a:off x="5373" y="3948"/>
              <a:ext cx="336" cy="336"/>
            </a:xfrm>
            <a:prstGeom prst="ellipse">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33484" name="Picture 12" descr="NRL Eagle Seal Navy"/>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280" y="3882"/>
              <a:ext cx="480" cy="48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471054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raw_member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1266825"/>
            <a:ext cx="3886200" cy="2795588"/>
          </a:xfrm>
          <a:prstGeom prst="rect">
            <a:avLst/>
          </a:prstGeom>
          <a:noFill/>
          <a:extLst>
            <a:ext uri="{909E8E84-426E-40DD-AFC4-6F175D3DCCD1}">
              <a14:hiddenFill xmlns:a14="http://schemas.microsoft.com/office/drawing/2010/main" xmlns="">
                <a:solidFill>
                  <a:srgbClr val="FFFFFF"/>
                </a:solidFill>
              </a14:hiddenFill>
            </a:ext>
          </a:extLst>
        </p:spPr>
      </p:pic>
      <p:sp>
        <p:nvSpPr>
          <p:cNvPr id="234499" name="Text Box 3"/>
          <p:cNvSpPr txBox="1">
            <a:spLocks noChangeArrowheads="1"/>
          </p:cNvSpPr>
          <p:nvPr/>
        </p:nvSpPr>
        <p:spPr bwMode="auto">
          <a:xfrm>
            <a:off x="1477963" y="1190625"/>
            <a:ext cx="22367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Raw ensemble member </a:t>
            </a:r>
            <a:r>
              <a:rPr lang="en-US" sz="1600" i="1">
                <a:latin typeface="Times New Roman" pitchFamily="18" charset="0"/>
              </a:rPr>
              <a:t>k</a:t>
            </a:r>
          </a:p>
        </p:txBody>
      </p:sp>
      <p:pic>
        <p:nvPicPr>
          <p:cNvPr id="234500" name="Picture 4" descr="smooth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19600" y="1266825"/>
            <a:ext cx="3886200" cy="2795588"/>
          </a:xfrm>
          <a:prstGeom prst="rect">
            <a:avLst/>
          </a:prstGeom>
          <a:noFill/>
          <a:extLst>
            <a:ext uri="{909E8E84-426E-40DD-AFC4-6F175D3DCCD1}">
              <a14:hiddenFill xmlns:a14="http://schemas.microsoft.com/office/drawing/2010/main" xmlns="">
                <a:solidFill>
                  <a:srgbClr val="FFFFFF"/>
                </a:solidFill>
              </a14:hiddenFill>
            </a:ext>
          </a:extLst>
        </p:spPr>
      </p:pic>
      <p:sp>
        <p:nvSpPr>
          <p:cNvPr id="234501" name="Text Box 5"/>
          <p:cNvSpPr txBox="1">
            <a:spLocks noChangeArrowheads="1"/>
          </p:cNvSpPr>
          <p:nvPr/>
        </p:nvSpPr>
        <p:spPr bwMode="auto">
          <a:xfrm>
            <a:off x="5257800" y="1190625"/>
            <a:ext cx="24653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600">
                <a:latin typeface="Times New Roman" pitchFamily="18" charset="0"/>
              </a:rPr>
              <a:t>Smooth ensemble member </a:t>
            </a:r>
            <a:r>
              <a:rPr lang="en-US" sz="1600" i="1">
                <a:latin typeface="Times New Roman" pitchFamily="18" charset="0"/>
              </a:rPr>
              <a:t>j</a:t>
            </a:r>
            <a:endParaRPr lang="en-US" sz="1600">
              <a:latin typeface="Times New Roman" pitchFamily="18" charset="0"/>
            </a:endParaRPr>
          </a:p>
        </p:txBody>
      </p:sp>
      <p:pic>
        <p:nvPicPr>
          <p:cNvPr id="234502" name="Picture 6" descr="smooth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3400" y="4062413"/>
            <a:ext cx="3886200" cy="2795587"/>
          </a:xfrm>
          <a:prstGeom prst="rect">
            <a:avLst/>
          </a:prstGeom>
          <a:noFill/>
          <a:extLst>
            <a:ext uri="{909E8E84-426E-40DD-AFC4-6F175D3DCCD1}">
              <a14:hiddenFill xmlns:a14="http://schemas.microsoft.com/office/drawing/2010/main" xmlns="">
                <a:solidFill>
                  <a:srgbClr val="FFFFFF"/>
                </a:solidFill>
              </a14:hiddenFill>
            </a:ext>
          </a:extLst>
        </p:spPr>
      </p:pic>
      <p:sp>
        <p:nvSpPr>
          <p:cNvPr id="234503" name="Text Box 7"/>
          <p:cNvSpPr txBox="1">
            <a:spLocks noChangeArrowheads="1"/>
          </p:cNvSpPr>
          <p:nvPr/>
        </p:nvSpPr>
        <p:spPr bwMode="auto">
          <a:xfrm>
            <a:off x="1370013" y="3930650"/>
            <a:ext cx="25161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Smooth ensemble member  </a:t>
            </a:r>
            <a:r>
              <a:rPr lang="en-US" sz="1600" i="1">
                <a:latin typeface="Times New Roman" pitchFamily="18" charset="0"/>
              </a:rPr>
              <a:t>i</a:t>
            </a:r>
            <a:endParaRPr lang="en-US" sz="1600">
              <a:latin typeface="Times New Roman" pitchFamily="18" charset="0"/>
            </a:endParaRPr>
          </a:p>
        </p:txBody>
      </p:sp>
      <p:pic>
        <p:nvPicPr>
          <p:cNvPr id="234504" name="Picture 8" descr="modulated_membe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19600" y="4062413"/>
            <a:ext cx="3886200" cy="2795587"/>
          </a:xfrm>
          <a:prstGeom prst="rect">
            <a:avLst/>
          </a:prstGeom>
          <a:noFill/>
          <a:extLst>
            <a:ext uri="{909E8E84-426E-40DD-AFC4-6F175D3DCCD1}">
              <a14:hiddenFill xmlns:a14="http://schemas.microsoft.com/office/drawing/2010/main" xmlns="">
                <a:solidFill>
                  <a:srgbClr val="FFFFFF"/>
                </a:solidFill>
              </a14:hiddenFill>
            </a:ext>
          </a:extLst>
        </p:spPr>
      </p:pic>
      <p:sp>
        <p:nvSpPr>
          <p:cNvPr id="234505" name="Text Box 9"/>
          <p:cNvSpPr txBox="1">
            <a:spLocks noChangeArrowheads="1"/>
          </p:cNvSpPr>
          <p:nvPr/>
        </p:nvSpPr>
        <p:spPr bwMode="auto">
          <a:xfrm>
            <a:off x="4575175" y="3870325"/>
            <a:ext cx="36544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r>
              <a:rPr lang="en-US" sz="2000">
                <a:latin typeface="Times New Roman" pitchFamily="18" charset="0"/>
              </a:rPr>
              <a:t>  </a:t>
            </a:r>
            <a:r>
              <a:rPr lang="en-US" sz="1600">
                <a:latin typeface="Times New Roman" pitchFamily="18" charset="0"/>
              </a:rPr>
              <a:t>Modulated ensemble member</a:t>
            </a:r>
            <a:r>
              <a:rPr lang="en-US"/>
              <a:t>             </a:t>
            </a:r>
          </a:p>
        </p:txBody>
      </p:sp>
      <p:graphicFrame>
        <p:nvGraphicFramePr>
          <p:cNvPr id="234506" name="Object 10"/>
          <p:cNvGraphicFramePr>
            <a:graphicFrameLocks noGrp="1" noChangeAspect="1"/>
          </p:cNvGraphicFramePr>
          <p:nvPr>
            <p:ph sz="quarter" idx="1"/>
            <p:extLst>
              <p:ext uri="{D42A27DB-BD31-4B8C-83A1-F6EECF244321}">
                <p14:modId xmlns:p14="http://schemas.microsoft.com/office/powerpoint/2010/main" xmlns="" val="2546896109"/>
              </p:ext>
            </p:extLst>
          </p:nvPr>
        </p:nvGraphicFramePr>
        <p:xfrm>
          <a:off x="1154113" y="1143000"/>
          <a:ext cx="285750" cy="373063"/>
        </p:xfrm>
        <a:graphic>
          <a:graphicData uri="http://schemas.openxmlformats.org/presentationml/2006/ole">
            <p:oleObj spid="_x0000_s137258" name="Equation" r:id="rId8" imgW="177646" imgH="241091" progId="">
              <p:embed/>
            </p:oleObj>
          </a:graphicData>
        </a:graphic>
      </p:graphicFrame>
      <p:graphicFrame>
        <p:nvGraphicFramePr>
          <p:cNvPr id="234507" name="Object 11"/>
          <p:cNvGraphicFramePr>
            <a:graphicFrameLocks noGrp="1" noChangeAspect="1"/>
          </p:cNvGraphicFramePr>
          <p:nvPr>
            <p:ph sz="quarter" idx="2"/>
            <p:extLst>
              <p:ext uri="{D42A27DB-BD31-4B8C-83A1-F6EECF244321}">
                <p14:modId xmlns:p14="http://schemas.microsoft.com/office/powerpoint/2010/main" xmlns="" val="1825460277"/>
              </p:ext>
            </p:extLst>
          </p:nvPr>
        </p:nvGraphicFramePr>
        <p:xfrm>
          <a:off x="4876800" y="1227137"/>
          <a:ext cx="273050" cy="373063"/>
        </p:xfrm>
        <a:graphic>
          <a:graphicData uri="http://schemas.openxmlformats.org/presentationml/2006/ole">
            <p:oleObj spid="_x0000_s137259" name="Equation" r:id="rId9" imgW="177569" imgH="253670" progId="">
              <p:embed/>
            </p:oleObj>
          </a:graphicData>
        </a:graphic>
      </p:graphicFrame>
      <p:graphicFrame>
        <p:nvGraphicFramePr>
          <p:cNvPr id="234508" name="Object 12"/>
          <p:cNvGraphicFramePr>
            <a:graphicFrameLocks noGrp="1" noChangeAspect="1"/>
          </p:cNvGraphicFramePr>
          <p:nvPr>
            <p:ph sz="quarter" idx="3"/>
          </p:nvPr>
        </p:nvGraphicFramePr>
        <p:xfrm>
          <a:off x="1050925" y="3894138"/>
          <a:ext cx="287338" cy="373062"/>
        </p:xfrm>
        <a:graphic>
          <a:graphicData uri="http://schemas.openxmlformats.org/presentationml/2006/ole">
            <p:oleObj spid="_x0000_s137260" name="Equation" r:id="rId10" imgW="177646" imgH="241091" progId="">
              <p:embed/>
            </p:oleObj>
          </a:graphicData>
        </a:graphic>
      </p:graphicFrame>
      <p:graphicFrame>
        <p:nvGraphicFramePr>
          <p:cNvPr id="234509" name="Object 13"/>
          <p:cNvGraphicFramePr>
            <a:graphicFrameLocks noGrp="1" noChangeAspect="1"/>
          </p:cNvGraphicFramePr>
          <p:nvPr>
            <p:ph sz="quarter" idx="4"/>
          </p:nvPr>
        </p:nvGraphicFramePr>
        <p:xfrm>
          <a:off x="4554538" y="3938588"/>
          <a:ext cx="1084262" cy="331787"/>
        </p:xfrm>
        <a:graphic>
          <a:graphicData uri="http://schemas.openxmlformats.org/presentationml/2006/ole">
            <p:oleObj spid="_x0000_s137261" name="Equation" r:id="rId11" imgW="799753" imgH="253890" progId="">
              <p:embed/>
            </p:oleObj>
          </a:graphicData>
        </a:graphic>
      </p:graphicFrame>
      <p:sp>
        <p:nvSpPr>
          <p:cNvPr id="234510" name="Text Box 14"/>
          <p:cNvSpPr txBox="1">
            <a:spLocks noChangeArrowheads="1"/>
          </p:cNvSpPr>
          <p:nvPr/>
        </p:nvSpPr>
        <p:spPr bwMode="auto">
          <a:xfrm>
            <a:off x="990600" y="304800"/>
            <a:ext cx="7315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Example of a modulated ensemble member</a:t>
            </a:r>
          </a:p>
        </p:txBody>
      </p:sp>
    </p:spTree>
    <p:extLst>
      <p:ext uri="{BB962C8B-B14F-4D97-AF65-F5344CB8AC3E}">
        <p14:creationId xmlns:p14="http://schemas.microsoft.com/office/powerpoint/2010/main" xmlns="" val="4092893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457200" y="2819400"/>
            <a:ext cx="8229600" cy="1143000"/>
          </a:xfrm>
        </p:spPr>
        <p:txBody>
          <a:bodyPr/>
          <a:lstStyle/>
          <a:p>
            <a:r>
              <a:rPr lang="en-US" dirty="0" smtClean="0"/>
              <a:t> </a:t>
            </a:r>
            <a:br>
              <a:rPr lang="en-US" dirty="0" smtClean="0"/>
            </a:br>
            <a:r>
              <a:rPr lang="en-US" dirty="0" smtClean="0"/>
              <a:t>Data Assimilation using Modulated </a:t>
            </a:r>
            <a:r>
              <a:rPr lang="en-US" dirty="0" err="1" smtClean="0"/>
              <a:t>EnsembleS</a:t>
            </a:r>
            <a:r>
              <a:rPr lang="en-US" dirty="0" smtClean="0"/>
              <a:t> (DAMES) </a:t>
            </a:r>
            <a:br>
              <a:rPr lang="en-US" dirty="0" smtClean="0"/>
            </a:br>
            <a:r>
              <a:rPr lang="en-US" dirty="0" smtClean="0"/>
              <a:t>using Navy global atmospheric model, NOGAPS</a:t>
            </a:r>
            <a:endParaRPr lang="en-US" dirty="0"/>
          </a:p>
        </p:txBody>
      </p:sp>
    </p:spTree>
    <p:extLst>
      <p:ext uri="{BB962C8B-B14F-4D97-AF65-F5344CB8AC3E}">
        <p14:creationId xmlns:p14="http://schemas.microsoft.com/office/powerpoint/2010/main" xmlns="" val="1999789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685800"/>
            <a:ext cx="64770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714" name="Group 2"/>
          <p:cNvGrpSpPr>
            <a:grpSpLocks noChangeAspect="1"/>
          </p:cNvGrpSpPr>
          <p:nvPr/>
        </p:nvGrpSpPr>
        <p:grpSpPr bwMode="auto">
          <a:xfrm>
            <a:off x="1905000" y="762000"/>
            <a:ext cx="5486400" cy="4572000"/>
            <a:chOff x="2525" y="2655"/>
            <a:chExt cx="9814" cy="8413"/>
          </a:xfrm>
        </p:grpSpPr>
        <p:sp>
          <p:nvSpPr>
            <p:cNvPr id="243715" name="AutoShape 3"/>
            <p:cNvSpPr>
              <a:spLocks noChangeAspect="1" noChangeArrowheads="1" noTextEdit="1"/>
            </p:cNvSpPr>
            <p:nvPr/>
          </p:nvSpPr>
          <p:spPr bwMode="auto">
            <a:xfrm>
              <a:off x="2525" y="2655"/>
              <a:ext cx="9814" cy="8413"/>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243716" name="Picture 4" descr="wor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5" y="7077"/>
              <a:ext cx="5314" cy="3650"/>
            </a:xfrm>
            <a:prstGeom prst="rect">
              <a:avLst/>
            </a:prstGeom>
            <a:noFill/>
            <a:extLst>
              <a:ext uri="{909E8E84-426E-40DD-AFC4-6F175D3DCCD1}">
                <a14:hiddenFill xmlns:a14="http://schemas.microsoft.com/office/drawing/2010/main" xmlns="">
                  <a:solidFill>
                    <a:srgbClr val="FFFFFF"/>
                  </a:solidFill>
                </a14:hiddenFill>
              </a:ext>
            </a:extLst>
          </p:spPr>
        </p:pic>
        <p:pic>
          <p:nvPicPr>
            <p:cNvPr id="243717" name="Picture 5" descr="work"/>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27" r="4037" b="4169"/>
            <a:stretch>
              <a:fillRect/>
            </a:stretch>
          </p:blipFill>
          <p:spPr bwMode="auto">
            <a:xfrm>
              <a:off x="2525" y="7024"/>
              <a:ext cx="4700" cy="3497"/>
            </a:xfrm>
            <a:prstGeom prst="rect">
              <a:avLst/>
            </a:prstGeom>
            <a:noFill/>
            <a:extLst>
              <a:ext uri="{909E8E84-426E-40DD-AFC4-6F175D3DCCD1}">
                <a14:hiddenFill xmlns:a14="http://schemas.microsoft.com/office/drawing/2010/main" xmlns="">
                  <a:solidFill>
                    <a:srgbClr val="FFFFFF"/>
                  </a:solidFill>
                </a14:hiddenFill>
              </a:ext>
            </a:extLst>
          </p:spPr>
        </p:pic>
        <p:pic>
          <p:nvPicPr>
            <p:cNvPr id="243718" name="Picture 6" descr="work"/>
            <p:cNvPicPr>
              <a:picLocks noChangeAspect="1" noChangeArrowheads="1"/>
            </p:cNvPicPr>
            <p:nvPr/>
          </p:nvPicPr>
          <p:blipFill>
            <a:blip r:embed="rId4" cstate="print">
              <a:extLst>
                <a:ext uri="{28A0092B-C50C-407E-A947-70E740481C1C}">
                  <a14:useLocalDpi xmlns:a14="http://schemas.microsoft.com/office/drawing/2010/main" xmlns="" val="0"/>
                </a:ext>
              </a:extLst>
            </a:blip>
            <a:srcRect l="24670" r="9122" b="9013"/>
            <a:stretch>
              <a:fillRect/>
            </a:stretch>
          </p:blipFill>
          <p:spPr bwMode="auto">
            <a:xfrm>
              <a:off x="2825" y="2964"/>
              <a:ext cx="4400" cy="4152"/>
            </a:xfrm>
            <a:prstGeom prst="rect">
              <a:avLst/>
            </a:prstGeom>
            <a:noFill/>
            <a:extLst>
              <a:ext uri="{909E8E84-426E-40DD-AFC4-6F175D3DCCD1}">
                <a14:hiddenFill xmlns:a14="http://schemas.microsoft.com/office/drawing/2010/main" xmlns="">
                  <a:solidFill>
                    <a:srgbClr val="FFFFFF"/>
                  </a:solidFill>
                </a14:hiddenFill>
              </a:ext>
            </a:extLst>
          </p:spPr>
        </p:pic>
        <p:pic>
          <p:nvPicPr>
            <p:cNvPr id="243719" name="Picture 7" descr="work"/>
            <p:cNvPicPr>
              <a:picLocks noChangeAspect="1" noChangeArrowheads="1"/>
            </p:cNvPicPr>
            <p:nvPr/>
          </p:nvPicPr>
          <p:blipFill>
            <a:blip r:embed="rId5" cstate="print">
              <a:extLst>
                <a:ext uri="{28A0092B-C50C-407E-A947-70E740481C1C}">
                  <a14:useLocalDpi xmlns:a14="http://schemas.microsoft.com/office/drawing/2010/main" xmlns="" val="0"/>
                </a:ext>
              </a:extLst>
            </a:blip>
            <a:srcRect l="22571" r="6708" b="9013"/>
            <a:stretch>
              <a:fillRect/>
            </a:stretch>
          </p:blipFill>
          <p:spPr bwMode="auto">
            <a:xfrm>
              <a:off x="7625" y="2964"/>
              <a:ext cx="4700" cy="4152"/>
            </a:xfrm>
            <a:prstGeom prst="rect">
              <a:avLst/>
            </a:prstGeom>
            <a:noFill/>
            <a:extLst>
              <a:ext uri="{909E8E84-426E-40DD-AFC4-6F175D3DCCD1}">
                <a14:hiddenFill xmlns:a14="http://schemas.microsoft.com/office/drawing/2010/main" xmlns="">
                  <a:solidFill>
                    <a:srgbClr val="FFFFFF"/>
                  </a:solidFill>
                </a14:hiddenFill>
              </a:ext>
            </a:extLst>
          </p:spPr>
        </p:pic>
        <p:sp>
          <p:nvSpPr>
            <p:cNvPr id="243720" name="Text Box 8"/>
            <p:cNvSpPr txBox="1">
              <a:spLocks noChangeArrowheads="1"/>
            </p:cNvSpPr>
            <p:nvPr/>
          </p:nvSpPr>
          <p:spPr bwMode="auto">
            <a:xfrm>
              <a:off x="2724" y="2962"/>
              <a:ext cx="602" cy="4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6751" tIns="33376" rIns="66751" bIns="33376">
              <a:spAutoFit/>
            </a:bodyPr>
            <a:lstStyle/>
            <a:p>
              <a:r>
                <a:rPr lang="en-US" sz="1300">
                  <a:solidFill>
                    <a:srgbClr val="000000"/>
                  </a:solidFill>
                  <a:cs typeface="Times New Roman" pitchFamily="18" charset="0"/>
                </a:rPr>
                <a:t>(a)</a:t>
              </a:r>
              <a:endParaRPr lang="en-US"/>
            </a:p>
          </p:txBody>
        </p:sp>
        <p:sp>
          <p:nvSpPr>
            <p:cNvPr id="243721" name="Text Box 9"/>
            <p:cNvSpPr txBox="1">
              <a:spLocks noChangeArrowheads="1"/>
            </p:cNvSpPr>
            <p:nvPr/>
          </p:nvSpPr>
          <p:spPr bwMode="auto">
            <a:xfrm>
              <a:off x="2826" y="7352"/>
              <a:ext cx="585" cy="4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6751" tIns="33376" rIns="66751" bIns="33376">
              <a:spAutoFit/>
            </a:bodyPr>
            <a:lstStyle/>
            <a:p>
              <a:r>
                <a:rPr lang="en-US" sz="1300">
                  <a:solidFill>
                    <a:srgbClr val="000000"/>
                  </a:solidFill>
                  <a:cs typeface="Times New Roman" pitchFamily="18" charset="0"/>
                </a:rPr>
                <a:t>(c)</a:t>
              </a:r>
              <a:endParaRPr lang="en-US"/>
            </a:p>
          </p:txBody>
        </p:sp>
        <p:sp>
          <p:nvSpPr>
            <p:cNvPr id="243722" name="Text Box 10"/>
            <p:cNvSpPr txBox="1">
              <a:spLocks noChangeArrowheads="1"/>
            </p:cNvSpPr>
            <p:nvPr/>
          </p:nvSpPr>
          <p:spPr bwMode="auto">
            <a:xfrm>
              <a:off x="7724" y="7332"/>
              <a:ext cx="603" cy="4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6751" tIns="33376" rIns="66751" bIns="33376">
              <a:spAutoFit/>
            </a:bodyPr>
            <a:lstStyle/>
            <a:p>
              <a:r>
                <a:rPr lang="en-US" sz="1300">
                  <a:solidFill>
                    <a:srgbClr val="000000"/>
                  </a:solidFill>
                  <a:cs typeface="Times New Roman" pitchFamily="18" charset="0"/>
                </a:rPr>
                <a:t>(d)</a:t>
              </a:r>
              <a:endParaRPr lang="en-US"/>
            </a:p>
          </p:txBody>
        </p:sp>
        <p:sp>
          <p:nvSpPr>
            <p:cNvPr id="243723" name="Text Box 11"/>
            <p:cNvSpPr txBox="1">
              <a:spLocks noChangeArrowheads="1"/>
            </p:cNvSpPr>
            <p:nvPr/>
          </p:nvSpPr>
          <p:spPr bwMode="auto">
            <a:xfrm>
              <a:off x="7625" y="2962"/>
              <a:ext cx="602" cy="4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6751" tIns="33376" rIns="66751" bIns="33376">
              <a:spAutoFit/>
            </a:bodyPr>
            <a:lstStyle/>
            <a:p>
              <a:r>
                <a:rPr lang="en-US" sz="1300">
                  <a:solidFill>
                    <a:srgbClr val="000000"/>
                  </a:solidFill>
                  <a:cs typeface="Times New Roman" pitchFamily="18" charset="0"/>
                </a:rPr>
                <a:t>(b)</a:t>
              </a:r>
              <a:endParaRPr lang="en-US"/>
            </a:p>
          </p:txBody>
        </p:sp>
        <p:sp>
          <p:nvSpPr>
            <p:cNvPr id="243724" name="Text Box 12"/>
            <p:cNvSpPr txBox="1">
              <a:spLocks noChangeArrowheads="1"/>
            </p:cNvSpPr>
            <p:nvPr/>
          </p:nvSpPr>
          <p:spPr bwMode="auto">
            <a:xfrm>
              <a:off x="4325" y="2655"/>
              <a:ext cx="832" cy="4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6751" tIns="33376" rIns="66751" bIns="33376">
              <a:spAutoFit/>
            </a:bodyPr>
            <a:lstStyle/>
            <a:p>
              <a:r>
                <a:rPr lang="en-US" sz="1300">
                  <a:solidFill>
                    <a:srgbClr val="000000"/>
                  </a:solidFill>
                  <a:cs typeface="Times New Roman" pitchFamily="18" charset="0"/>
                </a:rPr>
                <a:t>18 Z</a:t>
              </a:r>
              <a:endParaRPr lang="en-US"/>
            </a:p>
          </p:txBody>
        </p:sp>
        <p:sp>
          <p:nvSpPr>
            <p:cNvPr id="243725" name="Text Box 13"/>
            <p:cNvSpPr txBox="1">
              <a:spLocks noChangeArrowheads="1"/>
            </p:cNvSpPr>
            <p:nvPr/>
          </p:nvSpPr>
          <p:spPr bwMode="auto">
            <a:xfrm>
              <a:off x="9227" y="2655"/>
              <a:ext cx="832" cy="4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6751" tIns="33376" rIns="66751" bIns="33376">
              <a:spAutoFit/>
            </a:bodyPr>
            <a:lstStyle/>
            <a:p>
              <a:r>
                <a:rPr lang="en-US" sz="1300">
                  <a:solidFill>
                    <a:srgbClr val="000000"/>
                  </a:solidFill>
                  <a:cs typeface="Times New Roman" pitchFamily="18" charset="0"/>
                </a:rPr>
                <a:t>12 Z</a:t>
              </a:r>
              <a:endParaRPr lang="en-US"/>
            </a:p>
          </p:txBody>
        </p:sp>
        <p:sp>
          <p:nvSpPr>
            <p:cNvPr id="243726" name="Text Box 14"/>
            <p:cNvSpPr txBox="1">
              <a:spLocks noChangeArrowheads="1"/>
            </p:cNvSpPr>
            <p:nvPr/>
          </p:nvSpPr>
          <p:spPr bwMode="auto">
            <a:xfrm>
              <a:off x="2525" y="6818"/>
              <a:ext cx="1363" cy="374"/>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6751" tIns="33376" rIns="66751" bIns="33376">
              <a:spAutoFit/>
            </a:bodyPr>
            <a:lstStyle/>
            <a:p>
              <a:r>
                <a:rPr lang="en-US" sz="900">
                  <a:solidFill>
                    <a:srgbClr val="000000"/>
                  </a:solidFill>
                  <a:cs typeface="Times New Roman" pitchFamily="18" charset="0"/>
                </a:rPr>
                <a:t>Sigma Level</a:t>
              </a:r>
              <a:endParaRPr lang="en-US"/>
            </a:p>
          </p:txBody>
        </p:sp>
        <p:sp>
          <p:nvSpPr>
            <p:cNvPr id="243727" name="Text Box 15"/>
            <p:cNvSpPr txBox="1">
              <a:spLocks noChangeArrowheads="1"/>
            </p:cNvSpPr>
            <p:nvPr/>
          </p:nvSpPr>
          <p:spPr bwMode="auto">
            <a:xfrm>
              <a:off x="4110" y="10417"/>
              <a:ext cx="1135" cy="373"/>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6751" tIns="33376" rIns="66751" bIns="33376">
              <a:spAutoFit/>
            </a:bodyPr>
            <a:lstStyle/>
            <a:p>
              <a:r>
                <a:rPr lang="en-US" sz="900">
                  <a:solidFill>
                    <a:srgbClr val="000000"/>
                  </a:solidFill>
                  <a:cs typeface="Times New Roman" pitchFamily="18" charset="0"/>
                </a:rPr>
                <a:t>Longitude</a:t>
              </a:r>
              <a:endParaRPr lang="en-US"/>
            </a:p>
          </p:txBody>
        </p:sp>
        <p:sp>
          <p:nvSpPr>
            <p:cNvPr id="243728" name="Text Box 16"/>
            <p:cNvSpPr txBox="1">
              <a:spLocks noChangeArrowheads="1"/>
            </p:cNvSpPr>
            <p:nvPr/>
          </p:nvSpPr>
          <p:spPr bwMode="auto">
            <a:xfrm>
              <a:off x="9110" y="10460"/>
              <a:ext cx="1136" cy="374"/>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6751" tIns="33376" rIns="66751" bIns="33376">
              <a:spAutoFit/>
            </a:bodyPr>
            <a:lstStyle/>
            <a:p>
              <a:r>
                <a:rPr lang="en-US" sz="900">
                  <a:solidFill>
                    <a:srgbClr val="000000"/>
                  </a:solidFill>
                  <a:cs typeface="Times New Roman" pitchFamily="18" charset="0"/>
                </a:rPr>
                <a:t>Longitude</a:t>
              </a:r>
              <a:endParaRPr lang="en-US"/>
            </a:p>
          </p:txBody>
        </p:sp>
        <p:sp>
          <p:nvSpPr>
            <p:cNvPr id="243729" name="Text Box 17"/>
            <p:cNvSpPr txBox="1">
              <a:spLocks noChangeArrowheads="1"/>
            </p:cNvSpPr>
            <p:nvPr/>
          </p:nvSpPr>
          <p:spPr bwMode="auto">
            <a:xfrm>
              <a:off x="7324" y="6920"/>
              <a:ext cx="1363" cy="374"/>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6751" tIns="33376" rIns="66751" bIns="33376">
              <a:spAutoFit/>
            </a:bodyPr>
            <a:lstStyle/>
            <a:p>
              <a:r>
                <a:rPr lang="en-US" sz="900">
                  <a:solidFill>
                    <a:srgbClr val="000000"/>
                  </a:solidFill>
                  <a:cs typeface="Times New Roman" pitchFamily="18" charset="0"/>
                </a:rPr>
                <a:t>Sigma Level</a:t>
              </a:r>
              <a:endParaRPr lang="en-US"/>
            </a:p>
          </p:txBody>
        </p:sp>
      </p:grpSp>
      <p:sp>
        <p:nvSpPr>
          <p:cNvPr id="243730" name="Text Box 18"/>
          <p:cNvSpPr txBox="1">
            <a:spLocks noChangeArrowheads="1"/>
          </p:cNvSpPr>
          <p:nvPr/>
        </p:nvSpPr>
        <p:spPr bwMode="auto">
          <a:xfrm>
            <a:off x="76200" y="5257800"/>
            <a:ext cx="9144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t>Unlocalized ensemble covariance function of meridional wind at 18 UTC and 12 UTC with 18 UTC meridional wind variable at  90E, 40S sigma-level 15 (about 400 hPa). </a:t>
            </a:r>
          </a:p>
        </p:txBody>
      </p:sp>
      <p:sp>
        <p:nvSpPr>
          <p:cNvPr id="243731" name="Text Box 19"/>
          <p:cNvSpPr txBox="1">
            <a:spLocks noChangeArrowheads="1"/>
          </p:cNvSpPr>
          <p:nvPr/>
        </p:nvSpPr>
        <p:spPr bwMode="auto">
          <a:xfrm>
            <a:off x="3048000" y="106363"/>
            <a:ext cx="2824163"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200"/>
              <a:t>No localization</a:t>
            </a:r>
          </a:p>
        </p:txBody>
      </p:sp>
      <p:sp>
        <p:nvSpPr>
          <p:cNvPr id="3" name="TextBox 2"/>
          <p:cNvSpPr txBox="1"/>
          <p:nvPr/>
        </p:nvSpPr>
        <p:spPr>
          <a:xfrm>
            <a:off x="0" y="6096000"/>
            <a:ext cx="9144000" cy="800219"/>
          </a:xfrm>
          <a:prstGeom prst="rect">
            <a:avLst/>
          </a:prstGeom>
          <a:noFill/>
        </p:spPr>
        <p:txBody>
          <a:bodyPr wrap="square" rtlCol="0">
            <a:spAutoFit/>
          </a:bodyPr>
          <a:lstStyle/>
          <a:p>
            <a:r>
              <a:rPr lang="en-US" sz="1400" dirty="0"/>
              <a:t>Bishop, C.H. and D. Hodyss, 2011: Adaptive ensemble covariance localization </a:t>
            </a:r>
            <a:r>
              <a:rPr lang="en-US" sz="1400" dirty="0" smtClean="0"/>
              <a:t>in </a:t>
            </a:r>
            <a:r>
              <a:rPr lang="en-US" sz="1400" dirty="0"/>
              <a:t>ensemble 4D-VAR </a:t>
            </a:r>
            <a:r>
              <a:rPr lang="en-US" sz="1400" dirty="0" smtClean="0"/>
              <a:t>state estimation</a:t>
            </a:r>
            <a:r>
              <a:rPr lang="en-US" sz="1400" dirty="0"/>
              <a:t>, </a:t>
            </a:r>
            <a:r>
              <a:rPr lang="en-US" sz="1400" i="1" dirty="0"/>
              <a:t>Mon. </a:t>
            </a:r>
            <a:r>
              <a:rPr lang="en-US" sz="1400" i="1" dirty="0" err="1"/>
              <a:t>Wea</a:t>
            </a:r>
            <a:r>
              <a:rPr lang="en-US" sz="1400" i="1" dirty="0"/>
              <a:t> . Rev.</a:t>
            </a:r>
            <a:r>
              <a:rPr lang="en-US" sz="1400" dirty="0"/>
              <a:t> </a:t>
            </a:r>
            <a:r>
              <a:rPr lang="en-US" sz="1400" b="1" dirty="0"/>
              <a:t>139, </a:t>
            </a:r>
            <a:r>
              <a:rPr lang="en-US" sz="1400" dirty="0"/>
              <a:t>1241-1255.</a:t>
            </a:r>
          </a:p>
          <a:p>
            <a:endParaRPr lang="en-US" dirty="0"/>
          </a:p>
        </p:txBody>
      </p:sp>
    </p:spTree>
    <p:extLst>
      <p:ext uri="{BB962C8B-B14F-4D97-AF65-F5344CB8AC3E}">
        <p14:creationId xmlns:p14="http://schemas.microsoft.com/office/powerpoint/2010/main" xmlns="" val="3927224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447800" y="685800"/>
            <a:ext cx="64770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738" name="Rectangle 2"/>
          <p:cNvSpPr>
            <a:spLocks noChangeArrowheads="1"/>
          </p:cNvSpPr>
          <p:nvPr/>
        </p:nvSpPr>
        <p:spPr bwMode="auto">
          <a:xfrm>
            <a:off x="0" y="10731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grpSp>
        <p:nvGrpSpPr>
          <p:cNvPr id="244739" name="Group 3"/>
          <p:cNvGrpSpPr>
            <a:grpSpLocks noChangeAspect="1"/>
          </p:cNvGrpSpPr>
          <p:nvPr/>
        </p:nvGrpSpPr>
        <p:grpSpPr bwMode="auto">
          <a:xfrm>
            <a:off x="1828800" y="685800"/>
            <a:ext cx="5486400" cy="4710113"/>
            <a:chOff x="2525" y="11220"/>
            <a:chExt cx="9500" cy="8389"/>
          </a:xfrm>
        </p:grpSpPr>
        <p:sp>
          <p:nvSpPr>
            <p:cNvPr id="244740" name="AutoShape 4"/>
            <p:cNvSpPr>
              <a:spLocks noChangeAspect="1" noChangeArrowheads="1" noTextEdit="1"/>
            </p:cNvSpPr>
            <p:nvPr/>
          </p:nvSpPr>
          <p:spPr bwMode="auto">
            <a:xfrm>
              <a:off x="2525" y="11220"/>
              <a:ext cx="9500" cy="8389"/>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244741" name="Picture 5" descr="work"/>
            <p:cNvPicPr>
              <a:picLocks noChangeAspect="1" noChangeArrowheads="1"/>
            </p:cNvPicPr>
            <p:nvPr/>
          </p:nvPicPr>
          <p:blipFill>
            <a:blip r:embed="rId2" cstate="print">
              <a:extLst>
                <a:ext uri="{28A0092B-C50C-407E-A947-70E740481C1C}">
                  <a14:useLocalDpi xmlns:a14="http://schemas.microsoft.com/office/drawing/2010/main" xmlns="" val="0"/>
                </a:ext>
              </a:extLst>
            </a:blip>
            <a:srcRect l="23166" r="9122" b="9108"/>
            <a:stretch>
              <a:fillRect/>
            </a:stretch>
          </p:blipFill>
          <p:spPr bwMode="auto">
            <a:xfrm>
              <a:off x="2825" y="11486"/>
              <a:ext cx="4500" cy="4148"/>
            </a:xfrm>
            <a:prstGeom prst="rect">
              <a:avLst/>
            </a:prstGeom>
            <a:noFill/>
            <a:extLst>
              <a:ext uri="{909E8E84-426E-40DD-AFC4-6F175D3DCCD1}">
                <a14:hiddenFill xmlns:a14="http://schemas.microsoft.com/office/drawing/2010/main" xmlns="">
                  <a:solidFill>
                    <a:srgbClr val="FFFFFF"/>
                  </a:solidFill>
                </a14:hiddenFill>
              </a:ext>
            </a:extLst>
          </p:spPr>
        </p:pic>
        <p:pic>
          <p:nvPicPr>
            <p:cNvPr id="244742" name="Picture 6" descr="work"/>
            <p:cNvPicPr>
              <a:picLocks noChangeAspect="1" noChangeArrowheads="1"/>
            </p:cNvPicPr>
            <p:nvPr/>
          </p:nvPicPr>
          <p:blipFill>
            <a:blip r:embed="rId3" cstate="print">
              <a:extLst>
                <a:ext uri="{28A0092B-C50C-407E-A947-70E740481C1C}">
                  <a14:useLocalDpi xmlns:a14="http://schemas.microsoft.com/office/drawing/2010/main" xmlns="" val="0"/>
                </a:ext>
              </a:extLst>
            </a:blip>
            <a:srcRect l="7800" r="5644"/>
            <a:stretch>
              <a:fillRect/>
            </a:stretch>
          </p:blipFill>
          <p:spPr bwMode="auto">
            <a:xfrm>
              <a:off x="2525" y="15634"/>
              <a:ext cx="4600" cy="3649"/>
            </a:xfrm>
            <a:prstGeom prst="rect">
              <a:avLst/>
            </a:prstGeom>
            <a:noFill/>
            <a:extLst>
              <a:ext uri="{909E8E84-426E-40DD-AFC4-6F175D3DCCD1}">
                <a14:hiddenFill xmlns:a14="http://schemas.microsoft.com/office/drawing/2010/main" xmlns="">
                  <a:solidFill>
                    <a:srgbClr val="FFFFFF"/>
                  </a:solidFill>
                </a14:hiddenFill>
              </a:ext>
            </a:extLst>
          </p:spPr>
        </p:pic>
        <p:pic>
          <p:nvPicPr>
            <p:cNvPr id="244743" name="Picture 7" descr="work"/>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571" r="9718" b="7605"/>
            <a:stretch>
              <a:fillRect/>
            </a:stretch>
          </p:blipFill>
          <p:spPr bwMode="auto">
            <a:xfrm>
              <a:off x="7525" y="11519"/>
              <a:ext cx="4500" cy="4218"/>
            </a:xfrm>
            <a:prstGeom prst="rect">
              <a:avLst/>
            </a:prstGeom>
            <a:noFill/>
            <a:extLst>
              <a:ext uri="{909E8E84-426E-40DD-AFC4-6F175D3DCCD1}">
                <a14:hiddenFill xmlns:a14="http://schemas.microsoft.com/office/drawing/2010/main" xmlns="">
                  <a:solidFill>
                    <a:srgbClr val="FFFFFF"/>
                  </a:solidFill>
                </a14:hiddenFill>
              </a:ext>
            </a:extLst>
          </p:spPr>
        </p:pic>
        <p:pic>
          <p:nvPicPr>
            <p:cNvPr id="244744" name="Picture 8" descr="work"/>
            <p:cNvPicPr>
              <a:picLocks noChangeAspect="1" noChangeArrowheads="1"/>
            </p:cNvPicPr>
            <p:nvPr/>
          </p:nvPicPr>
          <p:blipFill>
            <a:blip r:embed="rId5" cstate="print">
              <a:extLst>
                <a:ext uri="{28A0092B-C50C-407E-A947-70E740481C1C}">
                  <a14:useLocalDpi xmlns:a14="http://schemas.microsoft.com/office/drawing/2010/main" xmlns="" val="0"/>
                </a:ext>
              </a:extLst>
            </a:blip>
            <a:srcRect l="9409" r="5919" b="4169"/>
            <a:stretch>
              <a:fillRect/>
            </a:stretch>
          </p:blipFill>
          <p:spPr bwMode="auto">
            <a:xfrm>
              <a:off x="7425" y="15634"/>
              <a:ext cx="4500" cy="3497"/>
            </a:xfrm>
            <a:prstGeom prst="rect">
              <a:avLst/>
            </a:prstGeom>
            <a:noFill/>
            <a:extLst>
              <a:ext uri="{909E8E84-426E-40DD-AFC4-6F175D3DCCD1}">
                <a14:hiddenFill xmlns:a14="http://schemas.microsoft.com/office/drawing/2010/main" xmlns="">
                  <a:solidFill>
                    <a:srgbClr val="FFFFFF"/>
                  </a:solidFill>
                </a14:hiddenFill>
              </a:ext>
            </a:extLst>
          </p:spPr>
        </p:pic>
        <p:sp>
          <p:nvSpPr>
            <p:cNvPr id="244745" name="Text Box 9"/>
            <p:cNvSpPr txBox="1">
              <a:spLocks noChangeArrowheads="1"/>
            </p:cNvSpPr>
            <p:nvPr/>
          </p:nvSpPr>
          <p:spPr bwMode="auto">
            <a:xfrm>
              <a:off x="2825" y="11528"/>
              <a:ext cx="593" cy="47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1300">
                  <a:solidFill>
                    <a:srgbClr val="000000"/>
                  </a:solidFill>
                  <a:cs typeface="Times New Roman" pitchFamily="18" charset="0"/>
                </a:rPr>
                <a:t>(a)</a:t>
              </a:r>
              <a:endParaRPr lang="en-US"/>
            </a:p>
          </p:txBody>
        </p:sp>
        <p:sp>
          <p:nvSpPr>
            <p:cNvPr id="244746" name="Text Box 10"/>
            <p:cNvSpPr txBox="1">
              <a:spLocks noChangeArrowheads="1"/>
            </p:cNvSpPr>
            <p:nvPr/>
          </p:nvSpPr>
          <p:spPr bwMode="auto">
            <a:xfrm>
              <a:off x="7492" y="11528"/>
              <a:ext cx="594" cy="47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1300">
                  <a:solidFill>
                    <a:srgbClr val="000000"/>
                  </a:solidFill>
                  <a:cs typeface="Times New Roman" pitchFamily="18" charset="0"/>
                </a:rPr>
                <a:t>(b)</a:t>
              </a:r>
              <a:endParaRPr lang="en-US"/>
            </a:p>
          </p:txBody>
        </p:sp>
        <p:sp>
          <p:nvSpPr>
            <p:cNvPr id="244747" name="Text Box 11"/>
            <p:cNvSpPr txBox="1">
              <a:spLocks noChangeArrowheads="1"/>
            </p:cNvSpPr>
            <p:nvPr/>
          </p:nvSpPr>
          <p:spPr bwMode="auto">
            <a:xfrm>
              <a:off x="4191" y="11220"/>
              <a:ext cx="816" cy="47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1300">
                  <a:solidFill>
                    <a:srgbClr val="000000"/>
                  </a:solidFill>
                  <a:cs typeface="Times New Roman" pitchFamily="18" charset="0"/>
                </a:rPr>
                <a:t>18 Z</a:t>
              </a:r>
              <a:endParaRPr lang="en-US"/>
            </a:p>
          </p:txBody>
        </p:sp>
        <p:sp>
          <p:nvSpPr>
            <p:cNvPr id="244748" name="Text Box 12"/>
            <p:cNvSpPr txBox="1">
              <a:spLocks noChangeArrowheads="1"/>
            </p:cNvSpPr>
            <p:nvPr/>
          </p:nvSpPr>
          <p:spPr bwMode="auto">
            <a:xfrm>
              <a:off x="9293" y="11274"/>
              <a:ext cx="816" cy="47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1300">
                  <a:solidFill>
                    <a:srgbClr val="000000"/>
                  </a:solidFill>
                  <a:cs typeface="Times New Roman" pitchFamily="18" charset="0"/>
                </a:rPr>
                <a:t>12 Z</a:t>
              </a:r>
              <a:endParaRPr lang="en-US"/>
            </a:p>
          </p:txBody>
        </p:sp>
        <p:sp>
          <p:nvSpPr>
            <p:cNvPr id="244749" name="Text Box 13"/>
            <p:cNvSpPr txBox="1">
              <a:spLocks noChangeArrowheads="1"/>
            </p:cNvSpPr>
            <p:nvPr/>
          </p:nvSpPr>
          <p:spPr bwMode="auto">
            <a:xfrm>
              <a:off x="4097" y="18973"/>
              <a:ext cx="1111" cy="367"/>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900">
                  <a:solidFill>
                    <a:srgbClr val="000000"/>
                  </a:solidFill>
                  <a:cs typeface="Times New Roman" pitchFamily="18" charset="0"/>
                </a:rPr>
                <a:t>Longitude</a:t>
              </a:r>
              <a:endParaRPr lang="en-US"/>
            </a:p>
          </p:txBody>
        </p:sp>
        <p:sp>
          <p:nvSpPr>
            <p:cNvPr id="244750" name="Text Box 14"/>
            <p:cNvSpPr txBox="1">
              <a:spLocks noChangeArrowheads="1"/>
            </p:cNvSpPr>
            <p:nvPr/>
          </p:nvSpPr>
          <p:spPr bwMode="auto">
            <a:xfrm>
              <a:off x="8911" y="19015"/>
              <a:ext cx="1110" cy="36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900">
                  <a:solidFill>
                    <a:srgbClr val="000000"/>
                  </a:solidFill>
                  <a:cs typeface="Times New Roman" pitchFamily="18" charset="0"/>
                </a:rPr>
                <a:t>Longitude</a:t>
              </a:r>
              <a:endParaRPr lang="en-US"/>
            </a:p>
          </p:txBody>
        </p:sp>
        <p:sp>
          <p:nvSpPr>
            <p:cNvPr id="244751" name="Text Box 15"/>
            <p:cNvSpPr txBox="1">
              <a:spLocks noChangeArrowheads="1"/>
            </p:cNvSpPr>
            <p:nvPr/>
          </p:nvSpPr>
          <p:spPr bwMode="auto">
            <a:xfrm>
              <a:off x="2825" y="15888"/>
              <a:ext cx="577" cy="47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1300">
                  <a:solidFill>
                    <a:srgbClr val="000000"/>
                  </a:solidFill>
                  <a:cs typeface="Times New Roman" pitchFamily="18" charset="0"/>
                </a:rPr>
                <a:t>(c)</a:t>
              </a:r>
              <a:endParaRPr lang="en-US"/>
            </a:p>
          </p:txBody>
        </p:sp>
        <p:sp>
          <p:nvSpPr>
            <p:cNvPr id="244752" name="Text Box 16"/>
            <p:cNvSpPr txBox="1">
              <a:spLocks noChangeArrowheads="1"/>
            </p:cNvSpPr>
            <p:nvPr/>
          </p:nvSpPr>
          <p:spPr bwMode="auto">
            <a:xfrm>
              <a:off x="7624" y="15888"/>
              <a:ext cx="594" cy="47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1300">
                  <a:solidFill>
                    <a:srgbClr val="000000"/>
                  </a:solidFill>
                  <a:cs typeface="Times New Roman" pitchFamily="18" charset="0"/>
                </a:rPr>
                <a:t>(d)</a:t>
              </a:r>
              <a:endParaRPr lang="en-US"/>
            </a:p>
          </p:txBody>
        </p:sp>
        <p:sp>
          <p:nvSpPr>
            <p:cNvPr id="244753" name="Text Box 17"/>
            <p:cNvSpPr txBox="1">
              <a:spLocks noChangeArrowheads="1"/>
            </p:cNvSpPr>
            <p:nvPr/>
          </p:nvSpPr>
          <p:spPr bwMode="auto">
            <a:xfrm>
              <a:off x="2624" y="15478"/>
              <a:ext cx="1330" cy="36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900">
                  <a:solidFill>
                    <a:srgbClr val="000000"/>
                  </a:solidFill>
                  <a:cs typeface="Times New Roman" pitchFamily="18" charset="0"/>
                </a:rPr>
                <a:t>Sigma Level</a:t>
              </a:r>
              <a:endParaRPr lang="en-US"/>
            </a:p>
          </p:txBody>
        </p:sp>
        <p:sp>
          <p:nvSpPr>
            <p:cNvPr id="244754" name="Text Box 18"/>
            <p:cNvSpPr txBox="1">
              <a:spLocks noChangeArrowheads="1"/>
            </p:cNvSpPr>
            <p:nvPr/>
          </p:nvSpPr>
          <p:spPr bwMode="auto">
            <a:xfrm>
              <a:off x="7324" y="15478"/>
              <a:ext cx="1331" cy="36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900">
                  <a:solidFill>
                    <a:srgbClr val="000000"/>
                  </a:solidFill>
                  <a:cs typeface="Times New Roman" pitchFamily="18" charset="0"/>
                </a:rPr>
                <a:t>Sigma Level</a:t>
              </a:r>
              <a:endParaRPr lang="en-US"/>
            </a:p>
          </p:txBody>
        </p:sp>
      </p:grpSp>
      <p:sp>
        <p:nvSpPr>
          <p:cNvPr id="244755" name="Rectangle 19"/>
          <p:cNvSpPr>
            <a:spLocks noChangeArrowheads="1"/>
          </p:cNvSpPr>
          <p:nvPr/>
        </p:nvSpPr>
        <p:spPr bwMode="auto">
          <a:xfrm>
            <a:off x="0" y="57832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244756" name="Text Box 20"/>
          <p:cNvSpPr txBox="1">
            <a:spLocks noChangeArrowheads="1"/>
          </p:cNvSpPr>
          <p:nvPr/>
        </p:nvSpPr>
        <p:spPr bwMode="auto">
          <a:xfrm>
            <a:off x="0" y="5302250"/>
            <a:ext cx="9144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Ensemble covariance function localized with the partially adaptive ensemble covariance localization function (PAECL).</a:t>
            </a:r>
          </a:p>
        </p:txBody>
      </p:sp>
      <p:sp>
        <p:nvSpPr>
          <p:cNvPr id="244757" name="Text Box 21"/>
          <p:cNvSpPr txBox="1">
            <a:spLocks noChangeArrowheads="1"/>
          </p:cNvSpPr>
          <p:nvPr/>
        </p:nvSpPr>
        <p:spPr bwMode="auto">
          <a:xfrm>
            <a:off x="2631934" y="106363"/>
            <a:ext cx="392126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200" dirty="0"/>
              <a:t>A</a:t>
            </a:r>
            <a:r>
              <a:rPr lang="en-US" sz="3200" dirty="0" smtClean="0"/>
              <a:t>daptive </a:t>
            </a:r>
            <a:r>
              <a:rPr lang="en-US" sz="3200" dirty="0"/>
              <a:t>localization</a:t>
            </a:r>
          </a:p>
        </p:txBody>
      </p:sp>
      <p:sp>
        <p:nvSpPr>
          <p:cNvPr id="23" name="TextBox 22"/>
          <p:cNvSpPr txBox="1"/>
          <p:nvPr/>
        </p:nvSpPr>
        <p:spPr>
          <a:xfrm>
            <a:off x="0" y="6096000"/>
            <a:ext cx="9144000" cy="800219"/>
          </a:xfrm>
          <a:prstGeom prst="rect">
            <a:avLst/>
          </a:prstGeom>
          <a:noFill/>
        </p:spPr>
        <p:txBody>
          <a:bodyPr wrap="square" rtlCol="0">
            <a:spAutoFit/>
          </a:bodyPr>
          <a:lstStyle/>
          <a:p>
            <a:r>
              <a:rPr lang="en-US" sz="1400" dirty="0"/>
              <a:t>Bishop, C.H. and D. Hodyss, 2011: Adaptive ensemble covariance localization </a:t>
            </a:r>
            <a:r>
              <a:rPr lang="en-US" sz="1400" dirty="0" smtClean="0"/>
              <a:t>in </a:t>
            </a:r>
            <a:r>
              <a:rPr lang="en-US" sz="1400" dirty="0"/>
              <a:t>ensemble 4D-VAR </a:t>
            </a:r>
            <a:r>
              <a:rPr lang="en-US" sz="1400" dirty="0" smtClean="0"/>
              <a:t>state estimation</a:t>
            </a:r>
            <a:r>
              <a:rPr lang="en-US" sz="1400" dirty="0"/>
              <a:t>, </a:t>
            </a:r>
            <a:r>
              <a:rPr lang="en-US" sz="1400" i="1" dirty="0"/>
              <a:t>Mon. </a:t>
            </a:r>
            <a:r>
              <a:rPr lang="en-US" sz="1400" i="1" dirty="0" err="1"/>
              <a:t>Wea</a:t>
            </a:r>
            <a:r>
              <a:rPr lang="en-US" sz="1400" i="1" dirty="0"/>
              <a:t> . Rev.</a:t>
            </a:r>
            <a:r>
              <a:rPr lang="en-US" sz="1400" dirty="0"/>
              <a:t> </a:t>
            </a:r>
            <a:r>
              <a:rPr lang="en-US" sz="1400" b="1" dirty="0"/>
              <a:t>139, </a:t>
            </a:r>
            <a:r>
              <a:rPr lang="en-US" sz="1400" dirty="0"/>
              <a:t>1241-1255.</a:t>
            </a:r>
          </a:p>
          <a:p>
            <a:endParaRPr lang="en-US" dirty="0"/>
          </a:p>
        </p:txBody>
      </p:sp>
    </p:spTree>
    <p:extLst>
      <p:ext uri="{BB962C8B-B14F-4D97-AF65-F5344CB8AC3E}">
        <p14:creationId xmlns:p14="http://schemas.microsoft.com/office/powerpoint/2010/main" xmlns="" val="3147798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447800" y="685800"/>
            <a:ext cx="64770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62" name="Rectangle 2"/>
          <p:cNvSpPr>
            <a:spLocks noChangeArrowheads="1"/>
          </p:cNvSpPr>
          <p:nvPr/>
        </p:nvSpPr>
        <p:spPr bwMode="auto">
          <a:xfrm>
            <a:off x="0" y="10715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grpSp>
        <p:nvGrpSpPr>
          <p:cNvPr id="245763" name="Group 3"/>
          <p:cNvGrpSpPr>
            <a:grpSpLocks noChangeAspect="1"/>
          </p:cNvGrpSpPr>
          <p:nvPr/>
        </p:nvGrpSpPr>
        <p:grpSpPr bwMode="auto">
          <a:xfrm>
            <a:off x="1828800" y="685800"/>
            <a:ext cx="5486400" cy="4714875"/>
            <a:chOff x="2525" y="11220"/>
            <a:chExt cx="9500" cy="8398"/>
          </a:xfrm>
        </p:grpSpPr>
        <p:sp>
          <p:nvSpPr>
            <p:cNvPr id="245764" name="AutoShape 4"/>
            <p:cNvSpPr>
              <a:spLocks noChangeAspect="1" noChangeArrowheads="1" noTextEdit="1"/>
            </p:cNvSpPr>
            <p:nvPr/>
          </p:nvSpPr>
          <p:spPr bwMode="auto">
            <a:xfrm>
              <a:off x="2525" y="11220"/>
              <a:ext cx="9500" cy="8398"/>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245765" name="Picture 5" descr="work"/>
            <p:cNvPicPr>
              <a:picLocks noChangeAspect="1" noChangeArrowheads="1"/>
            </p:cNvPicPr>
            <p:nvPr/>
          </p:nvPicPr>
          <p:blipFill>
            <a:blip r:embed="rId2" cstate="print">
              <a:extLst>
                <a:ext uri="{28A0092B-C50C-407E-A947-70E740481C1C}">
                  <a14:useLocalDpi xmlns:a14="http://schemas.microsoft.com/office/drawing/2010/main" xmlns="" val="0"/>
                </a:ext>
              </a:extLst>
            </a:blip>
            <a:srcRect l="24075" r="9718" b="6761"/>
            <a:stretch>
              <a:fillRect/>
            </a:stretch>
          </p:blipFill>
          <p:spPr bwMode="auto">
            <a:xfrm>
              <a:off x="7625" y="11490"/>
              <a:ext cx="4400" cy="4256"/>
            </a:xfrm>
            <a:prstGeom prst="rect">
              <a:avLst/>
            </a:prstGeom>
            <a:noFill/>
            <a:extLst>
              <a:ext uri="{909E8E84-426E-40DD-AFC4-6F175D3DCCD1}">
                <a14:hiddenFill xmlns:a14="http://schemas.microsoft.com/office/drawing/2010/main" xmlns="">
                  <a:solidFill>
                    <a:srgbClr val="FFFFFF"/>
                  </a:solidFill>
                </a14:hiddenFill>
              </a:ext>
            </a:extLst>
          </p:spPr>
        </p:pic>
        <p:pic>
          <p:nvPicPr>
            <p:cNvPr id="245766" name="Picture 6" descr="work"/>
            <p:cNvPicPr>
              <a:picLocks noChangeAspect="1" noChangeArrowheads="1"/>
            </p:cNvPicPr>
            <p:nvPr/>
          </p:nvPicPr>
          <p:blipFill>
            <a:blip r:embed="rId3" cstate="print">
              <a:extLst>
                <a:ext uri="{28A0092B-C50C-407E-A947-70E740481C1C}">
                  <a14:useLocalDpi xmlns:a14="http://schemas.microsoft.com/office/drawing/2010/main" xmlns="" val="0"/>
                </a:ext>
              </a:extLst>
            </a:blip>
            <a:srcRect l="21066" r="8214" b="7605"/>
            <a:stretch>
              <a:fillRect/>
            </a:stretch>
          </p:blipFill>
          <p:spPr bwMode="auto">
            <a:xfrm>
              <a:off x="2625" y="11529"/>
              <a:ext cx="4700" cy="4217"/>
            </a:xfrm>
            <a:prstGeom prst="rect">
              <a:avLst/>
            </a:prstGeom>
            <a:noFill/>
            <a:extLst>
              <a:ext uri="{909E8E84-426E-40DD-AFC4-6F175D3DCCD1}">
                <a14:hiddenFill xmlns:a14="http://schemas.microsoft.com/office/drawing/2010/main" xmlns="">
                  <a:solidFill>
                    <a:srgbClr val="FFFFFF"/>
                  </a:solidFill>
                </a14:hiddenFill>
              </a:ext>
            </a:extLst>
          </p:spPr>
        </p:pic>
        <p:pic>
          <p:nvPicPr>
            <p:cNvPr id="245767" name="Picture 7" descr="work"/>
            <p:cNvPicPr>
              <a:picLocks noChangeAspect="1" noChangeArrowheads="1"/>
            </p:cNvPicPr>
            <p:nvPr/>
          </p:nvPicPr>
          <p:blipFill>
            <a:blip r:embed="rId4" cstate="print">
              <a:extLst>
                <a:ext uri="{28A0092B-C50C-407E-A947-70E740481C1C}">
                  <a14:useLocalDpi xmlns:a14="http://schemas.microsoft.com/office/drawing/2010/main" xmlns="" val="0"/>
                </a:ext>
              </a:extLst>
            </a:blip>
            <a:srcRect l="7800" t="2818" r="3763"/>
            <a:stretch>
              <a:fillRect/>
            </a:stretch>
          </p:blipFill>
          <p:spPr bwMode="auto">
            <a:xfrm>
              <a:off x="2525" y="15746"/>
              <a:ext cx="4700" cy="3546"/>
            </a:xfrm>
            <a:prstGeom prst="rect">
              <a:avLst/>
            </a:prstGeom>
            <a:noFill/>
            <a:extLst>
              <a:ext uri="{909E8E84-426E-40DD-AFC4-6F175D3DCCD1}">
                <a14:hiddenFill xmlns:a14="http://schemas.microsoft.com/office/drawing/2010/main" xmlns="">
                  <a:solidFill>
                    <a:srgbClr val="FFFFFF"/>
                  </a:solidFill>
                </a14:hiddenFill>
              </a:ext>
            </a:extLst>
          </p:spPr>
        </p:pic>
        <p:pic>
          <p:nvPicPr>
            <p:cNvPr id="245768" name="Picture 8" descr="work"/>
            <p:cNvPicPr>
              <a:picLocks noChangeAspect="1" noChangeArrowheads="1"/>
            </p:cNvPicPr>
            <p:nvPr/>
          </p:nvPicPr>
          <p:blipFill>
            <a:blip r:embed="rId5" cstate="print">
              <a:extLst>
                <a:ext uri="{28A0092B-C50C-407E-A947-70E740481C1C}">
                  <a14:useLocalDpi xmlns:a14="http://schemas.microsoft.com/office/drawing/2010/main" xmlns="" val="0"/>
                </a:ext>
              </a:extLst>
            </a:blip>
            <a:srcRect l="7527" r="4037" b="4169"/>
            <a:stretch>
              <a:fillRect/>
            </a:stretch>
          </p:blipFill>
          <p:spPr bwMode="auto">
            <a:xfrm>
              <a:off x="7325" y="15643"/>
              <a:ext cx="4700" cy="3497"/>
            </a:xfrm>
            <a:prstGeom prst="rect">
              <a:avLst/>
            </a:prstGeom>
            <a:noFill/>
            <a:extLst>
              <a:ext uri="{909E8E84-426E-40DD-AFC4-6F175D3DCCD1}">
                <a14:hiddenFill xmlns:a14="http://schemas.microsoft.com/office/drawing/2010/main" xmlns="">
                  <a:solidFill>
                    <a:srgbClr val="FFFFFF"/>
                  </a:solidFill>
                </a14:hiddenFill>
              </a:ext>
            </a:extLst>
          </p:spPr>
        </p:pic>
        <p:sp>
          <p:nvSpPr>
            <p:cNvPr id="245769" name="Text Box 9"/>
            <p:cNvSpPr txBox="1">
              <a:spLocks noChangeArrowheads="1"/>
            </p:cNvSpPr>
            <p:nvPr/>
          </p:nvSpPr>
          <p:spPr bwMode="auto">
            <a:xfrm>
              <a:off x="2825" y="11528"/>
              <a:ext cx="593" cy="47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1300">
                  <a:solidFill>
                    <a:srgbClr val="000000"/>
                  </a:solidFill>
                  <a:cs typeface="Times New Roman" pitchFamily="18" charset="0"/>
                </a:rPr>
                <a:t>(a)</a:t>
              </a:r>
              <a:endParaRPr lang="en-US"/>
            </a:p>
          </p:txBody>
        </p:sp>
        <p:sp>
          <p:nvSpPr>
            <p:cNvPr id="245770" name="Text Box 10"/>
            <p:cNvSpPr txBox="1">
              <a:spLocks noChangeArrowheads="1"/>
            </p:cNvSpPr>
            <p:nvPr/>
          </p:nvSpPr>
          <p:spPr bwMode="auto">
            <a:xfrm>
              <a:off x="7492" y="11528"/>
              <a:ext cx="594" cy="47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1300">
                  <a:solidFill>
                    <a:srgbClr val="000000"/>
                  </a:solidFill>
                  <a:cs typeface="Times New Roman" pitchFamily="18" charset="0"/>
                </a:rPr>
                <a:t>(b)</a:t>
              </a:r>
              <a:endParaRPr lang="en-US"/>
            </a:p>
          </p:txBody>
        </p:sp>
        <p:sp>
          <p:nvSpPr>
            <p:cNvPr id="245771" name="Text Box 11"/>
            <p:cNvSpPr txBox="1">
              <a:spLocks noChangeArrowheads="1"/>
            </p:cNvSpPr>
            <p:nvPr/>
          </p:nvSpPr>
          <p:spPr bwMode="auto">
            <a:xfrm>
              <a:off x="4191" y="11220"/>
              <a:ext cx="816" cy="47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1300">
                  <a:solidFill>
                    <a:srgbClr val="000000"/>
                  </a:solidFill>
                  <a:cs typeface="Times New Roman" pitchFamily="18" charset="0"/>
                </a:rPr>
                <a:t>18 Z</a:t>
              </a:r>
              <a:endParaRPr lang="en-US"/>
            </a:p>
          </p:txBody>
        </p:sp>
        <p:sp>
          <p:nvSpPr>
            <p:cNvPr id="245772" name="Text Box 12"/>
            <p:cNvSpPr txBox="1">
              <a:spLocks noChangeArrowheads="1"/>
            </p:cNvSpPr>
            <p:nvPr/>
          </p:nvSpPr>
          <p:spPr bwMode="auto">
            <a:xfrm>
              <a:off x="9293" y="11274"/>
              <a:ext cx="816" cy="47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1300">
                  <a:solidFill>
                    <a:srgbClr val="000000"/>
                  </a:solidFill>
                  <a:cs typeface="Times New Roman" pitchFamily="18" charset="0"/>
                </a:rPr>
                <a:t>12 Z</a:t>
              </a:r>
              <a:endParaRPr lang="en-US"/>
            </a:p>
          </p:txBody>
        </p:sp>
        <p:sp>
          <p:nvSpPr>
            <p:cNvPr id="245773" name="Text Box 13"/>
            <p:cNvSpPr txBox="1">
              <a:spLocks noChangeArrowheads="1"/>
            </p:cNvSpPr>
            <p:nvPr/>
          </p:nvSpPr>
          <p:spPr bwMode="auto">
            <a:xfrm>
              <a:off x="4026" y="18985"/>
              <a:ext cx="1110" cy="367"/>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900">
                  <a:solidFill>
                    <a:srgbClr val="000000"/>
                  </a:solidFill>
                  <a:cs typeface="Times New Roman" pitchFamily="18" charset="0"/>
                </a:rPr>
                <a:t>Longitude</a:t>
              </a:r>
              <a:endParaRPr lang="en-US"/>
            </a:p>
          </p:txBody>
        </p:sp>
        <p:sp>
          <p:nvSpPr>
            <p:cNvPr id="245774" name="Text Box 14"/>
            <p:cNvSpPr txBox="1">
              <a:spLocks noChangeArrowheads="1"/>
            </p:cNvSpPr>
            <p:nvPr/>
          </p:nvSpPr>
          <p:spPr bwMode="auto">
            <a:xfrm>
              <a:off x="9010" y="19024"/>
              <a:ext cx="1110" cy="36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900">
                  <a:solidFill>
                    <a:srgbClr val="000000"/>
                  </a:solidFill>
                  <a:cs typeface="Times New Roman" pitchFamily="18" charset="0"/>
                </a:rPr>
                <a:t>Longitude</a:t>
              </a:r>
              <a:endParaRPr lang="en-US"/>
            </a:p>
          </p:txBody>
        </p:sp>
        <p:sp>
          <p:nvSpPr>
            <p:cNvPr id="245775" name="Text Box 15"/>
            <p:cNvSpPr txBox="1">
              <a:spLocks noChangeArrowheads="1"/>
            </p:cNvSpPr>
            <p:nvPr/>
          </p:nvSpPr>
          <p:spPr bwMode="auto">
            <a:xfrm>
              <a:off x="2825" y="15897"/>
              <a:ext cx="577" cy="47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1300">
                  <a:solidFill>
                    <a:srgbClr val="000000"/>
                  </a:solidFill>
                  <a:cs typeface="Times New Roman" pitchFamily="18" charset="0"/>
                </a:rPr>
                <a:t>(c)</a:t>
              </a:r>
              <a:endParaRPr lang="en-US"/>
            </a:p>
          </p:txBody>
        </p:sp>
        <p:sp>
          <p:nvSpPr>
            <p:cNvPr id="245776" name="Text Box 16"/>
            <p:cNvSpPr txBox="1">
              <a:spLocks noChangeArrowheads="1"/>
            </p:cNvSpPr>
            <p:nvPr/>
          </p:nvSpPr>
          <p:spPr bwMode="auto">
            <a:xfrm>
              <a:off x="7624" y="15897"/>
              <a:ext cx="594" cy="47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1300">
                  <a:solidFill>
                    <a:srgbClr val="000000"/>
                  </a:solidFill>
                  <a:cs typeface="Times New Roman" pitchFamily="18" charset="0"/>
                </a:rPr>
                <a:t>(d)</a:t>
              </a:r>
              <a:endParaRPr lang="en-US"/>
            </a:p>
          </p:txBody>
        </p:sp>
        <p:sp>
          <p:nvSpPr>
            <p:cNvPr id="245777" name="Text Box 17"/>
            <p:cNvSpPr txBox="1">
              <a:spLocks noChangeArrowheads="1"/>
            </p:cNvSpPr>
            <p:nvPr/>
          </p:nvSpPr>
          <p:spPr bwMode="auto">
            <a:xfrm>
              <a:off x="2624" y="15487"/>
              <a:ext cx="1330" cy="367"/>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900">
                  <a:solidFill>
                    <a:srgbClr val="000000"/>
                  </a:solidFill>
                  <a:cs typeface="Times New Roman" pitchFamily="18" charset="0"/>
                </a:rPr>
                <a:t>Sigma Level</a:t>
              </a:r>
              <a:endParaRPr lang="en-US"/>
            </a:p>
          </p:txBody>
        </p:sp>
        <p:sp>
          <p:nvSpPr>
            <p:cNvPr id="245778" name="Text Box 18"/>
            <p:cNvSpPr txBox="1">
              <a:spLocks noChangeArrowheads="1"/>
            </p:cNvSpPr>
            <p:nvPr/>
          </p:nvSpPr>
          <p:spPr bwMode="auto">
            <a:xfrm>
              <a:off x="7324" y="15487"/>
              <a:ext cx="1331" cy="367"/>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900">
                  <a:solidFill>
                    <a:srgbClr val="000000"/>
                  </a:solidFill>
                  <a:cs typeface="Times New Roman" pitchFamily="18" charset="0"/>
                </a:rPr>
                <a:t>Sigma Level</a:t>
              </a:r>
              <a:endParaRPr lang="en-US"/>
            </a:p>
          </p:txBody>
        </p:sp>
      </p:grpSp>
      <p:sp>
        <p:nvSpPr>
          <p:cNvPr id="245779" name="Text Box 19"/>
          <p:cNvSpPr txBox="1">
            <a:spLocks noChangeArrowheads="1"/>
          </p:cNvSpPr>
          <p:nvPr/>
        </p:nvSpPr>
        <p:spPr bwMode="auto">
          <a:xfrm>
            <a:off x="0" y="5302250"/>
            <a:ext cx="9144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Ensemble covariance function localized with the non-adaptive ensemble covariance localization (NECL). </a:t>
            </a:r>
          </a:p>
        </p:txBody>
      </p:sp>
      <p:sp>
        <p:nvSpPr>
          <p:cNvPr id="245780" name="Text Box 20"/>
          <p:cNvSpPr txBox="1">
            <a:spLocks noChangeArrowheads="1"/>
          </p:cNvSpPr>
          <p:nvPr/>
        </p:nvSpPr>
        <p:spPr bwMode="auto">
          <a:xfrm>
            <a:off x="2216150" y="106363"/>
            <a:ext cx="47180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200"/>
              <a:t>Non-adaptive localization</a:t>
            </a:r>
          </a:p>
        </p:txBody>
      </p:sp>
    </p:spTree>
    <p:extLst>
      <p:ext uri="{BB962C8B-B14F-4D97-AF65-F5344CB8AC3E}">
        <p14:creationId xmlns:p14="http://schemas.microsoft.com/office/powerpoint/2010/main" xmlns="" val="659488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b="1" i="1" dirty="0" smtClean="0">
                <a:solidFill>
                  <a:schemeClr val="folHlink"/>
                </a:solidFill>
              </a:rPr>
              <a:t>Overview</a:t>
            </a:r>
          </a:p>
        </p:txBody>
      </p:sp>
      <p:sp>
        <p:nvSpPr>
          <p:cNvPr id="4099" name="Rectangle 3"/>
          <p:cNvSpPr>
            <a:spLocks noGrp="1" noChangeArrowheads="1"/>
          </p:cNvSpPr>
          <p:nvPr>
            <p:ph type="body" idx="1"/>
          </p:nvPr>
        </p:nvSpPr>
        <p:spPr>
          <a:xfrm>
            <a:off x="457200" y="762000"/>
            <a:ext cx="8229600" cy="5516562"/>
          </a:xfrm>
        </p:spPr>
        <p:txBody>
          <a:bodyPr/>
          <a:lstStyle/>
          <a:p>
            <a:pPr eaLnBrk="1" hangingPunct="1">
              <a:lnSpc>
                <a:spcPct val="90000"/>
              </a:lnSpc>
            </a:pPr>
            <a:endParaRPr lang="en-US" sz="2800" dirty="0" smtClean="0"/>
          </a:p>
          <a:p>
            <a:pPr eaLnBrk="1" hangingPunct="1">
              <a:lnSpc>
                <a:spcPct val="90000"/>
              </a:lnSpc>
            </a:pPr>
            <a:r>
              <a:rPr lang="en-US" sz="2400" dirty="0" smtClean="0"/>
              <a:t>Strategies for flow dependent error covariance modeling</a:t>
            </a:r>
          </a:p>
          <a:p>
            <a:pPr lvl="1" eaLnBrk="1" hangingPunct="1">
              <a:lnSpc>
                <a:spcPct val="90000"/>
              </a:lnSpc>
            </a:pPr>
            <a:r>
              <a:rPr lang="en-US" sz="2000" dirty="0" smtClean="0"/>
              <a:t>Ensemble </a:t>
            </a:r>
            <a:r>
              <a:rPr lang="en-US" sz="2000" dirty="0" err="1" smtClean="0"/>
              <a:t>covariances</a:t>
            </a:r>
            <a:r>
              <a:rPr lang="en-US" sz="2000" dirty="0" smtClean="0"/>
              <a:t> and the need for localization</a:t>
            </a:r>
          </a:p>
          <a:p>
            <a:pPr lvl="1" eaLnBrk="1" hangingPunct="1">
              <a:lnSpc>
                <a:spcPct val="90000"/>
              </a:lnSpc>
            </a:pPr>
            <a:r>
              <a:rPr lang="en-US" sz="2000" dirty="0" smtClean="0"/>
              <a:t>Non-adaptive ensemble covariance localization</a:t>
            </a:r>
          </a:p>
          <a:p>
            <a:pPr lvl="1" eaLnBrk="1" hangingPunct="1">
              <a:lnSpc>
                <a:spcPct val="90000"/>
              </a:lnSpc>
            </a:pPr>
            <a:r>
              <a:rPr lang="en-US" sz="2000" dirty="0" smtClean="0"/>
              <a:t>Adaptive ensemble covariance localization</a:t>
            </a:r>
          </a:p>
          <a:p>
            <a:pPr lvl="1" eaLnBrk="1" hangingPunct="1">
              <a:lnSpc>
                <a:spcPct val="90000"/>
              </a:lnSpc>
            </a:pPr>
            <a:r>
              <a:rPr lang="en-US" sz="2000" dirty="0" smtClean="0"/>
              <a:t>Scale dependent adaptive localization</a:t>
            </a:r>
          </a:p>
          <a:p>
            <a:pPr eaLnBrk="1" hangingPunct="1">
              <a:lnSpc>
                <a:spcPct val="90000"/>
              </a:lnSpc>
            </a:pPr>
            <a:r>
              <a:rPr lang="en-US" sz="2400" dirty="0" smtClean="0"/>
              <a:t>Flexibility of localization scheme allowed by DA algorithm.</a:t>
            </a:r>
          </a:p>
          <a:p>
            <a:pPr eaLnBrk="1" hangingPunct="1">
              <a:lnSpc>
                <a:spcPct val="90000"/>
              </a:lnSpc>
            </a:pPr>
            <a:r>
              <a:rPr lang="en-US" sz="2400" dirty="0" smtClean="0"/>
              <a:t>Hidden error </a:t>
            </a:r>
            <a:r>
              <a:rPr lang="en-US" sz="2400" dirty="0" err="1" smtClean="0"/>
              <a:t>covariances</a:t>
            </a:r>
            <a:r>
              <a:rPr lang="en-US" sz="2400" dirty="0" smtClean="0"/>
              <a:t> and the need for a linear combination of static-climatological error </a:t>
            </a:r>
            <a:r>
              <a:rPr lang="en-US" sz="2400" dirty="0" err="1" smtClean="0"/>
              <a:t>covariances</a:t>
            </a:r>
            <a:r>
              <a:rPr lang="en-US" sz="2400" dirty="0" smtClean="0"/>
              <a:t> and flow dependent </a:t>
            </a:r>
            <a:r>
              <a:rPr lang="en-US" sz="2400" dirty="0" err="1" smtClean="0"/>
              <a:t>covariances</a:t>
            </a:r>
            <a:r>
              <a:rPr lang="en-US" sz="2400" dirty="0" smtClean="0"/>
              <a:t>.</a:t>
            </a:r>
          </a:p>
          <a:p>
            <a:pPr eaLnBrk="1" hangingPunct="1">
              <a:lnSpc>
                <a:spcPct val="90000"/>
              </a:lnSpc>
            </a:pPr>
            <a:r>
              <a:rPr lang="en-US" sz="2400" dirty="0" smtClean="0"/>
              <a:t>New theory for deriving weights for Hybrid covariance model from (innovation, ensemble-variance) pairs</a:t>
            </a:r>
          </a:p>
          <a:p>
            <a:pPr eaLnBrk="1" hangingPunct="1">
              <a:lnSpc>
                <a:spcPct val="90000"/>
              </a:lnSpc>
            </a:pPr>
            <a:r>
              <a:rPr lang="en-US" sz="2400" dirty="0" smtClean="0"/>
              <a:t>Conclusions</a:t>
            </a:r>
          </a:p>
          <a:p>
            <a:pPr marL="0" indent="0" eaLnBrk="1" hangingPunct="1">
              <a:lnSpc>
                <a:spcPct val="90000"/>
              </a:lnSpc>
              <a:buNone/>
            </a:pPr>
            <a:endParaRPr lang="en-US" dirty="0" smtClean="0"/>
          </a:p>
          <a:p>
            <a:pPr eaLnBrk="1" hangingPunct="1">
              <a:lnSpc>
                <a:spcPct val="90000"/>
              </a:lnSpc>
            </a:pPr>
            <a:endParaRPr lang="en-US" sz="2800" dirty="0" smtClean="0"/>
          </a:p>
        </p:txBody>
      </p:sp>
    </p:spTree>
    <p:extLst>
      <p:ext uri="{BB962C8B-B14F-4D97-AF65-F5344CB8AC3E}">
        <p14:creationId xmlns:p14="http://schemas.microsoft.com/office/powerpoint/2010/main" xmlns="" val="380084550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47800" y="685800"/>
            <a:ext cx="64770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786" name="Rectangle 2"/>
          <p:cNvSpPr>
            <a:spLocks noChangeArrowheads="1"/>
          </p:cNvSpPr>
          <p:nvPr/>
        </p:nvSpPr>
        <p:spPr bwMode="auto">
          <a:xfrm>
            <a:off x="0" y="10683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grpSp>
        <p:nvGrpSpPr>
          <p:cNvPr id="246787" name="Group 3"/>
          <p:cNvGrpSpPr>
            <a:grpSpLocks noChangeAspect="1"/>
          </p:cNvGrpSpPr>
          <p:nvPr/>
        </p:nvGrpSpPr>
        <p:grpSpPr bwMode="auto">
          <a:xfrm>
            <a:off x="1828800" y="685800"/>
            <a:ext cx="5486400" cy="4721225"/>
            <a:chOff x="2525" y="-1080"/>
            <a:chExt cx="9500" cy="8410"/>
          </a:xfrm>
        </p:grpSpPr>
        <p:sp>
          <p:nvSpPr>
            <p:cNvPr id="246788" name="AutoShape 4"/>
            <p:cNvSpPr>
              <a:spLocks noChangeAspect="1" noChangeArrowheads="1" noTextEdit="1"/>
            </p:cNvSpPr>
            <p:nvPr/>
          </p:nvSpPr>
          <p:spPr bwMode="auto">
            <a:xfrm>
              <a:off x="2525" y="-1080"/>
              <a:ext cx="9500" cy="841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246789" name="Picture 5" descr="work"/>
            <p:cNvPicPr>
              <a:picLocks noChangeAspect="1" noChangeArrowheads="1"/>
            </p:cNvPicPr>
            <p:nvPr/>
          </p:nvPicPr>
          <p:blipFill>
            <a:blip r:embed="rId2" cstate="print">
              <a:extLst>
                <a:ext uri="{28A0092B-C50C-407E-A947-70E740481C1C}">
                  <a14:useLocalDpi xmlns:a14="http://schemas.microsoft.com/office/drawing/2010/main" xmlns="" val="0"/>
                </a:ext>
              </a:extLst>
            </a:blip>
            <a:srcRect l="15736" r="13542" b="3867"/>
            <a:stretch>
              <a:fillRect/>
            </a:stretch>
          </p:blipFill>
          <p:spPr bwMode="auto">
            <a:xfrm>
              <a:off x="7325" y="-1080"/>
              <a:ext cx="4700" cy="4423"/>
            </a:xfrm>
            <a:prstGeom prst="rect">
              <a:avLst/>
            </a:prstGeom>
            <a:noFill/>
            <a:extLst>
              <a:ext uri="{909E8E84-426E-40DD-AFC4-6F175D3DCCD1}">
                <a14:hiddenFill xmlns:a14="http://schemas.microsoft.com/office/drawing/2010/main" xmlns="">
                  <a:solidFill>
                    <a:srgbClr val="FFFFFF"/>
                  </a:solidFill>
                </a14:hiddenFill>
              </a:ext>
            </a:extLst>
          </p:spPr>
        </p:pic>
        <p:pic>
          <p:nvPicPr>
            <p:cNvPr id="246790" name="Picture 6" descr="work"/>
            <p:cNvPicPr>
              <a:picLocks noChangeAspect="1" noChangeArrowheads="1"/>
            </p:cNvPicPr>
            <p:nvPr/>
          </p:nvPicPr>
          <p:blipFill>
            <a:blip r:embed="rId3" cstate="print">
              <a:extLst>
                <a:ext uri="{28A0092B-C50C-407E-A947-70E740481C1C}">
                  <a14:useLocalDpi xmlns:a14="http://schemas.microsoft.com/office/drawing/2010/main" xmlns="" val="0"/>
                </a:ext>
              </a:extLst>
            </a:blip>
            <a:srcRect l="16551" r="12727" b="3867"/>
            <a:stretch>
              <a:fillRect/>
            </a:stretch>
          </p:blipFill>
          <p:spPr bwMode="auto">
            <a:xfrm>
              <a:off x="2625" y="-1080"/>
              <a:ext cx="4700" cy="4423"/>
            </a:xfrm>
            <a:prstGeom prst="rect">
              <a:avLst/>
            </a:prstGeom>
            <a:noFill/>
            <a:extLst>
              <a:ext uri="{909E8E84-426E-40DD-AFC4-6F175D3DCCD1}">
                <a14:hiddenFill xmlns:a14="http://schemas.microsoft.com/office/drawing/2010/main" xmlns="">
                  <a:solidFill>
                    <a:srgbClr val="FFFFFF"/>
                  </a:solidFill>
                </a14:hiddenFill>
              </a:ext>
            </a:extLst>
          </p:spPr>
        </p:pic>
        <p:pic>
          <p:nvPicPr>
            <p:cNvPr id="246791" name="Picture 7" descr="work"/>
            <p:cNvPicPr>
              <a:picLocks noChangeAspect="1" noChangeArrowheads="1"/>
            </p:cNvPicPr>
            <p:nvPr/>
          </p:nvPicPr>
          <p:blipFill>
            <a:blip r:embed="rId4" cstate="print">
              <a:extLst>
                <a:ext uri="{28A0092B-C50C-407E-A947-70E740481C1C}">
                  <a14:useLocalDpi xmlns:a14="http://schemas.microsoft.com/office/drawing/2010/main" xmlns="" val="0"/>
                </a:ext>
              </a:extLst>
            </a:blip>
            <a:srcRect l="7800" t="5591" r="5644" b="4950"/>
            <a:stretch>
              <a:fillRect/>
            </a:stretch>
          </p:blipFill>
          <p:spPr bwMode="auto">
            <a:xfrm>
              <a:off x="2525" y="3548"/>
              <a:ext cx="4600" cy="3292"/>
            </a:xfrm>
            <a:prstGeom prst="rect">
              <a:avLst/>
            </a:prstGeom>
            <a:noFill/>
            <a:extLst>
              <a:ext uri="{909E8E84-426E-40DD-AFC4-6F175D3DCCD1}">
                <a14:hiddenFill xmlns:a14="http://schemas.microsoft.com/office/drawing/2010/main" xmlns="">
                  <a:solidFill>
                    <a:srgbClr val="FFFFFF"/>
                  </a:solidFill>
                </a14:hiddenFill>
              </a:ext>
            </a:extLst>
          </p:spPr>
        </p:pic>
        <p:pic>
          <p:nvPicPr>
            <p:cNvPr id="246792" name="Picture 8" descr="work"/>
            <p:cNvPicPr>
              <a:picLocks noChangeAspect="1" noChangeArrowheads="1"/>
            </p:cNvPicPr>
            <p:nvPr/>
          </p:nvPicPr>
          <p:blipFill>
            <a:blip r:embed="rId5" cstate="print">
              <a:extLst>
                <a:ext uri="{28A0092B-C50C-407E-A947-70E740481C1C}">
                  <a14:useLocalDpi xmlns:a14="http://schemas.microsoft.com/office/drawing/2010/main" xmlns="" val="0"/>
                </a:ext>
              </a:extLst>
            </a:blip>
            <a:srcRect l="7527" t="5591" r="5919" b="4950"/>
            <a:stretch>
              <a:fillRect/>
            </a:stretch>
          </p:blipFill>
          <p:spPr bwMode="auto">
            <a:xfrm>
              <a:off x="7325" y="3548"/>
              <a:ext cx="4600" cy="3292"/>
            </a:xfrm>
            <a:prstGeom prst="rect">
              <a:avLst/>
            </a:prstGeom>
            <a:noFill/>
            <a:extLst>
              <a:ext uri="{909E8E84-426E-40DD-AFC4-6F175D3DCCD1}">
                <a14:hiddenFill xmlns:a14="http://schemas.microsoft.com/office/drawing/2010/main" xmlns="">
                  <a:solidFill>
                    <a:srgbClr val="FFFFFF"/>
                  </a:solidFill>
                </a14:hiddenFill>
              </a:ext>
            </a:extLst>
          </p:spPr>
        </p:pic>
        <p:sp>
          <p:nvSpPr>
            <p:cNvPr id="246793" name="Text Box 9"/>
            <p:cNvSpPr txBox="1">
              <a:spLocks noChangeArrowheads="1"/>
            </p:cNvSpPr>
            <p:nvPr/>
          </p:nvSpPr>
          <p:spPr bwMode="auto">
            <a:xfrm>
              <a:off x="2918" y="-772"/>
              <a:ext cx="594" cy="47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1300">
                  <a:solidFill>
                    <a:srgbClr val="000000"/>
                  </a:solidFill>
                  <a:cs typeface="Times New Roman" pitchFamily="18" charset="0"/>
                </a:rPr>
                <a:t>(a)</a:t>
              </a:r>
              <a:endParaRPr lang="en-US"/>
            </a:p>
          </p:txBody>
        </p:sp>
        <p:sp>
          <p:nvSpPr>
            <p:cNvPr id="246794" name="Text Box 10"/>
            <p:cNvSpPr txBox="1">
              <a:spLocks noChangeArrowheads="1"/>
            </p:cNvSpPr>
            <p:nvPr/>
          </p:nvSpPr>
          <p:spPr bwMode="auto">
            <a:xfrm>
              <a:off x="2726" y="3549"/>
              <a:ext cx="577" cy="47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1300">
                  <a:solidFill>
                    <a:srgbClr val="000000"/>
                  </a:solidFill>
                  <a:cs typeface="Times New Roman" pitchFamily="18" charset="0"/>
                </a:rPr>
                <a:t>(c)</a:t>
              </a:r>
              <a:endParaRPr lang="en-US"/>
            </a:p>
          </p:txBody>
        </p:sp>
        <p:sp>
          <p:nvSpPr>
            <p:cNvPr id="246795" name="Text Box 11"/>
            <p:cNvSpPr txBox="1">
              <a:spLocks noChangeArrowheads="1"/>
            </p:cNvSpPr>
            <p:nvPr/>
          </p:nvSpPr>
          <p:spPr bwMode="auto">
            <a:xfrm>
              <a:off x="7726" y="-772"/>
              <a:ext cx="594" cy="47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1300">
                  <a:solidFill>
                    <a:srgbClr val="000000"/>
                  </a:solidFill>
                  <a:cs typeface="Times New Roman" pitchFamily="18" charset="0"/>
                </a:rPr>
                <a:t>(b)</a:t>
              </a:r>
              <a:endParaRPr lang="en-US"/>
            </a:p>
          </p:txBody>
        </p:sp>
        <p:sp>
          <p:nvSpPr>
            <p:cNvPr id="246796" name="Text Box 12"/>
            <p:cNvSpPr txBox="1">
              <a:spLocks noChangeArrowheads="1"/>
            </p:cNvSpPr>
            <p:nvPr/>
          </p:nvSpPr>
          <p:spPr bwMode="auto">
            <a:xfrm>
              <a:off x="7525" y="3549"/>
              <a:ext cx="594" cy="47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1300">
                  <a:solidFill>
                    <a:srgbClr val="000000"/>
                  </a:solidFill>
                  <a:cs typeface="Times New Roman" pitchFamily="18" charset="0"/>
                </a:rPr>
                <a:t>(d)</a:t>
              </a:r>
              <a:endParaRPr lang="en-US"/>
            </a:p>
          </p:txBody>
        </p:sp>
        <p:sp>
          <p:nvSpPr>
            <p:cNvPr id="246797" name="Text Box 13"/>
            <p:cNvSpPr txBox="1">
              <a:spLocks noChangeArrowheads="1"/>
            </p:cNvSpPr>
            <p:nvPr/>
          </p:nvSpPr>
          <p:spPr bwMode="auto">
            <a:xfrm>
              <a:off x="2525" y="3241"/>
              <a:ext cx="1330" cy="36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900">
                  <a:solidFill>
                    <a:srgbClr val="000000"/>
                  </a:solidFill>
                  <a:cs typeface="Times New Roman" pitchFamily="18" charset="0"/>
                </a:rPr>
                <a:t>Sigma Level</a:t>
              </a:r>
              <a:endParaRPr lang="en-US"/>
            </a:p>
          </p:txBody>
        </p:sp>
        <p:sp>
          <p:nvSpPr>
            <p:cNvPr id="246798" name="Text Box 14"/>
            <p:cNvSpPr txBox="1">
              <a:spLocks noChangeArrowheads="1"/>
            </p:cNvSpPr>
            <p:nvPr/>
          </p:nvSpPr>
          <p:spPr bwMode="auto">
            <a:xfrm>
              <a:off x="4210" y="6736"/>
              <a:ext cx="1111" cy="36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900">
                  <a:solidFill>
                    <a:srgbClr val="000000"/>
                  </a:solidFill>
                  <a:cs typeface="Times New Roman" pitchFamily="18" charset="0"/>
                </a:rPr>
                <a:t>Longitude</a:t>
              </a:r>
              <a:endParaRPr lang="en-US"/>
            </a:p>
          </p:txBody>
        </p:sp>
        <p:sp>
          <p:nvSpPr>
            <p:cNvPr id="246799" name="Text Box 15"/>
            <p:cNvSpPr txBox="1">
              <a:spLocks noChangeArrowheads="1"/>
            </p:cNvSpPr>
            <p:nvPr/>
          </p:nvSpPr>
          <p:spPr bwMode="auto">
            <a:xfrm>
              <a:off x="9026" y="6736"/>
              <a:ext cx="1111" cy="36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900">
                  <a:solidFill>
                    <a:srgbClr val="000000"/>
                  </a:solidFill>
                  <a:cs typeface="Times New Roman" pitchFamily="18" charset="0"/>
                </a:rPr>
                <a:t>Longitude</a:t>
              </a:r>
              <a:endParaRPr lang="en-US"/>
            </a:p>
          </p:txBody>
        </p:sp>
        <p:sp>
          <p:nvSpPr>
            <p:cNvPr id="246800" name="Text Box 16"/>
            <p:cNvSpPr txBox="1">
              <a:spLocks noChangeArrowheads="1"/>
            </p:cNvSpPr>
            <p:nvPr/>
          </p:nvSpPr>
          <p:spPr bwMode="auto">
            <a:xfrm>
              <a:off x="7324" y="3241"/>
              <a:ext cx="1331" cy="36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9494" tIns="34747" rIns="69494" bIns="34747">
              <a:spAutoFit/>
            </a:bodyPr>
            <a:lstStyle/>
            <a:p>
              <a:r>
                <a:rPr lang="en-US" sz="900">
                  <a:solidFill>
                    <a:srgbClr val="000000"/>
                  </a:solidFill>
                  <a:cs typeface="Times New Roman" pitchFamily="18" charset="0"/>
                </a:rPr>
                <a:t>Sigma Level</a:t>
              </a:r>
              <a:endParaRPr lang="en-US"/>
            </a:p>
          </p:txBody>
        </p:sp>
      </p:grpSp>
      <p:sp>
        <p:nvSpPr>
          <p:cNvPr id="246801" name="Text Box 17"/>
          <p:cNvSpPr txBox="1">
            <a:spLocks noChangeArrowheads="1"/>
          </p:cNvSpPr>
          <p:nvPr/>
        </p:nvSpPr>
        <p:spPr bwMode="auto">
          <a:xfrm>
            <a:off x="0" y="5257800"/>
            <a:ext cx="914400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t>Comparison of structure of optimally tuned adaptive (a) and non-adaptive (b) localization functions at 12 UTC. Fig’s (c) and (d) give the corresponding vertical structure of the adaptive and non-adaptive localization functions along the  N latitude circle.</a:t>
            </a:r>
          </a:p>
        </p:txBody>
      </p:sp>
      <p:sp>
        <p:nvSpPr>
          <p:cNvPr id="2" name="TextBox 1"/>
          <p:cNvSpPr txBox="1"/>
          <p:nvPr/>
        </p:nvSpPr>
        <p:spPr>
          <a:xfrm>
            <a:off x="0" y="1927297"/>
            <a:ext cx="9144000" cy="1477328"/>
          </a:xfrm>
          <a:prstGeom prst="rect">
            <a:avLst/>
          </a:prstGeom>
          <a:solidFill>
            <a:srgbClr val="FFFF00"/>
          </a:solidFill>
        </p:spPr>
        <p:txBody>
          <a:bodyPr wrap="square" rtlCol="0">
            <a:spAutoFit/>
          </a:bodyPr>
          <a:lstStyle/>
          <a:p>
            <a:r>
              <a:rPr lang="en-US" dirty="0" smtClean="0">
                <a:solidFill>
                  <a:schemeClr val="bg1"/>
                </a:solidFill>
              </a:rPr>
              <a:t>This</a:t>
            </a:r>
            <a:r>
              <a:rPr lang="en-US" dirty="0">
                <a:solidFill>
                  <a:schemeClr val="bg1"/>
                </a:solidFill>
              </a:rPr>
              <a:t> </a:t>
            </a:r>
            <a:r>
              <a:rPr lang="en-US" dirty="0" smtClean="0">
                <a:solidFill>
                  <a:schemeClr val="bg1"/>
                </a:solidFill>
              </a:rPr>
              <a:t>study was only able to compare the performance of the two schemes over a long enough period to establish any significance between the performance of non-adaptive and adaptive localization. In simpler models, adaptive localization has been shown to beat or match the performance of non-adaptive localization – depending on the need for adaptive localization.</a:t>
            </a:r>
            <a:endParaRPr lang="en-US" dirty="0">
              <a:solidFill>
                <a:schemeClr val="bg1"/>
              </a:solidFill>
            </a:endParaRPr>
          </a:p>
        </p:txBody>
      </p:sp>
    </p:spTree>
    <p:extLst>
      <p:ext uri="{BB962C8B-B14F-4D97-AF65-F5344CB8AC3E}">
        <p14:creationId xmlns:p14="http://schemas.microsoft.com/office/powerpoint/2010/main" xmlns="" val="215523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Multi-scale issues</a:t>
            </a:r>
            <a:endParaRPr lang="en-US" dirty="0"/>
          </a:p>
        </p:txBody>
      </p:sp>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21</a:t>
            </a:fld>
            <a:endParaRPr lang="en-US"/>
          </a:p>
        </p:txBody>
      </p:sp>
    </p:spTree>
    <p:extLst>
      <p:ext uri="{BB962C8B-B14F-4D97-AF65-F5344CB8AC3E}">
        <p14:creationId xmlns:p14="http://schemas.microsoft.com/office/powerpoint/2010/main" xmlns="" val="703852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pris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220200" cy="840581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19139" name="Group 3"/>
          <p:cNvGrpSpPr>
            <a:grpSpLocks/>
          </p:cNvGrpSpPr>
          <p:nvPr/>
        </p:nvGrpSpPr>
        <p:grpSpPr bwMode="auto">
          <a:xfrm>
            <a:off x="8013700" y="0"/>
            <a:ext cx="1130300" cy="1004888"/>
            <a:chOff x="2496" y="0"/>
            <a:chExt cx="712" cy="633"/>
          </a:xfrm>
        </p:grpSpPr>
        <p:grpSp>
          <p:nvGrpSpPr>
            <p:cNvPr id="219140" name="Group 4"/>
            <p:cNvGrpSpPr>
              <a:grpSpLocks/>
            </p:cNvGrpSpPr>
            <p:nvPr/>
          </p:nvGrpSpPr>
          <p:grpSpPr bwMode="auto">
            <a:xfrm>
              <a:off x="2496" y="0"/>
              <a:ext cx="672" cy="633"/>
              <a:chOff x="5088" y="0"/>
              <a:chExt cx="672" cy="633"/>
            </a:xfrm>
          </p:grpSpPr>
          <p:sp>
            <p:nvSpPr>
              <p:cNvPr id="219141" name="Oval 5"/>
              <p:cNvSpPr>
                <a:spLocks noChangeArrowheads="1"/>
              </p:cNvSpPr>
              <p:nvPr/>
            </p:nvSpPr>
            <p:spPr bwMode="auto">
              <a:xfrm>
                <a:off x="5184" y="96"/>
                <a:ext cx="480" cy="48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19142" name="Picture 6" descr="DON Sea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88" y="0"/>
                <a:ext cx="672" cy="63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19143" name="Oval 7"/>
            <p:cNvSpPr>
              <a:spLocks noChangeArrowheads="1"/>
            </p:cNvSpPr>
            <p:nvPr/>
          </p:nvSpPr>
          <p:spPr bwMode="auto">
            <a:xfrm>
              <a:off x="2576" y="52"/>
              <a:ext cx="500" cy="519"/>
            </a:xfrm>
            <a:prstGeom prst="ellipse">
              <a:avLst/>
            </a:prstGeom>
            <a:solidFill>
              <a:srgbClr val="00007E"/>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19144" name="Picture 8" descr="white on Dark"/>
            <p:cNvPicPr>
              <a:picLocks noChangeAspect="1" noChangeArrowheads="1"/>
            </p:cNvPicPr>
            <p:nvPr/>
          </p:nvPicPr>
          <p:blipFill>
            <a:blip r:embed="rId5" cstate="print">
              <a:clrChange>
                <a:clrFrom>
                  <a:srgbClr val="000080"/>
                </a:clrFrom>
                <a:clrTo>
                  <a:srgbClr val="000080">
                    <a:alpha val="0"/>
                  </a:srgbClr>
                </a:clrTo>
              </a:clrChange>
              <a:extLst>
                <a:ext uri="{28A0092B-C50C-407E-A947-70E740481C1C}">
                  <a14:useLocalDpi xmlns:a14="http://schemas.microsoft.com/office/drawing/2010/main" xmlns="" val="0"/>
                </a:ext>
              </a:extLst>
            </a:blip>
            <a:srcRect/>
            <a:stretch>
              <a:fillRect/>
            </a:stretch>
          </p:blipFill>
          <p:spPr bwMode="auto">
            <a:xfrm>
              <a:off x="2504" y="0"/>
              <a:ext cx="704" cy="62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19145" name="Rectangle 9"/>
          <p:cNvSpPr>
            <a:spLocks noChangeArrowheads="1"/>
          </p:cNvSpPr>
          <p:nvPr/>
        </p:nvSpPr>
        <p:spPr bwMode="auto">
          <a:xfrm>
            <a:off x="584200" y="930275"/>
            <a:ext cx="8070850" cy="5927725"/>
          </a:xfrm>
          <a:prstGeom prst="rect">
            <a:avLst/>
          </a:prstGeom>
          <a:solidFill>
            <a:schemeClr val="tx2"/>
          </a:solidFill>
          <a:ln>
            <a:noFill/>
          </a:ln>
          <a:effectLst/>
          <a:extLst>
            <a:ext uri="{91240B29-F687-4F45-9708-019B960494DF}">
              <a14:hiddenLine xmlns:a14="http://schemas.microsoft.com/office/drawing/2010/main" xmlns="" w="76200" algn="ctr">
                <a:solidFill>
                  <a:srgbClr val="008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219146" name="Rectangle 10"/>
          <p:cNvSpPr>
            <a:spLocks noChangeArrowheads="1"/>
          </p:cNvSpPr>
          <p:nvPr/>
        </p:nvSpPr>
        <p:spPr bwMode="auto">
          <a:xfrm>
            <a:off x="0" y="163513"/>
            <a:ext cx="9144000" cy="75882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76200" cmpd="tri">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defTabSz="1079500" eaLnBrk="0" hangingPunct="0"/>
            <a:r>
              <a:rPr lang="en-US" sz="2400" b="1">
                <a:solidFill>
                  <a:srgbClr val="FFFF00"/>
                </a:solidFill>
                <a:latin typeface="Helvetica" charset="0"/>
              </a:rPr>
              <a:t> Synoptic scales need to be analyzed</a:t>
            </a:r>
            <a:endParaRPr lang="en-US" sz="2400" b="1" i="1">
              <a:solidFill>
                <a:schemeClr val="bg1"/>
              </a:solidFill>
              <a:latin typeface="Helvetica" charset="0"/>
            </a:endParaRPr>
          </a:p>
        </p:txBody>
      </p:sp>
      <p:pic>
        <p:nvPicPr>
          <p:cNvPr id="219147" name="Picture 11" descr="gordon_amo_2006262_lr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6600" y="1003300"/>
            <a:ext cx="7729538" cy="5797550"/>
          </a:xfrm>
          <a:prstGeom prst="rect">
            <a:avLst/>
          </a:prstGeom>
          <a:noFill/>
          <a:extLst>
            <a:ext uri="{909E8E84-426E-40DD-AFC4-6F175D3DCCD1}">
              <a14:hiddenFill xmlns:a14="http://schemas.microsoft.com/office/drawing/2010/main" xmlns="">
                <a:solidFill>
                  <a:srgbClr val="FFFFFF"/>
                </a:solidFill>
              </a14:hiddenFill>
            </a:ext>
          </a:extLst>
        </p:spPr>
      </p:pic>
      <p:sp>
        <p:nvSpPr>
          <p:cNvPr id="219148" name="Line 12"/>
          <p:cNvSpPr>
            <a:spLocks noChangeShapeType="1"/>
          </p:cNvSpPr>
          <p:nvPr/>
        </p:nvSpPr>
        <p:spPr bwMode="auto">
          <a:xfrm flipV="1">
            <a:off x="1735138" y="1387475"/>
            <a:ext cx="6037262" cy="46038"/>
          </a:xfrm>
          <a:prstGeom prst="line">
            <a:avLst/>
          </a:prstGeom>
          <a:noFill/>
          <a:ln w="76200">
            <a:solidFill>
              <a:srgbClr val="0066FF"/>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219149" name="Text Box 13"/>
          <p:cNvSpPr txBox="1">
            <a:spLocks noChangeArrowheads="1"/>
          </p:cNvSpPr>
          <p:nvPr/>
        </p:nvSpPr>
        <p:spPr bwMode="auto">
          <a:xfrm>
            <a:off x="3436938" y="1576388"/>
            <a:ext cx="2300287" cy="457200"/>
          </a:xfrm>
          <a:prstGeom prst="rect">
            <a:avLst/>
          </a:prstGeom>
          <a:solidFill>
            <a:schemeClr val="bg1"/>
          </a:solidFill>
          <a:ln>
            <a:noFill/>
          </a:ln>
          <a:effectLst/>
          <a:extLst>
            <a:ext uri="{91240B29-F687-4F45-9708-019B960494DF}">
              <a14:hiddenLine xmlns:a14="http://schemas.microsoft.com/office/drawing/2010/main" xmlns="" w="76200" algn="ctr">
                <a:solidFill>
                  <a:srgbClr val="008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tabLst>
                <a:tab pos="0" algn="l"/>
              </a:tabLst>
              <a:defRPr>
                <a:solidFill>
                  <a:schemeClr val="tx1"/>
                </a:solidFill>
                <a:latin typeface="Arial" charset="0"/>
                <a:cs typeface="Arial" charset="0"/>
              </a:defRPr>
            </a:lvl1pPr>
            <a:lvl2pPr>
              <a:tabLst>
                <a:tab pos="0" algn="l"/>
              </a:tabLst>
              <a:defRPr>
                <a:solidFill>
                  <a:schemeClr val="tx1"/>
                </a:solidFill>
                <a:latin typeface="Arial" charset="0"/>
                <a:cs typeface="Arial" charset="0"/>
              </a:defRPr>
            </a:lvl2pPr>
            <a:lvl3pPr>
              <a:tabLst>
                <a:tab pos="0" algn="l"/>
              </a:tabLst>
              <a:defRPr>
                <a:solidFill>
                  <a:schemeClr val="tx1"/>
                </a:solidFill>
                <a:latin typeface="Arial" charset="0"/>
                <a:cs typeface="Arial" charset="0"/>
              </a:defRPr>
            </a:lvl3pPr>
            <a:lvl4pPr>
              <a:tabLst>
                <a:tab pos="0" algn="l"/>
              </a:tabLst>
              <a:defRPr>
                <a:solidFill>
                  <a:schemeClr val="tx1"/>
                </a:solidFill>
                <a:latin typeface="Arial" charset="0"/>
                <a:cs typeface="Arial" charset="0"/>
              </a:defRPr>
            </a:lvl4pPr>
            <a:lvl5pPr>
              <a:tabLst>
                <a:tab pos="0" algn="l"/>
              </a:tabLst>
              <a:defRPr>
                <a:solidFill>
                  <a:schemeClr val="tx1"/>
                </a:solidFill>
                <a:latin typeface="Arial" charset="0"/>
                <a:cs typeface="Arial" charset="0"/>
              </a:defRPr>
            </a:lvl5pPr>
            <a:lvl6pPr fontAlgn="base">
              <a:spcBef>
                <a:spcPct val="0"/>
              </a:spcBef>
              <a:spcAft>
                <a:spcPct val="0"/>
              </a:spcAft>
              <a:tabLst>
                <a:tab pos="0" algn="l"/>
              </a:tabLst>
              <a:defRPr>
                <a:solidFill>
                  <a:schemeClr val="tx1"/>
                </a:solidFill>
                <a:latin typeface="Arial" charset="0"/>
                <a:cs typeface="Arial" charset="0"/>
              </a:defRPr>
            </a:lvl6pPr>
            <a:lvl7pPr fontAlgn="base">
              <a:spcBef>
                <a:spcPct val="0"/>
              </a:spcBef>
              <a:spcAft>
                <a:spcPct val="0"/>
              </a:spcAft>
              <a:tabLst>
                <a:tab pos="0" algn="l"/>
              </a:tabLst>
              <a:defRPr>
                <a:solidFill>
                  <a:schemeClr val="tx1"/>
                </a:solidFill>
                <a:latin typeface="Arial" charset="0"/>
                <a:cs typeface="Arial" charset="0"/>
              </a:defRPr>
            </a:lvl7pPr>
            <a:lvl8pPr fontAlgn="base">
              <a:spcBef>
                <a:spcPct val="0"/>
              </a:spcBef>
              <a:spcAft>
                <a:spcPct val="0"/>
              </a:spcAft>
              <a:tabLst>
                <a:tab pos="0" algn="l"/>
              </a:tabLst>
              <a:defRPr>
                <a:solidFill>
                  <a:schemeClr val="tx1"/>
                </a:solidFill>
                <a:latin typeface="Arial" charset="0"/>
                <a:cs typeface="Arial" charset="0"/>
              </a:defRPr>
            </a:lvl8pPr>
            <a:lvl9pPr fontAlgn="base">
              <a:spcBef>
                <a:spcPct val="0"/>
              </a:spcBef>
              <a:spcAft>
                <a:spcPct val="0"/>
              </a:spcAft>
              <a:tabLst>
                <a:tab pos="0" algn="l"/>
              </a:tabLst>
              <a:defRPr>
                <a:solidFill>
                  <a:schemeClr val="tx1"/>
                </a:solidFill>
                <a:latin typeface="Arial" charset="0"/>
                <a:cs typeface="Arial" charset="0"/>
              </a:defRPr>
            </a:lvl9pPr>
          </a:lstStyle>
          <a:p>
            <a:pPr algn="ctr" eaLnBrk="0" hangingPunct="0">
              <a:spcBef>
                <a:spcPct val="50000"/>
              </a:spcBef>
            </a:pPr>
            <a:r>
              <a:rPr lang="en-US" sz="2400" b="1">
                <a:solidFill>
                  <a:schemeClr val="hlink"/>
                </a:solidFill>
              </a:rPr>
              <a:t>1,000 km</a:t>
            </a:r>
          </a:p>
        </p:txBody>
      </p:sp>
      <p:sp>
        <p:nvSpPr>
          <p:cNvPr id="219150" name="Rectangle 14"/>
          <p:cNvSpPr>
            <a:spLocks noChangeArrowheads="1"/>
          </p:cNvSpPr>
          <p:nvPr/>
        </p:nvSpPr>
        <p:spPr bwMode="auto">
          <a:xfrm>
            <a:off x="1292225" y="4981575"/>
            <a:ext cx="1735138" cy="1687513"/>
          </a:xfrm>
          <a:prstGeom prst="rect">
            <a:avLst/>
          </a:prstGeom>
          <a:noFill/>
          <a:ln w="76200" algn="ctr">
            <a:solidFill>
              <a:srgbClr val="FFFF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xmlns="" val="977228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descr="pris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220200" cy="840581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21187" name="Group 3"/>
          <p:cNvGrpSpPr>
            <a:grpSpLocks/>
          </p:cNvGrpSpPr>
          <p:nvPr/>
        </p:nvGrpSpPr>
        <p:grpSpPr bwMode="auto">
          <a:xfrm>
            <a:off x="8013700" y="0"/>
            <a:ext cx="1130300" cy="1004888"/>
            <a:chOff x="2496" y="0"/>
            <a:chExt cx="712" cy="633"/>
          </a:xfrm>
        </p:grpSpPr>
        <p:grpSp>
          <p:nvGrpSpPr>
            <p:cNvPr id="221188" name="Group 4"/>
            <p:cNvGrpSpPr>
              <a:grpSpLocks/>
            </p:cNvGrpSpPr>
            <p:nvPr/>
          </p:nvGrpSpPr>
          <p:grpSpPr bwMode="auto">
            <a:xfrm>
              <a:off x="2496" y="0"/>
              <a:ext cx="672" cy="633"/>
              <a:chOff x="5088" y="0"/>
              <a:chExt cx="672" cy="633"/>
            </a:xfrm>
          </p:grpSpPr>
          <p:sp>
            <p:nvSpPr>
              <p:cNvPr id="221189" name="Oval 5"/>
              <p:cNvSpPr>
                <a:spLocks noChangeArrowheads="1"/>
              </p:cNvSpPr>
              <p:nvPr/>
            </p:nvSpPr>
            <p:spPr bwMode="auto">
              <a:xfrm>
                <a:off x="5184" y="96"/>
                <a:ext cx="480" cy="48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21190" name="Picture 6" descr="DON Sea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88" y="0"/>
                <a:ext cx="672" cy="63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21191" name="Oval 7"/>
            <p:cNvSpPr>
              <a:spLocks noChangeArrowheads="1"/>
            </p:cNvSpPr>
            <p:nvPr/>
          </p:nvSpPr>
          <p:spPr bwMode="auto">
            <a:xfrm>
              <a:off x="2576" y="52"/>
              <a:ext cx="500" cy="519"/>
            </a:xfrm>
            <a:prstGeom prst="ellipse">
              <a:avLst/>
            </a:prstGeom>
            <a:solidFill>
              <a:srgbClr val="00007E"/>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21192" name="Picture 8" descr="white on Dark"/>
            <p:cNvPicPr>
              <a:picLocks noChangeAspect="1" noChangeArrowheads="1"/>
            </p:cNvPicPr>
            <p:nvPr/>
          </p:nvPicPr>
          <p:blipFill>
            <a:blip r:embed="rId5" cstate="print">
              <a:clrChange>
                <a:clrFrom>
                  <a:srgbClr val="000080"/>
                </a:clrFrom>
                <a:clrTo>
                  <a:srgbClr val="000080">
                    <a:alpha val="0"/>
                  </a:srgbClr>
                </a:clrTo>
              </a:clrChange>
              <a:extLst>
                <a:ext uri="{28A0092B-C50C-407E-A947-70E740481C1C}">
                  <a14:useLocalDpi xmlns:a14="http://schemas.microsoft.com/office/drawing/2010/main" xmlns="" val="0"/>
                </a:ext>
              </a:extLst>
            </a:blip>
            <a:srcRect/>
            <a:stretch>
              <a:fillRect/>
            </a:stretch>
          </p:blipFill>
          <p:spPr bwMode="auto">
            <a:xfrm>
              <a:off x="2504" y="0"/>
              <a:ext cx="704" cy="62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21193" name="Rectangle 9"/>
          <p:cNvSpPr>
            <a:spLocks noChangeArrowheads="1"/>
          </p:cNvSpPr>
          <p:nvPr/>
        </p:nvSpPr>
        <p:spPr bwMode="auto">
          <a:xfrm>
            <a:off x="0" y="163513"/>
            <a:ext cx="9144000" cy="75882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76200" cmpd="tri">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defTabSz="1079500" eaLnBrk="0" hangingPunct="0"/>
            <a:r>
              <a:rPr lang="en-US" sz="2400" b="1">
                <a:solidFill>
                  <a:srgbClr val="FFFF00"/>
                </a:solidFill>
                <a:latin typeface="Helvetica" charset="0"/>
              </a:rPr>
              <a:t>so do mesoscales, </a:t>
            </a:r>
            <a:endParaRPr lang="en-US" sz="2400" b="1" i="1">
              <a:solidFill>
                <a:schemeClr val="bg1"/>
              </a:solidFill>
              <a:latin typeface="Helvetica" charset="0"/>
            </a:endParaRPr>
          </a:p>
        </p:txBody>
      </p:sp>
      <p:grpSp>
        <p:nvGrpSpPr>
          <p:cNvPr id="221194" name="Group 10"/>
          <p:cNvGrpSpPr>
            <a:grpSpLocks/>
          </p:cNvGrpSpPr>
          <p:nvPr/>
        </p:nvGrpSpPr>
        <p:grpSpPr bwMode="auto">
          <a:xfrm>
            <a:off x="0" y="850900"/>
            <a:ext cx="9144000" cy="6007100"/>
            <a:chOff x="0" y="536"/>
            <a:chExt cx="5760" cy="3784"/>
          </a:xfrm>
        </p:grpSpPr>
        <p:sp>
          <p:nvSpPr>
            <p:cNvPr id="221195" name="Rectangle 11"/>
            <p:cNvSpPr>
              <a:spLocks noChangeArrowheads="1"/>
            </p:cNvSpPr>
            <p:nvPr/>
          </p:nvSpPr>
          <p:spPr bwMode="auto">
            <a:xfrm>
              <a:off x="0" y="536"/>
              <a:ext cx="5760" cy="3784"/>
            </a:xfrm>
            <a:prstGeom prst="rect">
              <a:avLst/>
            </a:prstGeom>
            <a:solidFill>
              <a:srgbClr val="FFFF00"/>
            </a:solidFill>
            <a:ln w="76200" algn="ctr">
              <a:solidFill>
                <a:srgbClr val="FFFF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pic>
          <p:nvPicPr>
            <p:cNvPr id="221196" name="Picture 12" descr="gordon_amo_2006262_lrg"/>
            <p:cNvPicPr>
              <a:picLocks noChangeAspect="1" noChangeArrowheads="1"/>
            </p:cNvPicPr>
            <p:nvPr/>
          </p:nvPicPr>
          <p:blipFill>
            <a:blip r:embed="rId6" cstate="print">
              <a:extLst>
                <a:ext uri="{28A0092B-C50C-407E-A947-70E740481C1C}">
                  <a14:useLocalDpi xmlns:a14="http://schemas.microsoft.com/office/drawing/2010/main" xmlns="" val="0"/>
                </a:ext>
              </a:extLst>
            </a:blip>
            <a:srcRect l="2460" t="64540" r="56342"/>
            <a:stretch>
              <a:fillRect/>
            </a:stretch>
          </p:blipFill>
          <p:spPr bwMode="auto">
            <a:xfrm>
              <a:off x="60" y="653"/>
              <a:ext cx="5633" cy="352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21197" name="Line 13"/>
          <p:cNvSpPr>
            <a:spLocks noChangeShapeType="1"/>
          </p:cNvSpPr>
          <p:nvPr/>
        </p:nvSpPr>
        <p:spPr bwMode="auto">
          <a:xfrm>
            <a:off x="3900488" y="5719763"/>
            <a:ext cx="1701800" cy="0"/>
          </a:xfrm>
          <a:prstGeom prst="line">
            <a:avLst/>
          </a:prstGeom>
          <a:noFill/>
          <a:ln w="76200">
            <a:solidFill>
              <a:schemeClr val="tx2"/>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221198" name="Text Box 14"/>
          <p:cNvSpPr txBox="1">
            <a:spLocks noChangeArrowheads="1"/>
          </p:cNvSpPr>
          <p:nvPr/>
        </p:nvSpPr>
        <p:spPr bwMode="auto">
          <a:xfrm>
            <a:off x="0" y="1752600"/>
            <a:ext cx="2300288" cy="457200"/>
          </a:xfrm>
          <a:prstGeom prst="rect">
            <a:avLst/>
          </a:prstGeom>
          <a:solidFill>
            <a:schemeClr val="bg1"/>
          </a:solidFill>
          <a:ln>
            <a:noFill/>
          </a:ln>
          <a:effectLst/>
          <a:extLst>
            <a:ext uri="{91240B29-F687-4F45-9708-019B960494DF}">
              <a14:hiddenLine xmlns:a14="http://schemas.microsoft.com/office/drawing/2010/main" xmlns="" w="76200" algn="ctr">
                <a:solidFill>
                  <a:srgbClr val="008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tabLst>
                <a:tab pos="0" algn="l"/>
              </a:tabLst>
              <a:defRPr>
                <a:solidFill>
                  <a:schemeClr val="tx1"/>
                </a:solidFill>
                <a:latin typeface="Arial" charset="0"/>
                <a:cs typeface="Arial" charset="0"/>
              </a:defRPr>
            </a:lvl1pPr>
            <a:lvl2pPr>
              <a:tabLst>
                <a:tab pos="0" algn="l"/>
              </a:tabLst>
              <a:defRPr>
                <a:solidFill>
                  <a:schemeClr val="tx1"/>
                </a:solidFill>
                <a:latin typeface="Arial" charset="0"/>
                <a:cs typeface="Arial" charset="0"/>
              </a:defRPr>
            </a:lvl2pPr>
            <a:lvl3pPr>
              <a:tabLst>
                <a:tab pos="0" algn="l"/>
              </a:tabLst>
              <a:defRPr>
                <a:solidFill>
                  <a:schemeClr val="tx1"/>
                </a:solidFill>
                <a:latin typeface="Arial" charset="0"/>
                <a:cs typeface="Arial" charset="0"/>
              </a:defRPr>
            </a:lvl3pPr>
            <a:lvl4pPr>
              <a:tabLst>
                <a:tab pos="0" algn="l"/>
              </a:tabLst>
              <a:defRPr>
                <a:solidFill>
                  <a:schemeClr val="tx1"/>
                </a:solidFill>
                <a:latin typeface="Arial" charset="0"/>
                <a:cs typeface="Arial" charset="0"/>
              </a:defRPr>
            </a:lvl4pPr>
            <a:lvl5pPr>
              <a:tabLst>
                <a:tab pos="0" algn="l"/>
              </a:tabLst>
              <a:defRPr>
                <a:solidFill>
                  <a:schemeClr val="tx1"/>
                </a:solidFill>
                <a:latin typeface="Arial" charset="0"/>
                <a:cs typeface="Arial" charset="0"/>
              </a:defRPr>
            </a:lvl5pPr>
            <a:lvl6pPr fontAlgn="base">
              <a:spcBef>
                <a:spcPct val="0"/>
              </a:spcBef>
              <a:spcAft>
                <a:spcPct val="0"/>
              </a:spcAft>
              <a:tabLst>
                <a:tab pos="0" algn="l"/>
              </a:tabLst>
              <a:defRPr>
                <a:solidFill>
                  <a:schemeClr val="tx1"/>
                </a:solidFill>
                <a:latin typeface="Arial" charset="0"/>
                <a:cs typeface="Arial" charset="0"/>
              </a:defRPr>
            </a:lvl6pPr>
            <a:lvl7pPr fontAlgn="base">
              <a:spcBef>
                <a:spcPct val="0"/>
              </a:spcBef>
              <a:spcAft>
                <a:spcPct val="0"/>
              </a:spcAft>
              <a:tabLst>
                <a:tab pos="0" algn="l"/>
              </a:tabLst>
              <a:defRPr>
                <a:solidFill>
                  <a:schemeClr val="tx1"/>
                </a:solidFill>
                <a:latin typeface="Arial" charset="0"/>
                <a:cs typeface="Arial" charset="0"/>
              </a:defRPr>
            </a:lvl7pPr>
            <a:lvl8pPr fontAlgn="base">
              <a:spcBef>
                <a:spcPct val="0"/>
              </a:spcBef>
              <a:spcAft>
                <a:spcPct val="0"/>
              </a:spcAft>
              <a:tabLst>
                <a:tab pos="0" algn="l"/>
              </a:tabLst>
              <a:defRPr>
                <a:solidFill>
                  <a:schemeClr val="tx1"/>
                </a:solidFill>
                <a:latin typeface="Arial" charset="0"/>
                <a:cs typeface="Arial" charset="0"/>
              </a:defRPr>
            </a:lvl8pPr>
            <a:lvl9pPr fontAlgn="base">
              <a:spcBef>
                <a:spcPct val="0"/>
              </a:spcBef>
              <a:spcAft>
                <a:spcPct val="0"/>
              </a:spcAft>
              <a:tabLst>
                <a:tab pos="0" algn="l"/>
              </a:tabLst>
              <a:defRPr>
                <a:solidFill>
                  <a:schemeClr val="tx1"/>
                </a:solidFill>
                <a:latin typeface="Arial" charset="0"/>
                <a:cs typeface="Arial" charset="0"/>
              </a:defRPr>
            </a:lvl9pPr>
          </a:lstStyle>
          <a:p>
            <a:pPr algn="ctr" eaLnBrk="0" hangingPunct="0">
              <a:spcBef>
                <a:spcPct val="50000"/>
              </a:spcBef>
            </a:pPr>
            <a:r>
              <a:rPr lang="en-US" sz="2400" b="1">
                <a:solidFill>
                  <a:schemeClr val="hlink"/>
                </a:solidFill>
              </a:rPr>
              <a:t>100 km</a:t>
            </a:r>
          </a:p>
        </p:txBody>
      </p:sp>
      <p:sp>
        <p:nvSpPr>
          <p:cNvPr id="221199" name="Line 15"/>
          <p:cNvSpPr>
            <a:spLocks noChangeShapeType="1"/>
          </p:cNvSpPr>
          <p:nvPr/>
        </p:nvSpPr>
        <p:spPr bwMode="auto">
          <a:xfrm flipV="1">
            <a:off x="200025" y="2266950"/>
            <a:ext cx="266700" cy="1308100"/>
          </a:xfrm>
          <a:prstGeom prst="line">
            <a:avLst/>
          </a:prstGeom>
          <a:noFill/>
          <a:ln w="76200">
            <a:solidFill>
              <a:schemeClr val="tx2"/>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221200" name="Text Box 16"/>
          <p:cNvSpPr txBox="1">
            <a:spLocks noChangeArrowheads="1"/>
          </p:cNvSpPr>
          <p:nvPr/>
        </p:nvSpPr>
        <p:spPr bwMode="auto">
          <a:xfrm>
            <a:off x="3576638" y="5951538"/>
            <a:ext cx="2300287" cy="457200"/>
          </a:xfrm>
          <a:prstGeom prst="rect">
            <a:avLst/>
          </a:prstGeom>
          <a:solidFill>
            <a:schemeClr val="bg1"/>
          </a:solidFill>
          <a:ln>
            <a:noFill/>
          </a:ln>
          <a:effectLst/>
          <a:extLst>
            <a:ext uri="{91240B29-F687-4F45-9708-019B960494DF}">
              <a14:hiddenLine xmlns:a14="http://schemas.microsoft.com/office/drawing/2010/main" xmlns="" w="76200" algn="ctr">
                <a:solidFill>
                  <a:srgbClr val="008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tabLst>
                <a:tab pos="0" algn="l"/>
              </a:tabLst>
              <a:defRPr>
                <a:solidFill>
                  <a:schemeClr val="tx1"/>
                </a:solidFill>
                <a:latin typeface="Arial" charset="0"/>
                <a:cs typeface="Arial" charset="0"/>
              </a:defRPr>
            </a:lvl1pPr>
            <a:lvl2pPr>
              <a:tabLst>
                <a:tab pos="0" algn="l"/>
              </a:tabLst>
              <a:defRPr>
                <a:solidFill>
                  <a:schemeClr val="tx1"/>
                </a:solidFill>
                <a:latin typeface="Arial" charset="0"/>
                <a:cs typeface="Arial" charset="0"/>
              </a:defRPr>
            </a:lvl2pPr>
            <a:lvl3pPr>
              <a:tabLst>
                <a:tab pos="0" algn="l"/>
              </a:tabLst>
              <a:defRPr>
                <a:solidFill>
                  <a:schemeClr val="tx1"/>
                </a:solidFill>
                <a:latin typeface="Arial" charset="0"/>
                <a:cs typeface="Arial" charset="0"/>
              </a:defRPr>
            </a:lvl3pPr>
            <a:lvl4pPr>
              <a:tabLst>
                <a:tab pos="0" algn="l"/>
              </a:tabLst>
              <a:defRPr>
                <a:solidFill>
                  <a:schemeClr val="tx1"/>
                </a:solidFill>
                <a:latin typeface="Arial" charset="0"/>
                <a:cs typeface="Arial" charset="0"/>
              </a:defRPr>
            </a:lvl4pPr>
            <a:lvl5pPr>
              <a:tabLst>
                <a:tab pos="0" algn="l"/>
              </a:tabLst>
              <a:defRPr>
                <a:solidFill>
                  <a:schemeClr val="tx1"/>
                </a:solidFill>
                <a:latin typeface="Arial" charset="0"/>
                <a:cs typeface="Arial" charset="0"/>
              </a:defRPr>
            </a:lvl5pPr>
            <a:lvl6pPr fontAlgn="base">
              <a:spcBef>
                <a:spcPct val="0"/>
              </a:spcBef>
              <a:spcAft>
                <a:spcPct val="0"/>
              </a:spcAft>
              <a:tabLst>
                <a:tab pos="0" algn="l"/>
              </a:tabLst>
              <a:defRPr>
                <a:solidFill>
                  <a:schemeClr val="tx1"/>
                </a:solidFill>
                <a:latin typeface="Arial" charset="0"/>
                <a:cs typeface="Arial" charset="0"/>
              </a:defRPr>
            </a:lvl6pPr>
            <a:lvl7pPr fontAlgn="base">
              <a:spcBef>
                <a:spcPct val="0"/>
              </a:spcBef>
              <a:spcAft>
                <a:spcPct val="0"/>
              </a:spcAft>
              <a:tabLst>
                <a:tab pos="0" algn="l"/>
              </a:tabLst>
              <a:defRPr>
                <a:solidFill>
                  <a:schemeClr val="tx1"/>
                </a:solidFill>
                <a:latin typeface="Arial" charset="0"/>
                <a:cs typeface="Arial" charset="0"/>
              </a:defRPr>
            </a:lvl7pPr>
            <a:lvl8pPr fontAlgn="base">
              <a:spcBef>
                <a:spcPct val="0"/>
              </a:spcBef>
              <a:spcAft>
                <a:spcPct val="0"/>
              </a:spcAft>
              <a:tabLst>
                <a:tab pos="0" algn="l"/>
              </a:tabLst>
              <a:defRPr>
                <a:solidFill>
                  <a:schemeClr val="tx1"/>
                </a:solidFill>
                <a:latin typeface="Arial" charset="0"/>
                <a:cs typeface="Arial" charset="0"/>
              </a:defRPr>
            </a:lvl8pPr>
            <a:lvl9pPr fontAlgn="base">
              <a:spcBef>
                <a:spcPct val="0"/>
              </a:spcBef>
              <a:spcAft>
                <a:spcPct val="0"/>
              </a:spcAft>
              <a:tabLst>
                <a:tab pos="0" algn="l"/>
              </a:tabLst>
              <a:defRPr>
                <a:solidFill>
                  <a:schemeClr val="tx1"/>
                </a:solidFill>
                <a:latin typeface="Arial" charset="0"/>
                <a:cs typeface="Arial" charset="0"/>
              </a:defRPr>
            </a:lvl9pPr>
          </a:lstStyle>
          <a:p>
            <a:pPr algn="ctr" eaLnBrk="0" hangingPunct="0">
              <a:spcBef>
                <a:spcPct val="50000"/>
              </a:spcBef>
            </a:pPr>
            <a:r>
              <a:rPr lang="en-US" sz="2400" b="1">
                <a:solidFill>
                  <a:schemeClr val="hlink"/>
                </a:solidFill>
              </a:rPr>
              <a:t>100 km</a:t>
            </a:r>
          </a:p>
        </p:txBody>
      </p:sp>
      <p:sp>
        <p:nvSpPr>
          <p:cNvPr id="221201" name="Rectangle 17"/>
          <p:cNvSpPr>
            <a:spLocks noChangeArrowheads="1"/>
          </p:cNvSpPr>
          <p:nvPr/>
        </p:nvSpPr>
        <p:spPr bwMode="auto">
          <a:xfrm>
            <a:off x="868363" y="2759075"/>
            <a:ext cx="1954212" cy="2128838"/>
          </a:xfrm>
          <a:prstGeom prst="rect">
            <a:avLst/>
          </a:prstGeom>
          <a:noFill/>
          <a:ln w="76200" algn="ctr">
            <a:solidFill>
              <a:srgbClr val="00FF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xmlns="" val="3296227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0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pris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220200" cy="840581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23235" name="Group 3"/>
          <p:cNvGrpSpPr>
            <a:grpSpLocks/>
          </p:cNvGrpSpPr>
          <p:nvPr/>
        </p:nvGrpSpPr>
        <p:grpSpPr bwMode="auto">
          <a:xfrm>
            <a:off x="8013700" y="0"/>
            <a:ext cx="1130300" cy="1004888"/>
            <a:chOff x="2496" y="0"/>
            <a:chExt cx="712" cy="633"/>
          </a:xfrm>
        </p:grpSpPr>
        <p:grpSp>
          <p:nvGrpSpPr>
            <p:cNvPr id="223236" name="Group 4"/>
            <p:cNvGrpSpPr>
              <a:grpSpLocks/>
            </p:cNvGrpSpPr>
            <p:nvPr/>
          </p:nvGrpSpPr>
          <p:grpSpPr bwMode="auto">
            <a:xfrm>
              <a:off x="2496" y="0"/>
              <a:ext cx="672" cy="633"/>
              <a:chOff x="5088" y="0"/>
              <a:chExt cx="672" cy="633"/>
            </a:xfrm>
          </p:grpSpPr>
          <p:sp>
            <p:nvSpPr>
              <p:cNvPr id="223237" name="Oval 5"/>
              <p:cNvSpPr>
                <a:spLocks noChangeArrowheads="1"/>
              </p:cNvSpPr>
              <p:nvPr/>
            </p:nvSpPr>
            <p:spPr bwMode="auto">
              <a:xfrm>
                <a:off x="5184" y="96"/>
                <a:ext cx="480" cy="48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23238" name="Picture 6" descr="DON Sea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88" y="0"/>
                <a:ext cx="672" cy="63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23239" name="Oval 7"/>
            <p:cNvSpPr>
              <a:spLocks noChangeArrowheads="1"/>
            </p:cNvSpPr>
            <p:nvPr/>
          </p:nvSpPr>
          <p:spPr bwMode="auto">
            <a:xfrm>
              <a:off x="2576" y="52"/>
              <a:ext cx="500" cy="519"/>
            </a:xfrm>
            <a:prstGeom prst="ellipse">
              <a:avLst/>
            </a:prstGeom>
            <a:solidFill>
              <a:srgbClr val="00007E"/>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23240" name="Picture 8" descr="white on Dark"/>
            <p:cNvPicPr>
              <a:picLocks noChangeAspect="1" noChangeArrowheads="1"/>
            </p:cNvPicPr>
            <p:nvPr/>
          </p:nvPicPr>
          <p:blipFill>
            <a:blip r:embed="rId5" cstate="print">
              <a:clrChange>
                <a:clrFrom>
                  <a:srgbClr val="000080"/>
                </a:clrFrom>
                <a:clrTo>
                  <a:srgbClr val="000080">
                    <a:alpha val="0"/>
                  </a:srgbClr>
                </a:clrTo>
              </a:clrChange>
              <a:extLst>
                <a:ext uri="{28A0092B-C50C-407E-A947-70E740481C1C}">
                  <a14:useLocalDpi xmlns:a14="http://schemas.microsoft.com/office/drawing/2010/main" xmlns="" val="0"/>
                </a:ext>
              </a:extLst>
            </a:blip>
            <a:srcRect/>
            <a:stretch>
              <a:fillRect/>
            </a:stretch>
          </p:blipFill>
          <p:spPr bwMode="auto">
            <a:xfrm>
              <a:off x="2504" y="0"/>
              <a:ext cx="704" cy="62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23241" name="Rectangle 9"/>
          <p:cNvSpPr>
            <a:spLocks noChangeArrowheads="1"/>
          </p:cNvSpPr>
          <p:nvPr/>
        </p:nvSpPr>
        <p:spPr bwMode="auto">
          <a:xfrm>
            <a:off x="996950" y="947738"/>
            <a:ext cx="7150100" cy="5910262"/>
          </a:xfrm>
          <a:prstGeom prst="rect">
            <a:avLst/>
          </a:prstGeom>
          <a:solidFill>
            <a:srgbClr val="00FFFF"/>
          </a:solidFill>
          <a:ln w="76200" algn="ctr">
            <a:solidFill>
              <a:srgbClr val="00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223242" name="Rectangle 10"/>
          <p:cNvSpPr>
            <a:spLocks noChangeArrowheads="1"/>
          </p:cNvSpPr>
          <p:nvPr/>
        </p:nvSpPr>
        <p:spPr bwMode="auto">
          <a:xfrm>
            <a:off x="0" y="163513"/>
            <a:ext cx="9144000" cy="75882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76200" cmpd="tri">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defTabSz="1079500" eaLnBrk="0" hangingPunct="0"/>
            <a:r>
              <a:rPr lang="en-US" sz="2400" b="1">
                <a:solidFill>
                  <a:srgbClr val="FFFF00"/>
                </a:solidFill>
                <a:latin typeface="Helvetica" charset="0"/>
              </a:rPr>
              <a:t>and convective scales need to be analyzed too!</a:t>
            </a:r>
            <a:endParaRPr lang="en-US" sz="2400" b="1" i="1">
              <a:solidFill>
                <a:schemeClr val="bg1"/>
              </a:solidFill>
              <a:latin typeface="Helvetica" charset="0"/>
            </a:endParaRPr>
          </a:p>
        </p:txBody>
      </p:sp>
      <p:pic>
        <p:nvPicPr>
          <p:cNvPr id="223243" name="Picture 11" descr="gordon_amo_2006262_lrg"/>
          <p:cNvPicPr>
            <a:picLocks noChangeAspect="1" noChangeArrowheads="1"/>
          </p:cNvPicPr>
          <p:nvPr/>
        </p:nvPicPr>
        <p:blipFill>
          <a:blip r:embed="rId6" cstate="print">
            <a:extLst>
              <a:ext uri="{28A0092B-C50C-407E-A947-70E740481C1C}">
                <a14:useLocalDpi xmlns:a14="http://schemas.microsoft.com/office/drawing/2010/main" xmlns="" val="0"/>
              </a:ext>
            </a:extLst>
          </a:blip>
          <a:srcRect l="4308" t="75208" r="84053" b="11607"/>
          <a:stretch>
            <a:fillRect/>
          </a:stretch>
        </p:blipFill>
        <p:spPr bwMode="auto">
          <a:xfrm>
            <a:off x="1195388" y="1069975"/>
            <a:ext cx="6810375" cy="5630863"/>
          </a:xfrm>
          <a:prstGeom prst="rect">
            <a:avLst/>
          </a:prstGeom>
          <a:noFill/>
          <a:extLst>
            <a:ext uri="{909E8E84-426E-40DD-AFC4-6F175D3DCCD1}">
              <a14:hiddenFill xmlns:a14="http://schemas.microsoft.com/office/drawing/2010/main" xmlns="">
                <a:solidFill>
                  <a:srgbClr val="FFFFFF"/>
                </a:solidFill>
              </a14:hiddenFill>
            </a:ext>
          </a:extLst>
        </p:spPr>
      </p:pic>
      <p:sp>
        <p:nvSpPr>
          <p:cNvPr id="223244" name="Line 12"/>
          <p:cNvSpPr>
            <a:spLocks noChangeShapeType="1"/>
          </p:cNvSpPr>
          <p:nvPr/>
        </p:nvSpPr>
        <p:spPr bwMode="auto">
          <a:xfrm flipV="1">
            <a:off x="5756275" y="5127625"/>
            <a:ext cx="757238" cy="3175"/>
          </a:xfrm>
          <a:prstGeom prst="line">
            <a:avLst/>
          </a:prstGeom>
          <a:noFill/>
          <a:ln w="76200">
            <a:solidFill>
              <a:schemeClr val="tx2"/>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223245" name="Text Box 13"/>
          <p:cNvSpPr txBox="1">
            <a:spLocks noChangeArrowheads="1"/>
          </p:cNvSpPr>
          <p:nvPr/>
        </p:nvSpPr>
        <p:spPr bwMode="auto">
          <a:xfrm>
            <a:off x="5375275" y="4446588"/>
            <a:ext cx="1558925" cy="457200"/>
          </a:xfrm>
          <a:prstGeom prst="rect">
            <a:avLst/>
          </a:prstGeom>
          <a:solidFill>
            <a:schemeClr val="bg1"/>
          </a:solidFill>
          <a:ln>
            <a:noFill/>
          </a:ln>
          <a:effectLst/>
          <a:extLst>
            <a:ext uri="{91240B29-F687-4F45-9708-019B960494DF}">
              <a14:hiddenLine xmlns:a14="http://schemas.microsoft.com/office/drawing/2010/main" xmlns="" w="76200" algn="ctr">
                <a:solidFill>
                  <a:srgbClr val="008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tabLst>
                <a:tab pos="0" algn="l"/>
              </a:tabLst>
              <a:defRPr>
                <a:solidFill>
                  <a:schemeClr val="tx1"/>
                </a:solidFill>
                <a:latin typeface="Arial" charset="0"/>
                <a:cs typeface="Arial" charset="0"/>
              </a:defRPr>
            </a:lvl1pPr>
            <a:lvl2pPr>
              <a:tabLst>
                <a:tab pos="0" algn="l"/>
              </a:tabLst>
              <a:defRPr>
                <a:solidFill>
                  <a:schemeClr val="tx1"/>
                </a:solidFill>
                <a:latin typeface="Arial" charset="0"/>
                <a:cs typeface="Arial" charset="0"/>
              </a:defRPr>
            </a:lvl2pPr>
            <a:lvl3pPr>
              <a:tabLst>
                <a:tab pos="0" algn="l"/>
              </a:tabLst>
              <a:defRPr>
                <a:solidFill>
                  <a:schemeClr val="tx1"/>
                </a:solidFill>
                <a:latin typeface="Arial" charset="0"/>
                <a:cs typeface="Arial" charset="0"/>
              </a:defRPr>
            </a:lvl3pPr>
            <a:lvl4pPr>
              <a:tabLst>
                <a:tab pos="0" algn="l"/>
              </a:tabLst>
              <a:defRPr>
                <a:solidFill>
                  <a:schemeClr val="tx1"/>
                </a:solidFill>
                <a:latin typeface="Arial" charset="0"/>
                <a:cs typeface="Arial" charset="0"/>
              </a:defRPr>
            </a:lvl4pPr>
            <a:lvl5pPr>
              <a:tabLst>
                <a:tab pos="0" algn="l"/>
              </a:tabLst>
              <a:defRPr>
                <a:solidFill>
                  <a:schemeClr val="tx1"/>
                </a:solidFill>
                <a:latin typeface="Arial" charset="0"/>
                <a:cs typeface="Arial" charset="0"/>
              </a:defRPr>
            </a:lvl5pPr>
            <a:lvl6pPr fontAlgn="base">
              <a:spcBef>
                <a:spcPct val="0"/>
              </a:spcBef>
              <a:spcAft>
                <a:spcPct val="0"/>
              </a:spcAft>
              <a:tabLst>
                <a:tab pos="0" algn="l"/>
              </a:tabLst>
              <a:defRPr>
                <a:solidFill>
                  <a:schemeClr val="tx1"/>
                </a:solidFill>
                <a:latin typeface="Arial" charset="0"/>
                <a:cs typeface="Arial" charset="0"/>
              </a:defRPr>
            </a:lvl6pPr>
            <a:lvl7pPr fontAlgn="base">
              <a:spcBef>
                <a:spcPct val="0"/>
              </a:spcBef>
              <a:spcAft>
                <a:spcPct val="0"/>
              </a:spcAft>
              <a:tabLst>
                <a:tab pos="0" algn="l"/>
              </a:tabLst>
              <a:defRPr>
                <a:solidFill>
                  <a:schemeClr val="tx1"/>
                </a:solidFill>
                <a:latin typeface="Arial" charset="0"/>
                <a:cs typeface="Arial" charset="0"/>
              </a:defRPr>
            </a:lvl7pPr>
            <a:lvl8pPr fontAlgn="base">
              <a:spcBef>
                <a:spcPct val="0"/>
              </a:spcBef>
              <a:spcAft>
                <a:spcPct val="0"/>
              </a:spcAft>
              <a:tabLst>
                <a:tab pos="0" algn="l"/>
              </a:tabLst>
              <a:defRPr>
                <a:solidFill>
                  <a:schemeClr val="tx1"/>
                </a:solidFill>
                <a:latin typeface="Arial" charset="0"/>
                <a:cs typeface="Arial" charset="0"/>
              </a:defRPr>
            </a:lvl8pPr>
            <a:lvl9pPr fontAlgn="base">
              <a:spcBef>
                <a:spcPct val="0"/>
              </a:spcBef>
              <a:spcAft>
                <a:spcPct val="0"/>
              </a:spcAft>
              <a:tabLst>
                <a:tab pos="0" algn="l"/>
              </a:tabLst>
              <a:defRPr>
                <a:solidFill>
                  <a:schemeClr val="tx1"/>
                </a:solidFill>
                <a:latin typeface="Arial" charset="0"/>
                <a:cs typeface="Arial" charset="0"/>
              </a:defRPr>
            </a:lvl9pPr>
          </a:lstStyle>
          <a:p>
            <a:pPr algn="ctr" eaLnBrk="0" hangingPunct="0">
              <a:spcBef>
                <a:spcPct val="50000"/>
              </a:spcBef>
            </a:pPr>
            <a:r>
              <a:rPr lang="en-US" sz="2400" b="1">
                <a:solidFill>
                  <a:schemeClr val="hlink"/>
                </a:solidFill>
              </a:rPr>
              <a:t>10 km</a:t>
            </a:r>
          </a:p>
        </p:txBody>
      </p:sp>
    </p:spTree>
    <p:extLst>
      <p:ext uri="{BB962C8B-B14F-4D97-AF65-F5344CB8AC3E}">
        <p14:creationId xmlns:p14="http://schemas.microsoft.com/office/powerpoint/2010/main" xmlns="" val="3713957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Grp="1" noChangeArrowheads="1"/>
          </p:cNvSpPr>
          <p:nvPr>
            <p:ph type="title"/>
          </p:nvPr>
        </p:nvSpPr>
        <p:spPr>
          <a:xfrm>
            <a:off x="830263" y="1025525"/>
            <a:ext cx="8229600" cy="1143000"/>
          </a:xfrm>
        </p:spPr>
        <p:txBody>
          <a:bodyPr/>
          <a:lstStyle/>
          <a:p>
            <a:r>
              <a:rPr lang="en-US" sz="4000">
                <a:latin typeface="Times New Roman" pitchFamily="18" charset="0"/>
              </a:rPr>
              <a:t>Motivation: Our Multi-Scale World</a:t>
            </a:r>
            <a:r>
              <a:rPr lang="en-US"/>
              <a:t> </a:t>
            </a:r>
          </a:p>
        </p:txBody>
      </p:sp>
      <p:pic>
        <p:nvPicPr>
          <p:cNvPr id="1209348" name="Picture 4" descr="multi-sca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6863" y="2522538"/>
            <a:ext cx="4127500" cy="2574925"/>
          </a:xfrm>
          <a:prstGeom prst="rect">
            <a:avLst/>
          </a:prstGeom>
          <a:noFill/>
          <a:extLst>
            <a:ext uri="{909E8E84-426E-40DD-AFC4-6F175D3DCCD1}">
              <a14:hiddenFill xmlns:a14="http://schemas.microsoft.com/office/drawing/2010/main" xmlns="">
                <a:solidFill>
                  <a:srgbClr val="FFFFFF"/>
                </a:solidFill>
              </a14:hiddenFill>
            </a:ext>
          </a:extLst>
        </p:spPr>
      </p:pic>
      <p:sp>
        <p:nvSpPr>
          <p:cNvPr id="1209349" name="Text Box 5"/>
          <p:cNvSpPr txBox="1">
            <a:spLocks noChangeArrowheads="1"/>
          </p:cNvSpPr>
          <p:nvPr/>
        </p:nvSpPr>
        <p:spPr bwMode="auto">
          <a:xfrm>
            <a:off x="506413" y="5127625"/>
            <a:ext cx="37909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Convection near a mid-latitude cyclone</a:t>
            </a:r>
          </a:p>
        </p:txBody>
      </p:sp>
      <p:sp>
        <p:nvSpPr>
          <p:cNvPr id="1209350" name="Text Box 6"/>
          <p:cNvSpPr txBox="1">
            <a:spLocks noChangeArrowheads="1"/>
          </p:cNvSpPr>
          <p:nvPr/>
        </p:nvSpPr>
        <p:spPr bwMode="auto">
          <a:xfrm>
            <a:off x="5053013" y="5462588"/>
            <a:ext cx="3632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Simple Model Ensemble Perturbation</a:t>
            </a:r>
          </a:p>
        </p:txBody>
      </p:sp>
      <p:pic>
        <p:nvPicPr>
          <p:cNvPr id="1209351" name="Picture 7" descr="tes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8175" y="2222500"/>
            <a:ext cx="4387850" cy="3289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54673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Grp="1" noChangeArrowheads="1"/>
          </p:cNvSpPr>
          <p:nvPr>
            <p:ph type="title"/>
          </p:nvPr>
        </p:nvSpPr>
        <p:spPr>
          <a:xfrm>
            <a:off x="830263" y="1025525"/>
            <a:ext cx="8229600" cy="1143000"/>
          </a:xfrm>
        </p:spPr>
        <p:txBody>
          <a:bodyPr/>
          <a:lstStyle/>
          <a:p>
            <a:r>
              <a:rPr lang="en-US" sz="4000">
                <a:latin typeface="Times New Roman" pitchFamily="18" charset="0"/>
              </a:rPr>
              <a:t>Motivation: Our Multi-Scale World</a:t>
            </a:r>
            <a:r>
              <a:rPr lang="en-US"/>
              <a:t> </a:t>
            </a:r>
          </a:p>
        </p:txBody>
      </p:sp>
      <p:pic>
        <p:nvPicPr>
          <p:cNvPr id="1207299" name="Picture 3" descr="tes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1188" y="2270125"/>
            <a:ext cx="4387850" cy="3290888"/>
          </a:xfrm>
          <a:prstGeom prst="rect">
            <a:avLst/>
          </a:prstGeom>
          <a:noFill/>
          <a:extLst>
            <a:ext uri="{909E8E84-426E-40DD-AFC4-6F175D3DCCD1}">
              <a14:hiddenFill xmlns:a14="http://schemas.microsoft.com/office/drawing/2010/main" xmlns="">
                <a:solidFill>
                  <a:srgbClr val="FFFFFF"/>
                </a:solidFill>
              </a14:hiddenFill>
            </a:ext>
          </a:extLst>
        </p:spPr>
      </p:pic>
      <p:pic>
        <p:nvPicPr>
          <p:cNvPr id="1207300" name="Picture 4" descr="multi-scal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6863" y="2522538"/>
            <a:ext cx="4127500" cy="2574925"/>
          </a:xfrm>
          <a:prstGeom prst="rect">
            <a:avLst/>
          </a:prstGeom>
          <a:noFill/>
          <a:extLst>
            <a:ext uri="{909E8E84-426E-40DD-AFC4-6F175D3DCCD1}">
              <a14:hiddenFill xmlns:a14="http://schemas.microsoft.com/office/drawing/2010/main" xmlns="">
                <a:solidFill>
                  <a:srgbClr val="FFFFFF"/>
                </a:solidFill>
              </a14:hiddenFill>
            </a:ext>
          </a:extLst>
        </p:spPr>
      </p:pic>
      <p:sp>
        <p:nvSpPr>
          <p:cNvPr id="1207301" name="Text Box 5"/>
          <p:cNvSpPr txBox="1">
            <a:spLocks noChangeArrowheads="1"/>
          </p:cNvSpPr>
          <p:nvPr/>
        </p:nvSpPr>
        <p:spPr bwMode="auto">
          <a:xfrm>
            <a:off x="506413" y="5127625"/>
            <a:ext cx="37909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Convection near a mid-latitude cyclone</a:t>
            </a:r>
          </a:p>
        </p:txBody>
      </p:sp>
      <p:sp>
        <p:nvSpPr>
          <p:cNvPr id="1207302" name="Text Box 6"/>
          <p:cNvSpPr txBox="1">
            <a:spLocks noChangeArrowheads="1"/>
          </p:cNvSpPr>
          <p:nvPr/>
        </p:nvSpPr>
        <p:spPr bwMode="auto">
          <a:xfrm>
            <a:off x="4203700" y="5581650"/>
            <a:ext cx="46672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solidFill>
                  <a:srgbClr val="FF0000"/>
                </a:solidFill>
                <a:latin typeface="Times New Roman" pitchFamily="18" charset="0"/>
              </a:rPr>
              <a:t>Red – True 1-point covariance</a:t>
            </a:r>
          </a:p>
          <a:p>
            <a:r>
              <a:rPr lang="en-US" sz="1800">
                <a:latin typeface="Times New Roman" pitchFamily="18" charset="0"/>
              </a:rPr>
              <a:t>Black – 32 member ensemble 1-point covariance</a:t>
            </a:r>
          </a:p>
        </p:txBody>
      </p:sp>
    </p:spTree>
    <p:extLst>
      <p:ext uri="{BB962C8B-B14F-4D97-AF65-F5344CB8AC3E}">
        <p14:creationId xmlns:p14="http://schemas.microsoft.com/office/powerpoint/2010/main" xmlns="" val="41168856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a:xfrm>
            <a:off x="914400" y="1136650"/>
            <a:ext cx="8229600" cy="1143000"/>
          </a:xfrm>
        </p:spPr>
        <p:txBody>
          <a:bodyPr/>
          <a:lstStyle/>
          <a:p>
            <a:r>
              <a:rPr lang="en-US">
                <a:latin typeface="Times New Roman" pitchFamily="18" charset="0"/>
              </a:rPr>
              <a:t>Will traditional localization help?</a:t>
            </a:r>
          </a:p>
        </p:txBody>
      </p:sp>
      <p:pic>
        <p:nvPicPr>
          <p:cNvPr id="1205252" name="Picture 4" descr="test"/>
          <p:cNvPicPr>
            <a:picLocks noChangeAspect="1" noChangeArrowheads="1"/>
          </p:cNvPicPr>
          <p:nvPr/>
        </p:nvPicPr>
        <p:blipFill>
          <a:blip r:embed="rId2" cstate="print">
            <a:extLst>
              <a:ext uri="{28A0092B-C50C-407E-A947-70E740481C1C}">
                <a14:useLocalDpi xmlns:a14="http://schemas.microsoft.com/office/drawing/2010/main" xmlns="" val="0"/>
              </a:ext>
            </a:extLst>
          </a:blip>
          <a:srcRect l="5934"/>
          <a:stretch>
            <a:fillRect/>
          </a:stretch>
        </p:blipFill>
        <p:spPr bwMode="auto">
          <a:xfrm>
            <a:off x="4641850" y="2952750"/>
            <a:ext cx="4127500" cy="3290887"/>
          </a:xfrm>
          <a:prstGeom prst="rect">
            <a:avLst/>
          </a:prstGeom>
          <a:noFill/>
          <a:extLst>
            <a:ext uri="{909E8E84-426E-40DD-AFC4-6F175D3DCCD1}">
              <a14:hiddenFill xmlns:a14="http://schemas.microsoft.com/office/drawing/2010/main" xmlns="">
                <a:solidFill>
                  <a:srgbClr val="FFFFFF"/>
                </a:solidFill>
              </a14:hiddenFill>
            </a:ext>
          </a:extLst>
        </p:spPr>
      </p:pic>
      <p:pic>
        <p:nvPicPr>
          <p:cNvPr id="1205253" name="Picture 5" descr="tes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 y="2957512"/>
            <a:ext cx="4387850" cy="3290888"/>
          </a:xfrm>
          <a:prstGeom prst="rect">
            <a:avLst/>
          </a:prstGeom>
          <a:noFill/>
          <a:extLst>
            <a:ext uri="{909E8E84-426E-40DD-AFC4-6F175D3DCCD1}">
              <a14:hiddenFill xmlns:a14="http://schemas.microsoft.com/office/drawing/2010/main" xmlns="">
                <a:solidFill>
                  <a:srgbClr val="FFFFFF"/>
                </a:solidFill>
              </a14:hiddenFill>
            </a:ext>
          </a:extLst>
        </p:spPr>
      </p:pic>
      <p:sp>
        <p:nvSpPr>
          <p:cNvPr id="1205254" name="Text Box 6"/>
          <p:cNvSpPr txBox="1">
            <a:spLocks noChangeArrowheads="1"/>
          </p:cNvSpPr>
          <p:nvPr/>
        </p:nvSpPr>
        <p:spPr bwMode="auto">
          <a:xfrm>
            <a:off x="976313" y="2597150"/>
            <a:ext cx="3276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Localization with Broad Function</a:t>
            </a:r>
          </a:p>
        </p:txBody>
      </p:sp>
      <p:sp>
        <p:nvSpPr>
          <p:cNvPr id="1205255" name="Text Box 7"/>
          <p:cNvSpPr txBox="1">
            <a:spLocks noChangeArrowheads="1"/>
          </p:cNvSpPr>
          <p:nvPr/>
        </p:nvSpPr>
        <p:spPr bwMode="auto">
          <a:xfrm>
            <a:off x="4948238" y="2624138"/>
            <a:ext cx="34163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Localization with Narrow Function</a:t>
            </a:r>
          </a:p>
        </p:txBody>
      </p:sp>
      <p:sp>
        <p:nvSpPr>
          <p:cNvPr id="1205256" name="Text Box 8"/>
          <p:cNvSpPr txBox="1">
            <a:spLocks noChangeArrowheads="1"/>
          </p:cNvSpPr>
          <p:nvPr/>
        </p:nvSpPr>
        <p:spPr bwMode="auto">
          <a:xfrm>
            <a:off x="2703513" y="6338888"/>
            <a:ext cx="37020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dirty="0">
                <a:solidFill>
                  <a:srgbClr val="00CC00"/>
                </a:solidFill>
                <a:latin typeface="Times New Roman" pitchFamily="18" charset="0"/>
              </a:rPr>
              <a:t>Green – Localized 1-point covariance</a:t>
            </a:r>
            <a:r>
              <a:rPr lang="en-US" sz="1800" dirty="0"/>
              <a:t> </a:t>
            </a:r>
          </a:p>
        </p:txBody>
      </p:sp>
    </p:spTree>
    <p:extLst>
      <p:ext uri="{BB962C8B-B14F-4D97-AF65-F5344CB8AC3E}">
        <p14:creationId xmlns:p14="http://schemas.microsoft.com/office/powerpoint/2010/main" xmlns="" val="30939739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1394" name="Picture 2" descr="tes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73563" y="2444750"/>
            <a:ext cx="4387850" cy="3290888"/>
          </a:xfrm>
          <a:prstGeom prst="rect">
            <a:avLst/>
          </a:prstGeom>
          <a:noFill/>
          <a:extLst>
            <a:ext uri="{909E8E84-426E-40DD-AFC4-6F175D3DCCD1}">
              <a14:hiddenFill xmlns:a14="http://schemas.microsoft.com/office/drawing/2010/main" xmlns="">
                <a:solidFill>
                  <a:srgbClr val="FFFFFF"/>
                </a:solidFill>
              </a14:hiddenFill>
            </a:ext>
          </a:extLst>
        </p:spPr>
      </p:pic>
      <p:sp>
        <p:nvSpPr>
          <p:cNvPr id="1211395" name="Rectangle 3"/>
          <p:cNvSpPr>
            <a:spLocks noGrp="1" noChangeArrowheads="1"/>
          </p:cNvSpPr>
          <p:nvPr>
            <p:ph type="title"/>
          </p:nvPr>
        </p:nvSpPr>
        <p:spPr>
          <a:xfrm>
            <a:off x="898525" y="977900"/>
            <a:ext cx="8229600" cy="1143000"/>
          </a:xfrm>
        </p:spPr>
        <p:txBody>
          <a:bodyPr/>
          <a:lstStyle/>
          <a:p>
            <a:r>
              <a:rPr lang="en-US" sz="3200">
                <a:latin typeface="Times New Roman" pitchFamily="18" charset="0"/>
              </a:rPr>
              <a:t>Now imagine the convection is moving …</a:t>
            </a:r>
          </a:p>
        </p:txBody>
      </p:sp>
      <p:pic>
        <p:nvPicPr>
          <p:cNvPr id="1211396" name="Picture 4" descr="tes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9400" y="2419350"/>
            <a:ext cx="4387850" cy="3290888"/>
          </a:xfrm>
          <a:prstGeom prst="rect">
            <a:avLst/>
          </a:prstGeom>
          <a:noFill/>
          <a:extLst>
            <a:ext uri="{909E8E84-426E-40DD-AFC4-6F175D3DCCD1}">
              <a14:hiddenFill xmlns:a14="http://schemas.microsoft.com/office/drawing/2010/main" xmlns="">
                <a:solidFill>
                  <a:srgbClr val="FFFFFF"/>
                </a:solidFill>
              </a14:hiddenFill>
            </a:ext>
          </a:extLst>
        </p:spPr>
      </p:pic>
      <p:sp>
        <p:nvSpPr>
          <p:cNvPr id="1211397" name="Text Box 5"/>
          <p:cNvSpPr txBox="1">
            <a:spLocks noChangeArrowheads="1"/>
          </p:cNvSpPr>
          <p:nvPr/>
        </p:nvSpPr>
        <p:spPr bwMode="auto">
          <a:xfrm>
            <a:off x="1909763" y="2309813"/>
            <a:ext cx="12700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Initial Time</a:t>
            </a:r>
          </a:p>
        </p:txBody>
      </p:sp>
      <p:sp>
        <p:nvSpPr>
          <p:cNvPr id="1211398" name="Text Box 6"/>
          <p:cNvSpPr txBox="1">
            <a:spLocks noChangeArrowheads="1"/>
          </p:cNvSpPr>
          <p:nvPr/>
        </p:nvSpPr>
        <p:spPr bwMode="auto">
          <a:xfrm>
            <a:off x="6046788" y="2351088"/>
            <a:ext cx="1193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Final Time</a:t>
            </a:r>
          </a:p>
        </p:txBody>
      </p:sp>
      <p:sp>
        <p:nvSpPr>
          <p:cNvPr id="1211399" name="Text Box 7"/>
          <p:cNvSpPr txBox="1">
            <a:spLocks noChangeArrowheads="1"/>
          </p:cNvSpPr>
          <p:nvPr/>
        </p:nvSpPr>
        <p:spPr bwMode="auto">
          <a:xfrm>
            <a:off x="2239963" y="5761038"/>
            <a:ext cx="46672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solidFill>
                  <a:srgbClr val="FF0000"/>
                </a:solidFill>
                <a:latin typeface="Times New Roman" pitchFamily="18" charset="0"/>
              </a:rPr>
              <a:t>Red – True 1-point covariance</a:t>
            </a:r>
          </a:p>
          <a:p>
            <a:r>
              <a:rPr lang="en-US" sz="1800">
                <a:latin typeface="Times New Roman" pitchFamily="18" charset="0"/>
              </a:rPr>
              <a:t>Black – 32 member ensemble 1-point covariance</a:t>
            </a:r>
          </a:p>
        </p:txBody>
      </p:sp>
    </p:spTree>
    <p:extLst>
      <p:ext uri="{BB962C8B-B14F-4D97-AF65-F5344CB8AC3E}">
        <p14:creationId xmlns:p14="http://schemas.microsoft.com/office/powerpoint/2010/main" xmlns="" val="10127751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Grp="1" noChangeArrowheads="1"/>
          </p:cNvSpPr>
          <p:nvPr>
            <p:ph type="title"/>
          </p:nvPr>
        </p:nvSpPr>
        <p:spPr>
          <a:xfrm>
            <a:off x="990600" y="1054100"/>
            <a:ext cx="8229600" cy="1143000"/>
          </a:xfrm>
        </p:spPr>
        <p:txBody>
          <a:bodyPr/>
          <a:lstStyle/>
          <a:p>
            <a:r>
              <a:rPr lang="en-US">
                <a:latin typeface="Times New Roman" pitchFamily="18" charset="0"/>
              </a:rPr>
              <a:t>Will traditional localization help?</a:t>
            </a:r>
          </a:p>
        </p:txBody>
      </p:sp>
      <p:pic>
        <p:nvPicPr>
          <p:cNvPr id="1212420" name="Picture 4" descr="tes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900" y="2746375"/>
            <a:ext cx="4387850" cy="3290888"/>
          </a:xfrm>
          <a:prstGeom prst="rect">
            <a:avLst/>
          </a:prstGeom>
          <a:noFill/>
          <a:extLst>
            <a:ext uri="{909E8E84-426E-40DD-AFC4-6F175D3DCCD1}">
              <a14:hiddenFill xmlns:a14="http://schemas.microsoft.com/office/drawing/2010/main" xmlns="">
                <a:solidFill>
                  <a:srgbClr val="FFFFFF"/>
                </a:solidFill>
              </a14:hiddenFill>
            </a:ext>
          </a:extLst>
        </p:spPr>
      </p:pic>
      <p:sp>
        <p:nvSpPr>
          <p:cNvPr id="1212421" name="Text Box 5"/>
          <p:cNvSpPr txBox="1">
            <a:spLocks noChangeArrowheads="1"/>
          </p:cNvSpPr>
          <p:nvPr/>
        </p:nvSpPr>
        <p:spPr bwMode="auto">
          <a:xfrm>
            <a:off x="2916238" y="2109788"/>
            <a:ext cx="32766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Localization with Broad Function</a:t>
            </a:r>
          </a:p>
        </p:txBody>
      </p:sp>
      <p:pic>
        <p:nvPicPr>
          <p:cNvPr id="1212423" name="Picture 7" descr="tes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52938" y="2782888"/>
            <a:ext cx="4387850" cy="3290887"/>
          </a:xfrm>
          <a:prstGeom prst="rect">
            <a:avLst/>
          </a:prstGeom>
          <a:noFill/>
          <a:extLst>
            <a:ext uri="{909E8E84-426E-40DD-AFC4-6F175D3DCCD1}">
              <a14:hiddenFill xmlns:a14="http://schemas.microsoft.com/office/drawing/2010/main" xmlns="">
                <a:solidFill>
                  <a:srgbClr val="FFFFFF"/>
                </a:solidFill>
              </a14:hiddenFill>
            </a:ext>
          </a:extLst>
        </p:spPr>
      </p:pic>
      <p:sp>
        <p:nvSpPr>
          <p:cNvPr id="1212424" name="Text Box 8"/>
          <p:cNvSpPr txBox="1">
            <a:spLocks noChangeArrowheads="1"/>
          </p:cNvSpPr>
          <p:nvPr/>
        </p:nvSpPr>
        <p:spPr bwMode="auto">
          <a:xfrm>
            <a:off x="2703513" y="6062663"/>
            <a:ext cx="37020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solidFill>
                  <a:srgbClr val="00CC00"/>
                </a:solidFill>
                <a:latin typeface="Times New Roman" pitchFamily="18" charset="0"/>
              </a:rPr>
              <a:t>Green – Localized 1-point covariance</a:t>
            </a:r>
            <a:r>
              <a:rPr lang="en-US" sz="1800"/>
              <a:t> </a:t>
            </a:r>
          </a:p>
        </p:txBody>
      </p:sp>
      <p:sp>
        <p:nvSpPr>
          <p:cNvPr id="1212425" name="Text Box 9"/>
          <p:cNvSpPr txBox="1">
            <a:spLocks noChangeArrowheads="1"/>
          </p:cNvSpPr>
          <p:nvPr/>
        </p:nvSpPr>
        <p:spPr bwMode="auto">
          <a:xfrm>
            <a:off x="1981200" y="2659063"/>
            <a:ext cx="12700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Initial Time</a:t>
            </a:r>
          </a:p>
        </p:txBody>
      </p:sp>
      <p:sp>
        <p:nvSpPr>
          <p:cNvPr id="1212426" name="Text Box 10"/>
          <p:cNvSpPr txBox="1">
            <a:spLocks noChangeArrowheads="1"/>
          </p:cNvSpPr>
          <p:nvPr/>
        </p:nvSpPr>
        <p:spPr bwMode="auto">
          <a:xfrm>
            <a:off x="6118225" y="2700338"/>
            <a:ext cx="1193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Final Time</a:t>
            </a:r>
          </a:p>
        </p:txBody>
      </p:sp>
    </p:spTree>
    <p:extLst>
      <p:ext uri="{BB962C8B-B14F-4D97-AF65-F5344CB8AC3E}">
        <p14:creationId xmlns:p14="http://schemas.microsoft.com/office/powerpoint/2010/main" xmlns="" val="19199790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54025" y="3870325"/>
            <a:ext cx="8305800" cy="2590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099" name="Rectangle 3"/>
          <p:cNvSpPr>
            <a:spLocks noChangeArrowheads="1"/>
          </p:cNvSpPr>
          <p:nvPr/>
        </p:nvSpPr>
        <p:spPr bwMode="auto">
          <a:xfrm>
            <a:off x="457200" y="1206500"/>
            <a:ext cx="8305800" cy="2590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4100" name="Picture 4" descr="it_was_a_clear_da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1975" y="1282700"/>
            <a:ext cx="3509963" cy="2376488"/>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0523jd04"/>
          <p:cNvPicPr>
            <a:picLocks noChangeArrowheads="1"/>
          </p:cNvPicPr>
          <p:nvPr/>
        </p:nvPicPr>
        <p:blipFill>
          <a:blip r:embed="rId4" cstate="print">
            <a:extLst>
              <a:ext uri="{28A0092B-C50C-407E-A947-70E740481C1C}">
                <a14:useLocalDpi xmlns:a14="http://schemas.microsoft.com/office/drawing/2010/main" xmlns="" val="0"/>
              </a:ext>
            </a:extLst>
          </a:blip>
          <a:srcRect b="4094"/>
          <a:stretch>
            <a:fillRect/>
          </a:stretch>
        </p:blipFill>
        <p:spPr bwMode="auto">
          <a:xfrm>
            <a:off x="563563" y="3962400"/>
            <a:ext cx="3509962" cy="2406650"/>
          </a:xfrm>
          <a:prstGeom prst="rect">
            <a:avLst/>
          </a:prstGeom>
          <a:noFill/>
          <a:extLst>
            <a:ext uri="{909E8E84-426E-40DD-AFC4-6F175D3DCCD1}">
              <a14:hiddenFill xmlns:a14="http://schemas.microsoft.com/office/drawing/2010/main" xmlns="">
                <a:solidFill>
                  <a:srgbClr val="FFFFFF"/>
                </a:solidFill>
              </a14:hiddenFill>
            </a:ext>
          </a:extLst>
        </p:spPr>
      </p:pic>
      <p:sp>
        <p:nvSpPr>
          <p:cNvPr id="4102" name="Text Box 6"/>
          <p:cNvSpPr txBox="1">
            <a:spLocks noChangeArrowheads="1"/>
          </p:cNvSpPr>
          <p:nvPr/>
        </p:nvSpPr>
        <p:spPr bwMode="auto">
          <a:xfrm>
            <a:off x="0" y="6445250"/>
            <a:ext cx="9144000" cy="457200"/>
          </a:xfrm>
          <a:prstGeom prst="rect">
            <a:avLst/>
          </a:prstGeom>
          <a:solidFill>
            <a:srgbClr val="0000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dirty="0">
                <a:latin typeface="Times New Roman" pitchFamily="18" charset="0"/>
              </a:rPr>
              <a:t>Ensembles give flow dependent, but </a:t>
            </a:r>
            <a:r>
              <a:rPr lang="en-US" sz="2400" b="1" i="1" dirty="0">
                <a:latin typeface="Times New Roman" pitchFamily="18" charset="0"/>
              </a:rPr>
              <a:t>noisy</a:t>
            </a:r>
            <a:r>
              <a:rPr lang="en-US" sz="2400" dirty="0">
                <a:latin typeface="Times New Roman" pitchFamily="18" charset="0"/>
              </a:rPr>
              <a:t> correlations</a:t>
            </a:r>
          </a:p>
        </p:txBody>
      </p:sp>
      <p:pic>
        <p:nvPicPr>
          <p:cNvPr id="4103" name="Picture 7" descr="talk3b"/>
          <p:cNvPicPr>
            <a:picLocks noChangeAspect="1" noChangeArrowheads="1"/>
          </p:cNvPicPr>
          <p:nvPr/>
        </p:nvPicPr>
        <p:blipFill>
          <a:blip r:embed="rId5" cstate="print">
            <a:extLst>
              <a:ext uri="{28A0092B-C50C-407E-A947-70E740481C1C}">
                <a14:useLocalDpi xmlns:a14="http://schemas.microsoft.com/office/drawing/2010/main" xmlns="" val="0"/>
              </a:ext>
            </a:extLst>
          </a:blip>
          <a:srcRect l="3943" t="6628" r="4114" b="3200"/>
          <a:stretch>
            <a:fillRect/>
          </a:stretch>
        </p:blipFill>
        <p:spPr bwMode="auto">
          <a:xfrm>
            <a:off x="4953000" y="3884613"/>
            <a:ext cx="3427413" cy="2522537"/>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talk3a"/>
          <p:cNvPicPr>
            <a:picLocks noChangeAspect="1" noChangeArrowheads="1"/>
          </p:cNvPicPr>
          <p:nvPr/>
        </p:nvPicPr>
        <p:blipFill>
          <a:blip r:embed="rId6" cstate="print">
            <a:extLst>
              <a:ext uri="{28A0092B-C50C-407E-A947-70E740481C1C}">
                <a14:useLocalDpi xmlns:a14="http://schemas.microsoft.com/office/drawing/2010/main" xmlns="" val="0"/>
              </a:ext>
            </a:extLst>
          </a:blip>
          <a:srcRect l="3943" t="6628" r="4114" b="3200"/>
          <a:stretch>
            <a:fillRect/>
          </a:stretch>
        </p:blipFill>
        <p:spPr bwMode="auto">
          <a:xfrm>
            <a:off x="4953000" y="1241425"/>
            <a:ext cx="3427413" cy="2522538"/>
          </a:xfrm>
          <a:prstGeom prst="rect">
            <a:avLst/>
          </a:prstGeom>
          <a:noFill/>
          <a:extLst>
            <a:ext uri="{909E8E84-426E-40DD-AFC4-6F175D3DCCD1}">
              <a14:hiddenFill xmlns:a14="http://schemas.microsoft.com/office/drawing/2010/main" xmlns="">
                <a:solidFill>
                  <a:srgbClr val="FFFFFF"/>
                </a:solidFill>
              </a14:hiddenFill>
            </a:ext>
          </a:extLst>
        </p:spPr>
      </p:pic>
      <p:sp>
        <p:nvSpPr>
          <p:cNvPr id="4105" name="Text Box 9"/>
          <p:cNvSpPr txBox="1">
            <a:spLocks noChangeArrowheads="1"/>
          </p:cNvSpPr>
          <p:nvPr/>
        </p:nvSpPr>
        <p:spPr bwMode="auto">
          <a:xfrm>
            <a:off x="5486400" y="1236663"/>
            <a:ext cx="25701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Stable flow error correlations</a:t>
            </a:r>
          </a:p>
        </p:txBody>
      </p:sp>
      <p:sp>
        <p:nvSpPr>
          <p:cNvPr id="4106" name="Text Box 10"/>
          <p:cNvSpPr txBox="1">
            <a:spLocks noChangeArrowheads="1"/>
          </p:cNvSpPr>
          <p:nvPr/>
        </p:nvSpPr>
        <p:spPr bwMode="auto">
          <a:xfrm>
            <a:off x="8297863" y="3486150"/>
            <a:ext cx="4445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km</a:t>
            </a:r>
          </a:p>
        </p:txBody>
      </p:sp>
      <p:sp>
        <p:nvSpPr>
          <p:cNvPr id="4107" name="Text Box 11"/>
          <p:cNvSpPr txBox="1">
            <a:spLocks noChangeArrowheads="1"/>
          </p:cNvSpPr>
          <p:nvPr/>
        </p:nvSpPr>
        <p:spPr bwMode="auto">
          <a:xfrm>
            <a:off x="8318500" y="6121400"/>
            <a:ext cx="4445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km</a:t>
            </a:r>
          </a:p>
        </p:txBody>
      </p:sp>
      <p:sp>
        <p:nvSpPr>
          <p:cNvPr id="4108" name="Text Box 12"/>
          <p:cNvSpPr txBox="1">
            <a:spLocks noChangeArrowheads="1"/>
          </p:cNvSpPr>
          <p:nvPr/>
        </p:nvSpPr>
        <p:spPr bwMode="auto">
          <a:xfrm>
            <a:off x="5359400" y="3886200"/>
            <a:ext cx="27860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Unstable flow error correlations</a:t>
            </a:r>
          </a:p>
        </p:txBody>
      </p:sp>
      <p:sp>
        <p:nvSpPr>
          <p:cNvPr id="4109" name="Rectangle 13"/>
          <p:cNvSpPr>
            <a:spLocks noChangeArrowheads="1"/>
          </p:cNvSpPr>
          <p:nvPr/>
        </p:nvSpPr>
        <p:spPr bwMode="auto">
          <a:xfrm>
            <a:off x="0" y="76200"/>
            <a:ext cx="9144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3200" b="1" dirty="0">
                <a:solidFill>
                  <a:srgbClr val="FFFF00"/>
                </a:solidFill>
                <a:latin typeface="Times New Roman" pitchFamily="18" charset="0"/>
              </a:rPr>
              <a:t>Small Ensembles and </a:t>
            </a:r>
            <a:endParaRPr lang="en-US" sz="3200" b="1" dirty="0" smtClean="0">
              <a:solidFill>
                <a:srgbClr val="FFFF00"/>
              </a:solidFill>
              <a:latin typeface="Times New Roman" pitchFamily="18" charset="0"/>
            </a:endParaRPr>
          </a:p>
          <a:p>
            <a:pPr algn="ctr"/>
            <a:r>
              <a:rPr lang="en-US" sz="3200" b="1" dirty="0" smtClean="0">
                <a:solidFill>
                  <a:srgbClr val="FFFF00"/>
                </a:solidFill>
                <a:latin typeface="Times New Roman" pitchFamily="18" charset="0"/>
              </a:rPr>
              <a:t>Spurious </a:t>
            </a:r>
            <a:r>
              <a:rPr lang="en-US" sz="3200" b="1" dirty="0">
                <a:solidFill>
                  <a:srgbClr val="FFFF00"/>
                </a:solidFill>
                <a:latin typeface="Times New Roman" pitchFamily="18" charset="0"/>
              </a:rPr>
              <a:t>Correlations</a:t>
            </a:r>
          </a:p>
        </p:txBody>
      </p:sp>
    </p:spTree>
    <p:extLst>
      <p:ext uri="{BB962C8B-B14F-4D97-AF65-F5344CB8AC3E}">
        <p14:creationId xmlns:p14="http://schemas.microsoft.com/office/powerpoint/2010/main" xmlns="" val="3047881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a:xfrm>
            <a:off x="609600" y="0"/>
            <a:ext cx="8229600" cy="1143000"/>
          </a:xfrm>
        </p:spPr>
        <p:txBody>
          <a:bodyPr/>
          <a:lstStyle/>
          <a:p>
            <a:r>
              <a:rPr lang="en-US" sz="3200" dirty="0" smtClean="0">
                <a:solidFill>
                  <a:srgbClr val="FFFF00"/>
                </a:solidFill>
              </a:rPr>
              <a:t>New Method: Multi-scale DAMES</a:t>
            </a:r>
            <a:endParaRPr lang="en-US" sz="3200" dirty="0">
              <a:solidFill>
                <a:srgbClr val="FFFF00"/>
              </a:solidFill>
            </a:endParaRPr>
          </a:p>
        </p:txBody>
      </p:sp>
      <p:sp>
        <p:nvSpPr>
          <p:cNvPr id="1213443" name="Rectangle 3"/>
          <p:cNvSpPr>
            <a:spLocks noGrp="1" noChangeArrowheads="1"/>
          </p:cNvSpPr>
          <p:nvPr>
            <p:ph type="body" sz="half" idx="1"/>
          </p:nvPr>
        </p:nvSpPr>
        <p:spPr>
          <a:xfrm>
            <a:off x="457200" y="1143000"/>
            <a:ext cx="8442325" cy="4754563"/>
          </a:xfrm>
        </p:spPr>
        <p:txBody>
          <a:bodyPr/>
          <a:lstStyle/>
          <a:p>
            <a:pPr>
              <a:lnSpc>
                <a:spcPct val="80000"/>
              </a:lnSpc>
            </a:pPr>
            <a:r>
              <a:rPr lang="en-US" sz="2400" dirty="0">
                <a:latin typeface="Times New Roman" pitchFamily="18" charset="0"/>
              </a:rPr>
              <a:t>Spatially smooth the ensemble members and call this the </a:t>
            </a:r>
            <a:r>
              <a:rPr lang="en-US" sz="2400" i="1" dirty="0">
                <a:solidFill>
                  <a:srgbClr val="FFFF00"/>
                </a:solidFill>
                <a:latin typeface="Times New Roman" pitchFamily="18" charset="0"/>
              </a:rPr>
              <a:t>large-scale ensemble</a:t>
            </a:r>
          </a:p>
          <a:p>
            <a:pPr lvl="1">
              <a:lnSpc>
                <a:spcPct val="80000"/>
              </a:lnSpc>
            </a:pPr>
            <a:r>
              <a:rPr lang="en-US" sz="2000" dirty="0">
                <a:latin typeface="Times New Roman" pitchFamily="18" charset="0"/>
              </a:rPr>
              <a:t>Use a step-function in wavenumber space</a:t>
            </a:r>
          </a:p>
          <a:p>
            <a:pPr>
              <a:lnSpc>
                <a:spcPct val="80000"/>
              </a:lnSpc>
            </a:pPr>
            <a:r>
              <a:rPr lang="en-US" sz="2400" dirty="0">
                <a:latin typeface="Times New Roman" pitchFamily="18" charset="0"/>
              </a:rPr>
              <a:t>Subtract the large-scale ensemble from the raw ensemble and call this the </a:t>
            </a:r>
            <a:r>
              <a:rPr lang="en-US" sz="2400" i="1" dirty="0">
                <a:solidFill>
                  <a:srgbClr val="FFFF00"/>
                </a:solidFill>
                <a:latin typeface="Times New Roman" pitchFamily="18" charset="0"/>
              </a:rPr>
              <a:t>small-scale ensemble </a:t>
            </a:r>
          </a:p>
          <a:p>
            <a:pPr lvl="1">
              <a:lnSpc>
                <a:spcPct val="80000"/>
              </a:lnSpc>
            </a:pPr>
            <a:r>
              <a:rPr lang="en-US" sz="2000" dirty="0">
                <a:latin typeface="Times New Roman" pitchFamily="18" charset="0"/>
              </a:rPr>
              <a:t>This implies a partition like</a:t>
            </a:r>
          </a:p>
          <a:p>
            <a:pPr>
              <a:lnSpc>
                <a:spcPct val="80000"/>
              </a:lnSpc>
            </a:pPr>
            <a:r>
              <a:rPr lang="en-US" sz="2400" dirty="0">
                <a:latin typeface="Times New Roman" pitchFamily="18" charset="0"/>
              </a:rPr>
              <a:t>Apply the DAMES </a:t>
            </a:r>
            <a:r>
              <a:rPr lang="en-US" sz="2400" dirty="0" smtClean="0">
                <a:latin typeface="Times New Roman" pitchFamily="18" charset="0"/>
              </a:rPr>
              <a:t>method to expand ensemble size           </a:t>
            </a:r>
          </a:p>
          <a:p>
            <a:pPr>
              <a:lnSpc>
                <a:spcPct val="80000"/>
              </a:lnSpc>
            </a:pPr>
            <a:endParaRPr lang="en-US" sz="2400" dirty="0">
              <a:latin typeface="Times New Roman" pitchFamily="18" charset="0"/>
            </a:endParaRPr>
          </a:p>
          <a:p>
            <a:pPr>
              <a:lnSpc>
                <a:spcPct val="80000"/>
              </a:lnSpc>
            </a:pPr>
            <a:r>
              <a:rPr lang="en-US" sz="2400" dirty="0" smtClean="0">
                <a:latin typeface="Times New Roman" pitchFamily="18" charset="0"/>
              </a:rPr>
              <a:t>                                                                    </a:t>
            </a:r>
          </a:p>
          <a:p>
            <a:pPr>
              <a:lnSpc>
                <a:spcPct val="80000"/>
              </a:lnSpc>
            </a:pPr>
            <a:endParaRPr lang="en-US" sz="2400" dirty="0">
              <a:latin typeface="Times New Roman" pitchFamily="18" charset="0"/>
            </a:endParaRPr>
          </a:p>
          <a:p>
            <a:pPr>
              <a:lnSpc>
                <a:spcPct val="80000"/>
              </a:lnSpc>
            </a:pPr>
            <a:r>
              <a:rPr lang="en-US" sz="2400" dirty="0" smtClean="0">
                <a:latin typeface="Times New Roman" pitchFamily="18" charset="0"/>
              </a:rPr>
              <a:t>to </a:t>
            </a:r>
            <a:r>
              <a:rPr lang="en-US" sz="2400" dirty="0">
                <a:latin typeface="Times New Roman" pitchFamily="18" charset="0"/>
              </a:rPr>
              <a:t>each ensemble separately</a:t>
            </a:r>
          </a:p>
          <a:p>
            <a:pPr lvl="1">
              <a:lnSpc>
                <a:spcPct val="80000"/>
              </a:lnSpc>
            </a:pPr>
            <a:r>
              <a:rPr lang="en-US" sz="2000" dirty="0">
                <a:latin typeface="Times New Roman" pitchFamily="18" charset="0"/>
              </a:rPr>
              <a:t>Create localization ensemble members, i.e. choose variable and smooth</a:t>
            </a:r>
          </a:p>
          <a:p>
            <a:pPr lvl="1">
              <a:lnSpc>
                <a:spcPct val="80000"/>
              </a:lnSpc>
            </a:pPr>
            <a:r>
              <a:rPr lang="en-US" sz="2000" dirty="0">
                <a:latin typeface="Times New Roman" pitchFamily="18" charset="0"/>
              </a:rPr>
              <a:t>Use modulation products to construct “modulation” ensemble members </a:t>
            </a:r>
          </a:p>
          <a:p>
            <a:pPr>
              <a:lnSpc>
                <a:spcPct val="80000"/>
              </a:lnSpc>
            </a:pPr>
            <a:r>
              <a:rPr lang="en-US" sz="2400" dirty="0">
                <a:latin typeface="Times New Roman" pitchFamily="18" charset="0"/>
              </a:rPr>
              <a:t>Add modulation ensemble members from the large-scale ensemble and the small-scale ensemble together to form one set of modulation ensemble members</a:t>
            </a:r>
          </a:p>
          <a:p>
            <a:pPr lvl="1">
              <a:lnSpc>
                <a:spcPct val="80000"/>
              </a:lnSpc>
            </a:pPr>
            <a:r>
              <a:rPr lang="en-US" sz="2000" dirty="0">
                <a:latin typeface="Times New Roman" pitchFamily="18" charset="0"/>
              </a:rPr>
              <a:t>This implies that the final ensemble looks like  </a:t>
            </a:r>
          </a:p>
          <a:p>
            <a:pPr lvl="1">
              <a:lnSpc>
                <a:spcPct val="80000"/>
              </a:lnSpc>
            </a:pPr>
            <a:endParaRPr lang="en-US" sz="2000" dirty="0">
              <a:latin typeface="Times New Roman" pitchFamily="18" charset="0"/>
            </a:endParaRPr>
          </a:p>
          <a:p>
            <a:pPr lvl="1">
              <a:lnSpc>
                <a:spcPct val="80000"/>
              </a:lnSpc>
            </a:pPr>
            <a:endParaRPr lang="en-US" sz="2000" dirty="0">
              <a:latin typeface="Times New Roman" pitchFamily="18" charset="0"/>
            </a:endParaRPr>
          </a:p>
        </p:txBody>
      </p:sp>
      <p:graphicFrame>
        <p:nvGraphicFramePr>
          <p:cNvPr id="1213444" name="Object 4"/>
          <p:cNvGraphicFramePr>
            <a:graphicFrameLocks noGrp="1" noChangeAspect="1"/>
          </p:cNvGraphicFramePr>
          <p:nvPr>
            <p:ph sz="quarter" idx="2"/>
            <p:extLst>
              <p:ext uri="{D42A27DB-BD31-4B8C-83A1-F6EECF244321}">
                <p14:modId xmlns:p14="http://schemas.microsoft.com/office/powerpoint/2010/main" xmlns="" val="2241749699"/>
              </p:ext>
            </p:extLst>
          </p:nvPr>
        </p:nvGraphicFramePr>
        <p:xfrm>
          <a:off x="4191000" y="2667000"/>
          <a:ext cx="1279525" cy="419100"/>
        </p:xfrm>
        <a:graphic>
          <a:graphicData uri="http://schemas.openxmlformats.org/presentationml/2006/ole">
            <p:oleObj spid="_x0000_s139318" name="Equation" r:id="rId4" imgW="736560" imgH="241200" progId="">
              <p:embed/>
            </p:oleObj>
          </a:graphicData>
        </a:graphic>
      </p:graphicFrame>
      <p:graphicFrame>
        <p:nvGraphicFramePr>
          <p:cNvPr id="1213446" name="Object 6"/>
          <p:cNvGraphicFramePr>
            <a:graphicFrameLocks noGrp="1" noChangeAspect="1"/>
          </p:cNvGraphicFramePr>
          <p:nvPr>
            <p:ph sz="quarter" idx="3"/>
          </p:nvPr>
        </p:nvGraphicFramePr>
        <p:xfrm>
          <a:off x="6364288" y="6070600"/>
          <a:ext cx="1793875" cy="420688"/>
        </p:xfrm>
        <a:graphic>
          <a:graphicData uri="http://schemas.openxmlformats.org/presentationml/2006/ole">
            <p:oleObj spid="_x0000_s139319" name="Equation" r:id="rId5" imgW="1028254" imgH="241195" progId="">
              <p:embed/>
            </p:oleObj>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xmlns="" val="2503580637"/>
              </p:ext>
            </p:extLst>
          </p:nvPr>
        </p:nvGraphicFramePr>
        <p:xfrm>
          <a:off x="762000" y="3581400"/>
          <a:ext cx="6547624" cy="990600"/>
        </p:xfrm>
        <a:graphic>
          <a:graphicData uri="http://schemas.openxmlformats.org/presentationml/2006/ole">
            <p:oleObj spid="_x0000_s139320" name="Equation" r:id="rId6" imgW="3441600" imgH="520560" progId="">
              <p:embed/>
            </p:oleObj>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xmlns="" val="3206154422"/>
              </p:ext>
            </p:extLst>
          </p:nvPr>
        </p:nvGraphicFramePr>
        <p:xfrm>
          <a:off x="6019800" y="6248400"/>
          <a:ext cx="2301298" cy="533400"/>
        </p:xfrm>
        <a:graphic>
          <a:graphicData uri="http://schemas.openxmlformats.org/presentationml/2006/ole">
            <p:oleObj spid="_x0000_s139321" name="Equation" r:id="rId7" imgW="1041120" imgH="241200" progId="">
              <p:embed/>
            </p:oleObj>
          </a:graphicData>
        </a:graphic>
      </p:graphicFrame>
    </p:spTree>
    <p:extLst>
      <p:ext uri="{BB962C8B-B14F-4D97-AF65-F5344CB8AC3E}">
        <p14:creationId xmlns:p14="http://schemas.microsoft.com/office/powerpoint/2010/main" xmlns="" val="38488872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4" name="Rectangle 2"/>
          <p:cNvSpPr>
            <a:spLocks noGrp="1" noChangeArrowheads="1"/>
          </p:cNvSpPr>
          <p:nvPr>
            <p:ph type="title"/>
          </p:nvPr>
        </p:nvSpPr>
        <p:spPr>
          <a:xfrm>
            <a:off x="914400" y="985838"/>
            <a:ext cx="8229600" cy="1143000"/>
          </a:xfrm>
        </p:spPr>
        <p:txBody>
          <a:bodyPr/>
          <a:lstStyle/>
          <a:p>
            <a:r>
              <a:rPr lang="en-US" sz="3000">
                <a:latin typeface="Times New Roman" pitchFamily="18" charset="0"/>
              </a:rPr>
              <a:t>Decompose into large and small-scale portions …</a:t>
            </a:r>
          </a:p>
        </p:txBody>
      </p:sp>
      <p:pic>
        <p:nvPicPr>
          <p:cNvPr id="1221636" name="Picture 4" descr="tes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4150" y="3033713"/>
            <a:ext cx="4387850" cy="3290887"/>
          </a:xfrm>
          <a:prstGeom prst="rect">
            <a:avLst/>
          </a:prstGeom>
          <a:noFill/>
          <a:extLst>
            <a:ext uri="{909E8E84-426E-40DD-AFC4-6F175D3DCCD1}">
              <a14:hiddenFill xmlns:a14="http://schemas.microsoft.com/office/drawing/2010/main" xmlns="">
                <a:solidFill>
                  <a:srgbClr val="FFFFFF"/>
                </a:solidFill>
              </a14:hiddenFill>
            </a:ext>
          </a:extLst>
        </p:spPr>
      </p:pic>
      <p:pic>
        <p:nvPicPr>
          <p:cNvPr id="1221637" name="Picture 5" descr="tes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7838" y="3033713"/>
            <a:ext cx="4387850" cy="3290887"/>
          </a:xfrm>
          <a:prstGeom prst="rect">
            <a:avLst/>
          </a:prstGeom>
          <a:noFill/>
          <a:extLst>
            <a:ext uri="{909E8E84-426E-40DD-AFC4-6F175D3DCCD1}">
              <a14:hiddenFill xmlns:a14="http://schemas.microsoft.com/office/drawing/2010/main" xmlns="">
                <a:solidFill>
                  <a:srgbClr val="FFFFFF"/>
                </a:solidFill>
              </a14:hiddenFill>
            </a:ext>
          </a:extLst>
        </p:spPr>
      </p:pic>
      <p:sp>
        <p:nvSpPr>
          <p:cNvPr id="1221638" name="Text Box 6"/>
          <p:cNvSpPr txBox="1">
            <a:spLocks noChangeArrowheads="1"/>
          </p:cNvSpPr>
          <p:nvPr/>
        </p:nvSpPr>
        <p:spPr bwMode="auto">
          <a:xfrm>
            <a:off x="695325" y="2541588"/>
            <a:ext cx="34353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Large-Scale Ensemble Perturbation</a:t>
            </a:r>
          </a:p>
        </p:txBody>
      </p:sp>
      <p:sp>
        <p:nvSpPr>
          <p:cNvPr id="1221639" name="Rectangle 7"/>
          <p:cNvSpPr>
            <a:spLocks noChangeArrowheads="1"/>
          </p:cNvSpPr>
          <p:nvPr/>
        </p:nvSpPr>
        <p:spPr bwMode="auto">
          <a:xfrm>
            <a:off x="4838700" y="2603500"/>
            <a:ext cx="3435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Small-Scale Ensemble Perturbation</a:t>
            </a:r>
          </a:p>
        </p:txBody>
      </p:sp>
    </p:spTree>
    <p:extLst>
      <p:ext uri="{BB962C8B-B14F-4D97-AF65-F5344CB8AC3E}">
        <p14:creationId xmlns:p14="http://schemas.microsoft.com/office/powerpoint/2010/main" xmlns="" val="18996455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Rectangle 2"/>
          <p:cNvSpPr>
            <a:spLocks noGrp="1" noChangeArrowheads="1"/>
          </p:cNvSpPr>
          <p:nvPr>
            <p:ph type="title"/>
          </p:nvPr>
        </p:nvSpPr>
        <p:spPr>
          <a:xfrm>
            <a:off x="819150" y="985838"/>
            <a:ext cx="8229600" cy="1143000"/>
          </a:xfrm>
        </p:spPr>
        <p:txBody>
          <a:bodyPr/>
          <a:lstStyle/>
          <a:p>
            <a:r>
              <a:rPr lang="en-US" sz="3200">
                <a:latin typeface="Times New Roman" pitchFamily="18" charset="0"/>
              </a:rPr>
              <a:t>DAMES: Step 1 – Smooth the perturbations</a:t>
            </a:r>
            <a:r>
              <a:rPr lang="en-US" sz="4000"/>
              <a:t> </a:t>
            </a:r>
          </a:p>
        </p:txBody>
      </p:sp>
      <p:pic>
        <p:nvPicPr>
          <p:cNvPr id="1225732" name="Picture 4" descr="tes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4150" y="3162300"/>
            <a:ext cx="4387850" cy="3290888"/>
          </a:xfrm>
          <a:prstGeom prst="rect">
            <a:avLst/>
          </a:prstGeom>
          <a:noFill/>
          <a:extLst>
            <a:ext uri="{909E8E84-426E-40DD-AFC4-6F175D3DCCD1}">
              <a14:hiddenFill xmlns:a14="http://schemas.microsoft.com/office/drawing/2010/main" xmlns="">
                <a:solidFill>
                  <a:srgbClr val="FFFFFF"/>
                </a:solidFill>
              </a14:hiddenFill>
            </a:ext>
          </a:extLst>
        </p:spPr>
      </p:pic>
      <p:pic>
        <p:nvPicPr>
          <p:cNvPr id="1225733" name="Picture 5" descr="tes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3190875"/>
            <a:ext cx="4387850" cy="3290888"/>
          </a:xfrm>
          <a:prstGeom prst="rect">
            <a:avLst/>
          </a:prstGeom>
          <a:noFill/>
          <a:extLst>
            <a:ext uri="{909E8E84-426E-40DD-AFC4-6F175D3DCCD1}">
              <a14:hiddenFill xmlns:a14="http://schemas.microsoft.com/office/drawing/2010/main" xmlns="">
                <a:solidFill>
                  <a:srgbClr val="FFFFFF"/>
                </a:solidFill>
              </a14:hiddenFill>
            </a:ext>
          </a:extLst>
        </p:spPr>
      </p:pic>
      <p:sp>
        <p:nvSpPr>
          <p:cNvPr id="1225734" name="Text Box 6"/>
          <p:cNvSpPr txBox="1">
            <a:spLocks noChangeArrowheads="1"/>
          </p:cNvSpPr>
          <p:nvPr/>
        </p:nvSpPr>
        <p:spPr bwMode="auto">
          <a:xfrm>
            <a:off x="2809875" y="2143125"/>
            <a:ext cx="454707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dirty="0" smtClean="0">
                <a:latin typeface="Times New Roman" pitchFamily="18" charset="0"/>
              </a:rPr>
              <a:t>Smoothed Large-Scale </a:t>
            </a:r>
            <a:r>
              <a:rPr lang="en-US" sz="1800" dirty="0">
                <a:latin typeface="Times New Roman" pitchFamily="18" charset="0"/>
              </a:rPr>
              <a:t>Ensemble Perturbations</a:t>
            </a:r>
          </a:p>
        </p:txBody>
      </p:sp>
      <p:sp>
        <p:nvSpPr>
          <p:cNvPr id="1225735" name="Text Box 7"/>
          <p:cNvSpPr txBox="1">
            <a:spLocks noChangeArrowheads="1"/>
          </p:cNvSpPr>
          <p:nvPr/>
        </p:nvSpPr>
        <p:spPr bwMode="auto">
          <a:xfrm>
            <a:off x="1484313" y="3049588"/>
            <a:ext cx="20510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(Smooth Member 1)</a:t>
            </a:r>
          </a:p>
        </p:txBody>
      </p:sp>
      <p:sp>
        <p:nvSpPr>
          <p:cNvPr id="1225736" name="Text Box 8"/>
          <p:cNvSpPr txBox="1">
            <a:spLocks noChangeArrowheads="1"/>
          </p:cNvSpPr>
          <p:nvPr/>
        </p:nvSpPr>
        <p:spPr bwMode="auto">
          <a:xfrm>
            <a:off x="5808663" y="3067050"/>
            <a:ext cx="20510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(Smooth Member 2)</a:t>
            </a:r>
          </a:p>
        </p:txBody>
      </p:sp>
    </p:spTree>
    <p:extLst>
      <p:ext uri="{BB962C8B-B14F-4D97-AF65-F5344CB8AC3E}">
        <p14:creationId xmlns:p14="http://schemas.microsoft.com/office/powerpoint/2010/main" xmlns="" val="21048236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2"/>
          <p:cNvSpPr>
            <a:spLocks noGrp="1" noChangeArrowheads="1"/>
          </p:cNvSpPr>
          <p:nvPr>
            <p:ph type="title"/>
          </p:nvPr>
        </p:nvSpPr>
        <p:spPr>
          <a:xfrm>
            <a:off x="0" y="985838"/>
            <a:ext cx="9144000" cy="1143000"/>
          </a:xfrm>
        </p:spPr>
        <p:txBody>
          <a:bodyPr/>
          <a:lstStyle/>
          <a:p>
            <a:r>
              <a:rPr lang="en-US" sz="2800" dirty="0">
                <a:latin typeface="+mn-lt"/>
              </a:rPr>
              <a:t>DAMES: Step 2 – Modulate s</a:t>
            </a:r>
            <a:r>
              <a:rPr lang="en-US" sz="2800" dirty="0" smtClean="0">
                <a:latin typeface="+mn-lt"/>
              </a:rPr>
              <a:t>mooth </a:t>
            </a:r>
            <a:r>
              <a:rPr lang="en-US" sz="2800" dirty="0">
                <a:latin typeface="+mn-lt"/>
              </a:rPr>
              <a:t>m</a:t>
            </a:r>
            <a:r>
              <a:rPr lang="en-US" sz="2800" dirty="0" smtClean="0">
                <a:latin typeface="+mn-lt"/>
              </a:rPr>
              <a:t>embers and normalize the resulting ensemble</a:t>
            </a:r>
            <a:endParaRPr lang="en-US" sz="2800" dirty="0">
              <a:latin typeface="+mn-lt"/>
            </a:endParaRPr>
          </a:p>
        </p:txBody>
      </p:sp>
      <p:sp>
        <p:nvSpPr>
          <p:cNvPr id="1226757" name="Text Box 5"/>
          <p:cNvSpPr txBox="1">
            <a:spLocks noChangeArrowheads="1"/>
          </p:cNvSpPr>
          <p:nvPr/>
        </p:nvSpPr>
        <p:spPr bwMode="auto">
          <a:xfrm>
            <a:off x="2809875" y="2322513"/>
            <a:ext cx="3524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dirty="0">
                <a:latin typeface="Times New Roman" pitchFamily="18" charset="0"/>
              </a:rPr>
              <a:t>Large-Scale Ensemble Perturbations</a:t>
            </a:r>
          </a:p>
        </p:txBody>
      </p:sp>
      <p:pic>
        <p:nvPicPr>
          <p:cNvPr id="1226758" name="Picture 6" descr="tes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4150" y="3411538"/>
            <a:ext cx="4387850" cy="3290887"/>
          </a:xfrm>
          <a:prstGeom prst="rect">
            <a:avLst/>
          </a:prstGeom>
          <a:noFill/>
          <a:extLst>
            <a:ext uri="{909E8E84-426E-40DD-AFC4-6F175D3DCCD1}">
              <a14:hiddenFill xmlns:a14="http://schemas.microsoft.com/office/drawing/2010/main" xmlns="">
                <a:solidFill>
                  <a:srgbClr val="FFFFFF"/>
                </a:solidFill>
              </a14:hiddenFill>
            </a:ext>
          </a:extLst>
        </p:spPr>
      </p:pic>
      <p:sp>
        <p:nvSpPr>
          <p:cNvPr id="1226759" name="Text Box 7"/>
          <p:cNvSpPr txBox="1">
            <a:spLocks noChangeArrowheads="1"/>
          </p:cNvSpPr>
          <p:nvPr/>
        </p:nvSpPr>
        <p:spPr bwMode="auto">
          <a:xfrm>
            <a:off x="425450" y="3005138"/>
            <a:ext cx="41465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(Smooth Member 1) x (Smooth Member 2)</a:t>
            </a:r>
          </a:p>
        </p:txBody>
      </p:sp>
      <p:pic>
        <p:nvPicPr>
          <p:cNvPr id="1226761" name="Picture 9" descr="test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3414713"/>
            <a:ext cx="4387850" cy="3290887"/>
          </a:xfrm>
          <a:prstGeom prst="rect">
            <a:avLst/>
          </a:prstGeom>
          <a:noFill/>
          <a:extLst>
            <a:ext uri="{909E8E84-426E-40DD-AFC4-6F175D3DCCD1}">
              <a14:hiddenFill xmlns:a14="http://schemas.microsoft.com/office/drawing/2010/main" xmlns="">
                <a:solidFill>
                  <a:srgbClr val="FFFFFF"/>
                </a:solidFill>
              </a14:hiddenFill>
            </a:ext>
          </a:extLst>
        </p:spPr>
      </p:pic>
      <p:sp>
        <p:nvSpPr>
          <p:cNvPr id="1226762" name="Text Box 10"/>
          <p:cNvSpPr txBox="1">
            <a:spLocks noChangeArrowheads="1"/>
          </p:cNvSpPr>
          <p:nvPr/>
        </p:nvSpPr>
        <p:spPr bwMode="auto">
          <a:xfrm>
            <a:off x="5167313" y="3016250"/>
            <a:ext cx="32575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Associated Localization Function</a:t>
            </a:r>
          </a:p>
        </p:txBody>
      </p:sp>
    </p:spTree>
    <p:extLst>
      <p:ext uri="{BB962C8B-B14F-4D97-AF65-F5344CB8AC3E}">
        <p14:creationId xmlns:p14="http://schemas.microsoft.com/office/powerpoint/2010/main" xmlns="" val="7236825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2"/>
          <p:cNvSpPr>
            <a:spLocks noGrp="1" noChangeArrowheads="1"/>
          </p:cNvSpPr>
          <p:nvPr>
            <p:ph type="title"/>
          </p:nvPr>
        </p:nvSpPr>
        <p:spPr>
          <a:xfrm>
            <a:off x="-762000" y="914400"/>
            <a:ext cx="9677400" cy="1143000"/>
          </a:xfrm>
        </p:spPr>
        <p:txBody>
          <a:bodyPr/>
          <a:lstStyle/>
          <a:p>
            <a:r>
              <a:rPr lang="en-US" sz="3600" dirty="0">
                <a:latin typeface="Times New Roman" pitchFamily="18" charset="0"/>
              </a:rPr>
              <a:t>DAMES: Step 3 – </a:t>
            </a:r>
            <a:r>
              <a:rPr lang="en-US" sz="3600" dirty="0" smtClean="0">
                <a:latin typeface="Times New Roman" pitchFamily="18" charset="0"/>
              </a:rPr>
              <a:t>Modulate raw member </a:t>
            </a:r>
            <a:endParaRPr lang="en-US" sz="3600" dirty="0">
              <a:latin typeface="Times New Roman" pitchFamily="18" charset="0"/>
            </a:endParaRPr>
          </a:p>
        </p:txBody>
      </p:sp>
      <p:pic>
        <p:nvPicPr>
          <p:cNvPr id="1227780" name="Picture 4" descr="tes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78075" y="3278188"/>
            <a:ext cx="4387850" cy="3290887"/>
          </a:xfrm>
          <a:prstGeom prst="rect">
            <a:avLst/>
          </a:prstGeom>
          <a:noFill/>
          <a:extLst>
            <a:ext uri="{909E8E84-426E-40DD-AFC4-6F175D3DCCD1}">
              <a14:hiddenFill xmlns:a14="http://schemas.microsoft.com/office/drawing/2010/main" xmlns="">
                <a:solidFill>
                  <a:srgbClr val="FFFFFF"/>
                </a:solidFill>
              </a14:hiddenFill>
            </a:ext>
          </a:extLst>
        </p:spPr>
      </p:pic>
      <p:sp>
        <p:nvSpPr>
          <p:cNvPr id="1227782" name="Text Box 6"/>
          <p:cNvSpPr txBox="1">
            <a:spLocks noChangeArrowheads="1"/>
          </p:cNvSpPr>
          <p:nvPr/>
        </p:nvSpPr>
        <p:spPr bwMode="auto">
          <a:xfrm>
            <a:off x="1597025" y="2938463"/>
            <a:ext cx="59499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(Raw Member 2) x (Smooth Member 1) x (Smooth Member 2)</a:t>
            </a:r>
          </a:p>
        </p:txBody>
      </p:sp>
      <p:sp>
        <p:nvSpPr>
          <p:cNvPr id="1227783" name="Text Box 7"/>
          <p:cNvSpPr txBox="1">
            <a:spLocks noChangeArrowheads="1"/>
          </p:cNvSpPr>
          <p:nvPr/>
        </p:nvSpPr>
        <p:spPr bwMode="auto">
          <a:xfrm>
            <a:off x="142875" y="4533900"/>
            <a:ext cx="2449513"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000">
                <a:latin typeface="Times New Roman" pitchFamily="18" charset="0"/>
              </a:rPr>
              <a:t>This is a modulation ensemble member!</a:t>
            </a:r>
          </a:p>
        </p:txBody>
      </p:sp>
      <p:sp>
        <p:nvSpPr>
          <p:cNvPr id="1227784" name="Text Box 8"/>
          <p:cNvSpPr txBox="1">
            <a:spLocks noChangeArrowheads="1"/>
          </p:cNvSpPr>
          <p:nvPr/>
        </p:nvSpPr>
        <p:spPr bwMode="auto">
          <a:xfrm>
            <a:off x="2809875" y="2259013"/>
            <a:ext cx="3524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Large-Scale Ensemble Perturbations</a:t>
            </a:r>
          </a:p>
        </p:txBody>
      </p:sp>
    </p:spTree>
    <p:extLst>
      <p:ext uri="{BB962C8B-B14F-4D97-AF65-F5344CB8AC3E}">
        <p14:creationId xmlns:p14="http://schemas.microsoft.com/office/powerpoint/2010/main" xmlns="" val="6732693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p:cNvSpPr>
            <a:spLocks noGrp="1" noChangeArrowheads="1"/>
          </p:cNvSpPr>
          <p:nvPr>
            <p:ph type="title"/>
          </p:nvPr>
        </p:nvSpPr>
        <p:spPr>
          <a:xfrm>
            <a:off x="914400" y="941388"/>
            <a:ext cx="8229600" cy="1143000"/>
          </a:xfrm>
        </p:spPr>
        <p:txBody>
          <a:bodyPr/>
          <a:lstStyle/>
          <a:p>
            <a:r>
              <a:rPr lang="en-US" sz="3200">
                <a:latin typeface="Times New Roman" pitchFamily="18" charset="0"/>
              </a:rPr>
              <a:t>Large-Scale and Small-Scale Perturbations</a:t>
            </a:r>
          </a:p>
        </p:txBody>
      </p:sp>
      <p:pic>
        <p:nvPicPr>
          <p:cNvPr id="1228804" name="Picture 4" descr="tes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3338513"/>
            <a:ext cx="4387850" cy="3290887"/>
          </a:xfrm>
          <a:prstGeom prst="rect">
            <a:avLst/>
          </a:prstGeom>
          <a:noFill/>
          <a:extLst>
            <a:ext uri="{909E8E84-426E-40DD-AFC4-6F175D3DCCD1}">
              <a14:hiddenFill xmlns:a14="http://schemas.microsoft.com/office/drawing/2010/main" xmlns="">
                <a:solidFill>
                  <a:srgbClr val="FFFFFF"/>
                </a:solidFill>
              </a14:hiddenFill>
            </a:ext>
          </a:extLst>
        </p:spPr>
      </p:pic>
      <p:pic>
        <p:nvPicPr>
          <p:cNvPr id="1228805" name="Picture 5" descr="test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350" y="3338513"/>
            <a:ext cx="4387850" cy="3290887"/>
          </a:xfrm>
          <a:prstGeom prst="rect">
            <a:avLst/>
          </a:prstGeom>
          <a:noFill/>
          <a:extLst>
            <a:ext uri="{909E8E84-426E-40DD-AFC4-6F175D3DCCD1}">
              <a14:hiddenFill xmlns:a14="http://schemas.microsoft.com/office/drawing/2010/main" xmlns="">
                <a:solidFill>
                  <a:srgbClr val="FFFFFF"/>
                </a:solidFill>
              </a14:hiddenFill>
            </a:ext>
          </a:extLst>
        </p:spPr>
      </p:pic>
      <p:sp>
        <p:nvSpPr>
          <p:cNvPr id="1228806" name="Text Box 6"/>
          <p:cNvSpPr txBox="1">
            <a:spLocks noChangeArrowheads="1"/>
          </p:cNvSpPr>
          <p:nvPr/>
        </p:nvSpPr>
        <p:spPr bwMode="auto">
          <a:xfrm>
            <a:off x="1597025" y="2151063"/>
            <a:ext cx="59499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(Raw Member 2) x (Smooth Member 1) x (Smooth Member 2)</a:t>
            </a:r>
          </a:p>
        </p:txBody>
      </p:sp>
      <p:sp>
        <p:nvSpPr>
          <p:cNvPr id="1228807" name="Text Box 7"/>
          <p:cNvSpPr txBox="1">
            <a:spLocks noChangeArrowheads="1"/>
          </p:cNvSpPr>
          <p:nvPr/>
        </p:nvSpPr>
        <p:spPr bwMode="auto">
          <a:xfrm>
            <a:off x="677863" y="2962275"/>
            <a:ext cx="3435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Large-Scale Ensemble Perturbation</a:t>
            </a:r>
          </a:p>
        </p:txBody>
      </p:sp>
      <p:sp>
        <p:nvSpPr>
          <p:cNvPr id="1228808" name="Rectangle 8"/>
          <p:cNvSpPr>
            <a:spLocks noChangeArrowheads="1"/>
          </p:cNvSpPr>
          <p:nvPr/>
        </p:nvSpPr>
        <p:spPr bwMode="auto">
          <a:xfrm>
            <a:off x="5108575" y="2952750"/>
            <a:ext cx="3435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Small-Scale Ensemble Perturbation</a:t>
            </a:r>
          </a:p>
        </p:txBody>
      </p:sp>
    </p:spTree>
    <p:extLst>
      <p:ext uri="{BB962C8B-B14F-4D97-AF65-F5344CB8AC3E}">
        <p14:creationId xmlns:p14="http://schemas.microsoft.com/office/powerpoint/2010/main" xmlns="" val="36721272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2"/>
          <p:cNvSpPr>
            <a:spLocks noGrp="1" noChangeArrowheads="1"/>
          </p:cNvSpPr>
          <p:nvPr>
            <p:ph type="title"/>
          </p:nvPr>
        </p:nvSpPr>
        <p:spPr/>
        <p:txBody>
          <a:bodyPr/>
          <a:lstStyle/>
          <a:p>
            <a:r>
              <a:rPr lang="en-US" sz="3600">
                <a:latin typeface="Times New Roman" pitchFamily="18" charset="0"/>
              </a:rPr>
              <a:t>The MS-DAMES Ensemble</a:t>
            </a:r>
          </a:p>
        </p:txBody>
      </p:sp>
      <p:graphicFrame>
        <p:nvGraphicFramePr>
          <p:cNvPr id="1229828" name="Object 4"/>
          <p:cNvGraphicFramePr>
            <a:graphicFrameLocks noGrp="1" noChangeAspect="1"/>
          </p:cNvGraphicFramePr>
          <p:nvPr>
            <p:ph idx="1"/>
          </p:nvPr>
        </p:nvGraphicFramePr>
        <p:xfrm>
          <a:off x="3281363" y="3021013"/>
          <a:ext cx="2578100" cy="604837"/>
        </p:xfrm>
        <a:graphic>
          <a:graphicData uri="http://schemas.openxmlformats.org/presentationml/2006/ole">
            <p:oleObj spid="_x0000_s140312" name="Equation" r:id="rId3" imgW="1028254" imgH="241195" progId="">
              <p:embed/>
            </p:oleObj>
          </a:graphicData>
        </a:graphic>
      </p:graphicFrame>
      <p:sp>
        <p:nvSpPr>
          <p:cNvPr id="1229830" name="Text Box 6"/>
          <p:cNvSpPr txBox="1">
            <a:spLocks noChangeArrowheads="1"/>
          </p:cNvSpPr>
          <p:nvPr/>
        </p:nvSpPr>
        <p:spPr bwMode="auto">
          <a:xfrm>
            <a:off x="858838" y="1600200"/>
            <a:ext cx="667067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dirty="0">
                <a:latin typeface="Times New Roman" pitchFamily="18" charset="0"/>
              </a:rPr>
              <a:t>Recall that the MS-DAMES modulation ensemble is </a:t>
            </a:r>
          </a:p>
          <a:p>
            <a:r>
              <a:rPr lang="en-US" sz="2400" dirty="0">
                <a:latin typeface="Times New Roman" pitchFamily="18" charset="0"/>
              </a:rPr>
              <a:t>the sum of the large-scale and small-scale members:</a:t>
            </a:r>
          </a:p>
        </p:txBody>
      </p:sp>
      <p:pic>
        <p:nvPicPr>
          <p:cNvPr id="1229831" name="Picture 7" descr="test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78075" y="3276600"/>
            <a:ext cx="4387850" cy="329088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xmlns="" val="1620958559"/>
              </p:ext>
            </p:extLst>
          </p:nvPr>
        </p:nvGraphicFramePr>
        <p:xfrm>
          <a:off x="3962400" y="2628900"/>
          <a:ext cx="1808162" cy="419100"/>
        </p:xfrm>
        <a:graphic>
          <a:graphicData uri="http://schemas.openxmlformats.org/presentationml/2006/ole">
            <p:oleObj spid="_x0000_s140313" name="Equation" r:id="rId5" imgW="1040948" imgH="241195" progId="">
              <p:embed/>
            </p:oleObj>
          </a:graphicData>
        </a:graphic>
      </p:graphicFrame>
      <p:sp>
        <p:nvSpPr>
          <p:cNvPr id="3" name="TextBox 2"/>
          <p:cNvSpPr txBox="1"/>
          <p:nvPr/>
        </p:nvSpPr>
        <p:spPr>
          <a:xfrm>
            <a:off x="0" y="3124200"/>
            <a:ext cx="9144000" cy="923330"/>
          </a:xfrm>
          <a:prstGeom prst="rect">
            <a:avLst/>
          </a:prstGeom>
          <a:solidFill>
            <a:srgbClr val="FFFF00"/>
          </a:solidFill>
        </p:spPr>
        <p:txBody>
          <a:bodyPr wrap="square" rtlCol="0">
            <a:spAutoFit/>
          </a:bodyPr>
          <a:lstStyle/>
          <a:p>
            <a:r>
              <a:rPr lang="en-US" dirty="0" smtClean="0">
                <a:solidFill>
                  <a:schemeClr val="bg1"/>
                </a:solidFill>
              </a:rPr>
              <a:t>Subsequent research has shown that treating the small and large scale modulated members as individual members (rather than adding them together) actually works better.</a:t>
            </a:r>
            <a:endParaRPr lang="en-US" dirty="0">
              <a:solidFill>
                <a:schemeClr val="bg1"/>
              </a:solidFill>
            </a:endParaRPr>
          </a:p>
        </p:txBody>
      </p:sp>
    </p:spTree>
    <p:extLst>
      <p:ext uri="{BB962C8B-B14F-4D97-AF65-F5344CB8AC3E}">
        <p14:creationId xmlns:p14="http://schemas.microsoft.com/office/powerpoint/2010/main" xmlns="" val="1556631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Grp="1" noChangeArrowheads="1"/>
          </p:cNvSpPr>
          <p:nvPr>
            <p:ph type="title"/>
          </p:nvPr>
        </p:nvSpPr>
        <p:spPr>
          <a:xfrm>
            <a:off x="457200" y="76200"/>
            <a:ext cx="8229600" cy="1143000"/>
          </a:xfrm>
        </p:spPr>
        <p:txBody>
          <a:bodyPr/>
          <a:lstStyle/>
          <a:p>
            <a:r>
              <a:rPr lang="en-US" dirty="0">
                <a:latin typeface="Times New Roman" pitchFamily="18" charset="0"/>
              </a:rPr>
              <a:t>1-point </a:t>
            </a:r>
            <a:r>
              <a:rPr lang="en-US" dirty="0" smtClean="0">
                <a:latin typeface="Times New Roman" pitchFamily="18" charset="0"/>
              </a:rPr>
              <a:t>Covariance functions</a:t>
            </a:r>
            <a:endParaRPr lang="en-US" dirty="0">
              <a:latin typeface="Times New Roman" pitchFamily="18" charset="0"/>
            </a:endParaRPr>
          </a:p>
        </p:txBody>
      </p:sp>
      <p:pic>
        <p:nvPicPr>
          <p:cNvPr id="1220613" name="Picture 5" descr="tes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775" y="2514600"/>
            <a:ext cx="4387850" cy="3290888"/>
          </a:xfrm>
          <a:prstGeom prst="rect">
            <a:avLst/>
          </a:prstGeom>
          <a:noFill/>
          <a:extLst>
            <a:ext uri="{909E8E84-426E-40DD-AFC4-6F175D3DCCD1}">
              <a14:hiddenFill xmlns:a14="http://schemas.microsoft.com/office/drawing/2010/main" xmlns="">
                <a:solidFill>
                  <a:srgbClr val="FFFFFF"/>
                </a:solidFill>
              </a14:hiddenFill>
            </a:ext>
          </a:extLst>
        </p:spPr>
      </p:pic>
      <p:pic>
        <p:nvPicPr>
          <p:cNvPr id="1220615" name="Picture 7" descr="tes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8175" y="2506663"/>
            <a:ext cx="4387850" cy="3290887"/>
          </a:xfrm>
          <a:prstGeom prst="rect">
            <a:avLst/>
          </a:prstGeom>
          <a:noFill/>
          <a:extLst>
            <a:ext uri="{909E8E84-426E-40DD-AFC4-6F175D3DCCD1}">
              <a14:hiddenFill xmlns:a14="http://schemas.microsoft.com/office/drawing/2010/main" xmlns="">
                <a:solidFill>
                  <a:srgbClr val="FFFFFF"/>
                </a:solidFill>
              </a14:hiddenFill>
            </a:ext>
          </a:extLst>
        </p:spPr>
      </p:pic>
      <p:sp>
        <p:nvSpPr>
          <p:cNvPr id="1220616" name="Text Box 8"/>
          <p:cNvSpPr txBox="1">
            <a:spLocks noChangeArrowheads="1"/>
          </p:cNvSpPr>
          <p:nvPr/>
        </p:nvSpPr>
        <p:spPr bwMode="auto">
          <a:xfrm>
            <a:off x="1981200" y="2439988"/>
            <a:ext cx="12700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Initial Time</a:t>
            </a:r>
          </a:p>
        </p:txBody>
      </p:sp>
      <p:sp>
        <p:nvSpPr>
          <p:cNvPr id="1220617" name="Text Box 9"/>
          <p:cNvSpPr txBox="1">
            <a:spLocks noChangeArrowheads="1"/>
          </p:cNvSpPr>
          <p:nvPr/>
        </p:nvSpPr>
        <p:spPr bwMode="auto">
          <a:xfrm>
            <a:off x="6118225" y="2443163"/>
            <a:ext cx="1193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Final Time</a:t>
            </a:r>
          </a:p>
        </p:txBody>
      </p:sp>
      <p:sp>
        <p:nvSpPr>
          <p:cNvPr id="1220618" name="Text Box 10"/>
          <p:cNvSpPr txBox="1">
            <a:spLocks noChangeArrowheads="1"/>
          </p:cNvSpPr>
          <p:nvPr/>
        </p:nvSpPr>
        <p:spPr bwMode="auto">
          <a:xfrm>
            <a:off x="2751138" y="5713413"/>
            <a:ext cx="4324350"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dirty="0">
                <a:solidFill>
                  <a:srgbClr val="FF0000"/>
                </a:solidFill>
                <a:latin typeface="Times New Roman" pitchFamily="18" charset="0"/>
              </a:rPr>
              <a:t>Red – True 1-point covariance</a:t>
            </a:r>
          </a:p>
          <a:p>
            <a:r>
              <a:rPr lang="en-US" sz="1800" dirty="0">
                <a:solidFill>
                  <a:srgbClr val="00CC00"/>
                </a:solidFill>
                <a:latin typeface="Times New Roman" pitchFamily="18" charset="0"/>
              </a:rPr>
              <a:t>Green – Non-adaptively localized covariance</a:t>
            </a:r>
          </a:p>
          <a:p>
            <a:r>
              <a:rPr lang="en-US" sz="1800" dirty="0">
                <a:solidFill>
                  <a:schemeClr val="accent1">
                    <a:lumMod val="60000"/>
                    <a:lumOff val="40000"/>
                  </a:schemeClr>
                </a:solidFill>
                <a:latin typeface="Times New Roman" pitchFamily="18" charset="0"/>
              </a:rPr>
              <a:t>Blue – </a:t>
            </a:r>
            <a:r>
              <a:rPr lang="en-US" sz="1800" dirty="0">
                <a:solidFill>
                  <a:srgbClr val="FFFF00"/>
                </a:solidFill>
                <a:latin typeface="Times New Roman" pitchFamily="18" charset="0"/>
              </a:rPr>
              <a:t>Multi-scale DAMES covariance</a:t>
            </a:r>
          </a:p>
        </p:txBody>
      </p:sp>
      <p:sp>
        <p:nvSpPr>
          <p:cNvPr id="2" name="TextBox 1"/>
          <p:cNvSpPr txBox="1"/>
          <p:nvPr/>
        </p:nvSpPr>
        <p:spPr>
          <a:xfrm>
            <a:off x="0" y="1447800"/>
            <a:ext cx="9144000" cy="461665"/>
          </a:xfrm>
          <a:prstGeom prst="rect">
            <a:avLst/>
          </a:prstGeom>
          <a:solidFill>
            <a:srgbClr val="FFFF00"/>
          </a:solidFill>
        </p:spPr>
        <p:txBody>
          <a:bodyPr wrap="square" rtlCol="0">
            <a:spAutoFit/>
          </a:bodyPr>
          <a:lstStyle/>
          <a:p>
            <a:pPr algn="ctr"/>
            <a:r>
              <a:rPr lang="en-US" sz="2400" dirty="0" smtClean="0">
                <a:solidFill>
                  <a:schemeClr val="bg1"/>
                </a:solidFill>
              </a:rPr>
              <a:t>The Multi-scale DAMES algorithm gave a qualitatively good result!</a:t>
            </a:r>
            <a:endParaRPr lang="en-US" sz="2400" dirty="0">
              <a:solidFill>
                <a:schemeClr val="bg1"/>
              </a:solidFill>
            </a:endParaRPr>
          </a:p>
        </p:txBody>
      </p:sp>
    </p:spTree>
    <p:extLst>
      <p:ext uri="{BB962C8B-B14F-4D97-AF65-F5344CB8AC3E}">
        <p14:creationId xmlns:p14="http://schemas.microsoft.com/office/powerpoint/2010/main" xmlns="" val="37183636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3" name="Rectangle 3"/>
          <p:cNvSpPr>
            <a:spLocks noGrp="1" noChangeArrowheads="1"/>
          </p:cNvSpPr>
          <p:nvPr>
            <p:ph type="title"/>
          </p:nvPr>
        </p:nvSpPr>
        <p:spPr>
          <a:xfrm>
            <a:off x="1655763" y="787400"/>
            <a:ext cx="8229600" cy="1143000"/>
          </a:xfrm>
        </p:spPr>
        <p:txBody>
          <a:bodyPr/>
          <a:lstStyle/>
          <a:p>
            <a:r>
              <a:rPr lang="en-US" sz="3200">
                <a:latin typeface="Times New Roman" pitchFamily="18" charset="0"/>
              </a:rPr>
              <a:t>Have we localized the covariance?</a:t>
            </a:r>
          </a:p>
        </p:txBody>
      </p:sp>
      <p:pic>
        <p:nvPicPr>
          <p:cNvPr id="1233927" name="Picture 7" descr="tes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2805112"/>
            <a:ext cx="4387850" cy="3290888"/>
          </a:xfrm>
          <a:prstGeom prst="rect">
            <a:avLst/>
          </a:prstGeom>
          <a:noFill/>
          <a:extLst>
            <a:ext uri="{909E8E84-426E-40DD-AFC4-6F175D3DCCD1}">
              <a14:hiddenFill xmlns:a14="http://schemas.microsoft.com/office/drawing/2010/main" xmlns="">
                <a:solidFill>
                  <a:srgbClr val="FFFFFF"/>
                </a:solidFill>
              </a14:hiddenFill>
            </a:ext>
          </a:extLst>
        </p:spPr>
      </p:pic>
      <p:pic>
        <p:nvPicPr>
          <p:cNvPr id="1233928" name="Picture 8" descr="test"/>
          <p:cNvPicPr>
            <a:picLocks noChangeAspect="1" noChangeArrowheads="1"/>
          </p:cNvPicPr>
          <p:nvPr/>
        </p:nvPicPr>
        <p:blipFill>
          <a:blip r:embed="rId3" cstate="print">
            <a:extLst>
              <a:ext uri="{28A0092B-C50C-407E-A947-70E740481C1C}">
                <a14:useLocalDpi xmlns:a14="http://schemas.microsoft.com/office/drawing/2010/main" xmlns="" val="0"/>
              </a:ext>
            </a:extLst>
          </a:blip>
          <a:srcRect r="5716" b="4100"/>
          <a:stretch>
            <a:fillRect/>
          </a:stretch>
        </p:blipFill>
        <p:spPr bwMode="auto">
          <a:xfrm>
            <a:off x="101600" y="2801937"/>
            <a:ext cx="4137025" cy="3155950"/>
          </a:xfrm>
          <a:prstGeom prst="rect">
            <a:avLst/>
          </a:prstGeom>
          <a:noFill/>
          <a:extLst>
            <a:ext uri="{909E8E84-426E-40DD-AFC4-6F175D3DCCD1}">
              <a14:hiddenFill xmlns:a14="http://schemas.microsoft.com/office/drawing/2010/main" xmlns="">
                <a:solidFill>
                  <a:srgbClr val="FFFFFF"/>
                </a:solidFill>
              </a14:hiddenFill>
            </a:ext>
          </a:extLst>
        </p:spPr>
      </p:pic>
      <p:sp>
        <p:nvSpPr>
          <p:cNvPr id="1233929" name="Text Box 9"/>
          <p:cNvSpPr txBox="1">
            <a:spLocks noChangeArrowheads="1"/>
          </p:cNvSpPr>
          <p:nvPr/>
        </p:nvSpPr>
        <p:spPr bwMode="auto">
          <a:xfrm>
            <a:off x="939800" y="2324100"/>
            <a:ext cx="2894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a:latin typeface="Times New Roman" pitchFamily="18" charset="0"/>
              </a:rPr>
              <a:t>Effective Localization</a:t>
            </a:r>
          </a:p>
        </p:txBody>
      </p:sp>
      <p:sp>
        <p:nvSpPr>
          <p:cNvPr id="1233930" name="Text Box 10"/>
          <p:cNvSpPr txBox="1">
            <a:spLocks noChangeArrowheads="1"/>
          </p:cNvSpPr>
          <p:nvPr/>
        </p:nvSpPr>
        <p:spPr bwMode="auto">
          <a:xfrm>
            <a:off x="4662488" y="5786438"/>
            <a:ext cx="4216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000">
                <a:solidFill>
                  <a:srgbClr val="0000CC"/>
                </a:solidFill>
                <a:latin typeface="Times New Roman" pitchFamily="18" charset="0"/>
              </a:rPr>
              <a:t>Blue – MS-DAMES 1-point covariance</a:t>
            </a:r>
          </a:p>
          <a:p>
            <a:r>
              <a:rPr lang="en-US" sz="2000">
                <a:latin typeface="Times New Roman" pitchFamily="18" charset="0"/>
              </a:rPr>
              <a:t>Black – Raw 1-point covariance</a:t>
            </a:r>
          </a:p>
        </p:txBody>
      </p:sp>
    </p:spTree>
    <p:extLst>
      <p:ext uri="{BB962C8B-B14F-4D97-AF65-F5344CB8AC3E}">
        <p14:creationId xmlns:p14="http://schemas.microsoft.com/office/powerpoint/2010/main" xmlns="" val="12975824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ChangeArrowheads="1"/>
          </p:cNvSpPr>
          <p:nvPr>
            <p:ph type="title"/>
          </p:nvPr>
        </p:nvSpPr>
        <p:spPr>
          <a:xfrm>
            <a:off x="1744663" y="796925"/>
            <a:ext cx="8229600" cy="1143000"/>
          </a:xfrm>
        </p:spPr>
        <p:txBody>
          <a:bodyPr/>
          <a:lstStyle/>
          <a:p>
            <a:r>
              <a:rPr lang="en-US" sz="3600">
                <a:latin typeface="Times New Roman" pitchFamily="18" charset="0"/>
              </a:rPr>
              <a:t>Let’s Assimilate Some Obs …</a:t>
            </a:r>
          </a:p>
        </p:txBody>
      </p:sp>
      <p:pic>
        <p:nvPicPr>
          <p:cNvPr id="1231876" name="Picture 4" descr="tes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08550" y="2438400"/>
            <a:ext cx="4387850" cy="3290888"/>
          </a:xfrm>
          <a:prstGeom prst="rect">
            <a:avLst/>
          </a:prstGeom>
          <a:noFill/>
          <a:extLst>
            <a:ext uri="{909E8E84-426E-40DD-AFC4-6F175D3DCCD1}">
              <a14:hiddenFill xmlns:a14="http://schemas.microsoft.com/office/drawing/2010/main" xmlns="">
                <a:solidFill>
                  <a:srgbClr val="FFFFFF"/>
                </a:solidFill>
              </a14:hiddenFill>
            </a:ext>
          </a:extLst>
        </p:spPr>
      </p:pic>
      <p:sp>
        <p:nvSpPr>
          <p:cNvPr id="1231877" name="Text Box 5"/>
          <p:cNvSpPr txBox="1">
            <a:spLocks noChangeArrowheads="1"/>
          </p:cNvSpPr>
          <p:nvPr/>
        </p:nvSpPr>
        <p:spPr bwMode="auto">
          <a:xfrm>
            <a:off x="5065713" y="2017713"/>
            <a:ext cx="374808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000">
                <a:latin typeface="Times New Roman" pitchFamily="18" charset="0"/>
              </a:rPr>
              <a:t>Initial Time Analysis Error (</a:t>
            </a:r>
            <a:r>
              <a:rPr lang="en-US" sz="2000" b="1">
                <a:latin typeface="Times New Roman" pitchFamily="18" charset="0"/>
              </a:rPr>
              <a:t>R</a:t>
            </a:r>
            <a:r>
              <a:rPr lang="en-US" sz="2000">
                <a:latin typeface="Times New Roman" pitchFamily="18" charset="0"/>
              </a:rPr>
              <a:t> = 0)</a:t>
            </a:r>
          </a:p>
        </p:txBody>
      </p:sp>
      <p:sp>
        <p:nvSpPr>
          <p:cNvPr id="1231878" name="Text Box 6"/>
          <p:cNvSpPr txBox="1">
            <a:spLocks noChangeArrowheads="1"/>
          </p:cNvSpPr>
          <p:nvPr/>
        </p:nvSpPr>
        <p:spPr bwMode="auto">
          <a:xfrm>
            <a:off x="5197475" y="5775325"/>
            <a:ext cx="2439988"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000" dirty="0">
                <a:solidFill>
                  <a:srgbClr val="FF0000"/>
                </a:solidFill>
                <a:latin typeface="Times New Roman" pitchFamily="18" charset="0"/>
              </a:rPr>
              <a:t>Red – Optimal</a:t>
            </a:r>
          </a:p>
          <a:p>
            <a:r>
              <a:rPr lang="en-US" sz="2000" dirty="0">
                <a:solidFill>
                  <a:srgbClr val="00CC00"/>
                </a:solidFill>
                <a:latin typeface="Times New Roman" pitchFamily="18" charset="0"/>
              </a:rPr>
              <a:t>Green – Non-adaptive</a:t>
            </a:r>
          </a:p>
          <a:p>
            <a:r>
              <a:rPr lang="en-US" sz="2000" dirty="0">
                <a:solidFill>
                  <a:schemeClr val="accent1">
                    <a:lumMod val="60000"/>
                    <a:lumOff val="40000"/>
                  </a:schemeClr>
                </a:solidFill>
                <a:latin typeface="Times New Roman" pitchFamily="18" charset="0"/>
              </a:rPr>
              <a:t>Blue – MS-DAMES</a:t>
            </a:r>
          </a:p>
        </p:txBody>
      </p:sp>
      <p:sp>
        <p:nvSpPr>
          <p:cNvPr id="1231879" name="Text Box 7"/>
          <p:cNvSpPr txBox="1">
            <a:spLocks noChangeArrowheads="1"/>
          </p:cNvSpPr>
          <p:nvPr/>
        </p:nvSpPr>
        <p:spPr bwMode="auto">
          <a:xfrm>
            <a:off x="139700" y="1900238"/>
            <a:ext cx="4932363" cy="461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FontTx/>
              <a:buChar char="•"/>
            </a:pPr>
            <a:r>
              <a:rPr lang="en-US" sz="2400">
                <a:latin typeface="Times New Roman" pitchFamily="18" charset="0"/>
              </a:rPr>
              <a:t>  Two cases: Observe every point at the final time with ob error = 0 or 1</a:t>
            </a:r>
          </a:p>
          <a:p>
            <a:pPr>
              <a:spcBef>
                <a:spcPct val="50000"/>
              </a:spcBef>
              <a:buFontTx/>
              <a:buChar char="•"/>
            </a:pPr>
            <a:r>
              <a:rPr lang="en-US" sz="2400">
                <a:latin typeface="Times New Roman" pitchFamily="18" charset="0"/>
              </a:rPr>
              <a:t>  Obtain the initial state using the modulation ensemble to propagate the effect of the obs back in time</a:t>
            </a:r>
          </a:p>
          <a:p>
            <a:pPr>
              <a:spcBef>
                <a:spcPct val="50000"/>
              </a:spcBef>
              <a:buFontTx/>
              <a:buChar char="•"/>
            </a:pPr>
            <a:r>
              <a:rPr lang="en-US" sz="2400">
                <a:latin typeface="Times New Roman" pitchFamily="18" charset="0"/>
              </a:rPr>
              <a:t> 16 trials: </a:t>
            </a:r>
          </a:p>
          <a:p>
            <a:pPr>
              <a:lnSpc>
                <a:spcPct val="70000"/>
              </a:lnSpc>
              <a:spcBef>
                <a:spcPct val="50000"/>
              </a:spcBef>
            </a:pPr>
            <a:r>
              <a:rPr lang="en-US" sz="2400">
                <a:latin typeface="Times New Roman" pitchFamily="18" charset="0"/>
              </a:rPr>
              <a:t>     Initial time RMS(Analysis Error)</a:t>
            </a:r>
          </a:p>
          <a:p>
            <a:pPr>
              <a:lnSpc>
                <a:spcPct val="70000"/>
              </a:lnSpc>
              <a:spcBef>
                <a:spcPct val="50000"/>
              </a:spcBef>
            </a:pPr>
            <a:r>
              <a:rPr lang="en-US" sz="2400">
                <a:latin typeface="Times New Roman" pitchFamily="18" charset="0"/>
              </a:rPr>
              <a:t>             </a:t>
            </a:r>
            <a:r>
              <a:rPr lang="en-US" sz="2400" u="sng">
                <a:latin typeface="Times New Roman" pitchFamily="18" charset="0"/>
              </a:rPr>
              <a:t>Ob error = 0    Ob error = 1      </a:t>
            </a:r>
          </a:p>
          <a:p>
            <a:pPr>
              <a:lnSpc>
                <a:spcPct val="50000"/>
              </a:lnSpc>
              <a:spcBef>
                <a:spcPct val="50000"/>
              </a:spcBef>
            </a:pPr>
            <a:r>
              <a:rPr lang="en-US" sz="2400">
                <a:latin typeface="Times New Roman" pitchFamily="18" charset="0"/>
              </a:rPr>
              <a:t> Optimal       0.27             0.61</a:t>
            </a:r>
          </a:p>
          <a:p>
            <a:pPr>
              <a:lnSpc>
                <a:spcPct val="50000"/>
              </a:lnSpc>
              <a:spcBef>
                <a:spcPct val="50000"/>
              </a:spcBef>
            </a:pPr>
            <a:r>
              <a:rPr lang="en-US" sz="2400">
                <a:latin typeface="Times New Roman" pitchFamily="18" charset="0"/>
              </a:rPr>
              <a:t> MS-D          0.31             0.63</a:t>
            </a:r>
          </a:p>
          <a:p>
            <a:pPr>
              <a:lnSpc>
                <a:spcPct val="50000"/>
              </a:lnSpc>
              <a:spcBef>
                <a:spcPct val="50000"/>
              </a:spcBef>
            </a:pPr>
            <a:r>
              <a:rPr lang="en-US" sz="2400">
                <a:latin typeface="Times New Roman" pitchFamily="18" charset="0"/>
              </a:rPr>
              <a:t> Non-adapt   1.4               0.92</a:t>
            </a:r>
          </a:p>
        </p:txBody>
      </p:sp>
      <p:sp>
        <p:nvSpPr>
          <p:cNvPr id="7" name="TextBox 6"/>
          <p:cNvSpPr txBox="1"/>
          <p:nvPr/>
        </p:nvSpPr>
        <p:spPr>
          <a:xfrm>
            <a:off x="0" y="1447800"/>
            <a:ext cx="9144000" cy="461665"/>
          </a:xfrm>
          <a:prstGeom prst="rect">
            <a:avLst/>
          </a:prstGeom>
          <a:solidFill>
            <a:srgbClr val="FFFF00"/>
          </a:solidFill>
        </p:spPr>
        <p:txBody>
          <a:bodyPr wrap="square" rtlCol="0">
            <a:spAutoFit/>
          </a:bodyPr>
          <a:lstStyle/>
          <a:p>
            <a:pPr algn="ctr"/>
            <a:r>
              <a:rPr lang="en-US" sz="2400" dirty="0" smtClean="0">
                <a:solidFill>
                  <a:schemeClr val="bg1"/>
                </a:solidFill>
              </a:rPr>
              <a:t>The MS-DAMES algorithm gave a superior quantitative result</a:t>
            </a:r>
            <a:endParaRPr lang="en-US" sz="2400" dirty="0">
              <a:solidFill>
                <a:schemeClr val="bg1"/>
              </a:solidFill>
            </a:endParaRPr>
          </a:p>
        </p:txBody>
      </p:sp>
    </p:spTree>
    <p:extLst>
      <p:ext uri="{BB962C8B-B14F-4D97-AF65-F5344CB8AC3E}">
        <p14:creationId xmlns:p14="http://schemas.microsoft.com/office/powerpoint/2010/main" xmlns="" val="552623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4025" y="3870325"/>
            <a:ext cx="8305800" cy="2590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171" name="Rectangle 3"/>
          <p:cNvSpPr>
            <a:spLocks noChangeArrowheads="1"/>
          </p:cNvSpPr>
          <p:nvPr/>
        </p:nvSpPr>
        <p:spPr bwMode="auto">
          <a:xfrm>
            <a:off x="457200" y="1206500"/>
            <a:ext cx="8305800" cy="2590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7172" name="Picture 4" descr="it_was_a_clear_da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1975" y="1282700"/>
            <a:ext cx="3509963" cy="2376488"/>
          </a:xfrm>
          <a:prstGeom prst="rect">
            <a:avLst/>
          </a:prstGeom>
          <a:noFill/>
          <a:extLst>
            <a:ext uri="{909E8E84-426E-40DD-AFC4-6F175D3DCCD1}">
              <a14:hiddenFill xmlns:a14="http://schemas.microsoft.com/office/drawing/2010/main" xmlns="">
                <a:solidFill>
                  <a:srgbClr val="FFFFFF"/>
                </a:solidFill>
              </a14:hiddenFill>
            </a:ext>
          </a:extLst>
        </p:spPr>
      </p:pic>
      <p:pic>
        <p:nvPicPr>
          <p:cNvPr id="7173" name="Picture 5" descr="0523jd04"/>
          <p:cNvPicPr>
            <a:picLocks noChangeArrowheads="1"/>
          </p:cNvPicPr>
          <p:nvPr/>
        </p:nvPicPr>
        <p:blipFill>
          <a:blip r:embed="rId4" cstate="print">
            <a:extLst>
              <a:ext uri="{28A0092B-C50C-407E-A947-70E740481C1C}">
                <a14:useLocalDpi xmlns:a14="http://schemas.microsoft.com/office/drawing/2010/main" xmlns="" val="0"/>
              </a:ext>
            </a:extLst>
          </a:blip>
          <a:srcRect b="4094"/>
          <a:stretch>
            <a:fillRect/>
          </a:stretch>
        </p:blipFill>
        <p:spPr bwMode="auto">
          <a:xfrm>
            <a:off x="563563" y="3962400"/>
            <a:ext cx="3509962" cy="2406650"/>
          </a:xfrm>
          <a:prstGeom prst="rect">
            <a:avLst/>
          </a:prstGeom>
          <a:noFill/>
          <a:extLst>
            <a:ext uri="{909E8E84-426E-40DD-AFC4-6F175D3DCCD1}">
              <a14:hiddenFill xmlns:a14="http://schemas.microsoft.com/office/drawing/2010/main" xmlns="">
                <a:solidFill>
                  <a:srgbClr val="FFFFFF"/>
                </a:solidFill>
              </a14:hiddenFill>
            </a:ext>
          </a:extLst>
        </p:spPr>
      </p:pic>
      <p:sp>
        <p:nvSpPr>
          <p:cNvPr id="7174" name="Text Box 6"/>
          <p:cNvSpPr txBox="1">
            <a:spLocks noChangeArrowheads="1"/>
          </p:cNvSpPr>
          <p:nvPr/>
        </p:nvSpPr>
        <p:spPr bwMode="auto">
          <a:xfrm>
            <a:off x="0" y="6445250"/>
            <a:ext cx="9144000" cy="457200"/>
          </a:xfrm>
          <a:prstGeom prst="rect">
            <a:avLst/>
          </a:prstGeom>
          <a:solidFill>
            <a:srgbClr val="0000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dirty="0">
                <a:latin typeface="Times New Roman" pitchFamily="18" charset="0"/>
              </a:rPr>
              <a:t>Fixed localization functions limit </a:t>
            </a:r>
            <a:r>
              <a:rPr lang="en-US" sz="2400" dirty="0" err="1">
                <a:latin typeface="Times New Roman" pitchFamily="18" charset="0"/>
              </a:rPr>
              <a:t>adaptivity</a:t>
            </a:r>
            <a:endParaRPr lang="en-US" sz="2400" dirty="0">
              <a:latin typeface="Times New Roman" pitchFamily="18" charset="0"/>
            </a:endParaRPr>
          </a:p>
        </p:txBody>
      </p:sp>
      <p:sp>
        <p:nvSpPr>
          <p:cNvPr id="7175" name="Text Box 7"/>
          <p:cNvSpPr txBox="1">
            <a:spLocks noChangeArrowheads="1"/>
          </p:cNvSpPr>
          <p:nvPr/>
        </p:nvSpPr>
        <p:spPr bwMode="auto">
          <a:xfrm>
            <a:off x="790575" y="2527300"/>
            <a:ext cx="4032250" cy="25733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en-US" dirty="0" smtClean="0">
                <a:latin typeface="Times New Roman" pitchFamily="18" charset="0"/>
              </a:rPr>
              <a:t>Most </a:t>
            </a:r>
            <a:r>
              <a:rPr lang="en-US" dirty="0">
                <a:latin typeface="Times New Roman" pitchFamily="18" charset="0"/>
              </a:rPr>
              <a:t>ensemble DA techniques</a:t>
            </a:r>
          </a:p>
          <a:p>
            <a:pPr algn="just"/>
            <a:r>
              <a:rPr lang="en-US" dirty="0">
                <a:latin typeface="Times New Roman" pitchFamily="18" charset="0"/>
              </a:rPr>
              <a:t>reduce noise by multiplying ensemble </a:t>
            </a:r>
          </a:p>
          <a:p>
            <a:pPr algn="just"/>
            <a:r>
              <a:rPr lang="en-US" dirty="0">
                <a:latin typeface="Times New Roman" pitchFamily="18" charset="0"/>
              </a:rPr>
              <a:t>correlation function by fixed</a:t>
            </a:r>
          </a:p>
          <a:p>
            <a:pPr algn="just"/>
            <a:r>
              <a:rPr lang="en-US" dirty="0">
                <a:latin typeface="Times New Roman" pitchFamily="18" charset="0"/>
              </a:rPr>
              <a:t>localization function (green line).</a:t>
            </a:r>
          </a:p>
          <a:p>
            <a:pPr algn="just"/>
            <a:endParaRPr lang="en-US" dirty="0">
              <a:latin typeface="Times New Roman" pitchFamily="18" charset="0"/>
            </a:endParaRPr>
          </a:p>
          <a:p>
            <a:pPr algn="just"/>
            <a:r>
              <a:rPr lang="en-US" dirty="0">
                <a:latin typeface="Times New Roman" pitchFamily="18" charset="0"/>
              </a:rPr>
              <a:t>Resulting correlations (blue line) are too thin when true correlation is broad and too noisy when true correlation is </a:t>
            </a:r>
          </a:p>
          <a:p>
            <a:pPr algn="just"/>
            <a:r>
              <a:rPr lang="en-US" dirty="0">
                <a:latin typeface="Times New Roman" pitchFamily="18" charset="0"/>
              </a:rPr>
              <a:t>thin.</a:t>
            </a:r>
          </a:p>
        </p:txBody>
      </p:sp>
      <p:pic>
        <p:nvPicPr>
          <p:cNvPr id="7176" name="Picture 8" descr="talk5b"/>
          <p:cNvPicPr>
            <a:picLocks noChangeAspect="1" noChangeArrowheads="1"/>
          </p:cNvPicPr>
          <p:nvPr/>
        </p:nvPicPr>
        <p:blipFill>
          <a:blip r:embed="rId5" cstate="print">
            <a:extLst>
              <a:ext uri="{28A0092B-C50C-407E-A947-70E740481C1C}">
                <a14:useLocalDpi xmlns:a14="http://schemas.microsoft.com/office/drawing/2010/main" xmlns="" val="0"/>
              </a:ext>
            </a:extLst>
          </a:blip>
          <a:srcRect l="3943" t="6628" r="4114" b="3200"/>
          <a:stretch>
            <a:fillRect/>
          </a:stretch>
        </p:blipFill>
        <p:spPr bwMode="auto">
          <a:xfrm>
            <a:off x="4953000" y="3884613"/>
            <a:ext cx="3427413" cy="2522537"/>
          </a:xfrm>
          <a:prstGeom prst="rect">
            <a:avLst/>
          </a:prstGeom>
          <a:noFill/>
          <a:extLst>
            <a:ext uri="{909E8E84-426E-40DD-AFC4-6F175D3DCCD1}">
              <a14:hiddenFill xmlns:a14="http://schemas.microsoft.com/office/drawing/2010/main" xmlns="">
                <a:solidFill>
                  <a:srgbClr val="FFFFFF"/>
                </a:solidFill>
              </a14:hiddenFill>
            </a:ext>
          </a:extLst>
        </p:spPr>
      </p:pic>
      <p:pic>
        <p:nvPicPr>
          <p:cNvPr id="7177" name="Picture 9" descr="talk5a"/>
          <p:cNvPicPr>
            <a:picLocks noChangeAspect="1" noChangeArrowheads="1"/>
          </p:cNvPicPr>
          <p:nvPr/>
        </p:nvPicPr>
        <p:blipFill>
          <a:blip r:embed="rId6" cstate="print">
            <a:extLst>
              <a:ext uri="{28A0092B-C50C-407E-A947-70E740481C1C}">
                <a14:useLocalDpi xmlns:a14="http://schemas.microsoft.com/office/drawing/2010/main" xmlns="" val="0"/>
              </a:ext>
            </a:extLst>
          </a:blip>
          <a:srcRect l="3943" t="6628" r="4114" b="3200"/>
          <a:stretch>
            <a:fillRect/>
          </a:stretch>
        </p:blipFill>
        <p:spPr bwMode="auto">
          <a:xfrm>
            <a:off x="4953000" y="1241425"/>
            <a:ext cx="3427413" cy="2522538"/>
          </a:xfrm>
          <a:prstGeom prst="rect">
            <a:avLst/>
          </a:prstGeom>
          <a:noFill/>
          <a:extLst>
            <a:ext uri="{909E8E84-426E-40DD-AFC4-6F175D3DCCD1}">
              <a14:hiddenFill xmlns:a14="http://schemas.microsoft.com/office/drawing/2010/main" xmlns="">
                <a:solidFill>
                  <a:srgbClr val="FFFFFF"/>
                </a:solidFill>
              </a14:hiddenFill>
            </a:ext>
          </a:extLst>
        </p:spPr>
      </p:pic>
      <p:sp>
        <p:nvSpPr>
          <p:cNvPr id="7178" name="Text Box 10"/>
          <p:cNvSpPr txBox="1">
            <a:spLocks noChangeArrowheads="1"/>
          </p:cNvSpPr>
          <p:nvPr/>
        </p:nvSpPr>
        <p:spPr bwMode="auto">
          <a:xfrm>
            <a:off x="5497513" y="1236663"/>
            <a:ext cx="25701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Stable flow error correlations</a:t>
            </a:r>
          </a:p>
        </p:txBody>
      </p:sp>
      <p:sp>
        <p:nvSpPr>
          <p:cNvPr id="7179" name="Text Box 11"/>
          <p:cNvSpPr txBox="1">
            <a:spLocks noChangeArrowheads="1"/>
          </p:cNvSpPr>
          <p:nvPr/>
        </p:nvSpPr>
        <p:spPr bwMode="auto">
          <a:xfrm>
            <a:off x="8297863" y="3486150"/>
            <a:ext cx="4445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km</a:t>
            </a:r>
          </a:p>
        </p:txBody>
      </p:sp>
      <p:sp>
        <p:nvSpPr>
          <p:cNvPr id="7180" name="Text Box 12"/>
          <p:cNvSpPr txBox="1">
            <a:spLocks noChangeArrowheads="1"/>
          </p:cNvSpPr>
          <p:nvPr/>
        </p:nvSpPr>
        <p:spPr bwMode="auto">
          <a:xfrm>
            <a:off x="8318500" y="6121400"/>
            <a:ext cx="4445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km</a:t>
            </a:r>
          </a:p>
        </p:txBody>
      </p:sp>
      <p:sp>
        <p:nvSpPr>
          <p:cNvPr id="7181" name="Text Box 13"/>
          <p:cNvSpPr txBox="1">
            <a:spLocks noChangeArrowheads="1"/>
          </p:cNvSpPr>
          <p:nvPr/>
        </p:nvSpPr>
        <p:spPr bwMode="auto">
          <a:xfrm>
            <a:off x="5334000" y="3886200"/>
            <a:ext cx="27860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Unstable flow error correlations</a:t>
            </a:r>
          </a:p>
        </p:txBody>
      </p:sp>
      <p:sp>
        <p:nvSpPr>
          <p:cNvPr id="7182" name="Text Box 14"/>
          <p:cNvSpPr txBox="1">
            <a:spLocks noChangeArrowheads="1"/>
          </p:cNvSpPr>
          <p:nvPr/>
        </p:nvSpPr>
        <p:spPr bwMode="auto">
          <a:xfrm>
            <a:off x="4813300" y="4402138"/>
            <a:ext cx="164623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Fixed localization</a:t>
            </a:r>
          </a:p>
        </p:txBody>
      </p:sp>
      <p:sp>
        <p:nvSpPr>
          <p:cNvPr id="7183" name="Line 15"/>
          <p:cNvSpPr>
            <a:spLocks noChangeShapeType="1"/>
          </p:cNvSpPr>
          <p:nvPr/>
        </p:nvSpPr>
        <p:spPr bwMode="auto">
          <a:xfrm>
            <a:off x="5935663" y="4687888"/>
            <a:ext cx="581025" cy="261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184" name="Text Box 16"/>
          <p:cNvSpPr txBox="1">
            <a:spLocks noChangeArrowheads="1"/>
          </p:cNvSpPr>
          <p:nvPr/>
        </p:nvSpPr>
        <p:spPr bwMode="auto">
          <a:xfrm>
            <a:off x="4835525" y="1752600"/>
            <a:ext cx="164623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Fixed localization</a:t>
            </a:r>
          </a:p>
        </p:txBody>
      </p:sp>
      <p:sp>
        <p:nvSpPr>
          <p:cNvPr id="7185" name="Line 17"/>
          <p:cNvSpPr>
            <a:spLocks noChangeShapeType="1"/>
          </p:cNvSpPr>
          <p:nvPr/>
        </p:nvSpPr>
        <p:spPr bwMode="auto">
          <a:xfrm>
            <a:off x="5924550" y="2038350"/>
            <a:ext cx="581025" cy="2619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5" name="Rectangle 13"/>
          <p:cNvSpPr>
            <a:spLocks noChangeArrowheads="1"/>
          </p:cNvSpPr>
          <p:nvPr/>
        </p:nvSpPr>
        <p:spPr bwMode="auto">
          <a:xfrm>
            <a:off x="0" y="76200"/>
            <a:ext cx="9144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3200" b="1" dirty="0">
                <a:solidFill>
                  <a:srgbClr val="FFFF00"/>
                </a:solidFill>
                <a:latin typeface="Times New Roman" pitchFamily="18" charset="0"/>
              </a:rPr>
              <a:t>Small Ensembles and </a:t>
            </a:r>
            <a:endParaRPr lang="en-US" sz="3200" b="1" dirty="0" smtClean="0">
              <a:solidFill>
                <a:srgbClr val="FFFF00"/>
              </a:solidFill>
              <a:latin typeface="Times New Roman" pitchFamily="18" charset="0"/>
            </a:endParaRPr>
          </a:p>
          <a:p>
            <a:pPr algn="ctr"/>
            <a:r>
              <a:rPr lang="en-US" sz="3200" b="1" dirty="0" smtClean="0">
                <a:solidFill>
                  <a:srgbClr val="FFFF00"/>
                </a:solidFill>
                <a:latin typeface="Times New Roman" pitchFamily="18" charset="0"/>
              </a:rPr>
              <a:t>Spurious </a:t>
            </a:r>
            <a:r>
              <a:rPr lang="en-US" sz="3200" b="1" dirty="0">
                <a:solidFill>
                  <a:srgbClr val="FFFF00"/>
                </a:solidFill>
                <a:latin typeface="Times New Roman" pitchFamily="18" charset="0"/>
              </a:rPr>
              <a:t>Correlations</a:t>
            </a:r>
          </a:p>
        </p:txBody>
      </p:sp>
    </p:spTree>
    <p:extLst>
      <p:ext uri="{BB962C8B-B14F-4D97-AF65-F5344CB8AC3E}">
        <p14:creationId xmlns:p14="http://schemas.microsoft.com/office/powerpoint/2010/main" xmlns="" val="14962101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Summary</a:t>
            </a:r>
            <a:endParaRPr lang="en-US" dirty="0">
              <a:solidFill>
                <a:srgbClr val="FFFF00"/>
              </a:solidFill>
            </a:endParaRPr>
          </a:p>
        </p:txBody>
      </p:sp>
      <p:sp>
        <p:nvSpPr>
          <p:cNvPr id="3" name="Content Placeholder 2"/>
          <p:cNvSpPr>
            <a:spLocks noGrp="1"/>
          </p:cNvSpPr>
          <p:nvPr>
            <p:ph idx="1"/>
          </p:nvPr>
        </p:nvSpPr>
        <p:spPr/>
        <p:txBody>
          <a:bodyPr/>
          <a:lstStyle/>
          <a:p>
            <a:r>
              <a:rPr lang="en-US" sz="1800" dirty="0" smtClean="0"/>
              <a:t>Ensemble based error covariance models require some form of covariance localization that serves to (a) increase the effective ensemble size, and (b) attenuate spurious correlations.</a:t>
            </a:r>
          </a:p>
          <a:p>
            <a:r>
              <a:rPr lang="en-US" sz="1800" dirty="0" smtClean="0"/>
              <a:t>When errors (a) move a significant distance relative to their correlation length scale over the DA window and/or (b) exhibit differing scales at differing locations, </a:t>
            </a:r>
            <a:r>
              <a:rPr lang="en-US" sz="1800" i="1" dirty="0" smtClean="0"/>
              <a:t>adaptive localization </a:t>
            </a:r>
            <a:r>
              <a:rPr lang="en-US" sz="1800" dirty="0" smtClean="0"/>
              <a:t>can significantly improve the covariance model.</a:t>
            </a:r>
          </a:p>
          <a:p>
            <a:r>
              <a:rPr lang="en-US" sz="1800" dirty="0" smtClean="0"/>
              <a:t>When differing error scales move in differing directions multi-scale ensemble covariance localization is likely to be of use.</a:t>
            </a:r>
            <a:endParaRPr lang="en-US" sz="1800" dirty="0"/>
          </a:p>
        </p:txBody>
      </p:sp>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40</a:t>
            </a:fld>
            <a:endParaRPr lang="en-US"/>
          </a:p>
        </p:txBody>
      </p:sp>
    </p:spTree>
    <p:extLst>
      <p:ext uri="{BB962C8B-B14F-4D97-AF65-F5344CB8AC3E}">
        <p14:creationId xmlns:p14="http://schemas.microsoft.com/office/powerpoint/2010/main" xmlns="" val="30276385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0"/>
            <a:ext cx="8229600" cy="1143000"/>
          </a:xfrm>
        </p:spPr>
        <p:txBody>
          <a:bodyPr/>
          <a:lstStyle/>
          <a:p>
            <a:r>
              <a:rPr lang="en-US" sz="2800" dirty="0">
                <a:solidFill>
                  <a:srgbClr val="FFFF00"/>
                </a:solidFill>
              </a:rPr>
              <a:t>Current DA ill-suited to multi-scale problem</a:t>
            </a:r>
          </a:p>
        </p:txBody>
      </p:sp>
      <p:pic>
        <p:nvPicPr>
          <p:cNvPr id="22528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90600"/>
            <a:ext cx="9144000" cy="370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284" name="Text Box 4"/>
          <p:cNvSpPr txBox="1">
            <a:spLocks noChangeArrowheads="1"/>
          </p:cNvSpPr>
          <p:nvPr/>
        </p:nvSpPr>
        <p:spPr bwMode="auto">
          <a:xfrm>
            <a:off x="0" y="4781550"/>
            <a:ext cx="9144000" cy="1314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1600" dirty="0" err="1"/>
              <a:t>Multiscale</a:t>
            </a:r>
            <a:r>
              <a:rPr lang="en-US" sz="1600" dirty="0"/>
              <a:t> correlation functions. In (a) and (b) red lines give the true covariance of variables in 256 variable model at </a:t>
            </a:r>
            <a:r>
              <a:rPr lang="en-US" sz="1600" i="1" dirty="0"/>
              <a:t>t=</a:t>
            </a:r>
            <a:r>
              <a:rPr lang="en-US" sz="1600" dirty="0"/>
              <a:t>0 and </a:t>
            </a:r>
            <a:r>
              <a:rPr lang="en-US" sz="1600" i="1" dirty="0"/>
              <a:t>t</a:t>
            </a:r>
            <a:r>
              <a:rPr lang="en-US" sz="1600" dirty="0"/>
              <a:t>=12, respectively, with the 128th variable at </a:t>
            </a:r>
            <a:r>
              <a:rPr lang="en-US" sz="1600" i="1" dirty="0"/>
              <a:t>t</a:t>
            </a:r>
            <a:r>
              <a:rPr lang="en-US" sz="1600" dirty="0"/>
              <a:t>=0. Blue lines give the corresponding raw ensemble covariance from a 32 member ensemble. Black lines give the corresponding localized ensemble covariance. Green lines give the non-adaptive localization function used to localize the ensemble </a:t>
            </a:r>
            <a:r>
              <a:rPr lang="en-US" sz="1600" dirty="0" err="1"/>
              <a:t>covariances</a:t>
            </a:r>
            <a:r>
              <a:rPr lang="en-US" sz="1600" dirty="0"/>
              <a:t>. </a:t>
            </a:r>
          </a:p>
        </p:txBody>
      </p:sp>
      <p:sp>
        <p:nvSpPr>
          <p:cNvPr id="225285" name="Text Box 5"/>
          <p:cNvSpPr txBox="1">
            <a:spLocks noChangeArrowheads="1"/>
          </p:cNvSpPr>
          <p:nvPr/>
        </p:nvSpPr>
        <p:spPr bwMode="auto">
          <a:xfrm>
            <a:off x="0" y="6207125"/>
            <a:ext cx="9144000" cy="650875"/>
          </a:xfrm>
          <a:prstGeom prst="rect">
            <a:avLst/>
          </a:prstGeom>
          <a:solidFill>
            <a:srgbClr val="0066FF"/>
          </a:solidFill>
          <a:ln w="9525">
            <a:solidFill>
              <a:srgbClr val="0033CC"/>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71475" indent="-371475">
              <a:defRPr>
                <a:solidFill>
                  <a:schemeClr val="tx1"/>
                </a:solidFill>
                <a:latin typeface="Arial" charset="0"/>
                <a:cs typeface="Arial" charset="0"/>
              </a:defRPr>
            </a:lvl1pPr>
            <a:lvl2pPr marL="828675" indent="-371475">
              <a:defRPr>
                <a:solidFill>
                  <a:schemeClr val="tx1"/>
                </a:solidFill>
                <a:latin typeface="Arial" charset="0"/>
                <a:cs typeface="Arial" charset="0"/>
              </a:defRPr>
            </a:lvl2pPr>
            <a:lvl3pPr marL="1285875" indent="-371475">
              <a:defRPr>
                <a:solidFill>
                  <a:schemeClr val="tx1"/>
                </a:solidFill>
                <a:latin typeface="Arial" charset="0"/>
                <a:cs typeface="Arial" charset="0"/>
              </a:defRPr>
            </a:lvl3pPr>
            <a:lvl4pPr marL="1743075" indent="-371475">
              <a:defRPr>
                <a:solidFill>
                  <a:schemeClr val="tx1"/>
                </a:solidFill>
                <a:latin typeface="Arial" charset="0"/>
                <a:cs typeface="Arial" charset="0"/>
              </a:defRPr>
            </a:lvl4pPr>
            <a:lvl5pPr marL="2200275" indent="-371475">
              <a:defRPr>
                <a:solidFill>
                  <a:schemeClr val="tx1"/>
                </a:solidFill>
                <a:latin typeface="Arial" charset="0"/>
                <a:cs typeface="Arial" charset="0"/>
              </a:defRPr>
            </a:lvl5pPr>
            <a:lvl6pPr marL="2657475" indent="-371475" fontAlgn="base">
              <a:spcBef>
                <a:spcPct val="0"/>
              </a:spcBef>
              <a:spcAft>
                <a:spcPct val="0"/>
              </a:spcAft>
              <a:defRPr>
                <a:solidFill>
                  <a:schemeClr val="tx1"/>
                </a:solidFill>
                <a:latin typeface="Arial" charset="0"/>
                <a:cs typeface="Arial" charset="0"/>
              </a:defRPr>
            </a:lvl6pPr>
            <a:lvl7pPr marL="3114675" indent="-371475" fontAlgn="base">
              <a:spcBef>
                <a:spcPct val="0"/>
              </a:spcBef>
              <a:spcAft>
                <a:spcPct val="0"/>
              </a:spcAft>
              <a:defRPr>
                <a:solidFill>
                  <a:schemeClr val="tx1"/>
                </a:solidFill>
                <a:latin typeface="Arial" charset="0"/>
                <a:cs typeface="Arial" charset="0"/>
              </a:defRPr>
            </a:lvl7pPr>
            <a:lvl8pPr marL="3571875" indent="-371475" fontAlgn="base">
              <a:spcBef>
                <a:spcPct val="0"/>
              </a:spcBef>
              <a:spcAft>
                <a:spcPct val="0"/>
              </a:spcAft>
              <a:defRPr>
                <a:solidFill>
                  <a:schemeClr val="tx1"/>
                </a:solidFill>
                <a:latin typeface="Arial" charset="0"/>
                <a:cs typeface="Arial" charset="0"/>
              </a:defRPr>
            </a:lvl8pPr>
            <a:lvl9pPr marL="4029075" indent="-371475" fontAlgn="base">
              <a:spcBef>
                <a:spcPct val="0"/>
              </a:spcBef>
              <a:spcAft>
                <a:spcPct val="0"/>
              </a:spcAft>
              <a:defRPr>
                <a:solidFill>
                  <a:schemeClr val="tx1"/>
                </a:solidFill>
                <a:latin typeface="Arial" charset="0"/>
                <a:cs typeface="Arial" charset="0"/>
              </a:defRPr>
            </a:lvl9pPr>
          </a:lstStyle>
          <a:p>
            <a:pPr>
              <a:spcBef>
                <a:spcPct val="50000"/>
              </a:spcBef>
            </a:pPr>
            <a:r>
              <a:rPr lang="en-US" dirty="0"/>
              <a:t>Current physical space ensemble covariance localization techniques inadequate for multi-scale problem</a:t>
            </a:r>
          </a:p>
        </p:txBody>
      </p:sp>
    </p:spTree>
    <p:extLst>
      <p:ext uri="{BB962C8B-B14F-4D97-AF65-F5344CB8AC3E}">
        <p14:creationId xmlns:p14="http://schemas.microsoft.com/office/powerpoint/2010/main" xmlns="" val="38772732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sz="4000"/>
              <a:t>Adaptive Localization needed because:</a:t>
            </a:r>
          </a:p>
        </p:txBody>
      </p:sp>
      <p:sp>
        <p:nvSpPr>
          <p:cNvPr id="153603" name="Rectangle 3"/>
          <p:cNvSpPr>
            <a:spLocks noGrp="1" noChangeArrowheads="1"/>
          </p:cNvSpPr>
          <p:nvPr>
            <p:ph type="body" idx="1"/>
          </p:nvPr>
        </p:nvSpPr>
        <p:spPr/>
        <p:txBody>
          <a:bodyPr/>
          <a:lstStyle/>
          <a:p>
            <a:r>
              <a:rPr lang="en-US"/>
              <a:t>True error correlation length scale is a function of time and location</a:t>
            </a:r>
          </a:p>
          <a:p>
            <a:r>
              <a:rPr lang="en-US"/>
              <a:t>The location of correlated errors propagates through time</a:t>
            </a:r>
          </a:p>
          <a:p>
            <a:r>
              <a:rPr lang="en-US"/>
              <a:t>Multiple error correlation length scales may exist simultaneously</a:t>
            </a:r>
          </a:p>
        </p:txBody>
      </p:sp>
      <p:grpSp>
        <p:nvGrpSpPr>
          <p:cNvPr id="153604" name="Group 4"/>
          <p:cNvGrpSpPr>
            <a:grpSpLocks/>
          </p:cNvGrpSpPr>
          <p:nvPr/>
        </p:nvGrpSpPr>
        <p:grpSpPr bwMode="auto">
          <a:xfrm>
            <a:off x="0" y="-76200"/>
            <a:ext cx="9144000" cy="274638"/>
            <a:chOff x="0" y="4181"/>
            <a:chExt cx="5760" cy="173"/>
          </a:xfrm>
        </p:grpSpPr>
        <p:sp>
          <p:nvSpPr>
            <p:cNvPr id="153605" name="Rectangle 5"/>
            <p:cNvSpPr>
              <a:spLocks noChangeArrowheads="1"/>
            </p:cNvSpPr>
            <p:nvPr/>
          </p:nvSpPr>
          <p:spPr bwMode="auto">
            <a:xfrm>
              <a:off x="0" y="4224"/>
              <a:ext cx="5760"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606" name="Text Box 6"/>
            <p:cNvSpPr txBox="1">
              <a:spLocks noChangeArrowheads="1"/>
            </p:cNvSpPr>
            <p:nvPr/>
          </p:nvSpPr>
          <p:spPr bwMode="auto">
            <a:xfrm>
              <a:off x="48" y="4181"/>
              <a:ext cx="5712" cy="17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pPr>
              <a:r>
                <a:rPr lang="en-US" sz="1200" b="1" i="1">
                  <a:solidFill>
                    <a:srgbClr val="FFE05D"/>
                  </a:solidFill>
                </a:rPr>
                <a:t>Naval Research Laboratory                                  Marine Meteorology Division                             Monterey, California</a:t>
              </a:r>
            </a:p>
          </p:txBody>
        </p:sp>
      </p:grpSp>
      <p:grpSp>
        <p:nvGrpSpPr>
          <p:cNvPr id="153607" name="Group 7"/>
          <p:cNvGrpSpPr>
            <a:grpSpLocks/>
          </p:cNvGrpSpPr>
          <p:nvPr/>
        </p:nvGrpSpPr>
        <p:grpSpPr bwMode="auto">
          <a:xfrm>
            <a:off x="8382000" y="-76200"/>
            <a:ext cx="762000" cy="762000"/>
            <a:chOff x="5280" y="3882"/>
            <a:chExt cx="480" cy="480"/>
          </a:xfrm>
        </p:grpSpPr>
        <p:sp>
          <p:nvSpPr>
            <p:cNvPr id="153608" name="Oval 8"/>
            <p:cNvSpPr>
              <a:spLocks noChangeArrowheads="1"/>
            </p:cNvSpPr>
            <p:nvPr/>
          </p:nvSpPr>
          <p:spPr bwMode="auto">
            <a:xfrm>
              <a:off x="5373" y="3948"/>
              <a:ext cx="336" cy="336"/>
            </a:xfrm>
            <a:prstGeom prst="ellipse">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153609" name="Picture 9" descr="NRL Eagle Seal Navy"/>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280" y="3882"/>
              <a:ext cx="480" cy="48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5847026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solidFill>
            <a:srgbClr val="000000"/>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p>
        </p:txBody>
      </p:sp>
      <p:sp>
        <p:nvSpPr>
          <p:cNvPr id="5123" name="Rectangle 33"/>
          <p:cNvSpPr>
            <a:spLocks noGrp="1" noChangeArrowheads="1"/>
          </p:cNvSpPr>
          <p:nvPr>
            <p:ph type="title"/>
          </p:nvPr>
        </p:nvSpPr>
        <p:spPr>
          <a:xfrm>
            <a:off x="1143000" y="-152400"/>
            <a:ext cx="8229600" cy="1143000"/>
          </a:xfrm>
        </p:spPr>
        <p:txBody>
          <a:bodyPr/>
          <a:lstStyle/>
          <a:p>
            <a:pPr eaLnBrk="1" hangingPunct="1"/>
            <a:r>
              <a:rPr lang="en-US" sz="2800" dirty="0" smtClean="0">
                <a:solidFill>
                  <a:srgbClr val="FFFF00"/>
                </a:solidFill>
              </a:rPr>
              <a:t>What is the true error distribution ?</a:t>
            </a:r>
          </a:p>
        </p:txBody>
      </p:sp>
      <p:sp>
        <p:nvSpPr>
          <p:cNvPr id="17411" name="Content Placeholder 2"/>
          <p:cNvSpPr>
            <a:spLocks noGrp="1"/>
          </p:cNvSpPr>
          <p:nvPr>
            <p:ph type="body" idx="1"/>
          </p:nvPr>
        </p:nvSpPr>
        <p:spPr>
          <a:xfrm>
            <a:off x="457200" y="1295400"/>
            <a:ext cx="8229600" cy="4525963"/>
          </a:xfrm>
        </p:spPr>
        <p:txBody>
          <a:bodyPr/>
          <a:lstStyle/>
          <a:p>
            <a:pPr eaLnBrk="1" hangingPunct="1">
              <a:spcAft>
                <a:spcPts val="1200"/>
              </a:spcAft>
            </a:pPr>
            <a:r>
              <a:rPr lang="en-US" sz="1600" dirty="0" smtClean="0">
                <a:latin typeface="Times" pitchFamily="18" charset="0"/>
              </a:rPr>
              <a:t>Imagine an unimaginably large number of quasi-identical Earths.</a:t>
            </a:r>
          </a:p>
          <a:p>
            <a:pPr eaLnBrk="1" hangingPunct="1">
              <a:spcAft>
                <a:spcPts val="1200"/>
              </a:spcAft>
            </a:pPr>
            <a:endParaRPr lang="en-US" sz="1600" dirty="0" smtClean="0"/>
          </a:p>
          <a:p>
            <a:pPr eaLnBrk="1" hangingPunct="1">
              <a:spcAft>
                <a:spcPts val="1200"/>
              </a:spcAft>
            </a:pPr>
            <a:endParaRPr lang="en-US" sz="1600" dirty="0" smtClean="0"/>
          </a:p>
          <a:p>
            <a:pPr eaLnBrk="1" hangingPunct="1">
              <a:spcAft>
                <a:spcPts val="1200"/>
              </a:spcAft>
              <a:buFontTx/>
              <a:buNone/>
            </a:pPr>
            <a:endParaRPr lang="en-US" sz="1600" dirty="0" smtClean="0"/>
          </a:p>
        </p:txBody>
      </p:sp>
      <p:pic>
        <p:nvPicPr>
          <p:cNvPr id="5125" name="Picture 5" descr="Click for More Pictures">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13" y="-26988"/>
            <a:ext cx="1331913"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26" name="Picture 12" descr="earth-from-spac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1800225"/>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27" name="Picture 13" descr="earth_3d_space_tour-8764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62600" y="1700213"/>
            <a:ext cx="152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28" name="Picture 10" descr="earthFromSpac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86000" y="1719263"/>
            <a:ext cx="1081088" cy="107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29" name="Picture 8" descr="earth"/>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114800" y="1752600"/>
            <a:ext cx="939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30" name="Picture 9" descr="EarthFromSpace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57200" y="1752600"/>
            <a:ext cx="984250" cy="100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31" name="Picture 10" descr="earthFromSpac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86000" y="1719263"/>
            <a:ext cx="1081088" cy="107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32" name="Picture 10" descr="earthFromSpac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86000" y="1719263"/>
            <a:ext cx="1081088" cy="107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33" name="Picture 13" descr="earth_3d_space_tour-8764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62600" y="1700213"/>
            <a:ext cx="152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34" name="Picture 10" descr="earthFromSpac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86000" y="1719263"/>
            <a:ext cx="1081088" cy="107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35" name="Picture 10" descr="earthFromSpac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86000" y="1719263"/>
            <a:ext cx="1081088" cy="107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36" name="Picture 10" descr="earthFromSpac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86000" y="1719263"/>
            <a:ext cx="1081088" cy="107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37" name="Picture 13" descr="earth_3d_space_tour-8764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62600" y="1700213"/>
            <a:ext cx="152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38" name="Picture 10" descr="earthFromSpac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86000" y="1719263"/>
            <a:ext cx="1081088" cy="107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39" name="Picture 12" descr="earth-from-spac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1800225"/>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40" name="Picture 13" descr="earth_3d_space_tour-8764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62600" y="1700213"/>
            <a:ext cx="152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41" name="Picture 10" descr="earthFromSpac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86000" y="1719263"/>
            <a:ext cx="1081088" cy="107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42" name="Picture 10" descr="earthFromSpac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86000" y="1719263"/>
            <a:ext cx="1081088" cy="107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43" name="Picture 10" descr="earthFromSpac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86000" y="1719263"/>
            <a:ext cx="1081088" cy="107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44" name="Picture 13" descr="earth_3d_space_tour-8764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62600" y="1700213"/>
            <a:ext cx="152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45" name="Picture 10" descr="earthFromSpac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86000" y="1719263"/>
            <a:ext cx="1081088" cy="107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46" name="Picture 12" descr="earth-from-spac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1827213"/>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47" name="Picture 13" descr="earth_3d_space_tour-8764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08625" y="1727200"/>
            <a:ext cx="152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3548" name="Picture 10" descr="earthFromSpac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86000" y="1746250"/>
            <a:ext cx="1081088"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63549" name="Object 29"/>
          <p:cNvGraphicFramePr>
            <a:graphicFrameLocks noChangeAspect="1"/>
          </p:cNvGraphicFramePr>
          <p:nvPr>
            <p:extLst>
              <p:ext uri="{D42A27DB-BD31-4B8C-83A1-F6EECF244321}">
                <p14:modId xmlns:p14="http://schemas.microsoft.com/office/powerpoint/2010/main" xmlns="" val="2962775936"/>
              </p:ext>
            </p:extLst>
          </p:nvPr>
        </p:nvGraphicFramePr>
        <p:xfrm>
          <a:off x="333375" y="3143250"/>
          <a:ext cx="8528050" cy="3279775"/>
        </p:xfrm>
        <a:graphic>
          <a:graphicData uri="http://schemas.openxmlformats.org/presentationml/2006/ole">
            <p:oleObj spid="_x0000_s88101" name="Equation" r:id="rId10" imgW="5613120" imgH="2158920" progId="">
              <p:embed/>
            </p:oleObj>
          </a:graphicData>
        </a:graphic>
      </p:graphicFrame>
      <p:sp>
        <p:nvSpPr>
          <p:cNvPr id="5150" name="Text Box 30"/>
          <p:cNvSpPr txBox="1">
            <a:spLocks noChangeArrowheads="1"/>
          </p:cNvSpPr>
          <p:nvPr/>
        </p:nvSpPr>
        <p:spPr bwMode="auto">
          <a:xfrm>
            <a:off x="1349375" y="712788"/>
            <a:ext cx="77660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FF0000"/>
                </a:solidFill>
                <a:ea typeface="ＭＳ Ｐゴシック" pitchFamily="34" charset="-128"/>
              </a:rPr>
              <a:t>(</a:t>
            </a:r>
            <a:r>
              <a:rPr lang="en-US" dirty="0" err="1">
                <a:solidFill>
                  <a:srgbClr val="FF0000"/>
                </a:solidFill>
                <a:ea typeface="ＭＳ Ｐゴシック" pitchFamily="34" charset="-128"/>
              </a:rPr>
              <a:t>Slartibartfast</a:t>
            </a:r>
            <a:r>
              <a:rPr lang="en-US" dirty="0">
                <a:solidFill>
                  <a:srgbClr val="FF0000"/>
                </a:solidFill>
                <a:ea typeface="ＭＳ Ｐゴシック" pitchFamily="34" charset="-128"/>
              </a:rPr>
              <a:t> – </a:t>
            </a:r>
            <a:r>
              <a:rPr lang="en-US" dirty="0" err="1">
                <a:solidFill>
                  <a:srgbClr val="FF0000"/>
                </a:solidFill>
                <a:ea typeface="ＭＳ Ｐゴシック" pitchFamily="34" charset="-128"/>
              </a:rPr>
              <a:t>Magrathean</a:t>
            </a:r>
            <a:r>
              <a:rPr lang="en-US" dirty="0">
                <a:solidFill>
                  <a:srgbClr val="FF0000"/>
                </a:solidFill>
                <a:ea typeface="ＭＳ Ｐゴシック" pitchFamily="34" charset="-128"/>
              </a:rPr>
              <a:t> designer of planets, D. Adams, Hitchhikers …)</a:t>
            </a:r>
          </a:p>
        </p:txBody>
      </p:sp>
      <p:sp>
        <p:nvSpPr>
          <p:cNvPr id="5151" name="Line 31"/>
          <p:cNvSpPr>
            <a:spLocks noChangeShapeType="1"/>
          </p:cNvSpPr>
          <p:nvPr/>
        </p:nvSpPr>
        <p:spPr bwMode="auto">
          <a:xfrm flipH="1" flipV="1">
            <a:off x="1295400" y="549275"/>
            <a:ext cx="396875" cy="2127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F1A10E3A-1B2A-44AC-98ED-D02742FEE204}" type="slidenum">
              <a:rPr lang="en-US" smtClean="0"/>
              <a:pPr>
                <a:defRPr/>
              </a:pPr>
              <a:t>43</a:t>
            </a:fld>
            <a:endParaRPr lang="en-US"/>
          </a:p>
        </p:txBody>
      </p:sp>
    </p:spTree>
    <p:extLst>
      <p:ext uri="{BB962C8B-B14F-4D97-AF65-F5344CB8AC3E}">
        <p14:creationId xmlns:p14="http://schemas.microsoft.com/office/powerpoint/2010/main" xmlns="" val="992185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363526"/>
                                        </p:tgtEl>
                                        <p:attrNameLst>
                                          <p:attrName>style.visibility</p:attrName>
                                        </p:attrNameLst>
                                      </p:cBhvr>
                                      <p:to>
                                        <p:strVal val="visible"/>
                                      </p:to>
                                    </p:set>
                                    <p:animEffect transition="in" filter="dissolve">
                                      <p:cBhvr>
                                        <p:cTn id="11" dur="500"/>
                                        <p:tgtEl>
                                          <p:spTgt spid="363526"/>
                                        </p:tgtEl>
                                      </p:cBhvr>
                                    </p:animEffect>
                                  </p:childTnLst>
                                </p:cTn>
                              </p:par>
                              <p:par>
                                <p:cTn id="12" presetID="9" presetClass="entr" presetSubtype="0" fill="hold" nodeType="withEffect">
                                  <p:stCondLst>
                                    <p:cond delay="0"/>
                                  </p:stCondLst>
                                  <p:childTnLst>
                                    <p:set>
                                      <p:cBhvr>
                                        <p:cTn id="13" dur="1" fill="hold">
                                          <p:stCondLst>
                                            <p:cond delay="0"/>
                                          </p:stCondLst>
                                        </p:cTn>
                                        <p:tgtEl>
                                          <p:spTgt spid="363527"/>
                                        </p:tgtEl>
                                        <p:attrNameLst>
                                          <p:attrName>style.visibility</p:attrName>
                                        </p:attrNameLst>
                                      </p:cBhvr>
                                      <p:to>
                                        <p:strVal val="visible"/>
                                      </p:to>
                                    </p:set>
                                    <p:animEffect transition="in" filter="dissolve">
                                      <p:cBhvr>
                                        <p:cTn id="14" dur="500"/>
                                        <p:tgtEl>
                                          <p:spTgt spid="363527"/>
                                        </p:tgtEl>
                                      </p:cBhvr>
                                    </p:animEffect>
                                  </p:childTnLst>
                                </p:cTn>
                              </p:par>
                              <p:par>
                                <p:cTn id="15" presetID="9" presetClass="entr" presetSubtype="0" fill="hold" nodeType="withEffect">
                                  <p:stCondLst>
                                    <p:cond delay="0"/>
                                  </p:stCondLst>
                                  <p:childTnLst>
                                    <p:set>
                                      <p:cBhvr>
                                        <p:cTn id="16" dur="1" fill="hold">
                                          <p:stCondLst>
                                            <p:cond delay="0"/>
                                          </p:stCondLst>
                                        </p:cTn>
                                        <p:tgtEl>
                                          <p:spTgt spid="363528"/>
                                        </p:tgtEl>
                                        <p:attrNameLst>
                                          <p:attrName>style.visibility</p:attrName>
                                        </p:attrNameLst>
                                      </p:cBhvr>
                                      <p:to>
                                        <p:strVal val="visible"/>
                                      </p:to>
                                    </p:set>
                                    <p:animEffect transition="in" filter="dissolve">
                                      <p:cBhvr>
                                        <p:cTn id="17" dur="500"/>
                                        <p:tgtEl>
                                          <p:spTgt spid="363528"/>
                                        </p:tgtEl>
                                      </p:cBhvr>
                                    </p:animEffect>
                                  </p:childTnLst>
                                </p:cTn>
                              </p:par>
                              <p:par>
                                <p:cTn id="18" presetID="9" presetClass="entr" presetSubtype="0" fill="hold" nodeType="withEffect">
                                  <p:stCondLst>
                                    <p:cond delay="0"/>
                                  </p:stCondLst>
                                  <p:childTnLst>
                                    <p:set>
                                      <p:cBhvr>
                                        <p:cTn id="19" dur="1" fill="hold">
                                          <p:stCondLst>
                                            <p:cond delay="0"/>
                                          </p:stCondLst>
                                        </p:cTn>
                                        <p:tgtEl>
                                          <p:spTgt spid="363529"/>
                                        </p:tgtEl>
                                        <p:attrNameLst>
                                          <p:attrName>style.visibility</p:attrName>
                                        </p:attrNameLst>
                                      </p:cBhvr>
                                      <p:to>
                                        <p:strVal val="visible"/>
                                      </p:to>
                                    </p:set>
                                    <p:animEffect transition="in" filter="dissolve">
                                      <p:cBhvr>
                                        <p:cTn id="20" dur="500"/>
                                        <p:tgtEl>
                                          <p:spTgt spid="363529"/>
                                        </p:tgtEl>
                                      </p:cBhvr>
                                    </p:animEffect>
                                  </p:childTnLst>
                                </p:cTn>
                              </p:par>
                              <p:par>
                                <p:cTn id="21" presetID="9" presetClass="entr" presetSubtype="0" fill="hold" nodeType="withEffect">
                                  <p:stCondLst>
                                    <p:cond delay="0"/>
                                  </p:stCondLst>
                                  <p:childTnLst>
                                    <p:set>
                                      <p:cBhvr>
                                        <p:cTn id="22" dur="1" fill="hold">
                                          <p:stCondLst>
                                            <p:cond delay="0"/>
                                          </p:stCondLst>
                                        </p:cTn>
                                        <p:tgtEl>
                                          <p:spTgt spid="363530"/>
                                        </p:tgtEl>
                                        <p:attrNameLst>
                                          <p:attrName>style.visibility</p:attrName>
                                        </p:attrNameLst>
                                      </p:cBhvr>
                                      <p:to>
                                        <p:strVal val="visible"/>
                                      </p:to>
                                    </p:set>
                                    <p:animEffect transition="in" filter="dissolve">
                                      <p:cBhvr>
                                        <p:cTn id="23" dur="500"/>
                                        <p:tgtEl>
                                          <p:spTgt spid="363530"/>
                                        </p:tgtEl>
                                      </p:cBhvr>
                                    </p:animEffect>
                                  </p:childTnLst>
                                </p:cTn>
                              </p:par>
                              <p:par>
                                <p:cTn id="24" presetID="9" presetClass="entr" presetSubtype="0" fill="hold" nodeType="withEffect">
                                  <p:stCondLst>
                                    <p:cond delay="0"/>
                                  </p:stCondLst>
                                  <p:childTnLst>
                                    <p:set>
                                      <p:cBhvr>
                                        <p:cTn id="25" dur="1" fill="hold">
                                          <p:stCondLst>
                                            <p:cond delay="0"/>
                                          </p:stCondLst>
                                        </p:cTn>
                                        <p:tgtEl>
                                          <p:spTgt spid="363531"/>
                                        </p:tgtEl>
                                        <p:attrNameLst>
                                          <p:attrName>style.visibility</p:attrName>
                                        </p:attrNameLst>
                                      </p:cBhvr>
                                      <p:to>
                                        <p:strVal val="visible"/>
                                      </p:to>
                                    </p:set>
                                    <p:animEffect transition="in" filter="dissolve">
                                      <p:cBhvr>
                                        <p:cTn id="26" dur="500"/>
                                        <p:tgtEl>
                                          <p:spTgt spid="363531"/>
                                        </p:tgtEl>
                                      </p:cBhvr>
                                    </p:animEffect>
                                  </p:childTnLst>
                                </p:cTn>
                              </p:par>
                              <p:par>
                                <p:cTn id="27" presetID="9" presetClass="entr" presetSubtype="0" fill="hold" nodeType="withEffect">
                                  <p:stCondLst>
                                    <p:cond delay="0"/>
                                  </p:stCondLst>
                                  <p:childTnLst>
                                    <p:set>
                                      <p:cBhvr>
                                        <p:cTn id="28" dur="1" fill="hold">
                                          <p:stCondLst>
                                            <p:cond delay="0"/>
                                          </p:stCondLst>
                                        </p:cTn>
                                        <p:tgtEl>
                                          <p:spTgt spid="363532"/>
                                        </p:tgtEl>
                                        <p:attrNameLst>
                                          <p:attrName>style.visibility</p:attrName>
                                        </p:attrNameLst>
                                      </p:cBhvr>
                                      <p:to>
                                        <p:strVal val="visible"/>
                                      </p:to>
                                    </p:set>
                                    <p:animEffect transition="in" filter="dissolve">
                                      <p:cBhvr>
                                        <p:cTn id="29" dur="500"/>
                                        <p:tgtEl>
                                          <p:spTgt spid="363532"/>
                                        </p:tgtEl>
                                      </p:cBhvr>
                                    </p:animEffect>
                                  </p:childTnLst>
                                </p:cTn>
                              </p:par>
                              <p:par>
                                <p:cTn id="30" presetID="9" presetClass="entr" presetSubtype="0" fill="hold" nodeType="withEffect">
                                  <p:stCondLst>
                                    <p:cond delay="0"/>
                                  </p:stCondLst>
                                  <p:childTnLst>
                                    <p:set>
                                      <p:cBhvr>
                                        <p:cTn id="31" dur="1" fill="hold">
                                          <p:stCondLst>
                                            <p:cond delay="0"/>
                                          </p:stCondLst>
                                        </p:cTn>
                                        <p:tgtEl>
                                          <p:spTgt spid="363533"/>
                                        </p:tgtEl>
                                        <p:attrNameLst>
                                          <p:attrName>style.visibility</p:attrName>
                                        </p:attrNameLst>
                                      </p:cBhvr>
                                      <p:to>
                                        <p:strVal val="visible"/>
                                      </p:to>
                                    </p:set>
                                    <p:animEffect transition="in" filter="dissolve">
                                      <p:cBhvr>
                                        <p:cTn id="32" dur="500"/>
                                        <p:tgtEl>
                                          <p:spTgt spid="363533"/>
                                        </p:tgtEl>
                                      </p:cBhvr>
                                    </p:animEffect>
                                  </p:childTnLst>
                                </p:cTn>
                              </p:par>
                              <p:par>
                                <p:cTn id="33" presetID="9" presetClass="entr" presetSubtype="0" fill="hold" nodeType="withEffect">
                                  <p:stCondLst>
                                    <p:cond delay="0"/>
                                  </p:stCondLst>
                                  <p:childTnLst>
                                    <p:set>
                                      <p:cBhvr>
                                        <p:cTn id="34" dur="1" fill="hold">
                                          <p:stCondLst>
                                            <p:cond delay="0"/>
                                          </p:stCondLst>
                                        </p:cTn>
                                        <p:tgtEl>
                                          <p:spTgt spid="363534"/>
                                        </p:tgtEl>
                                        <p:attrNameLst>
                                          <p:attrName>style.visibility</p:attrName>
                                        </p:attrNameLst>
                                      </p:cBhvr>
                                      <p:to>
                                        <p:strVal val="visible"/>
                                      </p:to>
                                    </p:set>
                                    <p:animEffect transition="in" filter="dissolve">
                                      <p:cBhvr>
                                        <p:cTn id="35" dur="500"/>
                                        <p:tgtEl>
                                          <p:spTgt spid="363534"/>
                                        </p:tgtEl>
                                      </p:cBhvr>
                                    </p:animEffect>
                                  </p:childTnLst>
                                </p:cTn>
                              </p:par>
                              <p:par>
                                <p:cTn id="36" presetID="9" presetClass="entr" presetSubtype="0" fill="hold" nodeType="withEffect">
                                  <p:stCondLst>
                                    <p:cond delay="0"/>
                                  </p:stCondLst>
                                  <p:childTnLst>
                                    <p:set>
                                      <p:cBhvr>
                                        <p:cTn id="37" dur="1" fill="hold">
                                          <p:stCondLst>
                                            <p:cond delay="0"/>
                                          </p:stCondLst>
                                        </p:cTn>
                                        <p:tgtEl>
                                          <p:spTgt spid="363535"/>
                                        </p:tgtEl>
                                        <p:attrNameLst>
                                          <p:attrName>style.visibility</p:attrName>
                                        </p:attrNameLst>
                                      </p:cBhvr>
                                      <p:to>
                                        <p:strVal val="visible"/>
                                      </p:to>
                                    </p:set>
                                    <p:animEffect transition="in" filter="dissolve">
                                      <p:cBhvr>
                                        <p:cTn id="38" dur="500"/>
                                        <p:tgtEl>
                                          <p:spTgt spid="363535"/>
                                        </p:tgtEl>
                                      </p:cBhvr>
                                    </p:animEffect>
                                  </p:childTnLst>
                                </p:cTn>
                              </p:par>
                              <p:par>
                                <p:cTn id="39" presetID="9" presetClass="entr" presetSubtype="0" fill="hold" nodeType="withEffect">
                                  <p:stCondLst>
                                    <p:cond delay="0"/>
                                  </p:stCondLst>
                                  <p:childTnLst>
                                    <p:set>
                                      <p:cBhvr>
                                        <p:cTn id="40" dur="1" fill="hold">
                                          <p:stCondLst>
                                            <p:cond delay="0"/>
                                          </p:stCondLst>
                                        </p:cTn>
                                        <p:tgtEl>
                                          <p:spTgt spid="363536"/>
                                        </p:tgtEl>
                                        <p:attrNameLst>
                                          <p:attrName>style.visibility</p:attrName>
                                        </p:attrNameLst>
                                      </p:cBhvr>
                                      <p:to>
                                        <p:strVal val="visible"/>
                                      </p:to>
                                    </p:set>
                                    <p:animEffect transition="in" filter="dissolve">
                                      <p:cBhvr>
                                        <p:cTn id="41" dur="500"/>
                                        <p:tgtEl>
                                          <p:spTgt spid="363536"/>
                                        </p:tgtEl>
                                      </p:cBhvr>
                                    </p:animEffect>
                                  </p:childTnLst>
                                </p:cTn>
                              </p:par>
                              <p:par>
                                <p:cTn id="42" presetID="9" presetClass="entr" presetSubtype="0" fill="hold" nodeType="withEffect">
                                  <p:stCondLst>
                                    <p:cond delay="0"/>
                                  </p:stCondLst>
                                  <p:childTnLst>
                                    <p:set>
                                      <p:cBhvr>
                                        <p:cTn id="43" dur="1" fill="hold">
                                          <p:stCondLst>
                                            <p:cond delay="0"/>
                                          </p:stCondLst>
                                        </p:cTn>
                                        <p:tgtEl>
                                          <p:spTgt spid="363537"/>
                                        </p:tgtEl>
                                        <p:attrNameLst>
                                          <p:attrName>style.visibility</p:attrName>
                                        </p:attrNameLst>
                                      </p:cBhvr>
                                      <p:to>
                                        <p:strVal val="visible"/>
                                      </p:to>
                                    </p:set>
                                    <p:animEffect transition="in" filter="dissolve">
                                      <p:cBhvr>
                                        <p:cTn id="44" dur="500"/>
                                        <p:tgtEl>
                                          <p:spTgt spid="363537"/>
                                        </p:tgtEl>
                                      </p:cBhvr>
                                    </p:animEffect>
                                  </p:childTnLst>
                                </p:cTn>
                              </p:par>
                              <p:par>
                                <p:cTn id="45" presetID="9" presetClass="entr" presetSubtype="0" fill="hold" nodeType="withEffect">
                                  <p:stCondLst>
                                    <p:cond delay="0"/>
                                  </p:stCondLst>
                                  <p:childTnLst>
                                    <p:set>
                                      <p:cBhvr>
                                        <p:cTn id="46" dur="1" fill="hold">
                                          <p:stCondLst>
                                            <p:cond delay="0"/>
                                          </p:stCondLst>
                                        </p:cTn>
                                        <p:tgtEl>
                                          <p:spTgt spid="363538"/>
                                        </p:tgtEl>
                                        <p:attrNameLst>
                                          <p:attrName>style.visibility</p:attrName>
                                        </p:attrNameLst>
                                      </p:cBhvr>
                                      <p:to>
                                        <p:strVal val="visible"/>
                                      </p:to>
                                    </p:set>
                                    <p:animEffect transition="in" filter="dissolve">
                                      <p:cBhvr>
                                        <p:cTn id="47" dur="500"/>
                                        <p:tgtEl>
                                          <p:spTgt spid="363538"/>
                                        </p:tgtEl>
                                      </p:cBhvr>
                                    </p:animEffect>
                                  </p:childTnLst>
                                </p:cTn>
                              </p:par>
                              <p:par>
                                <p:cTn id="48" presetID="9" presetClass="entr" presetSubtype="0" fill="hold" nodeType="withEffect">
                                  <p:stCondLst>
                                    <p:cond delay="0"/>
                                  </p:stCondLst>
                                  <p:childTnLst>
                                    <p:set>
                                      <p:cBhvr>
                                        <p:cTn id="49" dur="1" fill="hold">
                                          <p:stCondLst>
                                            <p:cond delay="0"/>
                                          </p:stCondLst>
                                        </p:cTn>
                                        <p:tgtEl>
                                          <p:spTgt spid="363539"/>
                                        </p:tgtEl>
                                        <p:attrNameLst>
                                          <p:attrName>style.visibility</p:attrName>
                                        </p:attrNameLst>
                                      </p:cBhvr>
                                      <p:to>
                                        <p:strVal val="visible"/>
                                      </p:to>
                                    </p:set>
                                    <p:animEffect transition="in" filter="dissolve">
                                      <p:cBhvr>
                                        <p:cTn id="50" dur="500"/>
                                        <p:tgtEl>
                                          <p:spTgt spid="363539"/>
                                        </p:tgtEl>
                                      </p:cBhvr>
                                    </p:animEffect>
                                  </p:childTnLst>
                                </p:cTn>
                              </p:par>
                              <p:par>
                                <p:cTn id="51" presetID="9" presetClass="entr" presetSubtype="0" fill="hold" nodeType="withEffect">
                                  <p:stCondLst>
                                    <p:cond delay="0"/>
                                  </p:stCondLst>
                                  <p:childTnLst>
                                    <p:set>
                                      <p:cBhvr>
                                        <p:cTn id="52" dur="1" fill="hold">
                                          <p:stCondLst>
                                            <p:cond delay="0"/>
                                          </p:stCondLst>
                                        </p:cTn>
                                        <p:tgtEl>
                                          <p:spTgt spid="363540"/>
                                        </p:tgtEl>
                                        <p:attrNameLst>
                                          <p:attrName>style.visibility</p:attrName>
                                        </p:attrNameLst>
                                      </p:cBhvr>
                                      <p:to>
                                        <p:strVal val="visible"/>
                                      </p:to>
                                    </p:set>
                                    <p:animEffect transition="in" filter="dissolve">
                                      <p:cBhvr>
                                        <p:cTn id="53" dur="500"/>
                                        <p:tgtEl>
                                          <p:spTgt spid="363540"/>
                                        </p:tgtEl>
                                      </p:cBhvr>
                                    </p:animEffect>
                                  </p:childTnLst>
                                </p:cTn>
                              </p:par>
                              <p:par>
                                <p:cTn id="54" presetID="9" presetClass="entr" presetSubtype="0" fill="hold" nodeType="withEffect">
                                  <p:stCondLst>
                                    <p:cond delay="0"/>
                                  </p:stCondLst>
                                  <p:childTnLst>
                                    <p:set>
                                      <p:cBhvr>
                                        <p:cTn id="55" dur="1" fill="hold">
                                          <p:stCondLst>
                                            <p:cond delay="0"/>
                                          </p:stCondLst>
                                        </p:cTn>
                                        <p:tgtEl>
                                          <p:spTgt spid="363541"/>
                                        </p:tgtEl>
                                        <p:attrNameLst>
                                          <p:attrName>style.visibility</p:attrName>
                                        </p:attrNameLst>
                                      </p:cBhvr>
                                      <p:to>
                                        <p:strVal val="visible"/>
                                      </p:to>
                                    </p:set>
                                    <p:animEffect transition="in" filter="dissolve">
                                      <p:cBhvr>
                                        <p:cTn id="56" dur="500"/>
                                        <p:tgtEl>
                                          <p:spTgt spid="363541"/>
                                        </p:tgtEl>
                                      </p:cBhvr>
                                    </p:animEffect>
                                  </p:childTnLst>
                                </p:cTn>
                              </p:par>
                              <p:par>
                                <p:cTn id="57" presetID="9" presetClass="entr" presetSubtype="0" fill="hold" nodeType="withEffect">
                                  <p:stCondLst>
                                    <p:cond delay="0"/>
                                  </p:stCondLst>
                                  <p:childTnLst>
                                    <p:set>
                                      <p:cBhvr>
                                        <p:cTn id="58" dur="1" fill="hold">
                                          <p:stCondLst>
                                            <p:cond delay="0"/>
                                          </p:stCondLst>
                                        </p:cTn>
                                        <p:tgtEl>
                                          <p:spTgt spid="363542"/>
                                        </p:tgtEl>
                                        <p:attrNameLst>
                                          <p:attrName>style.visibility</p:attrName>
                                        </p:attrNameLst>
                                      </p:cBhvr>
                                      <p:to>
                                        <p:strVal val="visible"/>
                                      </p:to>
                                    </p:set>
                                    <p:animEffect transition="in" filter="dissolve">
                                      <p:cBhvr>
                                        <p:cTn id="59" dur="500"/>
                                        <p:tgtEl>
                                          <p:spTgt spid="363542"/>
                                        </p:tgtEl>
                                      </p:cBhvr>
                                    </p:animEffect>
                                  </p:childTnLst>
                                </p:cTn>
                              </p:par>
                              <p:par>
                                <p:cTn id="60" presetID="9" presetClass="entr" presetSubtype="0" fill="hold" nodeType="withEffect">
                                  <p:stCondLst>
                                    <p:cond delay="0"/>
                                  </p:stCondLst>
                                  <p:childTnLst>
                                    <p:set>
                                      <p:cBhvr>
                                        <p:cTn id="61" dur="1" fill="hold">
                                          <p:stCondLst>
                                            <p:cond delay="0"/>
                                          </p:stCondLst>
                                        </p:cTn>
                                        <p:tgtEl>
                                          <p:spTgt spid="363543"/>
                                        </p:tgtEl>
                                        <p:attrNameLst>
                                          <p:attrName>style.visibility</p:attrName>
                                        </p:attrNameLst>
                                      </p:cBhvr>
                                      <p:to>
                                        <p:strVal val="visible"/>
                                      </p:to>
                                    </p:set>
                                    <p:animEffect transition="in" filter="dissolve">
                                      <p:cBhvr>
                                        <p:cTn id="62" dur="500"/>
                                        <p:tgtEl>
                                          <p:spTgt spid="363543"/>
                                        </p:tgtEl>
                                      </p:cBhvr>
                                    </p:animEffect>
                                  </p:childTnLst>
                                </p:cTn>
                              </p:par>
                              <p:par>
                                <p:cTn id="63" presetID="9" presetClass="entr" presetSubtype="0" fill="hold" nodeType="withEffect">
                                  <p:stCondLst>
                                    <p:cond delay="0"/>
                                  </p:stCondLst>
                                  <p:childTnLst>
                                    <p:set>
                                      <p:cBhvr>
                                        <p:cTn id="64" dur="1" fill="hold">
                                          <p:stCondLst>
                                            <p:cond delay="0"/>
                                          </p:stCondLst>
                                        </p:cTn>
                                        <p:tgtEl>
                                          <p:spTgt spid="363544"/>
                                        </p:tgtEl>
                                        <p:attrNameLst>
                                          <p:attrName>style.visibility</p:attrName>
                                        </p:attrNameLst>
                                      </p:cBhvr>
                                      <p:to>
                                        <p:strVal val="visible"/>
                                      </p:to>
                                    </p:set>
                                    <p:animEffect transition="in" filter="dissolve">
                                      <p:cBhvr>
                                        <p:cTn id="65" dur="500"/>
                                        <p:tgtEl>
                                          <p:spTgt spid="363544"/>
                                        </p:tgtEl>
                                      </p:cBhvr>
                                    </p:animEffect>
                                  </p:childTnLst>
                                </p:cTn>
                              </p:par>
                              <p:par>
                                <p:cTn id="66" presetID="9" presetClass="entr" presetSubtype="0" fill="hold" nodeType="withEffect">
                                  <p:stCondLst>
                                    <p:cond delay="0"/>
                                  </p:stCondLst>
                                  <p:childTnLst>
                                    <p:set>
                                      <p:cBhvr>
                                        <p:cTn id="67" dur="1" fill="hold">
                                          <p:stCondLst>
                                            <p:cond delay="0"/>
                                          </p:stCondLst>
                                        </p:cTn>
                                        <p:tgtEl>
                                          <p:spTgt spid="363545"/>
                                        </p:tgtEl>
                                        <p:attrNameLst>
                                          <p:attrName>style.visibility</p:attrName>
                                        </p:attrNameLst>
                                      </p:cBhvr>
                                      <p:to>
                                        <p:strVal val="visible"/>
                                      </p:to>
                                    </p:set>
                                    <p:animEffect transition="in" filter="dissolve">
                                      <p:cBhvr>
                                        <p:cTn id="68" dur="500"/>
                                        <p:tgtEl>
                                          <p:spTgt spid="363545"/>
                                        </p:tgtEl>
                                      </p:cBhvr>
                                    </p:animEffect>
                                  </p:childTnLst>
                                </p:cTn>
                              </p:par>
                              <p:par>
                                <p:cTn id="69" presetID="9" presetClass="entr" presetSubtype="0" fill="hold" nodeType="withEffect">
                                  <p:stCondLst>
                                    <p:cond delay="0"/>
                                  </p:stCondLst>
                                  <p:childTnLst>
                                    <p:set>
                                      <p:cBhvr>
                                        <p:cTn id="70" dur="1" fill="hold">
                                          <p:stCondLst>
                                            <p:cond delay="0"/>
                                          </p:stCondLst>
                                        </p:cTn>
                                        <p:tgtEl>
                                          <p:spTgt spid="363546"/>
                                        </p:tgtEl>
                                        <p:attrNameLst>
                                          <p:attrName>style.visibility</p:attrName>
                                        </p:attrNameLst>
                                      </p:cBhvr>
                                      <p:to>
                                        <p:strVal val="visible"/>
                                      </p:to>
                                    </p:set>
                                    <p:animEffect transition="in" filter="dissolve">
                                      <p:cBhvr>
                                        <p:cTn id="71" dur="500"/>
                                        <p:tgtEl>
                                          <p:spTgt spid="363546"/>
                                        </p:tgtEl>
                                      </p:cBhvr>
                                    </p:animEffect>
                                  </p:childTnLst>
                                </p:cTn>
                              </p:par>
                              <p:par>
                                <p:cTn id="72" presetID="9" presetClass="entr" presetSubtype="0" fill="hold" nodeType="withEffect">
                                  <p:stCondLst>
                                    <p:cond delay="0"/>
                                  </p:stCondLst>
                                  <p:childTnLst>
                                    <p:set>
                                      <p:cBhvr>
                                        <p:cTn id="73" dur="1" fill="hold">
                                          <p:stCondLst>
                                            <p:cond delay="0"/>
                                          </p:stCondLst>
                                        </p:cTn>
                                        <p:tgtEl>
                                          <p:spTgt spid="363547"/>
                                        </p:tgtEl>
                                        <p:attrNameLst>
                                          <p:attrName>style.visibility</p:attrName>
                                        </p:attrNameLst>
                                      </p:cBhvr>
                                      <p:to>
                                        <p:strVal val="visible"/>
                                      </p:to>
                                    </p:set>
                                    <p:animEffect transition="in" filter="dissolve">
                                      <p:cBhvr>
                                        <p:cTn id="74" dur="500"/>
                                        <p:tgtEl>
                                          <p:spTgt spid="363547"/>
                                        </p:tgtEl>
                                      </p:cBhvr>
                                    </p:animEffect>
                                  </p:childTnLst>
                                </p:cTn>
                              </p:par>
                              <p:par>
                                <p:cTn id="75" presetID="9" presetClass="entr" presetSubtype="0" fill="hold" nodeType="withEffect">
                                  <p:stCondLst>
                                    <p:cond delay="0"/>
                                  </p:stCondLst>
                                  <p:childTnLst>
                                    <p:set>
                                      <p:cBhvr>
                                        <p:cTn id="76" dur="1" fill="hold">
                                          <p:stCondLst>
                                            <p:cond delay="0"/>
                                          </p:stCondLst>
                                        </p:cTn>
                                        <p:tgtEl>
                                          <p:spTgt spid="363548"/>
                                        </p:tgtEl>
                                        <p:attrNameLst>
                                          <p:attrName>style.visibility</p:attrName>
                                        </p:attrNameLst>
                                      </p:cBhvr>
                                      <p:to>
                                        <p:strVal val="visible"/>
                                      </p:to>
                                    </p:set>
                                    <p:animEffect transition="in" filter="dissolve">
                                      <p:cBhvr>
                                        <p:cTn id="77" dur="500"/>
                                        <p:tgtEl>
                                          <p:spTgt spid="363548"/>
                                        </p:tgtEl>
                                      </p:cBhvr>
                                    </p:animEffect>
                                  </p:childTnLst>
                                </p:cTn>
                              </p:par>
                              <p:par>
                                <p:cTn id="78" presetID="9" presetClass="entr" presetSubtype="0" fill="hold" nodeType="withEffect">
                                  <p:stCondLst>
                                    <p:cond delay="0"/>
                                  </p:stCondLst>
                                  <p:childTnLst>
                                    <p:set>
                                      <p:cBhvr>
                                        <p:cTn id="79" dur="1" fill="hold">
                                          <p:stCondLst>
                                            <p:cond delay="0"/>
                                          </p:stCondLst>
                                        </p:cTn>
                                        <p:tgtEl>
                                          <p:spTgt spid="363549"/>
                                        </p:tgtEl>
                                        <p:attrNameLst>
                                          <p:attrName>style.visibility</p:attrName>
                                        </p:attrNameLst>
                                      </p:cBhvr>
                                      <p:to>
                                        <p:strVal val="visible"/>
                                      </p:to>
                                    </p:set>
                                    <p:animEffect transition="in" filter="dissolve">
                                      <p:cBhvr>
                                        <p:cTn id="80" dur="500"/>
                                        <p:tgtEl>
                                          <p:spTgt spid="363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44</a:t>
            </a:fld>
            <a:endParaRPr lang="en-US"/>
          </a:p>
        </p:txBody>
      </p:sp>
      <p:sp>
        <p:nvSpPr>
          <p:cNvPr id="5" name="Rectangle 2"/>
          <p:cNvSpPr txBox="1">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3600" b="1" i="1" dirty="0" smtClean="0">
                <a:solidFill>
                  <a:schemeClr val="folHlink"/>
                </a:solidFill>
              </a:rPr>
              <a:t>What is an error covariance?</a:t>
            </a:r>
          </a:p>
        </p:txBody>
      </p:sp>
      <p:graphicFrame>
        <p:nvGraphicFramePr>
          <p:cNvPr id="6" name="Object 5"/>
          <p:cNvGraphicFramePr>
            <a:graphicFrameLocks noChangeAspect="1"/>
          </p:cNvGraphicFramePr>
          <p:nvPr>
            <p:extLst>
              <p:ext uri="{D42A27DB-BD31-4B8C-83A1-F6EECF244321}">
                <p14:modId xmlns:p14="http://schemas.microsoft.com/office/powerpoint/2010/main" xmlns="" val="4211243417"/>
              </p:ext>
            </p:extLst>
          </p:nvPr>
        </p:nvGraphicFramePr>
        <p:xfrm>
          <a:off x="257033" y="1295400"/>
          <a:ext cx="8448152" cy="4495800"/>
        </p:xfrm>
        <a:graphic>
          <a:graphicData uri="http://schemas.openxmlformats.org/presentationml/2006/ole">
            <p:oleObj spid="_x0000_s91179" name="Equation" r:id="rId3" imgW="4343400" imgH="2311200" progId="">
              <p:embed/>
            </p:oleObj>
          </a:graphicData>
        </a:graphic>
      </p:graphicFrame>
    </p:spTree>
    <p:extLst>
      <p:ext uri="{BB962C8B-B14F-4D97-AF65-F5344CB8AC3E}">
        <p14:creationId xmlns:p14="http://schemas.microsoft.com/office/powerpoint/2010/main" xmlns="" val="1160212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en-US" dirty="0" smtClean="0"/>
              <a:t>The temperature forecast for Albuquerque is much colder than the verifying observation by 5K. Does this mean that the forecast for Santa Fe was also to cold?</a:t>
            </a:r>
          </a:p>
          <a:p>
            <a:pPr marL="514350" indent="-514350">
              <a:buFont typeface="+mj-lt"/>
              <a:buAutoNum type="arabicPeriod"/>
            </a:pPr>
            <a:r>
              <a:rPr lang="en-US" dirty="0" smtClean="0"/>
              <a:t>What if the forecast error was associated with an approaching cold front?</a:t>
            </a:r>
          </a:p>
          <a:p>
            <a:pPr marL="514350" indent="-514350">
              <a:buFont typeface="+mj-lt"/>
              <a:buAutoNum type="arabicPeriod"/>
            </a:pPr>
            <a:r>
              <a:rPr lang="en-US" dirty="0" smtClean="0"/>
              <a:t>How would the orientation of the cold front change your answer to question 1?</a:t>
            </a:r>
            <a:endParaRPr lang="en-US" dirty="0"/>
          </a:p>
        </p:txBody>
      </p:sp>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45</a:t>
            </a:fld>
            <a:endParaRPr lang="en-US"/>
          </a:p>
        </p:txBody>
      </p:sp>
      <p:sp>
        <p:nvSpPr>
          <p:cNvPr id="5" name="Rectangle 2"/>
          <p:cNvSpPr txBox="1">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3200" b="1" i="1" dirty="0" smtClean="0">
                <a:solidFill>
                  <a:schemeClr val="folHlink"/>
                </a:solidFill>
              </a:rPr>
              <a:t>Why do error </a:t>
            </a:r>
            <a:r>
              <a:rPr lang="en-US" sz="3200" b="1" i="1" dirty="0" err="1" smtClean="0">
                <a:solidFill>
                  <a:schemeClr val="folHlink"/>
                </a:solidFill>
              </a:rPr>
              <a:t>covariances</a:t>
            </a:r>
            <a:r>
              <a:rPr lang="en-US" sz="3200" b="1" i="1" dirty="0" smtClean="0">
                <a:solidFill>
                  <a:schemeClr val="folHlink"/>
                </a:solidFill>
              </a:rPr>
              <a:t> matter</a:t>
            </a:r>
            <a:r>
              <a:rPr lang="en-US" sz="3600" b="1" i="1" dirty="0" smtClean="0">
                <a:solidFill>
                  <a:schemeClr val="folHlink"/>
                </a:solidFill>
              </a:rPr>
              <a:t>?</a:t>
            </a:r>
          </a:p>
        </p:txBody>
      </p:sp>
    </p:spTree>
    <p:extLst>
      <p:ext uri="{BB962C8B-B14F-4D97-AF65-F5344CB8AC3E}">
        <p14:creationId xmlns:p14="http://schemas.microsoft.com/office/powerpoint/2010/main" xmlns="" val="14887771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b="1" i="1" dirty="0" smtClean="0">
                <a:solidFill>
                  <a:srgbClr val="FFFF00"/>
                </a:solidFill>
              </a:rPr>
              <a:t>We don’t know the true state and hence cannot produce error samples.</a:t>
            </a:r>
          </a:p>
          <a:p>
            <a:r>
              <a:rPr lang="en-US" dirty="0" smtClean="0"/>
              <a:t>We can attempt to </a:t>
            </a:r>
          </a:p>
          <a:p>
            <a:pPr lvl="1"/>
            <a:r>
              <a:rPr lang="en-US" dirty="0" smtClean="0"/>
              <a:t>infer forecast error </a:t>
            </a:r>
            <a:r>
              <a:rPr lang="en-US" dirty="0" err="1" smtClean="0"/>
              <a:t>covariances</a:t>
            </a:r>
            <a:r>
              <a:rPr lang="en-US" dirty="0" smtClean="0"/>
              <a:t> from innovations (y-</a:t>
            </a:r>
            <a:r>
              <a:rPr lang="en-US" dirty="0" err="1" smtClean="0"/>
              <a:t>Hx</a:t>
            </a:r>
            <a:r>
              <a:rPr lang="en-US" baseline="30000" dirty="0" err="1" smtClean="0"/>
              <a:t>f</a:t>
            </a:r>
            <a:r>
              <a:rPr lang="en-US" dirty="0" smtClean="0"/>
              <a:t>)  (e.g. Hollingsworth and </a:t>
            </a:r>
            <a:r>
              <a:rPr lang="en-US" dirty="0" err="1" smtClean="0"/>
              <a:t>Lohnberg</a:t>
            </a:r>
            <a:r>
              <a:rPr lang="en-US" dirty="0" smtClean="0"/>
              <a:t>, 1986, </a:t>
            </a:r>
            <a:r>
              <a:rPr lang="en-US" dirty="0" err="1" smtClean="0"/>
              <a:t>Tellus</a:t>
            </a:r>
            <a:r>
              <a:rPr lang="en-US" dirty="0" smtClean="0"/>
              <a:t>)</a:t>
            </a:r>
          </a:p>
          <a:p>
            <a:r>
              <a:rPr lang="en-US" dirty="0" smtClean="0"/>
              <a:t>And/or </a:t>
            </a:r>
          </a:p>
          <a:p>
            <a:pPr lvl="1"/>
            <a:r>
              <a:rPr lang="en-US" dirty="0" smtClean="0"/>
              <a:t>create proxies of error from first principals (e.g. ensemble perturbations)</a:t>
            </a:r>
            <a:endParaRPr lang="en-US" dirty="0"/>
          </a:p>
        </p:txBody>
      </p:sp>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46</a:t>
            </a:fld>
            <a:endParaRPr lang="en-US"/>
          </a:p>
        </p:txBody>
      </p:sp>
      <p:sp>
        <p:nvSpPr>
          <p:cNvPr id="5" name="Rectangle 2"/>
          <p:cNvSpPr txBox="1">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b="1" i="1" dirty="0" smtClean="0">
                <a:solidFill>
                  <a:schemeClr val="folHlink"/>
                </a:solidFill>
              </a:rPr>
              <a:t>Problem</a:t>
            </a:r>
          </a:p>
        </p:txBody>
      </p:sp>
    </p:spTree>
    <p:extLst>
      <p:ext uri="{BB962C8B-B14F-4D97-AF65-F5344CB8AC3E}">
        <p14:creationId xmlns:p14="http://schemas.microsoft.com/office/powerpoint/2010/main" xmlns="" val="6381793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47</a:t>
            </a:fld>
            <a:endParaRPr lang="en-US"/>
          </a:p>
        </p:txBody>
      </p:sp>
      <p:sp>
        <p:nvSpPr>
          <p:cNvPr id="5" name="Rectangle 2"/>
          <p:cNvSpPr txBox="1">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2800" b="1" i="1" dirty="0" smtClean="0">
                <a:solidFill>
                  <a:schemeClr val="folHlink"/>
                </a:solidFill>
              </a:rPr>
              <a:t>Static forecast error </a:t>
            </a:r>
            <a:r>
              <a:rPr lang="en-US" sz="2800" b="1" i="1" dirty="0" err="1" smtClean="0">
                <a:solidFill>
                  <a:schemeClr val="folHlink"/>
                </a:solidFill>
              </a:rPr>
              <a:t>covariances</a:t>
            </a:r>
            <a:r>
              <a:rPr lang="en-US" sz="2800" b="1" i="1" dirty="0" smtClean="0">
                <a:solidFill>
                  <a:schemeClr val="folHlink"/>
                </a:solidFill>
              </a:rPr>
              <a:t> from innovations</a:t>
            </a:r>
          </a:p>
        </p:txBody>
      </p:sp>
      <p:graphicFrame>
        <p:nvGraphicFramePr>
          <p:cNvPr id="6" name="Object 5"/>
          <p:cNvGraphicFramePr>
            <a:graphicFrameLocks noChangeAspect="1"/>
          </p:cNvGraphicFramePr>
          <p:nvPr>
            <p:extLst>
              <p:ext uri="{D42A27DB-BD31-4B8C-83A1-F6EECF244321}">
                <p14:modId xmlns:p14="http://schemas.microsoft.com/office/powerpoint/2010/main" xmlns="" val="2032106876"/>
              </p:ext>
            </p:extLst>
          </p:nvPr>
        </p:nvGraphicFramePr>
        <p:xfrm>
          <a:off x="231775" y="1385888"/>
          <a:ext cx="8678863" cy="5349875"/>
        </p:xfrm>
        <a:graphic>
          <a:graphicData uri="http://schemas.openxmlformats.org/presentationml/2006/ole">
            <p:oleObj spid="_x0000_s92201" name="Equation" r:id="rId3" imgW="4991040" imgH="3073320" progId="">
              <p:embed/>
            </p:oleObj>
          </a:graphicData>
        </a:graphic>
      </p:graphicFrame>
    </p:spTree>
    <p:extLst>
      <p:ext uri="{BB962C8B-B14F-4D97-AF65-F5344CB8AC3E}">
        <p14:creationId xmlns:p14="http://schemas.microsoft.com/office/powerpoint/2010/main" xmlns="" val="32933683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48</a:t>
            </a:fld>
            <a:endParaRPr lang="en-US"/>
          </a:p>
        </p:txBody>
      </p:sp>
      <p:sp>
        <p:nvSpPr>
          <p:cNvPr id="5" name="Rectangle 2"/>
          <p:cNvSpPr txBox="1">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2800" b="1" i="1" dirty="0" smtClean="0">
                <a:solidFill>
                  <a:schemeClr val="folHlink"/>
                </a:solidFill>
              </a:rPr>
              <a:t>Static forecast error </a:t>
            </a:r>
            <a:r>
              <a:rPr lang="en-US" sz="2800" b="1" i="1" dirty="0" err="1" smtClean="0">
                <a:solidFill>
                  <a:schemeClr val="folHlink"/>
                </a:solidFill>
              </a:rPr>
              <a:t>covariances</a:t>
            </a:r>
            <a:r>
              <a:rPr lang="en-US" sz="2800" b="1" i="1" dirty="0" smtClean="0">
                <a:solidFill>
                  <a:schemeClr val="folHlink"/>
                </a:solidFill>
              </a:rPr>
              <a:t> from innovations</a:t>
            </a:r>
          </a:p>
        </p:txBody>
      </p:sp>
      <p:graphicFrame>
        <p:nvGraphicFramePr>
          <p:cNvPr id="6" name="Object 5"/>
          <p:cNvGraphicFramePr>
            <a:graphicFrameLocks noChangeAspect="1"/>
          </p:cNvGraphicFramePr>
          <p:nvPr>
            <p:extLst>
              <p:ext uri="{D42A27DB-BD31-4B8C-83A1-F6EECF244321}">
                <p14:modId xmlns:p14="http://schemas.microsoft.com/office/powerpoint/2010/main" xmlns="" val="224911121"/>
              </p:ext>
            </p:extLst>
          </p:nvPr>
        </p:nvGraphicFramePr>
        <p:xfrm>
          <a:off x="1022350" y="1309688"/>
          <a:ext cx="6978650" cy="5167312"/>
        </p:xfrm>
        <a:graphic>
          <a:graphicData uri="http://schemas.openxmlformats.org/presentationml/2006/ole">
            <p:oleObj spid="_x0000_s93225" name="Equation" r:id="rId3" imgW="4012920" imgH="2971800" progId="">
              <p:embed/>
            </p:oleObj>
          </a:graphicData>
        </a:graphic>
      </p:graphicFrame>
    </p:spTree>
    <p:extLst>
      <p:ext uri="{BB962C8B-B14F-4D97-AF65-F5344CB8AC3E}">
        <p14:creationId xmlns:p14="http://schemas.microsoft.com/office/powerpoint/2010/main" xmlns="" val="39152006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49</a:t>
            </a:fld>
            <a:endParaRPr lang="en-US"/>
          </a:p>
        </p:txBody>
      </p:sp>
      <p:sp>
        <p:nvSpPr>
          <p:cNvPr id="5" name="Rectangle 4"/>
          <p:cNvSpPr/>
          <p:nvPr/>
        </p:nvSpPr>
        <p:spPr>
          <a:xfrm>
            <a:off x="3803277" y="2981980"/>
            <a:ext cx="381000" cy="1371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50659" y="3286780"/>
            <a:ext cx="3810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58554" y="3649851"/>
            <a:ext cx="381000" cy="7037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53000" y="3841472"/>
            <a:ext cx="381000" cy="5042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0" y="3941204"/>
            <a:ext cx="381000" cy="40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15000" y="4117137"/>
            <a:ext cx="3810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6000" y="4193337"/>
            <a:ext cx="3810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388569" y="2828704"/>
            <a:ext cx="3354657" cy="1415110"/>
          </a:xfrm>
          <a:custGeom>
            <a:avLst/>
            <a:gdLst>
              <a:gd name="connsiteX0" fmla="*/ 0 w 3336638"/>
              <a:gd name="connsiteY0" fmla="*/ 64079 h 1351685"/>
              <a:gd name="connsiteX1" fmla="*/ 591671 w 3336638"/>
              <a:gd name="connsiteY1" fmla="*/ 82008 h 1351685"/>
              <a:gd name="connsiteX2" fmla="*/ 1685365 w 3336638"/>
              <a:gd name="connsiteY2" fmla="*/ 870902 h 1351685"/>
              <a:gd name="connsiteX3" fmla="*/ 3218330 w 3336638"/>
              <a:gd name="connsiteY3" fmla="*/ 1319137 h 1351685"/>
              <a:gd name="connsiteX4" fmla="*/ 3236259 w 3336638"/>
              <a:gd name="connsiteY4" fmla="*/ 1319137 h 1351685"/>
              <a:gd name="connsiteX5" fmla="*/ 3254188 w 3336638"/>
              <a:gd name="connsiteY5" fmla="*/ 1337067 h 1351685"/>
              <a:gd name="connsiteX0" fmla="*/ 0 w 3345668"/>
              <a:gd name="connsiteY0" fmla="*/ 64079 h 1351685"/>
              <a:gd name="connsiteX1" fmla="*/ 600701 w 3345668"/>
              <a:gd name="connsiteY1" fmla="*/ 82008 h 1351685"/>
              <a:gd name="connsiteX2" fmla="*/ 1694395 w 3345668"/>
              <a:gd name="connsiteY2" fmla="*/ 870902 h 1351685"/>
              <a:gd name="connsiteX3" fmla="*/ 3227360 w 3345668"/>
              <a:gd name="connsiteY3" fmla="*/ 1319137 h 1351685"/>
              <a:gd name="connsiteX4" fmla="*/ 3245289 w 3345668"/>
              <a:gd name="connsiteY4" fmla="*/ 1319137 h 1351685"/>
              <a:gd name="connsiteX5" fmla="*/ 3263218 w 3345668"/>
              <a:gd name="connsiteY5" fmla="*/ 1337067 h 1351685"/>
              <a:gd name="connsiteX0" fmla="*/ 0 w 3345668"/>
              <a:gd name="connsiteY0" fmla="*/ 41327 h 1328933"/>
              <a:gd name="connsiteX1" fmla="*/ 600701 w 3345668"/>
              <a:gd name="connsiteY1" fmla="*/ 59256 h 1328933"/>
              <a:gd name="connsiteX2" fmla="*/ 1694395 w 3345668"/>
              <a:gd name="connsiteY2" fmla="*/ 848150 h 1328933"/>
              <a:gd name="connsiteX3" fmla="*/ 3227360 w 3345668"/>
              <a:gd name="connsiteY3" fmla="*/ 1296385 h 1328933"/>
              <a:gd name="connsiteX4" fmla="*/ 3245289 w 3345668"/>
              <a:gd name="connsiteY4" fmla="*/ 1296385 h 1328933"/>
              <a:gd name="connsiteX5" fmla="*/ 3263218 w 3345668"/>
              <a:gd name="connsiteY5" fmla="*/ 1314315 h 1328933"/>
              <a:gd name="connsiteX0" fmla="*/ 0 w 3345668"/>
              <a:gd name="connsiteY0" fmla="*/ 0 h 1405301"/>
              <a:gd name="connsiteX1" fmla="*/ 600701 w 3345668"/>
              <a:gd name="connsiteY1" fmla="*/ 135624 h 1405301"/>
              <a:gd name="connsiteX2" fmla="*/ 1694395 w 3345668"/>
              <a:gd name="connsiteY2" fmla="*/ 924518 h 1405301"/>
              <a:gd name="connsiteX3" fmla="*/ 3227360 w 3345668"/>
              <a:gd name="connsiteY3" fmla="*/ 1372753 h 1405301"/>
              <a:gd name="connsiteX4" fmla="*/ 3245289 w 3345668"/>
              <a:gd name="connsiteY4" fmla="*/ 1372753 h 1405301"/>
              <a:gd name="connsiteX5" fmla="*/ 3263218 w 3345668"/>
              <a:gd name="connsiteY5" fmla="*/ 1390683 h 1405301"/>
              <a:gd name="connsiteX0" fmla="*/ 0 w 3345668"/>
              <a:gd name="connsiteY0" fmla="*/ 9809 h 1415110"/>
              <a:gd name="connsiteX1" fmla="*/ 600701 w 3345668"/>
              <a:gd name="connsiteY1" fmla="*/ 145433 h 1415110"/>
              <a:gd name="connsiteX2" fmla="*/ 1694395 w 3345668"/>
              <a:gd name="connsiteY2" fmla="*/ 934327 h 1415110"/>
              <a:gd name="connsiteX3" fmla="*/ 3227360 w 3345668"/>
              <a:gd name="connsiteY3" fmla="*/ 1382562 h 1415110"/>
              <a:gd name="connsiteX4" fmla="*/ 3245289 w 3345668"/>
              <a:gd name="connsiteY4" fmla="*/ 1382562 h 1415110"/>
              <a:gd name="connsiteX5" fmla="*/ 3263218 w 3345668"/>
              <a:gd name="connsiteY5" fmla="*/ 1400492 h 14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668" h="1415110">
                <a:moveTo>
                  <a:pt x="0" y="9809"/>
                </a:moveTo>
                <a:cubicBezTo>
                  <a:pt x="173446" y="-12248"/>
                  <a:pt x="318302" y="-8653"/>
                  <a:pt x="600701" y="145433"/>
                </a:cubicBezTo>
                <a:cubicBezTo>
                  <a:pt x="883100" y="299519"/>
                  <a:pt x="1256619" y="728139"/>
                  <a:pt x="1694395" y="934327"/>
                </a:cubicBezTo>
                <a:cubicBezTo>
                  <a:pt x="2132172" y="1140515"/>
                  <a:pt x="2968878" y="1307856"/>
                  <a:pt x="3227360" y="1382562"/>
                </a:cubicBezTo>
                <a:cubicBezTo>
                  <a:pt x="3485842" y="1457268"/>
                  <a:pt x="3239313" y="1379574"/>
                  <a:pt x="3245289" y="1382562"/>
                </a:cubicBezTo>
                <a:cubicBezTo>
                  <a:pt x="3251265" y="1385550"/>
                  <a:pt x="3257241" y="1393021"/>
                  <a:pt x="3263218" y="1400492"/>
                </a:cubicBezTo>
              </a:path>
            </a:pathLst>
          </a:cu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3388659" y="4353580"/>
            <a:ext cx="369794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86000" y="1371600"/>
            <a:ext cx="4518956" cy="615553"/>
          </a:xfrm>
          <a:prstGeom prst="rect">
            <a:avLst/>
          </a:prstGeom>
          <a:noFill/>
        </p:spPr>
        <p:txBody>
          <a:bodyPr wrap="square" rtlCol="0">
            <a:spAutoFit/>
          </a:bodyPr>
          <a:lstStyle/>
          <a:p>
            <a:pPr algn="ctr"/>
            <a:r>
              <a:rPr lang="en-US" b="1" dirty="0" smtClean="0">
                <a:solidFill>
                  <a:schemeClr val="tx2"/>
                </a:solidFill>
              </a:rPr>
              <a:t>Hollingsworth-</a:t>
            </a:r>
            <a:r>
              <a:rPr lang="en-US" b="1" dirty="0" err="1" smtClean="0">
                <a:solidFill>
                  <a:schemeClr val="tx2"/>
                </a:solidFill>
              </a:rPr>
              <a:t>Lönnberg</a:t>
            </a:r>
            <a:r>
              <a:rPr lang="en-US" b="1" dirty="0" smtClean="0">
                <a:solidFill>
                  <a:schemeClr val="tx2"/>
                </a:solidFill>
              </a:rPr>
              <a:t> Method</a:t>
            </a:r>
          </a:p>
          <a:p>
            <a:pPr algn="ctr"/>
            <a:r>
              <a:rPr lang="en-US" sz="1200" dirty="0" smtClean="0"/>
              <a:t>(</a:t>
            </a:r>
            <a:r>
              <a:rPr lang="en-US" sz="1600" dirty="0" smtClean="0"/>
              <a:t>Hollingsworth and </a:t>
            </a:r>
            <a:r>
              <a:rPr lang="en-US" sz="1600" dirty="0" err="1" smtClean="0"/>
              <a:t>Lönnberg</a:t>
            </a:r>
            <a:r>
              <a:rPr lang="en-US" sz="1600" dirty="0" smtClean="0"/>
              <a:t>, 1986)</a:t>
            </a:r>
            <a:endParaRPr lang="en-US" sz="1600" dirty="0"/>
          </a:p>
        </p:txBody>
      </p:sp>
      <p:cxnSp>
        <p:nvCxnSpPr>
          <p:cNvPr id="15" name="Straight Arrow Connector 14"/>
          <p:cNvCxnSpPr/>
          <p:nvPr/>
        </p:nvCxnSpPr>
        <p:spPr>
          <a:xfrm flipH="1" flipV="1">
            <a:off x="3388659" y="1983537"/>
            <a:ext cx="17929" cy="2362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Flowchart: Connector 15"/>
          <p:cNvSpPr/>
          <p:nvPr/>
        </p:nvSpPr>
        <p:spPr>
          <a:xfrm>
            <a:off x="3330388" y="2745537"/>
            <a:ext cx="152400" cy="158208"/>
          </a:xfrm>
          <a:prstGeom prst="flowChartConnector">
            <a:avLst/>
          </a:prstGeom>
          <a:solidFill>
            <a:srgbClr val="00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3307976" y="2300894"/>
            <a:ext cx="152400" cy="158208"/>
          </a:xfrm>
          <a:prstGeom prst="flowChartConnector">
            <a:avLst/>
          </a:prstGeom>
          <a:solidFill>
            <a:srgbClr val="00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17845" y="4353580"/>
            <a:ext cx="2963956" cy="584775"/>
          </a:xfrm>
          <a:prstGeom prst="rect">
            <a:avLst/>
          </a:prstGeom>
          <a:noFill/>
        </p:spPr>
        <p:txBody>
          <a:bodyPr wrap="square" rtlCol="0">
            <a:spAutoFit/>
          </a:bodyPr>
          <a:lstStyle/>
          <a:p>
            <a:r>
              <a:rPr lang="en-US" sz="1600" dirty="0" smtClean="0"/>
              <a:t>Innovation </a:t>
            </a:r>
            <a:r>
              <a:rPr lang="en-US" sz="1600" dirty="0" err="1" smtClean="0"/>
              <a:t>covariances</a:t>
            </a:r>
            <a:r>
              <a:rPr lang="en-US" sz="1600" dirty="0" smtClean="0"/>
              <a:t> binned by separation distance</a:t>
            </a:r>
            <a:endParaRPr lang="en-US" sz="1600" dirty="0"/>
          </a:p>
        </p:txBody>
      </p:sp>
      <p:cxnSp>
        <p:nvCxnSpPr>
          <p:cNvPr id="19" name="Straight Arrow Connector 18"/>
          <p:cNvCxnSpPr/>
          <p:nvPr/>
        </p:nvCxnSpPr>
        <p:spPr>
          <a:xfrm>
            <a:off x="3482788" y="4498137"/>
            <a:ext cx="320489"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276600" y="2379998"/>
            <a:ext cx="0" cy="448706"/>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76600" y="2828704"/>
            <a:ext cx="0" cy="1517033"/>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634956" y="2787239"/>
            <a:ext cx="4509043" cy="584775"/>
          </a:xfrm>
          <a:prstGeom prst="rect">
            <a:avLst/>
          </a:prstGeom>
          <a:noFill/>
          <a:ln w="19050">
            <a:noFill/>
          </a:ln>
        </p:spPr>
        <p:txBody>
          <a:bodyPr wrap="square" rtlCol="0">
            <a:spAutoFit/>
          </a:bodyPr>
          <a:lstStyle/>
          <a:p>
            <a:r>
              <a:rPr lang="en-US" sz="1600" b="1" dirty="0" smtClean="0"/>
              <a:t>Extrapolate green curve to zero separation, and compare with innovation variance</a:t>
            </a:r>
            <a:endParaRPr lang="en-US" sz="1600" b="1" dirty="0"/>
          </a:p>
        </p:txBody>
      </p:sp>
      <p:cxnSp>
        <p:nvCxnSpPr>
          <p:cNvPr id="25" name="Straight Arrow Connector 24"/>
          <p:cNvCxnSpPr/>
          <p:nvPr/>
        </p:nvCxnSpPr>
        <p:spPr>
          <a:xfrm flipH="1" flipV="1">
            <a:off x="3482788" y="2828704"/>
            <a:ext cx="1152170" cy="93388"/>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819400" y="1754936"/>
            <a:ext cx="4953000" cy="3121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38200" y="3516868"/>
            <a:ext cx="2402542" cy="369332"/>
          </a:xfrm>
          <a:prstGeom prst="rect">
            <a:avLst/>
          </a:prstGeom>
          <a:noFill/>
        </p:spPr>
        <p:txBody>
          <a:bodyPr wrap="square" rtlCol="0">
            <a:spAutoFit/>
          </a:bodyPr>
          <a:lstStyle/>
          <a:p>
            <a:r>
              <a:rPr lang="en-US" dirty="0" err="1" smtClean="0">
                <a:sym typeface="Symbol"/>
              </a:rPr>
              <a:t>Fcst</a:t>
            </a:r>
            <a:r>
              <a:rPr lang="en-US" dirty="0" smtClean="0">
                <a:sym typeface="Symbol"/>
              </a:rPr>
              <a:t> error variance </a:t>
            </a:r>
            <a:r>
              <a:rPr lang="en-US" i="1" dirty="0" err="1" smtClean="0">
                <a:latin typeface="Times" pitchFamily="18" charset="0"/>
                <a:sym typeface="Symbol"/>
              </a:rPr>
              <a:t>P</a:t>
            </a:r>
            <a:r>
              <a:rPr lang="en-US" i="1" baseline="-25000" dirty="0" err="1" smtClean="0">
                <a:latin typeface="Times" pitchFamily="18" charset="0"/>
                <a:sym typeface="Symbol"/>
              </a:rPr>
              <a:t>ii</a:t>
            </a:r>
            <a:endParaRPr lang="en-US" baseline="30000" dirty="0"/>
          </a:p>
        </p:txBody>
      </p:sp>
      <p:sp>
        <p:nvSpPr>
          <p:cNvPr id="34" name="Rectangle 2"/>
          <p:cNvSpPr txBox="1">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2800" b="1" i="1" dirty="0" smtClean="0">
                <a:solidFill>
                  <a:schemeClr val="folHlink"/>
                </a:solidFill>
              </a:rPr>
              <a:t>Static forecast error </a:t>
            </a:r>
            <a:r>
              <a:rPr lang="en-US" sz="2800" b="1" i="1" dirty="0" err="1" smtClean="0">
                <a:solidFill>
                  <a:schemeClr val="folHlink"/>
                </a:solidFill>
              </a:rPr>
              <a:t>covariances</a:t>
            </a:r>
            <a:r>
              <a:rPr lang="en-US" sz="2800" b="1" i="1" dirty="0" smtClean="0">
                <a:solidFill>
                  <a:schemeClr val="folHlink"/>
                </a:solidFill>
              </a:rPr>
              <a:t> from innovations</a:t>
            </a:r>
          </a:p>
        </p:txBody>
      </p:sp>
      <p:sp>
        <p:nvSpPr>
          <p:cNvPr id="35" name="TextBox 34"/>
          <p:cNvSpPr txBox="1"/>
          <p:nvPr/>
        </p:nvSpPr>
        <p:spPr>
          <a:xfrm>
            <a:off x="228600" y="2286000"/>
            <a:ext cx="2971800" cy="923330"/>
          </a:xfrm>
          <a:prstGeom prst="rect">
            <a:avLst/>
          </a:prstGeom>
          <a:noFill/>
        </p:spPr>
        <p:txBody>
          <a:bodyPr wrap="square" rtlCol="0">
            <a:spAutoFit/>
          </a:bodyPr>
          <a:lstStyle/>
          <a:p>
            <a:pPr algn="r"/>
            <a:r>
              <a:rPr lang="en-US" dirty="0">
                <a:sym typeface="Symbol"/>
              </a:rPr>
              <a:t>Ob error variance </a:t>
            </a:r>
            <a:r>
              <a:rPr lang="en-US" i="1" dirty="0" err="1">
                <a:latin typeface="Times" pitchFamily="18" charset="0"/>
                <a:sym typeface="Symbol"/>
              </a:rPr>
              <a:t>R</a:t>
            </a:r>
            <a:r>
              <a:rPr lang="en-US" i="1" baseline="-25000" dirty="0" err="1">
                <a:latin typeface="Times" pitchFamily="18" charset="0"/>
                <a:sym typeface="Symbol"/>
              </a:rPr>
              <a:t>ii</a:t>
            </a:r>
            <a:endParaRPr lang="en-US" i="1" baseline="-25000" dirty="0">
              <a:latin typeface="Times" pitchFamily="18" charset="0"/>
              <a:sym typeface="Symbol"/>
            </a:endParaRPr>
          </a:p>
          <a:p>
            <a:pPr algn="r"/>
            <a:r>
              <a:rPr lang="en-US" dirty="0" smtClean="0"/>
              <a:t>Includes uncorrelated error of representation</a:t>
            </a:r>
            <a:endParaRPr lang="en-US" dirty="0"/>
          </a:p>
        </p:txBody>
      </p:sp>
      <p:grpSp>
        <p:nvGrpSpPr>
          <p:cNvPr id="48" name="Group 47"/>
          <p:cNvGrpSpPr/>
          <p:nvPr/>
        </p:nvGrpSpPr>
        <p:grpSpPr>
          <a:xfrm>
            <a:off x="76200" y="4572000"/>
            <a:ext cx="8991600" cy="2209800"/>
            <a:chOff x="228600" y="4572000"/>
            <a:chExt cx="8991600" cy="2209800"/>
          </a:xfrm>
        </p:grpSpPr>
        <p:grpSp>
          <p:nvGrpSpPr>
            <p:cNvPr id="46" name="Group 45"/>
            <p:cNvGrpSpPr/>
            <p:nvPr/>
          </p:nvGrpSpPr>
          <p:grpSpPr>
            <a:xfrm>
              <a:off x="228600" y="4572000"/>
              <a:ext cx="8991600" cy="2209800"/>
              <a:chOff x="228600" y="4724400"/>
              <a:chExt cx="8991600" cy="2209800"/>
            </a:xfrm>
          </p:grpSpPr>
          <p:sp>
            <p:nvSpPr>
              <p:cNvPr id="45" name="Rectangle 44"/>
              <p:cNvSpPr/>
              <p:nvPr/>
            </p:nvSpPr>
            <p:spPr>
              <a:xfrm>
                <a:off x="228600" y="4724400"/>
                <a:ext cx="8991600" cy="2209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7887" y="4799093"/>
                <a:ext cx="2281514" cy="615553"/>
              </a:xfrm>
              <a:prstGeom prst="rect">
                <a:avLst/>
              </a:prstGeom>
              <a:noFill/>
            </p:spPr>
            <p:txBody>
              <a:bodyPr wrap="square" rtlCol="0">
                <a:spAutoFit/>
              </a:bodyPr>
              <a:lstStyle/>
              <a:p>
                <a:pPr algn="ctr"/>
                <a:r>
                  <a:rPr lang="en-US" b="1" dirty="0" err="1" smtClean="0">
                    <a:solidFill>
                      <a:schemeClr val="bg1"/>
                    </a:solidFill>
                  </a:rPr>
                  <a:t>Desroziers</a:t>
                </a:r>
                <a:r>
                  <a:rPr lang="en-US" b="1" dirty="0" smtClean="0">
                    <a:solidFill>
                      <a:schemeClr val="bg1"/>
                    </a:solidFill>
                  </a:rPr>
                  <a:t>’ Method</a:t>
                </a:r>
              </a:p>
              <a:p>
                <a:pPr algn="ctr"/>
                <a:r>
                  <a:rPr lang="en-US" sz="1200" dirty="0" smtClean="0">
                    <a:solidFill>
                      <a:schemeClr val="bg1"/>
                    </a:solidFill>
                  </a:rPr>
                  <a:t>(</a:t>
                </a:r>
                <a:r>
                  <a:rPr lang="en-US" sz="1200" dirty="0" err="1">
                    <a:solidFill>
                      <a:schemeClr val="bg1"/>
                    </a:solidFill>
                  </a:rPr>
                  <a:t>Desroziers</a:t>
                </a:r>
                <a:r>
                  <a:rPr lang="en-US" sz="1200" dirty="0">
                    <a:solidFill>
                      <a:schemeClr val="bg1"/>
                    </a:solidFill>
                  </a:rPr>
                  <a:t> </a:t>
                </a:r>
                <a:r>
                  <a:rPr lang="en-US" sz="1200" i="1" dirty="0">
                    <a:solidFill>
                      <a:schemeClr val="bg1"/>
                    </a:solidFill>
                  </a:rPr>
                  <a:t>et al</a:t>
                </a:r>
                <a:r>
                  <a:rPr lang="en-US" sz="1200" dirty="0">
                    <a:solidFill>
                      <a:schemeClr val="bg1"/>
                    </a:solidFill>
                  </a:rPr>
                  <a:t> 2005</a:t>
                </a:r>
                <a:r>
                  <a:rPr lang="en-US" sz="1200" dirty="0" smtClean="0">
                    <a:solidFill>
                      <a:schemeClr val="bg1"/>
                    </a:solidFill>
                  </a:rPr>
                  <a:t>)</a:t>
                </a:r>
                <a:r>
                  <a:rPr lang="en-US" sz="1600" dirty="0" smtClean="0">
                    <a:solidFill>
                      <a:schemeClr val="bg1"/>
                    </a:solidFill>
                  </a:rPr>
                  <a:t>  </a:t>
                </a:r>
                <a:endParaRPr lang="en-US" sz="1600" dirty="0">
                  <a:solidFill>
                    <a:schemeClr val="bg1"/>
                  </a:solidFill>
                </a:endParaRPr>
              </a:p>
            </p:txBody>
          </p:sp>
          <p:grpSp>
            <p:nvGrpSpPr>
              <p:cNvPr id="38" name="Group 37"/>
              <p:cNvGrpSpPr/>
              <p:nvPr/>
            </p:nvGrpSpPr>
            <p:grpSpPr>
              <a:xfrm>
                <a:off x="5107638" y="4799093"/>
                <a:ext cx="2359962" cy="2031325"/>
                <a:chOff x="4495800" y="4646693"/>
                <a:chExt cx="2359962" cy="2031325"/>
              </a:xfrm>
            </p:grpSpPr>
            <p:sp>
              <p:nvSpPr>
                <p:cNvPr id="39" name="TextBox 38"/>
                <p:cNvSpPr txBox="1"/>
                <p:nvPr/>
              </p:nvSpPr>
              <p:spPr>
                <a:xfrm>
                  <a:off x="4495800" y="4646693"/>
                  <a:ext cx="2359962" cy="2031325"/>
                </a:xfrm>
                <a:prstGeom prst="rect">
                  <a:avLst/>
                </a:prstGeom>
                <a:noFill/>
                <a:ln w="25400">
                  <a:solidFill>
                    <a:srgbClr val="2B1AA6"/>
                  </a:solidFill>
                </a:ln>
              </p:spPr>
              <p:txBody>
                <a:bodyPr wrap="square" rtlCol="0">
                  <a:spAutoFit/>
                </a:bodyPr>
                <a:lstStyle/>
                <a:p>
                  <a:endPar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0" name="Object 39"/>
                <p:cNvGraphicFramePr>
                  <a:graphicFrameLocks noChangeAspect="1"/>
                </p:cNvGraphicFramePr>
                <p:nvPr>
                  <p:extLst>
                    <p:ext uri="{D42A27DB-BD31-4B8C-83A1-F6EECF244321}">
                      <p14:modId xmlns:p14="http://schemas.microsoft.com/office/powerpoint/2010/main" xmlns="" val="1983927790"/>
                    </p:ext>
                  </p:extLst>
                </p:nvPr>
              </p:nvGraphicFramePr>
              <p:xfrm>
                <a:off x="4652963" y="4727575"/>
                <a:ext cx="1371600" cy="558800"/>
              </p:xfrm>
              <a:graphic>
                <a:graphicData uri="http://schemas.openxmlformats.org/presentationml/2006/ole">
                  <p:oleObj spid="_x0000_s108612" name="Equation" r:id="rId3" imgW="1371600" imgH="558720" progId="">
                    <p:embed/>
                  </p:oleObj>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xmlns="" val="464945208"/>
                    </p:ext>
                  </p:extLst>
                </p:nvPr>
              </p:nvGraphicFramePr>
              <p:xfrm>
                <a:off x="4640263" y="5930900"/>
                <a:ext cx="2082800" cy="558800"/>
              </p:xfrm>
              <a:graphic>
                <a:graphicData uri="http://schemas.openxmlformats.org/presentationml/2006/ole">
                  <p:oleObj spid="_x0000_s108613" name="Equation" r:id="rId4" imgW="2082600" imgH="558720" progId="">
                    <p:embed/>
                  </p:oleObj>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xmlns="" val="1860758727"/>
                    </p:ext>
                  </p:extLst>
                </p:nvPr>
              </p:nvGraphicFramePr>
              <p:xfrm>
                <a:off x="4638675" y="5321300"/>
                <a:ext cx="1765300" cy="558800"/>
              </p:xfrm>
              <a:graphic>
                <a:graphicData uri="http://schemas.openxmlformats.org/presentationml/2006/ole">
                  <p:oleObj spid="_x0000_s108614" name="Equation" r:id="rId5" imgW="1765080" imgH="558720" progId="">
                    <p:embed/>
                  </p:oleObj>
                </a:graphicData>
              </a:graphic>
            </p:graphicFrame>
          </p:grpSp>
          <p:sp>
            <p:nvSpPr>
              <p:cNvPr id="43" name="TextBox 42"/>
              <p:cNvSpPr txBox="1"/>
              <p:nvPr/>
            </p:nvSpPr>
            <p:spPr>
              <a:xfrm>
                <a:off x="537887" y="5414646"/>
                <a:ext cx="4491313" cy="1077218"/>
              </a:xfrm>
              <a:prstGeom prst="rect">
                <a:avLst/>
              </a:prstGeom>
              <a:noFill/>
            </p:spPr>
            <p:txBody>
              <a:bodyPr wrap="square" rtlCol="0">
                <a:spAutoFit/>
              </a:bodyPr>
              <a:lstStyle/>
              <a:p>
                <a:r>
                  <a:rPr lang="en-US" sz="1600" dirty="0" smtClean="0">
                    <a:solidFill>
                      <a:schemeClr val="bg1"/>
                    </a:solidFill>
                  </a:rPr>
                  <a:t>From O-F, O-A, and A-F statistics, the observation error covariance matrix R, the </a:t>
                </a:r>
                <a:r>
                  <a:rPr lang="en-US" sz="1600" dirty="0" err="1" smtClean="0">
                    <a:solidFill>
                      <a:schemeClr val="bg1"/>
                    </a:solidFill>
                  </a:rPr>
                  <a:t>representer</a:t>
                </a:r>
                <a:r>
                  <a:rPr lang="en-US" sz="1600" dirty="0" smtClean="0">
                    <a:solidFill>
                      <a:schemeClr val="bg1"/>
                    </a:solidFill>
                  </a:rPr>
                  <a:t> HBH</a:t>
                </a:r>
                <a:r>
                  <a:rPr lang="en-US" sz="1600" baseline="30000" dirty="0" smtClean="0">
                    <a:solidFill>
                      <a:schemeClr val="bg1"/>
                    </a:solidFill>
                  </a:rPr>
                  <a:t>T</a:t>
                </a:r>
                <a:r>
                  <a:rPr lang="en-US" sz="1600" dirty="0" smtClean="0">
                    <a:solidFill>
                      <a:schemeClr val="bg1"/>
                    </a:solidFill>
                  </a:rPr>
                  <a:t>, and their sum can be diagnosed</a:t>
                </a:r>
                <a:endParaRPr lang="en-US" sz="1600" dirty="0">
                  <a:solidFill>
                    <a:schemeClr val="bg1"/>
                  </a:solidFill>
                </a:endParaRPr>
              </a:p>
            </p:txBody>
          </p:sp>
        </p:grpSp>
        <p:cxnSp>
          <p:nvCxnSpPr>
            <p:cNvPr id="44" name="Straight Arrow Connector 43"/>
            <p:cNvCxnSpPr/>
            <p:nvPr/>
          </p:nvCxnSpPr>
          <p:spPr>
            <a:xfrm>
              <a:off x="2792010" y="5029200"/>
              <a:ext cx="2289835" cy="385446"/>
            </a:xfrm>
            <a:prstGeom prst="straightConnector1">
              <a:avLst/>
            </a:prstGeom>
            <a:ln w="31750">
              <a:solidFill>
                <a:srgbClr val="2B1AA6"/>
              </a:solidFill>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0" y="1334869"/>
            <a:ext cx="9143999" cy="646331"/>
          </a:xfrm>
          <a:prstGeom prst="rect">
            <a:avLst/>
          </a:prstGeom>
          <a:solidFill>
            <a:srgbClr val="FFFF00"/>
          </a:solidFill>
        </p:spPr>
        <p:txBody>
          <a:bodyPr wrap="square" rtlCol="0">
            <a:spAutoFit/>
          </a:bodyPr>
          <a:lstStyle/>
          <a:p>
            <a:pPr algn="ctr"/>
            <a:r>
              <a:rPr lang="en-US" dirty="0" smtClean="0">
                <a:solidFill>
                  <a:schemeClr val="bg1"/>
                </a:solidFill>
              </a:rPr>
              <a:t>An attractive property of the HL method is that its estimates are entirely independent of the estimates of </a:t>
            </a:r>
            <a:r>
              <a:rPr lang="en-US" i="1" dirty="0" smtClean="0">
                <a:solidFill>
                  <a:schemeClr val="bg1"/>
                </a:solidFill>
              </a:rPr>
              <a:t>P </a:t>
            </a:r>
            <a:r>
              <a:rPr lang="en-US" dirty="0" smtClean="0">
                <a:solidFill>
                  <a:schemeClr val="bg1"/>
                </a:solidFill>
              </a:rPr>
              <a:t>and </a:t>
            </a:r>
            <a:r>
              <a:rPr lang="en-US" i="1" dirty="0" smtClean="0">
                <a:solidFill>
                  <a:schemeClr val="bg1"/>
                </a:solidFill>
              </a:rPr>
              <a:t>R </a:t>
            </a:r>
            <a:r>
              <a:rPr lang="en-US" dirty="0" smtClean="0">
                <a:solidFill>
                  <a:schemeClr val="bg1"/>
                </a:solidFill>
              </a:rPr>
              <a:t>that are used in the data assimilation scheme.</a:t>
            </a:r>
            <a:endParaRPr lang="en-US" dirty="0">
              <a:solidFill>
                <a:schemeClr val="bg1"/>
              </a:solidFill>
            </a:endParaRPr>
          </a:p>
        </p:txBody>
      </p:sp>
      <p:sp>
        <p:nvSpPr>
          <p:cNvPr id="49" name="TextBox 48"/>
          <p:cNvSpPr txBox="1"/>
          <p:nvPr/>
        </p:nvSpPr>
        <p:spPr>
          <a:xfrm>
            <a:off x="0" y="4114800"/>
            <a:ext cx="9143999" cy="646331"/>
          </a:xfrm>
          <a:prstGeom prst="rect">
            <a:avLst/>
          </a:prstGeom>
          <a:solidFill>
            <a:srgbClr val="FFFF00"/>
          </a:solidFill>
        </p:spPr>
        <p:txBody>
          <a:bodyPr wrap="square" rtlCol="0">
            <a:spAutoFit/>
          </a:bodyPr>
          <a:lstStyle/>
          <a:p>
            <a:pPr algn="ctr"/>
            <a:r>
              <a:rPr lang="en-US" dirty="0" err="1" smtClean="0">
                <a:solidFill>
                  <a:schemeClr val="bg1"/>
                </a:solidFill>
              </a:rPr>
              <a:t>Desrozier’s</a:t>
            </a:r>
            <a:r>
              <a:rPr lang="en-US" dirty="0" smtClean="0">
                <a:solidFill>
                  <a:schemeClr val="bg1"/>
                </a:solidFill>
              </a:rPr>
              <a:t> method depends on differences between analyses and observations. These differences are entirely dependent on the assumptions made in the DA scheme.</a:t>
            </a:r>
            <a:endParaRPr lang="en-US" dirty="0">
              <a:solidFill>
                <a:schemeClr val="bg1"/>
              </a:solidFill>
            </a:endParaRPr>
          </a:p>
        </p:txBody>
      </p:sp>
    </p:spTree>
    <p:extLst>
      <p:ext uri="{BB962C8B-B14F-4D97-AF65-F5344CB8AC3E}">
        <p14:creationId xmlns:p14="http://schemas.microsoft.com/office/powerpoint/2010/main" xmlns="" val="170464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alk8a"/>
          <p:cNvPicPr>
            <a:picLocks noChangeAspect="1" noChangeArrowheads="1"/>
          </p:cNvPicPr>
          <p:nvPr/>
        </p:nvPicPr>
        <p:blipFill>
          <a:blip r:embed="rId3" cstate="print">
            <a:extLst>
              <a:ext uri="{28A0092B-C50C-407E-A947-70E740481C1C}">
                <a14:useLocalDpi xmlns:a14="http://schemas.microsoft.com/office/drawing/2010/main" xmlns="" val="0"/>
              </a:ext>
            </a:extLst>
          </a:blip>
          <a:srcRect l="1915" t="5449" b="1930"/>
          <a:stretch>
            <a:fillRect/>
          </a:stretch>
        </p:blipFill>
        <p:spPr bwMode="auto">
          <a:xfrm>
            <a:off x="4876800" y="1066800"/>
            <a:ext cx="3657600" cy="2590800"/>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descr="talk9b"/>
          <p:cNvPicPr>
            <a:picLocks noChangeAspect="1" noChangeArrowheads="1"/>
          </p:cNvPicPr>
          <p:nvPr/>
        </p:nvPicPr>
        <p:blipFill>
          <a:blip r:embed="rId4" cstate="print">
            <a:extLst>
              <a:ext uri="{28A0092B-C50C-407E-A947-70E740481C1C}">
                <a14:useLocalDpi xmlns:a14="http://schemas.microsoft.com/office/drawing/2010/main" xmlns="" val="0"/>
              </a:ext>
            </a:extLst>
          </a:blip>
          <a:srcRect t="5449" r="3960" b="1930"/>
          <a:stretch>
            <a:fillRect/>
          </a:stretch>
        </p:blipFill>
        <p:spPr bwMode="auto">
          <a:xfrm>
            <a:off x="4800600" y="3629025"/>
            <a:ext cx="3581400"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9220" name="Text Box 4"/>
          <p:cNvSpPr txBox="1">
            <a:spLocks noChangeArrowheads="1"/>
          </p:cNvSpPr>
          <p:nvPr/>
        </p:nvSpPr>
        <p:spPr bwMode="auto">
          <a:xfrm>
            <a:off x="0" y="6400800"/>
            <a:ext cx="9144000" cy="457200"/>
          </a:xfrm>
          <a:prstGeom prst="rect">
            <a:avLst/>
          </a:prstGeom>
          <a:solidFill>
            <a:srgbClr val="0000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dirty="0">
                <a:latin typeface="Times New Roman" pitchFamily="18" charset="0"/>
              </a:rPr>
              <a:t>F</a:t>
            </a:r>
            <a:r>
              <a:rPr lang="en-US" sz="2400" dirty="0" smtClean="0">
                <a:latin typeface="Times New Roman" pitchFamily="18" charset="0"/>
              </a:rPr>
              <a:t>ixed </a:t>
            </a:r>
            <a:r>
              <a:rPr lang="en-US" sz="2400" dirty="0">
                <a:latin typeface="Times New Roman" pitchFamily="18" charset="0"/>
              </a:rPr>
              <a:t>localization functions limit ensemble-based 4D DA</a:t>
            </a:r>
          </a:p>
        </p:txBody>
      </p:sp>
      <p:sp>
        <p:nvSpPr>
          <p:cNvPr id="9221" name="Text Box 5"/>
          <p:cNvSpPr txBox="1">
            <a:spLocks noChangeArrowheads="1"/>
          </p:cNvSpPr>
          <p:nvPr/>
        </p:nvSpPr>
        <p:spPr bwMode="auto">
          <a:xfrm>
            <a:off x="5497513" y="1096963"/>
            <a:ext cx="25701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Stable flow error correlations</a:t>
            </a:r>
          </a:p>
        </p:txBody>
      </p:sp>
      <p:sp>
        <p:nvSpPr>
          <p:cNvPr id="9222" name="Text Box 6"/>
          <p:cNvSpPr txBox="1">
            <a:spLocks noChangeArrowheads="1"/>
          </p:cNvSpPr>
          <p:nvPr/>
        </p:nvSpPr>
        <p:spPr bwMode="auto">
          <a:xfrm>
            <a:off x="8394700" y="3354388"/>
            <a:ext cx="4445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dirty="0">
                <a:latin typeface="Times New Roman" pitchFamily="18" charset="0"/>
              </a:rPr>
              <a:t>km</a:t>
            </a:r>
          </a:p>
        </p:txBody>
      </p:sp>
      <p:sp>
        <p:nvSpPr>
          <p:cNvPr id="9223" name="Text Box 7"/>
          <p:cNvSpPr txBox="1">
            <a:spLocks noChangeArrowheads="1"/>
          </p:cNvSpPr>
          <p:nvPr/>
        </p:nvSpPr>
        <p:spPr bwMode="auto">
          <a:xfrm>
            <a:off x="8394700" y="5900738"/>
            <a:ext cx="4445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dirty="0">
                <a:latin typeface="Times New Roman" pitchFamily="18" charset="0"/>
              </a:rPr>
              <a:t>km</a:t>
            </a:r>
          </a:p>
        </p:txBody>
      </p:sp>
      <p:sp>
        <p:nvSpPr>
          <p:cNvPr id="9224" name="Text Box 8"/>
          <p:cNvSpPr txBox="1">
            <a:spLocks noChangeArrowheads="1"/>
          </p:cNvSpPr>
          <p:nvPr/>
        </p:nvSpPr>
        <p:spPr bwMode="auto">
          <a:xfrm>
            <a:off x="5359400" y="3657600"/>
            <a:ext cx="27860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Unstable flow error correlations</a:t>
            </a:r>
          </a:p>
        </p:txBody>
      </p:sp>
      <p:sp>
        <p:nvSpPr>
          <p:cNvPr id="9225" name="Rectangle 9"/>
          <p:cNvSpPr>
            <a:spLocks noChangeArrowheads="1"/>
          </p:cNvSpPr>
          <p:nvPr/>
        </p:nvSpPr>
        <p:spPr bwMode="auto">
          <a:xfrm>
            <a:off x="0" y="1600200"/>
            <a:ext cx="475615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endParaRPr lang="en-US" sz="2400"/>
          </a:p>
          <a:p>
            <a:pPr marL="342900" indent="-342900">
              <a:lnSpc>
                <a:spcPct val="90000"/>
              </a:lnSpc>
              <a:spcBef>
                <a:spcPct val="20000"/>
              </a:spcBef>
              <a:buFontTx/>
              <a:buChar char="•"/>
            </a:pPr>
            <a:r>
              <a:rPr lang="en-US" sz="2400">
                <a:latin typeface="Times New Roman" pitchFamily="18" charset="0"/>
              </a:rPr>
              <a:t>Current ensemble localization functions poorly represent propagating</a:t>
            </a:r>
            <a:r>
              <a:rPr lang="en-US" sz="2400" b="1">
                <a:latin typeface="Times New Roman" pitchFamily="18" charset="0"/>
              </a:rPr>
              <a:t> </a:t>
            </a:r>
            <a:r>
              <a:rPr lang="en-US" sz="2400">
                <a:latin typeface="Times New Roman" pitchFamily="18" charset="0"/>
              </a:rPr>
              <a:t>error correlations.</a:t>
            </a:r>
          </a:p>
          <a:p>
            <a:pPr marL="342900" indent="-342900">
              <a:lnSpc>
                <a:spcPct val="90000"/>
              </a:lnSpc>
              <a:spcBef>
                <a:spcPct val="20000"/>
              </a:spcBef>
              <a:buFontTx/>
              <a:buChar char="•"/>
            </a:pPr>
            <a:endParaRPr lang="en-US" sz="2400" b="1">
              <a:solidFill>
                <a:schemeClr val="accent2"/>
              </a:solidFill>
              <a:latin typeface="Times New Roman" pitchFamily="18" charset="0"/>
            </a:endParaRPr>
          </a:p>
        </p:txBody>
      </p:sp>
      <p:sp>
        <p:nvSpPr>
          <p:cNvPr id="9226" name="Text Box 10"/>
          <p:cNvSpPr txBox="1">
            <a:spLocks noChangeArrowheads="1"/>
          </p:cNvSpPr>
          <p:nvPr/>
        </p:nvSpPr>
        <p:spPr bwMode="auto">
          <a:xfrm>
            <a:off x="5384800" y="1524000"/>
            <a:ext cx="558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t = 0</a:t>
            </a:r>
          </a:p>
        </p:txBody>
      </p:sp>
      <p:sp>
        <p:nvSpPr>
          <p:cNvPr id="9227" name="Text Box 11"/>
          <p:cNvSpPr txBox="1">
            <a:spLocks noChangeArrowheads="1"/>
          </p:cNvSpPr>
          <p:nvPr/>
        </p:nvSpPr>
        <p:spPr bwMode="auto">
          <a:xfrm>
            <a:off x="5461000" y="4267200"/>
            <a:ext cx="558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t = 0</a:t>
            </a:r>
          </a:p>
        </p:txBody>
      </p:sp>
      <p:sp>
        <p:nvSpPr>
          <p:cNvPr id="9228" name="Rectangle 12"/>
          <p:cNvSpPr>
            <a:spLocks noChangeArrowheads="1"/>
          </p:cNvSpPr>
          <p:nvPr/>
        </p:nvSpPr>
        <p:spPr bwMode="auto">
          <a:xfrm>
            <a:off x="0" y="166688"/>
            <a:ext cx="9144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b="1" dirty="0">
                <a:solidFill>
                  <a:srgbClr val="FFFF00"/>
                </a:solidFill>
                <a:latin typeface="Times New Roman" pitchFamily="18" charset="0"/>
              </a:rPr>
              <a:t>Small Ensembles and Spurious Correlations</a:t>
            </a:r>
          </a:p>
        </p:txBody>
      </p:sp>
      <p:sp>
        <p:nvSpPr>
          <p:cNvPr id="9229" name="Line 13"/>
          <p:cNvSpPr>
            <a:spLocks noChangeShapeType="1"/>
          </p:cNvSpPr>
          <p:nvPr/>
        </p:nvSpPr>
        <p:spPr bwMode="auto">
          <a:xfrm>
            <a:off x="0" y="685800"/>
            <a:ext cx="914400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32234725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50</a:t>
            </a:fld>
            <a:endParaRPr lang="en-US"/>
          </a:p>
        </p:txBody>
      </p:sp>
      <p:pic>
        <p:nvPicPr>
          <p:cNvPr id="9421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81100"/>
            <a:ext cx="7134225" cy="529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421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438900"/>
            <a:ext cx="7543800" cy="41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7162800" y="3072254"/>
            <a:ext cx="2133918" cy="646331"/>
          </a:xfrm>
          <a:prstGeom prst="rect">
            <a:avLst/>
          </a:prstGeom>
          <a:noFill/>
        </p:spPr>
        <p:txBody>
          <a:bodyPr wrap="none" rtlCol="0">
            <a:spAutoFit/>
          </a:bodyPr>
          <a:lstStyle/>
          <a:p>
            <a:r>
              <a:rPr lang="en-US" dirty="0" smtClean="0"/>
              <a:t>Bauer et al., 2006, </a:t>
            </a:r>
          </a:p>
          <a:p>
            <a:r>
              <a:rPr lang="en-US" dirty="0" smtClean="0"/>
              <a:t>QJRMS</a:t>
            </a:r>
            <a:endParaRPr lang="en-US" dirty="0"/>
          </a:p>
        </p:txBody>
      </p:sp>
      <p:sp>
        <p:nvSpPr>
          <p:cNvPr id="9" name="Rectangle 2"/>
          <p:cNvSpPr txBox="1">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2800" b="1" i="1" dirty="0" smtClean="0">
                <a:solidFill>
                  <a:schemeClr val="folHlink"/>
                </a:solidFill>
              </a:rPr>
              <a:t>Static forecast error </a:t>
            </a:r>
            <a:r>
              <a:rPr lang="en-US" sz="2800" b="1" i="1" dirty="0" err="1" smtClean="0">
                <a:solidFill>
                  <a:schemeClr val="folHlink"/>
                </a:solidFill>
              </a:rPr>
              <a:t>covariances</a:t>
            </a:r>
            <a:r>
              <a:rPr lang="en-US" sz="2800" b="1" i="1" dirty="0" smtClean="0">
                <a:solidFill>
                  <a:schemeClr val="folHlink"/>
                </a:solidFill>
              </a:rPr>
              <a:t> from innovations</a:t>
            </a:r>
          </a:p>
        </p:txBody>
      </p:sp>
    </p:spTree>
    <p:extLst>
      <p:ext uri="{BB962C8B-B14F-4D97-AF65-F5344CB8AC3E}">
        <p14:creationId xmlns:p14="http://schemas.microsoft.com/office/powerpoint/2010/main" xmlns="" val="23192023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51</a:t>
            </a:fld>
            <a:endParaRPr lang="en-US"/>
          </a:p>
        </p:txBody>
      </p:sp>
      <p:pic>
        <p:nvPicPr>
          <p:cNvPr id="901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531" y="76200"/>
            <a:ext cx="9106469" cy="6783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172200" y="5257800"/>
            <a:ext cx="1851789" cy="369332"/>
          </a:xfrm>
          <a:prstGeom prst="rect">
            <a:avLst/>
          </a:prstGeom>
          <a:noFill/>
        </p:spPr>
        <p:txBody>
          <a:bodyPr wrap="none" rtlCol="0">
            <a:spAutoFit/>
          </a:bodyPr>
          <a:lstStyle/>
          <a:p>
            <a:r>
              <a:rPr lang="en-US" dirty="0" smtClean="0">
                <a:solidFill>
                  <a:schemeClr val="bg1"/>
                </a:solidFill>
              </a:rPr>
              <a:t>C/O Mike Fisher</a:t>
            </a:r>
            <a:endParaRPr lang="en-US" dirty="0">
              <a:solidFill>
                <a:schemeClr val="bg1"/>
              </a:solidFill>
            </a:endParaRPr>
          </a:p>
        </p:txBody>
      </p:sp>
      <p:sp>
        <p:nvSpPr>
          <p:cNvPr id="6" name="Rectangle 5"/>
          <p:cNvSpPr/>
          <p:nvPr/>
        </p:nvSpPr>
        <p:spPr>
          <a:xfrm>
            <a:off x="5867400" y="6477000"/>
            <a:ext cx="762000" cy="1524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7531" y="1066800"/>
            <a:ext cx="9106469" cy="830997"/>
          </a:xfrm>
          <a:prstGeom prst="rect">
            <a:avLst/>
          </a:prstGeom>
          <a:solidFill>
            <a:srgbClr val="FFFF00"/>
          </a:solidFill>
        </p:spPr>
        <p:txBody>
          <a:bodyPr wrap="square" rtlCol="0">
            <a:spAutoFit/>
          </a:bodyPr>
          <a:lstStyle/>
          <a:p>
            <a:pPr algn="ctr"/>
            <a:r>
              <a:rPr lang="en-US" sz="2400" dirty="0" smtClean="0">
                <a:solidFill>
                  <a:schemeClr val="bg1"/>
                </a:solidFill>
              </a:rPr>
              <a:t>Why does the correlation function for the AIREP data look qualitatively different to that from  the SSMI radiances?</a:t>
            </a:r>
            <a:endParaRPr lang="en-US" sz="2400" dirty="0">
              <a:solidFill>
                <a:schemeClr val="bg1"/>
              </a:solidFill>
            </a:endParaRPr>
          </a:p>
        </p:txBody>
      </p:sp>
    </p:spTree>
    <p:extLst>
      <p:ext uri="{BB962C8B-B14F-4D97-AF65-F5344CB8AC3E}">
        <p14:creationId xmlns:p14="http://schemas.microsoft.com/office/powerpoint/2010/main" xmlns="" val="65312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r>
              <a:rPr lang="en-US" sz="2400" dirty="0" smtClean="0"/>
              <a:t>Pros</a:t>
            </a:r>
          </a:p>
          <a:p>
            <a:pPr lvl="1"/>
            <a:r>
              <a:rPr lang="en-US" sz="2400" dirty="0" smtClean="0"/>
              <a:t>Ultimately, observations are our only means to perceive forecast error.</a:t>
            </a:r>
          </a:p>
          <a:p>
            <a:pPr lvl="1"/>
            <a:r>
              <a:rPr lang="en-US" sz="2400" dirty="0" smtClean="0"/>
              <a:t>Innovation based approaches enable both forecast error </a:t>
            </a:r>
            <a:r>
              <a:rPr lang="en-US" sz="2400" dirty="0" err="1" smtClean="0"/>
              <a:t>covariances</a:t>
            </a:r>
            <a:r>
              <a:rPr lang="en-US" sz="2400" dirty="0" smtClean="0"/>
              <a:t> and observation error variances to be simultaneously estimated.</a:t>
            </a:r>
          </a:p>
          <a:p>
            <a:r>
              <a:rPr lang="en-US" sz="2400" dirty="0" smtClean="0"/>
              <a:t>Cons</a:t>
            </a:r>
          </a:p>
          <a:p>
            <a:pPr lvl="1"/>
            <a:r>
              <a:rPr lang="en-US" sz="2400" dirty="0" smtClean="0"/>
              <a:t>Only gives error estimates where there are observations (what about the deep ocean, upper atmosphere, cloud species, </a:t>
            </a:r>
            <a:r>
              <a:rPr lang="en-US" sz="2400" dirty="0" err="1" smtClean="0"/>
              <a:t>etc</a:t>
            </a:r>
            <a:r>
              <a:rPr lang="en-US" sz="2400" dirty="0" smtClean="0"/>
              <a:t>)</a:t>
            </a:r>
          </a:p>
          <a:p>
            <a:pPr lvl="1"/>
            <a:r>
              <a:rPr lang="en-US" sz="2400" dirty="0" smtClean="0"/>
              <a:t>Provides extremely limited information about multi-</a:t>
            </a:r>
            <a:r>
              <a:rPr lang="en-US" sz="2400" dirty="0" err="1" smtClean="0"/>
              <a:t>variate</a:t>
            </a:r>
            <a:r>
              <a:rPr lang="en-US" sz="2400" dirty="0" smtClean="0"/>
              <a:t> balance.</a:t>
            </a:r>
          </a:p>
          <a:p>
            <a:pPr lvl="1"/>
            <a:r>
              <a:rPr lang="en-US" sz="2400" dirty="0" smtClean="0"/>
              <a:t>Limited flow dependent error covariance information.</a:t>
            </a:r>
            <a:endParaRPr lang="en-US" sz="2400" dirty="0"/>
          </a:p>
        </p:txBody>
      </p:sp>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52</a:t>
            </a:fld>
            <a:endParaRPr lang="en-US"/>
          </a:p>
        </p:txBody>
      </p:sp>
      <p:sp>
        <p:nvSpPr>
          <p:cNvPr id="5" name="Rectangle 2"/>
          <p:cNvSpPr txBox="1">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2800" b="1" i="1" dirty="0" smtClean="0">
                <a:solidFill>
                  <a:schemeClr val="folHlink"/>
                </a:solidFill>
              </a:rPr>
              <a:t>Pros and cons of error </a:t>
            </a:r>
            <a:r>
              <a:rPr lang="en-US" sz="2800" b="1" i="1" dirty="0" err="1" smtClean="0">
                <a:solidFill>
                  <a:schemeClr val="folHlink"/>
                </a:solidFill>
              </a:rPr>
              <a:t>covariances</a:t>
            </a:r>
            <a:r>
              <a:rPr lang="en-US" sz="2800" b="1" i="1" dirty="0" smtClean="0">
                <a:solidFill>
                  <a:schemeClr val="folHlink"/>
                </a:solidFill>
              </a:rPr>
              <a:t> from binned innovations</a:t>
            </a:r>
          </a:p>
        </p:txBody>
      </p:sp>
    </p:spTree>
    <p:extLst>
      <p:ext uri="{BB962C8B-B14F-4D97-AF65-F5344CB8AC3E}">
        <p14:creationId xmlns:p14="http://schemas.microsoft.com/office/powerpoint/2010/main" xmlns="" val="16067102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en-US" dirty="0" smtClean="0"/>
              <a:t>Parish and </a:t>
            </a:r>
            <a:r>
              <a:rPr lang="en-US" dirty="0" err="1" smtClean="0"/>
              <a:t>Derber’s</a:t>
            </a:r>
            <a:r>
              <a:rPr lang="en-US" dirty="0" smtClean="0"/>
              <a:t> (1992, MWR)“very crude 1</a:t>
            </a:r>
            <a:r>
              <a:rPr lang="en-US" baseline="30000" dirty="0" smtClean="0"/>
              <a:t>st</a:t>
            </a:r>
            <a:r>
              <a:rPr lang="en-US" dirty="0" smtClean="0"/>
              <a:t> step” using the difference between a 48 </a:t>
            </a:r>
            <a:r>
              <a:rPr lang="en-US" dirty="0" err="1" smtClean="0"/>
              <a:t>hr</a:t>
            </a:r>
            <a:r>
              <a:rPr lang="en-US" dirty="0" smtClean="0"/>
              <a:t> and 24 </a:t>
            </a:r>
            <a:r>
              <a:rPr lang="en-US" dirty="0" err="1" smtClean="0"/>
              <a:t>hr</a:t>
            </a:r>
            <a:r>
              <a:rPr lang="en-US" dirty="0" smtClean="0"/>
              <a:t> </a:t>
            </a:r>
            <a:r>
              <a:rPr lang="en-US" dirty="0" err="1" smtClean="0"/>
              <a:t>fcsts</a:t>
            </a:r>
            <a:r>
              <a:rPr lang="en-US" dirty="0" smtClean="0"/>
              <a:t> valid at the same time as a proxy for 6 </a:t>
            </a:r>
            <a:r>
              <a:rPr lang="en-US" dirty="0" err="1" smtClean="0"/>
              <a:t>hr</a:t>
            </a:r>
            <a:r>
              <a:rPr lang="en-US" dirty="0" smtClean="0"/>
              <a:t> </a:t>
            </a:r>
            <a:r>
              <a:rPr lang="en-US" dirty="0" err="1" smtClean="0"/>
              <a:t>fcst</a:t>
            </a:r>
            <a:r>
              <a:rPr lang="en-US" dirty="0" smtClean="0"/>
              <a:t> error has been widely used. </a:t>
            </a:r>
          </a:p>
          <a:p>
            <a:pPr marL="514350" indent="-514350">
              <a:buFont typeface="+mj-lt"/>
              <a:buAutoNum type="arabicPeriod"/>
            </a:pPr>
            <a:r>
              <a:rPr lang="en-US" dirty="0" err="1" smtClean="0"/>
              <a:t>Oke</a:t>
            </a:r>
            <a:r>
              <a:rPr lang="en-US" dirty="0" smtClean="0"/>
              <a:t> et al. (2008, Ocean </a:t>
            </a:r>
            <a:r>
              <a:rPr lang="en-US" dirty="0" err="1"/>
              <a:t>M</a:t>
            </a:r>
            <a:r>
              <a:rPr lang="en-US" dirty="0" err="1" smtClean="0"/>
              <a:t>odelling</a:t>
            </a:r>
            <a:r>
              <a:rPr lang="en-US" dirty="0" smtClean="0"/>
              <a:t>) use deviations of state about 3 month running average as a proxy for forecast error.</a:t>
            </a:r>
          </a:p>
          <a:p>
            <a:pPr marL="514350" indent="-514350">
              <a:buFont typeface="+mj-lt"/>
              <a:buAutoNum type="arabicPeriod"/>
            </a:pPr>
            <a:r>
              <a:rPr lang="en-US" dirty="0" smtClean="0"/>
              <a:t>Both 1 and 2 can be made to be somewhat consistent with innovations</a:t>
            </a:r>
          </a:p>
          <a:p>
            <a:endParaRPr lang="en-US" dirty="0"/>
          </a:p>
        </p:txBody>
      </p:sp>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53</a:t>
            </a:fld>
            <a:endParaRPr lang="en-US" dirty="0"/>
          </a:p>
        </p:txBody>
      </p:sp>
      <p:sp>
        <p:nvSpPr>
          <p:cNvPr id="5" name="Rectangle 2"/>
          <p:cNvSpPr txBox="1">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2800" b="1" i="1" dirty="0" err="1">
                <a:solidFill>
                  <a:schemeClr val="folHlink"/>
                </a:solidFill>
              </a:rPr>
              <a:t>C</a:t>
            </a:r>
            <a:r>
              <a:rPr lang="en-US" sz="2800" b="1" i="1" dirty="0" err="1" smtClean="0">
                <a:solidFill>
                  <a:schemeClr val="folHlink"/>
                </a:solidFill>
              </a:rPr>
              <a:t>ovariances</a:t>
            </a:r>
            <a:r>
              <a:rPr lang="en-US" sz="2800" b="1" i="1" dirty="0" smtClean="0">
                <a:solidFill>
                  <a:schemeClr val="folHlink"/>
                </a:solidFill>
              </a:rPr>
              <a:t> of proxies of forecast error</a:t>
            </a:r>
          </a:p>
        </p:txBody>
      </p:sp>
      <p:sp>
        <p:nvSpPr>
          <p:cNvPr id="6" name="TextBox 5"/>
          <p:cNvSpPr txBox="1"/>
          <p:nvPr/>
        </p:nvSpPr>
        <p:spPr>
          <a:xfrm>
            <a:off x="0" y="2514600"/>
            <a:ext cx="9067800" cy="523220"/>
          </a:xfrm>
          <a:prstGeom prst="rect">
            <a:avLst/>
          </a:prstGeom>
          <a:solidFill>
            <a:srgbClr val="FFFF00"/>
          </a:solidFill>
        </p:spPr>
        <p:txBody>
          <a:bodyPr wrap="square" rtlCol="0">
            <a:spAutoFit/>
          </a:bodyPr>
          <a:lstStyle/>
          <a:p>
            <a:r>
              <a:rPr lang="en-US" sz="2800" dirty="0" smtClean="0">
                <a:solidFill>
                  <a:schemeClr val="bg1"/>
                </a:solidFill>
              </a:rPr>
              <a:t>How could we produce better proxies of forecast error?</a:t>
            </a:r>
            <a:endParaRPr lang="en-US" sz="2800" dirty="0">
              <a:solidFill>
                <a:schemeClr val="bg1"/>
              </a:solidFill>
            </a:endParaRPr>
          </a:p>
        </p:txBody>
      </p:sp>
    </p:spTree>
    <p:extLst>
      <p:ext uri="{BB962C8B-B14F-4D97-AF65-F5344CB8AC3E}">
        <p14:creationId xmlns:p14="http://schemas.microsoft.com/office/powerpoint/2010/main" xmlns="" val="50938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Forecast error distributions depend on analysis error distributions and model error distributions. </a:t>
            </a:r>
          </a:p>
          <a:p>
            <a:r>
              <a:rPr lang="en-US" dirty="0" smtClean="0"/>
              <a:t>Analysis error distributions depend on the data assimilation scheme used and the location and accuracy of the observations assimilated. </a:t>
            </a:r>
          </a:p>
          <a:p>
            <a:r>
              <a:rPr lang="en-US" dirty="0" smtClean="0"/>
              <a:t>Estimation of these distributions is difficult in practice but there is theory for it.</a:t>
            </a:r>
            <a:endParaRPr lang="en-US" dirty="0"/>
          </a:p>
        </p:txBody>
      </p:sp>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54</a:t>
            </a:fld>
            <a:endParaRPr lang="en-US"/>
          </a:p>
        </p:txBody>
      </p:sp>
      <p:sp>
        <p:nvSpPr>
          <p:cNvPr id="5" name="Rectangle 2"/>
          <p:cNvSpPr txBox="1">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2800" b="1" i="1" dirty="0" err="1">
                <a:solidFill>
                  <a:schemeClr val="folHlink"/>
                </a:solidFill>
              </a:rPr>
              <a:t>C</a:t>
            </a:r>
            <a:r>
              <a:rPr lang="en-US" sz="2800" b="1" i="1" dirty="0" err="1" smtClean="0">
                <a:solidFill>
                  <a:schemeClr val="folHlink"/>
                </a:solidFill>
              </a:rPr>
              <a:t>ovariances</a:t>
            </a:r>
            <a:r>
              <a:rPr lang="en-US" sz="2800" b="1" i="1" dirty="0" smtClean="0">
                <a:solidFill>
                  <a:schemeClr val="folHlink"/>
                </a:solidFill>
              </a:rPr>
              <a:t> of proxies of forecast error</a:t>
            </a:r>
          </a:p>
        </p:txBody>
      </p:sp>
    </p:spTree>
    <p:extLst>
      <p:ext uri="{BB962C8B-B14F-4D97-AF65-F5344CB8AC3E}">
        <p14:creationId xmlns:p14="http://schemas.microsoft.com/office/powerpoint/2010/main" xmlns="" val="34670351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55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1919180142"/>
              </p:ext>
            </p:extLst>
          </p:nvPr>
        </p:nvGraphicFramePr>
        <p:xfrm>
          <a:off x="457200" y="2006600"/>
          <a:ext cx="7643813" cy="3900488"/>
        </p:xfrm>
        <a:graphic>
          <a:graphicData uri="http://schemas.openxmlformats.org/presentationml/2006/ole">
            <p:oleObj spid="_x0000_s89129" name="Equation" r:id="rId3" imgW="4356000" imgH="2222280" progId="">
              <p:embed/>
            </p:oleObj>
          </a:graphicData>
        </a:graphic>
      </p:graphicFrame>
      <p:sp>
        <p:nvSpPr>
          <p:cNvPr id="6" name="Rectangle 2"/>
          <p:cNvSpPr>
            <a:spLocks noGrp="1" noChangeArrowheads="1"/>
          </p:cNvSpPr>
          <p:nvPr>
            <p:ph type="title"/>
          </p:nvPr>
        </p:nvSpPr>
        <p:spPr>
          <a:xfrm>
            <a:off x="457200" y="0"/>
            <a:ext cx="8229600" cy="1143000"/>
          </a:xfrm>
        </p:spPr>
        <p:txBody>
          <a:bodyPr/>
          <a:lstStyle/>
          <a:p>
            <a:pPr eaLnBrk="1" hangingPunct="1"/>
            <a:r>
              <a:rPr lang="en-US" sz="3200" b="1" i="1" dirty="0" smtClean="0">
                <a:solidFill>
                  <a:schemeClr val="folHlink"/>
                </a:solidFill>
              </a:rPr>
              <a:t>The effect of observations on errors,</a:t>
            </a:r>
            <a:br>
              <a:rPr lang="en-US" sz="3200" b="1" i="1" dirty="0" smtClean="0">
                <a:solidFill>
                  <a:schemeClr val="folHlink"/>
                </a:solidFill>
              </a:rPr>
            </a:br>
            <a:r>
              <a:rPr lang="en-US" sz="3200" b="1" i="1" dirty="0" smtClean="0">
                <a:solidFill>
                  <a:schemeClr val="folHlink"/>
                </a:solidFill>
              </a:rPr>
              <a:t>Bayes’ theorem</a:t>
            </a:r>
          </a:p>
        </p:txBody>
      </p:sp>
    </p:spTree>
    <p:extLst>
      <p:ext uri="{BB962C8B-B14F-4D97-AF65-F5344CB8AC3E}">
        <p14:creationId xmlns:p14="http://schemas.microsoft.com/office/powerpoint/2010/main" xmlns="" val="6597043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34925" y="0"/>
            <a:ext cx="8229600" cy="1143000"/>
          </a:xfrm>
        </p:spPr>
        <p:txBody>
          <a:bodyPr/>
          <a:lstStyle/>
          <a:p>
            <a:r>
              <a:rPr lang="en-US" sz="3200" dirty="0" smtClean="0">
                <a:solidFill>
                  <a:srgbClr val="FFFF00"/>
                </a:solidFill>
                <a:ea typeface="ＭＳ Ｐゴシック" pitchFamily="34" charset="-128"/>
              </a:rPr>
              <a:t>Prior </a:t>
            </a:r>
            <a:r>
              <a:rPr lang="en-US" sz="3200" dirty="0" err="1" smtClean="0">
                <a:solidFill>
                  <a:srgbClr val="FFFF00"/>
                </a:solidFill>
                <a:ea typeface="ＭＳ Ｐゴシック" pitchFamily="34" charset="-128"/>
              </a:rPr>
              <a:t>pdf</a:t>
            </a:r>
            <a:r>
              <a:rPr lang="en-US" sz="3200" dirty="0" smtClean="0">
                <a:solidFill>
                  <a:srgbClr val="FFFF00"/>
                </a:solidFill>
                <a:ea typeface="ＭＳ Ｐゴシック" pitchFamily="34" charset="-128"/>
              </a:rPr>
              <a:t> of truth</a:t>
            </a:r>
          </a:p>
        </p:txBody>
      </p:sp>
      <p:graphicFrame>
        <p:nvGraphicFramePr>
          <p:cNvPr id="118787" name="Object 3"/>
          <p:cNvGraphicFramePr>
            <a:graphicFrameLocks noGrp="1" noChangeAspect="1"/>
          </p:cNvGraphicFramePr>
          <p:nvPr>
            <p:ph sz="half" idx="1"/>
          </p:nvPr>
        </p:nvGraphicFramePr>
        <p:xfrm>
          <a:off x="2019300" y="3763963"/>
          <a:ext cx="914400" cy="198437"/>
        </p:xfrm>
        <a:graphic>
          <a:graphicData uri="http://schemas.openxmlformats.org/presentationml/2006/ole">
            <p:oleObj spid="_x0000_s98356" name="Equation" r:id="rId3" imgW="435285" imgH="677109" progId="">
              <p:embed/>
            </p:oleObj>
          </a:graphicData>
        </a:graphic>
      </p:graphicFrame>
      <p:pic>
        <p:nvPicPr>
          <p:cNvPr id="118788" name="Picture 4" descr="prior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468438"/>
            <a:ext cx="7308850" cy="538956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18789" name="Object 5"/>
          <p:cNvGraphicFramePr>
            <a:graphicFrameLocks noChangeAspect="1"/>
          </p:cNvGraphicFramePr>
          <p:nvPr/>
        </p:nvGraphicFramePr>
        <p:xfrm>
          <a:off x="5292725" y="5106988"/>
          <a:ext cx="890588" cy="338137"/>
        </p:xfrm>
        <a:graphic>
          <a:graphicData uri="http://schemas.openxmlformats.org/presentationml/2006/ole">
            <p:oleObj spid="_x0000_s98357" name="Equation" r:id="rId5" imgW="736600" imgH="279400" progId="">
              <p:embed/>
            </p:oleObj>
          </a:graphicData>
        </a:graphic>
      </p:graphicFrame>
      <p:sp>
        <p:nvSpPr>
          <p:cNvPr id="118790" name="Text Box 6"/>
          <p:cNvSpPr txBox="1">
            <a:spLocks noChangeArrowheads="1"/>
          </p:cNvSpPr>
          <p:nvPr/>
        </p:nvSpPr>
        <p:spPr bwMode="auto">
          <a:xfrm>
            <a:off x="7308850" y="1527175"/>
            <a:ext cx="1835150" cy="473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eaLnBrk="0" fontAlgn="base" hangingPunct="0">
              <a:spcBef>
                <a:spcPct val="0"/>
              </a:spcBef>
              <a:spcAft>
                <a:spcPct val="0"/>
              </a:spcAft>
              <a:defRPr sz="2400">
                <a:solidFill>
                  <a:schemeClr val="tx1"/>
                </a:solidFill>
                <a:latin typeface="Arial" charset="0"/>
                <a:ea typeface="ＭＳ Ｐゴシック" pitchFamily="34" charset="-128"/>
              </a:defRPr>
            </a:lvl6pPr>
            <a:lvl7pPr eaLnBrk="0" fontAlgn="base" hangingPunct="0">
              <a:spcBef>
                <a:spcPct val="0"/>
              </a:spcBef>
              <a:spcAft>
                <a:spcPct val="0"/>
              </a:spcAft>
              <a:defRPr sz="2400">
                <a:solidFill>
                  <a:schemeClr val="tx1"/>
                </a:solidFill>
                <a:latin typeface="Arial" charset="0"/>
                <a:ea typeface="ＭＳ Ｐゴシック" pitchFamily="34" charset="-128"/>
              </a:defRPr>
            </a:lvl7pPr>
            <a:lvl8pPr eaLnBrk="0" fontAlgn="base" hangingPunct="0">
              <a:spcBef>
                <a:spcPct val="0"/>
              </a:spcBef>
              <a:spcAft>
                <a:spcPct val="0"/>
              </a:spcAft>
              <a:defRPr sz="2400">
                <a:solidFill>
                  <a:schemeClr val="tx1"/>
                </a:solidFill>
                <a:latin typeface="Arial" charset="0"/>
                <a:ea typeface="ＭＳ Ｐゴシック" pitchFamily="34" charset="-128"/>
              </a:defRPr>
            </a:lvl8pPr>
            <a:lvl9pPr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914400" eaLnBrk="1" hangingPunct="1">
              <a:spcBef>
                <a:spcPct val="50000"/>
              </a:spcBef>
            </a:pPr>
            <a:r>
              <a:rPr lang="en-US" sz="1600">
                <a:solidFill>
                  <a:srgbClr val="FFFF00"/>
                </a:solidFill>
              </a:rPr>
              <a:t>Ensemble forecasts are used to estimate this distribution. They are a collection of weather forecasts started from differing but equally plausible initial conditions and propagated forward using a collection of equally plausible dynamical or stochastic-dynamical models. </a:t>
            </a:r>
            <a:endParaRPr lang="en-US" sz="1800">
              <a:solidFill>
                <a:srgbClr val="FFFF00"/>
              </a:solidFill>
            </a:endParaRPr>
          </a:p>
        </p:txBody>
      </p:sp>
      <p:sp>
        <p:nvSpPr>
          <p:cNvPr id="118791" name="Text Box 7"/>
          <p:cNvSpPr txBox="1">
            <a:spLocks noChangeArrowheads="1"/>
          </p:cNvSpPr>
          <p:nvPr/>
        </p:nvSpPr>
        <p:spPr bwMode="auto">
          <a:xfrm>
            <a:off x="376238" y="1431925"/>
            <a:ext cx="203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pitchFamily="34" charset="-128"/>
              </a:defRPr>
            </a:lvl1pPr>
            <a:lvl2pPr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eaLnBrk="0" fontAlgn="base" hangingPunct="0">
              <a:spcBef>
                <a:spcPct val="0"/>
              </a:spcBef>
              <a:spcAft>
                <a:spcPct val="0"/>
              </a:spcAft>
              <a:defRPr sz="2400">
                <a:solidFill>
                  <a:schemeClr val="tx1"/>
                </a:solidFill>
                <a:latin typeface="Arial" charset="0"/>
                <a:ea typeface="ＭＳ Ｐゴシック" pitchFamily="34" charset="-128"/>
              </a:defRPr>
            </a:lvl6pPr>
            <a:lvl7pPr eaLnBrk="0" fontAlgn="base" hangingPunct="0">
              <a:spcBef>
                <a:spcPct val="0"/>
              </a:spcBef>
              <a:spcAft>
                <a:spcPct val="0"/>
              </a:spcAft>
              <a:defRPr sz="2400">
                <a:solidFill>
                  <a:schemeClr val="tx1"/>
                </a:solidFill>
                <a:latin typeface="Arial" charset="0"/>
                <a:ea typeface="ＭＳ Ｐゴシック" pitchFamily="34" charset="-128"/>
              </a:defRPr>
            </a:lvl7pPr>
            <a:lvl8pPr eaLnBrk="0" fontAlgn="base" hangingPunct="0">
              <a:spcBef>
                <a:spcPct val="0"/>
              </a:spcBef>
              <a:spcAft>
                <a:spcPct val="0"/>
              </a:spcAft>
              <a:defRPr sz="2400">
                <a:solidFill>
                  <a:schemeClr val="tx1"/>
                </a:solidFill>
                <a:latin typeface="Arial" charset="0"/>
                <a:ea typeface="ＭＳ Ｐゴシック" pitchFamily="34" charset="-128"/>
              </a:defRPr>
            </a:lvl8pPr>
            <a:lvl9pPr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914400" eaLnBrk="1" hangingPunct="1"/>
            <a:r>
              <a:rPr lang="en-US" sz="1800">
                <a:solidFill>
                  <a:schemeClr val="bg1"/>
                </a:solidFill>
              </a:rPr>
              <a:t>Probability density</a:t>
            </a:r>
          </a:p>
        </p:txBody>
      </p:sp>
      <p:sp>
        <p:nvSpPr>
          <p:cNvPr id="118792" name="Text Box 8"/>
          <p:cNvSpPr txBox="1">
            <a:spLocks noChangeArrowheads="1"/>
          </p:cNvSpPr>
          <p:nvPr/>
        </p:nvSpPr>
        <p:spPr bwMode="auto">
          <a:xfrm>
            <a:off x="4838700" y="6446838"/>
            <a:ext cx="15430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solidFill>
                  <a:schemeClr val="bg1"/>
                </a:solidFill>
              </a:rPr>
              <a:t>Value of truth</a:t>
            </a:r>
          </a:p>
        </p:txBody>
      </p:sp>
    </p:spTree>
    <p:extLst>
      <p:ext uri="{BB962C8B-B14F-4D97-AF65-F5344CB8AC3E}">
        <p14:creationId xmlns:p14="http://schemas.microsoft.com/office/powerpoint/2010/main" xmlns="" val="20325637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title"/>
          </p:nvPr>
        </p:nvSpPr>
        <p:spPr>
          <a:xfrm>
            <a:off x="381000" y="0"/>
            <a:ext cx="8229600" cy="1143000"/>
          </a:xfrm>
        </p:spPr>
        <p:txBody>
          <a:bodyPr/>
          <a:lstStyle/>
          <a:p>
            <a:r>
              <a:rPr lang="en-US" sz="3200" dirty="0">
                <a:solidFill>
                  <a:srgbClr val="FFFF00"/>
                </a:solidFill>
                <a:ea typeface="ＭＳ Ｐゴシック" pitchFamily="34" charset="-128"/>
              </a:rPr>
              <a:t>L</a:t>
            </a:r>
            <a:r>
              <a:rPr lang="en-US" sz="3200" dirty="0" smtClean="0">
                <a:solidFill>
                  <a:srgbClr val="FFFF00"/>
                </a:solidFill>
                <a:ea typeface="ＭＳ Ｐゴシック" pitchFamily="34" charset="-128"/>
              </a:rPr>
              <a:t>ikelihood density function</a:t>
            </a:r>
          </a:p>
        </p:txBody>
      </p:sp>
      <p:pic>
        <p:nvPicPr>
          <p:cNvPr id="119811" name="Picture 3" descr="Likelihood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68438"/>
            <a:ext cx="7308850" cy="538956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19812" name="Object 4"/>
          <p:cNvGraphicFramePr>
            <a:graphicFrameLocks noChangeAspect="1"/>
          </p:cNvGraphicFramePr>
          <p:nvPr/>
        </p:nvGraphicFramePr>
        <p:xfrm>
          <a:off x="5292725" y="5106988"/>
          <a:ext cx="890588" cy="338137"/>
        </p:xfrm>
        <a:graphic>
          <a:graphicData uri="http://schemas.openxmlformats.org/presentationml/2006/ole">
            <p:oleObj spid="_x0000_s99380" name="Equation" r:id="rId4" imgW="736600" imgH="279400" progId="">
              <p:embed/>
            </p:oleObj>
          </a:graphicData>
        </a:graphic>
      </p:graphicFrame>
      <p:graphicFrame>
        <p:nvGraphicFramePr>
          <p:cNvPr id="119813" name="Object 5"/>
          <p:cNvGraphicFramePr>
            <a:graphicFrameLocks noChangeAspect="1"/>
          </p:cNvGraphicFramePr>
          <p:nvPr/>
        </p:nvGraphicFramePr>
        <p:xfrm>
          <a:off x="1042988" y="1916113"/>
          <a:ext cx="4679950" cy="2554287"/>
        </p:xfrm>
        <a:graphic>
          <a:graphicData uri="http://schemas.openxmlformats.org/presentationml/2006/ole">
            <p:oleObj spid="_x0000_s99381" name="Equation" r:id="rId5" imgW="3352800" imgH="1828800" progId="">
              <p:embed/>
            </p:oleObj>
          </a:graphicData>
        </a:graphic>
      </p:graphicFrame>
      <p:sp>
        <p:nvSpPr>
          <p:cNvPr id="119814" name="Text Box 6"/>
          <p:cNvSpPr txBox="1">
            <a:spLocks noChangeArrowheads="1"/>
          </p:cNvSpPr>
          <p:nvPr/>
        </p:nvSpPr>
        <p:spPr bwMode="auto">
          <a:xfrm>
            <a:off x="4838700" y="6446838"/>
            <a:ext cx="15430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solidFill>
                  <a:schemeClr val="bg1"/>
                </a:solidFill>
              </a:rPr>
              <a:t>Value of truth</a:t>
            </a:r>
          </a:p>
        </p:txBody>
      </p:sp>
      <p:sp>
        <p:nvSpPr>
          <p:cNvPr id="119815" name="Text Box 7"/>
          <p:cNvSpPr txBox="1">
            <a:spLocks noChangeArrowheads="1"/>
          </p:cNvSpPr>
          <p:nvPr/>
        </p:nvSpPr>
        <p:spPr bwMode="auto">
          <a:xfrm>
            <a:off x="7308850" y="1468438"/>
            <a:ext cx="1835150" cy="4075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eaLnBrk="0" fontAlgn="base" hangingPunct="0">
              <a:spcBef>
                <a:spcPct val="0"/>
              </a:spcBef>
              <a:spcAft>
                <a:spcPct val="0"/>
              </a:spcAft>
              <a:defRPr sz="2400">
                <a:solidFill>
                  <a:schemeClr val="tx1"/>
                </a:solidFill>
                <a:latin typeface="Arial" charset="0"/>
                <a:ea typeface="ＭＳ Ｐゴシック" pitchFamily="34" charset="-128"/>
              </a:defRPr>
            </a:lvl6pPr>
            <a:lvl7pPr eaLnBrk="0" fontAlgn="base" hangingPunct="0">
              <a:spcBef>
                <a:spcPct val="0"/>
              </a:spcBef>
              <a:spcAft>
                <a:spcPct val="0"/>
              </a:spcAft>
              <a:defRPr sz="2400">
                <a:solidFill>
                  <a:schemeClr val="tx1"/>
                </a:solidFill>
                <a:latin typeface="Arial" charset="0"/>
                <a:ea typeface="ＭＳ Ｐゴシック" pitchFamily="34" charset="-128"/>
              </a:defRPr>
            </a:lvl7pPr>
            <a:lvl8pPr eaLnBrk="0" fontAlgn="base" hangingPunct="0">
              <a:spcBef>
                <a:spcPct val="0"/>
              </a:spcBef>
              <a:spcAft>
                <a:spcPct val="0"/>
              </a:spcAft>
              <a:defRPr sz="2400">
                <a:solidFill>
                  <a:schemeClr val="tx1"/>
                </a:solidFill>
                <a:latin typeface="Arial" charset="0"/>
                <a:ea typeface="ＭＳ Ｐゴシック" pitchFamily="34" charset="-128"/>
              </a:defRPr>
            </a:lvl8pPr>
            <a:lvl9pPr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914400" eaLnBrk="1" hangingPunct="1">
              <a:spcBef>
                <a:spcPct val="50000"/>
              </a:spcBef>
            </a:pPr>
            <a:r>
              <a:rPr lang="en-US" sz="1800">
                <a:solidFill>
                  <a:srgbClr val="FFFF00"/>
                </a:solidFill>
              </a:rPr>
              <a:t>In interpreting the likelihood function (red curve) note that </a:t>
            </a:r>
            <a:r>
              <a:rPr lang="en-US" sz="1800" i="1">
                <a:solidFill>
                  <a:srgbClr val="FFFF00"/>
                </a:solidFill>
              </a:rPr>
              <a:t>y</a:t>
            </a:r>
            <a:r>
              <a:rPr lang="en-US" sz="1800">
                <a:solidFill>
                  <a:srgbClr val="FFFF00"/>
                </a:solidFill>
              </a:rPr>
              <a:t> is fixed at </a:t>
            </a:r>
            <a:r>
              <a:rPr lang="en-US" sz="1800" i="1">
                <a:solidFill>
                  <a:srgbClr val="FFFF00"/>
                </a:solidFill>
              </a:rPr>
              <a:t>y</a:t>
            </a:r>
            <a:r>
              <a:rPr lang="en-US" sz="1800">
                <a:solidFill>
                  <a:srgbClr val="FFFF00"/>
                </a:solidFill>
              </a:rPr>
              <a:t>=1.</a:t>
            </a:r>
          </a:p>
          <a:p>
            <a:pPr defTabSz="914400" eaLnBrk="1" hangingPunct="1">
              <a:spcBef>
                <a:spcPct val="50000"/>
              </a:spcBef>
            </a:pPr>
            <a:r>
              <a:rPr lang="en-US" sz="1800">
                <a:solidFill>
                  <a:srgbClr val="FFFF00"/>
                </a:solidFill>
              </a:rPr>
              <a:t>The red curve describes how the probability density of obtaining an error prone observation of </a:t>
            </a:r>
            <a:r>
              <a:rPr lang="en-US" sz="1800" i="1">
                <a:solidFill>
                  <a:srgbClr val="FFFF00"/>
                </a:solidFill>
              </a:rPr>
              <a:t>y</a:t>
            </a:r>
            <a:r>
              <a:rPr lang="en-US" sz="1800">
                <a:solidFill>
                  <a:srgbClr val="FFFF00"/>
                </a:solidFill>
              </a:rPr>
              <a:t>=1 varies with the true value </a:t>
            </a:r>
            <a:r>
              <a:rPr lang="en-US" sz="1800" i="1">
                <a:solidFill>
                  <a:srgbClr val="FFFF00"/>
                </a:solidFill>
                <a:latin typeface="Times New Roman" pitchFamily="18" charset="0"/>
              </a:rPr>
              <a:t>x</a:t>
            </a:r>
            <a:r>
              <a:rPr lang="en-US" sz="1800" i="1" baseline="30000">
                <a:solidFill>
                  <a:srgbClr val="FFFF00"/>
                </a:solidFill>
                <a:latin typeface="Times New Roman" pitchFamily="18" charset="0"/>
              </a:rPr>
              <a:t>t</a:t>
            </a:r>
            <a:r>
              <a:rPr lang="en-US" sz="1800" i="1">
                <a:solidFill>
                  <a:srgbClr val="FFFF00"/>
                </a:solidFill>
                <a:latin typeface="Times New Roman" pitchFamily="18" charset="0"/>
              </a:rPr>
              <a:t>.</a:t>
            </a:r>
            <a:endParaRPr lang="en-US" sz="1800">
              <a:solidFill>
                <a:srgbClr val="FFFF00"/>
              </a:solidFill>
            </a:endParaRPr>
          </a:p>
        </p:txBody>
      </p:sp>
    </p:spTree>
    <p:extLst>
      <p:ext uri="{BB962C8B-B14F-4D97-AF65-F5344CB8AC3E}">
        <p14:creationId xmlns:p14="http://schemas.microsoft.com/office/powerpoint/2010/main" xmlns="" val="21506831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p:nvPr>
        </p:nvSpPr>
        <p:spPr>
          <a:xfrm>
            <a:off x="457200" y="0"/>
            <a:ext cx="8229600" cy="1143000"/>
          </a:xfrm>
          <a:noFill/>
          <a:ln/>
        </p:spPr>
        <p:txBody>
          <a:bodyPr/>
          <a:lstStyle/>
          <a:p>
            <a:r>
              <a:rPr lang="en-US" sz="3200" dirty="0">
                <a:solidFill>
                  <a:srgbClr val="FFFF00"/>
                </a:solidFill>
                <a:ea typeface="ＭＳ Ｐゴシック" pitchFamily="34" charset="-128"/>
              </a:rPr>
              <a:t>P</a:t>
            </a:r>
            <a:r>
              <a:rPr lang="en-US" sz="3200" dirty="0" smtClean="0">
                <a:solidFill>
                  <a:srgbClr val="FFFF00"/>
                </a:solidFill>
                <a:ea typeface="ＭＳ Ｐゴシック" pitchFamily="34" charset="-128"/>
              </a:rPr>
              <a:t>osterior </a:t>
            </a:r>
            <a:r>
              <a:rPr lang="en-US" sz="3200" dirty="0" err="1" smtClean="0">
                <a:solidFill>
                  <a:srgbClr val="FFFF00"/>
                </a:solidFill>
                <a:ea typeface="ＭＳ Ｐゴシック" pitchFamily="34" charset="-128"/>
              </a:rPr>
              <a:t>pdf</a:t>
            </a:r>
            <a:endParaRPr lang="en-US" sz="3200" dirty="0" smtClean="0">
              <a:solidFill>
                <a:srgbClr val="FFFF00"/>
              </a:solidFill>
              <a:ea typeface="ＭＳ Ｐゴシック" pitchFamily="34" charset="-128"/>
            </a:endParaRPr>
          </a:p>
        </p:txBody>
      </p:sp>
      <p:pic>
        <p:nvPicPr>
          <p:cNvPr id="120835" name="Picture 3" descr="posterior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68438"/>
            <a:ext cx="7308850" cy="538956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20836" name="Object 4"/>
          <p:cNvGraphicFramePr>
            <a:graphicFrameLocks noChangeAspect="1"/>
          </p:cNvGraphicFramePr>
          <p:nvPr/>
        </p:nvGraphicFramePr>
        <p:xfrm>
          <a:off x="5292725" y="5106988"/>
          <a:ext cx="890588" cy="338137"/>
        </p:xfrm>
        <a:graphic>
          <a:graphicData uri="http://schemas.openxmlformats.org/presentationml/2006/ole">
            <p:oleObj spid="_x0000_s100429" name="Equation" r:id="rId4" imgW="736600" imgH="279400" progId="">
              <p:embed/>
            </p:oleObj>
          </a:graphicData>
        </a:graphic>
      </p:graphicFrame>
      <p:graphicFrame>
        <p:nvGraphicFramePr>
          <p:cNvPr id="120837" name="Object 5"/>
          <p:cNvGraphicFramePr>
            <a:graphicFrameLocks noChangeAspect="1"/>
          </p:cNvGraphicFramePr>
          <p:nvPr/>
        </p:nvGraphicFramePr>
        <p:xfrm>
          <a:off x="1304925" y="2497138"/>
          <a:ext cx="1466850" cy="1147762"/>
        </p:xfrm>
        <a:graphic>
          <a:graphicData uri="http://schemas.openxmlformats.org/presentationml/2006/ole">
            <p:oleObj spid="_x0000_s100430" name="Equation" r:id="rId5" imgW="1397000" imgH="1092200" progId="">
              <p:embed/>
            </p:oleObj>
          </a:graphicData>
        </a:graphic>
      </p:graphicFrame>
      <p:graphicFrame>
        <p:nvGraphicFramePr>
          <p:cNvPr id="120838" name="Object 6"/>
          <p:cNvGraphicFramePr>
            <a:graphicFrameLocks noChangeAspect="1"/>
          </p:cNvGraphicFramePr>
          <p:nvPr/>
        </p:nvGraphicFramePr>
        <p:xfrm>
          <a:off x="2792413" y="1958975"/>
          <a:ext cx="1779587" cy="822325"/>
        </p:xfrm>
        <a:graphic>
          <a:graphicData uri="http://schemas.openxmlformats.org/presentationml/2006/ole">
            <p:oleObj spid="_x0000_s100431" name="Equation" r:id="rId6" imgW="2032000" imgH="939800" progId="">
              <p:embed/>
            </p:oleObj>
          </a:graphicData>
        </a:graphic>
      </p:graphicFrame>
      <p:sp>
        <p:nvSpPr>
          <p:cNvPr id="120839" name="Text Box 7"/>
          <p:cNvSpPr txBox="1">
            <a:spLocks noChangeArrowheads="1"/>
          </p:cNvSpPr>
          <p:nvPr/>
        </p:nvSpPr>
        <p:spPr bwMode="auto">
          <a:xfrm>
            <a:off x="4838700" y="6446838"/>
            <a:ext cx="15430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solidFill>
                  <a:schemeClr val="bg1"/>
                </a:solidFill>
              </a:rPr>
              <a:t>Value of truth</a:t>
            </a:r>
          </a:p>
        </p:txBody>
      </p:sp>
      <p:sp>
        <p:nvSpPr>
          <p:cNvPr id="120840" name="Text Box 8"/>
          <p:cNvSpPr txBox="1">
            <a:spLocks noChangeArrowheads="1"/>
          </p:cNvSpPr>
          <p:nvPr/>
        </p:nvSpPr>
        <p:spPr bwMode="auto">
          <a:xfrm>
            <a:off x="376238" y="1431925"/>
            <a:ext cx="2038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solidFill>
                  <a:schemeClr val="bg1"/>
                </a:solidFill>
              </a:rPr>
              <a:t>Probability density</a:t>
            </a:r>
          </a:p>
        </p:txBody>
      </p:sp>
      <p:sp>
        <p:nvSpPr>
          <p:cNvPr id="120841" name="Text Box 9"/>
          <p:cNvSpPr txBox="1">
            <a:spLocks noChangeArrowheads="1"/>
          </p:cNvSpPr>
          <p:nvPr/>
        </p:nvSpPr>
        <p:spPr bwMode="auto">
          <a:xfrm>
            <a:off x="7308850" y="1527175"/>
            <a:ext cx="1835150"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1600" dirty="0">
                <a:solidFill>
                  <a:srgbClr val="FFFF00"/>
                </a:solidFill>
              </a:rPr>
              <a:t>No operational or near operational data assimilation schemes are capable of accurately representing such multi-modal posterior distributions. </a:t>
            </a:r>
            <a:endParaRPr lang="en-US" dirty="0">
              <a:solidFill>
                <a:srgbClr val="FFFF00"/>
              </a:solidFill>
            </a:endParaRPr>
          </a:p>
        </p:txBody>
      </p:sp>
    </p:spTree>
    <p:extLst>
      <p:ext uri="{BB962C8B-B14F-4D97-AF65-F5344CB8AC3E}">
        <p14:creationId xmlns:p14="http://schemas.microsoft.com/office/powerpoint/2010/main" xmlns="" val="8084166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59</a:t>
            </a:fld>
            <a:endParaRPr lang="en-US"/>
          </a:p>
        </p:txBody>
      </p:sp>
      <p:pic>
        <p:nvPicPr>
          <p:cNvPr id="1013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707" y="19334"/>
            <a:ext cx="9113293" cy="67941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5867400" y="6400800"/>
            <a:ext cx="762000" cy="1524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21574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talk8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5363" y="914400"/>
            <a:ext cx="3729037" cy="2797175"/>
          </a:xfrm>
          <a:prstGeom prst="rect">
            <a:avLst/>
          </a:prstGeom>
          <a:noFill/>
          <a:extLst>
            <a:ext uri="{909E8E84-426E-40DD-AFC4-6F175D3DCCD1}">
              <a14:hiddenFill xmlns:a14="http://schemas.microsoft.com/office/drawing/2010/main" xmlns="">
                <a:solidFill>
                  <a:srgbClr val="FFFFFF"/>
                </a:solidFill>
              </a14:hiddenFill>
            </a:ext>
          </a:extLst>
        </p:spPr>
      </p:pic>
      <p:pic>
        <p:nvPicPr>
          <p:cNvPr id="154627" name="Picture 3" descr="talk8a"/>
          <p:cNvPicPr>
            <a:picLocks noChangeAspect="1" noChangeArrowheads="1"/>
          </p:cNvPicPr>
          <p:nvPr/>
        </p:nvPicPr>
        <p:blipFill>
          <a:blip r:embed="rId4" cstate="print">
            <a:extLst>
              <a:ext uri="{28A0092B-C50C-407E-A947-70E740481C1C}">
                <a14:useLocalDpi xmlns:a14="http://schemas.microsoft.com/office/drawing/2010/main" xmlns="" val="0"/>
              </a:ext>
            </a:extLst>
          </a:blip>
          <a:srcRect t="7378" b="2724"/>
          <a:stretch>
            <a:fillRect/>
          </a:stretch>
        </p:blipFill>
        <p:spPr bwMode="auto">
          <a:xfrm>
            <a:off x="4805363" y="3657600"/>
            <a:ext cx="3729037"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154628" name="Text Box 4"/>
          <p:cNvSpPr txBox="1">
            <a:spLocks noChangeArrowheads="1"/>
          </p:cNvSpPr>
          <p:nvPr/>
        </p:nvSpPr>
        <p:spPr bwMode="auto">
          <a:xfrm>
            <a:off x="5486400" y="1096963"/>
            <a:ext cx="25701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Stable flow error correlations</a:t>
            </a:r>
          </a:p>
        </p:txBody>
      </p:sp>
      <p:sp>
        <p:nvSpPr>
          <p:cNvPr id="154629" name="Text Box 5"/>
          <p:cNvSpPr txBox="1">
            <a:spLocks noChangeArrowheads="1"/>
          </p:cNvSpPr>
          <p:nvPr/>
        </p:nvSpPr>
        <p:spPr bwMode="auto">
          <a:xfrm>
            <a:off x="8547100" y="3346450"/>
            <a:ext cx="4445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km</a:t>
            </a:r>
          </a:p>
        </p:txBody>
      </p:sp>
      <p:sp>
        <p:nvSpPr>
          <p:cNvPr id="154630" name="Text Box 6"/>
          <p:cNvSpPr txBox="1">
            <a:spLocks noChangeArrowheads="1"/>
          </p:cNvSpPr>
          <p:nvPr/>
        </p:nvSpPr>
        <p:spPr bwMode="auto">
          <a:xfrm>
            <a:off x="8623300" y="5892800"/>
            <a:ext cx="4445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dirty="0">
                <a:latin typeface="Times New Roman" pitchFamily="18" charset="0"/>
              </a:rPr>
              <a:t>km</a:t>
            </a:r>
          </a:p>
        </p:txBody>
      </p:sp>
      <p:sp>
        <p:nvSpPr>
          <p:cNvPr id="154631" name="Text Box 7"/>
          <p:cNvSpPr txBox="1">
            <a:spLocks noChangeArrowheads="1"/>
          </p:cNvSpPr>
          <p:nvPr/>
        </p:nvSpPr>
        <p:spPr bwMode="auto">
          <a:xfrm>
            <a:off x="5359400" y="3657600"/>
            <a:ext cx="27860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Unstable flow error correlations</a:t>
            </a:r>
          </a:p>
        </p:txBody>
      </p:sp>
      <p:sp>
        <p:nvSpPr>
          <p:cNvPr id="154632" name="Rectangle 8"/>
          <p:cNvSpPr>
            <a:spLocks noChangeArrowheads="1"/>
          </p:cNvSpPr>
          <p:nvPr/>
        </p:nvSpPr>
        <p:spPr bwMode="auto">
          <a:xfrm>
            <a:off x="0" y="1600200"/>
            <a:ext cx="475615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endParaRPr lang="en-US" sz="2400"/>
          </a:p>
          <a:p>
            <a:pPr marL="342900" indent="-342900">
              <a:lnSpc>
                <a:spcPct val="90000"/>
              </a:lnSpc>
              <a:spcBef>
                <a:spcPct val="20000"/>
              </a:spcBef>
              <a:buFontTx/>
              <a:buChar char="•"/>
            </a:pPr>
            <a:r>
              <a:rPr lang="en-US" sz="2400">
                <a:latin typeface="Times New Roman" pitchFamily="18" charset="0"/>
              </a:rPr>
              <a:t>Current ensemble localization functions poorly represent propagating</a:t>
            </a:r>
            <a:r>
              <a:rPr lang="en-US" sz="2400" b="1">
                <a:latin typeface="Times New Roman" pitchFamily="18" charset="0"/>
              </a:rPr>
              <a:t> </a:t>
            </a:r>
            <a:r>
              <a:rPr lang="en-US" sz="2400">
                <a:latin typeface="Times New Roman" pitchFamily="18" charset="0"/>
              </a:rPr>
              <a:t>error correlations.</a:t>
            </a:r>
            <a:endParaRPr lang="en-US" sz="2400" b="1">
              <a:solidFill>
                <a:schemeClr val="accent2"/>
              </a:solidFill>
              <a:latin typeface="Times New Roman" pitchFamily="18" charset="0"/>
            </a:endParaRPr>
          </a:p>
        </p:txBody>
      </p:sp>
      <p:sp>
        <p:nvSpPr>
          <p:cNvPr id="154633" name="Text Box 9"/>
          <p:cNvSpPr txBox="1">
            <a:spLocks noChangeArrowheads="1"/>
          </p:cNvSpPr>
          <p:nvPr/>
        </p:nvSpPr>
        <p:spPr bwMode="auto">
          <a:xfrm>
            <a:off x="5384800" y="1524000"/>
            <a:ext cx="558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t = 0</a:t>
            </a:r>
          </a:p>
        </p:txBody>
      </p:sp>
      <p:sp>
        <p:nvSpPr>
          <p:cNvPr id="154634" name="Text Box 10"/>
          <p:cNvSpPr txBox="1">
            <a:spLocks noChangeArrowheads="1"/>
          </p:cNvSpPr>
          <p:nvPr/>
        </p:nvSpPr>
        <p:spPr bwMode="auto">
          <a:xfrm>
            <a:off x="5461000" y="4267200"/>
            <a:ext cx="558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t = 0</a:t>
            </a:r>
          </a:p>
        </p:txBody>
      </p:sp>
      <p:sp>
        <p:nvSpPr>
          <p:cNvPr id="154635" name="Text Box 11"/>
          <p:cNvSpPr txBox="1">
            <a:spLocks noChangeArrowheads="1"/>
          </p:cNvSpPr>
          <p:nvPr/>
        </p:nvSpPr>
        <p:spPr bwMode="auto">
          <a:xfrm>
            <a:off x="6629400" y="1524000"/>
            <a:ext cx="558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t = 1</a:t>
            </a:r>
          </a:p>
        </p:txBody>
      </p:sp>
      <p:sp>
        <p:nvSpPr>
          <p:cNvPr id="154636" name="Text Box 12"/>
          <p:cNvSpPr txBox="1">
            <a:spLocks noChangeArrowheads="1"/>
          </p:cNvSpPr>
          <p:nvPr/>
        </p:nvSpPr>
        <p:spPr bwMode="auto">
          <a:xfrm>
            <a:off x="6858000" y="4267200"/>
            <a:ext cx="558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t = 1</a:t>
            </a:r>
          </a:p>
        </p:txBody>
      </p:sp>
      <p:sp>
        <p:nvSpPr>
          <p:cNvPr id="154637" name="Rectangle 13"/>
          <p:cNvSpPr>
            <a:spLocks noChangeArrowheads="1"/>
          </p:cNvSpPr>
          <p:nvPr/>
        </p:nvSpPr>
        <p:spPr bwMode="auto">
          <a:xfrm>
            <a:off x="0" y="166688"/>
            <a:ext cx="9144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b="1" dirty="0">
                <a:solidFill>
                  <a:srgbClr val="FFFF00"/>
                </a:solidFill>
                <a:latin typeface="Times New Roman" pitchFamily="18" charset="0"/>
              </a:rPr>
              <a:t>Small Ensembles and Spurious Correlations</a:t>
            </a:r>
          </a:p>
        </p:txBody>
      </p:sp>
      <p:sp>
        <p:nvSpPr>
          <p:cNvPr id="154638" name="Line 14"/>
          <p:cNvSpPr>
            <a:spLocks noChangeShapeType="1"/>
          </p:cNvSpPr>
          <p:nvPr/>
        </p:nvSpPr>
        <p:spPr bwMode="auto">
          <a:xfrm>
            <a:off x="0" y="685800"/>
            <a:ext cx="914400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4639" name="Text Box 15"/>
          <p:cNvSpPr txBox="1">
            <a:spLocks noChangeArrowheads="1"/>
          </p:cNvSpPr>
          <p:nvPr/>
        </p:nvSpPr>
        <p:spPr bwMode="auto">
          <a:xfrm>
            <a:off x="0" y="6400800"/>
            <a:ext cx="9144000" cy="457200"/>
          </a:xfrm>
          <a:prstGeom prst="rect">
            <a:avLst/>
          </a:prstGeom>
          <a:solidFill>
            <a:srgbClr val="0000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dirty="0">
                <a:latin typeface="Times New Roman" pitchFamily="18" charset="0"/>
              </a:rPr>
              <a:t>F</a:t>
            </a:r>
            <a:r>
              <a:rPr lang="en-US" sz="2400" dirty="0" smtClean="0">
                <a:latin typeface="Times New Roman" pitchFamily="18" charset="0"/>
              </a:rPr>
              <a:t>ixed </a:t>
            </a:r>
            <a:r>
              <a:rPr lang="en-US" sz="2400" dirty="0">
                <a:latin typeface="Times New Roman" pitchFamily="18" charset="0"/>
              </a:rPr>
              <a:t>localization functions limit ensemble-based 4D DA</a:t>
            </a:r>
          </a:p>
        </p:txBody>
      </p:sp>
    </p:spTree>
    <p:extLst>
      <p:ext uri="{BB962C8B-B14F-4D97-AF65-F5344CB8AC3E}">
        <p14:creationId xmlns:p14="http://schemas.microsoft.com/office/powerpoint/2010/main" xmlns="" val="27606154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60</a:t>
            </a:fld>
            <a:endParaRPr lang="en-US"/>
          </a:p>
        </p:txBody>
      </p:sp>
      <p:pic>
        <p:nvPicPr>
          <p:cNvPr id="10240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296" y="16906"/>
            <a:ext cx="9154667" cy="6841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762000" y="2286000"/>
            <a:ext cx="79248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2362200"/>
            <a:ext cx="6934200" cy="369332"/>
          </a:xfrm>
          <a:prstGeom prst="rect">
            <a:avLst/>
          </a:prstGeom>
          <a:solidFill>
            <a:srgbClr val="FFFF00"/>
          </a:solidFill>
        </p:spPr>
        <p:txBody>
          <a:bodyPr wrap="square" rtlCol="0">
            <a:spAutoFit/>
          </a:bodyPr>
          <a:lstStyle/>
          <a:p>
            <a:r>
              <a:rPr lang="en-US" dirty="0" smtClean="0">
                <a:solidFill>
                  <a:schemeClr val="bg1"/>
                </a:solidFill>
              </a:rPr>
              <a:t>Works for Gaussian forecast and observation errors.</a:t>
            </a:r>
            <a:endParaRPr lang="en-US" dirty="0">
              <a:solidFill>
                <a:schemeClr val="bg1"/>
              </a:solidFill>
            </a:endParaRPr>
          </a:p>
        </p:txBody>
      </p:sp>
      <p:sp>
        <p:nvSpPr>
          <p:cNvPr id="8" name="Rectangle 7"/>
          <p:cNvSpPr/>
          <p:nvPr/>
        </p:nvSpPr>
        <p:spPr>
          <a:xfrm>
            <a:off x="5867400" y="6477000"/>
            <a:ext cx="762000" cy="1524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979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2400" y="1447800"/>
            <a:ext cx="5725072" cy="4525963"/>
          </a:xfrm>
        </p:spPr>
      </p:pic>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61</a:t>
            </a:fld>
            <a:endParaRPr lang="en-US"/>
          </a:p>
        </p:txBody>
      </p:sp>
      <p:sp>
        <p:nvSpPr>
          <p:cNvPr id="5" name="Rectangle 2"/>
          <p:cNvSpPr>
            <a:spLocks noGrp="1" noChangeArrowheads="1"/>
          </p:cNvSpPr>
          <p:nvPr>
            <p:ph type="title"/>
          </p:nvPr>
        </p:nvSpPr>
        <p:spPr>
          <a:xfrm>
            <a:off x="457200" y="0"/>
            <a:ext cx="8229600" cy="1143000"/>
          </a:xfrm>
        </p:spPr>
        <p:txBody>
          <a:bodyPr/>
          <a:lstStyle/>
          <a:p>
            <a:pPr eaLnBrk="1" hangingPunct="1"/>
            <a:r>
              <a:rPr lang="en-US" sz="3200" b="1" i="1" dirty="0" smtClean="0">
                <a:solidFill>
                  <a:schemeClr val="folHlink"/>
                </a:solidFill>
              </a:rPr>
              <a:t>Ensemble of perturbed </a:t>
            </a:r>
            <a:r>
              <a:rPr lang="en-US" sz="3200" b="1" i="1" dirty="0" err="1" smtClean="0">
                <a:solidFill>
                  <a:schemeClr val="folHlink"/>
                </a:solidFill>
              </a:rPr>
              <a:t>obs</a:t>
            </a:r>
            <a:r>
              <a:rPr lang="en-US" sz="3200" b="1" i="1" dirty="0" smtClean="0">
                <a:solidFill>
                  <a:schemeClr val="folHlink"/>
                </a:solidFill>
              </a:rPr>
              <a:t> 4DVARS does not solve</a:t>
            </a:r>
            <a:r>
              <a:rPr lang="en-US" sz="3200" b="1" i="1" dirty="0">
                <a:solidFill>
                  <a:schemeClr val="folHlink"/>
                </a:solidFill>
              </a:rPr>
              <a:t> </a:t>
            </a:r>
            <a:r>
              <a:rPr lang="en-US" sz="3200" b="1" i="1" dirty="0" smtClean="0">
                <a:solidFill>
                  <a:schemeClr val="folHlink"/>
                </a:solidFill>
              </a:rPr>
              <a:t>Bayes’ theorem</a:t>
            </a:r>
          </a:p>
        </p:txBody>
      </p:sp>
      <p:sp>
        <p:nvSpPr>
          <p:cNvPr id="7" name="TextBox 6"/>
          <p:cNvSpPr txBox="1"/>
          <p:nvPr/>
        </p:nvSpPr>
        <p:spPr>
          <a:xfrm>
            <a:off x="6019800" y="1676400"/>
            <a:ext cx="2895600" cy="3970318"/>
          </a:xfrm>
          <a:prstGeom prst="rect">
            <a:avLst/>
          </a:prstGeom>
          <a:noFill/>
        </p:spPr>
        <p:txBody>
          <a:bodyPr wrap="square" rtlCol="0">
            <a:spAutoFit/>
          </a:bodyPr>
          <a:lstStyle/>
          <a:p>
            <a:r>
              <a:rPr lang="en-US" dirty="0" smtClean="0"/>
              <a:t>Green line is </a:t>
            </a:r>
            <a:r>
              <a:rPr lang="en-US" dirty="0" err="1" smtClean="0"/>
              <a:t>pdf</a:t>
            </a:r>
            <a:r>
              <a:rPr lang="en-US" dirty="0" smtClean="0"/>
              <a:t> of ensemble of converged perturbed </a:t>
            </a:r>
            <a:r>
              <a:rPr lang="en-US" dirty="0" err="1" smtClean="0"/>
              <a:t>obs</a:t>
            </a:r>
            <a:r>
              <a:rPr lang="en-US" dirty="0" smtClean="0"/>
              <a:t> 4DVARs having the correct prior and correct observation error variance.</a:t>
            </a:r>
          </a:p>
          <a:p>
            <a:endParaRPr lang="en-US" dirty="0"/>
          </a:p>
          <a:p>
            <a:r>
              <a:rPr lang="en-US" dirty="0" smtClean="0"/>
              <a:t>Blue line is the </a:t>
            </a:r>
            <a:r>
              <a:rPr lang="en-US" dirty="0" err="1" smtClean="0"/>
              <a:t>pdf</a:t>
            </a:r>
            <a:r>
              <a:rPr lang="en-US" dirty="0" smtClean="0"/>
              <a:t> of ensemble of 4DVARS after 1</a:t>
            </a:r>
            <a:r>
              <a:rPr lang="en-US" baseline="30000" dirty="0" smtClean="0"/>
              <a:t>st</a:t>
            </a:r>
            <a:r>
              <a:rPr lang="en-US" dirty="0" smtClean="0"/>
              <a:t> inner loop (not converged)</a:t>
            </a:r>
          </a:p>
          <a:p>
            <a:endParaRPr lang="en-US" dirty="0"/>
          </a:p>
          <a:p>
            <a:r>
              <a:rPr lang="en-US" dirty="0" smtClean="0"/>
              <a:t>Black line is the true posterior </a:t>
            </a:r>
            <a:r>
              <a:rPr lang="en-US" dirty="0" err="1" smtClean="0"/>
              <a:t>pdf</a:t>
            </a:r>
            <a:r>
              <a:rPr lang="en-US" dirty="0" smtClean="0"/>
              <a:t>.</a:t>
            </a:r>
            <a:endParaRPr lang="en-US" dirty="0"/>
          </a:p>
        </p:txBody>
      </p:sp>
    </p:spTree>
    <p:extLst>
      <p:ext uri="{BB962C8B-B14F-4D97-AF65-F5344CB8AC3E}">
        <p14:creationId xmlns:p14="http://schemas.microsoft.com/office/powerpoint/2010/main" xmlns="" val="36009854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62</a:t>
            </a:fld>
            <a:endParaRPr lang="en-US"/>
          </a:p>
        </p:txBody>
      </p:sp>
      <p:sp>
        <p:nvSpPr>
          <p:cNvPr id="5" name="Rectangle 2"/>
          <p:cNvSpPr>
            <a:spLocks noGrp="1" noChangeArrowheads="1"/>
          </p:cNvSpPr>
          <p:nvPr>
            <p:ph type="title"/>
          </p:nvPr>
        </p:nvSpPr>
        <p:spPr>
          <a:xfrm>
            <a:off x="457200" y="0"/>
            <a:ext cx="8229600" cy="1143000"/>
          </a:xfrm>
        </p:spPr>
        <p:txBody>
          <a:bodyPr/>
          <a:lstStyle/>
          <a:p>
            <a:pPr eaLnBrk="1" hangingPunct="1"/>
            <a:r>
              <a:rPr lang="en-US" sz="3200" b="1" i="1" dirty="0" err="1" smtClean="0">
                <a:solidFill>
                  <a:schemeClr val="folHlink"/>
                </a:solidFill>
              </a:rPr>
              <a:t>EnKF</a:t>
            </a:r>
            <a:r>
              <a:rPr lang="en-US" sz="3200" b="1" i="1" dirty="0" smtClean="0">
                <a:solidFill>
                  <a:schemeClr val="folHlink"/>
                </a:solidFill>
              </a:rPr>
              <a:t> doesn’t solve</a:t>
            </a:r>
            <a:r>
              <a:rPr lang="en-US" sz="3200" b="1" i="1" dirty="0">
                <a:solidFill>
                  <a:schemeClr val="folHlink"/>
                </a:solidFill>
              </a:rPr>
              <a:t> </a:t>
            </a:r>
            <a:r>
              <a:rPr lang="en-US" sz="3200" b="1" i="1" dirty="0" smtClean="0">
                <a:solidFill>
                  <a:schemeClr val="folHlink"/>
                </a:solidFill>
              </a:rPr>
              <a:t>Bayes’ theorem either</a:t>
            </a:r>
          </a:p>
        </p:txBody>
      </p:sp>
      <p:sp>
        <p:nvSpPr>
          <p:cNvPr id="7" name="TextBox 6"/>
          <p:cNvSpPr txBox="1"/>
          <p:nvPr/>
        </p:nvSpPr>
        <p:spPr>
          <a:xfrm>
            <a:off x="6019800" y="1676400"/>
            <a:ext cx="2895600" cy="1754326"/>
          </a:xfrm>
          <a:prstGeom prst="rect">
            <a:avLst/>
          </a:prstGeom>
          <a:noFill/>
        </p:spPr>
        <p:txBody>
          <a:bodyPr wrap="square" rtlCol="0">
            <a:spAutoFit/>
          </a:bodyPr>
          <a:lstStyle/>
          <a:p>
            <a:r>
              <a:rPr lang="en-US" dirty="0" smtClean="0"/>
              <a:t>Cyan line is posterior </a:t>
            </a:r>
            <a:r>
              <a:rPr lang="en-US" dirty="0" err="1" smtClean="0"/>
              <a:t>pdf</a:t>
            </a:r>
            <a:r>
              <a:rPr lang="en-US" dirty="0" smtClean="0"/>
              <a:t> from </a:t>
            </a:r>
            <a:r>
              <a:rPr lang="en-US" dirty="0" err="1" smtClean="0"/>
              <a:t>EnKF</a:t>
            </a:r>
            <a:endParaRPr lang="en-US" dirty="0" smtClean="0"/>
          </a:p>
          <a:p>
            <a:endParaRPr lang="en-US" dirty="0"/>
          </a:p>
          <a:p>
            <a:endParaRPr lang="en-US" dirty="0"/>
          </a:p>
          <a:p>
            <a:r>
              <a:rPr lang="en-US" dirty="0" smtClean="0"/>
              <a:t>Black line is the true posterior </a:t>
            </a:r>
            <a:r>
              <a:rPr lang="en-US" dirty="0" err="1" smtClean="0"/>
              <a:t>pdf</a:t>
            </a:r>
            <a:r>
              <a:rPr lang="en-US" dirty="0" smtClean="0"/>
              <a:t>.</a:t>
            </a:r>
            <a:endParaRPr lang="en-US"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4378" y="1524000"/>
            <a:ext cx="5999971" cy="4525963"/>
          </a:xfrm>
        </p:spPr>
      </p:pic>
    </p:spTree>
    <p:extLst>
      <p:ext uri="{BB962C8B-B14F-4D97-AF65-F5344CB8AC3E}">
        <p14:creationId xmlns:p14="http://schemas.microsoft.com/office/powerpoint/2010/main" xmlns="" val="25982913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marL="514350" indent="-514350">
              <a:buFont typeface="+mj-lt"/>
              <a:buAutoNum type="arabicPeriod"/>
            </a:pPr>
            <a:r>
              <a:rPr lang="en-US" sz="2800" dirty="0" smtClean="0"/>
              <a:t>Ensembles of 4DVARs and/or </a:t>
            </a:r>
            <a:r>
              <a:rPr lang="en-US" sz="2800" dirty="0" err="1" smtClean="0"/>
              <a:t>EnKFs</a:t>
            </a:r>
            <a:r>
              <a:rPr lang="en-US" sz="2800" dirty="0" smtClean="0"/>
              <a:t> provide accurate </a:t>
            </a:r>
            <a:r>
              <a:rPr lang="en-US" sz="2800" i="1" dirty="0" smtClean="0"/>
              <a:t>flow dependent  </a:t>
            </a:r>
            <a:r>
              <a:rPr lang="en-US" sz="2800" dirty="0" smtClean="0"/>
              <a:t>analysis and forecast error distributions provided all error distributions are Gaussian and accurately specified.</a:t>
            </a:r>
          </a:p>
          <a:p>
            <a:pPr marL="514350" indent="-514350">
              <a:buFont typeface="+mj-lt"/>
              <a:buAutoNum type="arabicPeriod"/>
            </a:pPr>
            <a:r>
              <a:rPr lang="en-US" sz="2800" dirty="0" smtClean="0"/>
              <a:t>In the presence of non-</a:t>
            </a:r>
            <a:r>
              <a:rPr lang="en-US" sz="2800" dirty="0" err="1" smtClean="0"/>
              <a:t>linearities</a:t>
            </a:r>
            <a:r>
              <a:rPr lang="en-US" sz="2800" dirty="0" smtClean="0"/>
              <a:t> and non-</a:t>
            </a:r>
            <a:r>
              <a:rPr lang="en-US" sz="2800" dirty="0" err="1" smtClean="0"/>
              <a:t>Gaussianity</a:t>
            </a:r>
            <a:r>
              <a:rPr lang="en-US" sz="2800" dirty="0" smtClean="0"/>
              <a:t>, the 4DVAR/</a:t>
            </a:r>
            <a:r>
              <a:rPr lang="en-US" sz="2800" dirty="0" err="1" smtClean="0"/>
              <a:t>EnKF</a:t>
            </a:r>
            <a:r>
              <a:rPr lang="en-US" sz="2800" dirty="0" smtClean="0"/>
              <a:t> proxies are inaccurate but probably not as inaccurate as proxies for which 1 does not hold.</a:t>
            </a:r>
          </a:p>
          <a:p>
            <a:pPr marL="514350" indent="-514350">
              <a:buFont typeface="+mj-lt"/>
              <a:buAutoNum type="arabicPeriod"/>
            </a:pPr>
            <a:r>
              <a:rPr lang="en-US" sz="2800" dirty="0"/>
              <a:t>One can use an archive of past flow dependent error proxies to define a static or quasi-climatological error covariance</a:t>
            </a:r>
            <a:r>
              <a:rPr lang="en-US" sz="2800" dirty="0" smtClean="0"/>
              <a:t>. (Examples follow)</a:t>
            </a:r>
            <a:endParaRPr lang="en-US" sz="2800" dirty="0"/>
          </a:p>
          <a:p>
            <a:pPr marL="514350" indent="-514350">
              <a:buFont typeface="+mj-lt"/>
              <a:buAutoNum type="arabicPeriod"/>
            </a:pPr>
            <a:endParaRPr lang="en-US" sz="2800" dirty="0"/>
          </a:p>
        </p:txBody>
      </p:sp>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63</a:t>
            </a:fld>
            <a:endParaRPr lang="en-US"/>
          </a:p>
        </p:txBody>
      </p:sp>
      <p:sp>
        <p:nvSpPr>
          <p:cNvPr id="5" name="Rectangle 2"/>
          <p:cNvSpPr>
            <a:spLocks noGrp="1" noChangeArrowheads="1"/>
          </p:cNvSpPr>
          <p:nvPr>
            <p:ph type="title"/>
          </p:nvPr>
        </p:nvSpPr>
        <p:spPr>
          <a:xfrm>
            <a:off x="457200" y="0"/>
            <a:ext cx="8229600" cy="1143000"/>
          </a:xfrm>
        </p:spPr>
        <p:txBody>
          <a:bodyPr/>
          <a:lstStyle/>
          <a:p>
            <a:pPr eaLnBrk="1" hangingPunct="1"/>
            <a:r>
              <a:rPr lang="en-US" sz="3200" b="1" i="1" dirty="0" smtClean="0">
                <a:solidFill>
                  <a:schemeClr val="folHlink"/>
                </a:solidFill>
              </a:rPr>
              <a:t>Recapitulation on </a:t>
            </a:r>
            <a:br>
              <a:rPr lang="en-US" sz="3200" b="1" i="1" dirty="0" smtClean="0">
                <a:solidFill>
                  <a:schemeClr val="folHlink"/>
                </a:solidFill>
              </a:rPr>
            </a:br>
            <a:r>
              <a:rPr lang="en-US" sz="3200" b="1" i="1" dirty="0" smtClean="0">
                <a:solidFill>
                  <a:schemeClr val="folHlink"/>
                </a:solidFill>
              </a:rPr>
              <a:t>proxy error distributions</a:t>
            </a:r>
          </a:p>
        </p:txBody>
      </p:sp>
    </p:spTree>
    <p:extLst>
      <p:ext uri="{BB962C8B-B14F-4D97-AF65-F5344CB8AC3E}">
        <p14:creationId xmlns:p14="http://schemas.microsoft.com/office/powerpoint/2010/main" xmlns="" val="7525980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64</a:t>
            </a:fld>
            <a:endParaRPr lang="en-US"/>
          </a:p>
        </p:txBody>
      </p:sp>
      <p:pic>
        <p:nvPicPr>
          <p:cNvPr id="1034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4000" cy="6866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5867400" y="6477000"/>
            <a:ext cx="762000" cy="1524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658787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65</a:t>
            </a:fld>
            <a:endParaRPr lang="en-US"/>
          </a:p>
        </p:txBody>
      </p:sp>
      <p:pic>
        <p:nvPicPr>
          <p:cNvPr id="1044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485" y="0"/>
            <a:ext cx="9075005" cy="678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5715000" y="6400800"/>
            <a:ext cx="762000" cy="1524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025362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90600" y="0"/>
            <a:ext cx="7086600" cy="1143000"/>
          </a:xfrm>
        </p:spPr>
        <p:txBody>
          <a:bodyPr/>
          <a:lstStyle/>
          <a:p>
            <a:pPr eaLnBrk="1" hangingPunct="1"/>
            <a:r>
              <a:rPr lang="en-US" sz="2800" b="1" i="1" dirty="0" smtClean="0">
                <a:solidFill>
                  <a:schemeClr val="folHlink"/>
                </a:solidFill>
              </a:rPr>
              <a:t>Computationally Efficient Quasi-Static Error Covariance Models</a:t>
            </a:r>
          </a:p>
        </p:txBody>
      </p:sp>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66</a:t>
            </a:fld>
            <a:endParaRPr lang="en-US"/>
          </a:p>
        </p:txBody>
      </p:sp>
      <p:pic>
        <p:nvPicPr>
          <p:cNvPr id="1054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222" y="1190624"/>
            <a:ext cx="9044778" cy="50849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45715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1A10E3A-1B2A-44AC-98ED-D02742FEE204}" type="slidenum">
              <a:rPr lang="en-US" smtClean="0"/>
              <a:pPr>
                <a:defRPr/>
              </a:pPr>
              <a:t>67</a:t>
            </a:fld>
            <a:endParaRPr lang="en-US"/>
          </a:p>
        </p:txBody>
      </p:sp>
      <p:pic>
        <p:nvPicPr>
          <p:cNvPr id="1064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81" y="0"/>
            <a:ext cx="9187962"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5867400" y="6477000"/>
            <a:ext cx="762000" cy="1524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742906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7FF6739-02B4-424F-BA4E-2F611C9941D4}" type="slidenum">
              <a:rPr lang="en-US" smtClean="0"/>
              <a:pPr>
                <a:defRPr/>
              </a:pPr>
              <a:t>68</a:t>
            </a:fld>
            <a:endParaRPr lang="en-US"/>
          </a:p>
        </p:txBody>
      </p:sp>
      <p:pic>
        <p:nvPicPr>
          <p:cNvPr id="1075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9277"/>
            <a:ext cx="9256542" cy="6914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5867400" y="6477000"/>
            <a:ext cx="762000" cy="1524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1261408"/>
            <a:ext cx="9256543" cy="1938992"/>
          </a:xfrm>
          <a:prstGeom prst="rect">
            <a:avLst/>
          </a:prstGeom>
          <a:solidFill>
            <a:srgbClr val="FFFF00"/>
          </a:solidFill>
        </p:spPr>
        <p:txBody>
          <a:bodyPr wrap="square" rtlCol="0">
            <a:spAutoFit/>
          </a:bodyPr>
          <a:lstStyle/>
          <a:p>
            <a:r>
              <a:rPr lang="en-US" sz="2000" dirty="0">
                <a:solidFill>
                  <a:schemeClr val="bg1"/>
                </a:solidFill>
              </a:rPr>
              <a:t>Boer, G. J., 1983: Homogeneous and Isotropic Turbulence on the Sphere. </a:t>
            </a:r>
            <a:r>
              <a:rPr lang="en-US" sz="2000" i="1" dirty="0">
                <a:solidFill>
                  <a:schemeClr val="bg1"/>
                </a:solidFill>
              </a:rPr>
              <a:t>J. Atmos. Sci.</a:t>
            </a:r>
            <a:r>
              <a:rPr lang="en-US" sz="2000" dirty="0">
                <a:solidFill>
                  <a:schemeClr val="bg1"/>
                </a:solidFill>
              </a:rPr>
              <a:t>, </a:t>
            </a:r>
            <a:r>
              <a:rPr lang="en-US" sz="2000" b="1" dirty="0">
                <a:solidFill>
                  <a:schemeClr val="bg1"/>
                </a:solidFill>
              </a:rPr>
              <a:t>40</a:t>
            </a:r>
            <a:r>
              <a:rPr lang="en-US" sz="2000" dirty="0">
                <a:solidFill>
                  <a:schemeClr val="bg1"/>
                </a:solidFill>
              </a:rPr>
              <a:t>, 154–163. </a:t>
            </a:r>
            <a:endParaRPr lang="en-US" sz="2000" dirty="0" smtClean="0">
              <a:solidFill>
                <a:schemeClr val="bg1"/>
              </a:solidFill>
            </a:endParaRPr>
          </a:p>
          <a:p>
            <a:endParaRPr lang="en-US" sz="2000" dirty="0">
              <a:solidFill>
                <a:schemeClr val="bg1"/>
              </a:solidFill>
            </a:endParaRPr>
          </a:p>
          <a:p>
            <a:r>
              <a:rPr lang="en-US" sz="2000" dirty="0" smtClean="0">
                <a:solidFill>
                  <a:schemeClr val="bg1"/>
                </a:solidFill>
              </a:rPr>
              <a:t>Pointed out that isotropic correlation functions on the sphere are obtained from EDE^T where E is a matrix listing spherical harmonics and D is a diagonal matrix whose values (variances) only depend on the total wave number.</a:t>
            </a:r>
            <a:endParaRPr lang="en-US" sz="2000" dirty="0">
              <a:solidFill>
                <a:schemeClr val="bg1"/>
              </a:solidFill>
            </a:endParaRPr>
          </a:p>
        </p:txBody>
      </p:sp>
    </p:spTree>
    <p:extLst>
      <p:ext uri="{BB962C8B-B14F-4D97-AF65-F5344CB8AC3E}">
        <p14:creationId xmlns:p14="http://schemas.microsoft.com/office/powerpoint/2010/main" xmlns="" val="186663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7FF6739-02B4-424F-BA4E-2F611C9941D4}" type="slidenum">
              <a:rPr lang="en-US" smtClean="0"/>
              <a:pPr>
                <a:defRPr/>
              </a:pPr>
              <a:t>69</a:t>
            </a:fld>
            <a:endParaRPr lang="en-US"/>
          </a:p>
        </p:txBody>
      </p:sp>
      <p:pic>
        <p:nvPicPr>
          <p:cNvPr id="1095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68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5867400" y="6400800"/>
            <a:ext cx="762000" cy="1524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xmlns="" val="661415785"/>
              </p:ext>
            </p:extLst>
          </p:nvPr>
        </p:nvGraphicFramePr>
        <p:xfrm>
          <a:off x="153988" y="914400"/>
          <a:ext cx="8913812" cy="5811838"/>
        </p:xfrm>
        <a:graphic>
          <a:graphicData uri="http://schemas.openxmlformats.org/presentationml/2006/ole">
            <p:oleObj spid="_x0000_s109595" name="Equation" r:id="rId4" imgW="4597400" imgH="2997200" progId="">
              <p:embed/>
            </p:oleObj>
          </a:graphicData>
        </a:graphic>
      </p:graphicFrame>
    </p:spTree>
    <p:extLst>
      <p:ext uri="{BB962C8B-B14F-4D97-AF65-F5344CB8AC3E}">
        <p14:creationId xmlns:p14="http://schemas.microsoft.com/office/powerpoint/2010/main" xmlns="" val="35050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0" name="Picture 4" descr="talk9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5363" y="838200"/>
            <a:ext cx="3729037" cy="2797175"/>
          </a:xfrm>
          <a:prstGeom prst="rect">
            <a:avLst/>
          </a:prstGeom>
          <a:noFill/>
          <a:extLst>
            <a:ext uri="{909E8E84-426E-40DD-AFC4-6F175D3DCCD1}">
              <a14:hiddenFill xmlns:a14="http://schemas.microsoft.com/office/drawing/2010/main" xmlns="">
                <a:solidFill>
                  <a:srgbClr val="FFFFFF"/>
                </a:solidFill>
              </a14:hiddenFill>
            </a:ext>
          </a:extLst>
        </p:spPr>
      </p:pic>
      <p:pic>
        <p:nvPicPr>
          <p:cNvPr id="183301" name="Picture 5" descr="talk9b"/>
          <p:cNvPicPr>
            <a:picLocks noChangeAspect="1" noChangeArrowheads="1"/>
          </p:cNvPicPr>
          <p:nvPr/>
        </p:nvPicPr>
        <p:blipFill>
          <a:blip r:embed="rId3" cstate="print">
            <a:extLst>
              <a:ext uri="{28A0092B-C50C-407E-A947-70E740481C1C}">
                <a14:useLocalDpi xmlns:a14="http://schemas.microsoft.com/office/drawing/2010/main" xmlns="" val="0"/>
              </a:ext>
            </a:extLst>
          </a:blip>
          <a:srcRect t="4654"/>
          <a:stretch>
            <a:fillRect/>
          </a:stretch>
        </p:blipFill>
        <p:spPr bwMode="auto">
          <a:xfrm>
            <a:off x="4800600" y="3559175"/>
            <a:ext cx="3729038"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183302" name="Rectangle 6"/>
          <p:cNvSpPr>
            <a:spLocks noChangeArrowheads="1"/>
          </p:cNvSpPr>
          <p:nvPr/>
        </p:nvSpPr>
        <p:spPr bwMode="auto">
          <a:xfrm>
            <a:off x="0" y="1600200"/>
            <a:ext cx="475615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endParaRPr lang="en-US" sz="2400"/>
          </a:p>
          <a:p>
            <a:pPr marL="342900" indent="-342900">
              <a:lnSpc>
                <a:spcPct val="90000"/>
              </a:lnSpc>
              <a:spcBef>
                <a:spcPct val="20000"/>
              </a:spcBef>
              <a:buFontTx/>
              <a:buChar char="•"/>
            </a:pPr>
            <a:r>
              <a:rPr lang="en-US" sz="2400">
                <a:latin typeface="Times New Roman" pitchFamily="18" charset="0"/>
              </a:rPr>
              <a:t>Green line now gives an example of one of the adaptive localization functions that are the subject of this talk.</a:t>
            </a:r>
            <a:endParaRPr lang="en-US" sz="2400" b="1">
              <a:solidFill>
                <a:schemeClr val="accent2"/>
              </a:solidFill>
              <a:latin typeface="Times New Roman" pitchFamily="18" charset="0"/>
            </a:endParaRPr>
          </a:p>
        </p:txBody>
      </p:sp>
      <p:sp>
        <p:nvSpPr>
          <p:cNvPr id="183303" name="Rectangle 7"/>
          <p:cNvSpPr>
            <a:spLocks noChangeArrowheads="1"/>
          </p:cNvSpPr>
          <p:nvPr/>
        </p:nvSpPr>
        <p:spPr bwMode="auto">
          <a:xfrm>
            <a:off x="0" y="166688"/>
            <a:ext cx="9144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b="1" dirty="0">
                <a:solidFill>
                  <a:srgbClr val="FFFF00"/>
                </a:solidFill>
                <a:latin typeface="Times New Roman" pitchFamily="18" charset="0"/>
              </a:rPr>
              <a:t>Small Ensembles and Spurious Correlations</a:t>
            </a:r>
          </a:p>
        </p:txBody>
      </p:sp>
      <p:sp>
        <p:nvSpPr>
          <p:cNvPr id="183304" name="Text Box 8"/>
          <p:cNvSpPr txBox="1">
            <a:spLocks noChangeArrowheads="1"/>
          </p:cNvSpPr>
          <p:nvPr/>
        </p:nvSpPr>
        <p:spPr bwMode="auto">
          <a:xfrm>
            <a:off x="0" y="6400800"/>
            <a:ext cx="9144000" cy="457200"/>
          </a:xfrm>
          <a:prstGeom prst="rect">
            <a:avLst/>
          </a:prstGeom>
          <a:solidFill>
            <a:srgbClr val="0000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dirty="0">
                <a:latin typeface="Times New Roman" pitchFamily="18" charset="0"/>
              </a:rPr>
              <a:t>Want localization to adapt to width and propagation of true correlation</a:t>
            </a:r>
          </a:p>
        </p:txBody>
      </p:sp>
      <p:sp>
        <p:nvSpPr>
          <p:cNvPr id="183311" name="Text Box 15"/>
          <p:cNvSpPr txBox="1">
            <a:spLocks noChangeArrowheads="1"/>
          </p:cNvSpPr>
          <p:nvPr/>
        </p:nvSpPr>
        <p:spPr bwMode="auto">
          <a:xfrm>
            <a:off x="5486400" y="990600"/>
            <a:ext cx="25796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Stable flow error correlations</a:t>
            </a:r>
          </a:p>
        </p:txBody>
      </p:sp>
      <p:sp>
        <p:nvSpPr>
          <p:cNvPr id="183312" name="Text Box 16"/>
          <p:cNvSpPr txBox="1">
            <a:spLocks noChangeArrowheads="1"/>
          </p:cNvSpPr>
          <p:nvPr/>
        </p:nvSpPr>
        <p:spPr bwMode="auto">
          <a:xfrm>
            <a:off x="5359400" y="3551238"/>
            <a:ext cx="2794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Unstable flow error correlations</a:t>
            </a:r>
          </a:p>
        </p:txBody>
      </p:sp>
      <p:sp>
        <p:nvSpPr>
          <p:cNvPr id="183313" name="Text Box 17"/>
          <p:cNvSpPr txBox="1">
            <a:spLocks noChangeArrowheads="1"/>
          </p:cNvSpPr>
          <p:nvPr/>
        </p:nvSpPr>
        <p:spPr bwMode="auto">
          <a:xfrm>
            <a:off x="5384800" y="1417638"/>
            <a:ext cx="558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t = 0</a:t>
            </a:r>
          </a:p>
        </p:txBody>
      </p:sp>
      <p:sp>
        <p:nvSpPr>
          <p:cNvPr id="183314" name="Text Box 18"/>
          <p:cNvSpPr txBox="1">
            <a:spLocks noChangeArrowheads="1"/>
          </p:cNvSpPr>
          <p:nvPr/>
        </p:nvSpPr>
        <p:spPr bwMode="auto">
          <a:xfrm>
            <a:off x="5461000" y="4160838"/>
            <a:ext cx="558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t = 0</a:t>
            </a:r>
          </a:p>
        </p:txBody>
      </p:sp>
      <p:sp>
        <p:nvSpPr>
          <p:cNvPr id="183315" name="Text Box 19"/>
          <p:cNvSpPr txBox="1">
            <a:spLocks noChangeArrowheads="1"/>
          </p:cNvSpPr>
          <p:nvPr/>
        </p:nvSpPr>
        <p:spPr bwMode="auto">
          <a:xfrm>
            <a:off x="6629400" y="1417638"/>
            <a:ext cx="558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t = 1</a:t>
            </a:r>
          </a:p>
        </p:txBody>
      </p:sp>
      <p:sp>
        <p:nvSpPr>
          <p:cNvPr id="183316" name="Text Box 20"/>
          <p:cNvSpPr txBox="1">
            <a:spLocks noChangeArrowheads="1"/>
          </p:cNvSpPr>
          <p:nvPr/>
        </p:nvSpPr>
        <p:spPr bwMode="auto">
          <a:xfrm>
            <a:off x="6858000" y="4160838"/>
            <a:ext cx="558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t = 1</a:t>
            </a:r>
          </a:p>
        </p:txBody>
      </p:sp>
      <p:sp>
        <p:nvSpPr>
          <p:cNvPr id="183317" name="Text Box 21"/>
          <p:cNvSpPr txBox="1">
            <a:spLocks noChangeArrowheads="1"/>
          </p:cNvSpPr>
          <p:nvPr/>
        </p:nvSpPr>
        <p:spPr bwMode="auto">
          <a:xfrm>
            <a:off x="8297863" y="3244850"/>
            <a:ext cx="4445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km</a:t>
            </a:r>
          </a:p>
        </p:txBody>
      </p:sp>
      <p:sp>
        <p:nvSpPr>
          <p:cNvPr id="183318" name="Text Box 22"/>
          <p:cNvSpPr txBox="1">
            <a:spLocks noChangeArrowheads="1"/>
          </p:cNvSpPr>
          <p:nvPr/>
        </p:nvSpPr>
        <p:spPr bwMode="auto">
          <a:xfrm>
            <a:off x="8318500" y="5867400"/>
            <a:ext cx="4445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Times New Roman" pitchFamily="18" charset="0"/>
              </a:rPr>
              <a:t>km</a:t>
            </a:r>
          </a:p>
        </p:txBody>
      </p:sp>
    </p:spTree>
    <p:extLst>
      <p:ext uri="{BB962C8B-B14F-4D97-AF65-F5344CB8AC3E}">
        <p14:creationId xmlns:p14="http://schemas.microsoft.com/office/powerpoint/2010/main" xmlns="" val="6615480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7FF6739-02B4-424F-BA4E-2F611C9941D4}" type="slidenum">
              <a:rPr lang="en-US" smtClean="0"/>
              <a:pPr>
                <a:defRPr/>
              </a:pPr>
              <a:t>70</a:t>
            </a:fld>
            <a:endParaRPr lang="en-US"/>
          </a:p>
        </p:txBody>
      </p:sp>
      <p:pic>
        <p:nvPicPr>
          <p:cNvPr id="1105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228" y="0"/>
            <a:ext cx="9107772"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867400" y="6400800"/>
            <a:ext cx="762000" cy="2286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963996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7FF6739-02B4-424F-BA4E-2F611C9941D4}" type="slidenum">
              <a:rPr lang="en-US" smtClean="0"/>
              <a:pPr>
                <a:defRPr/>
              </a:pPr>
              <a:t>71</a:t>
            </a:fld>
            <a:endParaRPr lang="en-US"/>
          </a:p>
        </p:txBody>
      </p:sp>
      <p:pic>
        <p:nvPicPr>
          <p:cNvPr id="1198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75" y="0"/>
            <a:ext cx="919520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867400" y="6477000"/>
            <a:ext cx="762000" cy="1143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539160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7FF6739-02B4-424F-BA4E-2F611C9941D4}" type="slidenum">
              <a:rPr lang="en-US" smtClean="0"/>
              <a:pPr>
                <a:defRPr/>
              </a:pPr>
              <a:t>72</a:t>
            </a:fld>
            <a:endParaRPr lang="en-US"/>
          </a:p>
        </p:txBody>
      </p:sp>
      <p:pic>
        <p:nvPicPr>
          <p:cNvPr id="1116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174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867400" y="6438900"/>
            <a:ext cx="762000" cy="1143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3733800"/>
            <a:ext cx="8305800" cy="923330"/>
          </a:xfrm>
          <a:prstGeom prst="rect">
            <a:avLst/>
          </a:prstGeom>
          <a:solidFill>
            <a:srgbClr val="FFFF00"/>
          </a:solidFill>
        </p:spPr>
        <p:txBody>
          <a:bodyPr wrap="square" rtlCol="0">
            <a:spAutoFit/>
          </a:bodyPr>
          <a:lstStyle/>
          <a:p>
            <a:r>
              <a:rPr lang="en-US" dirty="0" smtClean="0">
                <a:solidFill>
                  <a:schemeClr val="bg1"/>
                </a:solidFill>
              </a:rPr>
              <a:t>Wavelet transforms permit a compromise between these two extremes. ECMWF currently has a wavelet transform based background error covariance model.</a:t>
            </a:r>
          </a:p>
          <a:p>
            <a:r>
              <a:rPr lang="en-US" dirty="0">
                <a:solidFill>
                  <a:schemeClr val="bg1"/>
                </a:solidFill>
              </a:rPr>
              <a:t>May have time to touch on this tomorrow.</a:t>
            </a:r>
          </a:p>
        </p:txBody>
      </p:sp>
    </p:spTree>
    <p:extLst>
      <p:ext uri="{BB962C8B-B14F-4D97-AF65-F5344CB8AC3E}">
        <p14:creationId xmlns:p14="http://schemas.microsoft.com/office/powerpoint/2010/main" xmlns="" val="15311366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7FF6739-02B4-424F-BA4E-2F611C9941D4}" type="slidenum">
              <a:rPr lang="en-US" smtClean="0"/>
              <a:pPr>
                <a:defRPr/>
              </a:pPr>
              <a:t>73</a:t>
            </a:fld>
            <a:endParaRPr lang="en-US"/>
          </a:p>
        </p:txBody>
      </p:sp>
      <p:pic>
        <p:nvPicPr>
          <p:cNvPr id="1126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34" y="0"/>
            <a:ext cx="9124666" cy="6870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867400" y="6438900"/>
            <a:ext cx="762000" cy="1143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6130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7FF6739-02B4-424F-BA4E-2F611C9941D4}" type="slidenum">
              <a:rPr lang="en-US" smtClean="0"/>
              <a:pPr>
                <a:defRPr/>
              </a:pPr>
              <a:t>74</a:t>
            </a:fld>
            <a:endParaRPr lang="en-US"/>
          </a:p>
        </p:txBody>
      </p:sp>
      <p:pic>
        <p:nvPicPr>
          <p:cNvPr id="1136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7467"/>
            <a:ext cx="9169800" cy="691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5867400" y="6438900"/>
            <a:ext cx="762000" cy="1143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633655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7FF6739-02B4-424F-BA4E-2F611C9941D4}" type="slidenum">
              <a:rPr lang="en-US" smtClean="0"/>
              <a:pPr>
                <a:defRPr/>
              </a:pPr>
              <a:t>75</a:t>
            </a:fld>
            <a:endParaRPr lang="en-US"/>
          </a:p>
        </p:txBody>
      </p:sp>
      <p:pic>
        <p:nvPicPr>
          <p:cNvPr id="1146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2274"/>
            <a:ext cx="9199375" cy="6855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867400" y="6438900"/>
            <a:ext cx="762000" cy="1143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918569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7FF6739-02B4-424F-BA4E-2F611C9941D4}" type="slidenum">
              <a:rPr lang="en-US" smtClean="0"/>
              <a:pPr>
                <a:defRPr/>
              </a:pPr>
              <a:t>76</a:t>
            </a:fld>
            <a:endParaRPr lang="en-US"/>
          </a:p>
        </p:txBody>
      </p:sp>
      <p:pic>
        <p:nvPicPr>
          <p:cNvPr id="1157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9520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867400" y="6515100"/>
            <a:ext cx="762000" cy="1143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641673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7FF6739-02B4-424F-BA4E-2F611C9941D4}" type="slidenum">
              <a:rPr lang="en-US" smtClean="0"/>
              <a:pPr>
                <a:defRPr/>
              </a:pPr>
              <a:t>77</a:t>
            </a:fld>
            <a:endParaRPr lang="en-US"/>
          </a:p>
        </p:txBody>
      </p:sp>
      <p:pic>
        <p:nvPicPr>
          <p:cNvPr id="1177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8051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867400" y="6477000"/>
            <a:ext cx="762000" cy="1143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242277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7FF6739-02B4-424F-BA4E-2F611C9941D4}" type="slidenum">
              <a:rPr lang="en-US" smtClean="0"/>
              <a:pPr>
                <a:defRPr/>
              </a:pPr>
              <a:t>78</a:t>
            </a:fld>
            <a:endParaRPr lang="en-US"/>
          </a:p>
        </p:txBody>
      </p:sp>
      <p:pic>
        <p:nvPicPr>
          <p:cNvPr id="1187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5124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7315200" y="1066800"/>
            <a:ext cx="2209800" cy="923330"/>
          </a:xfrm>
          <a:prstGeom prst="rect">
            <a:avLst/>
          </a:prstGeom>
          <a:noFill/>
        </p:spPr>
        <p:txBody>
          <a:bodyPr wrap="square" rtlCol="0">
            <a:spAutoFit/>
          </a:bodyPr>
          <a:lstStyle/>
          <a:p>
            <a:r>
              <a:rPr lang="en-US" dirty="0" smtClean="0">
                <a:solidFill>
                  <a:schemeClr val="bg1"/>
                </a:solidFill>
              </a:rPr>
              <a:t>Divergence </a:t>
            </a:r>
          </a:p>
          <a:p>
            <a:r>
              <a:rPr lang="en-US" dirty="0" smtClean="0">
                <a:solidFill>
                  <a:schemeClr val="bg1"/>
                </a:solidFill>
              </a:rPr>
              <a:t>without omega equation</a:t>
            </a:r>
            <a:endParaRPr lang="en-US" dirty="0">
              <a:solidFill>
                <a:schemeClr val="bg1"/>
              </a:solidFill>
            </a:endParaRPr>
          </a:p>
        </p:txBody>
      </p:sp>
      <p:sp>
        <p:nvSpPr>
          <p:cNvPr id="5" name="TextBox 4"/>
          <p:cNvSpPr txBox="1"/>
          <p:nvPr/>
        </p:nvSpPr>
        <p:spPr>
          <a:xfrm>
            <a:off x="7315200" y="3886200"/>
            <a:ext cx="2209800" cy="923330"/>
          </a:xfrm>
          <a:prstGeom prst="rect">
            <a:avLst/>
          </a:prstGeom>
          <a:noFill/>
        </p:spPr>
        <p:txBody>
          <a:bodyPr wrap="square" rtlCol="0">
            <a:spAutoFit/>
          </a:bodyPr>
          <a:lstStyle/>
          <a:p>
            <a:r>
              <a:rPr lang="en-US" dirty="0" smtClean="0">
                <a:solidFill>
                  <a:schemeClr val="bg1"/>
                </a:solidFill>
              </a:rPr>
              <a:t>Divergence </a:t>
            </a:r>
          </a:p>
          <a:p>
            <a:r>
              <a:rPr lang="en-US" dirty="0" smtClean="0">
                <a:solidFill>
                  <a:schemeClr val="bg1"/>
                </a:solidFill>
              </a:rPr>
              <a:t>with omega equation</a:t>
            </a:r>
            <a:endParaRPr lang="en-US" dirty="0">
              <a:solidFill>
                <a:schemeClr val="bg1"/>
              </a:solidFill>
            </a:endParaRPr>
          </a:p>
        </p:txBody>
      </p:sp>
      <p:sp>
        <p:nvSpPr>
          <p:cNvPr id="6" name="Rectangle 5"/>
          <p:cNvSpPr/>
          <p:nvPr/>
        </p:nvSpPr>
        <p:spPr>
          <a:xfrm>
            <a:off x="5867400" y="6438900"/>
            <a:ext cx="762000" cy="1143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606205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7FF6739-02B4-424F-BA4E-2F611C9941D4}" type="slidenum">
              <a:rPr lang="en-US" smtClean="0"/>
              <a:pPr>
                <a:defRPr/>
              </a:pPr>
              <a:t>79</a:t>
            </a:fld>
            <a:endParaRPr lang="en-US"/>
          </a:p>
        </p:txBody>
      </p:sp>
      <p:pic>
        <p:nvPicPr>
          <p:cNvPr id="1167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707" y="0"/>
            <a:ext cx="9154834"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0707" y="3002340"/>
            <a:ext cx="9113293" cy="1569660"/>
          </a:xfrm>
          <a:prstGeom prst="rect">
            <a:avLst/>
          </a:prstGeom>
          <a:solidFill>
            <a:srgbClr val="FFFF00"/>
          </a:solidFill>
        </p:spPr>
        <p:txBody>
          <a:bodyPr wrap="square" rtlCol="0">
            <a:spAutoFit/>
          </a:bodyPr>
          <a:lstStyle/>
          <a:p>
            <a:pPr algn="ctr"/>
            <a:r>
              <a:rPr lang="en-US" sz="3200" dirty="0" smtClean="0">
                <a:solidFill>
                  <a:schemeClr val="bg1"/>
                </a:solidFill>
              </a:rPr>
              <a:t>Sophisticated balance operators impart a degree of flow dependence to both the error correlations and the error variances!</a:t>
            </a:r>
            <a:endParaRPr lang="en-US" sz="3200" dirty="0">
              <a:solidFill>
                <a:schemeClr val="bg1"/>
              </a:solidFill>
            </a:endParaRPr>
          </a:p>
        </p:txBody>
      </p:sp>
    </p:spTree>
    <p:extLst>
      <p:ext uri="{BB962C8B-B14F-4D97-AF65-F5344CB8AC3E}">
        <p14:creationId xmlns:p14="http://schemas.microsoft.com/office/powerpoint/2010/main" xmlns="" val="27333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0" y="6156325"/>
            <a:ext cx="9144000" cy="701675"/>
          </a:xfrm>
          <a:prstGeom prst="rect">
            <a:avLst/>
          </a:prstGeom>
          <a:solidFill>
            <a:srgbClr val="0000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000" dirty="0"/>
              <a:t>Ideally, localization would yield the mean or mode of the posterior                  based on informed guesses of the prior  and likelihood distributions.   </a:t>
            </a:r>
          </a:p>
        </p:txBody>
      </p:sp>
      <p:sp>
        <p:nvSpPr>
          <p:cNvPr id="188419" name="Rectangle 3"/>
          <p:cNvSpPr>
            <a:spLocks noGrp="1" noChangeArrowheads="1"/>
          </p:cNvSpPr>
          <p:nvPr>
            <p:ph type="title" sz="quarter"/>
          </p:nvPr>
        </p:nvSpPr>
        <p:spPr>
          <a:xfrm>
            <a:off x="457200" y="-76200"/>
            <a:ext cx="8229600" cy="1143000"/>
          </a:xfrm>
        </p:spPr>
        <p:txBody>
          <a:bodyPr/>
          <a:lstStyle/>
          <a:p>
            <a:r>
              <a:rPr lang="en-US" sz="3600" dirty="0">
                <a:solidFill>
                  <a:srgbClr val="FFFF00"/>
                </a:solidFill>
              </a:rPr>
              <a:t>Bayesian </a:t>
            </a:r>
            <a:r>
              <a:rPr lang="en-US" sz="3600" dirty="0" smtClean="0">
                <a:solidFill>
                  <a:srgbClr val="FFFF00"/>
                </a:solidFill>
              </a:rPr>
              <a:t>perspective on</a:t>
            </a:r>
            <a:br>
              <a:rPr lang="en-US" sz="3600" dirty="0" smtClean="0">
                <a:solidFill>
                  <a:srgbClr val="FFFF00"/>
                </a:solidFill>
              </a:rPr>
            </a:br>
            <a:r>
              <a:rPr lang="en-US" sz="3600" dirty="0" smtClean="0">
                <a:solidFill>
                  <a:srgbClr val="FFFF00"/>
                </a:solidFill>
              </a:rPr>
              <a:t>localization</a:t>
            </a:r>
            <a:endParaRPr lang="en-US" sz="3600" dirty="0">
              <a:solidFill>
                <a:srgbClr val="FFFF00"/>
              </a:solidFill>
            </a:endParaRPr>
          </a:p>
        </p:txBody>
      </p:sp>
      <p:graphicFrame>
        <p:nvGraphicFramePr>
          <p:cNvPr id="188420" name="Object 4"/>
          <p:cNvGraphicFramePr>
            <a:graphicFrameLocks noGrp="1" noChangeAspect="1"/>
          </p:cNvGraphicFramePr>
          <p:nvPr>
            <p:ph sz="quarter" idx="1"/>
            <p:extLst>
              <p:ext uri="{D42A27DB-BD31-4B8C-83A1-F6EECF244321}">
                <p14:modId xmlns:p14="http://schemas.microsoft.com/office/powerpoint/2010/main" xmlns="" val="1488861335"/>
              </p:ext>
            </p:extLst>
          </p:nvPr>
        </p:nvGraphicFramePr>
        <p:xfrm>
          <a:off x="582613" y="1143000"/>
          <a:ext cx="7977187" cy="4873625"/>
        </p:xfrm>
        <a:graphic>
          <a:graphicData uri="http://schemas.openxmlformats.org/presentationml/2006/ole">
            <p:oleObj spid="_x0000_s130068" name="Equation" r:id="rId4" imgW="4406760" imgH="2692080" progId="">
              <p:embed/>
            </p:oleObj>
          </a:graphicData>
        </a:graphic>
      </p:graphicFrame>
      <p:graphicFrame>
        <p:nvGraphicFramePr>
          <p:cNvPr id="188423" name="Object 7"/>
          <p:cNvGraphicFramePr>
            <a:graphicFrameLocks noGrp="1" noChangeAspect="1"/>
          </p:cNvGraphicFramePr>
          <p:nvPr>
            <p:ph sz="quarter" idx="3"/>
          </p:nvPr>
        </p:nvGraphicFramePr>
        <p:xfrm>
          <a:off x="7543800" y="6172200"/>
          <a:ext cx="1066800" cy="450850"/>
        </p:xfrm>
        <a:graphic>
          <a:graphicData uri="http://schemas.openxmlformats.org/presentationml/2006/ole">
            <p:oleObj spid="_x0000_s130069" name="Equation" r:id="rId5" imgW="660400" imgH="279400" progId="">
              <p:embed/>
            </p:oleObj>
          </a:graphicData>
        </a:graphic>
      </p:graphicFrame>
    </p:spTree>
    <p:extLst>
      <p:ext uri="{BB962C8B-B14F-4D97-AF65-F5344CB8AC3E}">
        <p14:creationId xmlns:p14="http://schemas.microsoft.com/office/powerpoint/2010/main" xmlns="" val="32082577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sz="3200" b="1" i="1" dirty="0" smtClean="0">
                <a:solidFill>
                  <a:srgbClr val="FFFF00"/>
                </a:solidFill>
              </a:rPr>
              <a:t>Recapitulation on today’s lecture</a:t>
            </a:r>
            <a:endParaRPr lang="en-US" sz="3200" b="1" i="1" dirty="0">
              <a:solidFill>
                <a:srgbClr val="FFFF00"/>
              </a:solidFill>
            </a:endParaRPr>
          </a:p>
        </p:txBody>
      </p:sp>
      <p:sp>
        <p:nvSpPr>
          <p:cNvPr id="4" name="Content Placeholder 3"/>
          <p:cNvSpPr>
            <a:spLocks noGrp="1"/>
          </p:cNvSpPr>
          <p:nvPr>
            <p:ph idx="1"/>
          </p:nvPr>
        </p:nvSpPr>
        <p:spPr>
          <a:xfrm>
            <a:off x="457200" y="1143000"/>
            <a:ext cx="8229600" cy="4525963"/>
          </a:xfrm>
        </p:spPr>
        <p:txBody>
          <a:bodyPr/>
          <a:lstStyle/>
          <a:p>
            <a:r>
              <a:rPr lang="en-US" sz="2000" dirty="0" smtClean="0"/>
              <a:t>Differences  between  forecasts  and observations can be used to infer aspects of  </a:t>
            </a:r>
            <a:r>
              <a:rPr lang="en-US" sz="2000" dirty="0" err="1" smtClean="0"/>
              <a:t>spatio</a:t>
            </a:r>
            <a:r>
              <a:rPr lang="en-US" sz="2000" dirty="0" smtClean="0"/>
              <a:t>-temporal averages of </a:t>
            </a:r>
          </a:p>
          <a:p>
            <a:pPr lvl="1"/>
            <a:r>
              <a:rPr lang="en-US" sz="2000" dirty="0" smtClean="0"/>
              <a:t>Observation error variance</a:t>
            </a:r>
          </a:p>
          <a:p>
            <a:pPr lvl="1"/>
            <a:r>
              <a:rPr lang="en-US" sz="2000" dirty="0" smtClean="0"/>
              <a:t>Forecast error variance</a:t>
            </a:r>
          </a:p>
          <a:p>
            <a:pPr lvl="1"/>
            <a:r>
              <a:rPr lang="en-US" sz="2000" dirty="0" smtClean="0"/>
              <a:t>Quasi-isotropic error correlations</a:t>
            </a:r>
          </a:p>
          <a:p>
            <a:r>
              <a:rPr lang="en-US" sz="2000" dirty="0" smtClean="0"/>
              <a:t>Monte Carlo approaches (Perturbed </a:t>
            </a:r>
            <a:r>
              <a:rPr lang="en-US" sz="2000" dirty="0" err="1" smtClean="0"/>
              <a:t>obs</a:t>
            </a:r>
            <a:r>
              <a:rPr lang="en-US" sz="2000" dirty="0" smtClean="0"/>
              <a:t> 3D/4D VAR, </a:t>
            </a:r>
            <a:r>
              <a:rPr lang="en-US" sz="2000" dirty="0" err="1" smtClean="0"/>
              <a:t>EnKF</a:t>
            </a:r>
            <a:r>
              <a:rPr lang="en-US" sz="2000" dirty="0" smtClean="0"/>
              <a:t>) and deterministic </a:t>
            </a:r>
            <a:r>
              <a:rPr lang="en-US" sz="2000" dirty="0" err="1" smtClean="0"/>
              <a:t>EnKFs</a:t>
            </a:r>
            <a:r>
              <a:rPr lang="en-US" sz="2000" dirty="0"/>
              <a:t> </a:t>
            </a:r>
            <a:r>
              <a:rPr lang="en-US" sz="2000" dirty="0" smtClean="0"/>
              <a:t>(ETKF, EAKF, MLEF) provide compelling error proxies for both flow-dependent error covariance models and flow-dependent error covariance models.</a:t>
            </a:r>
          </a:p>
          <a:p>
            <a:r>
              <a:rPr lang="en-US" sz="2000" dirty="0" smtClean="0"/>
              <a:t>In </a:t>
            </a:r>
            <a:r>
              <a:rPr lang="en-US" sz="2000" dirty="0" err="1" smtClean="0"/>
              <a:t>variational</a:t>
            </a:r>
            <a:r>
              <a:rPr lang="en-US" sz="2000" dirty="0" smtClean="0"/>
              <a:t> schemes,  the need for cost-efficient matrix multiplies has led to elegant idealizations of the forecast error covariance matrix</a:t>
            </a:r>
          </a:p>
          <a:p>
            <a:pPr lvl="1"/>
            <a:r>
              <a:rPr lang="en-US" sz="1600" dirty="0"/>
              <a:t>s</a:t>
            </a:r>
            <a:r>
              <a:rPr lang="en-US" sz="1600" dirty="0" smtClean="0"/>
              <a:t>ophisticated balance constraints can be built into these models.</a:t>
            </a:r>
          </a:p>
          <a:p>
            <a:r>
              <a:rPr lang="en-US" sz="2000" dirty="0" smtClean="0"/>
              <a:t>There were many approaches I did not cover (Recursive filters, Wavelet Transforms, </a:t>
            </a:r>
            <a:r>
              <a:rPr lang="en-US" sz="2000" dirty="0" err="1" smtClean="0"/>
              <a:t>etc</a:t>
            </a:r>
            <a:r>
              <a:rPr lang="en-US" sz="2000" dirty="0" smtClean="0"/>
              <a:t>).  </a:t>
            </a:r>
          </a:p>
          <a:p>
            <a:r>
              <a:rPr lang="en-US" sz="2000" dirty="0" smtClean="0"/>
              <a:t>Tomorrow: Ensemble based flow dependent error covariance models</a:t>
            </a:r>
          </a:p>
          <a:p>
            <a:endParaRPr lang="en-US" sz="2400" dirty="0" smtClean="0"/>
          </a:p>
          <a:p>
            <a:endParaRPr lang="en-US" dirty="0"/>
          </a:p>
        </p:txBody>
      </p:sp>
      <p:sp>
        <p:nvSpPr>
          <p:cNvPr id="2" name="Slide Number Placeholder 1"/>
          <p:cNvSpPr>
            <a:spLocks noGrp="1"/>
          </p:cNvSpPr>
          <p:nvPr>
            <p:ph type="sldNum" sz="quarter" idx="12"/>
          </p:nvPr>
        </p:nvSpPr>
        <p:spPr/>
        <p:txBody>
          <a:bodyPr/>
          <a:lstStyle/>
          <a:p>
            <a:pPr>
              <a:defRPr/>
            </a:pPr>
            <a:fld id="{87FF6739-02B4-424F-BA4E-2F611C9941D4}" type="slidenum">
              <a:rPr lang="en-US" smtClean="0"/>
              <a:pPr>
                <a:defRPr/>
              </a:pPr>
              <a:t>80</a:t>
            </a:fld>
            <a:endParaRPr lang="en-US"/>
          </a:p>
        </p:txBody>
      </p:sp>
    </p:spTree>
    <p:extLst>
      <p:ext uri="{BB962C8B-B14F-4D97-AF65-F5344CB8AC3E}">
        <p14:creationId xmlns:p14="http://schemas.microsoft.com/office/powerpoint/2010/main" xmlns="" val="1429688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57200" y="0"/>
            <a:ext cx="8229600" cy="1143000"/>
          </a:xfrm>
        </p:spPr>
        <p:txBody>
          <a:bodyPr/>
          <a:lstStyle/>
          <a:p>
            <a:r>
              <a:rPr lang="en-US" sz="3200" dirty="0">
                <a:solidFill>
                  <a:srgbClr val="FFFF00"/>
                </a:solidFill>
              </a:rPr>
              <a:t>Prior correlation distribution might be a function of:</a:t>
            </a:r>
          </a:p>
        </p:txBody>
      </p:sp>
      <p:sp>
        <p:nvSpPr>
          <p:cNvPr id="192515" name="Rectangle 3"/>
          <p:cNvSpPr>
            <a:spLocks noGrp="1" noChangeArrowheads="1"/>
          </p:cNvSpPr>
          <p:nvPr>
            <p:ph type="body" idx="1"/>
          </p:nvPr>
        </p:nvSpPr>
        <p:spPr>
          <a:xfrm>
            <a:off x="914400" y="1600200"/>
            <a:ext cx="8229600" cy="4525963"/>
          </a:xfrm>
        </p:spPr>
        <p:txBody>
          <a:bodyPr/>
          <a:lstStyle/>
          <a:p>
            <a:r>
              <a:rPr lang="en-US"/>
              <a:t>distance from sample correlation of 1 </a:t>
            </a:r>
          </a:p>
          <a:p>
            <a:r>
              <a:rPr lang="en-US"/>
              <a:t>latitude, longitude, height</a:t>
            </a:r>
          </a:p>
          <a:p>
            <a:r>
              <a:rPr lang="en-US"/>
              <a:t>Rossby radius, Richardson number</a:t>
            </a:r>
          </a:p>
          <a:p>
            <a:r>
              <a:rPr lang="en-US"/>
              <a:t>estimated geostrophic coupling (for multi-variate case)</a:t>
            </a:r>
          </a:p>
          <a:p>
            <a:r>
              <a:rPr lang="en-US"/>
              <a:t>estimated group velocity of errors (for variables separated in time)</a:t>
            </a:r>
          </a:p>
          <a:p>
            <a:r>
              <a:rPr lang="en-US"/>
              <a:t>anisotropy of nearby features (e.g. fronts)</a:t>
            </a:r>
          </a:p>
        </p:txBody>
      </p:sp>
      <p:sp>
        <p:nvSpPr>
          <p:cNvPr id="192516" name="Text Box 4"/>
          <p:cNvSpPr txBox="1">
            <a:spLocks noChangeArrowheads="1"/>
          </p:cNvSpPr>
          <p:nvPr/>
        </p:nvSpPr>
        <p:spPr bwMode="auto">
          <a:xfrm>
            <a:off x="0" y="6338888"/>
            <a:ext cx="9144000" cy="519112"/>
          </a:xfrm>
          <a:prstGeom prst="rect">
            <a:avLst/>
          </a:prstGeom>
          <a:solidFill>
            <a:srgbClr val="0000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dirty="0"/>
              <a:t>How about trying to extract this info from the ensemble?</a:t>
            </a:r>
          </a:p>
        </p:txBody>
      </p:sp>
      <p:sp>
        <p:nvSpPr>
          <p:cNvPr id="192520" name="Line 8"/>
          <p:cNvSpPr>
            <a:spLocks noChangeShapeType="1"/>
          </p:cNvSpPr>
          <p:nvPr/>
        </p:nvSpPr>
        <p:spPr bwMode="auto">
          <a:xfrm>
            <a:off x="838200" y="1600200"/>
            <a:ext cx="0" cy="441960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2521" name="Text Box 9"/>
          <p:cNvSpPr txBox="1">
            <a:spLocks noChangeArrowheads="1"/>
          </p:cNvSpPr>
          <p:nvPr/>
        </p:nvSpPr>
        <p:spPr bwMode="auto">
          <a:xfrm rot="-5400000">
            <a:off x="-956468" y="2105818"/>
            <a:ext cx="27368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Non-adaptive localization</a:t>
            </a:r>
          </a:p>
        </p:txBody>
      </p:sp>
      <p:sp>
        <p:nvSpPr>
          <p:cNvPr id="192522" name="Text Box 10"/>
          <p:cNvSpPr txBox="1">
            <a:spLocks noChangeArrowheads="1"/>
          </p:cNvSpPr>
          <p:nvPr/>
        </p:nvSpPr>
        <p:spPr bwMode="auto">
          <a:xfrm rot="-5400000">
            <a:off x="-707231" y="5007769"/>
            <a:ext cx="22669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Adaptive localization</a:t>
            </a:r>
          </a:p>
        </p:txBody>
      </p:sp>
    </p:spTree>
    <p:extLst>
      <p:ext uri="{BB962C8B-B14F-4D97-AF65-F5344CB8AC3E}">
        <p14:creationId xmlns:p14="http://schemas.microsoft.com/office/powerpoint/2010/main" xmlns="" val="596647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10876</TotalTime>
  <Words>3072</Words>
  <Application>Microsoft Office PowerPoint</Application>
  <PresentationFormat>On-screen Show (4:3)</PresentationFormat>
  <Paragraphs>446</Paragraphs>
  <Slides>80</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Default Design</vt:lpstr>
      <vt:lpstr>Equation</vt:lpstr>
      <vt:lpstr>Background Error Covariance Modeling</vt:lpstr>
      <vt:lpstr>Overview</vt:lpstr>
      <vt:lpstr>Slide 3</vt:lpstr>
      <vt:lpstr>Slide 4</vt:lpstr>
      <vt:lpstr>Slide 5</vt:lpstr>
      <vt:lpstr>Slide 6</vt:lpstr>
      <vt:lpstr>Slide 7</vt:lpstr>
      <vt:lpstr>Bayesian perspective on localization</vt:lpstr>
      <vt:lpstr>Prior correlation distribution might be a function of:</vt:lpstr>
      <vt:lpstr>Ad-hoc adaptive error covariance localization</vt:lpstr>
      <vt:lpstr>Smoothed ENsemble COrrelations  Raised to a Power (SENCORP)  (Bishop and Hodyss, 2007, QJRMS)</vt:lpstr>
      <vt:lpstr>Slide 12</vt:lpstr>
      <vt:lpstr>Slide 13</vt:lpstr>
      <vt:lpstr>Square root theorem provides memory efficient representation (Bishop and Hodyss, 2009b, Tellus)</vt:lpstr>
      <vt:lpstr>Slide 15</vt:lpstr>
      <vt:lpstr>  Data Assimilation using Modulated EnsembleS (DAMES)  using Navy global atmospheric model, NOGAPS</vt:lpstr>
      <vt:lpstr>Slide 17</vt:lpstr>
      <vt:lpstr>Slide 18</vt:lpstr>
      <vt:lpstr>Slide 19</vt:lpstr>
      <vt:lpstr>Slide 20</vt:lpstr>
      <vt:lpstr>Slide 21</vt:lpstr>
      <vt:lpstr>Slide 22</vt:lpstr>
      <vt:lpstr>Slide 23</vt:lpstr>
      <vt:lpstr>Slide 24</vt:lpstr>
      <vt:lpstr>Motivation: Our Multi-Scale World </vt:lpstr>
      <vt:lpstr>Motivation: Our Multi-Scale World </vt:lpstr>
      <vt:lpstr>Will traditional localization help?</vt:lpstr>
      <vt:lpstr>Now imagine the convection is moving …</vt:lpstr>
      <vt:lpstr>Will traditional localization help?</vt:lpstr>
      <vt:lpstr>New Method: Multi-scale DAMES</vt:lpstr>
      <vt:lpstr>Decompose into large and small-scale portions …</vt:lpstr>
      <vt:lpstr>DAMES: Step 1 – Smooth the perturbations </vt:lpstr>
      <vt:lpstr>DAMES: Step 2 – Modulate smooth members and normalize the resulting ensemble</vt:lpstr>
      <vt:lpstr>DAMES: Step 3 – Modulate raw member </vt:lpstr>
      <vt:lpstr>Large-Scale and Small-Scale Perturbations</vt:lpstr>
      <vt:lpstr>The MS-DAMES Ensemble</vt:lpstr>
      <vt:lpstr>1-point Covariance functions</vt:lpstr>
      <vt:lpstr>Have we localized the covariance?</vt:lpstr>
      <vt:lpstr>Let’s Assimilate Some Obs …</vt:lpstr>
      <vt:lpstr>Summary</vt:lpstr>
      <vt:lpstr>Current DA ill-suited to multi-scale problem</vt:lpstr>
      <vt:lpstr>Adaptive Localization needed because:</vt:lpstr>
      <vt:lpstr>What is the true error distribution ?</vt:lpstr>
      <vt:lpstr>Slide 44</vt:lpstr>
      <vt:lpstr>Slide 45</vt:lpstr>
      <vt:lpstr>Slide 46</vt:lpstr>
      <vt:lpstr>Slide 47</vt:lpstr>
      <vt:lpstr>Slide 48</vt:lpstr>
      <vt:lpstr>Slide 49</vt:lpstr>
      <vt:lpstr>Slide 50</vt:lpstr>
      <vt:lpstr>Slide 51</vt:lpstr>
      <vt:lpstr>Slide 52</vt:lpstr>
      <vt:lpstr>Slide 53</vt:lpstr>
      <vt:lpstr>Slide 54</vt:lpstr>
      <vt:lpstr>The effect of observations on errors, Bayes’ theorem</vt:lpstr>
      <vt:lpstr>Prior pdf of truth</vt:lpstr>
      <vt:lpstr>Likelihood density function</vt:lpstr>
      <vt:lpstr>Posterior pdf</vt:lpstr>
      <vt:lpstr>Slide 59</vt:lpstr>
      <vt:lpstr>Slide 60</vt:lpstr>
      <vt:lpstr>Ensemble of perturbed obs 4DVARS does not solve Bayes’ theorem</vt:lpstr>
      <vt:lpstr>EnKF doesn’t solve Bayes’ theorem either</vt:lpstr>
      <vt:lpstr>Recapitulation on  proxy error distributions</vt:lpstr>
      <vt:lpstr>Slide 64</vt:lpstr>
      <vt:lpstr>Slide 65</vt:lpstr>
      <vt:lpstr>Computationally Efficient Quasi-Static Error Covariance Models</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Recapitulation on today’s lecture</vt:lpstr>
    </vt:vector>
  </TitlesOfParts>
  <Company>Naval Research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Deriving Optimal Weights for Combining Static and Flow Dependent Variances</dc:title>
  <dc:creator>Dr. Elizabeth Satterfield</dc:creator>
  <cp:lastModifiedBy>jgyoe</cp:lastModifiedBy>
  <cp:revision>305</cp:revision>
  <dcterms:created xsi:type="dcterms:W3CDTF">2011-11-08T18:14:24Z</dcterms:created>
  <dcterms:modified xsi:type="dcterms:W3CDTF">2012-09-17T18:39:10Z</dcterms:modified>
</cp:coreProperties>
</file>